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19"/>
  </p:notesMasterIdLst>
  <p:handoutMasterIdLst>
    <p:handoutMasterId r:id="rId20"/>
  </p:handoutMasterIdLst>
  <p:sldIdLst>
    <p:sldId id="746" r:id="rId2"/>
    <p:sldId id="823" r:id="rId3"/>
    <p:sldId id="733" r:id="rId4"/>
    <p:sldId id="258" r:id="rId5"/>
    <p:sldId id="747" r:id="rId6"/>
    <p:sldId id="750" r:id="rId7"/>
    <p:sldId id="260" r:id="rId8"/>
    <p:sldId id="261" r:id="rId9"/>
    <p:sldId id="752" r:id="rId10"/>
    <p:sldId id="262" r:id="rId11"/>
    <p:sldId id="263" r:id="rId12"/>
    <p:sldId id="264" r:id="rId13"/>
    <p:sldId id="265" r:id="rId14"/>
    <p:sldId id="749" r:id="rId15"/>
    <p:sldId id="267" r:id="rId16"/>
    <p:sldId id="788" r:id="rId17"/>
    <p:sldId id="798"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en Laferi" initials="ML" lastIdx="4" clrIdx="0"/>
  <p:cmAuthor id="2" name="Microsoft Office User" initials="MOU" lastIdx="11"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EEEE"/>
    <a:srgbClr val="428891"/>
    <a:srgbClr val="317E87"/>
    <a:srgbClr val="428045"/>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72"/>
    <p:restoredTop sz="70385"/>
  </p:normalViewPr>
  <p:slideViewPr>
    <p:cSldViewPr snapToGrid="0" snapToObjects="1">
      <p:cViewPr varScale="1">
        <p:scale>
          <a:sx n="60" d="100"/>
          <a:sy n="60" d="100"/>
        </p:scale>
        <p:origin x="2816" y="17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0" d="100"/>
          <a:sy n="90" d="100"/>
        </p:scale>
        <p:origin x="263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700D83-3E1E-C74C-A728-33DB1B466C57}" type="doc">
      <dgm:prSet loTypeId="urn:microsoft.com/office/officeart/2005/8/layout/chevron2" loCatId="" qsTypeId="urn:microsoft.com/office/officeart/2005/8/quickstyle/simple1" qsCatId="simple" csTypeId="urn:microsoft.com/office/officeart/2005/8/colors/accent3_5" csCatId="accent3" phldr="1"/>
      <dgm:spPr/>
      <dgm:t>
        <a:bodyPr/>
        <a:lstStyle/>
        <a:p>
          <a:endParaRPr lang="de-DE"/>
        </a:p>
      </dgm:t>
    </dgm:pt>
    <dgm:pt modelId="{8C5A07FB-81FD-764D-9BA3-7A233AF94410}">
      <dgm:prSet phldrT="[Text]" custT="1"/>
      <dgm:spPr>
        <a:solidFill>
          <a:srgbClr val="317E87">
            <a:alpha val="90000"/>
          </a:srgbClr>
        </a:solidFill>
      </dgm:spPr>
      <dgm:t>
        <a:bodyPr/>
        <a:lstStyle/>
        <a:p>
          <a:r>
            <a:rPr lang="de-DE"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Diagramm erstellen</a:t>
          </a:r>
        </a:p>
      </dgm:t>
    </dgm:pt>
    <dgm:pt modelId="{92F4D5CA-C699-AB43-B091-A98E04CD195A}" type="parTrans" cxnId="{E90327C5-9202-7140-94A1-3EC9E5A969EF}">
      <dgm:prSet/>
      <dgm:spPr/>
      <dgm:t>
        <a:bodyPr/>
        <a:lstStyle/>
        <a:p>
          <a:endParaRPr lang="de-DE" sz="2000">
            <a:latin typeface="Open Sans" panose="020B0606030504020204" pitchFamily="34" charset="0"/>
            <a:ea typeface="Open Sans" panose="020B0606030504020204" pitchFamily="34" charset="0"/>
            <a:cs typeface="Open Sans" panose="020B0606030504020204" pitchFamily="34" charset="0"/>
          </a:endParaRPr>
        </a:p>
      </dgm:t>
    </dgm:pt>
    <dgm:pt modelId="{01D23CF4-F95F-164A-BFA2-5572F1B62BB5}" type="sibTrans" cxnId="{E90327C5-9202-7140-94A1-3EC9E5A969EF}">
      <dgm:prSet/>
      <dgm:spPr/>
      <dgm:t>
        <a:bodyPr/>
        <a:lstStyle/>
        <a:p>
          <a:endParaRPr lang="de-DE" sz="2000">
            <a:latin typeface="Open Sans" panose="020B0606030504020204" pitchFamily="34" charset="0"/>
            <a:ea typeface="Open Sans" panose="020B0606030504020204" pitchFamily="34" charset="0"/>
            <a:cs typeface="Open Sans" panose="020B0606030504020204" pitchFamily="34" charset="0"/>
          </a:endParaRPr>
        </a:p>
      </dgm:t>
    </dgm:pt>
    <dgm:pt modelId="{30BB1B2F-6060-E14D-B02E-53643FC16292}">
      <dgm:prSet phldrT="[Text]" custT="1"/>
      <dgm:spPr/>
      <dgm:t>
        <a:bodyPr/>
        <a:lstStyle/>
        <a:p>
          <a:r>
            <a:rPr lang="de-DE" sz="2000" dirty="0">
              <a:latin typeface="Open Sans" panose="020B0606030504020204" pitchFamily="34" charset="0"/>
              <a:ea typeface="Open Sans" panose="020B0606030504020204" pitchFamily="34" charset="0"/>
              <a:cs typeface="Open Sans" panose="020B0606030504020204" pitchFamily="34" charset="0"/>
            </a:rPr>
            <a:t>Datensatz eingeben</a:t>
          </a:r>
        </a:p>
      </dgm:t>
    </dgm:pt>
    <dgm:pt modelId="{67F3A546-CAB6-A645-AE78-973B4F681181}" type="parTrans" cxnId="{723AB010-4F15-EA45-A599-ADAAA29C022C}">
      <dgm:prSet/>
      <dgm:spPr/>
      <dgm:t>
        <a:bodyPr/>
        <a:lstStyle/>
        <a:p>
          <a:endParaRPr lang="de-DE" sz="2000">
            <a:latin typeface="Open Sans" panose="020B0606030504020204" pitchFamily="34" charset="0"/>
            <a:ea typeface="Open Sans" panose="020B0606030504020204" pitchFamily="34" charset="0"/>
            <a:cs typeface="Open Sans" panose="020B0606030504020204" pitchFamily="34" charset="0"/>
          </a:endParaRPr>
        </a:p>
      </dgm:t>
    </dgm:pt>
    <dgm:pt modelId="{5B88972A-D5CA-F344-88CE-BD59F95F9F0F}" type="sibTrans" cxnId="{723AB010-4F15-EA45-A599-ADAAA29C022C}">
      <dgm:prSet/>
      <dgm:spPr/>
      <dgm:t>
        <a:bodyPr/>
        <a:lstStyle/>
        <a:p>
          <a:endParaRPr lang="de-DE" sz="2000">
            <a:latin typeface="Open Sans" panose="020B0606030504020204" pitchFamily="34" charset="0"/>
            <a:ea typeface="Open Sans" panose="020B0606030504020204" pitchFamily="34" charset="0"/>
            <a:cs typeface="Open Sans" panose="020B0606030504020204" pitchFamily="34" charset="0"/>
          </a:endParaRPr>
        </a:p>
      </dgm:t>
    </dgm:pt>
    <dgm:pt modelId="{1B00AD4B-FF1B-E645-82B3-92C18F5DC9E0}">
      <dgm:prSet phldrT="[Text]" custT="1"/>
      <dgm:spPr/>
      <dgm:t>
        <a:bodyPr/>
        <a:lstStyle/>
        <a:p>
          <a:r>
            <a:rPr lang="de-DE" sz="2000" dirty="0">
              <a:latin typeface="Open Sans" panose="020B0606030504020204" pitchFamily="34" charset="0"/>
              <a:ea typeface="Open Sans" panose="020B0606030504020204" pitchFamily="34" charset="0"/>
              <a:cs typeface="Open Sans" panose="020B0606030504020204" pitchFamily="34" charset="0"/>
            </a:rPr>
            <a:t>Diagrammtypen als Darstellungsmittel reflektiert einsetzen: Welcher Typ eignet sich wann? Intention?</a:t>
          </a:r>
        </a:p>
      </dgm:t>
    </dgm:pt>
    <dgm:pt modelId="{50AE9124-3A10-304D-86BA-E6A1DB60BAF3}" type="parTrans" cxnId="{34E54A48-A829-604E-8119-AB5D6D205319}">
      <dgm:prSet/>
      <dgm:spPr/>
      <dgm:t>
        <a:bodyPr/>
        <a:lstStyle/>
        <a:p>
          <a:endParaRPr lang="de-DE" sz="2000">
            <a:latin typeface="Open Sans" panose="020B0606030504020204" pitchFamily="34" charset="0"/>
            <a:ea typeface="Open Sans" panose="020B0606030504020204" pitchFamily="34" charset="0"/>
            <a:cs typeface="Open Sans" panose="020B0606030504020204" pitchFamily="34" charset="0"/>
          </a:endParaRPr>
        </a:p>
      </dgm:t>
    </dgm:pt>
    <dgm:pt modelId="{BBAAB32D-E0B0-F247-8498-3E69D0E8D6CD}" type="sibTrans" cxnId="{34E54A48-A829-604E-8119-AB5D6D205319}">
      <dgm:prSet/>
      <dgm:spPr/>
      <dgm:t>
        <a:bodyPr/>
        <a:lstStyle/>
        <a:p>
          <a:endParaRPr lang="de-DE" sz="2000">
            <a:latin typeface="Open Sans" panose="020B0606030504020204" pitchFamily="34" charset="0"/>
            <a:ea typeface="Open Sans" panose="020B0606030504020204" pitchFamily="34" charset="0"/>
            <a:cs typeface="Open Sans" panose="020B0606030504020204" pitchFamily="34" charset="0"/>
          </a:endParaRPr>
        </a:p>
      </dgm:t>
    </dgm:pt>
    <dgm:pt modelId="{D36BCE59-D2D2-264A-A007-D13F1077FA24}">
      <dgm:prSet phldrT="[Text]" custT="1"/>
      <dgm:spPr>
        <a:solidFill>
          <a:srgbClr val="317E87">
            <a:alpha val="70000"/>
          </a:srgbClr>
        </a:solidFill>
      </dgm:spPr>
      <dgm:t>
        <a:bodyPr/>
        <a:lstStyle/>
        <a:p>
          <a:endParaRPr lang="de-DE" sz="3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de-DE" sz="3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de-DE" sz="3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de-DE"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Daten erheben, darstellen</a:t>
          </a:r>
        </a:p>
      </dgm:t>
    </dgm:pt>
    <dgm:pt modelId="{7F2A47CF-8697-044C-838C-BFDF6BC82AC6}" type="parTrans" cxnId="{0200E1CD-EBA8-D742-A61E-A47FDDF808D4}">
      <dgm:prSet/>
      <dgm:spPr/>
      <dgm:t>
        <a:bodyPr/>
        <a:lstStyle/>
        <a:p>
          <a:endParaRPr lang="de-DE" sz="2000">
            <a:latin typeface="Open Sans" panose="020B0606030504020204" pitchFamily="34" charset="0"/>
            <a:ea typeface="Open Sans" panose="020B0606030504020204" pitchFamily="34" charset="0"/>
            <a:cs typeface="Open Sans" panose="020B0606030504020204" pitchFamily="34" charset="0"/>
          </a:endParaRPr>
        </a:p>
      </dgm:t>
    </dgm:pt>
    <dgm:pt modelId="{B5EFCA71-EA52-CD49-813E-1F3374FCAD4F}" type="sibTrans" cxnId="{0200E1CD-EBA8-D742-A61E-A47FDDF808D4}">
      <dgm:prSet/>
      <dgm:spPr/>
      <dgm:t>
        <a:bodyPr/>
        <a:lstStyle/>
        <a:p>
          <a:endParaRPr lang="de-DE" sz="2000">
            <a:latin typeface="Open Sans" panose="020B0606030504020204" pitchFamily="34" charset="0"/>
            <a:ea typeface="Open Sans" panose="020B0606030504020204" pitchFamily="34" charset="0"/>
            <a:cs typeface="Open Sans" panose="020B0606030504020204" pitchFamily="34" charset="0"/>
          </a:endParaRPr>
        </a:p>
      </dgm:t>
    </dgm:pt>
    <dgm:pt modelId="{D0DF183A-58E2-5E4F-9BB8-24162FB32D75}">
      <dgm:prSet phldrT="[Text]" custT="1"/>
      <dgm:spPr/>
      <dgm:t>
        <a:bodyPr/>
        <a:lstStyle/>
        <a:p>
          <a:r>
            <a:rPr lang="de-DE" sz="2000" dirty="0">
              <a:latin typeface="Open Sans" panose="020B0606030504020204" pitchFamily="34" charset="0"/>
              <a:ea typeface="Open Sans" panose="020B0606030504020204" pitchFamily="34" charset="0"/>
              <a:cs typeface="Open Sans" panose="020B0606030504020204" pitchFamily="34" charset="0"/>
            </a:rPr>
            <a:t>Umfrage erstellen (Papierform oder digital?)</a:t>
          </a:r>
        </a:p>
      </dgm:t>
    </dgm:pt>
    <dgm:pt modelId="{741FF5E0-71B0-FF4B-B2E9-A993FC59822C}" type="parTrans" cxnId="{8F20E3B7-F47E-C74B-BC7B-4C1A05D5803D}">
      <dgm:prSet/>
      <dgm:spPr/>
      <dgm:t>
        <a:bodyPr/>
        <a:lstStyle/>
        <a:p>
          <a:endParaRPr lang="de-DE" sz="2000">
            <a:latin typeface="Open Sans" panose="020B0606030504020204" pitchFamily="34" charset="0"/>
            <a:ea typeface="Open Sans" panose="020B0606030504020204" pitchFamily="34" charset="0"/>
            <a:cs typeface="Open Sans" panose="020B0606030504020204" pitchFamily="34" charset="0"/>
          </a:endParaRPr>
        </a:p>
      </dgm:t>
    </dgm:pt>
    <dgm:pt modelId="{6F13F65F-14ED-654A-BAB1-910002EB096D}" type="sibTrans" cxnId="{8F20E3B7-F47E-C74B-BC7B-4C1A05D5803D}">
      <dgm:prSet/>
      <dgm:spPr/>
      <dgm:t>
        <a:bodyPr/>
        <a:lstStyle/>
        <a:p>
          <a:endParaRPr lang="de-DE" sz="2000">
            <a:latin typeface="Open Sans" panose="020B0606030504020204" pitchFamily="34" charset="0"/>
            <a:ea typeface="Open Sans" panose="020B0606030504020204" pitchFamily="34" charset="0"/>
            <a:cs typeface="Open Sans" panose="020B0606030504020204" pitchFamily="34" charset="0"/>
          </a:endParaRPr>
        </a:p>
      </dgm:t>
    </dgm:pt>
    <dgm:pt modelId="{27A8E298-03EA-CD4D-94FB-76E93D48B214}">
      <dgm:prSet phldrT="[Text]" custT="1"/>
      <dgm:spPr/>
      <dgm:t>
        <a:bodyPr/>
        <a:lstStyle/>
        <a:p>
          <a:r>
            <a:rPr lang="de-DE" sz="2000" dirty="0">
              <a:latin typeface="Open Sans" panose="020B0606030504020204" pitchFamily="34" charset="0"/>
              <a:ea typeface="Open Sans" panose="020B0606030504020204" pitchFamily="34" charset="0"/>
              <a:cs typeface="Open Sans" panose="020B0606030504020204" pitchFamily="34" charset="0"/>
            </a:rPr>
            <a:t>Dabei Kriterien für Fragestellungen einer Umfrage berücksichtigen</a:t>
          </a:r>
        </a:p>
      </dgm:t>
    </dgm:pt>
    <dgm:pt modelId="{206BFA74-570B-1849-B646-29CD95A690BC}" type="parTrans" cxnId="{51FE9E09-77EC-3643-ADA6-8C5DE5FB9521}">
      <dgm:prSet/>
      <dgm:spPr/>
      <dgm:t>
        <a:bodyPr/>
        <a:lstStyle/>
        <a:p>
          <a:endParaRPr lang="de-DE" sz="2000">
            <a:latin typeface="Open Sans" panose="020B0606030504020204" pitchFamily="34" charset="0"/>
            <a:ea typeface="Open Sans" panose="020B0606030504020204" pitchFamily="34" charset="0"/>
            <a:cs typeface="Open Sans" panose="020B0606030504020204" pitchFamily="34" charset="0"/>
          </a:endParaRPr>
        </a:p>
      </dgm:t>
    </dgm:pt>
    <dgm:pt modelId="{766A20FB-AE3C-134B-875A-1B4FD79CB3D1}" type="sibTrans" cxnId="{51FE9E09-77EC-3643-ADA6-8C5DE5FB9521}">
      <dgm:prSet/>
      <dgm:spPr/>
      <dgm:t>
        <a:bodyPr/>
        <a:lstStyle/>
        <a:p>
          <a:endParaRPr lang="de-DE" sz="2000">
            <a:latin typeface="Open Sans" panose="020B0606030504020204" pitchFamily="34" charset="0"/>
            <a:ea typeface="Open Sans" panose="020B0606030504020204" pitchFamily="34" charset="0"/>
            <a:cs typeface="Open Sans" panose="020B0606030504020204" pitchFamily="34" charset="0"/>
          </a:endParaRPr>
        </a:p>
      </dgm:t>
    </dgm:pt>
    <dgm:pt modelId="{F30FD532-37FB-9547-AF34-3E5CBDF6D34E}">
      <dgm:prSet phldrT="[Text]" custT="1"/>
      <dgm:spPr>
        <a:solidFill>
          <a:srgbClr val="317E87">
            <a:alpha val="50000"/>
          </a:srgbClr>
        </a:solidFill>
      </dgm:spPr>
      <dgm:t>
        <a:bodyPr/>
        <a:lstStyle/>
        <a:p>
          <a:r>
            <a:rPr lang="de-DE" sz="1600" b="0" dirty="0">
              <a:solidFill>
                <a:schemeClr val="bg1"/>
              </a:solidFill>
              <a:latin typeface="Open Sans" panose="020B0606030504020204" pitchFamily="34" charset="0"/>
              <a:ea typeface="Open Sans" panose="020B0606030504020204" pitchFamily="34" charset="0"/>
              <a:cs typeface="Open Sans" panose="020B0606030504020204" pitchFamily="34" charset="0"/>
            </a:rPr>
            <a:t>Kritischer Blick</a:t>
          </a:r>
        </a:p>
      </dgm:t>
    </dgm:pt>
    <dgm:pt modelId="{AFC5598E-91A4-6D4C-BCB4-02A956B3C06A}" type="parTrans" cxnId="{C922A7C7-DD58-F546-BAFC-DB91D2F9C4DB}">
      <dgm:prSet/>
      <dgm:spPr/>
      <dgm:t>
        <a:bodyPr/>
        <a:lstStyle/>
        <a:p>
          <a:endParaRPr lang="de-DE" sz="2000">
            <a:latin typeface="Open Sans" panose="020B0606030504020204" pitchFamily="34" charset="0"/>
            <a:ea typeface="Open Sans" panose="020B0606030504020204" pitchFamily="34" charset="0"/>
            <a:cs typeface="Open Sans" panose="020B0606030504020204" pitchFamily="34" charset="0"/>
          </a:endParaRPr>
        </a:p>
      </dgm:t>
    </dgm:pt>
    <dgm:pt modelId="{7BE000EC-D977-CF48-8278-14D77B104B05}" type="sibTrans" cxnId="{C922A7C7-DD58-F546-BAFC-DB91D2F9C4DB}">
      <dgm:prSet/>
      <dgm:spPr/>
      <dgm:t>
        <a:bodyPr/>
        <a:lstStyle/>
        <a:p>
          <a:endParaRPr lang="de-DE" sz="2000">
            <a:latin typeface="Open Sans" panose="020B0606030504020204" pitchFamily="34" charset="0"/>
            <a:ea typeface="Open Sans" panose="020B0606030504020204" pitchFamily="34" charset="0"/>
            <a:cs typeface="Open Sans" panose="020B0606030504020204" pitchFamily="34" charset="0"/>
          </a:endParaRPr>
        </a:p>
      </dgm:t>
    </dgm:pt>
    <dgm:pt modelId="{6A0EB01E-6B71-9A4D-B7D0-6892E5B6AB26}">
      <dgm:prSet phldrT="[Text]" custT="1"/>
      <dgm:spPr/>
      <dgm:t>
        <a:bodyPr/>
        <a:lstStyle/>
        <a:p>
          <a:r>
            <a:rPr lang="de-DE" sz="2000" dirty="0">
              <a:latin typeface="Open Sans" panose="020B0606030504020204" pitchFamily="34" charset="0"/>
              <a:ea typeface="Open Sans" panose="020B0606030504020204" pitchFamily="34" charset="0"/>
              <a:cs typeface="Open Sans" panose="020B0606030504020204" pitchFamily="34" charset="0"/>
            </a:rPr>
            <a:t>Diagramme verändern und entstehende Wirkung reflektieren</a:t>
          </a:r>
        </a:p>
      </dgm:t>
    </dgm:pt>
    <dgm:pt modelId="{788697EF-4F4A-A34E-A4AB-ED106DA8F2FF}" type="parTrans" cxnId="{9EC08CC3-857F-AE4A-BD91-59340486C5BB}">
      <dgm:prSet/>
      <dgm:spPr/>
      <dgm:t>
        <a:bodyPr/>
        <a:lstStyle/>
        <a:p>
          <a:endParaRPr lang="de-DE" sz="2000">
            <a:latin typeface="Open Sans" panose="020B0606030504020204" pitchFamily="34" charset="0"/>
            <a:ea typeface="Open Sans" panose="020B0606030504020204" pitchFamily="34" charset="0"/>
            <a:cs typeface="Open Sans" panose="020B0606030504020204" pitchFamily="34" charset="0"/>
          </a:endParaRPr>
        </a:p>
      </dgm:t>
    </dgm:pt>
    <dgm:pt modelId="{ADB2AFF0-0074-504B-B571-F18299173CA8}" type="sibTrans" cxnId="{9EC08CC3-857F-AE4A-BD91-59340486C5BB}">
      <dgm:prSet/>
      <dgm:spPr/>
      <dgm:t>
        <a:bodyPr/>
        <a:lstStyle/>
        <a:p>
          <a:endParaRPr lang="de-DE" sz="2000">
            <a:latin typeface="Open Sans" panose="020B0606030504020204" pitchFamily="34" charset="0"/>
            <a:ea typeface="Open Sans" panose="020B0606030504020204" pitchFamily="34" charset="0"/>
            <a:cs typeface="Open Sans" panose="020B0606030504020204" pitchFamily="34" charset="0"/>
          </a:endParaRPr>
        </a:p>
      </dgm:t>
    </dgm:pt>
    <dgm:pt modelId="{2C3F81C9-2636-4046-B9F6-7968456DDC4D}">
      <dgm:prSet phldrT="[Text]" custT="1"/>
      <dgm:spPr/>
      <dgm:t>
        <a:bodyPr/>
        <a:lstStyle/>
        <a:p>
          <a:r>
            <a:rPr lang="de-DE" sz="2000" dirty="0">
              <a:latin typeface="Open Sans" panose="020B0606030504020204" pitchFamily="34" charset="0"/>
              <a:ea typeface="Open Sans" panose="020B0606030504020204" pitchFamily="34" charset="0"/>
              <a:cs typeface="Open Sans" panose="020B0606030504020204" pitchFamily="34" charset="0"/>
            </a:rPr>
            <a:t>Was passiert bei Stauchung, Streckung von Diagrammen</a:t>
          </a:r>
        </a:p>
      </dgm:t>
    </dgm:pt>
    <dgm:pt modelId="{A31227C7-EF63-6D49-B531-3A9832061E1F}" type="parTrans" cxnId="{BED74952-EC87-5E4A-9705-856D1746DB59}">
      <dgm:prSet/>
      <dgm:spPr/>
      <dgm:t>
        <a:bodyPr/>
        <a:lstStyle/>
        <a:p>
          <a:endParaRPr lang="de-DE" sz="2000">
            <a:latin typeface="Open Sans" panose="020B0606030504020204" pitchFamily="34" charset="0"/>
            <a:ea typeface="Open Sans" panose="020B0606030504020204" pitchFamily="34" charset="0"/>
            <a:cs typeface="Open Sans" panose="020B0606030504020204" pitchFamily="34" charset="0"/>
          </a:endParaRPr>
        </a:p>
      </dgm:t>
    </dgm:pt>
    <dgm:pt modelId="{BC38DE9C-5C16-FF49-AE4C-19F21882FD42}" type="sibTrans" cxnId="{BED74952-EC87-5E4A-9705-856D1746DB59}">
      <dgm:prSet/>
      <dgm:spPr/>
      <dgm:t>
        <a:bodyPr/>
        <a:lstStyle/>
        <a:p>
          <a:endParaRPr lang="de-DE" sz="2000">
            <a:latin typeface="Open Sans" panose="020B0606030504020204" pitchFamily="34" charset="0"/>
            <a:ea typeface="Open Sans" panose="020B0606030504020204" pitchFamily="34" charset="0"/>
            <a:cs typeface="Open Sans" panose="020B0606030504020204" pitchFamily="34" charset="0"/>
          </a:endParaRPr>
        </a:p>
      </dgm:t>
    </dgm:pt>
    <dgm:pt modelId="{105F4075-1DAF-E345-8D5E-B244E01BFCA0}">
      <dgm:prSet phldrT="[Text]" custT="1"/>
      <dgm:spPr/>
      <dgm:t>
        <a:bodyPr/>
        <a:lstStyle/>
        <a:p>
          <a:r>
            <a:rPr lang="de-DE" sz="2000" dirty="0">
              <a:latin typeface="Open Sans" panose="020B0606030504020204" pitchFamily="34" charset="0"/>
              <a:ea typeface="Open Sans" panose="020B0606030504020204" pitchFamily="34" charset="0"/>
              <a:cs typeface="Open Sans" panose="020B0606030504020204" pitchFamily="34" charset="0"/>
            </a:rPr>
            <a:t>Diagramme dazu erstellen, begründet Darstellungstyp auswählen, etc.</a:t>
          </a:r>
        </a:p>
      </dgm:t>
    </dgm:pt>
    <dgm:pt modelId="{69DD4AC5-821D-C240-8724-D8D5A132B64C}" type="parTrans" cxnId="{CBA4319E-BC74-B84B-B671-E9E13E4D6A8A}">
      <dgm:prSet/>
      <dgm:spPr/>
      <dgm:t>
        <a:bodyPr/>
        <a:lstStyle/>
        <a:p>
          <a:endParaRPr lang="de-DE" sz="2000">
            <a:latin typeface="Open Sans" panose="020B0606030504020204" pitchFamily="34" charset="0"/>
            <a:ea typeface="Open Sans" panose="020B0606030504020204" pitchFamily="34" charset="0"/>
            <a:cs typeface="Open Sans" panose="020B0606030504020204" pitchFamily="34" charset="0"/>
          </a:endParaRPr>
        </a:p>
      </dgm:t>
    </dgm:pt>
    <dgm:pt modelId="{C0DE93D3-6C4B-8D4C-816C-BC5DDE55EF3A}" type="sibTrans" cxnId="{CBA4319E-BC74-B84B-B671-E9E13E4D6A8A}">
      <dgm:prSet/>
      <dgm:spPr/>
      <dgm:t>
        <a:bodyPr/>
        <a:lstStyle/>
        <a:p>
          <a:endParaRPr lang="de-DE" sz="2000">
            <a:latin typeface="Open Sans" panose="020B0606030504020204" pitchFamily="34" charset="0"/>
            <a:ea typeface="Open Sans" panose="020B0606030504020204" pitchFamily="34" charset="0"/>
            <a:cs typeface="Open Sans" panose="020B0606030504020204" pitchFamily="34" charset="0"/>
          </a:endParaRPr>
        </a:p>
      </dgm:t>
    </dgm:pt>
    <dgm:pt modelId="{8C82A4B0-2887-6945-B247-669D9BF8778F}">
      <dgm:prSet phldrT="[Text]" custT="1"/>
      <dgm:spPr/>
      <dgm:t>
        <a:bodyPr/>
        <a:lstStyle/>
        <a:p>
          <a:r>
            <a:rPr lang="de-DE" sz="2000" dirty="0">
              <a:latin typeface="Open Sans" panose="020B0606030504020204" pitchFamily="34" charset="0"/>
              <a:ea typeface="Open Sans" panose="020B0606030504020204" pitchFamily="34" charset="0"/>
              <a:cs typeface="Open Sans" panose="020B0606030504020204" pitchFamily="34" charset="0"/>
            </a:rPr>
            <a:t>Wie kann ein Diagramm wirken, wenn die Y-Achse nicht bei 0 beginnt, etc.</a:t>
          </a:r>
        </a:p>
      </dgm:t>
    </dgm:pt>
    <dgm:pt modelId="{BE7FA585-16F3-1548-BB92-BF450CE7A5AD}" type="parTrans" cxnId="{9AF55E49-AAEA-A84F-BDB2-AE6C1030CBD3}">
      <dgm:prSet/>
      <dgm:spPr/>
      <dgm:t>
        <a:bodyPr/>
        <a:lstStyle/>
        <a:p>
          <a:endParaRPr lang="de-DE" sz="2000">
            <a:latin typeface="Open Sans" panose="020B0606030504020204" pitchFamily="34" charset="0"/>
            <a:ea typeface="Open Sans" panose="020B0606030504020204" pitchFamily="34" charset="0"/>
            <a:cs typeface="Open Sans" panose="020B0606030504020204" pitchFamily="34" charset="0"/>
          </a:endParaRPr>
        </a:p>
      </dgm:t>
    </dgm:pt>
    <dgm:pt modelId="{C6A37060-EA0C-B141-B98A-3AEDD20DE917}" type="sibTrans" cxnId="{9AF55E49-AAEA-A84F-BDB2-AE6C1030CBD3}">
      <dgm:prSet/>
      <dgm:spPr/>
      <dgm:t>
        <a:bodyPr/>
        <a:lstStyle/>
        <a:p>
          <a:endParaRPr lang="de-DE" sz="2000">
            <a:latin typeface="Open Sans" panose="020B0606030504020204" pitchFamily="34" charset="0"/>
            <a:ea typeface="Open Sans" panose="020B0606030504020204" pitchFamily="34" charset="0"/>
            <a:cs typeface="Open Sans" panose="020B0606030504020204" pitchFamily="34" charset="0"/>
          </a:endParaRPr>
        </a:p>
      </dgm:t>
    </dgm:pt>
    <dgm:pt modelId="{65C0BEFC-BA75-7740-BEA5-26FBF08951AB}" type="pres">
      <dgm:prSet presAssocID="{EE700D83-3E1E-C74C-A728-33DB1B466C57}" presName="linearFlow" presStyleCnt="0">
        <dgm:presLayoutVars>
          <dgm:dir/>
          <dgm:animLvl val="lvl"/>
          <dgm:resizeHandles val="exact"/>
        </dgm:presLayoutVars>
      </dgm:prSet>
      <dgm:spPr/>
    </dgm:pt>
    <dgm:pt modelId="{BE002478-F130-3B49-9468-265EB9E565E4}" type="pres">
      <dgm:prSet presAssocID="{8C5A07FB-81FD-764D-9BA3-7A233AF94410}" presName="composite" presStyleCnt="0"/>
      <dgm:spPr/>
    </dgm:pt>
    <dgm:pt modelId="{46A321FD-25C7-214C-B95A-218198D16B8B}" type="pres">
      <dgm:prSet presAssocID="{8C5A07FB-81FD-764D-9BA3-7A233AF94410}" presName="parentText" presStyleLbl="alignNode1" presStyleIdx="0" presStyleCnt="3">
        <dgm:presLayoutVars>
          <dgm:chMax val="1"/>
          <dgm:bulletEnabled val="1"/>
        </dgm:presLayoutVars>
      </dgm:prSet>
      <dgm:spPr/>
    </dgm:pt>
    <dgm:pt modelId="{E7E99F46-FA0A-824C-8070-B304C8BCD0E1}" type="pres">
      <dgm:prSet presAssocID="{8C5A07FB-81FD-764D-9BA3-7A233AF94410}" presName="descendantText" presStyleLbl="alignAcc1" presStyleIdx="0" presStyleCnt="3">
        <dgm:presLayoutVars>
          <dgm:bulletEnabled val="1"/>
        </dgm:presLayoutVars>
      </dgm:prSet>
      <dgm:spPr/>
    </dgm:pt>
    <dgm:pt modelId="{19006A9D-BAC8-E34C-8D0D-31BED07F5921}" type="pres">
      <dgm:prSet presAssocID="{01D23CF4-F95F-164A-BFA2-5572F1B62BB5}" presName="sp" presStyleCnt="0"/>
      <dgm:spPr/>
    </dgm:pt>
    <dgm:pt modelId="{EB4352FF-E279-3940-9980-03EBEA95FE8D}" type="pres">
      <dgm:prSet presAssocID="{D36BCE59-D2D2-264A-A007-D13F1077FA24}" presName="composite" presStyleCnt="0"/>
      <dgm:spPr/>
    </dgm:pt>
    <dgm:pt modelId="{B0B884E5-F289-DE43-9822-0405C8540E82}" type="pres">
      <dgm:prSet presAssocID="{D36BCE59-D2D2-264A-A007-D13F1077FA24}" presName="parentText" presStyleLbl="alignNode1" presStyleIdx="1" presStyleCnt="3" custLinFactNeighborY="0">
        <dgm:presLayoutVars>
          <dgm:chMax val="1"/>
          <dgm:bulletEnabled val="1"/>
        </dgm:presLayoutVars>
      </dgm:prSet>
      <dgm:spPr/>
    </dgm:pt>
    <dgm:pt modelId="{9A0C618A-125F-E248-B291-68C0D36D85BA}" type="pres">
      <dgm:prSet presAssocID="{D36BCE59-D2D2-264A-A007-D13F1077FA24}" presName="descendantText" presStyleLbl="alignAcc1" presStyleIdx="1" presStyleCnt="3">
        <dgm:presLayoutVars>
          <dgm:bulletEnabled val="1"/>
        </dgm:presLayoutVars>
      </dgm:prSet>
      <dgm:spPr/>
    </dgm:pt>
    <dgm:pt modelId="{E7A332DA-CF36-7C4A-B6C3-CF10C9EC6192}" type="pres">
      <dgm:prSet presAssocID="{B5EFCA71-EA52-CD49-813E-1F3374FCAD4F}" presName="sp" presStyleCnt="0"/>
      <dgm:spPr/>
    </dgm:pt>
    <dgm:pt modelId="{06D44C78-AD85-E347-ABB9-2F25F692F0A7}" type="pres">
      <dgm:prSet presAssocID="{F30FD532-37FB-9547-AF34-3E5CBDF6D34E}" presName="composite" presStyleCnt="0"/>
      <dgm:spPr/>
    </dgm:pt>
    <dgm:pt modelId="{B83E2078-FC55-8349-9B11-A1ED4F2F9C9A}" type="pres">
      <dgm:prSet presAssocID="{F30FD532-37FB-9547-AF34-3E5CBDF6D34E}" presName="parentText" presStyleLbl="alignNode1" presStyleIdx="2" presStyleCnt="3">
        <dgm:presLayoutVars>
          <dgm:chMax val="1"/>
          <dgm:bulletEnabled val="1"/>
        </dgm:presLayoutVars>
      </dgm:prSet>
      <dgm:spPr/>
    </dgm:pt>
    <dgm:pt modelId="{CBC3FF27-C67A-4144-B2E3-5A27E3DBC3BE}" type="pres">
      <dgm:prSet presAssocID="{F30FD532-37FB-9547-AF34-3E5CBDF6D34E}" presName="descendantText" presStyleLbl="alignAcc1" presStyleIdx="2" presStyleCnt="3">
        <dgm:presLayoutVars>
          <dgm:bulletEnabled val="1"/>
        </dgm:presLayoutVars>
      </dgm:prSet>
      <dgm:spPr/>
    </dgm:pt>
  </dgm:ptLst>
  <dgm:cxnLst>
    <dgm:cxn modelId="{51FE9E09-77EC-3643-ADA6-8C5DE5FB9521}" srcId="{D36BCE59-D2D2-264A-A007-D13F1077FA24}" destId="{27A8E298-03EA-CD4D-94FB-76E93D48B214}" srcOrd="1" destOrd="0" parTransId="{206BFA74-570B-1849-B646-29CD95A690BC}" sibTransId="{766A20FB-AE3C-134B-875A-1B4FD79CB3D1}"/>
    <dgm:cxn modelId="{723AB010-4F15-EA45-A599-ADAAA29C022C}" srcId="{8C5A07FB-81FD-764D-9BA3-7A233AF94410}" destId="{30BB1B2F-6060-E14D-B02E-53643FC16292}" srcOrd="0" destOrd="0" parTransId="{67F3A546-CAB6-A645-AE78-973B4F681181}" sibTransId="{5B88972A-D5CA-F344-88CE-BD59F95F9F0F}"/>
    <dgm:cxn modelId="{E4788A11-27D5-1B46-9638-2DEE74CA83E2}" type="presOf" srcId="{EE700D83-3E1E-C74C-A728-33DB1B466C57}" destId="{65C0BEFC-BA75-7740-BEA5-26FBF08951AB}" srcOrd="0" destOrd="0" presId="urn:microsoft.com/office/officeart/2005/8/layout/chevron2"/>
    <dgm:cxn modelId="{4E73741C-5C58-0C4F-BA5C-88AFDC386894}" type="presOf" srcId="{D36BCE59-D2D2-264A-A007-D13F1077FA24}" destId="{B0B884E5-F289-DE43-9822-0405C8540E82}" srcOrd="0" destOrd="0" presId="urn:microsoft.com/office/officeart/2005/8/layout/chevron2"/>
    <dgm:cxn modelId="{8CBB2F26-DEF6-1B45-BF92-867AA1C82FF4}" type="presOf" srcId="{105F4075-1DAF-E345-8D5E-B244E01BFCA0}" destId="{9A0C618A-125F-E248-B291-68C0D36D85BA}" srcOrd="0" destOrd="2" presId="urn:microsoft.com/office/officeart/2005/8/layout/chevron2"/>
    <dgm:cxn modelId="{34E54A48-A829-604E-8119-AB5D6D205319}" srcId="{8C5A07FB-81FD-764D-9BA3-7A233AF94410}" destId="{1B00AD4B-FF1B-E645-82B3-92C18F5DC9E0}" srcOrd="1" destOrd="0" parTransId="{50AE9124-3A10-304D-86BA-E6A1DB60BAF3}" sibTransId="{BBAAB32D-E0B0-F247-8498-3E69D0E8D6CD}"/>
    <dgm:cxn modelId="{9AF55E49-AAEA-A84F-BDB2-AE6C1030CBD3}" srcId="{F30FD532-37FB-9547-AF34-3E5CBDF6D34E}" destId="{8C82A4B0-2887-6945-B247-669D9BF8778F}" srcOrd="2" destOrd="0" parTransId="{BE7FA585-16F3-1548-BB92-BF450CE7A5AD}" sibTransId="{C6A37060-EA0C-B141-B98A-3AEDD20DE917}"/>
    <dgm:cxn modelId="{9C0B7649-773B-4C4F-9108-6C883CA643BC}" type="presOf" srcId="{8C82A4B0-2887-6945-B247-669D9BF8778F}" destId="{CBC3FF27-C67A-4144-B2E3-5A27E3DBC3BE}" srcOrd="0" destOrd="2" presId="urn:microsoft.com/office/officeart/2005/8/layout/chevron2"/>
    <dgm:cxn modelId="{7872604F-F2D4-3B4A-BA3E-75ACDA0560A6}" type="presOf" srcId="{27A8E298-03EA-CD4D-94FB-76E93D48B214}" destId="{9A0C618A-125F-E248-B291-68C0D36D85BA}" srcOrd="0" destOrd="1" presId="urn:microsoft.com/office/officeart/2005/8/layout/chevron2"/>
    <dgm:cxn modelId="{BED74952-EC87-5E4A-9705-856D1746DB59}" srcId="{F30FD532-37FB-9547-AF34-3E5CBDF6D34E}" destId="{2C3F81C9-2636-4046-B9F6-7968456DDC4D}" srcOrd="1" destOrd="0" parTransId="{A31227C7-EF63-6D49-B531-3A9832061E1F}" sibTransId="{BC38DE9C-5C16-FF49-AE4C-19F21882FD42}"/>
    <dgm:cxn modelId="{E9E2547F-6D7C-2E40-B1A9-871CCA5A4F6D}" type="presOf" srcId="{2C3F81C9-2636-4046-B9F6-7968456DDC4D}" destId="{CBC3FF27-C67A-4144-B2E3-5A27E3DBC3BE}" srcOrd="0" destOrd="1" presId="urn:microsoft.com/office/officeart/2005/8/layout/chevron2"/>
    <dgm:cxn modelId="{C0F44681-437E-5F48-BB83-15E4B5F7002C}" type="presOf" srcId="{8C5A07FB-81FD-764D-9BA3-7A233AF94410}" destId="{46A321FD-25C7-214C-B95A-218198D16B8B}" srcOrd="0" destOrd="0" presId="urn:microsoft.com/office/officeart/2005/8/layout/chevron2"/>
    <dgm:cxn modelId="{CBA4319E-BC74-B84B-B671-E9E13E4D6A8A}" srcId="{D36BCE59-D2D2-264A-A007-D13F1077FA24}" destId="{105F4075-1DAF-E345-8D5E-B244E01BFCA0}" srcOrd="2" destOrd="0" parTransId="{69DD4AC5-821D-C240-8724-D8D5A132B64C}" sibTransId="{C0DE93D3-6C4B-8D4C-816C-BC5DDE55EF3A}"/>
    <dgm:cxn modelId="{882F7CA0-4A6B-6E48-995F-51CC70A09367}" type="presOf" srcId="{30BB1B2F-6060-E14D-B02E-53643FC16292}" destId="{E7E99F46-FA0A-824C-8070-B304C8BCD0E1}" srcOrd="0" destOrd="0" presId="urn:microsoft.com/office/officeart/2005/8/layout/chevron2"/>
    <dgm:cxn modelId="{E48708B4-5DBE-B54F-A9E0-6535CE7AB0EA}" type="presOf" srcId="{6A0EB01E-6B71-9A4D-B7D0-6892E5B6AB26}" destId="{CBC3FF27-C67A-4144-B2E3-5A27E3DBC3BE}" srcOrd="0" destOrd="0" presId="urn:microsoft.com/office/officeart/2005/8/layout/chevron2"/>
    <dgm:cxn modelId="{8F20E3B7-F47E-C74B-BC7B-4C1A05D5803D}" srcId="{D36BCE59-D2D2-264A-A007-D13F1077FA24}" destId="{D0DF183A-58E2-5E4F-9BB8-24162FB32D75}" srcOrd="0" destOrd="0" parTransId="{741FF5E0-71B0-FF4B-B2E9-A993FC59822C}" sibTransId="{6F13F65F-14ED-654A-BAB1-910002EB096D}"/>
    <dgm:cxn modelId="{9EC08CC3-857F-AE4A-BD91-59340486C5BB}" srcId="{F30FD532-37FB-9547-AF34-3E5CBDF6D34E}" destId="{6A0EB01E-6B71-9A4D-B7D0-6892E5B6AB26}" srcOrd="0" destOrd="0" parTransId="{788697EF-4F4A-A34E-A4AB-ED106DA8F2FF}" sibTransId="{ADB2AFF0-0074-504B-B571-F18299173CA8}"/>
    <dgm:cxn modelId="{2D67FFC3-B430-A945-87C4-4420B52A2278}" type="presOf" srcId="{D0DF183A-58E2-5E4F-9BB8-24162FB32D75}" destId="{9A0C618A-125F-E248-B291-68C0D36D85BA}" srcOrd="0" destOrd="0" presId="urn:microsoft.com/office/officeart/2005/8/layout/chevron2"/>
    <dgm:cxn modelId="{E90327C5-9202-7140-94A1-3EC9E5A969EF}" srcId="{EE700D83-3E1E-C74C-A728-33DB1B466C57}" destId="{8C5A07FB-81FD-764D-9BA3-7A233AF94410}" srcOrd="0" destOrd="0" parTransId="{92F4D5CA-C699-AB43-B091-A98E04CD195A}" sibTransId="{01D23CF4-F95F-164A-BFA2-5572F1B62BB5}"/>
    <dgm:cxn modelId="{C922A7C7-DD58-F546-BAFC-DB91D2F9C4DB}" srcId="{EE700D83-3E1E-C74C-A728-33DB1B466C57}" destId="{F30FD532-37FB-9547-AF34-3E5CBDF6D34E}" srcOrd="2" destOrd="0" parTransId="{AFC5598E-91A4-6D4C-BCB4-02A956B3C06A}" sibTransId="{7BE000EC-D977-CF48-8278-14D77B104B05}"/>
    <dgm:cxn modelId="{DFC6D5C7-1AEC-0A44-91C7-B45E3625B478}" type="presOf" srcId="{1B00AD4B-FF1B-E645-82B3-92C18F5DC9E0}" destId="{E7E99F46-FA0A-824C-8070-B304C8BCD0E1}" srcOrd="0" destOrd="1" presId="urn:microsoft.com/office/officeart/2005/8/layout/chevron2"/>
    <dgm:cxn modelId="{0200E1CD-EBA8-D742-A61E-A47FDDF808D4}" srcId="{EE700D83-3E1E-C74C-A728-33DB1B466C57}" destId="{D36BCE59-D2D2-264A-A007-D13F1077FA24}" srcOrd="1" destOrd="0" parTransId="{7F2A47CF-8697-044C-838C-BFDF6BC82AC6}" sibTransId="{B5EFCA71-EA52-CD49-813E-1F3374FCAD4F}"/>
    <dgm:cxn modelId="{C101CFDF-E85E-3143-9D27-B8EE9CE78245}" type="presOf" srcId="{F30FD532-37FB-9547-AF34-3E5CBDF6D34E}" destId="{B83E2078-FC55-8349-9B11-A1ED4F2F9C9A}" srcOrd="0" destOrd="0" presId="urn:microsoft.com/office/officeart/2005/8/layout/chevron2"/>
    <dgm:cxn modelId="{DD000CC1-0B09-914D-8A52-2B2A0E7BC83C}" type="presParOf" srcId="{65C0BEFC-BA75-7740-BEA5-26FBF08951AB}" destId="{BE002478-F130-3B49-9468-265EB9E565E4}" srcOrd="0" destOrd="0" presId="urn:microsoft.com/office/officeart/2005/8/layout/chevron2"/>
    <dgm:cxn modelId="{CA7302AF-95B4-9249-B2A1-C3222D936D9C}" type="presParOf" srcId="{BE002478-F130-3B49-9468-265EB9E565E4}" destId="{46A321FD-25C7-214C-B95A-218198D16B8B}" srcOrd="0" destOrd="0" presId="urn:microsoft.com/office/officeart/2005/8/layout/chevron2"/>
    <dgm:cxn modelId="{5992FD79-58EB-5E43-83D5-99F4A4BD3625}" type="presParOf" srcId="{BE002478-F130-3B49-9468-265EB9E565E4}" destId="{E7E99F46-FA0A-824C-8070-B304C8BCD0E1}" srcOrd="1" destOrd="0" presId="urn:microsoft.com/office/officeart/2005/8/layout/chevron2"/>
    <dgm:cxn modelId="{CD6FE7D1-9B1F-5144-8549-0335BD2AC417}" type="presParOf" srcId="{65C0BEFC-BA75-7740-BEA5-26FBF08951AB}" destId="{19006A9D-BAC8-E34C-8D0D-31BED07F5921}" srcOrd="1" destOrd="0" presId="urn:microsoft.com/office/officeart/2005/8/layout/chevron2"/>
    <dgm:cxn modelId="{F4DA9B51-F761-EF44-B351-9F779D268C4B}" type="presParOf" srcId="{65C0BEFC-BA75-7740-BEA5-26FBF08951AB}" destId="{EB4352FF-E279-3940-9980-03EBEA95FE8D}" srcOrd="2" destOrd="0" presId="urn:microsoft.com/office/officeart/2005/8/layout/chevron2"/>
    <dgm:cxn modelId="{1BE8ACDB-20A3-FB4D-8D31-420A6706B96E}" type="presParOf" srcId="{EB4352FF-E279-3940-9980-03EBEA95FE8D}" destId="{B0B884E5-F289-DE43-9822-0405C8540E82}" srcOrd="0" destOrd="0" presId="urn:microsoft.com/office/officeart/2005/8/layout/chevron2"/>
    <dgm:cxn modelId="{FE121BD9-3781-4147-A7BE-FBC033EFC4B4}" type="presParOf" srcId="{EB4352FF-E279-3940-9980-03EBEA95FE8D}" destId="{9A0C618A-125F-E248-B291-68C0D36D85BA}" srcOrd="1" destOrd="0" presId="urn:microsoft.com/office/officeart/2005/8/layout/chevron2"/>
    <dgm:cxn modelId="{AA5366BB-6860-DD41-9342-CE7606C09A6F}" type="presParOf" srcId="{65C0BEFC-BA75-7740-BEA5-26FBF08951AB}" destId="{E7A332DA-CF36-7C4A-B6C3-CF10C9EC6192}" srcOrd="3" destOrd="0" presId="urn:microsoft.com/office/officeart/2005/8/layout/chevron2"/>
    <dgm:cxn modelId="{3831F087-12E1-2D46-8BA7-B69AD18B911C}" type="presParOf" srcId="{65C0BEFC-BA75-7740-BEA5-26FBF08951AB}" destId="{06D44C78-AD85-E347-ABB9-2F25F692F0A7}" srcOrd="4" destOrd="0" presId="urn:microsoft.com/office/officeart/2005/8/layout/chevron2"/>
    <dgm:cxn modelId="{A680CA09-8FA3-EB48-A416-C9837A037FAF}" type="presParOf" srcId="{06D44C78-AD85-E347-ABB9-2F25F692F0A7}" destId="{B83E2078-FC55-8349-9B11-A1ED4F2F9C9A}" srcOrd="0" destOrd="0" presId="urn:microsoft.com/office/officeart/2005/8/layout/chevron2"/>
    <dgm:cxn modelId="{57D439C0-57D9-3844-AED3-5EAB3496F2EF}" type="presParOf" srcId="{06D44C78-AD85-E347-ABB9-2F25F692F0A7}" destId="{CBC3FF27-C67A-4144-B2E3-5A27E3DBC3BE}" srcOrd="1" destOrd="0" presId="urn:microsoft.com/office/officeart/2005/8/layout/chevron2"/>
  </dgm:cxnLst>
  <dgm:bg>
    <a:noFill/>
    <a:effectLst>
      <a:glow rad="127000">
        <a:srgbClr val="428891"/>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A321FD-25C7-214C-B95A-218198D16B8B}">
      <dsp:nvSpPr>
        <dsp:cNvPr id="0" name=""/>
        <dsp:cNvSpPr/>
      </dsp:nvSpPr>
      <dsp:spPr>
        <a:xfrm rot="5400000">
          <a:off x="-255617" y="259118"/>
          <a:ext cx="1704115" cy="1192881"/>
        </a:xfrm>
        <a:prstGeom prst="chevron">
          <a:avLst/>
        </a:prstGeom>
        <a:solidFill>
          <a:srgbClr val="317E87">
            <a:alpha val="90000"/>
          </a:srgb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b="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Diagramm erstellen</a:t>
          </a:r>
        </a:p>
      </dsp:txBody>
      <dsp:txXfrm rot="-5400000">
        <a:off x="1" y="599942"/>
        <a:ext cx="1192881" cy="511234"/>
      </dsp:txXfrm>
    </dsp:sp>
    <dsp:sp modelId="{E7E99F46-FA0A-824C-8070-B304C8BCD0E1}">
      <dsp:nvSpPr>
        <dsp:cNvPr id="0" name=""/>
        <dsp:cNvSpPr/>
      </dsp:nvSpPr>
      <dsp:spPr>
        <a:xfrm rot="5400000">
          <a:off x="5871818" y="-4675436"/>
          <a:ext cx="1108257" cy="10466132"/>
        </a:xfrm>
        <a:prstGeom prst="round2SameRect">
          <a:avLst/>
        </a:prstGeom>
        <a:solidFill>
          <a:schemeClr val="lt1">
            <a:alpha val="90000"/>
            <a:hueOff val="0"/>
            <a:satOff val="0"/>
            <a:lumOff val="0"/>
            <a:alphaOff val="0"/>
          </a:schemeClr>
        </a:solidFill>
        <a:ln w="12700" cap="flat" cmpd="sng" algn="ctr">
          <a:solidFill>
            <a:schemeClr val="accent3">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de-DE" sz="2000" kern="1200" dirty="0">
              <a:latin typeface="Open Sans" panose="020B0606030504020204" pitchFamily="34" charset="0"/>
              <a:ea typeface="Open Sans" panose="020B0606030504020204" pitchFamily="34" charset="0"/>
              <a:cs typeface="Open Sans" panose="020B0606030504020204" pitchFamily="34" charset="0"/>
            </a:rPr>
            <a:t>Datensatz eingeben</a:t>
          </a:r>
        </a:p>
        <a:p>
          <a:pPr marL="228600" lvl="1" indent="-228600" algn="l" defTabSz="889000">
            <a:lnSpc>
              <a:spcPct val="90000"/>
            </a:lnSpc>
            <a:spcBef>
              <a:spcPct val="0"/>
            </a:spcBef>
            <a:spcAft>
              <a:spcPct val="15000"/>
            </a:spcAft>
            <a:buChar char="•"/>
          </a:pPr>
          <a:r>
            <a:rPr lang="de-DE" sz="2000" kern="1200" dirty="0">
              <a:latin typeface="Open Sans" panose="020B0606030504020204" pitchFamily="34" charset="0"/>
              <a:ea typeface="Open Sans" panose="020B0606030504020204" pitchFamily="34" charset="0"/>
              <a:cs typeface="Open Sans" panose="020B0606030504020204" pitchFamily="34" charset="0"/>
            </a:rPr>
            <a:t>Diagrammtypen als Darstellungsmittel reflektiert einsetzen: Welcher Typ eignet sich wann? Intention?</a:t>
          </a:r>
        </a:p>
      </dsp:txBody>
      <dsp:txXfrm rot="-5400000">
        <a:off x="1192881" y="57602"/>
        <a:ext cx="10412031" cy="1000055"/>
      </dsp:txXfrm>
    </dsp:sp>
    <dsp:sp modelId="{B0B884E5-F289-DE43-9822-0405C8540E82}">
      <dsp:nvSpPr>
        <dsp:cNvPr id="0" name=""/>
        <dsp:cNvSpPr/>
      </dsp:nvSpPr>
      <dsp:spPr>
        <a:xfrm rot="5400000">
          <a:off x="-255617" y="1770389"/>
          <a:ext cx="1704115" cy="1192881"/>
        </a:xfrm>
        <a:prstGeom prst="chevron">
          <a:avLst/>
        </a:prstGeom>
        <a:solidFill>
          <a:srgbClr val="317E87">
            <a:alpha val="70000"/>
          </a:srgbClr>
        </a:solidFill>
        <a:ln w="12700" cap="flat" cmpd="sng" algn="ctr">
          <a:solidFill>
            <a:schemeClr val="accent3">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 tIns="1905" rIns="1905" bIns="1905" numCol="1" spcCol="1270" anchor="ctr" anchorCtr="0">
          <a:noAutofit/>
        </a:bodyPr>
        <a:lstStyle/>
        <a:p>
          <a:pPr marL="0" lvl="0" indent="0" algn="ctr" defTabSz="133350">
            <a:lnSpc>
              <a:spcPct val="90000"/>
            </a:lnSpc>
            <a:spcBef>
              <a:spcPct val="0"/>
            </a:spcBef>
            <a:spcAft>
              <a:spcPct val="35000"/>
            </a:spcAft>
            <a:buNone/>
          </a:pPr>
          <a:endParaRPr lang="de-DE" sz="300" b="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lvl="0" indent="0" algn="ctr" defTabSz="133350">
            <a:lnSpc>
              <a:spcPct val="90000"/>
            </a:lnSpc>
            <a:spcBef>
              <a:spcPct val="0"/>
            </a:spcBef>
            <a:spcAft>
              <a:spcPct val="35000"/>
            </a:spcAft>
            <a:buNone/>
          </a:pPr>
          <a:endParaRPr lang="de-DE" sz="300" b="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lvl="0" indent="0" algn="ctr" defTabSz="133350">
            <a:lnSpc>
              <a:spcPct val="90000"/>
            </a:lnSpc>
            <a:spcBef>
              <a:spcPct val="0"/>
            </a:spcBef>
            <a:spcAft>
              <a:spcPct val="35000"/>
            </a:spcAft>
            <a:buNone/>
          </a:pPr>
          <a:endParaRPr lang="de-DE" sz="300" b="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lvl="0" indent="0" algn="ctr" defTabSz="133350">
            <a:lnSpc>
              <a:spcPct val="90000"/>
            </a:lnSpc>
            <a:spcBef>
              <a:spcPct val="0"/>
            </a:spcBef>
            <a:spcAft>
              <a:spcPct val="35000"/>
            </a:spcAft>
            <a:buNone/>
          </a:pPr>
          <a:r>
            <a:rPr lang="de-DE" sz="1600" b="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Daten erheben, darstellen</a:t>
          </a:r>
        </a:p>
      </dsp:txBody>
      <dsp:txXfrm rot="-5400000">
        <a:off x="1" y="2111213"/>
        <a:ext cx="1192881" cy="511234"/>
      </dsp:txXfrm>
    </dsp:sp>
    <dsp:sp modelId="{9A0C618A-125F-E248-B291-68C0D36D85BA}">
      <dsp:nvSpPr>
        <dsp:cNvPr id="0" name=""/>
        <dsp:cNvSpPr/>
      </dsp:nvSpPr>
      <dsp:spPr>
        <a:xfrm rot="5400000">
          <a:off x="5872109" y="-3164456"/>
          <a:ext cx="1107675" cy="10466132"/>
        </a:xfrm>
        <a:prstGeom prst="round2SameRect">
          <a:avLst/>
        </a:prstGeom>
        <a:solidFill>
          <a:schemeClr val="lt1">
            <a:alpha val="90000"/>
            <a:hueOff val="0"/>
            <a:satOff val="0"/>
            <a:lumOff val="0"/>
            <a:alphaOff val="0"/>
          </a:schemeClr>
        </a:solidFill>
        <a:ln w="12700" cap="flat" cmpd="sng" algn="ctr">
          <a:solidFill>
            <a:schemeClr val="accent3">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de-DE" sz="2000" kern="1200" dirty="0">
              <a:latin typeface="Open Sans" panose="020B0606030504020204" pitchFamily="34" charset="0"/>
              <a:ea typeface="Open Sans" panose="020B0606030504020204" pitchFamily="34" charset="0"/>
              <a:cs typeface="Open Sans" panose="020B0606030504020204" pitchFamily="34" charset="0"/>
            </a:rPr>
            <a:t>Umfrage erstellen (Papierform oder digital?)</a:t>
          </a:r>
        </a:p>
        <a:p>
          <a:pPr marL="228600" lvl="1" indent="-228600" algn="l" defTabSz="889000">
            <a:lnSpc>
              <a:spcPct val="90000"/>
            </a:lnSpc>
            <a:spcBef>
              <a:spcPct val="0"/>
            </a:spcBef>
            <a:spcAft>
              <a:spcPct val="15000"/>
            </a:spcAft>
            <a:buChar char="•"/>
          </a:pPr>
          <a:r>
            <a:rPr lang="de-DE" sz="2000" kern="1200" dirty="0">
              <a:latin typeface="Open Sans" panose="020B0606030504020204" pitchFamily="34" charset="0"/>
              <a:ea typeface="Open Sans" panose="020B0606030504020204" pitchFamily="34" charset="0"/>
              <a:cs typeface="Open Sans" panose="020B0606030504020204" pitchFamily="34" charset="0"/>
            </a:rPr>
            <a:t>Dabei Kriterien für Fragestellungen einer Umfrage berücksichtigen</a:t>
          </a:r>
        </a:p>
        <a:p>
          <a:pPr marL="228600" lvl="1" indent="-228600" algn="l" defTabSz="889000">
            <a:lnSpc>
              <a:spcPct val="90000"/>
            </a:lnSpc>
            <a:spcBef>
              <a:spcPct val="0"/>
            </a:spcBef>
            <a:spcAft>
              <a:spcPct val="15000"/>
            </a:spcAft>
            <a:buChar char="•"/>
          </a:pPr>
          <a:r>
            <a:rPr lang="de-DE" sz="2000" kern="1200" dirty="0">
              <a:latin typeface="Open Sans" panose="020B0606030504020204" pitchFamily="34" charset="0"/>
              <a:ea typeface="Open Sans" panose="020B0606030504020204" pitchFamily="34" charset="0"/>
              <a:cs typeface="Open Sans" panose="020B0606030504020204" pitchFamily="34" charset="0"/>
            </a:rPr>
            <a:t>Diagramme dazu erstellen, begründet Darstellungstyp auswählen, etc.</a:t>
          </a:r>
        </a:p>
      </dsp:txBody>
      <dsp:txXfrm rot="-5400000">
        <a:off x="1192881" y="1568844"/>
        <a:ext cx="10412060" cy="999531"/>
      </dsp:txXfrm>
    </dsp:sp>
    <dsp:sp modelId="{B83E2078-FC55-8349-9B11-A1ED4F2F9C9A}">
      <dsp:nvSpPr>
        <dsp:cNvPr id="0" name=""/>
        <dsp:cNvSpPr/>
      </dsp:nvSpPr>
      <dsp:spPr>
        <a:xfrm rot="5400000">
          <a:off x="-255617" y="3281660"/>
          <a:ext cx="1704115" cy="1192881"/>
        </a:xfrm>
        <a:prstGeom prst="chevron">
          <a:avLst/>
        </a:prstGeom>
        <a:solidFill>
          <a:srgbClr val="317E87">
            <a:alpha val="50000"/>
          </a:srgbClr>
        </a:solidFill>
        <a:ln w="12700" cap="flat" cmpd="sng" algn="ctr">
          <a:solidFill>
            <a:schemeClr val="accent3">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b="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Kritischer Blick</a:t>
          </a:r>
        </a:p>
      </dsp:txBody>
      <dsp:txXfrm rot="-5400000">
        <a:off x="1" y="3622484"/>
        <a:ext cx="1192881" cy="511234"/>
      </dsp:txXfrm>
    </dsp:sp>
    <dsp:sp modelId="{CBC3FF27-C67A-4144-B2E3-5A27E3DBC3BE}">
      <dsp:nvSpPr>
        <dsp:cNvPr id="0" name=""/>
        <dsp:cNvSpPr/>
      </dsp:nvSpPr>
      <dsp:spPr>
        <a:xfrm rot="5400000">
          <a:off x="5872109" y="-1653185"/>
          <a:ext cx="1107675" cy="10466132"/>
        </a:xfrm>
        <a:prstGeom prst="round2SameRect">
          <a:avLst/>
        </a:prstGeom>
        <a:solidFill>
          <a:schemeClr val="lt1">
            <a:alpha val="90000"/>
            <a:hueOff val="0"/>
            <a:satOff val="0"/>
            <a:lumOff val="0"/>
            <a:alphaOff val="0"/>
          </a:schemeClr>
        </a:solidFill>
        <a:ln w="12700" cap="flat" cmpd="sng" algn="ctr">
          <a:solidFill>
            <a:schemeClr val="accent3">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de-DE" sz="2000" kern="1200" dirty="0">
              <a:latin typeface="Open Sans" panose="020B0606030504020204" pitchFamily="34" charset="0"/>
              <a:ea typeface="Open Sans" panose="020B0606030504020204" pitchFamily="34" charset="0"/>
              <a:cs typeface="Open Sans" panose="020B0606030504020204" pitchFamily="34" charset="0"/>
            </a:rPr>
            <a:t>Diagramme verändern und entstehende Wirkung reflektieren</a:t>
          </a:r>
        </a:p>
        <a:p>
          <a:pPr marL="228600" lvl="1" indent="-228600" algn="l" defTabSz="889000">
            <a:lnSpc>
              <a:spcPct val="90000"/>
            </a:lnSpc>
            <a:spcBef>
              <a:spcPct val="0"/>
            </a:spcBef>
            <a:spcAft>
              <a:spcPct val="15000"/>
            </a:spcAft>
            <a:buChar char="•"/>
          </a:pPr>
          <a:r>
            <a:rPr lang="de-DE" sz="2000" kern="1200" dirty="0">
              <a:latin typeface="Open Sans" panose="020B0606030504020204" pitchFamily="34" charset="0"/>
              <a:ea typeface="Open Sans" panose="020B0606030504020204" pitchFamily="34" charset="0"/>
              <a:cs typeface="Open Sans" panose="020B0606030504020204" pitchFamily="34" charset="0"/>
            </a:rPr>
            <a:t>Was passiert bei Stauchung, Streckung von Diagrammen</a:t>
          </a:r>
        </a:p>
        <a:p>
          <a:pPr marL="228600" lvl="1" indent="-228600" algn="l" defTabSz="889000">
            <a:lnSpc>
              <a:spcPct val="90000"/>
            </a:lnSpc>
            <a:spcBef>
              <a:spcPct val="0"/>
            </a:spcBef>
            <a:spcAft>
              <a:spcPct val="15000"/>
            </a:spcAft>
            <a:buChar char="•"/>
          </a:pPr>
          <a:r>
            <a:rPr lang="de-DE" sz="2000" kern="1200" dirty="0">
              <a:latin typeface="Open Sans" panose="020B0606030504020204" pitchFamily="34" charset="0"/>
              <a:ea typeface="Open Sans" panose="020B0606030504020204" pitchFamily="34" charset="0"/>
              <a:cs typeface="Open Sans" panose="020B0606030504020204" pitchFamily="34" charset="0"/>
            </a:rPr>
            <a:t>Wie kann ein Diagramm wirken, wenn die Y-Achse nicht bei 0 beginnt, etc.</a:t>
          </a:r>
        </a:p>
      </dsp:txBody>
      <dsp:txXfrm rot="-5400000">
        <a:off x="1192881" y="3080115"/>
        <a:ext cx="10412060" cy="99953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47D76BA-27C2-7B45-9A37-95782ED03E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2354DAF-5001-8E4D-A8AB-8AAF86BA21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D71339-7ED3-6A40-8ED4-9A2D9F7AE4B2}" type="datetimeFigureOut">
              <a:rPr lang="de-DE" smtClean="0"/>
              <a:t>25.09.20</a:t>
            </a:fld>
            <a:endParaRPr lang="de-DE"/>
          </a:p>
        </p:txBody>
      </p:sp>
      <p:sp>
        <p:nvSpPr>
          <p:cNvPr id="4" name="Fußzeilenplatzhalter 3">
            <a:extLst>
              <a:ext uri="{FF2B5EF4-FFF2-40B4-BE49-F238E27FC236}">
                <a16:creationId xmlns:a16="http://schemas.microsoft.com/office/drawing/2014/main" id="{085F6CEA-83C2-5945-862C-3C0C5BBD76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217B0E94-3E02-3F4D-AF52-ACC5279A3A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31594E-13FC-7D4B-913F-7D03B737A26B}" type="slidenum">
              <a:rPr lang="de-DE" smtClean="0"/>
              <a:t>‹Nr.›</a:t>
            </a:fld>
            <a:endParaRPr lang="de-DE"/>
          </a:p>
        </p:txBody>
      </p:sp>
    </p:spTree>
    <p:extLst>
      <p:ext uri="{BB962C8B-B14F-4D97-AF65-F5344CB8AC3E}">
        <p14:creationId xmlns:p14="http://schemas.microsoft.com/office/powerpoint/2010/main" val="122345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C3F96-3A43-904B-A253-D6DB3346ED45}" type="datetimeFigureOut">
              <a:rPr lang="de-DE" smtClean="0"/>
              <a:t>25.09.20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7F3AAB-CC61-AC4A-8A19-CC3DF2D07BBF}" type="slidenum">
              <a:rPr lang="de-DE" smtClean="0"/>
              <a:t>‹Nr.›</a:t>
            </a:fld>
            <a:endParaRPr lang="de-DE"/>
          </a:p>
        </p:txBody>
      </p:sp>
    </p:spTree>
    <p:extLst>
      <p:ext uri="{BB962C8B-B14F-4D97-AF65-F5344CB8AC3E}">
        <p14:creationId xmlns:p14="http://schemas.microsoft.com/office/powerpoint/2010/main" val="1481396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Das Praxisfortbildungsmodul thematisiert den Einsatz digitaler Medien im Mathematikunterricht für den konkreten Inhalt „Diagramme im Mathematikunterricht“. </a:t>
            </a:r>
          </a:p>
          <a:p>
            <a:pPr marL="171450" indent="-171450">
              <a:buFontTx/>
              <a:buChar char="-"/>
            </a:pPr>
            <a:r>
              <a:rPr lang="de-DE" dirty="0"/>
              <a:t>Auf der PIKAS-digi Unterrichtseite (https://</a:t>
            </a:r>
            <a:r>
              <a:rPr lang="de-DE" dirty="0" err="1"/>
              <a:t>pikas-digi.dzlm.de</a:t>
            </a:r>
            <a:r>
              <a:rPr lang="de-DE" dirty="0"/>
              <a:t>/</a:t>
            </a:r>
            <a:r>
              <a:rPr lang="de-DE" dirty="0" err="1"/>
              <a:t>unterricht</a:t>
            </a:r>
            <a:r>
              <a:rPr lang="de-DE" dirty="0"/>
              <a:t>) erhalten sie entsprechende Anregungen, wie eine konkrete Umsetzung im Unterricht aussehen könnte. Aspekte dieses Beispiels werden in diesem Fortbildungsmodul bereits aufgegriffen und mit den Teilnehmenden erprobt.</a:t>
            </a:r>
          </a:p>
        </p:txBody>
      </p:sp>
      <p:sp>
        <p:nvSpPr>
          <p:cNvPr id="4" name="Foliennummernplatzhalter 3"/>
          <p:cNvSpPr>
            <a:spLocks noGrp="1"/>
          </p:cNvSpPr>
          <p:nvPr>
            <p:ph type="sldNum" sz="quarter" idx="5"/>
          </p:nvPr>
        </p:nvSpPr>
        <p:spPr/>
        <p:txBody>
          <a:bodyPr/>
          <a:lstStyle/>
          <a:p>
            <a:fld id="{2E7F3AAB-CC61-AC4A-8A19-CC3DF2D07BBF}" type="slidenum">
              <a:rPr lang="de-DE" smtClean="0"/>
              <a:t>0</a:t>
            </a:fld>
            <a:endParaRPr lang="de-DE"/>
          </a:p>
        </p:txBody>
      </p:sp>
    </p:spTree>
    <p:extLst>
      <p:ext uri="{BB962C8B-B14F-4D97-AF65-F5344CB8AC3E}">
        <p14:creationId xmlns:p14="http://schemas.microsoft.com/office/powerpoint/2010/main" val="3442184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Synchronität und Vernetzung von Darstellungen (Was mit Material getan wird, kann direkt auch symbolisch dargestellt werden)</a:t>
            </a:r>
          </a:p>
          <a:p>
            <a:r>
              <a:rPr lang="de-DE" dirty="0"/>
              <a:t>Veränderungen auf einer Ebene, verändern somit auch zeitgleich weitere Ebenen.</a:t>
            </a:r>
          </a:p>
          <a:p>
            <a:r>
              <a:rPr lang="de-DE" sz="1200" b="0" i="0" u="none" strike="noStrike" kern="1200" dirty="0">
                <a:solidFill>
                  <a:schemeClr val="tx1"/>
                </a:solidFill>
                <a:effectLst/>
                <a:latin typeface="+mn-lt"/>
                <a:ea typeface="+mn-ea"/>
                <a:cs typeface="+mn-cs"/>
              </a:rPr>
              <a:t>In der Animation (oben rechts) wird zudem ein Beispiel aus der Arithmetik</a:t>
            </a:r>
            <a:r>
              <a:rPr lang="de-DE" dirty="0"/>
              <a:t> veranschaulicht.</a:t>
            </a:r>
          </a:p>
        </p:txBody>
      </p:sp>
      <p:sp>
        <p:nvSpPr>
          <p:cNvPr id="4" name="Foliennummernplatzhalter 3"/>
          <p:cNvSpPr>
            <a:spLocks noGrp="1"/>
          </p:cNvSpPr>
          <p:nvPr>
            <p:ph type="sldNum" sz="quarter" idx="5"/>
          </p:nvPr>
        </p:nvSpPr>
        <p:spPr/>
        <p:txBody>
          <a:bodyPr/>
          <a:lstStyle/>
          <a:p>
            <a:fld id="{9A72FBAB-C7B7-1A44-85D2-AD9744DCCFA3}" type="slidenum">
              <a:rPr lang="de-DE" smtClean="0"/>
              <a:t>10</a:t>
            </a:fld>
            <a:endParaRPr lang="de-DE"/>
          </a:p>
        </p:txBody>
      </p:sp>
    </p:spTree>
    <p:extLst>
      <p:ext uri="{BB962C8B-B14F-4D97-AF65-F5344CB8AC3E}">
        <p14:creationId xmlns:p14="http://schemas.microsoft.com/office/powerpoint/2010/main" val="101544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Strukturierung des Diagramms wird von der Tabellenkalkulationssoftware zunächst einmal automatisch vorgenommen. Es können anschließend noch Anpassungen vorgenommen werden, allerdings sind zu Beginn keine Überlegungen anzustellen, die ansonsten bei der Erstellung eines Diagramms von Bedeutung sind: Wie ist die Achsenbeschriftung zu wählen, Wie sind die Skalen Strukturiert, etc.)</a:t>
            </a:r>
          </a:p>
          <a:p>
            <a:r>
              <a:rPr lang="de-DE" dirty="0"/>
              <a:t>Dies sollte bereits von den Lernenden zu diesem Zeitpunkt bereits möglichst gekonnt werden. Trotzdem: Schülerinnen und Schüler, die aus verschiedenen Gründen beim Erstellen von Diagrammen Schwierigkeiten haben (feinmotorische Schwierigkeiten beim genauen Zeichnen, Inhaltliche Schwierigkeiten bei der Wahl der Skala, insbesondere wenn in größeren Zahlenräumen gearbeitet wird, Schwierigkeiten in der Arbeitsorganisation/ im Zeitmanagement, die dazu führen, dass Diagramme nicht in der vorgegebenen Zeit fertig werden, etc.) können durch die Unterstützung der Software an den aktuell relevanten Inhalten trotzdem mitarbeiten.</a:t>
            </a:r>
          </a:p>
          <a:p>
            <a:r>
              <a:rPr lang="de-DE" sz="1200" b="0" i="0" u="none" strike="noStrike" kern="1200" dirty="0">
                <a:solidFill>
                  <a:schemeClr val="tx1"/>
                </a:solidFill>
                <a:effectLst/>
                <a:latin typeface="+mn-lt"/>
                <a:ea typeface="+mn-ea"/>
                <a:cs typeface="+mn-cs"/>
              </a:rPr>
              <a:t>In der Animation (oben rechts) wird zudem ein Beispiel aus der Arithmetik dargestellt.</a:t>
            </a:r>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9A72FBAB-C7B7-1A44-85D2-AD9744DCCFA3}" type="slidenum">
              <a:rPr lang="de-DE" smtClean="0"/>
              <a:t>11</a:t>
            </a:fld>
            <a:endParaRPr lang="de-DE"/>
          </a:p>
        </p:txBody>
      </p:sp>
    </p:spTree>
    <p:extLst>
      <p:ext uri="{BB962C8B-B14F-4D97-AF65-F5344CB8AC3E}">
        <p14:creationId xmlns:p14="http://schemas.microsoft.com/office/powerpoint/2010/main" val="2096479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folgenden Aktivitäten der Teilnehmer haben einen engen Bezug zum Unterrichtsbeispiel „Diagramme“, welches Sie auf https://</a:t>
            </a:r>
            <a:r>
              <a:rPr lang="de-DE" dirty="0" err="1"/>
              <a:t>pikas-digi.dzlm.de</a:t>
            </a:r>
            <a:r>
              <a:rPr lang="de-DE" dirty="0"/>
              <a:t>/unterricht#toc-10 finden.</a:t>
            </a:r>
          </a:p>
          <a:p>
            <a:endParaRPr lang="de-DE" dirty="0"/>
          </a:p>
          <a:p>
            <a:r>
              <a:rPr lang="de-DE" dirty="0"/>
              <a:t>Je nach Teilnehmergruppe kann an dieser Stelle der Inhalt gekürzt werden  oder es werden Schwerpunkte gesetzt, zu denen gearbeitet werden kann.</a:t>
            </a:r>
          </a:p>
          <a:p>
            <a:endParaRPr lang="de-DE" dirty="0"/>
          </a:p>
          <a:p>
            <a:r>
              <a:rPr lang="de-DE" dirty="0"/>
              <a:t>Der QR Code verlinkt direkt auf das Dokument zum Unterrichtbeispiel „Diagramme“.</a:t>
            </a:r>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fld id="{9A72FBAB-C7B7-1A44-85D2-AD9744DCCFA3}" type="slidenum">
              <a:rPr lang="de-DE" smtClean="0"/>
              <a:t>12</a:t>
            </a:fld>
            <a:endParaRPr lang="de-DE"/>
          </a:p>
        </p:txBody>
      </p:sp>
    </p:spTree>
    <p:extLst>
      <p:ext uri="{BB962C8B-B14F-4D97-AF65-F5344CB8AC3E}">
        <p14:creationId xmlns:p14="http://schemas.microsoft.com/office/powerpoint/2010/main" val="4009133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 Unterricht mit digitalen Medien gelegentlich auch andere Anforderungen an die Planung des Unterricht stellt, soll bei dieser Aktivität ein konkretes Unterrichtsvorhaben geplant werden. </a:t>
            </a:r>
          </a:p>
          <a:p>
            <a:r>
              <a:rPr lang="de-DE" dirty="0"/>
              <a:t>Das auf der vorhergehenden Folie erwähnte Unterrichtsbeispiel kann hier eine Hilfe zur Planung darstellen.</a:t>
            </a:r>
          </a:p>
          <a:p>
            <a:endParaRPr lang="de-DE" dirty="0"/>
          </a:p>
        </p:txBody>
      </p:sp>
      <p:sp>
        <p:nvSpPr>
          <p:cNvPr id="4" name="Foliennummernplatzhalter 3"/>
          <p:cNvSpPr>
            <a:spLocks noGrp="1"/>
          </p:cNvSpPr>
          <p:nvPr>
            <p:ph type="sldNum" sz="quarter" idx="5"/>
          </p:nvPr>
        </p:nvSpPr>
        <p:spPr/>
        <p:txBody>
          <a:bodyPr/>
          <a:lstStyle/>
          <a:p>
            <a:fld id="{2E7F3AAB-CC61-AC4A-8A19-CC3DF2D07BBF}" type="slidenum">
              <a:rPr lang="de-DE" smtClean="0"/>
              <a:t>13</a:t>
            </a:fld>
            <a:endParaRPr lang="de-DE"/>
          </a:p>
        </p:txBody>
      </p:sp>
    </p:spTree>
    <p:extLst>
      <p:ext uri="{BB962C8B-B14F-4D97-AF65-F5344CB8AC3E}">
        <p14:creationId xmlns:p14="http://schemas.microsoft.com/office/powerpoint/2010/main" val="2433295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Zeit für Fragen, zur freien Verfügung,</a:t>
            </a:r>
          </a:p>
          <a:p>
            <a:r>
              <a:rPr lang="de-DE" dirty="0"/>
              <a:t>Blick in die Materialien</a:t>
            </a:r>
          </a:p>
          <a:p>
            <a:r>
              <a:rPr lang="de-DE" dirty="0"/>
              <a:t>Austausch</a:t>
            </a:r>
          </a:p>
          <a:p>
            <a:endParaRPr lang="de-DE" dirty="0"/>
          </a:p>
        </p:txBody>
      </p:sp>
      <p:sp>
        <p:nvSpPr>
          <p:cNvPr id="4" name="Foliennummernplatzhalter 3"/>
          <p:cNvSpPr>
            <a:spLocks noGrp="1"/>
          </p:cNvSpPr>
          <p:nvPr>
            <p:ph type="sldNum" sz="quarter" idx="5"/>
          </p:nvPr>
        </p:nvSpPr>
        <p:spPr/>
        <p:txBody>
          <a:bodyPr/>
          <a:lstStyle/>
          <a:p>
            <a:fld id="{9A72FBAB-C7B7-1A44-85D2-AD9744DCCFA3}" type="slidenum">
              <a:rPr lang="de-DE" smtClean="0"/>
              <a:t>14</a:t>
            </a:fld>
            <a:endParaRPr lang="de-DE"/>
          </a:p>
        </p:txBody>
      </p:sp>
    </p:spTree>
    <p:extLst>
      <p:ext uri="{BB962C8B-B14F-4D97-AF65-F5344CB8AC3E}">
        <p14:creationId xmlns:p14="http://schemas.microsoft.com/office/powerpoint/2010/main" val="726097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7F3AAB-CC61-AC4A-8A19-CC3DF2D07BBF}" type="slidenum">
              <a:rPr lang="de-DE" smtClean="0"/>
              <a:t>15</a:t>
            </a:fld>
            <a:endParaRPr lang="de-DE"/>
          </a:p>
        </p:txBody>
      </p:sp>
    </p:spTree>
    <p:extLst>
      <p:ext uri="{BB962C8B-B14F-4D97-AF65-F5344CB8AC3E}">
        <p14:creationId xmlns:p14="http://schemas.microsoft.com/office/powerpoint/2010/main" val="3344073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7F3AAB-CC61-AC4A-8A19-CC3DF2D07BBF}" type="slidenum">
              <a:rPr lang="de-DE" smtClean="0"/>
              <a:t>16</a:t>
            </a:fld>
            <a:endParaRPr lang="de-DE"/>
          </a:p>
        </p:txBody>
      </p:sp>
    </p:spTree>
    <p:extLst>
      <p:ext uri="{BB962C8B-B14F-4D97-AF65-F5344CB8AC3E}">
        <p14:creationId xmlns:p14="http://schemas.microsoft.com/office/powerpoint/2010/main" val="2740211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Überblick über den Ablauf des Praxis Fortbildungsmoduls Diagramme</a:t>
            </a:r>
          </a:p>
          <a:p>
            <a:pPr marL="171450" indent="-171450">
              <a:buFontTx/>
              <a:buChar char="-"/>
            </a:pPr>
            <a:r>
              <a:rPr lang="de-DE" dirty="0"/>
              <a:t>Warum Diagramme?</a:t>
            </a:r>
          </a:p>
          <a:p>
            <a:pPr marL="628650" lvl="1" indent="-171450">
              <a:buFontTx/>
              <a:buChar char="-"/>
            </a:pPr>
            <a:r>
              <a:rPr lang="de-DE" dirty="0"/>
              <a:t>Diagramme als festgelegter Inhalt: Daten und Häufigkeiten: Daten aus der Lebenswirklichkeit in Diagrammen und Tabellen darstellen </a:t>
            </a:r>
          </a:p>
          <a:p>
            <a:pPr marL="628650" lvl="1" indent="-171450">
              <a:buFontTx/>
              <a:buChar char="-"/>
            </a:pPr>
            <a:r>
              <a:rPr lang="de-DE" dirty="0"/>
              <a:t>im Lehrplan Mathematik Seite 66 </a:t>
            </a:r>
            <a:r>
              <a:rPr lang="de-DE" sz="1200" dirty="0">
                <a:latin typeface="Open Sans" panose="020B0606030504020204" pitchFamily="34" charset="0"/>
                <a:ea typeface="Open Sans" panose="020B0606030504020204" pitchFamily="34" charset="0"/>
                <a:cs typeface="Open Sans" panose="020B0606030504020204" pitchFamily="34" charset="0"/>
              </a:rPr>
              <a:t>(vgl. RL und LP MSW, 2008, Seite 66)</a:t>
            </a:r>
            <a:endParaRPr lang="de-DE" dirty="0"/>
          </a:p>
          <a:p>
            <a:pPr marL="628650" lvl="1" indent="-171450">
              <a:buFontTx/>
              <a:buChar char="-"/>
            </a:pPr>
            <a:r>
              <a:rPr lang="de-DE" dirty="0"/>
              <a:t>Förderung prozessbezogener Kompetenzen, insbesondere „Darstellen“ (</a:t>
            </a:r>
            <a:r>
              <a:rPr lang="de-DE" sz="1200" dirty="0">
                <a:latin typeface="Open Sans" panose="020B0606030504020204" pitchFamily="34" charset="0"/>
                <a:ea typeface="Open Sans" panose="020B0606030504020204" pitchFamily="34" charset="0"/>
                <a:cs typeface="Open Sans" panose="020B0606030504020204" pitchFamily="34" charset="0"/>
              </a:rPr>
              <a:t>vgl. RL und LP MSW, 2008, Seite 58)</a:t>
            </a:r>
            <a:endParaRPr lang="de-DE" dirty="0"/>
          </a:p>
          <a:p>
            <a:pPr marL="171450" lvl="0" indent="-171450">
              <a:buFontTx/>
              <a:buChar char="-"/>
            </a:pPr>
            <a:r>
              <a:rPr lang="de-DE" dirty="0"/>
              <a:t>Erprobung der App</a:t>
            </a:r>
          </a:p>
          <a:p>
            <a:pPr marL="628650" lvl="1" indent="-171450">
              <a:buFontTx/>
              <a:buChar char="-"/>
            </a:pPr>
            <a:r>
              <a:rPr lang="de-DE" dirty="0"/>
              <a:t>Den Teilnehmenden an dieser Stelle ausreichend Möglichkeiten geben, sich ggf. zum ersten Mal mit dem Erstellen von Diagrammen mittels einer App auseinanderzusetzen. </a:t>
            </a:r>
          </a:p>
          <a:p>
            <a:pPr marL="628650" lvl="1" indent="-171450">
              <a:buFontTx/>
              <a:buChar char="-"/>
            </a:pPr>
            <a:r>
              <a:rPr lang="de-DE" dirty="0"/>
              <a:t>Hier ist es hilfreich, sich vorab über Ausstattung der Teilnehmenden zu informieren, um sich ggf. auf das entsprechende Programm einzustellen.</a:t>
            </a:r>
          </a:p>
          <a:p>
            <a:pPr marL="171450" lvl="0" indent="-171450">
              <a:buFontTx/>
              <a:buChar char="-"/>
            </a:pPr>
            <a:r>
              <a:rPr lang="de-DE" dirty="0"/>
              <a:t>Warum digital?</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de-DE" dirty="0"/>
              <a:t>Unterrichtsorganisatorische Potentiale ermöglichen eine Unterstützung des Lernprozesses (eine Vielzahl an Diagrammen und Diagrammen erstellen, um diese vergleichen zu können).</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de-DE" dirty="0"/>
              <a:t>Fachdidaktische Potentiale zeigen auf, welche Potentiale digitale Medien in diesem Kontext haben können.</a:t>
            </a:r>
          </a:p>
          <a:p>
            <a:pPr marL="628650" lvl="1" indent="-171450">
              <a:buFontTx/>
              <a:buChar char="-"/>
            </a:pPr>
            <a:r>
              <a:rPr lang="de-DE" dirty="0"/>
              <a:t>Natürlich ergänzt diese Schwerpunktsetzung bereits bekannte Vorgehensweisen (eigene Diagramme zeichnen, etc.) und ersetzt sie nicht. </a:t>
            </a:r>
          </a:p>
          <a:p>
            <a:pPr marL="171450" lvl="0" indent="-171450">
              <a:buFontTx/>
              <a:buChar char="-"/>
            </a:pPr>
            <a:r>
              <a:rPr lang="de-DE" dirty="0"/>
              <a:t>Wie?</a:t>
            </a:r>
          </a:p>
          <a:p>
            <a:pPr marL="628650" lvl="1" indent="-171450">
              <a:buFontTx/>
              <a:buChar char="-"/>
            </a:pPr>
            <a:r>
              <a:rPr lang="de-DE" dirty="0"/>
              <a:t>Angelehnt an das Unterrichtsbeispiel Diagramme (https://</a:t>
            </a:r>
            <a:r>
              <a:rPr lang="de-DE" dirty="0" err="1"/>
              <a:t>pikas-digi.dzlm.de</a:t>
            </a:r>
            <a:r>
              <a:rPr lang="de-DE" dirty="0"/>
              <a:t>/</a:t>
            </a:r>
            <a:r>
              <a:rPr lang="de-DE" dirty="0" err="1"/>
              <a:t>unterricht</a:t>
            </a:r>
            <a:r>
              <a:rPr lang="de-DE" dirty="0"/>
              <a:t>) erproben die Teilnehmenden selbst verschiedene Szenarien, die im Unterricht umgesetzt werden können.</a:t>
            </a:r>
          </a:p>
          <a:p>
            <a:pPr marL="628650" lvl="1" indent="-171450">
              <a:buFontTx/>
              <a:buChar char="-"/>
            </a:pPr>
            <a:endParaRPr lang="de-DE" dirty="0"/>
          </a:p>
        </p:txBody>
      </p:sp>
      <p:sp>
        <p:nvSpPr>
          <p:cNvPr id="4" name="Foliennummernplatzhalter 3"/>
          <p:cNvSpPr>
            <a:spLocks noGrp="1"/>
          </p:cNvSpPr>
          <p:nvPr>
            <p:ph type="sldNum" sz="quarter" idx="5"/>
          </p:nvPr>
        </p:nvSpPr>
        <p:spPr/>
        <p:txBody>
          <a:bodyPr/>
          <a:lstStyle/>
          <a:p>
            <a:fld id="{2E7F3AAB-CC61-AC4A-8A19-CC3DF2D07BBF}" type="slidenum">
              <a:rPr lang="de-DE" smtClean="0"/>
              <a:t>2</a:t>
            </a:fld>
            <a:endParaRPr lang="de-DE"/>
          </a:p>
        </p:txBody>
      </p:sp>
    </p:spTree>
    <p:extLst>
      <p:ext uri="{BB962C8B-B14F-4D97-AF65-F5344CB8AC3E}">
        <p14:creationId xmlns:p14="http://schemas.microsoft.com/office/powerpoint/2010/main" val="2945133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Lehrplanbezug muss sicherlich nicht näher erläutert werden, Diagramme als wichtiger Inhalt sind unstrittig.</a:t>
            </a:r>
          </a:p>
          <a:p>
            <a:endParaRPr lang="de-DE" dirty="0"/>
          </a:p>
          <a:p>
            <a:r>
              <a:rPr lang="de-DE" dirty="0"/>
              <a:t>Die Frage ist, welche klassischen Wege gangbar sind.</a:t>
            </a:r>
          </a:p>
          <a:p>
            <a:pPr marL="171450" indent="-171450">
              <a:buFontTx/>
              <a:buChar char="-"/>
            </a:pPr>
            <a:r>
              <a:rPr lang="de-DE" dirty="0"/>
              <a:t>Prinzipien sind dabei bekannt: </a:t>
            </a:r>
          </a:p>
          <a:p>
            <a:pPr marL="628650" lvl="1" indent="-171450">
              <a:buFontTx/>
              <a:buChar char="-"/>
            </a:pPr>
            <a:r>
              <a:rPr lang="de-DE" dirty="0"/>
              <a:t>Vernetzung mit Lebenswirklichkeit der SUS, </a:t>
            </a:r>
          </a:p>
          <a:p>
            <a:pPr marL="628650" lvl="1" indent="-171450">
              <a:buFontTx/>
              <a:buChar char="-"/>
            </a:pPr>
            <a:r>
              <a:rPr lang="de-DE" dirty="0"/>
              <a:t>Verständnis über den Zusammenhang der verschiedenen Darstellungsebenen (Wie hängt der symbolische Wert oder die symbolischen Werte mit den grafischen Darstellungen zusammen?)</a:t>
            </a:r>
          </a:p>
          <a:p>
            <a:pPr marL="628650" lvl="1" indent="-171450">
              <a:buFontTx/>
              <a:buChar char="-"/>
            </a:pPr>
            <a:r>
              <a:rPr lang="de-DE" dirty="0"/>
              <a:t>Verständnis darüber, wie aus Werten Graphen entstehen und umgekehrt (Ein Beispiel aus einer 3. Klasse (Stecknadeln, und andere Versionen))</a:t>
            </a:r>
          </a:p>
          <a:p>
            <a:pPr marL="628650" lvl="1" indent="-171450">
              <a:buFontTx/>
              <a:buChar char="-"/>
            </a:pPr>
            <a:r>
              <a:rPr lang="de-DE" dirty="0"/>
              <a:t>Verschiedene Diagrammtypen kennenlernen (Säulendiagramme, Verlaufsdiagramme, Balkendiagramme, Kreisdiagramme (schon schwieriger))</a:t>
            </a:r>
          </a:p>
          <a:p>
            <a:endParaRPr lang="de-DE" dirty="0"/>
          </a:p>
        </p:txBody>
      </p:sp>
      <p:sp>
        <p:nvSpPr>
          <p:cNvPr id="4" name="Foliennummernplatzhalter 3"/>
          <p:cNvSpPr>
            <a:spLocks noGrp="1"/>
          </p:cNvSpPr>
          <p:nvPr>
            <p:ph type="sldNum" sz="quarter" idx="5"/>
          </p:nvPr>
        </p:nvSpPr>
        <p:spPr/>
        <p:txBody>
          <a:bodyPr/>
          <a:lstStyle/>
          <a:p>
            <a:fld id="{9A72FBAB-C7B7-1A44-85D2-AD9744DCCFA3}" type="slidenum">
              <a:rPr lang="de-DE" smtClean="0"/>
              <a:t>3</a:t>
            </a:fld>
            <a:endParaRPr lang="de-DE"/>
          </a:p>
        </p:txBody>
      </p:sp>
    </p:spTree>
    <p:extLst>
      <p:ext uri="{BB962C8B-B14F-4D97-AF65-F5344CB8AC3E}">
        <p14:creationId xmlns:p14="http://schemas.microsoft.com/office/powerpoint/2010/main" val="4171296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TN erhalten die Aufgabe ihr Tabellenkalkulationsprogramm zu nutzen, um den beispielhaften Datensatz in verschiedenen Diagrammtypen darzustellen.</a:t>
            </a:r>
          </a:p>
          <a:p>
            <a:r>
              <a:rPr lang="de-DE" dirty="0"/>
              <a:t>Als Hilfestellung bietet sich für das Programm Numbers (iOS-Apple) das Hilfeheft zu Numbers an, welches auf der PIKAS-</a:t>
            </a:r>
            <a:r>
              <a:rPr lang="de-DE" dirty="0" err="1"/>
              <a:t>digi</a:t>
            </a:r>
            <a:r>
              <a:rPr lang="de-DE" dirty="0"/>
              <a:t> Seite heruntergeladen werden kann. (https://</a:t>
            </a:r>
            <a:r>
              <a:rPr lang="de-DE" dirty="0" err="1"/>
              <a:t>pikas-digi.dzlm.de</a:t>
            </a:r>
            <a:r>
              <a:rPr lang="de-DE" dirty="0"/>
              <a:t>/unterricht#toc-10)</a:t>
            </a:r>
          </a:p>
          <a:p>
            <a:endParaRPr lang="de-DE" dirty="0"/>
          </a:p>
          <a:p>
            <a:r>
              <a:rPr lang="de-DE" dirty="0"/>
              <a:t>Hier werden bereits unterrichtsorganisatorische Potentiale deutlich: Das Erstellen von verschiedenen Diagrammtypen fällt leicht und geht schnell. Diagrammtypen können so gut nebeneinandergestellt und verglichen werden.</a:t>
            </a:r>
          </a:p>
          <a:p>
            <a:endParaRPr lang="de-DE" dirty="0"/>
          </a:p>
          <a:p>
            <a:r>
              <a:rPr lang="de-DE" dirty="0"/>
              <a:t>Diese Aktivität wird bewusst vor die Erläuterung des Medienkompetenzrahmens und der fach- und unterrichtsorganisatorischen Potentiale gestellt, damit der Austausch erfahrungsbasiert stattfinden kann. </a:t>
            </a:r>
          </a:p>
          <a:p>
            <a:r>
              <a:rPr lang="de-DE" dirty="0"/>
              <a:t>Je nach Vorerfahrungen der TN kann diese Aktivität auch vor die Folie „Wie?“ gesetzt werden, damit sich die weitere unterrichtliche Konkretisierung direkt anschließt.</a:t>
            </a:r>
          </a:p>
        </p:txBody>
      </p:sp>
      <p:sp>
        <p:nvSpPr>
          <p:cNvPr id="4" name="Foliennummernplatzhalter 3"/>
          <p:cNvSpPr>
            <a:spLocks noGrp="1"/>
          </p:cNvSpPr>
          <p:nvPr>
            <p:ph type="sldNum" sz="quarter" idx="5"/>
          </p:nvPr>
        </p:nvSpPr>
        <p:spPr/>
        <p:txBody>
          <a:bodyPr/>
          <a:lstStyle/>
          <a:p>
            <a:fld id="{2E7F3AAB-CC61-AC4A-8A19-CC3DF2D07BBF}" type="slidenum">
              <a:rPr lang="de-DE" smtClean="0"/>
              <a:t>4</a:t>
            </a:fld>
            <a:endParaRPr lang="de-DE"/>
          </a:p>
        </p:txBody>
      </p:sp>
    </p:spTree>
    <p:extLst>
      <p:ext uri="{BB962C8B-B14F-4D97-AF65-F5344CB8AC3E}">
        <p14:creationId xmlns:p14="http://schemas.microsoft.com/office/powerpoint/2010/main" val="795216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 diese Stelle ist es hilfreich mit Teilnehmenden über Schwierigkeiten zu sprechen. </a:t>
            </a:r>
          </a:p>
          <a:p>
            <a:r>
              <a:rPr lang="de-DE" dirty="0"/>
              <a:t>Dies ermöglicht zum einen das Lösen von Problemen und das Kennenlernen von weiteren Funktionen, die vielleicht nicht allen Teilnehmern bekannt sind. </a:t>
            </a:r>
          </a:p>
          <a:p>
            <a:r>
              <a:rPr lang="de-DE" dirty="0"/>
              <a:t>Zum anderen sensibilisiert diese Phase aber auch für Schwierigkeiten, die innerhalb des Unterrichts in der Klasse auftreten können. </a:t>
            </a:r>
          </a:p>
          <a:p>
            <a:r>
              <a:rPr lang="de-DE" dirty="0"/>
              <a:t>Es bietet sich hier an, nach Lösungsmöglichkeiten zu suchen, die die Überwindung der Stolpersteine/Hürden ermöglichen.</a:t>
            </a:r>
          </a:p>
        </p:txBody>
      </p:sp>
      <p:sp>
        <p:nvSpPr>
          <p:cNvPr id="4" name="Foliennummernplatzhalter 3"/>
          <p:cNvSpPr>
            <a:spLocks noGrp="1"/>
          </p:cNvSpPr>
          <p:nvPr>
            <p:ph type="sldNum" sz="quarter" idx="5"/>
          </p:nvPr>
        </p:nvSpPr>
        <p:spPr/>
        <p:txBody>
          <a:bodyPr/>
          <a:lstStyle/>
          <a:p>
            <a:fld id="{2E7F3AAB-CC61-AC4A-8A19-CC3DF2D07BBF}" type="slidenum">
              <a:rPr lang="de-DE" smtClean="0"/>
              <a:t>5</a:t>
            </a:fld>
            <a:endParaRPr lang="de-DE"/>
          </a:p>
        </p:txBody>
      </p:sp>
    </p:spTree>
    <p:extLst>
      <p:ext uri="{BB962C8B-B14F-4D97-AF65-F5344CB8AC3E}">
        <p14:creationId xmlns:p14="http://schemas.microsoft.com/office/powerpoint/2010/main" val="1698278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Bezug zum Medienkompetenzrahmen (MKR) wird an dieser Stelle gewählt, weil die Teilnehmenden vorab ggf. die ersten Erfahrungen mit einer Software zum Erstellen von Diagrammen gesammelt haben. Ohne diese Erfahrungen ist es schwierig, die Verknüpfung des Unterrichtsinhalts mit den Anforderungen des MKR zu erkennen.</a:t>
            </a:r>
          </a:p>
          <a:p>
            <a:endParaRPr lang="de-DE" dirty="0"/>
          </a:p>
          <a:p>
            <a:r>
              <a:rPr lang="de-DE" dirty="0"/>
              <a:t>Ausgewählte Teilkompetenzen des MKR (eingerahmt), können durch eine entsprechende Unterrichtssequenz gefördert werden. Teilnehmende erkennen an dieser Stelle ggf. bereits selbst verschiedene Ansatzpunkte und können aufgefordert sein, diese zu nennen. </a:t>
            </a:r>
          </a:p>
          <a:p>
            <a:pPr marL="171450" indent="-171450">
              <a:buFontTx/>
              <a:buChar char="-"/>
            </a:pPr>
            <a:r>
              <a:rPr lang="de-DE" dirty="0"/>
              <a:t>1.2 Das Tabellenkalkulationsprogramm als digitales Werkzeug wird kennengelernt und Funktionen zum Darstellen von Daten in Diagrammen können genutzt werden.</a:t>
            </a:r>
          </a:p>
          <a:p>
            <a:pPr marL="171450" indent="-171450">
              <a:buFontTx/>
              <a:buChar char="-"/>
            </a:pPr>
            <a:r>
              <a:rPr lang="de-DE" dirty="0"/>
              <a:t>2.2 Die Lernenden strukturieren ihre Daten (z.B. in einer Tabelle) wandeln sie in Diagramme um (durch Nutzung entsprechender Funktionen) und bereiten sie (z.B. durch eine begründete Wahl des Diagrammtyps) auf.</a:t>
            </a:r>
          </a:p>
          <a:p>
            <a:pPr marL="171450" indent="-171450">
              <a:buFontTx/>
              <a:buChar char="-"/>
            </a:pPr>
            <a:r>
              <a:rPr lang="de-DE" dirty="0"/>
              <a:t>2.3 Die Lernenden können erkennen, dass hinter der grafischen Darstellung eine Intention liegt (z.B. besondere Strukturen, Auffälligkeiten deutlich machen), aber auch Interessenbezogen Daten darstellen, um Sachverhalte oder Ergebnisse „besonders positiv“ oder „besonders negativ“ darzustellen. </a:t>
            </a:r>
          </a:p>
          <a:p>
            <a:pPr marL="171450" indent="-171450">
              <a:buFontTx/>
              <a:buChar char="-"/>
            </a:pPr>
            <a:r>
              <a:rPr lang="de-DE" dirty="0"/>
              <a:t>4.1 Das Diagramm als Medienprodukt, um einen erzeugten (oder vorgegebenen) Datensatz möglichst übersichtlich und anschaulich darzustellen und zu präsentieren (ggf. auch verbalgestützt)</a:t>
            </a:r>
          </a:p>
          <a:p>
            <a:pPr marL="171450" indent="-171450">
              <a:buFontTx/>
              <a:buChar char="-"/>
            </a:pPr>
            <a:r>
              <a:rPr lang="de-DE" dirty="0"/>
              <a:t>5.2 Diagramme in Medien kritisch betrachten und in Bezug auf Meinungsbildung beurteilen (siehe dazu auch das Unterrichtbeispiel zu Diagrammen auf https://</a:t>
            </a:r>
            <a:r>
              <a:rPr lang="de-DE" dirty="0" err="1"/>
              <a:t>pikas-digi.dzlm.de</a:t>
            </a:r>
            <a:r>
              <a:rPr lang="de-DE" dirty="0"/>
              <a:t>/unterricht#toc-10).</a:t>
            </a:r>
          </a:p>
          <a:p>
            <a:pPr marL="171450" indent="-171450">
              <a:buFontTx/>
              <a:buChar char="-"/>
            </a:pPr>
            <a:r>
              <a:rPr lang="de-DE" dirty="0"/>
              <a:t>5.4 Medien und ihre Wirkung, hier insbesondere Diagramme und ihre Wirkung beschreiben (Dazu auch Diagrammtypen und Einsatzzwecke thematisieren).</a:t>
            </a:r>
          </a:p>
          <a:p>
            <a:pPr marL="171450" indent="-171450">
              <a:buFontTx/>
              <a:buChar char="-"/>
            </a:pPr>
            <a:endParaRPr lang="de-DE" dirty="0"/>
          </a:p>
          <a:p>
            <a:pPr marL="171450" indent="-171450">
              <a:buFontTx/>
              <a:buChar char="-"/>
            </a:pPr>
            <a:endParaRPr lang="de-DE" dirty="0"/>
          </a:p>
          <a:p>
            <a:pPr marL="171450" indent="-171450">
              <a:buFontTx/>
              <a:buChar char="-"/>
            </a:pPr>
            <a:endParaRPr lang="de-DE" dirty="0"/>
          </a:p>
          <a:p>
            <a:endParaRPr lang="de-DE" dirty="0"/>
          </a:p>
          <a:p>
            <a:endParaRPr lang="de-DE" dirty="0"/>
          </a:p>
          <a:p>
            <a:r>
              <a:rPr lang="de-DE" dirty="0"/>
              <a:t>Einzelne Aspekte ansprechen und auf die kommende Einsatzmöglichkeit hinweisen:</a:t>
            </a:r>
          </a:p>
          <a:p>
            <a:r>
              <a:rPr lang="de-DE" dirty="0"/>
              <a:t>Wie sind meine Schwerpunkte, wenn ich Diagramme einsetze: Adressatenbezug, Intentionen von Diagrammen für Schüler nachvollziehbar machen.</a:t>
            </a:r>
          </a:p>
          <a:p>
            <a:r>
              <a:rPr lang="de-DE" dirty="0"/>
              <a:t>Warum erstelle ich eine Diagramm: Informationen einfach und anschlich vermitteln, Meine Intention/Meinung verdeutlichen/ verbreiten/ mit Fakten unterstützen (Interessengeleitet)</a:t>
            </a:r>
          </a:p>
          <a:p>
            <a:endParaRPr lang="de-DE" dirty="0"/>
          </a:p>
        </p:txBody>
      </p:sp>
      <p:sp>
        <p:nvSpPr>
          <p:cNvPr id="4" name="Foliennummernplatzhalter 3"/>
          <p:cNvSpPr>
            <a:spLocks noGrp="1"/>
          </p:cNvSpPr>
          <p:nvPr>
            <p:ph type="sldNum" sz="quarter" idx="5"/>
          </p:nvPr>
        </p:nvSpPr>
        <p:spPr/>
        <p:txBody>
          <a:bodyPr/>
          <a:lstStyle/>
          <a:p>
            <a:fld id="{9A72FBAB-C7B7-1A44-85D2-AD9744DCCFA3}" type="slidenum">
              <a:rPr lang="de-DE" smtClean="0"/>
              <a:t>6</a:t>
            </a:fld>
            <a:endParaRPr lang="de-DE"/>
          </a:p>
        </p:txBody>
      </p:sp>
    </p:spTree>
    <p:extLst>
      <p:ext uri="{BB962C8B-B14F-4D97-AF65-F5344CB8AC3E}">
        <p14:creationId xmlns:p14="http://schemas.microsoft.com/office/powerpoint/2010/main" val="1937457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Ob eine Vielzahl an Material für das Mathematiklernen von Vorteil ist, ist für den jeweiligen Unterrichtsinhalt und das jeweilige Material zu prüfen.</a:t>
            </a:r>
          </a:p>
          <a:p>
            <a:r>
              <a:rPr lang="de-DE" dirty="0"/>
              <a:t>Nicht immer kann man es als für den Lernprozess unterstützend beurteilen, wenn ein Programm möglichst viele Aufgaben, Plättchen, etc. zur Verfügung stellt. </a:t>
            </a:r>
          </a:p>
          <a:p>
            <a:r>
              <a:rPr lang="de-DE" dirty="0"/>
              <a:t>Es bleibt immer zu untersuchen, welche besonderen Chancen sich ergeben, das Lernen des Inhalts ggf. zu erleichtern, zu vertiefen, oder anders zu ermöglichen.</a:t>
            </a:r>
          </a:p>
          <a:p>
            <a:r>
              <a:rPr lang="de-DE" dirty="0"/>
              <a:t>In diesem Beispiel ergibt sich erst durch die Möglichkeit eine größere Anzahl an Diagrammen und vor allem auch verschiedenen Diagrammtypen zu einem Datensatz zu erstellen die Chance, Diagrammtypen miteinander zu vergleichen. Das bedeutet nicht, dass dem eigenständige Erstellen von Diagrammen keine Bedeutung mehr zukommt. Es kommt bereits zu einem früheren Zeitpunkt im Lernprozess zum Einsatz und ist an dieser Stelle bereits abgeschlossen. Denn selbstverständlich müssen Lernende bereits vorab verstanden haben, wie aus einem Datensatz ein Diagramm entsteht, um diese Diagramme im aktuellen Kontext untersuchen zu können.</a:t>
            </a:r>
          </a:p>
          <a:p>
            <a:endParaRPr lang="de-DE" dirty="0"/>
          </a:p>
        </p:txBody>
      </p:sp>
      <p:sp>
        <p:nvSpPr>
          <p:cNvPr id="4" name="Foliennummernplatzhalter 3"/>
          <p:cNvSpPr>
            <a:spLocks noGrp="1"/>
          </p:cNvSpPr>
          <p:nvPr>
            <p:ph type="sldNum" sz="quarter" idx="5"/>
          </p:nvPr>
        </p:nvSpPr>
        <p:spPr/>
        <p:txBody>
          <a:bodyPr/>
          <a:lstStyle/>
          <a:p>
            <a:fld id="{9A72FBAB-C7B7-1A44-85D2-AD9744DCCFA3}" type="slidenum">
              <a:rPr lang="de-DE" smtClean="0"/>
              <a:t>7</a:t>
            </a:fld>
            <a:endParaRPr lang="de-DE"/>
          </a:p>
        </p:txBody>
      </p:sp>
    </p:spTree>
    <p:extLst>
      <p:ext uri="{BB962C8B-B14F-4D97-AF65-F5344CB8AC3E}">
        <p14:creationId xmlns:p14="http://schemas.microsoft.com/office/powerpoint/2010/main" val="2935739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Arbeitsergebnisse können untereinander durch verschiedene technische Möglichkeiten (Server, Mail, Ad-hoc-Netzwerk) getauscht werden. </a:t>
            </a:r>
          </a:p>
          <a:p>
            <a:r>
              <a:rPr lang="de-DE" dirty="0"/>
              <a:t>Über die technischen Möglichkeiten zu verfügen ist grundsätzlich eine Chance, diese auch einzusetzen. Auf welche Weise diese jedoch für das Lernen gewinnbringend eingesetzt werden können, muss dann für den Einzelfall geprüft werden.</a:t>
            </a:r>
          </a:p>
          <a:p>
            <a:r>
              <a:rPr lang="de-DE" dirty="0"/>
              <a:t>Im Beispiel der Diagramme bietet es sich an, verschiedene Diagramme zu gleichen Datensätzen miteinander zu vergleichen. Hier muss je nach Ausstattung entschieden werden, ob Arbeitsergebnisse ausgedruckt und gemeinsam an der Tafel diskutiert werden oder Ergebnisse untereinander geteilt und auf verschiedenen Bildschirmen oder auf dem Whiteboard angesehen werden. Dies hat auch für die Organisation des Unterrichts eine nicht zu vernachlässigende Bedeutung und ist bei der Planung des Unterrichts zu beachten.</a:t>
            </a:r>
          </a:p>
          <a:p>
            <a:endParaRPr lang="de-DE" dirty="0"/>
          </a:p>
        </p:txBody>
      </p:sp>
      <p:sp>
        <p:nvSpPr>
          <p:cNvPr id="4" name="Foliennummernplatzhalter 3"/>
          <p:cNvSpPr>
            <a:spLocks noGrp="1"/>
          </p:cNvSpPr>
          <p:nvPr>
            <p:ph type="sldNum" sz="quarter" idx="5"/>
          </p:nvPr>
        </p:nvSpPr>
        <p:spPr/>
        <p:txBody>
          <a:bodyPr/>
          <a:lstStyle/>
          <a:p>
            <a:fld id="{9A72FBAB-C7B7-1A44-85D2-AD9744DCCFA3}" type="slidenum">
              <a:rPr lang="de-DE" smtClean="0"/>
              <a:t>8</a:t>
            </a:fld>
            <a:endParaRPr lang="de-DE"/>
          </a:p>
        </p:txBody>
      </p:sp>
    </p:spTree>
    <p:extLst>
      <p:ext uri="{BB962C8B-B14F-4D97-AF65-F5344CB8AC3E}">
        <p14:creationId xmlns:p14="http://schemas.microsoft.com/office/powerpoint/2010/main" val="336901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base"/>
            <a:r>
              <a:rPr lang="de-DE" sz="1200" b="0" i="0" u="none" strike="noStrike" kern="1200" dirty="0">
                <a:solidFill>
                  <a:schemeClr val="tx1"/>
                </a:solidFill>
                <a:effectLst/>
                <a:latin typeface="+mn-lt"/>
                <a:ea typeface="+mn-ea"/>
                <a:cs typeface="+mn-cs"/>
              </a:rPr>
              <a:t>Im Sinne der </a:t>
            </a:r>
            <a:r>
              <a:rPr lang="de-DE" sz="1200" b="0" i="0" u="none" strike="noStrike" kern="1200" dirty="0" err="1">
                <a:solidFill>
                  <a:schemeClr val="tx1"/>
                </a:solidFill>
                <a:effectLst/>
                <a:latin typeface="+mn-lt"/>
                <a:ea typeface="+mn-ea"/>
                <a:cs typeface="+mn-cs"/>
              </a:rPr>
              <a:t>Cognitve</a:t>
            </a:r>
            <a:r>
              <a:rPr lang="de-DE" sz="1200" b="0" i="0" u="none" strike="noStrike" kern="1200" dirty="0">
                <a:solidFill>
                  <a:schemeClr val="tx1"/>
                </a:solidFill>
                <a:effectLst/>
                <a:latin typeface="+mn-lt"/>
                <a:ea typeface="+mn-ea"/>
                <a:cs typeface="+mn-cs"/>
              </a:rPr>
              <a:t> Load </a:t>
            </a:r>
            <a:r>
              <a:rPr lang="de-DE" sz="1200" b="0" i="0" u="none" strike="noStrike" kern="1200" dirty="0" err="1">
                <a:solidFill>
                  <a:schemeClr val="tx1"/>
                </a:solidFill>
                <a:effectLst/>
                <a:latin typeface="+mn-lt"/>
                <a:ea typeface="+mn-ea"/>
                <a:cs typeface="+mn-cs"/>
              </a:rPr>
              <a:t>Theory</a:t>
            </a:r>
            <a:r>
              <a:rPr lang="de-DE" sz="1200" b="0" i="0" u="none" strike="noStrike" kern="1200" dirty="0">
                <a:solidFill>
                  <a:schemeClr val="tx1"/>
                </a:solidFill>
                <a:effectLst/>
                <a:latin typeface="+mn-lt"/>
                <a:ea typeface="+mn-ea"/>
                <a:cs typeface="+mn-cs"/>
              </a:rPr>
              <a:t> (vgl. Chandler &amp; </a:t>
            </a:r>
            <a:r>
              <a:rPr lang="de-DE" sz="1200" b="0" i="0" u="none" strike="noStrike" kern="1200" dirty="0" err="1">
                <a:solidFill>
                  <a:schemeClr val="tx1"/>
                </a:solidFill>
                <a:effectLst/>
                <a:latin typeface="+mn-lt"/>
                <a:ea typeface="+mn-ea"/>
                <a:cs typeface="+mn-cs"/>
              </a:rPr>
              <a:t>Sweller</a:t>
            </a:r>
            <a:r>
              <a:rPr lang="de-DE" sz="1200" b="0" i="0" u="none" strike="noStrike" kern="1200" dirty="0">
                <a:solidFill>
                  <a:schemeClr val="tx1"/>
                </a:solidFill>
                <a:effectLst/>
                <a:latin typeface="+mn-lt"/>
                <a:ea typeface="+mn-ea"/>
                <a:cs typeface="+mn-cs"/>
              </a:rPr>
              <a:t>, 1991; </a:t>
            </a:r>
            <a:r>
              <a:rPr lang="de-DE" sz="1200" b="0" i="0" u="none" strike="noStrike" kern="1200" dirty="0" err="1">
                <a:solidFill>
                  <a:schemeClr val="tx1"/>
                </a:solidFill>
                <a:effectLst/>
                <a:latin typeface="+mn-lt"/>
                <a:ea typeface="+mn-ea"/>
                <a:cs typeface="+mn-cs"/>
              </a:rPr>
              <a:t>Sweller</a:t>
            </a:r>
            <a:r>
              <a:rPr lang="de-DE" sz="1200" b="0" i="0" u="none" strike="noStrike" kern="1200" dirty="0">
                <a:solidFill>
                  <a:schemeClr val="tx1"/>
                </a:solidFill>
                <a:effectLst/>
                <a:latin typeface="+mn-lt"/>
                <a:ea typeface="+mn-ea"/>
                <a:cs typeface="+mn-cs"/>
              </a:rPr>
              <a:t>, 2005) ist das menschliche Arbeitsgedächtnis nur begrenzt leistungsfähig, was bei einer Überlastung dazu führen kann, dass weitere Inhalte nicht aufgenommen werden können (vgl. Baddeley 1992; Miller 1994). </a:t>
            </a:r>
          </a:p>
          <a:p>
            <a:pPr fontAlgn="base"/>
            <a:endParaRPr lang="de-DE" sz="1200" b="0" i="0" u="none" strike="noStrike" kern="1200" dirty="0">
              <a:solidFill>
                <a:schemeClr val="tx1"/>
              </a:solidFill>
              <a:effectLst/>
              <a:latin typeface="+mn-lt"/>
              <a:ea typeface="+mn-ea"/>
              <a:cs typeface="+mn-cs"/>
            </a:endParaRPr>
          </a:p>
          <a:p>
            <a:pPr fontAlgn="base"/>
            <a:r>
              <a:rPr lang="de-DE" sz="1200" b="0" i="0" u="none" strike="noStrike" kern="1200" dirty="0">
                <a:solidFill>
                  <a:schemeClr val="tx1"/>
                </a:solidFill>
                <a:effectLst/>
                <a:latin typeface="+mn-lt"/>
                <a:ea typeface="+mn-ea"/>
                <a:cs typeface="+mn-cs"/>
              </a:rPr>
              <a:t>Digitale Medien können dabei helfen, diese Überlastung zu verhindern, indem für diesen Zeitpunkt irrelevante Denk- und Arbeitsprozesse von ihnen übernommen werden, um so den Blick auf mathematisch reichhaltige Aktivitäten (in diesem Beispiel dem Vergleich von Diagrammtypen) für alle Lernenden – und nicht nur die leistungsstarken Kinder – zugänglich zu machen (vgl. Krauthausen &amp; Lorenz 2011).</a:t>
            </a:r>
          </a:p>
          <a:p>
            <a:pPr fontAlgn="base"/>
            <a:endParaRPr lang="de-DE" sz="1200" b="0" i="0" u="none" strike="noStrike" kern="1200" dirty="0">
              <a:solidFill>
                <a:schemeClr val="tx1"/>
              </a:solidFill>
              <a:effectLst/>
              <a:latin typeface="+mn-lt"/>
              <a:ea typeface="+mn-ea"/>
              <a:cs typeface="+mn-cs"/>
            </a:endParaRPr>
          </a:p>
          <a:p>
            <a:pPr fontAlgn="base"/>
            <a:r>
              <a:rPr lang="de-DE" sz="1200" b="0" i="0" u="none" strike="noStrike" kern="1200" dirty="0">
                <a:solidFill>
                  <a:schemeClr val="tx1"/>
                </a:solidFill>
                <a:effectLst/>
                <a:latin typeface="+mn-lt"/>
                <a:ea typeface="+mn-ea"/>
                <a:cs typeface="+mn-cs"/>
              </a:rPr>
              <a:t>Es geht dabei auch um die Fokussierung auf einen bestimmten Unterrichtsinhalt/Aspekt, der beim selbstständigen Erstellen verschiedener Diagramme und Diagrammtypen aus dem Blick verloren gehen oder ggf. gar nicht geleistet werden könnte.</a:t>
            </a:r>
          </a:p>
          <a:p>
            <a:pPr fontAlgn="base"/>
            <a:endParaRPr lang="de-DE" sz="1200" b="0" i="0" u="none" strike="noStrike" kern="1200" dirty="0">
              <a:solidFill>
                <a:schemeClr val="tx1"/>
              </a:solidFill>
              <a:effectLst/>
              <a:latin typeface="+mn-lt"/>
              <a:ea typeface="+mn-ea"/>
              <a:cs typeface="+mn-cs"/>
            </a:endParaRPr>
          </a:p>
          <a:p>
            <a:pPr fontAlgn="base"/>
            <a:r>
              <a:rPr lang="de-DE" sz="1200" b="0" i="0" u="none" strike="noStrike" kern="1200" dirty="0">
                <a:solidFill>
                  <a:schemeClr val="tx1"/>
                </a:solidFill>
                <a:effectLst/>
                <a:latin typeface="+mn-lt"/>
                <a:ea typeface="+mn-ea"/>
                <a:cs typeface="+mn-cs"/>
              </a:rPr>
              <a:t>In der Animation (oben rechts) wird zudem ein Beispiel aus der Arithmetik dargestellt, in dem das Potential zum tragen kommen kann.</a:t>
            </a:r>
          </a:p>
          <a:p>
            <a:br>
              <a:rPr lang="de-DE" dirty="0"/>
            </a:br>
            <a:endParaRPr lang="de-DE" dirty="0"/>
          </a:p>
        </p:txBody>
      </p:sp>
      <p:sp>
        <p:nvSpPr>
          <p:cNvPr id="4" name="Foliennummernplatzhalter 3"/>
          <p:cNvSpPr>
            <a:spLocks noGrp="1"/>
          </p:cNvSpPr>
          <p:nvPr>
            <p:ph type="sldNum" sz="quarter" idx="5"/>
          </p:nvPr>
        </p:nvSpPr>
        <p:spPr/>
        <p:txBody>
          <a:bodyPr/>
          <a:lstStyle/>
          <a:p>
            <a:fld id="{9A72FBAB-C7B7-1A44-85D2-AD9744DCCFA3}" type="slidenum">
              <a:rPr lang="de-DE" smtClean="0"/>
              <a:t>9</a:t>
            </a:fld>
            <a:endParaRPr lang="de-DE"/>
          </a:p>
        </p:txBody>
      </p:sp>
    </p:spTree>
    <p:extLst>
      <p:ext uri="{BB962C8B-B14F-4D97-AF65-F5344CB8AC3E}">
        <p14:creationId xmlns:p14="http://schemas.microsoft.com/office/powerpoint/2010/main" val="973028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8DDC5C5C-DA9F-8A40-8A44-3D521E44987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24400" y="5956381"/>
            <a:ext cx="3585600" cy="799937"/>
          </a:xfrm>
          <a:prstGeom prst="rect">
            <a:avLst/>
          </a:prstGeom>
        </p:spPr>
      </p:pic>
      <p:sp>
        <p:nvSpPr>
          <p:cNvPr id="4" name="Datumsplatzhalter 3">
            <a:extLst>
              <a:ext uri="{FF2B5EF4-FFF2-40B4-BE49-F238E27FC236}">
                <a16:creationId xmlns:a16="http://schemas.microsoft.com/office/drawing/2014/main" id="{4B842CDE-1DBB-4B48-ABED-7E76C602883F}"/>
              </a:ext>
            </a:extLst>
          </p:cNvPr>
          <p:cNvSpPr>
            <a:spLocks noGrp="1"/>
          </p:cNvSpPr>
          <p:nvPr>
            <p:ph type="dt" sz="half" idx="10"/>
          </p:nvPr>
        </p:nvSpPr>
        <p:spPr/>
        <p:txBody>
          <a:bodyPr/>
          <a:lstStyle/>
          <a:p>
            <a:fld id="{20FF6CA2-F5EA-214B-B119-ABF00BC872B5}" type="datetime1">
              <a:rPr lang="de-DE" smtClean="0"/>
              <a:t>25.09.20</a:t>
            </a:fld>
            <a:endParaRPr lang="de-DE" dirty="0"/>
          </a:p>
        </p:txBody>
      </p:sp>
      <p:sp>
        <p:nvSpPr>
          <p:cNvPr id="5" name="Fußzeilenplatzhalter 4">
            <a:extLst>
              <a:ext uri="{FF2B5EF4-FFF2-40B4-BE49-F238E27FC236}">
                <a16:creationId xmlns:a16="http://schemas.microsoft.com/office/drawing/2014/main" id="{4CE85C37-0E67-6043-9A3E-FA9A60D46A37}"/>
              </a:ext>
            </a:extLst>
          </p:cNvPr>
          <p:cNvSpPr>
            <a:spLocks noGrp="1"/>
          </p:cNvSpPr>
          <p:nvPr>
            <p:ph type="ftr" sz="quarter" idx="11"/>
          </p:nvPr>
        </p:nvSpPr>
        <p:spPr/>
        <p:txBody>
          <a:bodyPr/>
          <a:lstStyle>
            <a:lvl1pPr>
              <a:defRPr/>
            </a:lvl1pPr>
          </a:lstStyle>
          <a:p>
            <a:r>
              <a:rPr lang="de-DE" dirty="0"/>
              <a:t>Juli 2019 © </a:t>
            </a:r>
            <a:r>
              <a:rPr lang="de-DE" b="1" dirty="0"/>
              <a:t>PIKAS</a:t>
            </a:r>
            <a:r>
              <a:rPr lang="de-DE" dirty="0"/>
              <a:t> </a:t>
            </a:r>
            <a:r>
              <a:rPr lang="de-DE" dirty="0" err="1"/>
              <a:t>digi</a:t>
            </a:r>
            <a:r>
              <a:rPr lang="de-DE" dirty="0"/>
              <a:t> </a:t>
            </a:r>
            <a:r>
              <a:rPr lang="de-DE" i="1" dirty="0"/>
              <a:t>(</a:t>
            </a:r>
            <a:r>
              <a:rPr lang="de-DE" i="1" dirty="0" err="1"/>
              <a:t>pikas-digi.dzlm.de</a:t>
            </a:r>
            <a:r>
              <a:rPr lang="de-DE" i="1" dirty="0"/>
              <a:t>)</a:t>
            </a:r>
          </a:p>
        </p:txBody>
      </p:sp>
      <p:sp>
        <p:nvSpPr>
          <p:cNvPr id="6" name="Foliennummernplatzhalter 5">
            <a:extLst>
              <a:ext uri="{FF2B5EF4-FFF2-40B4-BE49-F238E27FC236}">
                <a16:creationId xmlns:a16="http://schemas.microsoft.com/office/drawing/2014/main" id="{1A94872A-6D82-084A-A047-F167491AA2E8}"/>
              </a:ext>
            </a:extLst>
          </p:cNvPr>
          <p:cNvSpPr>
            <a:spLocks noGrp="1"/>
          </p:cNvSpPr>
          <p:nvPr>
            <p:ph type="sldNum" sz="quarter" idx="12"/>
          </p:nvPr>
        </p:nvSpPr>
        <p:spPr/>
        <p:txBody>
          <a:bodyPr/>
          <a:lstStyle/>
          <a:p>
            <a:fld id="{7D26CBBC-A65C-324F-A558-3C7EC3B0734D}" type="slidenum">
              <a:rPr lang="de-DE" smtClean="0"/>
              <a:t>‹Nr.›</a:t>
            </a:fld>
            <a:endParaRPr lang="de-DE"/>
          </a:p>
        </p:txBody>
      </p:sp>
      <p:sp>
        <p:nvSpPr>
          <p:cNvPr id="8" name="Inhaltsplatzhalter 2">
            <a:extLst>
              <a:ext uri="{FF2B5EF4-FFF2-40B4-BE49-F238E27FC236}">
                <a16:creationId xmlns:a16="http://schemas.microsoft.com/office/drawing/2014/main" id="{CB3C083B-2ECE-8543-A6E3-92B22A07D28C}"/>
              </a:ext>
            </a:extLst>
          </p:cNvPr>
          <p:cNvSpPr>
            <a:spLocks noGrp="1"/>
          </p:cNvSpPr>
          <p:nvPr>
            <p:ph sz="half" idx="13" hasCustomPrompt="1"/>
          </p:nvPr>
        </p:nvSpPr>
        <p:spPr>
          <a:xfrm>
            <a:off x="4150517" y="474311"/>
            <a:ext cx="5367336" cy="479954"/>
          </a:xfrm>
          <a:prstGeom prst="rect">
            <a:avLst/>
          </a:prstGeom>
          <a:solidFill>
            <a:srgbClr val="428891"/>
          </a:solidFill>
        </p:spPr>
        <p:txBody>
          <a:bodyPr/>
          <a:lstStyle>
            <a:lvl1pPr marL="0" indent="0">
              <a:buNone/>
              <a:defRPr sz="3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Text</a:t>
            </a:r>
          </a:p>
        </p:txBody>
      </p:sp>
      <p:pic>
        <p:nvPicPr>
          <p:cNvPr id="9" name="Picture 11">
            <a:extLst>
              <a:ext uri="{FF2B5EF4-FFF2-40B4-BE49-F238E27FC236}">
                <a16:creationId xmlns:a16="http://schemas.microsoft.com/office/drawing/2014/main" id="{21B29C1A-5736-444C-9B33-1A9F0427B02E}"/>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8747167" y="462140"/>
            <a:ext cx="3048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 2">
            <a:extLst>
              <a:ext uri="{FF2B5EF4-FFF2-40B4-BE49-F238E27FC236}">
                <a16:creationId xmlns:a16="http://schemas.microsoft.com/office/drawing/2014/main" id="{C2CD2E70-2E37-4540-9C6C-CE708730424F}"/>
              </a:ext>
            </a:extLst>
          </p:cNvPr>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11003004" y="5921538"/>
            <a:ext cx="79216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027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3" name="Vertikaler Textplatzhalter 2">
            <a:extLst>
              <a:ext uri="{FF2B5EF4-FFF2-40B4-BE49-F238E27FC236}">
                <a16:creationId xmlns:a16="http://schemas.microsoft.com/office/drawing/2014/main" id="{E3421DB4-990D-994B-B22F-5BF434942B9C}"/>
              </a:ext>
            </a:extLst>
          </p:cNvPr>
          <p:cNvSpPr>
            <a:spLocks noGrp="1"/>
          </p:cNvSpPr>
          <p:nvPr>
            <p:ph type="body" orient="vert" idx="1"/>
          </p:nvPr>
        </p:nvSpPr>
        <p:spPr>
          <a:xfrm>
            <a:off x="838200" y="1825625"/>
            <a:ext cx="10515600" cy="4351338"/>
          </a:xfrm>
          <a:prstGeom prst="rect">
            <a:avLst/>
          </a:prstGeom>
        </p:spPr>
        <p:txBody>
          <a:bodyPr vert="eaVert"/>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de-DE" dirty="0"/>
              <a:t>Mastertextformat bearbeiten
Zweite Ebene
Dritte Ebene
Vierte Ebene
Fünfte Ebene</a:t>
            </a:r>
          </a:p>
        </p:txBody>
      </p:sp>
      <p:sp>
        <p:nvSpPr>
          <p:cNvPr id="4" name="Datumsplatzhalter 3">
            <a:extLst>
              <a:ext uri="{FF2B5EF4-FFF2-40B4-BE49-F238E27FC236}">
                <a16:creationId xmlns:a16="http://schemas.microsoft.com/office/drawing/2014/main" id="{A98B6371-2A11-1443-BD95-1B497CE0ED39}"/>
              </a:ext>
            </a:extLst>
          </p:cNvPr>
          <p:cNvSpPr>
            <a:spLocks noGrp="1"/>
          </p:cNvSpPr>
          <p:nvPr>
            <p:ph type="dt" sz="half" idx="10"/>
          </p:nvPr>
        </p:nvSpPr>
        <p:spPr/>
        <p:txBody>
          <a:bodyPr/>
          <a:lstStyle/>
          <a:p>
            <a:fld id="{E17D24B2-7364-604C-93CD-A19B1A34C91D}" type="datetime1">
              <a:rPr lang="de-DE" smtClean="0"/>
              <a:t>25.09.20</a:t>
            </a:fld>
            <a:endParaRPr lang="de-DE"/>
          </a:p>
        </p:txBody>
      </p:sp>
      <p:sp>
        <p:nvSpPr>
          <p:cNvPr id="5" name="Fußzeilenplatzhalter 4">
            <a:extLst>
              <a:ext uri="{FF2B5EF4-FFF2-40B4-BE49-F238E27FC236}">
                <a16:creationId xmlns:a16="http://schemas.microsoft.com/office/drawing/2014/main" id="{8D86E97F-D32A-104A-9CC4-06B9CA857616}"/>
              </a:ext>
            </a:extLst>
          </p:cNvPr>
          <p:cNvSpPr>
            <a:spLocks noGrp="1"/>
          </p:cNvSpPr>
          <p:nvPr>
            <p:ph type="ftr" sz="quarter" idx="11"/>
          </p:nvPr>
        </p:nvSpPr>
        <p:spPr/>
        <p:txBody>
          <a:bodyPr/>
          <a:lstStyle/>
          <a:p>
            <a:r>
              <a:rPr lang="de-DE" dirty="0"/>
              <a:t>Juli 2019 © </a:t>
            </a:r>
            <a:r>
              <a:rPr lang="de-DE" b="1" dirty="0"/>
              <a:t>PIKAS</a:t>
            </a:r>
            <a:r>
              <a:rPr lang="de-DE" dirty="0"/>
              <a:t> </a:t>
            </a:r>
            <a:r>
              <a:rPr lang="de-DE" dirty="0" err="1"/>
              <a:t>digi</a:t>
            </a:r>
            <a:r>
              <a:rPr lang="de-DE" dirty="0"/>
              <a:t> </a:t>
            </a:r>
            <a:r>
              <a:rPr lang="de-DE" i="1" dirty="0"/>
              <a:t>(</a:t>
            </a:r>
            <a:r>
              <a:rPr lang="de-DE" i="1" dirty="0" err="1"/>
              <a:t>pikas-digi.dzlm.de</a:t>
            </a:r>
            <a:r>
              <a:rPr lang="de-DE" i="1" dirty="0"/>
              <a:t>)</a:t>
            </a:r>
          </a:p>
        </p:txBody>
      </p:sp>
      <p:sp>
        <p:nvSpPr>
          <p:cNvPr id="6" name="Foliennummernplatzhalter 5">
            <a:extLst>
              <a:ext uri="{FF2B5EF4-FFF2-40B4-BE49-F238E27FC236}">
                <a16:creationId xmlns:a16="http://schemas.microsoft.com/office/drawing/2014/main" id="{F7D17860-E2DB-D846-8674-5DC02358BBA2}"/>
              </a:ext>
            </a:extLst>
          </p:cNvPr>
          <p:cNvSpPr>
            <a:spLocks noGrp="1"/>
          </p:cNvSpPr>
          <p:nvPr>
            <p:ph type="sldNum" sz="quarter" idx="12"/>
          </p:nvPr>
        </p:nvSpPr>
        <p:spPr/>
        <p:txBody>
          <a:bodyPr/>
          <a:lstStyle/>
          <a:p>
            <a:fld id="{7D26CBBC-A65C-324F-A558-3C7EC3B0734D}" type="slidenum">
              <a:rPr lang="de-DE" smtClean="0"/>
              <a:t>‹Nr.›</a:t>
            </a:fld>
            <a:endParaRPr lang="de-DE"/>
          </a:p>
        </p:txBody>
      </p:sp>
      <p:sp>
        <p:nvSpPr>
          <p:cNvPr id="8" name="Inhaltsplatzhalter 2">
            <a:extLst>
              <a:ext uri="{FF2B5EF4-FFF2-40B4-BE49-F238E27FC236}">
                <a16:creationId xmlns:a16="http://schemas.microsoft.com/office/drawing/2014/main" id="{54D927AC-3DEF-CD44-94C0-90A37324C94F}"/>
              </a:ext>
            </a:extLst>
          </p:cNvPr>
          <p:cNvSpPr>
            <a:spLocks noGrp="1"/>
          </p:cNvSpPr>
          <p:nvPr>
            <p:ph sz="half" idx="13" hasCustomPrompt="1"/>
          </p:nvPr>
        </p:nvSpPr>
        <p:spPr>
          <a:xfrm>
            <a:off x="4150517" y="474311"/>
            <a:ext cx="5367336" cy="479954"/>
          </a:xfrm>
          <a:prstGeom prst="rect">
            <a:avLst/>
          </a:prstGeom>
          <a:solidFill>
            <a:srgbClr val="428891"/>
          </a:solidFill>
        </p:spPr>
        <p:txBody>
          <a:bodyPr/>
          <a:lstStyle>
            <a:lvl1pPr marL="0" indent="0">
              <a:buNone/>
              <a:defRPr sz="3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Text</a:t>
            </a:r>
          </a:p>
        </p:txBody>
      </p:sp>
    </p:spTree>
    <p:extLst>
      <p:ext uri="{BB962C8B-B14F-4D97-AF65-F5344CB8AC3E}">
        <p14:creationId xmlns:p14="http://schemas.microsoft.com/office/powerpoint/2010/main" val="4231512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A08F740-2EC0-1648-B362-D9B240B05294}"/>
              </a:ext>
            </a:extLst>
          </p:cNvPr>
          <p:cNvSpPr>
            <a:spLocks noGrp="1"/>
          </p:cNvSpPr>
          <p:nvPr>
            <p:ph type="title" orient="vert"/>
          </p:nvPr>
        </p:nvSpPr>
        <p:spPr>
          <a:xfrm>
            <a:off x="8724900" y="1335819"/>
            <a:ext cx="2628900" cy="4841144"/>
          </a:xfrm>
          <a:prstGeom prst="rect">
            <a:avLst/>
          </a:prstGeom>
        </p:spPr>
        <p:txBody>
          <a:bodyPr vert="eaVert"/>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de-DE" dirty="0"/>
              <a:t>Mastertitelformat bearbeiten</a:t>
            </a:r>
          </a:p>
        </p:txBody>
      </p:sp>
      <p:sp>
        <p:nvSpPr>
          <p:cNvPr id="3" name="Vertikaler Textplatzhalter 2">
            <a:extLst>
              <a:ext uri="{FF2B5EF4-FFF2-40B4-BE49-F238E27FC236}">
                <a16:creationId xmlns:a16="http://schemas.microsoft.com/office/drawing/2014/main" id="{161ADAC6-5237-2148-8126-2C3FF448110A}"/>
              </a:ext>
            </a:extLst>
          </p:cNvPr>
          <p:cNvSpPr>
            <a:spLocks noGrp="1"/>
          </p:cNvSpPr>
          <p:nvPr>
            <p:ph type="body" orient="vert" idx="1"/>
          </p:nvPr>
        </p:nvSpPr>
        <p:spPr>
          <a:xfrm>
            <a:off x="838200" y="1335819"/>
            <a:ext cx="7734300" cy="4841144"/>
          </a:xfrm>
          <a:prstGeom prst="rect">
            <a:avLst/>
          </a:prstGeom>
        </p:spPr>
        <p:txBody>
          <a:bodyPr vert="eaVert"/>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de-DE" dirty="0"/>
              <a:t>Mastertextformat bearbeiten
Zweite Ebene
Dritte Ebene
Vierte Ebene
Fünfte Ebene</a:t>
            </a:r>
          </a:p>
        </p:txBody>
      </p:sp>
      <p:sp>
        <p:nvSpPr>
          <p:cNvPr id="4" name="Datumsplatzhalter 3">
            <a:extLst>
              <a:ext uri="{FF2B5EF4-FFF2-40B4-BE49-F238E27FC236}">
                <a16:creationId xmlns:a16="http://schemas.microsoft.com/office/drawing/2014/main" id="{5DFFE6EA-0E90-A342-8EC9-67B99E782BE7}"/>
              </a:ext>
            </a:extLst>
          </p:cNvPr>
          <p:cNvSpPr>
            <a:spLocks noGrp="1"/>
          </p:cNvSpPr>
          <p:nvPr>
            <p:ph type="dt" sz="half" idx="10"/>
          </p:nvPr>
        </p:nvSpPr>
        <p:spPr/>
        <p:txBody>
          <a:bodyPr/>
          <a:lstStyle/>
          <a:p>
            <a:fld id="{EFED711F-1288-CE43-BF82-14D2836F14AA}" type="datetime1">
              <a:rPr lang="de-DE" smtClean="0"/>
              <a:t>25.09.20</a:t>
            </a:fld>
            <a:endParaRPr lang="de-DE"/>
          </a:p>
        </p:txBody>
      </p:sp>
      <p:sp>
        <p:nvSpPr>
          <p:cNvPr id="5" name="Fußzeilenplatzhalter 4">
            <a:extLst>
              <a:ext uri="{FF2B5EF4-FFF2-40B4-BE49-F238E27FC236}">
                <a16:creationId xmlns:a16="http://schemas.microsoft.com/office/drawing/2014/main" id="{5A478EEA-9E54-FF46-8A0F-405CAF37B804}"/>
              </a:ext>
            </a:extLst>
          </p:cNvPr>
          <p:cNvSpPr>
            <a:spLocks noGrp="1"/>
          </p:cNvSpPr>
          <p:nvPr>
            <p:ph type="ftr" sz="quarter" idx="11"/>
          </p:nvPr>
        </p:nvSpPr>
        <p:spPr/>
        <p:txBody>
          <a:bodyPr/>
          <a:lstStyle/>
          <a:p>
            <a:r>
              <a:rPr lang="de-DE" dirty="0"/>
              <a:t>Juli 2019 © </a:t>
            </a:r>
            <a:r>
              <a:rPr lang="de-DE" b="1" dirty="0"/>
              <a:t>PIKAS</a:t>
            </a:r>
            <a:r>
              <a:rPr lang="de-DE" dirty="0"/>
              <a:t> </a:t>
            </a:r>
            <a:r>
              <a:rPr lang="de-DE" dirty="0" err="1"/>
              <a:t>digi</a:t>
            </a:r>
            <a:r>
              <a:rPr lang="de-DE" dirty="0"/>
              <a:t> </a:t>
            </a:r>
            <a:r>
              <a:rPr lang="de-DE" i="1" dirty="0"/>
              <a:t>(</a:t>
            </a:r>
            <a:r>
              <a:rPr lang="de-DE" i="1" dirty="0" err="1"/>
              <a:t>pikas-digi.dzlm.de</a:t>
            </a:r>
            <a:r>
              <a:rPr lang="de-DE" i="1" dirty="0"/>
              <a:t>)</a:t>
            </a:r>
          </a:p>
        </p:txBody>
      </p:sp>
      <p:sp>
        <p:nvSpPr>
          <p:cNvPr id="6" name="Foliennummernplatzhalter 5">
            <a:extLst>
              <a:ext uri="{FF2B5EF4-FFF2-40B4-BE49-F238E27FC236}">
                <a16:creationId xmlns:a16="http://schemas.microsoft.com/office/drawing/2014/main" id="{8C61778F-F1B6-7147-926E-42B18379F117}"/>
              </a:ext>
            </a:extLst>
          </p:cNvPr>
          <p:cNvSpPr>
            <a:spLocks noGrp="1"/>
          </p:cNvSpPr>
          <p:nvPr>
            <p:ph type="sldNum" sz="quarter" idx="12"/>
          </p:nvPr>
        </p:nvSpPr>
        <p:spPr/>
        <p:txBody>
          <a:bodyPr/>
          <a:lstStyle/>
          <a:p>
            <a:fld id="{7D26CBBC-A65C-324F-A558-3C7EC3B0734D}" type="slidenum">
              <a:rPr lang="de-DE" smtClean="0"/>
              <a:t>‹Nr.›</a:t>
            </a:fld>
            <a:endParaRPr lang="de-DE"/>
          </a:p>
        </p:txBody>
      </p:sp>
      <p:sp>
        <p:nvSpPr>
          <p:cNvPr id="8" name="Inhaltsplatzhalter 2">
            <a:extLst>
              <a:ext uri="{FF2B5EF4-FFF2-40B4-BE49-F238E27FC236}">
                <a16:creationId xmlns:a16="http://schemas.microsoft.com/office/drawing/2014/main" id="{AD885810-35BD-7747-ABF8-843DF612C7E8}"/>
              </a:ext>
            </a:extLst>
          </p:cNvPr>
          <p:cNvSpPr>
            <a:spLocks noGrp="1"/>
          </p:cNvSpPr>
          <p:nvPr>
            <p:ph sz="half" idx="13" hasCustomPrompt="1"/>
          </p:nvPr>
        </p:nvSpPr>
        <p:spPr>
          <a:xfrm>
            <a:off x="4150517" y="474311"/>
            <a:ext cx="5367336" cy="479954"/>
          </a:xfrm>
          <a:prstGeom prst="rect">
            <a:avLst/>
          </a:prstGeom>
          <a:solidFill>
            <a:srgbClr val="428891"/>
          </a:solidFill>
        </p:spPr>
        <p:txBody>
          <a:bodyPr/>
          <a:lstStyle>
            <a:lvl1pPr marL="0" indent="0">
              <a:buNone/>
              <a:defRPr sz="3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Text</a:t>
            </a:r>
          </a:p>
        </p:txBody>
      </p:sp>
    </p:spTree>
    <p:extLst>
      <p:ext uri="{BB962C8B-B14F-4D97-AF65-F5344CB8AC3E}">
        <p14:creationId xmlns:p14="http://schemas.microsoft.com/office/powerpoint/2010/main" val="2961117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95C18C3-A432-2742-BBCD-1B8D48CA67F4}"/>
              </a:ext>
            </a:extLst>
          </p:cNvPr>
          <p:cNvSpPr>
            <a:spLocks noGrp="1"/>
          </p:cNvSpPr>
          <p:nvPr>
            <p:ph type="dt" sz="half" idx="10"/>
          </p:nvPr>
        </p:nvSpPr>
        <p:spPr/>
        <p:txBody>
          <a:bodyPr/>
          <a:lstStyle/>
          <a:p>
            <a:fld id="{5539C7AC-403B-D047-B414-BA08F7D7E64B}" type="datetime1">
              <a:rPr lang="de-DE" smtClean="0"/>
              <a:t>25.09.20</a:t>
            </a:fld>
            <a:endParaRPr lang="de-DE"/>
          </a:p>
        </p:txBody>
      </p:sp>
      <p:sp>
        <p:nvSpPr>
          <p:cNvPr id="3" name="Fußzeilenplatzhalter 2">
            <a:extLst>
              <a:ext uri="{FF2B5EF4-FFF2-40B4-BE49-F238E27FC236}">
                <a16:creationId xmlns:a16="http://schemas.microsoft.com/office/drawing/2014/main" id="{69FA13FB-9153-B447-A415-781AFD6E3B2A}"/>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97C0884F-C10A-7644-A7F1-4ED6A3AB3B4F}"/>
              </a:ext>
            </a:extLst>
          </p:cNvPr>
          <p:cNvSpPr>
            <a:spLocks noGrp="1"/>
          </p:cNvSpPr>
          <p:nvPr>
            <p:ph type="sldNum" sz="quarter" idx="12"/>
          </p:nvPr>
        </p:nvSpPr>
        <p:spPr/>
        <p:txBody>
          <a:bodyPr/>
          <a:lstStyle/>
          <a:p>
            <a:fld id="{492B5759-5C2A-0B45-9DED-7FA190121F82}" type="slidenum">
              <a:rPr lang="de-DE" smtClean="0"/>
              <a:t>‹Nr.›</a:t>
            </a:fld>
            <a:endParaRPr lang="de-DE"/>
          </a:p>
        </p:txBody>
      </p:sp>
    </p:spTree>
    <p:extLst>
      <p:ext uri="{BB962C8B-B14F-4D97-AF65-F5344CB8AC3E}">
        <p14:creationId xmlns:p14="http://schemas.microsoft.com/office/powerpoint/2010/main" val="2546189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bg>
      <p:bgRef idx="1001">
        <a:schemeClr val="bg1"/>
      </p:bgRef>
    </p:bg>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5AB7FA46-BEC7-7D4C-AC7A-B3FCC3FCC52F}"/>
              </a:ext>
            </a:extLst>
          </p:cNvPr>
          <p:cNvSpPr/>
          <p:nvPr userDrawn="1"/>
        </p:nvSpPr>
        <p:spPr>
          <a:xfrm>
            <a:off x="0" y="1097280"/>
            <a:ext cx="12192000" cy="576072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atumsplatzhalter 3">
            <a:extLst>
              <a:ext uri="{FF2B5EF4-FFF2-40B4-BE49-F238E27FC236}">
                <a16:creationId xmlns:a16="http://schemas.microsoft.com/office/drawing/2014/main" id="{204D6919-5AC0-9248-96A7-ED5CD4312EC7}"/>
              </a:ext>
            </a:extLst>
          </p:cNvPr>
          <p:cNvSpPr>
            <a:spLocks noGrp="1"/>
          </p:cNvSpPr>
          <p:nvPr>
            <p:ph type="dt" sz="half" idx="10"/>
          </p:nvPr>
        </p:nvSpPr>
        <p:spPr/>
        <p:txBody>
          <a:bodyPr/>
          <a:lstStyle/>
          <a:p>
            <a:fld id="{EC8AAEAB-DC0D-124C-A3A7-CECD9522A02D}" type="datetime1">
              <a:rPr lang="de-DE" smtClean="0"/>
              <a:t>25.09.20</a:t>
            </a:fld>
            <a:endParaRPr lang="de-DE"/>
          </a:p>
        </p:txBody>
      </p:sp>
      <p:sp>
        <p:nvSpPr>
          <p:cNvPr id="5" name="Fußzeilenplatzhalter 4">
            <a:extLst>
              <a:ext uri="{FF2B5EF4-FFF2-40B4-BE49-F238E27FC236}">
                <a16:creationId xmlns:a16="http://schemas.microsoft.com/office/drawing/2014/main" id="{967E4B17-7D03-AF4D-A2E8-E8B6E8D3FA36}"/>
              </a:ext>
            </a:extLst>
          </p:cNvPr>
          <p:cNvSpPr>
            <a:spLocks noGrp="1"/>
          </p:cNvSpPr>
          <p:nvPr>
            <p:ph type="ftr" sz="quarter" idx="11"/>
          </p:nvPr>
        </p:nvSpPr>
        <p:spPr/>
        <p:txBody>
          <a:bodyPr/>
          <a:lstStyle>
            <a:lvl1pPr>
              <a:defRPr/>
            </a:lvl1pPr>
          </a:lstStyle>
          <a:p>
            <a:r>
              <a:rPr lang="de-DE" dirty="0"/>
              <a:t>Juli 2019 © </a:t>
            </a:r>
            <a:r>
              <a:rPr lang="de-DE" b="1" dirty="0"/>
              <a:t>PIKAS</a:t>
            </a:r>
            <a:r>
              <a:rPr lang="de-DE" dirty="0"/>
              <a:t> </a:t>
            </a:r>
            <a:r>
              <a:rPr lang="de-DE" dirty="0" err="1"/>
              <a:t>digi</a:t>
            </a:r>
            <a:r>
              <a:rPr lang="de-DE" dirty="0"/>
              <a:t> </a:t>
            </a:r>
            <a:r>
              <a:rPr lang="de-DE" i="1" dirty="0"/>
              <a:t>(</a:t>
            </a:r>
            <a:r>
              <a:rPr lang="de-DE" i="1" dirty="0" err="1"/>
              <a:t>pikas-digi.dzlm.de</a:t>
            </a:r>
            <a:r>
              <a:rPr lang="de-DE" i="1" dirty="0"/>
              <a:t>)</a:t>
            </a:r>
          </a:p>
        </p:txBody>
      </p:sp>
      <p:sp>
        <p:nvSpPr>
          <p:cNvPr id="6" name="Foliennummernplatzhalter 5">
            <a:extLst>
              <a:ext uri="{FF2B5EF4-FFF2-40B4-BE49-F238E27FC236}">
                <a16:creationId xmlns:a16="http://schemas.microsoft.com/office/drawing/2014/main" id="{6478F041-8F9C-514F-8923-2DFEE620D5E2}"/>
              </a:ext>
            </a:extLst>
          </p:cNvPr>
          <p:cNvSpPr>
            <a:spLocks noGrp="1"/>
          </p:cNvSpPr>
          <p:nvPr>
            <p:ph type="sldNum" sz="quarter" idx="12"/>
          </p:nvPr>
        </p:nvSpPr>
        <p:spPr/>
        <p:txBody>
          <a:bodyPr/>
          <a:lstStyle>
            <a:lvl1pPr>
              <a:defRPr sz="1200">
                <a:latin typeface="Open Sans" panose="020B0606030504020204" pitchFamily="34" charset="0"/>
                <a:ea typeface="Open Sans" panose="020B0606030504020204" pitchFamily="34" charset="0"/>
                <a:cs typeface="Open Sans" panose="020B0606030504020204" pitchFamily="34" charset="0"/>
              </a:defRPr>
            </a:lvl1pPr>
          </a:lstStyle>
          <a:p>
            <a:fld id="{63DC21CD-A42E-AB42-85DA-371CDC81102A}" type="slidenum">
              <a:rPr lang="de-DE" smtClean="0"/>
              <a:pPr/>
              <a:t>‹Nr.›</a:t>
            </a:fld>
            <a:endParaRPr lang="de-DE" dirty="0"/>
          </a:p>
        </p:txBody>
      </p:sp>
      <p:pic>
        <p:nvPicPr>
          <p:cNvPr id="13" name="Grafik 12">
            <a:extLst>
              <a:ext uri="{FF2B5EF4-FFF2-40B4-BE49-F238E27FC236}">
                <a16:creationId xmlns:a16="http://schemas.microsoft.com/office/drawing/2014/main" id="{45E94AD4-7C18-4A4D-88B6-1B9F57A847D7}"/>
              </a:ext>
            </a:extLst>
          </p:cNvPr>
          <p:cNvPicPr>
            <a:picLocks noChangeAspect="1"/>
          </p:cNvPicPr>
          <p:nvPr userDrawn="1"/>
        </p:nvPicPr>
        <p:blipFill>
          <a:blip r:embed="rId2"/>
          <a:stretch>
            <a:fillRect/>
          </a:stretch>
        </p:blipFill>
        <p:spPr>
          <a:xfrm>
            <a:off x="0" y="0"/>
            <a:ext cx="3788721" cy="1097280"/>
          </a:xfrm>
          <a:prstGeom prst="rect">
            <a:avLst/>
          </a:prstGeom>
        </p:spPr>
      </p:pic>
      <p:sp>
        <p:nvSpPr>
          <p:cNvPr id="8" name="Inhaltsplatzhalter 2">
            <a:extLst>
              <a:ext uri="{FF2B5EF4-FFF2-40B4-BE49-F238E27FC236}">
                <a16:creationId xmlns:a16="http://schemas.microsoft.com/office/drawing/2014/main" id="{28399322-0090-D54C-95EA-976A0346CCA4}"/>
              </a:ext>
            </a:extLst>
          </p:cNvPr>
          <p:cNvSpPr>
            <a:spLocks noGrp="1"/>
          </p:cNvSpPr>
          <p:nvPr>
            <p:ph sz="half" idx="13" hasCustomPrompt="1"/>
          </p:nvPr>
        </p:nvSpPr>
        <p:spPr>
          <a:xfrm>
            <a:off x="4150517" y="474311"/>
            <a:ext cx="5367336" cy="479954"/>
          </a:xfrm>
          <a:prstGeom prst="rect">
            <a:avLst/>
          </a:prstGeom>
          <a:solidFill>
            <a:srgbClr val="428891"/>
          </a:solidFill>
        </p:spPr>
        <p:txBody>
          <a:bodyPr/>
          <a:lstStyle>
            <a:lvl1pPr marL="0" indent="0">
              <a:buNone/>
              <a:defRPr sz="3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Text</a:t>
            </a:r>
          </a:p>
        </p:txBody>
      </p:sp>
    </p:spTree>
    <p:extLst>
      <p:ext uri="{BB962C8B-B14F-4D97-AF65-F5344CB8AC3E}">
        <p14:creationId xmlns:p14="http://schemas.microsoft.com/office/powerpoint/2010/main" val="4375535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3483BE1-6BCF-A641-BC99-F4C72FC077F2}"/>
              </a:ext>
            </a:extLst>
          </p:cNvPr>
          <p:cNvSpPr>
            <a:spLocks noGrp="1"/>
          </p:cNvSpPr>
          <p:nvPr>
            <p:ph idx="1"/>
          </p:nvPr>
        </p:nvSpPr>
        <p:spPr>
          <a:xfrm>
            <a:off x="838200" y="1825625"/>
            <a:ext cx="10515600" cy="4351338"/>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de-DE" dirty="0"/>
              <a:t>Mastertextformat bearbeiten
Zweite Ebene
Dritte Ebene
Vierte Ebene
Fünfte Ebene</a:t>
            </a:r>
          </a:p>
        </p:txBody>
      </p:sp>
      <p:sp>
        <p:nvSpPr>
          <p:cNvPr id="4" name="Datumsplatzhalter 3">
            <a:extLst>
              <a:ext uri="{FF2B5EF4-FFF2-40B4-BE49-F238E27FC236}">
                <a16:creationId xmlns:a16="http://schemas.microsoft.com/office/drawing/2014/main" id="{FF69F159-BDC4-C24B-BA34-A336FE439698}"/>
              </a:ext>
            </a:extLst>
          </p:cNvPr>
          <p:cNvSpPr>
            <a:spLocks noGrp="1"/>
          </p:cNvSpPr>
          <p:nvPr>
            <p:ph type="dt" sz="half" idx="10"/>
          </p:nvPr>
        </p:nvSpPr>
        <p:spPr/>
        <p:txBody>
          <a:bodyPr/>
          <a:lstStyle/>
          <a:p>
            <a:fld id="{47812229-3D41-3749-81C7-654ECBC0BDF8}" type="datetime1">
              <a:rPr lang="de-DE" smtClean="0"/>
              <a:t>25.09.20</a:t>
            </a:fld>
            <a:endParaRPr lang="de-DE"/>
          </a:p>
        </p:txBody>
      </p:sp>
      <p:sp>
        <p:nvSpPr>
          <p:cNvPr id="5" name="Fußzeilenplatzhalter 4">
            <a:extLst>
              <a:ext uri="{FF2B5EF4-FFF2-40B4-BE49-F238E27FC236}">
                <a16:creationId xmlns:a16="http://schemas.microsoft.com/office/drawing/2014/main" id="{63C70BF4-1A4E-604E-BC7F-CEF8FEB7A2B7}"/>
              </a:ext>
            </a:extLst>
          </p:cNvPr>
          <p:cNvSpPr>
            <a:spLocks noGrp="1"/>
          </p:cNvSpPr>
          <p:nvPr>
            <p:ph type="ftr" sz="quarter" idx="11"/>
          </p:nvPr>
        </p:nvSpPr>
        <p:spPr/>
        <p:txBody>
          <a:bodyPr/>
          <a:lstStyle>
            <a:lvl1pPr>
              <a:defRPr/>
            </a:lvl1pPr>
          </a:lstStyle>
          <a:p>
            <a:r>
              <a:rPr lang="de-DE" dirty="0"/>
              <a:t>Juli 2019 © </a:t>
            </a:r>
            <a:r>
              <a:rPr lang="de-DE" b="1" dirty="0"/>
              <a:t>PIKAS</a:t>
            </a:r>
            <a:r>
              <a:rPr lang="de-DE" dirty="0"/>
              <a:t> </a:t>
            </a:r>
            <a:r>
              <a:rPr lang="de-DE" dirty="0" err="1"/>
              <a:t>digi</a:t>
            </a:r>
            <a:r>
              <a:rPr lang="de-DE" dirty="0"/>
              <a:t> </a:t>
            </a:r>
            <a:r>
              <a:rPr lang="de-DE" i="1" dirty="0"/>
              <a:t>(</a:t>
            </a:r>
            <a:r>
              <a:rPr lang="de-DE" i="1" dirty="0" err="1"/>
              <a:t>pikas-digi.dzlm.de</a:t>
            </a:r>
            <a:r>
              <a:rPr lang="de-DE" i="1" dirty="0"/>
              <a:t>)</a:t>
            </a:r>
          </a:p>
        </p:txBody>
      </p:sp>
      <p:sp>
        <p:nvSpPr>
          <p:cNvPr id="6" name="Foliennummernplatzhalter 5">
            <a:extLst>
              <a:ext uri="{FF2B5EF4-FFF2-40B4-BE49-F238E27FC236}">
                <a16:creationId xmlns:a16="http://schemas.microsoft.com/office/drawing/2014/main" id="{26274DB5-BCA6-CF44-8B41-3F59901C0CAF}"/>
              </a:ext>
            </a:extLst>
          </p:cNvPr>
          <p:cNvSpPr>
            <a:spLocks noGrp="1"/>
          </p:cNvSpPr>
          <p:nvPr>
            <p:ph type="sldNum" sz="quarter" idx="12"/>
          </p:nvPr>
        </p:nvSpPr>
        <p:spPr/>
        <p:txBody>
          <a:bodyPr/>
          <a:lstStyle/>
          <a:p>
            <a:fld id="{7D26CBBC-A65C-324F-A558-3C7EC3B0734D}" type="slidenum">
              <a:rPr lang="de-DE" smtClean="0"/>
              <a:t>‹Nr.›</a:t>
            </a:fld>
            <a:endParaRPr lang="de-DE"/>
          </a:p>
        </p:txBody>
      </p:sp>
      <p:sp>
        <p:nvSpPr>
          <p:cNvPr id="11" name="Inhaltsplatzhalter 2">
            <a:extLst>
              <a:ext uri="{FF2B5EF4-FFF2-40B4-BE49-F238E27FC236}">
                <a16:creationId xmlns:a16="http://schemas.microsoft.com/office/drawing/2014/main" id="{D8D3C64C-3C4D-1844-9D5C-0D72726DCB3F}"/>
              </a:ext>
            </a:extLst>
          </p:cNvPr>
          <p:cNvSpPr>
            <a:spLocks noGrp="1"/>
          </p:cNvSpPr>
          <p:nvPr>
            <p:ph sz="half" idx="13" hasCustomPrompt="1"/>
          </p:nvPr>
        </p:nvSpPr>
        <p:spPr>
          <a:xfrm>
            <a:off x="4150517" y="474311"/>
            <a:ext cx="5367336" cy="479954"/>
          </a:xfrm>
          <a:prstGeom prst="rect">
            <a:avLst/>
          </a:prstGeom>
          <a:solidFill>
            <a:srgbClr val="428891"/>
          </a:solidFill>
        </p:spPr>
        <p:txBody>
          <a:bodyPr/>
          <a:lstStyle>
            <a:lvl1pPr marL="0" indent="0">
              <a:buNone/>
              <a:defRPr sz="3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Text</a:t>
            </a:r>
          </a:p>
        </p:txBody>
      </p:sp>
    </p:spTree>
    <p:extLst>
      <p:ext uri="{BB962C8B-B14F-4D97-AF65-F5344CB8AC3E}">
        <p14:creationId xmlns:p14="http://schemas.microsoft.com/office/powerpoint/2010/main" val="262411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B4D379B-E51D-8142-8131-61F69B2264BA}"/>
              </a:ext>
            </a:extLst>
          </p:cNvPr>
          <p:cNvSpPr>
            <a:spLocks noGrp="1"/>
          </p:cNvSpPr>
          <p:nvPr>
            <p:ph sz="half" idx="1"/>
          </p:nvPr>
        </p:nvSpPr>
        <p:spPr>
          <a:xfrm>
            <a:off x="838200" y="1825625"/>
            <a:ext cx="5181600" cy="4351338"/>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de-DE" dirty="0"/>
              <a:t>Mastertextformat bearbeiten
Zweite Ebene
Dritte Ebene
Vierte Ebene
Fünfte Ebene</a:t>
            </a:r>
          </a:p>
        </p:txBody>
      </p:sp>
      <p:sp>
        <p:nvSpPr>
          <p:cNvPr id="4" name="Inhaltsplatzhalter 3">
            <a:extLst>
              <a:ext uri="{FF2B5EF4-FFF2-40B4-BE49-F238E27FC236}">
                <a16:creationId xmlns:a16="http://schemas.microsoft.com/office/drawing/2014/main" id="{0E1D7CFE-0FD7-DC42-A1E0-DAAC5E79717F}"/>
              </a:ext>
            </a:extLst>
          </p:cNvPr>
          <p:cNvSpPr>
            <a:spLocks noGrp="1"/>
          </p:cNvSpPr>
          <p:nvPr>
            <p:ph sz="half" idx="2"/>
          </p:nvPr>
        </p:nvSpPr>
        <p:spPr>
          <a:xfrm>
            <a:off x="6172200" y="1825625"/>
            <a:ext cx="5181600" cy="4351338"/>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de-DE" dirty="0"/>
              <a:t>Mastertextformat bearbeiten
Zweite Ebene
Dritte Ebene
Vierte Ebene
Fünfte Ebene</a:t>
            </a:r>
          </a:p>
        </p:txBody>
      </p:sp>
      <p:sp>
        <p:nvSpPr>
          <p:cNvPr id="5" name="Datumsplatzhalter 4">
            <a:extLst>
              <a:ext uri="{FF2B5EF4-FFF2-40B4-BE49-F238E27FC236}">
                <a16:creationId xmlns:a16="http://schemas.microsoft.com/office/drawing/2014/main" id="{AEFB1982-DCED-7544-999C-56E48A5E19A7}"/>
              </a:ext>
            </a:extLst>
          </p:cNvPr>
          <p:cNvSpPr>
            <a:spLocks noGrp="1"/>
          </p:cNvSpPr>
          <p:nvPr>
            <p:ph type="dt" sz="half" idx="10"/>
          </p:nvPr>
        </p:nvSpPr>
        <p:spPr/>
        <p:txBody>
          <a:bodyPr/>
          <a:lstStyle/>
          <a:p>
            <a:fld id="{E3E895BA-B87C-C840-A112-F0AF1C5322F7}" type="datetime1">
              <a:rPr lang="de-DE" smtClean="0"/>
              <a:t>25.09.20</a:t>
            </a:fld>
            <a:endParaRPr lang="de-DE"/>
          </a:p>
        </p:txBody>
      </p:sp>
      <p:sp>
        <p:nvSpPr>
          <p:cNvPr id="6" name="Fußzeilenplatzhalter 5">
            <a:extLst>
              <a:ext uri="{FF2B5EF4-FFF2-40B4-BE49-F238E27FC236}">
                <a16:creationId xmlns:a16="http://schemas.microsoft.com/office/drawing/2014/main" id="{3F36857D-3CC7-F74A-B74A-75B2CC08D8FB}"/>
              </a:ext>
            </a:extLst>
          </p:cNvPr>
          <p:cNvSpPr>
            <a:spLocks noGrp="1"/>
          </p:cNvSpPr>
          <p:nvPr>
            <p:ph type="ftr" sz="quarter" idx="11"/>
          </p:nvPr>
        </p:nvSpPr>
        <p:spPr/>
        <p:txBody>
          <a:bodyPr/>
          <a:lstStyle/>
          <a:p>
            <a:r>
              <a:rPr lang="de-DE" dirty="0"/>
              <a:t>Juli 2019 © </a:t>
            </a:r>
            <a:r>
              <a:rPr lang="de-DE" b="1" dirty="0"/>
              <a:t>PIKAS</a:t>
            </a:r>
            <a:r>
              <a:rPr lang="de-DE" dirty="0"/>
              <a:t> </a:t>
            </a:r>
            <a:r>
              <a:rPr lang="de-DE" dirty="0" err="1"/>
              <a:t>digi</a:t>
            </a:r>
            <a:r>
              <a:rPr lang="de-DE" dirty="0"/>
              <a:t> </a:t>
            </a:r>
            <a:r>
              <a:rPr lang="de-DE" i="1" dirty="0"/>
              <a:t>(</a:t>
            </a:r>
            <a:r>
              <a:rPr lang="de-DE" i="1" dirty="0" err="1"/>
              <a:t>pikas-digi.dzlm.de</a:t>
            </a:r>
            <a:r>
              <a:rPr lang="de-DE" i="1" dirty="0"/>
              <a:t>)</a:t>
            </a:r>
          </a:p>
        </p:txBody>
      </p:sp>
      <p:sp>
        <p:nvSpPr>
          <p:cNvPr id="7" name="Foliennummernplatzhalter 6">
            <a:extLst>
              <a:ext uri="{FF2B5EF4-FFF2-40B4-BE49-F238E27FC236}">
                <a16:creationId xmlns:a16="http://schemas.microsoft.com/office/drawing/2014/main" id="{78C3E2A5-7DE9-3448-9A7B-32BF9A985E45}"/>
              </a:ext>
            </a:extLst>
          </p:cNvPr>
          <p:cNvSpPr>
            <a:spLocks noGrp="1"/>
          </p:cNvSpPr>
          <p:nvPr>
            <p:ph type="sldNum" sz="quarter" idx="12"/>
          </p:nvPr>
        </p:nvSpPr>
        <p:spPr/>
        <p:txBody>
          <a:bodyPr/>
          <a:lstStyle/>
          <a:p>
            <a:fld id="{7D26CBBC-A65C-324F-A558-3C7EC3B0734D}" type="slidenum">
              <a:rPr lang="de-DE" smtClean="0"/>
              <a:t>‹Nr.›</a:t>
            </a:fld>
            <a:endParaRPr lang="de-DE"/>
          </a:p>
        </p:txBody>
      </p:sp>
      <p:sp>
        <p:nvSpPr>
          <p:cNvPr id="11" name="Inhaltsplatzhalter 2">
            <a:extLst>
              <a:ext uri="{FF2B5EF4-FFF2-40B4-BE49-F238E27FC236}">
                <a16:creationId xmlns:a16="http://schemas.microsoft.com/office/drawing/2014/main" id="{267AC867-6051-EB4E-88BC-10FD577440F3}"/>
              </a:ext>
            </a:extLst>
          </p:cNvPr>
          <p:cNvSpPr>
            <a:spLocks noGrp="1"/>
          </p:cNvSpPr>
          <p:nvPr>
            <p:ph sz="half" idx="13" hasCustomPrompt="1"/>
          </p:nvPr>
        </p:nvSpPr>
        <p:spPr>
          <a:xfrm>
            <a:off x="4150517" y="474311"/>
            <a:ext cx="5367336" cy="479954"/>
          </a:xfrm>
          <a:prstGeom prst="rect">
            <a:avLst/>
          </a:prstGeom>
          <a:solidFill>
            <a:srgbClr val="428891"/>
          </a:solidFill>
        </p:spPr>
        <p:txBody>
          <a:bodyPr/>
          <a:lstStyle>
            <a:lvl1pPr marL="0" indent="0">
              <a:buNone/>
              <a:defRPr sz="3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Text</a:t>
            </a:r>
          </a:p>
        </p:txBody>
      </p:sp>
    </p:spTree>
    <p:extLst>
      <p:ext uri="{BB962C8B-B14F-4D97-AF65-F5344CB8AC3E}">
        <p14:creationId xmlns:p14="http://schemas.microsoft.com/office/powerpoint/2010/main" val="3596182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FA4D9F3E-716D-3D4B-B089-DC0A9DBAE182}"/>
              </a:ext>
            </a:extLst>
          </p:cNvPr>
          <p:cNvSpPr>
            <a:spLocks noGrp="1"/>
          </p:cNvSpPr>
          <p:nvPr>
            <p:ph sz="half" idx="2"/>
          </p:nvPr>
        </p:nvSpPr>
        <p:spPr>
          <a:xfrm>
            <a:off x="839788" y="2505075"/>
            <a:ext cx="5157787" cy="3684588"/>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de-DE" dirty="0"/>
              <a:t>Mastertextformat bearbeiten
Zweite Ebene
Dritte Ebene
Vierte Ebene
Fünfte Ebene</a:t>
            </a:r>
          </a:p>
        </p:txBody>
      </p:sp>
      <p:sp>
        <p:nvSpPr>
          <p:cNvPr id="6" name="Inhaltsplatzhalter 5">
            <a:extLst>
              <a:ext uri="{FF2B5EF4-FFF2-40B4-BE49-F238E27FC236}">
                <a16:creationId xmlns:a16="http://schemas.microsoft.com/office/drawing/2014/main" id="{709E945C-14BA-C749-B18B-AE0FF43F6535}"/>
              </a:ext>
            </a:extLst>
          </p:cNvPr>
          <p:cNvSpPr>
            <a:spLocks noGrp="1"/>
          </p:cNvSpPr>
          <p:nvPr>
            <p:ph sz="quarter" idx="4"/>
          </p:nvPr>
        </p:nvSpPr>
        <p:spPr>
          <a:xfrm>
            <a:off x="6172200" y="2505075"/>
            <a:ext cx="5183188" cy="3684588"/>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de-DE" dirty="0"/>
              <a:t>Mastertextformat bearbeiten
Zweite Ebene
Dritte Ebene
Vierte Ebene
Fünfte Ebene</a:t>
            </a:r>
          </a:p>
        </p:txBody>
      </p:sp>
      <p:sp>
        <p:nvSpPr>
          <p:cNvPr id="7" name="Datumsplatzhalter 6">
            <a:extLst>
              <a:ext uri="{FF2B5EF4-FFF2-40B4-BE49-F238E27FC236}">
                <a16:creationId xmlns:a16="http://schemas.microsoft.com/office/drawing/2014/main" id="{946D5E05-E261-644F-B0EF-390BC59DB78A}"/>
              </a:ext>
            </a:extLst>
          </p:cNvPr>
          <p:cNvSpPr>
            <a:spLocks noGrp="1"/>
          </p:cNvSpPr>
          <p:nvPr>
            <p:ph type="dt" sz="half" idx="10"/>
          </p:nvPr>
        </p:nvSpPr>
        <p:spPr/>
        <p:txBody>
          <a:bodyPr/>
          <a:lstStyle/>
          <a:p>
            <a:fld id="{32D239B0-6704-7146-B9DF-83057500CEBF}" type="datetime1">
              <a:rPr lang="de-DE" smtClean="0"/>
              <a:t>25.09.20</a:t>
            </a:fld>
            <a:endParaRPr lang="de-DE"/>
          </a:p>
        </p:txBody>
      </p:sp>
      <p:sp>
        <p:nvSpPr>
          <p:cNvPr id="8" name="Fußzeilenplatzhalter 7">
            <a:extLst>
              <a:ext uri="{FF2B5EF4-FFF2-40B4-BE49-F238E27FC236}">
                <a16:creationId xmlns:a16="http://schemas.microsoft.com/office/drawing/2014/main" id="{B169702F-B820-A946-BF4F-869798AE6501}"/>
              </a:ext>
            </a:extLst>
          </p:cNvPr>
          <p:cNvSpPr>
            <a:spLocks noGrp="1"/>
          </p:cNvSpPr>
          <p:nvPr>
            <p:ph type="ftr" sz="quarter" idx="11"/>
          </p:nvPr>
        </p:nvSpPr>
        <p:spPr/>
        <p:txBody>
          <a:bodyPr/>
          <a:lstStyle/>
          <a:p>
            <a:r>
              <a:rPr lang="de-DE"/>
              <a:t>Juli 2019 © PIKAS digi (pikas-digi.dzlm.de)</a:t>
            </a:r>
            <a:endParaRPr lang="de-DE" dirty="0"/>
          </a:p>
        </p:txBody>
      </p:sp>
      <p:sp>
        <p:nvSpPr>
          <p:cNvPr id="9" name="Foliennummernplatzhalter 8">
            <a:extLst>
              <a:ext uri="{FF2B5EF4-FFF2-40B4-BE49-F238E27FC236}">
                <a16:creationId xmlns:a16="http://schemas.microsoft.com/office/drawing/2014/main" id="{1639848D-7F48-DD40-9E9E-63B751897AB5}"/>
              </a:ext>
            </a:extLst>
          </p:cNvPr>
          <p:cNvSpPr>
            <a:spLocks noGrp="1"/>
          </p:cNvSpPr>
          <p:nvPr>
            <p:ph type="sldNum" sz="quarter" idx="12"/>
          </p:nvPr>
        </p:nvSpPr>
        <p:spPr/>
        <p:txBody>
          <a:bodyPr/>
          <a:lstStyle/>
          <a:p>
            <a:fld id="{7D26CBBC-A65C-324F-A558-3C7EC3B0734D}" type="slidenum">
              <a:rPr lang="de-DE" smtClean="0"/>
              <a:t>‹Nr.›</a:t>
            </a:fld>
            <a:endParaRPr lang="de-DE"/>
          </a:p>
        </p:txBody>
      </p:sp>
      <p:sp>
        <p:nvSpPr>
          <p:cNvPr id="11" name="Inhaltsplatzhalter 2">
            <a:extLst>
              <a:ext uri="{FF2B5EF4-FFF2-40B4-BE49-F238E27FC236}">
                <a16:creationId xmlns:a16="http://schemas.microsoft.com/office/drawing/2014/main" id="{C8C010AA-318D-6F42-8277-20C9548C3195}"/>
              </a:ext>
            </a:extLst>
          </p:cNvPr>
          <p:cNvSpPr>
            <a:spLocks noGrp="1"/>
          </p:cNvSpPr>
          <p:nvPr>
            <p:ph sz="half" idx="13" hasCustomPrompt="1"/>
          </p:nvPr>
        </p:nvSpPr>
        <p:spPr>
          <a:xfrm>
            <a:off x="4150517" y="474311"/>
            <a:ext cx="5367336" cy="479954"/>
          </a:xfrm>
          <a:prstGeom prst="rect">
            <a:avLst/>
          </a:prstGeom>
          <a:solidFill>
            <a:srgbClr val="428891"/>
          </a:solidFill>
        </p:spPr>
        <p:txBody>
          <a:bodyPr/>
          <a:lstStyle>
            <a:lvl1pPr marL="0" indent="0">
              <a:buNone/>
              <a:defRPr sz="3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Text</a:t>
            </a:r>
          </a:p>
        </p:txBody>
      </p:sp>
    </p:spTree>
    <p:extLst>
      <p:ext uri="{BB962C8B-B14F-4D97-AF65-F5344CB8AC3E}">
        <p14:creationId xmlns:p14="http://schemas.microsoft.com/office/powerpoint/2010/main" val="102552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F6154BC2-AA4C-7647-8C29-BE67C73E974C}"/>
              </a:ext>
            </a:extLst>
          </p:cNvPr>
          <p:cNvSpPr>
            <a:spLocks noGrp="1"/>
          </p:cNvSpPr>
          <p:nvPr>
            <p:ph type="dt" sz="half" idx="10"/>
          </p:nvPr>
        </p:nvSpPr>
        <p:spPr/>
        <p:txBody>
          <a:bodyPr/>
          <a:lstStyle/>
          <a:p>
            <a:fld id="{B74199E7-A0DE-4F44-9125-CDA0F8E7FE7B}" type="datetime1">
              <a:rPr lang="de-DE" smtClean="0"/>
              <a:t>25.09.20</a:t>
            </a:fld>
            <a:endParaRPr lang="de-DE"/>
          </a:p>
        </p:txBody>
      </p:sp>
      <p:sp>
        <p:nvSpPr>
          <p:cNvPr id="4" name="Fußzeilenplatzhalter 3">
            <a:extLst>
              <a:ext uri="{FF2B5EF4-FFF2-40B4-BE49-F238E27FC236}">
                <a16:creationId xmlns:a16="http://schemas.microsoft.com/office/drawing/2014/main" id="{F5505779-3EB0-6844-BDCC-2BE2626F9EB2}"/>
              </a:ext>
            </a:extLst>
          </p:cNvPr>
          <p:cNvSpPr>
            <a:spLocks noGrp="1"/>
          </p:cNvSpPr>
          <p:nvPr>
            <p:ph type="ftr" sz="quarter" idx="11"/>
          </p:nvPr>
        </p:nvSpPr>
        <p:spPr/>
        <p:txBody>
          <a:bodyPr/>
          <a:lstStyle/>
          <a:p>
            <a:r>
              <a:rPr lang="de-DE" dirty="0"/>
              <a:t>Juli 2019 © </a:t>
            </a:r>
            <a:r>
              <a:rPr lang="de-DE" b="1" dirty="0"/>
              <a:t>PIKAS</a:t>
            </a:r>
            <a:r>
              <a:rPr lang="de-DE" dirty="0"/>
              <a:t> </a:t>
            </a:r>
            <a:r>
              <a:rPr lang="de-DE" dirty="0" err="1"/>
              <a:t>digi</a:t>
            </a:r>
            <a:r>
              <a:rPr lang="de-DE" dirty="0"/>
              <a:t> </a:t>
            </a:r>
            <a:r>
              <a:rPr lang="de-DE" i="1" dirty="0"/>
              <a:t>(</a:t>
            </a:r>
            <a:r>
              <a:rPr lang="de-DE" i="1" dirty="0" err="1"/>
              <a:t>pikas-digi.dzlm.de</a:t>
            </a:r>
            <a:r>
              <a:rPr lang="de-DE" i="1" dirty="0"/>
              <a:t>)</a:t>
            </a:r>
          </a:p>
        </p:txBody>
      </p:sp>
      <p:sp>
        <p:nvSpPr>
          <p:cNvPr id="5" name="Foliennummernplatzhalter 4">
            <a:extLst>
              <a:ext uri="{FF2B5EF4-FFF2-40B4-BE49-F238E27FC236}">
                <a16:creationId xmlns:a16="http://schemas.microsoft.com/office/drawing/2014/main" id="{422E2F43-6FB6-F641-82E0-90E37718094A}"/>
              </a:ext>
            </a:extLst>
          </p:cNvPr>
          <p:cNvSpPr>
            <a:spLocks noGrp="1"/>
          </p:cNvSpPr>
          <p:nvPr>
            <p:ph type="sldNum" sz="quarter" idx="12"/>
          </p:nvPr>
        </p:nvSpPr>
        <p:spPr/>
        <p:txBody>
          <a:bodyPr/>
          <a:lstStyle/>
          <a:p>
            <a:fld id="{7D26CBBC-A65C-324F-A558-3C7EC3B0734D}" type="slidenum">
              <a:rPr lang="de-DE" smtClean="0"/>
              <a:t>‹Nr.›</a:t>
            </a:fld>
            <a:endParaRPr lang="de-DE"/>
          </a:p>
        </p:txBody>
      </p:sp>
      <p:sp>
        <p:nvSpPr>
          <p:cNvPr id="7" name="Inhaltsplatzhalter 2">
            <a:extLst>
              <a:ext uri="{FF2B5EF4-FFF2-40B4-BE49-F238E27FC236}">
                <a16:creationId xmlns:a16="http://schemas.microsoft.com/office/drawing/2014/main" id="{2AB50CA1-104F-A74F-93FF-5F912CEFEC0C}"/>
              </a:ext>
            </a:extLst>
          </p:cNvPr>
          <p:cNvSpPr>
            <a:spLocks noGrp="1"/>
          </p:cNvSpPr>
          <p:nvPr>
            <p:ph sz="half" idx="13" hasCustomPrompt="1"/>
          </p:nvPr>
        </p:nvSpPr>
        <p:spPr>
          <a:xfrm>
            <a:off x="4150517" y="474311"/>
            <a:ext cx="5367336" cy="479954"/>
          </a:xfrm>
          <a:prstGeom prst="rect">
            <a:avLst/>
          </a:prstGeom>
          <a:solidFill>
            <a:srgbClr val="428891"/>
          </a:solidFill>
        </p:spPr>
        <p:txBody>
          <a:bodyPr/>
          <a:lstStyle>
            <a:lvl1pPr marL="0" indent="0">
              <a:buNone/>
              <a:defRPr sz="3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Text</a:t>
            </a:r>
          </a:p>
        </p:txBody>
      </p:sp>
    </p:spTree>
    <p:extLst>
      <p:ext uri="{BB962C8B-B14F-4D97-AF65-F5344CB8AC3E}">
        <p14:creationId xmlns:p14="http://schemas.microsoft.com/office/powerpoint/2010/main" val="3786626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653F6CD-F9A7-CE47-94DD-D1D977283CE3}"/>
              </a:ext>
            </a:extLst>
          </p:cNvPr>
          <p:cNvSpPr>
            <a:spLocks noGrp="1"/>
          </p:cNvSpPr>
          <p:nvPr>
            <p:ph type="dt" sz="half" idx="10"/>
          </p:nvPr>
        </p:nvSpPr>
        <p:spPr/>
        <p:txBody>
          <a:bodyPr/>
          <a:lstStyle/>
          <a:p>
            <a:fld id="{829E82A7-97A2-6F48-9048-F4315A109F9B}" type="datetime1">
              <a:rPr lang="de-DE" smtClean="0"/>
              <a:t>25.09.20</a:t>
            </a:fld>
            <a:endParaRPr lang="de-DE"/>
          </a:p>
        </p:txBody>
      </p:sp>
      <p:sp>
        <p:nvSpPr>
          <p:cNvPr id="3" name="Fußzeilenplatzhalter 2">
            <a:extLst>
              <a:ext uri="{FF2B5EF4-FFF2-40B4-BE49-F238E27FC236}">
                <a16:creationId xmlns:a16="http://schemas.microsoft.com/office/drawing/2014/main" id="{5FF797E9-B36A-0046-B50C-944A91315F15}"/>
              </a:ext>
            </a:extLst>
          </p:cNvPr>
          <p:cNvSpPr>
            <a:spLocks noGrp="1"/>
          </p:cNvSpPr>
          <p:nvPr>
            <p:ph type="ftr" sz="quarter" idx="11"/>
          </p:nvPr>
        </p:nvSpPr>
        <p:spPr/>
        <p:txBody>
          <a:bodyPr/>
          <a:lstStyle/>
          <a:p>
            <a:r>
              <a:rPr lang="de-DE" dirty="0"/>
              <a:t>Juli 2019 © </a:t>
            </a:r>
            <a:r>
              <a:rPr lang="de-DE" b="1" dirty="0"/>
              <a:t>PIKAS</a:t>
            </a:r>
            <a:r>
              <a:rPr lang="de-DE" dirty="0"/>
              <a:t> </a:t>
            </a:r>
            <a:r>
              <a:rPr lang="de-DE" dirty="0" err="1"/>
              <a:t>digi</a:t>
            </a:r>
            <a:r>
              <a:rPr lang="de-DE" dirty="0"/>
              <a:t> </a:t>
            </a:r>
            <a:r>
              <a:rPr lang="de-DE" i="1" dirty="0"/>
              <a:t>(</a:t>
            </a:r>
            <a:r>
              <a:rPr lang="de-DE" i="1" dirty="0" err="1"/>
              <a:t>pikas-digi.dzlm.de</a:t>
            </a:r>
            <a:r>
              <a:rPr lang="de-DE" i="1" dirty="0"/>
              <a:t>)</a:t>
            </a:r>
          </a:p>
        </p:txBody>
      </p:sp>
      <p:sp>
        <p:nvSpPr>
          <p:cNvPr id="4" name="Foliennummernplatzhalter 3">
            <a:extLst>
              <a:ext uri="{FF2B5EF4-FFF2-40B4-BE49-F238E27FC236}">
                <a16:creationId xmlns:a16="http://schemas.microsoft.com/office/drawing/2014/main" id="{4BAC6437-C8CE-174D-B42E-D6652797AE01}"/>
              </a:ext>
            </a:extLst>
          </p:cNvPr>
          <p:cNvSpPr>
            <a:spLocks noGrp="1"/>
          </p:cNvSpPr>
          <p:nvPr>
            <p:ph type="sldNum" sz="quarter" idx="12"/>
          </p:nvPr>
        </p:nvSpPr>
        <p:spPr/>
        <p:txBody>
          <a:bodyPr/>
          <a:lstStyle/>
          <a:p>
            <a:fld id="{7D26CBBC-A65C-324F-A558-3C7EC3B0734D}" type="slidenum">
              <a:rPr lang="de-DE" smtClean="0"/>
              <a:t>‹Nr.›</a:t>
            </a:fld>
            <a:endParaRPr lang="de-DE"/>
          </a:p>
        </p:txBody>
      </p:sp>
      <p:sp>
        <p:nvSpPr>
          <p:cNvPr id="6" name="Inhaltsplatzhalter 2">
            <a:extLst>
              <a:ext uri="{FF2B5EF4-FFF2-40B4-BE49-F238E27FC236}">
                <a16:creationId xmlns:a16="http://schemas.microsoft.com/office/drawing/2014/main" id="{B77EE81F-383A-AE4D-ADE2-0911C046585C}"/>
              </a:ext>
            </a:extLst>
          </p:cNvPr>
          <p:cNvSpPr>
            <a:spLocks noGrp="1"/>
          </p:cNvSpPr>
          <p:nvPr>
            <p:ph sz="half" idx="13" hasCustomPrompt="1"/>
          </p:nvPr>
        </p:nvSpPr>
        <p:spPr>
          <a:xfrm>
            <a:off x="4150517" y="474311"/>
            <a:ext cx="5367336" cy="479954"/>
          </a:xfrm>
          <a:prstGeom prst="rect">
            <a:avLst/>
          </a:prstGeom>
          <a:solidFill>
            <a:srgbClr val="428891"/>
          </a:solidFill>
        </p:spPr>
        <p:txBody>
          <a:bodyPr/>
          <a:lstStyle>
            <a:lvl1pPr marL="0" indent="0">
              <a:buNone/>
              <a:defRPr sz="3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Text</a:t>
            </a:r>
          </a:p>
        </p:txBody>
      </p:sp>
    </p:spTree>
    <p:extLst>
      <p:ext uri="{BB962C8B-B14F-4D97-AF65-F5344CB8AC3E}">
        <p14:creationId xmlns:p14="http://schemas.microsoft.com/office/powerpoint/2010/main" val="205060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FBC950E-645F-C847-A94E-E4921B89CF9D}"/>
              </a:ext>
            </a:extLst>
          </p:cNvPr>
          <p:cNvSpPr>
            <a:spLocks noGrp="1"/>
          </p:cNvSpPr>
          <p:nvPr>
            <p:ph idx="1"/>
          </p:nvPr>
        </p:nvSpPr>
        <p:spPr>
          <a:xfrm>
            <a:off x="5183188" y="1367624"/>
            <a:ext cx="6172200" cy="4493426"/>
          </a:xfrm>
          <a:prstGeom prst="rect">
            <a:avLst/>
          </a:prstGeom>
        </p:spPr>
        <p:txBody>
          <a:bodyPr/>
          <a:lstStyle>
            <a:lvl1pPr>
              <a:defRPr sz="3200">
                <a:latin typeface="Open Sans" panose="020B0606030504020204" pitchFamily="34" charset="0"/>
                <a:ea typeface="Open Sans" panose="020B0606030504020204" pitchFamily="34" charset="0"/>
                <a:cs typeface="Open Sans" panose="020B0606030504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de-DE" dirty="0"/>
              <a:t>Mastertextformat bearbeiten
Zweite Ebene
Dritte Ebene
Vierte Ebene
Fünfte Ebene</a:t>
            </a:r>
          </a:p>
        </p:txBody>
      </p:sp>
      <p:sp>
        <p:nvSpPr>
          <p:cNvPr id="4" name="Textplatzhalter 3">
            <a:extLst>
              <a:ext uri="{FF2B5EF4-FFF2-40B4-BE49-F238E27FC236}">
                <a16:creationId xmlns:a16="http://schemas.microsoft.com/office/drawing/2014/main" id="{05F85F99-D27F-5740-B863-66941DB164E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e-DE" dirty="0"/>
              <a:t>Mastertextformat bearbeiten
Zweite Ebene
Dritte Ebene
Vierte Ebene
Fünfte Ebene</a:t>
            </a:r>
          </a:p>
        </p:txBody>
      </p:sp>
      <p:sp>
        <p:nvSpPr>
          <p:cNvPr id="5" name="Datumsplatzhalter 4">
            <a:extLst>
              <a:ext uri="{FF2B5EF4-FFF2-40B4-BE49-F238E27FC236}">
                <a16:creationId xmlns:a16="http://schemas.microsoft.com/office/drawing/2014/main" id="{7404D5F8-892F-EC4C-B3EF-8329A5B2CD64}"/>
              </a:ext>
            </a:extLst>
          </p:cNvPr>
          <p:cNvSpPr>
            <a:spLocks noGrp="1"/>
          </p:cNvSpPr>
          <p:nvPr>
            <p:ph type="dt" sz="half" idx="10"/>
          </p:nvPr>
        </p:nvSpPr>
        <p:spPr/>
        <p:txBody>
          <a:bodyPr/>
          <a:lstStyle/>
          <a:p>
            <a:fld id="{74E66D84-729E-0046-897A-5AB9B26994C4}" type="datetime1">
              <a:rPr lang="de-DE" smtClean="0"/>
              <a:t>25.09.20</a:t>
            </a:fld>
            <a:endParaRPr lang="de-DE"/>
          </a:p>
        </p:txBody>
      </p:sp>
      <p:sp>
        <p:nvSpPr>
          <p:cNvPr id="6" name="Fußzeilenplatzhalter 5">
            <a:extLst>
              <a:ext uri="{FF2B5EF4-FFF2-40B4-BE49-F238E27FC236}">
                <a16:creationId xmlns:a16="http://schemas.microsoft.com/office/drawing/2014/main" id="{F824620E-28D6-AF43-9B37-BE3895D51521}"/>
              </a:ext>
            </a:extLst>
          </p:cNvPr>
          <p:cNvSpPr>
            <a:spLocks noGrp="1"/>
          </p:cNvSpPr>
          <p:nvPr>
            <p:ph type="ftr" sz="quarter" idx="11"/>
          </p:nvPr>
        </p:nvSpPr>
        <p:spPr/>
        <p:txBody>
          <a:bodyPr/>
          <a:lstStyle/>
          <a:p>
            <a:r>
              <a:rPr lang="de-DE" dirty="0"/>
              <a:t>Juli 2019 © </a:t>
            </a:r>
            <a:r>
              <a:rPr lang="de-DE" b="1" dirty="0"/>
              <a:t>PIKAS</a:t>
            </a:r>
            <a:r>
              <a:rPr lang="de-DE" dirty="0"/>
              <a:t> </a:t>
            </a:r>
            <a:r>
              <a:rPr lang="de-DE" dirty="0" err="1"/>
              <a:t>digi</a:t>
            </a:r>
            <a:r>
              <a:rPr lang="de-DE" dirty="0"/>
              <a:t> </a:t>
            </a:r>
            <a:r>
              <a:rPr lang="de-DE" i="1" dirty="0"/>
              <a:t>(</a:t>
            </a:r>
            <a:r>
              <a:rPr lang="de-DE" i="1" dirty="0" err="1"/>
              <a:t>pikas-digi.dzlm.de</a:t>
            </a:r>
            <a:r>
              <a:rPr lang="de-DE" i="1" dirty="0"/>
              <a:t>)</a:t>
            </a:r>
          </a:p>
        </p:txBody>
      </p:sp>
      <p:sp>
        <p:nvSpPr>
          <p:cNvPr id="7" name="Foliennummernplatzhalter 6">
            <a:extLst>
              <a:ext uri="{FF2B5EF4-FFF2-40B4-BE49-F238E27FC236}">
                <a16:creationId xmlns:a16="http://schemas.microsoft.com/office/drawing/2014/main" id="{A2E43784-E856-5349-B0E7-8F651B12E0E2}"/>
              </a:ext>
            </a:extLst>
          </p:cNvPr>
          <p:cNvSpPr>
            <a:spLocks noGrp="1"/>
          </p:cNvSpPr>
          <p:nvPr>
            <p:ph type="sldNum" sz="quarter" idx="12"/>
          </p:nvPr>
        </p:nvSpPr>
        <p:spPr/>
        <p:txBody>
          <a:bodyPr/>
          <a:lstStyle/>
          <a:p>
            <a:fld id="{7D26CBBC-A65C-324F-A558-3C7EC3B0734D}" type="slidenum">
              <a:rPr lang="de-DE" smtClean="0"/>
              <a:t>‹Nr.›</a:t>
            </a:fld>
            <a:endParaRPr lang="de-DE"/>
          </a:p>
        </p:txBody>
      </p:sp>
      <p:sp>
        <p:nvSpPr>
          <p:cNvPr id="9" name="Inhaltsplatzhalter 2">
            <a:extLst>
              <a:ext uri="{FF2B5EF4-FFF2-40B4-BE49-F238E27FC236}">
                <a16:creationId xmlns:a16="http://schemas.microsoft.com/office/drawing/2014/main" id="{5D2FE3C6-118E-EF42-80D7-7D476FB64881}"/>
              </a:ext>
            </a:extLst>
          </p:cNvPr>
          <p:cNvSpPr>
            <a:spLocks noGrp="1"/>
          </p:cNvSpPr>
          <p:nvPr>
            <p:ph sz="half" idx="13" hasCustomPrompt="1"/>
          </p:nvPr>
        </p:nvSpPr>
        <p:spPr>
          <a:xfrm>
            <a:off x="4150517" y="474311"/>
            <a:ext cx="5367336" cy="479954"/>
          </a:xfrm>
          <a:prstGeom prst="rect">
            <a:avLst/>
          </a:prstGeom>
          <a:solidFill>
            <a:srgbClr val="428891"/>
          </a:solidFill>
        </p:spPr>
        <p:txBody>
          <a:bodyPr/>
          <a:lstStyle>
            <a:lvl1pPr marL="0" indent="0">
              <a:buNone/>
              <a:defRPr sz="3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Text</a:t>
            </a:r>
          </a:p>
        </p:txBody>
      </p:sp>
    </p:spTree>
    <p:extLst>
      <p:ext uri="{BB962C8B-B14F-4D97-AF65-F5344CB8AC3E}">
        <p14:creationId xmlns:p14="http://schemas.microsoft.com/office/powerpoint/2010/main" val="1520940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78587CE8-0D23-694E-BBB4-FE7F924269FD}"/>
              </a:ext>
            </a:extLst>
          </p:cNvPr>
          <p:cNvSpPr>
            <a:spLocks noGrp="1"/>
          </p:cNvSpPr>
          <p:nvPr>
            <p:ph type="pic" idx="1"/>
          </p:nvPr>
        </p:nvSpPr>
        <p:spPr>
          <a:xfrm>
            <a:off x="5183188" y="1248355"/>
            <a:ext cx="6172200" cy="461269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203517CD-EE85-444C-AE75-5AD520F7129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de-DE" dirty="0"/>
              <a:t>Mastertextformat bearbeiten
Zweite Ebene
Dritte Ebene
Vierte Ebene
Fünfte Ebene</a:t>
            </a:r>
          </a:p>
        </p:txBody>
      </p:sp>
      <p:sp>
        <p:nvSpPr>
          <p:cNvPr id="5" name="Datumsplatzhalter 4">
            <a:extLst>
              <a:ext uri="{FF2B5EF4-FFF2-40B4-BE49-F238E27FC236}">
                <a16:creationId xmlns:a16="http://schemas.microsoft.com/office/drawing/2014/main" id="{70399341-256F-8E4F-A536-CC67E07DD345}"/>
              </a:ext>
            </a:extLst>
          </p:cNvPr>
          <p:cNvSpPr>
            <a:spLocks noGrp="1"/>
          </p:cNvSpPr>
          <p:nvPr>
            <p:ph type="dt" sz="half" idx="10"/>
          </p:nvPr>
        </p:nvSpPr>
        <p:spPr/>
        <p:txBody>
          <a:bodyPr/>
          <a:lstStyle/>
          <a:p>
            <a:fld id="{4DCF6852-C5F7-CC43-ADA5-228C0AFFB466}" type="datetime1">
              <a:rPr lang="de-DE" smtClean="0"/>
              <a:t>25.09.20</a:t>
            </a:fld>
            <a:endParaRPr lang="de-DE"/>
          </a:p>
        </p:txBody>
      </p:sp>
      <p:sp>
        <p:nvSpPr>
          <p:cNvPr id="6" name="Fußzeilenplatzhalter 5">
            <a:extLst>
              <a:ext uri="{FF2B5EF4-FFF2-40B4-BE49-F238E27FC236}">
                <a16:creationId xmlns:a16="http://schemas.microsoft.com/office/drawing/2014/main" id="{39C349F8-7FF3-CC42-8BF8-387E44C3004E}"/>
              </a:ext>
            </a:extLst>
          </p:cNvPr>
          <p:cNvSpPr>
            <a:spLocks noGrp="1"/>
          </p:cNvSpPr>
          <p:nvPr>
            <p:ph type="ftr" sz="quarter" idx="11"/>
          </p:nvPr>
        </p:nvSpPr>
        <p:spPr/>
        <p:txBody>
          <a:bodyPr/>
          <a:lstStyle/>
          <a:p>
            <a:r>
              <a:rPr lang="de-DE" dirty="0"/>
              <a:t>Juli 2019 © </a:t>
            </a:r>
            <a:r>
              <a:rPr lang="de-DE" b="1" dirty="0"/>
              <a:t>PIKAS</a:t>
            </a:r>
            <a:r>
              <a:rPr lang="de-DE" dirty="0"/>
              <a:t> </a:t>
            </a:r>
            <a:r>
              <a:rPr lang="de-DE" dirty="0" err="1"/>
              <a:t>digi</a:t>
            </a:r>
            <a:r>
              <a:rPr lang="de-DE" dirty="0"/>
              <a:t> </a:t>
            </a:r>
            <a:r>
              <a:rPr lang="de-DE" i="1" dirty="0"/>
              <a:t>(</a:t>
            </a:r>
            <a:r>
              <a:rPr lang="de-DE" i="1" dirty="0" err="1"/>
              <a:t>pikas-digi.dzlm.de</a:t>
            </a:r>
            <a:r>
              <a:rPr lang="de-DE" i="1" dirty="0"/>
              <a:t>)</a:t>
            </a:r>
          </a:p>
        </p:txBody>
      </p:sp>
      <p:sp>
        <p:nvSpPr>
          <p:cNvPr id="7" name="Foliennummernplatzhalter 6">
            <a:extLst>
              <a:ext uri="{FF2B5EF4-FFF2-40B4-BE49-F238E27FC236}">
                <a16:creationId xmlns:a16="http://schemas.microsoft.com/office/drawing/2014/main" id="{63B9207A-6000-C84B-B444-584FC99FBC8F}"/>
              </a:ext>
            </a:extLst>
          </p:cNvPr>
          <p:cNvSpPr>
            <a:spLocks noGrp="1"/>
          </p:cNvSpPr>
          <p:nvPr>
            <p:ph type="sldNum" sz="quarter" idx="12"/>
          </p:nvPr>
        </p:nvSpPr>
        <p:spPr/>
        <p:txBody>
          <a:bodyPr/>
          <a:lstStyle/>
          <a:p>
            <a:fld id="{7D26CBBC-A65C-324F-A558-3C7EC3B0734D}" type="slidenum">
              <a:rPr lang="de-DE" smtClean="0"/>
              <a:t>‹Nr.›</a:t>
            </a:fld>
            <a:endParaRPr lang="de-DE"/>
          </a:p>
        </p:txBody>
      </p:sp>
      <p:sp>
        <p:nvSpPr>
          <p:cNvPr id="9" name="Inhaltsplatzhalter 2">
            <a:extLst>
              <a:ext uri="{FF2B5EF4-FFF2-40B4-BE49-F238E27FC236}">
                <a16:creationId xmlns:a16="http://schemas.microsoft.com/office/drawing/2014/main" id="{F4E9DEBB-C41C-6345-9582-89A7A48D4C3D}"/>
              </a:ext>
            </a:extLst>
          </p:cNvPr>
          <p:cNvSpPr>
            <a:spLocks noGrp="1"/>
          </p:cNvSpPr>
          <p:nvPr>
            <p:ph sz="half" idx="13" hasCustomPrompt="1"/>
          </p:nvPr>
        </p:nvSpPr>
        <p:spPr>
          <a:xfrm>
            <a:off x="4150517" y="474311"/>
            <a:ext cx="5367336" cy="479954"/>
          </a:xfrm>
          <a:prstGeom prst="rect">
            <a:avLst/>
          </a:prstGeom>
          <a:solidFill>
            <a:srgbClr val="428891"/>
          </a:solidFill>
        </p:spPr>
        <p:txBody>
          <a:bodyPr/>
          <a:lstStyle>
            <a:lvl1pPr marL="0" indent="0">
              <a:buNone/>
              <a:defRPr sz="3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Text</a:t>
            </a:r>
          </a:p>
        </p:txBody>
      </p:sp>
    </p:spTree>
    <p:extLst>
      <p:ext uri="{BB962C8B-B14F-4D97-AF65-F5344CB8AC3E}">
        <p14:creationId xmlns:p14="http://schemas.microsoft.com/office/powerpoint/2010/main" val="248890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3218A065-696F-0747-9E24-87B5827B4D88}"/>
              </a:ext>
            </a:extLst>
          </p:cNvPr>
          <p:cNvSpPr/>
          <p:nvPr userDrawn="1"/>
        </p:nvSpPr>
        <p:spPr>
          <a:xfrm>
            <a:off x="0" y="1097280"/>
            <a:ext cx="12192000" cy="576072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Datumsplatzhalter 3">
            <a:extLst>
              <a:ext uri="{FF2B5EF4-FFF2-40B4-BE49-F238E27FC236}">
                <a16:creationId xmlns:a16="http://schemas.microsoft.com/office/drawing/2014/main" id="{0291F877-6F54-FB4C-8CFE-B35BE13F7C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F43CA261-5180-504B-905F-DCBA8D2DEB98}" type="datetime1">
              <a:rPr lang="de-DE" smtClean="0"/>
              <a:t>25.09.20</a:t>
            </a:fld>
            <a:endParaRPr lang="de-DE" dirty="0"/>
          </a:p>
        </p:txBody>
      </p:sp>
      <p:sp>
        <p:nvSpPr>
          <p:cNvPr id="6" name="Foliennummernplatzhalter 5">
            <a:extLst>
              <a:ext uri="{FF2B5EF4-FFF2-40B4-BE49-F238E27FC236}">
                <a16:creationId xmlns:a16="http://schemas.microsoft.com/office/drawing/2014/main" id="{A22B7F4A-DF4E-614F-B53B-86208B3AE2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7D26CBBC-A65C-324F-A558-3C7EC3B0734D}" type="slidenum">
              <a:rPr lang="de-DE" smtClean="0"/>
              <a:pPr/>
              <a:t>‹Nr.›</a:t>
            </a:fld>
            <a:endParaRPr lang="de-DE" dirty="0"/>
          </a:p>
        </p:txBody>
      </p:sp>
      <p:pic>
        <p:nvPicPr>
          <p:cNvPr id="8" name="Grafik 7">
            <a:extLst>
              <a:ext uri="{FF2B5EF4-FFF2-40B4-BE49-F238E27FC236}">
                <a16:creationId xmlns:a16="http://schemas.microsoft.com/office/drawing/2014/main" id="{BF53EB5A-0AF2-9942-8D87-B970595CC2A3}"/>
              </a:ext>
            </a:extLst>
          </p:cNvPr>
          <p:cNvPicPr>
            <a:picLocks noChangeAspect="1"/>
          </p:cNvPicPr>
          <p:nvPr userDrawn="1"/>
        </p:nvPicPr>
        <p:blipFill>
          <a:blip r:embed="rId14"/>
          <a:stretch>
            <a:fillRect/>
          </a:stretch>
        </p:blipFill>
        <p:spPr>
          <a:xfrm>
            <a:off x="0" y="0"/>
            <a:ext cx="3788721" cy="1097280"/>
          </a:xfrm>
          <a:prstGeom prst="rect">
            <a:avLst/>
          </a:prstGeom>
        </p:spPr>
      </p:pic>
      <p:sp>
        <p:nvSpPr>
          <p:cNvPr id="5" name="Fußzeilenplatzhalter 4">
            <a:extLst>
              <a:ext uri="{FF2B5EF4-FFF2-40B4-BE49-F238E27FC236}">
                <a16:creationId xmlns:a16="http://schemas.microsoft.com/office/drawing/2014/main" id="{D4F4F7A2-C28E-F94B-A515-AE7072F26D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de-DE" dirty="0"/>
              <a:t>Juli 2019 © </a:t>
            </a:r>
            <a:r>
              <a:rPr lang="de-DE" b="1" dirty="0"/>
              <a:t>PIKAS</a:t>
            </a:r>
            <a:r>
              <a:rPr lang="de-DE" dirty="0"/>
              <a:t> </a:t>
            </a:r>
            <a:r>
              <a:rPr lang="de-DE" dirty="0" err="1"/>
              <a:t>digi</a:t>
            </a:r>
            <a:r>
              <a:rPr lang="de-DE" dirty="0"/>
              <a:t> </a:t>
            </a:r>
            <a:r>
              <a:rPr lang="de-DE" i="1" dirty="0"/>
              <a:t>(</a:t>
            </a:r>
            <a:r>
              <a:rPr lang="de-DE" i="1" dirty="0" err="1"/>
              <a:t>pikas-digi.dzlm.de</a:t>
            </a:r>
            <a:r>
              <a:rPr lang="de-DE" i="1" dirty="0"/>
              <a:t>)</a:t>
            </a:r>
          </a:p>
        </p:txBody>
      </p:sp>
    </p:spTree>
    <p:extLst>
      <p:ext uri="{BB962C8B-B14F-4D97-AF65-F5344CB8AC3E}">
        <p14:creationId xmlns:p14="http://schemas.microsoft.com/office/powerpoint/2010/main" val="1982975099"/>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2.gif"/><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medienkompetenzrahmen.nrw/fileadmin/pdf/LVR_ZMB_MKR_Rahmen_A4_2019_06_Final.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pikas.dzlm.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103E00F0-6CB0-9744-8DDB-12C9C4ED8832}"/>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p:blipFill>
        <p:spPr>
          <a:xfrm>
            <a:off x="0" y="1109272"/>
            <a:ext cx="12192000" cy="4407108"/>
          </a:xfrm>
          <a:prstGeom prst="rect">
            <a:avLst/>
          </a:prstGeom>
        </p:spPr>
      </p:pic>
      <p:sp>
        <p:nvSpPr>
          <p:cNvPr id="4" name="Titel 1">
            <a:extLst>
              <a:ext uri="{FF2B5EF4-FFF2-40B4-BE49-F238E27FC236}">
                <a16:creationId xmlns:a16="http://schemas.microsoft.com/office/drawing/2014/main" id="{66DD040F-58AC-A04B-B989-995AA45257A7}"/>
              </a:ext>
            </a:extLst>
          </p:cNvPr>
          <p:cNvSpPr txBox="1">
            <a:spLocks/>
          </p:cNvSpPr>
          <p:nvPr/>
        </p:nvSpPr>
        <p:spPr>
          <a:xfrm>
            <a:off x="107637" y="4173954"/>
            <a:ext cx="10208987" cy="757767"/>
          </a:xfrm>
          <a:prstGeom prst="rect">
            <a:avLst/>
          </a:prstGeom>
          <a:solidFill>
            <a:schemeClr val="bg1"/>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dirty="0">
                <a:solidFill>
                  <a:srgbClr val="428891"/>
                </a:solidFill>
                <a:latin typeface="Open Sans Light" panose="020B0306030504020204" pitchFamily="34" charset="0"/>
                <a:ea typeface="Open Sans Light" panose="020B0306030504020204" pitchFamily="34" charset="0"/>
                <a:cs typeface="Open Sans Light" panose="020B0306030504020204" pitchFamily="34" charset="0"/>
              </a:rPr>
              <a:t>DIAGRAMME IM MATHEMATIKUNTERRICHT</a:t>
            </a:r>
          </a:p>
        </p:txBody>
      </p:sp>
      <p:sp>
        <p:nvSpPr>
          <p:cNvPr id="8" name="Fußzeilenplatzhalter 4">
            <a:extLst>
              <a:ext uri="{FF2B5EF4-FFF2-40B4-BE49-F238E27FC236}">
                <a16:creationId xmlns:a16="http://schemas.microsoft.com/office/drawing/2014/main" id="{AFDCE35A-1435-C244-856D-C4F80E1EC862}"/>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de-DE"/>
            </a:defPPr>
            <a:lvl1pPr marL="0" algn="ctr" defTabSz="914400" rtl="0" eaLnBrk="1" latinLnBrk="0" hangingPunct="1">
              <a:defRPr sz="12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t>Dezember 2019 © </a:t>
            </a:r>
            <a:r>
              <a:rPr lang="de-DE" b="1" dirty="0"/>
              <a:t>PIKAS</a:t>
            </a:r>
            <a:r>
              <a:rPr lang="de-DE" dirty="0"/>
              <a:t> digi </a:t>
            </a:r>
            <a:r>
              <a:rPr lang="de-DE" i="1" dirty="0"/>
              <a:t>(</a:t>
            </a:r>
            <a:r>
              <a:rPr lang="de-DE" i="1" dirty="0" err="1"/>
              <a:t>pikas-digi.dzlm.de</a:t>
            </a:r>
            <a:r>
              <a:rPr lang="de-DE" i="1" dirty="0"/>
              <a:t>)</a:t>
            </a:r>
          </a:p>
        </p:txBody>
      </p:sp>
      <p:sp>
        <p:nvSpPr>
          <p:cNvPr id="6" name="Textfeld 5">
            <a:extLst>
              <a:ext uri="{FF2B5EF4-FFF2-40B4-BE49-F238E27FC236}">
                <a16:creationId xmlns:a16="http://schemas.microsoft.com/office/drawing/2014/main" id="{96C9AB9D-39FF-AE4A-B1A3-E0667ECF30C6}"/>
              </a:ext>
            </a:extLst>
          </p:cNvPr>
          <p:cNvSpPr txBox="1"/>
          <p:nvPr/>
        </p:nvSpPr>
        <p:spPr>
          <a:xfrm>
            <a:off x="7269893" y="5567033"/>
            <a:ext cx="4863832" cy="246221"/>
          </a:xfrm>
          <a:prstGeom prst="rect">
            <a:avLst/>
          </a:prstGeom>
          <a:noFill/>
        </p:spPr>
        <p:txBody>
          <a:bodyPr wrap="none" rtlCol="0">
            <a:spAutoFit/>
          </a:bodyPr>
          <a:lstStyle/>
          <a:p>
            <a:r>
              <a:rPr lang="de-DE" sz="1000" dirty="0">
                <a:solidFill>
                  <a:schemeClr val="bg1">
                    <a:lumMod val="85000"/>
                  </a:schemeClr>
                </a:solidFill>
              </a:rPr>
              <a:t>Grafik „Diagramme u.a. in </a:t>
            </a:r>
            <a:r>
              <a:rPr lang="de-DE" sz="1000" dirty="0" err="1">
                <a:solidFill>
                  <a:schemeClr val="bg1">
                    <a:lumMod val="85000"/>
                  </a:schemeClr>
                </a:solidFill>
              </a:rPr>
              <a:t>HdkF</a:t>
            </a:r>
            <a:r>
              <a:rPr lang="de-DE" sz="1000" dirty="0">
                <a:solidFill>
                  <a:schemeClr val="bg1">
                    <a:lumMod val="85000"/>
                  </a:schemeClr>
                </a:solidFill>
              </a:rPr>
              <a:t>-Diagramm-Generator“ von PIKAS digi. Lizenz: CC BY-SA 4.0</a:t>
            </a:r>
          </a:p>
        </p:txBody>
      </p:sp>
    </p:spTree>
    <p:extLst>
      <p:ext uri="{BB962C8B-B14F-4D97-AF65-F5344CB8AC3E}">
        <p14:creationId xmlns:p14="http://schemas.microsoft.com/office/powerpoint/2010/main" val="2014617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0F5BD8A4-78B3-CE44-8AEF-5C2938A51908}"/>
              </a:ext>
            </a:extLst>
          </p:cNvPr>
          <p:cNvPicPr>
            <a:picLocks noChangeAspect="1"/>
          </p:cNvPicPr>
          <p:nvPr/>
        </p:nvPicPr>
        <p:blipFill>
          <a:blip r:embed="rId3"/>
          <a:stretch>
            <a:fillRect/>
          </a:stretch>
        </p:blipFill>
        <p:spPr>
          <a:xfrm>
            <a:off x="9238779" y="610259"/>
            <a:ext cx="2953987" cy="2363190"/>
          </a:xfrm>
          <a:prstGeom prst="rect">
            <a:avLst/>
          </a:prstGeom>
        </p:spPr>
      </p:pic>
      <p:sp>
        <p:nvSpPr>
          <p:cNvPr id="2" name="Datumsplatzhalter 1">
            <a:extLst>
              <a:ext uri="{FF2B5EF4-FFF2-40B4-BE49-F238E27FC236}">
                <a16:creationId xmlns:a16="http://schemas.microsoft.com/office/drawing/2014/main" id="{39E96C59-CE65-B042-8DC5-13F227AF1056}"/>
              </a:ext>
            </a:extLst>
          </p:cNvPr>
          <p:cNvSpPr>
            <a:spLocks noGrp="1"/>
          </p:cNvSpPr>
          <p:nvPr>
            <p:ph type="dt" sz="half" idx="10"/>
          </p:nvPr>
        </p:nvSpPr>
        <p:spPr/>
        <p:txBody>
          <a:bodyPr/>
          <a:lstStyle/>
          <a:p>
            <a:fld id="{5539C7AC-403B-D047-B414-BA08F7D7E64B}" type="datetime1">
              <a:rPr lang="de-DE" smtClean="0"/>
              <a:t>25.09.20</a:t>
            </a:fld>
            <a:endParaRPr lang="de-DE"/>
          </a:p>
        </p:txBody>
      </p:sp>
      <p:sp>
        <p:nvSpPr>
          <p:cNvPr id="3" name="Foliennummernplatzhalter 2">
            <a:extLst>
              <a:ext uri="{FF2B5EF4-FFF2-40B4-BE49-F238E27FC236}">
                <a16:creationId xmlns:a16="http://schemas.microsoft.com/office/drawing/2014/main" id="{CF6F5858-08DA-284A-8807-F6DA0F31BE78}"/>
              </a:ext>
            </a:extLst>
          </p:cNvPr>
          <p:cNvSpPr>
            <a:spLocks noGrp="1"/>
          </p:cNvSpPr>
          <p:nvPr>
            <p:ph type="sldNum" sz="quarter" idx="12"/>
          </p:nvPr>
        </p:nvSpPr>
        <p:spPr/>
        <p:txBody>
          <a:bodyPr/>
          <a:lstStyle/>
          <a:p>
            <a:fld id="{492B5759-5C2A-0B45-9DED-7FA190121F82}" type="slidenum">
              <a:rPr lang="de-DE" smtClean="0"/>
              <a:t>9</a:t>
            </a:fld>
            <a:endParaRPr lang="de-DE" dirty="0"/>
          </a:p>
        </p:txBody>
      </p:sp>
      <p:sp>
        <p:nvSpPr>
          <p:cNvPr id="6" name="Textfeld 5">
            <a:extLst>
              <a:ext uri="{FF2B5EF4-FFF2-40B4-BE49-F238E27FC236}">
                <a16:creationId xmlns:a16="http://schemas.microsoft.com/office/drawing/2014/main" id="{E3F201E3-66D4-2F4C-AE82-0B483F3A2A70}"/>
              </a:ext>
            </a:extLst>
          </p:cNvPr>
          <p:cNvSpPr txBox="1"/>
          <p:nvPr/>
        </p:nvSpPr>
        <p:spPr>
          <a:xfrm>
            <a:off x="238536" y="1356649"/>
            <a:ext cx="10154653" cy="1631216"/>
          </a:xfrm>
          <a:prstGeom prst="rect">
            <a:avLst/>
          </a:prstGeom>
          <a:noFill/>
        </p:spPr>
        <p:txBody>
          <a:bodyPr wrap="square" rtlCol="0">
            <a:spAutoFit/>
          </a:bodyPr>
          <a:lstStyle/>
          <a:p>
            <a:r>
              <a:rPr lang="de-DE" sz="2800" b="1" dirty="0">
                <a:latin typeface="Open Sans" panose="020B0606030504020204" pitchFamily="34" charset="0"/>
                <a:ea typeface="Open Sans" panose="020B0606030504020204" pitchFamily="34" charset="0"/>
                <a:cs typeface="Open Sans" panose="020B0606030504020204" pitchFamily="34" charset="0"/>
              </a:rPr>
              <a:t>Potentiale digitaler Medien ausschöpfen</a:t>
            </a:r>
          </a:p>
          <a:p>
            <a:endParaRPr lang="de-DE" sz="2400" dirty="0">
              <a:latin typeface="Open Sans" panose="020B0606030504020204" pitchFamily="34" charset="0"/>
              <a:ea typeface="Open Sans" panose="020B0606030504020204" pitchFamily="34" charset="0"/>
              <a:cs typeface="Open Sans" panose="020B0606030504020204" pitchFamily="34" charset="0"/>
            </a:endParaRPr>
          </a:p>
          <a:p>
            <a:r>
              <a:rPr lang="de-DE" sz="2400" b="1" dirty="0">
                <a:solidFill>
                  <a:srgbClr val="428891"/>
                </a:solidFill>
                <a:latin typeface="Open Sans" panose="020B0606030504020204" pitchFamily="34" charset="0"/>
                <a:ea typeface="Open Sans" panose="020B0606030504020204" pitchFamily="34" charset="0"/>
                <a:cs typeface="Open Sans" panose="020B0606030504020204" pitchFamily="34" charset="0"/>
              </a:rPr>
              <a:t>Mathematikdidaktische Potentiale</a:t>
            </a:r>
          </a:p>
          <a:p>
            <a:endParaRPr lang="de-DE"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feld 8">
            <a:extLst>
              <a:ext uri="{FF2B5EF4-FFF2-40B4-BE49-F238E27FC236}">
                <a16:creationId xmlns:a16="http://schemas.microsoft.com/office/drawing/2014/main" id="{541937F1-D472-D740-A47A-0B3D97E230A7}"/>
              </a:ext>
            </a:extLst>
          </p:cNvPr>
          <p:cNvSpPr txBox="1"/>
          <p:nvPr/>
        </p:nvSpPr>
        <p:spPr>
          <a:xfrm>
            <a:off x="5827649" y="4600953"/>
            <a:ext cx="6200736" cy="1631216"/>
          </a:xfrm>
          <a:prstGeom prst="rect">
            <a:avLst/>
          </a:prstGeom>
          <a:noFill/>
        </p:spPr>
        <p:txBody>
          <a:bodyPr wrap="none" rtlCol="0">
            <a:spAutoFit/>
          </a:bodyPr>
          <a:lstStyle/>
          <a:p>
            <a:r>
              <a:rPr lang="de-DE" sz="2000" b="1" dirty="0">
                <a:latin typeface="Open Sans" panose="020B0606030504020204" pitchFamily="34" charset="0"/>
                <a:ea typeface="Open Sans" panose="020B0606030504020204" pitchFamily="34" charset="0"/>
                <a:cs typeface="Open Sans" panose="020B0606030504020204" pitchFamily="34" charset="0"/>
              </a:rPr>
              <a:t>Denk- und Arbeitsprozesse umlagern</a:t>
            </a:r>
          </a:p>
          <a:p>
            <a:endParaRPr lang="de-DE" sz="2000" dirty="0">
              <a:latin typeface="Open Sans" panose="020B0606030504020204" pitchFamily="34" charset="0"/>
              <a:ea typeface="Open Sans" panose="020B0606030504020204" pitchFamily="34" charset="0"/>
              <a:cs typeface="Open Sans" panose="020B0606030504020204" pitchFamily="34" charset="0"/>
            </a:endParaRPr>
          </a:p>
          <a:p>
            <a:r>
              <a:rPr lang="de-DE" sz="2000" dirty="0">
                <a:latin typeface="Open Sans" panose="020B0606030504020204" pitchFamily="34" charset="0"/>
                <a:ea typeface="Open Sans" panose="020B0606030504020204" pitchFamily="34" charset="0"/>
                <a:cs typeface="Open Sans" panose="020B0606030504020204" pitchFamily="34" charset="0"/>
              </a:rPr>
              <a:t>Übernahme von Denk- und Arbeitsprozessen, </a:t>
            </a:r>
          </a:p>
          <a:p>
            <a:r>
              <a:rPr lang="de-DE" sz="2000" dirty="0">
                <a:latin typeface="Open Sans" panose="020B0606030504020204" pitchFamily="34" charset="0"/>
                <a:ea typeface="Open Sans" panose="020B0606030504020204" pitchFamily="34" charset="0"/>
                <a:cs typeface="Open Sans" panose="020B0606030504020204" pitchFamily="34" charset="0"/>
              </a:rPr>
              <a:t>die zu diesem Zeitpunkt nicht relevant sind, durch </a:t>
            </a:r>
          </a:p>
          <a:p>
            <a:r>
              <a:rPr lang="de-DE" sz="2000" dirty="0">
                <a:latin typeface="Open Sans" panose="020B0606030504020204" pitchFamily="34" charset="0"/>
                <a:ea typeface="Open Sans" panose="020B0606030504020204" pitchFamily="34" charset="0"/>
                <a:cs typeface="Open Sans" panose="020B0606030504020204" pitchFamily="34" charset="0"/>
              </a:rPr>
              <a:t>das Programm</a:t>
            </a:r>
          </a:p>
        </p:txBody>
      </p:sp>
      <p:sp>
        <p:nvSpPr>
          <p:cNvPr id="10" name="Textfeld 9">
            <a:extLst>
              <a:ext uri="{FF2B5EF4-FFF2-40B4-BE49-F238E27FC236}">
                <a16:creationId xmlns:a16="http://schemas.microsoft.com/office/drawing/2014/main" id="{ADCFB175-3E15-504E-8A55-163390BE3C84}"/>
              </a:ext>
            </a:extLst>
          </p:cNvPr>
          <p:cNvSpPr txBox="1"/>
          <p:nvPr/>
        </p:nvSpPr>
        <p:spPr>
          <a:xfrm>
            <a:off x="4113571" y="330739"/>
            <a:ext cx="3229763" cy="584775"/>
          </a:xfrm>
          <a:prstGeom prst="rect">
            <a:avLst/>
          </a:prstGeom>
          <a:solidFill>
            <a:srgbClr val="428891"/>
          </a:solidFill>
        </p:spPr>
        <p:txBody>
          <a:bodyPr wrap="square" rtlCol="0">
            <a:spAutoFit/>
          </a:bodyPr>
          <a:lstStyle/>
          <a:p>
            <a:r>
              <a:rPr lang="de-DE"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Warum digital?</a:t>
            </a:r>
          </a:p>
        </p:txBody>
      </p:sp>
      <p:graphicFrame>
        <p:nvGraphicFramePr>
          <p:cNvPr id="11" name="Tabelle 10">
            <a:extLst>
              <a:ext uri="{FF2B5EF4-FFF2-40B4-BE49-F238E27FC236}">
                <a16:creationId xmlns:a16="http://schemas.microsoft.com/office/drawing/2014/main" id="{A5E025C0-8A82-3B44-811C-488F2382E260}"/>
              </a:ext>
            </a:extLst>
          </p:cNvPr>
          <p:cNvGraphicFramePr>
            <a:graphicFrameLocks noGrp="1"/>
          </p:cNvGraphicFramePr>
          <p:nvPr>
            <p:extLst>
              <p:ext uri="{D42A27DB-BD31-4B8C-83A1-F6EECF244321}">
                <p14:modId xmlns:p14="http://schemas.microsoft.com/office/powerpoint/2010/main" val="2591423734"/>
              </p:ext>
            </p:extLst>
          </p:nvPr>
        </p:nvGraphicFramePr>
        <p:xfrm>
          <a:off x="124236" y="3003437"/>
          <a:ext cx="11229562" cy="851126"/>
        </p:xfrm>
        <a:graphic>
          <a:graphicData uri="http://schemas.openxmlformats.org/drawingml/2006/table">
            <a:tbl>
              <a:tblPr firstRow="1" bandRow="1">
                <a:solidFill>
                  <a:schemeClr val="bg1"/>
                </a:solidFill>
                <a:tableStyleId>{5C22544A-7EE6-4342-B048-85BDC9FD1C3A}</a:tableStyleId>
              </a:tblPr>
              <a:tblGrid>
                <a:gridCol w="935797">
                  <a:extLst>
                    <a:ext uri="{9D8B030D-6E8A-4147-A177-3AD203B41FA5}">
                      <a16:colId xmlns:a16="http://schemas.microsoft.com/office/drawing/2014/main" val="971024633"/>
                    </a:ext>
                  </a:extLst>
                </a:gridCol>
                <a:gridCol w="935797">
                  <a:extLst>
                    <a:ext uri="{9D8B030D-6E8A-4147-A177-3AD203B41FA5}">
                      <a16:colId xmlns:a16="http://schemas.microsoft.com/office/drawing/2014/main" val="1179045592"/>
                    </a:ext>
                  </a:extLst>
                </a:gridCol>
                <a:gridCol w="935797">
                  <a:extLst>
                    <a:ext uri="{9D8B030D-6E8A-4147-A177-3AD203B41FA5}">
                      <a16:colId xmlns:a16="http://schemas.microsoft.com/office/drawing/2014/main" val="3104479051"/>
                    </a:ext>
                  </a:extLst>
                </a:gridCol>
                <a:gridCol w="935797">
                  <a:extLst>
                    <a:ext uri="{9D8B030D-6E8A-4147-A177-3AD203B41FA5}">
                      <a16:colId xmlns:a16="http://schemas.microsoft.com/office/drawing/2014/main" val="1287705776"/>
                    </a:ext>
                  </a:extLst>
                </a:gridCol>
                <a:gridCol w="935797">
                  <a:extLst>
                    <a:ext uri="{9D8B030D-6E8A-4147-A177-3AD203B41FA5}">
                      <a16:colId xmlns:a16="http://schemas.microsoft.com/office/drawing/2014/main" val="2232954572"/>
                    </a:ext>
                  </a:extLst>
                </a:gridCol>
                <a:gridCol w="935797">
                  <a:extLst>
                    <a:ext uri="{9D8B030D-6E8A-4147-A177-3AD203B41FA5}">
                      <a16:colId xmlns:a16="http://schemas.microsoft.com/office/drawing/2014/main" val="1639060313"/>
                    </a:ext>
                  </a:extLst>
                </a:gridCol>
                <a:gridCol w="844104">
                  <a:extLst>
                    <a:ext uri="{9D8B030D-6E8A-4147-A177-3AD203B41FA5}">
                      <a16:colId xmlns:a16="http://schemas.microsoft.com/office/drawing/2014/main" val="3194810430"/>
                    </a:ext>
                  </a:extLst>
                </a:gridCol>
                <a:gridCol w="1027488">
                  <a:extLst>
                    <a:ext uri="{9D8B030D-6E8A-4147-A177-3AD203B41FA5}">
                      <a16:colId xmlns:a16="http://schemas.microsoft.com/office/drawing/2014/main" val="3652158044"/>
                    </a:ext>
                  </a:extLst>
                </a:gridCol>
                <a:gridCol w="935797">
                  <a:extLst>
                    <a:ext uri="{9D8B030D-6E8A-4147-A177-3AD203B41FA5}">
                      <a16:colId xmlns:a16="http://schemas.microsoft.com/office/drawing/2014/main" val="1407060636"/>
                    </a:ext>
                  </a:extLst>
                </a:gridCol>
                <a:gridCol w="935797">
                  <a:extLst>
                    <a:ext uri="{9D8B030D-6E8A-4147-A177-3AD203B41FA5}">
                      <a16:colId xmlns:a16="http://schemas.microsoft.com/office/drawing/2014/main" val="598932961"/>
                    </a:ext>
                  </a:extLst>
                </a:gridCol>
                <a:gridCol w="935797">
                  <a:extLst>
                    <a:ext uri="{9D8B030D-6E8A-4147-A177-3AD203B41FA5}">
                      <a16:colId xmlns:a16="http://schemas.microsoft.com/office/drawing/2014/main" val="2439595121"/>
                    </a:ext>
                  </a:extLst>
                </a:gridCol>
                <a:gridCol w="935797">
                  <a:extLst>
                    <a:ext uri="{9D8B030D-6E8A-4147-A177-3AD203B41FA5}">
                      <a16:colId xmlns:a16="http://schemas.microsoft.com/office/drawing/2014/main" val="1761970581"/>
                    </a:ext>
                  </a:extLst>
                </a:gridCol>
              </a:tblGrid>
              <a:tr h="425563">
                <a:tc>
                  <a:txBody>
                    <a:bodyPr/>
                    <a:lstStyle/>
                    <a:p>
                      <a:pPr algn="ctr"/>
                      <a:r>
                        <a:rPr lang="de-DE" sz="1200" dirty="0"/>
                        <a:t>Januar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200" dirty="0"/>
                        <a:t>Februar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200" dirty="0"/>
                        <a:t>März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200" dirty="0"/>
                        <a:t>April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200" dirty="0"/>
                        <a:t>Mai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200" dirty="0"/>
                        <a:t>Juni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200" dirty="0"/>
                        <a:t>Juli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200" dirty="0"/>
                        <a:t>August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200" dirty="0"/>
                        <a:t>September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200" dirty="0"/>
                        <a:t>Oktober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200" dirty="0"/>
                        <a:t>November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200" dirty="0"/>
                        <a:t>Dezember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extLst>
                  <a:ext uri="{0D108BD9-81ED-4DB2-BD59-A6C34878D82A}">
                    <a16:rowId xmlns:a16="http://schemas.microsoft.com/office/drawing/2014/main" val="3301541817"/>
                  </a:ext>
                </a:extLst>
              </a:tr>
              <a:tr h="425563">
                <a:tc>
                  <a:txBody>
                    <a:bodyPr/>
                    <a:lstStyle/>
                    <a:p>
                      <a:pPr algn="ctr"/>
                      <a:r>
                        <a:rPr lang="de-DE" sz="2000"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extLst>
                  <a:ext uri="{0D108BD9-81ED-4DB2-BD59-A6C34878D82A}">
                    <a16:rowId xmlns:a16="http://schemas.microsoft.com/office/drawing/2014/main" val="732854734"/>
                  </a:ext>
                </a:extLst>
              </a:tr>
            </a:tbl>
          </a:graphicData>
        </a:graphic>
      </p:graphicFrame>
      <p:pic>
        <p:nvPicPr>
          <p:cNvPr id="12" name="Grafik 11">
            <a:extLst>
              <a:ext uri="{FF2B5EF4-FFF2-40B4-BE49-F238E27FC236}">
                <a16:creationId xmlns:a16="http://schemas.microsoft.com/office/drawing/2014/main" id="{E12C00C4-45BE-804B-A456-EFB0A23F06D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264082" y="4779686"/>
            <a:ext cx="2137685" cy="1750003"/>
          </a:xfrm>
          <a:prstGeom prst="rect">
            <a:avLst/>
          </a:prstGeom>
          <a:ln>
            <a:noFill/>
          </a:ln>
          <a:effectLst>
            <a:outerShdw blurRad="292100" dist="139700" dir="2700000" algn="tl" rotWithShape="0">
              <a:srgbClr val="333333">
                <a:alpha val="65000"/>
              </a:srgbClr>
            </a:outerShdw>
          </a:effectLst>
        </p:spPr>
      </p:pic>
      <p:sp>
        <p:nvSpPr>
          <p:cNvPr id="4" name="Eingebuchteter Pfeil nach rechts 3">
            <a:extLst>
              <a:ext uri="{FF2B5EF4-FFF2-40B4-BE49-F238E27FC236}">
                <a16:creationId xmlns:a16="http://schemas.microsoft.com/office/drawing/2014/main" id="{AC26972E-348D-2948-9E54-7AA8F2C1167D}"/>
              </a:ext>
            </a:extLst>
          </p:cNvPr>
          <p:cNvSpPr/>
          <p:nvPr/>
        </p:nvSpPr>
        <p:spPr>
          <a:xfrm rot="5400000">
            <a:off x="3051499" y="4029787"/>
            <a:ext cx="562848" cy="672723"/>
          </a:xfrm>
          <a:prstGeom prst="notch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3" name="Textfeld 12">
            <a:extLst>
              <a:ext uri="{FF2B5EF4-FFF2-40B4-BE49-F238E27FC236}">
                <a16:creationId xmlns:a16="http://schemas.microsoft.com/office/drawing/2014/main" id="{59D9B2E9-51B5-4545-B76A-455894BAC33C}"/>
              </a:ext>
            </a:extLst>
          </p:cNvPr>
          <p:cNvSpPr txBox="1"/>
          <p:nvPr/>
        </p:nvSpPr>
        <p:spPr>
          <a:xfrm>
            <a:off x="6763911" y="6583181"/>
            <a:ext cx="5428089" cy="246221"/>
          </a:xfrm>
          <a:prstGeom prst="rect">
            <a:avLst/>
          </a:prstGeom>
          <a:noFill/>
        </p:spPr>
        <p:txBody>
          <a:bodyPr wrap="none" rtlCol="0">
            <a:spAutoFit/>
          </a:bodyPr>
          <a:lstStyle/>
          <a:p>
            <a:r>
              <a:rPr lang="de-DE" sz="1000" dirty="0">
                <a:solidFill>
                  <a:schemeClr val="bg1">
                    <a:lumMod val="85000"/>
                  </a:schemeClr>
                </a:solidFill>
              </a:rPr>
              <a:t>Grafiken „Kreisdiagramm in Apple-Numbers“ und  „</a:t>
            </a:r>
            <a:r>
              <a:rPr lang="de-DE" sz="1000" dirty="0" err="1">
                <a:solidFill>
                  <a:schemeClr val="bg1">
                    <a:lumMod val="85000"/>
                  </a:schemeClr>
                </a:solidFill>
              </a:rPr>
              <a:t>Potentialegif</a:t>
            </a:r>
            <a:r>
              <a:rPr lang="de-DE" sz="1000" dirty="0">
                <a:solidFill>
                  <a:schemeClr val="bg1">
                    <a:lumMod val="85000"/>
                  </a:schemeClr>
                </a:solidFill>
              </a:rPr>
              <a:t>“ von PIKAS digi. Lizenz: CC BY-SA 4.0</a:t>
            </a:r>
          </a:p>
        </p:txBody>
      </p:sp>
    </p:spTree>
    <p:extLst>
      <p:ext uri="{BB962C8B-B14F-4D97-AF65-F5344CB8AC3E}">
        <p14:creationId xmlns:p14="http://schemas.microsoft.com/office/powerpoint/2010/main" val="203292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1E4A74AD-0409-7D42-9AD3-28CE2060C7A6}"/>
              </a:ext>
            </a:extLst>
          </p:cNvPr>
          <p:cNvSpPr/>
          <p:nvPr/>
        </p:nvSpPr>
        <p:spPr>
          <a:xfrm>
            <a:off x="251393" y="2670048"/>
            <a:ext cx="6614257" cy="3255264"/>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Datumsplatzhalter 1">
            <a:extLst>
              <a:ext uri="{FF2B5EF4-FFF2-40B4-BE49-F238E27FC236}">
                <a16:creationId xmlns:a16="http://schemas.microsoft.com/office/drawing/2014/main" id="{5BE6B8FE-D476-A74C-8180-5C9EF9F92CC3}"/>
              </a:ext>
            </a:extLst>
          </p:cNvPr>
          <p:cNvSpPr>
            <a:spLocks noGrp="1"/>
          </p:cNvSpPr>
          <p:nvPr>
            <p:ph type="dt" sz="half" idx="10"/>
          </p:nvPr>
        </p:nvSpPr>
        <p:spPr/>
        <p:txBody>
          <a:bodyPr/>
          <a:lstStyle/>
          <a:p>
            <a:fld id="{5539C7AC-403B-D047-B414-BA08F7D7E64B}" type="datetime1">
              <a:rPr lang="de-DE" smtClean="0"/>
              <a:t>25.09.20</a:t>
            </a:fld>
            <a:endParaRPr lang="de-DE"/>
          </a:p>
        </p:txBody>
      </p:sp>
      <p:sp>
        <p:nvSpPr>
          <p:cNvPr id="3" name="Foliennummernplatzhalter 2">
            <a:extLst>
              <a:ext uri="{FF2B5EF4-FFF2-40B4-BE49-F238E27FC236}">
                <a16:creationId xmlns:a16="http://schemas.microsoft.com/office/drawing/2014/main" id="{0ABBD4F1-2C83-9545-9BA1-EC7C3533FA33}"/>
              </a:ext>
            </a:extLst>
          </p:cNvPr>
          <p:cNvSpPr>
            <a:spLocks noGrp="1"/>
          </p:cNvSpPr>
          <p:nvPr>
            <p:ph type="sldNum" sz="quarter" idx="12"/>
          </p:nvPr>
        </p:nvSpPr>
        <p:spPr/>
        <p:txBody>
          <a:bodyPr/>
          <a:lstStyle/>
          <a:p>
            <a:fld id="{492B5759-5C2A-0B45-9DED-7FA190121F82}" type="slidenum">
              <a:rPr lang="de-DE" smtClean="0"/>
              <a:t>10</a:t>
            </a:fld>
            <a:endParaRPr lang="de-DE"/>
          </a:p>
        </p:txBody>
      </p:sp>
      <p:sp>
        <p:nvSpPr>
          <p:cNvPr id="7" name="Textfeld 6">
            <a:extLst>
              <a:ext uri="{FF2B5EF4-FFF2-40B4-BE49-F238E27FC236}">
                <a16:creationId xmlns:a16="http://schemas.microsoft.com/office/drawing/2014/main" id="{1F769815-739A-2E40-91FC-7A29688539DF}"/>
              </a:ext>
            </a:extLst>
          </p:cNvPr>
          <p:cNvSpPr txBox="1"/>
          <p:nvPr/>
        </p:nvSpPr>
        <p:spPr>
          <a:xfrm>
            <a:off x="124340" y="1265251"/>
            <a:ext cx="10154653" cy="1631216"/>
          </a:xfrm>
          <a:prstGeom prst="rect">
            <a:avLst/>
          </a:prstGeom>
          <a:noFill/>
        </p:spPr>
        <p:txBody>
          <a:bodyPr wrap="square" rtlCol="0">
            <a:spAutoFit/>
          </a:bodyPr>
          <a:lstStyle/>
          <a:p>
            <a:r>
              <a:rPr lang="de-DE" sz="2800" b="1" dirty="0">
                <a:latin typeface="Open Sans" panose="020B0606030504020204" pitchFamily="34" charset="0"/>
                <a:ea typeface="Open Sans" panose="020B0606030504020204" pitchFamily="34" charset="0"/>
                <a:cs typeface="Open Sans" panose="020B0606030504020204" pitchFamily="34" charset="0"/>
              </a:rPr>
              <a:t>Potentiale digitaler Medien ausschöpfen</a:t>
            </a:r>
          </a:p>
          <a:p>
            <a:endParaRPr lang="de-DE" sz="2400" dirty="0">
              <a:latin typeface="Open Sans" panose="020B0606030504020204" pitchFamily="34" charset="0"/>
              <a:ea typeface="Open Sans" panose="020B0606030504020204" pitchFamily="34" charset="0"/>
              <a:cs typeface="Open Sans" panose="020B0606030504020204" pitchFamily="34" charset="0"/>
            </a:endParaRPr>
          </a:p>
          <a:p>
            <a:r>
              <a:rPr lang="de-DE" sz="2400" b="1" dirty="0">
                <a:solidFill>
                  <a:srgbClr val="428891"/>
                </a:solidFill>
                <a:latin typeface="Open Sans" panose="020B0606030504020204" pitchFamily="34" charset="0"/>
                <a:ea typeface="Open Sans" panose="020B0606030504020204" pitchFamily="34" charset="0"/>
                <a:cs typeface="Open Sans" panose="020B0606030504020204" pitchFamily="34" charset="0"/>
              </a:rPr>
              <a:t>Mathematikdidaktische Potentiale</a:t>
            </a:r>
          </a:p>
          <a:p>
            <a:endParaRPr lang="de-DE"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feld 7">
            <a:extLst>
              <a:ext uri="{FF2B5EF4-FFF2-40B4-BE49-F238E27FC236}">
                <a16:creationId xmlns:a16="http://schemas.microsoft.com/office/drawing/2014/main" id="{582EB891-4AA9-D54C-9E8D-972DA3EFB413}"/>
              </a:ext>
            </a:extLst>
          </p:cNvPr>
          <p:cNvSpPr txBox="1"/>
          <p:nvPr/>
        </p:nvSpPr>
        <p:spPr>
          <a:xfrm>
            <a:off x="6992703" y="3494028"/>
            <a:ext cx="4941427" cy="2554545"/>
          </a:xfrm>
          <a:prstGeom prst="rect">
            <a:avLst/>
          </a:prstGeom>
          <a:noFill/>
        </p:spPr>
        <p:txBody>
          <a:bodyPr wrap="square" rtlCol="0">
            <a:spAutoFit/>
          </a:bodyPr>
          <a:lstStyle/>
          <a:p>
            <a:endParaRPr lang="de-DE" sz="2000" dirty="0">
              <a:latin typeface="Open Sans" panose="020B0606030504020204" pitchFamily="34" charset="0"/>
              <a:ea typeface="Open Sans" panose="020B0606030504020204" pitchFamily="34" charset="0"/>
              <a:cs typeface="Open Sans" panose="020B0606030504020204" pitchFamily="34" charset="0"/>
            </a:endParaRPr>
          </a:p>
          <a:p>
            <a:r>
              <a:rPr lang="de-DE" sz="2000" b="1" dirty="0">
                <a:latin typeface="Open Sans" panose="020B0606030504020204" pitchFamily="34" charset="0"/>
                <a:ea typeface="Open Sans" panose="020B0606030504020204" pitchFamily="34" charset="0"/>
                <a:cs typeface="Open Sans" panose="020B0606030504020204" pitchFamily="34" charset="0"/>
              </a:rPr>
              <a:t>Darstellungen vernetzen</a:t>
            </a:r>
            <a:endParaRPr lang="de-DE" sz="20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endParaRPr lang="de-DE" sz="2000" dirty="0">
              <a:latin typeface="Open Sans" panose="020B0606030504020204" pitchFamily="34" charset="0"/>
              <a:ea typeface="Open Sans" panose="020B0606030504020204" pitchFamily="34" charset="0"/>
              <a:cs typeface="Open Sans" panose="020B0606030504020204" pitchFamily="34" charset="0"/>
            </a:endParaRPr>
          </a:p>
          <a:p>
            <a:r>
              <a:rPr lang="de-DE" sz="2000" dirty="0">
                <a:latin typeface="Open Sans" panose="020B0606030504020204" pitchFamily="34" charset="0"/>
                <a:ea typeface="Open Sans" panose="020B0606030504020204" pitchFamily="34" charset="0"/>
                <a:cs typeface="Open Sans" panose="020B0606030504020204" pitchFamily="34" charset="0"/>
              </a:rPr>
              <a:t>Verdeutlichung, wie sich ein Diagramm anpasst (oder mehrere Diagramme sich anpassen), wenn der Datensatz verändert wird.</a:t>
            </a:r>
          </a:p>
          <a:p>
            <a:pPr marL="285750" indent="-285750">
              <a:buFont typeface="Arial" panose="020B0604020202020204" pitchFamily="34" charset="0"/>
              <a:buChar char="•"/>
            </a:pPr>
            <a:endParaRPr lang="de-DE"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feld 8">
            <a:extLst>
              <a:ext uri="{FF2B5EF4-FFF2-40B4-BE49-F238E27FC236}">
                <a16:creationId xmlns:a16="http://schemas.microsoft.com/office/drawing/2014/main" id="{2D1F957C-C4E3-F946-82B1-29BA188410B1}"/>
              </a:ext>
            </a:extLst>
          </p:cNvPr>
          <p:cNvSpPr txBox="1"/>
          <p:nvPr/>
        </p:nvSpPr>
        <p:spPr>
          <a:xfrm>
            <a:off x="4113571" y="330739"/>
            <a:ext cx="3229763" cy="584775"/>
          </a:xfrm>
          <a:prstGeom prst="rect">
            <a:avLst/>
          </a:prstGeom>
          <a:solidFill>
            <a:srgbClr val="428891"/>
          </a:solidFill>
        </p:spPr>
        <p:txBody>
          <a:bodyPr wrap="square" rtlCol="0">
            <a:spAutoFit/>
          </a:bodyPr>
          <a:lstStyle/>
          <a:p>
            <a:r>
              <a:rPr lang="de-DE"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Warum digital?</a:t>
            </a:r>
          </a:p>
        </p:txBody>
      </p:sp>
      <p:pic>
        <p:nvPicPr>
          <p:cNvPr id="10" name="Grafik 9">
            <a:extLst>
              <a:ext uri="{FF2B5EF4-FFF2-40B4-BE49-F238E27FC236}">
                <a16:creationId xmlns:a16="http://schemas.microsoft.com/office/drawing/2014/main" id="{C50CFA49-2C67-6940-8D2C-5F417C75651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51393" y="2877319"/>
            <a:ext cx="6489522" cy="2940848"/>
          </a:xfrm>
          <a:prstGeom prst="rect">
            <a:avLst/>
          </a:prstGeom>
        </p:spPr>
      </p:pic>
      <p:pic>
        <p:nvPicPr>
          <p:cNvPr id="11" name="Grafik 10">
            <a:extLst>
              <a:ext uri="{FF2B5EF4-FFF2-40B4-BE49-F238E27FC236}">
                <a16:creationId xmlns:a16="http://schemas.microsoft.com/office/drawing/2014/main" id="{47A7D025-FF1A-2341-9718-4001C5760FC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251788" y="2835517"/>
            <a:ext cx="6489127" cy="2940848"/>
          </a:xfrm>
          <a:prstGeom prst="rect">
            <a:avLst/>
          </a:prstGeom>
        </p:spPr>
      </p:pic>
      <p:sp>
        <p:nvSpPr>
          <p:cNvPr id="6" name="Oval 5">
            <a:extLst>
              <a:ext uri="{FF2B5EF4-FFF2-40B4-BE49-F238E27FC236}">
                <a16:creationId xmlns:a16="http://schemas.microsoft.com/office/drawing/2014/main" id="{E8F276FE-6F25-6342-81A2-2EC45F9C191F}"/>
              </a:ext>
            </a:extLst>
          </p:cNvPr>
          <p:cNvSpPr/>
          <p:nvPr/>
        </p:nvSpPr>
        <p:spPr>
          <a:xfrm>
            <a:off x="2009917" y="3934792"/>
            <a:ext cx="252000" cy="252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75E6F423-BFE1-434B-AEE2-0C8BF755C530}"/>
              </a:ext>
            </a:extLst>
          </p:cNvPr>
          <p:cNvSpPr txBox="1"/>
          <p:nvPr/>
        </p:nvSpPr>
        <p:spPr>
          <a:xfrm>
            <a:off x="6476272" y="6611779"/>
            <a:ext cx="5601213" cy="246221"/>
          </a:xfrm>
          <a:prstGeom prst="rect">
            <a:avLst/>
          </a:prstGeom>
          <a:noFill/>
        </p:spPr>
        <p:txBody>
          <a:bodyPr wrap="none" rtlCol="0">
            <a:spAutoFit/>
          </a:bodyPr>
          <a:lstStyle/>
          <a:p>
            <a:r>
              <a:rPr lang="de-DE" sz="1000" dirty="0">
                <a:solidFill>
                  <a:schemeClr val="bg1">
                    <a:lumMod val="85000"/>
                  </a:schemeClr>
                </a:solidFill>
              </a:rPr>
              <a:t>Grafiken „Balkendiagramme in Apple-Numbers“  und „</a:t>
            </a:r>
            <a:r>
              <a:rPr lang="de-DE" sz="1000" dirty="0" err="1">
                <a:solidFill>
                  <a:schemeClr val="bg1">
                    <a:lumMod val="85000"/>
                  </a:schemeClr>
                </a:solidFill>
              </a:rPr>
              <a:t>Potentialegif</a:t>
            </a:r>
            <a:r>
              <a:rPr lang="de-DE" sz="1000" dirty="0">
                <a:solidFill>
                  <a:schemeClr val="bg1">
                    <a:lumMod val="85000"/>
                  </a:schemeClr>
                </a:solidFill>
              </a:rPr>
              <a:t>“ von PIKAS digi. Lizenz: CC BY-SA 4.0</a:t>
            </a:r>
          </a:p>
        </p:txBody>
      </p:sp>
      <p:pic>
        <p:nvPicPr>
          <p:cNvPr id="18" name="Grafik 17">
            <a:extLst>
              <a:ext uri="{FF2B5EF4-FFF2-40B4-BE49-F238E27FC236}">
                <a16:creationId xmlns:a16="http://schemas.microsoft.com/office/drawing/2014/main" id="{D533123B-D31D-8747-8D03-AE3784F321CD}"/>
              </a:ext>
            </a:extLst>
          </p:cNvPr>
          <p:cNvPicPr>
            <a:picLocks noChangeAspect="1"/>
          </p:cNvPicPr>
          <p:nvPr/>
        </p:nvPicPr>
        <p:blipFill>
          <a:blip r:embed="rId5"/>
          <a:stretch>
            <a:fillRect/>
          </a:stretch>
        </p:blipFill>
        <p:spPr>
          <a:xfrm>
            <a:off x="9276879" y="1069531"/>
            <a:ext cx="2915121" cy="2332097"/>
          </a:xfrm>
          <a:prstGeom prst="rect">
            <a:avLst/>
          </a:prstGeom>
        </p:spPr>
      </p:pic>
    </p:spTree>
    <p:extLst>
      <p:ext uri="{BB962C8B-B14F-4D97-AF65-F5344CB8AC3E}">
        <p14:creationId xmlns:p14="http://schemas.microsoft.com/office/powerpoint/2010/main" val="133722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BE6B8FE-D476-A74C-8180-5C9EF9F92CC3}"/>
              </a:ext>
            </a:extLst>
          </p:cNvPr>
          <p:cNvSpPr>
            <a:spLocks noGrp="1"/>
          </p:cNvSpPr>
          <p:nvPr>
            <p:ph type="dt" sz="half" idx="10"/>
          </p:nvPr>
        </p:nvSpPr>
        <p:spPr/>
        <p:txBody>
          <a:bodyPr/>
          <a:lstStyle/>
          <a:p>
            <a:fld id="{5539C7AC-403B-D047-B414-BA08F7D7E64B}" type="datetime1">
              <a:rPr lang="de-DE" smtClean="0"/>
              <a:t>25.09.20</a:t>
            </a:fld>
            <a:endParaRPr lang="de-DE"/>
          </a:p>
        </p:txBody>
      </p:sp>
      <p:sp>
        <p:nvSpPr>
          <p:cNvPr id="3" name="Foliennummernplatzhalter 2">
            <a:extLst>
              <a:ext uri="{FF2B5EF4-FFF2-40B4-BE49-F238E27FC236}">
                <a16:creationId xmlns:a16="http://schemas.microsoft.com/office/drawing/2014/main" id="{0ABBD4F1-2C83-9545-9BA1-EC7C3533FA33}"/>
              </a:ext>
            </a:extLst>
          </p:cNvPr>
          <p:cNvSpPr>
            <a:spLocks noGrp="1"/>
          </p:cNvSpPr>
          <p:nvPr>
            <p:ph type="sldNum" sz="quarter" idx="12"/>
          </p:nvPr>
        </p:nvSpPr>
        <p:spPr/>
        <p:txBody>
          <a:bodyPr/>
          <a:lstStyle/>
          <a:p>
            <a:fld id="{492B5759-5C2A-0B45-9DED-7FA190121F82}" type="slidenum">
              <a:rPr lang="de-DE" smtClean="0"/>
              <a:t>11</a:t>
            </a:fld>
            <a:endParaRPr lang="de-DE"/>
          </a:p>
        </p:txBody>
      </p:sp>
      <p:sp>
        <p:nvSpPr>
          <p:cNvPr id="7" name="Textfeld 6">
            <a:extLst>
              <a:ext uri="{FF2B5EF4-FFF2-40B4-BE49-F238E27FC236}">
                <a16:creationId xmlns:a16="http://schemas.microsoft.com/office/drawing/2014/main" id="{1F769815-739A-2E40-91FC-7A29688539DF}"/>
              </a:ext>
            </a:extLst>
          </p:cNvPr>
          <p:cNvSpPr txBox="1"/>
          <p:nvPr/>
        </p:nvSpPr>
        <p:spPr>
          <a:xfrm>
            <a:off x="124341" y="1273747"/>
            <a:ext cx="10154653" cy="1631216"/>
          </a:xfrm>
          <a:prstGeom prst="rect">
            <a:avLst/>
          </a:prstGeom>
          <a:noFill/>
        </p:spPr>
        <p:txBody>
          <a:bodyPr wrap="square" rtlCol="0">
            <a:spAutoFit/>
          </a:bodyPr>
          <a:lstStyle/>
          <a:p>
            <a:r>
              <a:rPr lang="de-DE" sz="2800" b="1" dirty="0">
                <a:latin typeface="Open Sans" panose="020B0606030504020204" pitchFamily="34" charset="0"/>
                <a:ea typeface="Open Sans" panose="020B0606030504020204" pitchFamily="34" charset="0"/>
                <a:cs typeface="Open Sans" panose="020B0606030504020204" pitchFamily="34" charset="0"/>
              </a:rPr>
              <a:t>Potentiale digitaler Medien ausschöpfen</a:t>
            </a:r>
          </a:p>
          <a:p>
            <a:endParaRPr lang="de-DE" sz="2400" dirty="0">
              <a:latin typeface="Open Sans" panose="020B0606030504020204" pitchFamily="34" charset="0"/>
              <a:ea typeface="Open Sans" panose="020B0606030504020204" pitchFamily="34" charset="0"/>
              <a:cs typeface="Open Sans" panose="020B0606030504020204" pitchFamily="34" charset="0"/>
            </a:endParaRPr>
          </a:p>
          <a:p>
            <a:r>
              <a:rPr lang="de-DE" sz="2400" b="1" dirty="0">
                <a:solidFill>
                  <a:srgbClr val="428891"/>
                </a:solidFill>
                <a:latin typeface="Open Sans" panose="020B0606030504020204" pitchFamily="34" charset="0"/>
                <a:ea typeface="Open Sans" panose="020B0606030504020204" pitchFamily="34" charset="0"/>
                <a:cs typeface="Open Sans" panose="020B0606030504020204" pitchFamily="34" charset="0"/>
              </a:rPr>
              <a:t>Mathematikdidaktische Potentiale</a:t>
            </a:r>
          </a:p>
          <a:p>
            <a:endParaRPr lang="de-DE"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feld 7">
            <a:extLst>
              <a:ext uri="{FF2B5EF4-FFF2-40B4-BE49-F238E27FC236}">
                <a16:creationId xmlns:a16="http://schemas.microsoft.com/office/drawing/2014/main" id="{582EB891-4AA9-D54C-9E8D-972DA3EFB413}"/>
              </a:ext>
            </a:extLst>
          </p:cNvPr>
          <p:cNvSpPr txBox="1"/>
          <p:nvPr/>
        </p:nvSpPr>
        <p:spPr>
          <a:xfrm>
            <a:off x="6644640" y="3828184"/>
            <a:ext cx="5285629" cy="3170099"/>
          </a:xfrm>
          <a:prstGeom prst="rect">
            <a:avLst/>
          </a:prstGeom>
          <a:noFill/>
        </p:spPr>
        <p:txBody>
          <a:bodyPr wrap="square" rtlCol="0">
            <a:spAutoFit/>
          </a:bodyPr>
          <a:lstStyle/>
          <a:p>
            <a:endParaRPr lang="de-DE" sz="2000" dirty="0">
              <a:latin typeface="Open Sans" panose="020B0606030504020204" pitchFamily="34" charset="0"/>
              <a:ea typeface="Open Sans" panose="020B0606030504020204" pitchFamily="34" charset="0"/>
              <a:cs typeface="Open Sans" panose="020B0606030504020204" pitchFamily="34" charset="0"/>
            </a:endParaRPr>
          </a:p>
          <a:p>
            <a:r>
              <a:rPr lang="de-DE" sz="2000" b="1" dirty="0">
                <a:latin typeface="Open Sans" panose="020B0606030504020204" pitchFamily="34" charset="0"/>
                <a:ea typeface="Open Sans" panose="020B0606030504020204" pitchFamily="34" charset="0"/>
                <a:cs typeface="Open Sans" panose="020B0606030504020204" pitchFamily="34" charset="0"/>
              </a:rPr>
              <a:t>Darstellungen strukturieren</a:t>
            </a:r>
          </a:p>
          <a:p>
            <a:endParaRPr lang="de-DE" sz="2000" dirty="0">
              <a:latin typeface="Open Sans" panose="020B0606030504020204" pitchFamily="34" charset="0"/>
              <a:ea typeface="Open Sans" panose="020B0606030504020204" pitchFamily="34" charset="0"/>
              <a:cs typeface="Open Sans" panose="020B0606030504020204" pitchFamily="34" charset="0"/>
            </a:endParaRPr>
          </a:p>
          <a:p>
            <a:r>
              <a:rPr lang="de-DE" sz="2000" dirty="0">
                <a:latin typeface="Open Sans" panose="020B0606030504020204" pitchFamily="34" charset="0"/>
                <a:ea typeface="Open Sans" panose="020B0606030504020204" pitchFamily="34" charset="0"/>
                <a:cs typeface="Open Sans" panose="020B0606030504020204" pitchFamily="34" charset="0"/>
              </a:rPr>
              <a:t>Übernahme vom Aufgaben (wie z. B. der Achsen</a:t>
            </a:r>
            <a:r>
              <a:rPr lang="de-DE" sz="2000" b="1" dirty="0">
                <a:latin typeface="Open Sans" panose="020B0606030504020204" pitchFamily="34" charset="0"/>
                <a:ea typeface="Open Sans" panose="020B0606030504020204" pitchFamily="34" charset="0"/>
                <a:cs typeface="Open Sans" panose="020B0606030504020204" pitchFamily="34" charset="0"/>
              </a:rPr>
              <a:t>skalierung</a:t>
            </a:r>
            <a:r>
              <a:rPr lang="de-DE" sz="2000" dirty="0">
                <a:latin typeface="Open Sans" panose="020B0606030504020204" pitchFamily="34" charset="0"/>
                <a:ea typeface="Open Sans" panose="020B0606030504020204" pitchFamily="34" charset="0"/>
                <a:cs typeface="Open Sans" panose="020B0606030504020204" pitchFamily="34" charset="0"/>
              </a:rPr>
              <a:t>, </a:t>
            </a:r>
            <a:r>
              <a:rPr lang="de-DE" sz="2000" b="1" dirty="0">
                <a:latin typeface="Open Sans" panose="020B0606030504020204" pitchFamily="34" charset="0"/>
                <a:ea typeface="Open Sans" panose="020B0606030504020204" pitchFamily="34" charset="0"/>
                <a:cs typeface="Open Sans" panose="020B0606030504020204" pitchFamily="34" charset="0"/>
              </a:rPr>
              <a:t>Anordnung</a:t>
            </a:r>
            <a:r>
              <a:rPr lang="de-DE" sz="2000" dirty="0">
                <a:latin typeface="Open Sans" panose="020B0606030504020204" pitchFamily="34" charset="0"/>
                <a:ea typeface="Open Sans" panose="020B0606030504020204" pitchFamily="34" charset="0"/>
                <a:cs typeface="Open Sans" panose="020B0606030504020204" pitchFamily="34" charset="0"/>
              </a:rPr>
              <a:t> der Balken/ Säulen, </a:t>
            </a:r>
            <a:r>
              <a:rPr lang="de-DE" sz="2000" b="1" dirty="0">
                <a:latin typeface="Open Sans" panose="020B0606030504020204" pitchFamily="34" charset="0"/>
                <a:ea typeface="Open Sans" panose="020B0606030504020204" pitchFamily="34" charset="0"/>
                <a:cs typeface="Open Sans" panose="020B0606030504020204" pitchFamily="34" charset="0"/>
              </a:rPr>
              <a:t>Verteilung</a:t>
            </a:r>
            <a:r>
              <a:rPr lang="de-DE" sz="2000" dirty="0">
                <a:latin typeface="Open Sans" panose="020B0606030504020204" pitchFamily="34" charset="0"/>
                <a:ea typeface="Open Sans" panose="020B0606030504020204" pitchFamily="34" charset="0"/>
                <a:cs typeface="Open Sans" panose="020B0606030504020204" pitchFamily="34" charset="0"/>
              </a:rPr>
              <a:t> der Kreisabschnitte etc.) durch die Software  können ein Verständnis des Inhalts unterstützen.</a:t>
            </a:r>
          </a:p>
          <a:p>
            <a:pPr marL="285750" indent="-285750">
              <a:buFont typeface="Arial" panose="020B0604020202020204" pitchFamily="34" charset="0"/>
              <a:buChar char="•"/>
            </a:pPr>
            <a:endParaRPr lang="de-DE"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Textfeld 9">
            <a:extLst>
              <a:ext uri="{FF2B5EF4-FFF2-40B4-BE49-F238E27FC236}">
                <a16:creationId xmlns:a16="http://schemas.microsoft.com/office/drawing/2014/main" id="{4EF0B8E4-574C-0544-969F-5A7970F2A4A5}"/>
              </a:ext>
            </a:extLst>
          </p:cNvPr>
          <p:cNvSpPr txBox="1"/>
          <p:nvPr/>
        </p:nvSpPr>
        <p:spPr>
          <a:xfrm>
            <a:off x="4113571" y="330739"/>
            <a:ext cx="3229763" cy="584775"/>
          </a:xfrm>
          <a:prstGeom prst="rect">
            <a:avLst/>
          </a:prstGeom>
          <a:solidFill>
            <a:srgbClr val="428891"/>
          </a:solidFill>
        </p:spPr>
        <p:txBody>
          <a:bodyPr wrap="square" rtlCol="0">
            <a:spAutoFit/>
          </a:bodyPr>
          <a:lstStyle/>
          <a:p>
            <a:r>
              <a:rPr lang="de-DE"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Warum digital?</a:t>
            </a:r>
          </a:p>
        </p:txBody>
      </p:sp>
      <p:graphicFrame>
        <p:nvGraphicFramePr>
          <p:cNvPr id="11" name="Tabelle 10">
            <a:extLst>
              <a:ext uri="{FF2B5EF4-FFF2-40B4-BE49-F238E27FC236}">
                <a16:creationId xmlns:a16="http://schemas.microsoft.com/office/drawing/2014/main" id="{FA28AC4B-6EB2-9143-A943-5866F1385F38}"/>
              </a:ext>
            </a:extLst>
          </p:cNvPr>
          <p:cNvGraphicFramePr>
            <a:graphicFrameLocks noGrp="1"/>
          </p:cNvGraphicFramePr>
          <p:nvPr>
            <p:extLst>
              <p:ext uri="{D42A27DB-BD31-4B8C-83A1-F6EECF244321}">
                <p14:modId xmlns:p14="http://schemas.microsoft.com/office/powerpoint/2010/main" val="4286954948"/>
              </p:ext>
            </p:extLst>
          </p:nvPr>
        </p:nvGraphicFramePr>
        <p:xfrm>
          <a:off x="124236" y="2855520"/>
          <a:ext cx="11915339" cy="851126"/>
        </p:xfrm>
        <a:graphic>
          <a:graphicData uri="http://schemas.openxmlformats.org/drawingml/2006/table">
            <a:tbl>
              <a:tblPr firstRow="1" bandRow="1">
                <a:solidFill>
                  <a:schemeClr val="bg1"/>
                </a:solidFill>
                <a:tableStyleId>{5C22544A-7EE6-4342-B048-85BDC9FD1C3A}</a:tableStyleId>
              </a:tblPr>
              <a:tblGrid>
                <a:gridCol w="992945">
                  <a:extLst>
                    <a:ext uri="{9D8B030D-6E8A-4147-A177-3AD203B41FA5}">
                      <a16:colId xmlns:a16="http://schemas.microsoft.com/office/drawing/2014/main" val="971024633"/>
                    </a:ext>
                  </a:extLst>
                </a:gridCol>
                <a:gridCol w="992945">
                  <a:extLst>
                    <a:ext uri="{9D8B030D-6E8A-4147-A177-3AD203B41FA5}">
                      <a16:colId xmlns:a16="http://schemas.microsoft.com/office/drawing/2014/main" val="1179045592"/>
                    </a:ext>
                  </a:extLst>
                </a:gridCol>
                <a:gridCol w="992945">
                  <a:extLst>
                    <a:ext uri="{9D8B030D-6E8A-4147-A177-3AD203B41FA5}">
                      <a16:colId xmlns:a16="http://schemas.microsoft.com/office/drawing/2014/main" val="3104479051"/>
                    </a:ext>
                  </a:extLst>
                </a:gridCol>
                <a:gridCol w="992945">
                  <a:extLst>
                    <a:ext uri="{9D8B030D-6E8A-4147-A177-3AD203B41FA5}">
                      <a16:colId xmlns:a16="http://schemas.microsoft.com/office/drawing/2014/main" val="1287705776"/>
                    </a:ext>
                  </a:extLst>
                </a:gridCol>
                <a:gridCol w="992945">
                  <a:extLst>
                    <a:ext uri="{9D8B030D-6E8A-4147-A177-3AD203B41FA5}">
                      <a16:colId xmlns:a16="http://schemas.microsoft.com/office/drawing/2014/main" val="2232954572"/>
                    </a:ext>
                  </a:extLst>
                </a:gridCol>
                <a:gridCol w="992945">
                  <a:extLst>
                    <a:ext uri="{9D8B030D-6E8A-4147-A177-3AD203B41FA5}">
                      <a16:colId xmlns:a16="http://schemas.microsoft.com/office/drawing/2014/main" val="1639060313"/>
                    </a:ext>
                  </a:extLst>
                </a:gridCol>
                <a:gridCol w="895653">
                  <a:extLst>
                    <a:ext uri="{9D8B030D-6E8A-4147-A177-3AD203B41FA5}">
                      <a16:colId xmlns:a16="http://schemas.microsoft.com/office/drawing/2014/main" val="3194810430"/>
                    </a:ext>
                  </a:extLst>
                </a:gridCol>
                <a:gridCol w="1090236">
                  <a:extLst>
                    <a:ext uri="{9D8B030D-6E8A-4147-A177-3AD203B41FA5}">
                      <a16:colId xmlns:a16="http://schemas.microsoft.com/office/drawing/2014/main" val="3652158044"/>
                    </a:ext>
                  </a:extLst>
                </a:gridCol>
                <a:gridCol w="992945">
                  <a:extLst>
                    <a:ext uri="{9D8B030D-6E8A-4147-A177-3AD203B41FA5}">
                      <a16:colId xmlns:a16="http://schemas.microsoft.com/office/drawing/2014/main" val="1407060636"/>
                    </a:ext>
                  </a:extLst>
                </a:gridCol>
                <a:gridCol w="992945">
                  <a:extLst>
                    <a:ext uri="{9D8B030D-6E8A-4147-A177-3AD203B41FA5}">
                      <a16:colId xmlns:a16="http://schemas.microsoft.com/office/drawing/2014/main" val="598932961"/>
                    </a:ext>
                  </a:extLst>
                </a:gridCol>
                <a:gridCol w="992945">
                  <a:extLst>
                    <a:ext uri="{9D8B030D-6E8A-4147-A177-3AD203B41FA5}">
                      <a16:colId xmlns:a16="http://schemas.microsoft.com/office/drawing/2014/main" val="2439595121"/>
                    </a:ext>
                  </a:extLst>
                </a:gridCol>
                <a:gridCol w="992945">
                  <a:extLst>
                    <a:ext uri="{9D8B030D-6E8A-4147-A177-3AD203B41FA5}">
                      <a16:colId xmlns:a16="http://schemas.microsoft.com/office/drawing/2014/main" val="1761970581"/>
                    </a:ext>
                  </a:extLst>
                </a:gridCol>
              </a:tblGrid>
              <a:tr h="425563">
                <a:tc>
                  <a:txBody>
                    <a:bodyPr/>
                    <a:lstStyle/>
                    <a:p>
                      <a:pPr algn="ctr"/>
                      <a:r>
                        <a:rPr lang="de-DE" sz="1400" dirty="0"/>
                        <a:t>Januar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Februar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März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April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Mai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Juni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Juli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August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September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Oktober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November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Dezember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extLst>
                  <a:ext uri="{0D108BD9-81ED-4DB2-BD59-A6C34878D82A}">
                    <a16:rowId xmlns:a16="http://schemas.microsoft.com/office/drawing/2014/main" val="3301541817"/>
                  </a:ext>
                </a:extLst>
              </a:tr>
              <a:tr h="425563">
                <a:tc>
                  <a:txBody>
                    <a:bodyPr/>
                    <a:lstStyle/>
                    <a:p>
                      <a:pPr algn="ctr"/>
                      <a:r>
                        <a:rPr lang="de-DE" sz="2000"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extLst>
                  <a:ext uri="{0D108BD9-81ED-4DB2-BD59-A6C34878D82A}">
                    <a16:rowId xmlns:a16="http://schemas.microsoft.com/office/drawing/2014/main" val="732854734"/>
                  </a:ext>
                </a:extLst>
              </a:tr>
            </a:tbl>
          </a:graphicData>
        </a:graphic>
      </p:graphicFrame>
      <p:pic>
        <p:nvPicPr>
          <p:cNvPr id="12" name="Grafik 11">
            <a:extLst>
              <a:ext uri="{FF2B5EF4-FFF2-40B4-BE49-F238E27FC236}">
                <a16:creationId xmlns:a16="http://schemas.microsoft.com/office/drawing/2014/main" id="{97BC1EAD-E861-124A-90CD-68FE6C941C6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030506" y="4223712"/>
            <a:ext cx="3540969" cy="1763487"/>
          </a:xfrm>
          <a:prstGeom prst="rect">
            <a:avLst/>
          </a:prstGeom>
          <a:ln>
            <a:noFill/>
          </a:ln>
          <a:effectLst>
            <a:outerShdw blurRad="292100" dist="139700" dir="2700000" algn="tl" rotWithShape="0">
              <a:srgbClr val="333333">
                <a:alpha val="65000"/>
              </a:srgbClr>
            </a:outerShdw>
          </a:effectLst>
        </p:spPr>
      </p:pic>
      <p:sp>
        <p:nvSpPr>
          <p:cNvPr id="9" name="Textfeld 8">
            <a:extLst>
              <a:ext uri="{FF2B5EF4-FFF2-40B4-BE49-F238E27FC236}">
                <a16:creationId xmlns:a16="http://schemas.microsoft.com/office/drawing/2014/main" id="{148AE862-651B-264A-92C5-97FD213F1D80}"/>
              </a:ext>
            </a:extLst>
          </p:cNvPr>
          <p:cNvSpPr txBox="1"/>
          <p:nvPr/>
        </p:nvSpPr>
        <p:spPr>
          <a:xfrm>
            <a:off x="6621244" y="6596555"/>
            <a:ext cx="5570756" cy="246221"/>
          </a:xfrm>
          <a:prstGeom prst="rect">
            <a:avLst/>
          </a:prstGeom>
          <a:noFill/>
        </p:spPr>
        <p:txBody>
          <a:bodyPr wrap="none" rtlCol="0">
            <a:spAutoFit/>
          </a:bodyPr>
          <a:lstStyle/>
          <a:p>
            <a:r>
              <a:rPr lang="de-DE" sz="1000" dirty="0">
                <a:solidFill>
                  <a:schemeClr val="bg1">
                    <a:lumMod val="85000"/>
                  </a:schemeClr>
                </a:solidFill>
              </a:rPr>
              <a:t>Grafiken „Säulendiagramme in Apple-Numbers“ und „</a:t>
            </a:r>
            <a:r>
              <a:rPr lang="de-DE" sz="1000" dirty="0" err="1">
                <a:solidFill>
                  <a:schemeClr val="bg1">
                    <a:lumMod val="85000"/>
                  </a:schemeClr>
                </a:solidFill>
              </a:rPr>
              <a:t>Potentialegif</a:t>
            </a:r>
            <a:r>
              <a:rPr lang="de-DE" sz="1000" dirty="0">
                <a:solidFill>
                  <a:schemeClr val="bg1">
                    <a:lumMod val="85000"/>
                  </a:schemeClr>
                </a:solidFill>
              </a:rPr>
              <a:t>“ von PIKAS digi. Lizenz: CC BY-SA 4.0</a:t>
            </a:r>
          </a:p>
        </p:txBody>
      </p:sp>
      <p:pic>
        <p:nvPicPr>
          <p:cNvPr id="5" name="Grafik 4">
            <a:extLst>
              <a:ext uri="{FF2B5EF4-FFF2-40B4-BE49-F238E27FC236}">
                <a16:creationId xmlns:a16="http://schemas.microsoft.com/office/drawing/2014/main" id="{CF4FC23C-8D31-9D4F-99C8-91B6BE7DFE51}"/>
              </a:ext>
            </a:extLst>
          </p:cNvPr>
          <p:cNvPicPr>
            <a:picLocks noChangeAspect="1"/>
          </p:cNvPicPr>
          <p:nvPr/>
        </p:nvPicPr>
        <p:blipFill>
          <a:blip r:embed="rId4"/>
          <a:stretch>
            <a:fillRect/>
          </a:stretch>
        </p:blipFill>
        <p:spPr>
          <a:xfrm>
            <a:off x="9223635" y="462540"/>
            <a:ext cx="2968365" cy="2374692"/>
          </a:xfrm>
          <a:prstGeom prst="rect">
            <a:avLst/>
          </a:prstGeom>
        </p:spPr>
      </p:pic>
    </p:spTree>
    <p:extLst>
      <p:ext uri="{BB962C8B-B14F-4D97-AF65-F5344CB8AC3E}">
        <p14:creationId xmlns:p14="http://schemas.microsoft.com/office/powerpoint/2010/main" val="272196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0D5292C-C113-AB43-9FFA-7B443E388E2D}"/>
              </a:ext>
            </a:extLst>
          </p:cNvPr>
          <p:cNvSpPr>
            <a:spLocks noGrp="1"/>
          </p:cNvSpPr>
          <p:nvPr>
            <p:ph type="sldNum" sz="quarter" idx="12"/>
          </p:nvPr>
        </p:nvSpPr>
        <p:spPr/>
        <p:txBody>
          <a:bodyPr/>
          <a:lstStyle/>
          <a:p>
            <a:fld id="{492B5759-5C2A-0B45-9DED-7FA190121F82}" type="slidenum">
              <a:rPr lang="de-DE" smtClean="0"/>
              <a:t>12</a:t>
            </a:fld>
            <a:endParaRPr lang="de-DE"/>
          </a:p>
        </p:txBody>
      </p:sp>
      <p:graphicFrame>
        <p:nvGraphicFramePr>
          <p:cNvPr id="6" name="Diagramm 5">
            <a:extLst>
              <a:ext uri="{FF2B5EF4-FFF2-40B4-BE49-F238E27FC236}">
                <a16:creationId xmlns:a16="http://schemas.microsoft.com/office/drawing/2014/main" id="{B1E9DC4F-4441-5B44-987E-E9D9507C0BE9}"/>
              </a:ext>
            </a:extLst>
          </p:cNvPr>
          <p:cNvGraphicFramePr/>
          <p:nvPr>
            <p:extLst>
              <p:ext uri="{D42A27DB-BD31-4B8C-83A1-F6EECF244321}">
                <p14:modId xmlns:p14="http://schemas.microsoft.com/office/powerpoint/2010/main" val="56144995"/>
              </p:ext>
            </p:extLst>
          </p:nvPr>
        </p:nvGraphicFramePr>
        <p:xfrm>
          <a:off x="266493" y="1687352"/>
          <a:ext cx="11659014" cy="4733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feld 7">
            <a:extLst>
              <a:ext uri="{FF2B5EF4-FFF2-40B4-BE49-F238E27FC236}">
                <a16:creationId xmlns:a16="http://schemas.microsoft.com/office/drawing/2014/main" id="{ACCB61AA-2CA1-1147-8E26-F1E34CF1BCE8}"/>
              </a:ext>
            </a:extLst>
          </p:cNvPr>
          <p:cNvSpPr txBox="1"/>
          <p:nvPr/>
        </p:nvSpPr>
        <p:spPr>
          <a:xfrm>
            <a:off x="4113572" y="330739"/>
            <a:ext cx="1133678" cy="584775"/>
          </a:xfrm>
          <a:prstGeom prst="rect">
            <a:avLst/>
          </a:prstGeom>
          <a:solidFill>
            <a:srgbClr val="428891"/>
          </a:solidFill>
        </p:spPr>
        <p:txBody>
          <a:bodyPr wrap="square" rtlCol="0">
            <a:spAutoFit/>
          </a:bodyPr>
          <a:lstStyle/>
          <a:p>
            <a:r>
              <a:rPr lang="de-DE"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Wie?</a:t>
            </a:r>
          </a:p>
        </p:txBody>
      </p:sp>
      <p:pic>
        <p:nvPicPr>
          <p:cNvPr id="4" name="Grafik 3">
            <a:extLst>
              <a:ext uri="{FF2B5EF4-FFF2-40B4-BE49-F238E27FC236}">
                <a16:creationId xmlns:a16="http://schemas.microsoft.com/office/drawing/2014/main" id="{3CD87A2E-DBBB-7343-81FC-896C455CE280}"/>
              </a:ext>
            </a:extLst>
          </p:cNvPr>
          <p:cNvPicPr>
            <a:picLocks noChangeAspect="1"/>
          </p:cNvPicPr>
          <p:nvPr/>
        </p:nvPicPr>
        <p:blipFill>
          <a:blip r:embed="rId8"/>
          <a:stretch>
            <a:fillRect/>
          </a:stretch>
        </p:blipFill>
        <p:spPr>
          <a:xfrm>
            <a:off x="10259935" y="180228"/>
            <a:ext cx="1457931" cy="1470572"/>
          </a:xfrm>
          <a:prstGeom prst="rect">
            <a:avLst/>
          </a:prstGeom>
        </p:spPr>
      </p:pic>
    </p:spTree>
    <p:extLst>
      <p:ext uri="{BB962C8B-B14F-4D97-AF65-F5344CB8AC3E}">
        <p14:creationId xmlns:p14="http://schemas.microsoft.com/office/powerpoint/2010/main" val="143420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25349B5-7FD2-124C-A32C-9759BCC3CC40}"/>
              </a:ext>
            </a:extLst>
          </p:cNvPr>
          <p:cNvSpPr>
            <a:spLocks noGrp="1"/>
          </p:cNvSpPr>
          <p:nvPr>
            <p:ph type="dt" sz="half" idx="10"/>
          </p:nvPr>
        </p:nvSpPr>
        <p:spPr/>
        <p:txBody>
          <a:bodyPr/>
          <a:lstStyle/>
          <a:p>
            <a:fld id="{5539C7AC-403B-D047-B414-BA08F7D7E64B}" type="datetime1">
              <a:rPr lang="de-DE" smtClean="0"/>
              <a:t>25.09.20</a:t>
            </a:fld>
            <a:endParaRPr lang="de-DE"/>
          </a:p>
        </p:txBody>
      </p:sp>
      <p:sp>
        <p:nvSpPr>
          <p:cNvPr id="4" name="Foliennummernplatzhalter 3">
            <a:extLst>
              <a:ext uri="{FF2B5EF4-FFF2-40B4-BE49-F238E27FC236}">
                <a16:creationId xmlns:a16="http://schemas.microsoft.com/office/drawing/2014/main" id="{7DF39DF9-ECDA-1947-8390-CABAA1EDCD20}"/>
              </a:ext>
            </a:extLst>
          </p:cNvPr>
          <p:cNvSpPr>
            <a:spLocks noGrp="1"/>
          </p:cNvSpPr>
          <p:nvPr>
            <p:ph type="sldNum" sz="quarter" idx="12"/>
          </p:nvPr>
        </p:nvSpPr>
        <p:spPr/>
        <p:txBody>
          <a:bodyPr/>
          <a:lstStyle/>
          <a:p>
            <a:fld id="{492B5759-5C2A-0B45-9DED-7FA190121F82}" type="slidenum">
              <a:rPr lang="de-DE" smtClean="0"/>
              <a:t>13</a:t>
            </a:fld>
            <a:endParaRPr lang="de-DE"/>
          </a:p>
        </p:txBody>
      </p:sp>
      <p:sp>
        <p:nvSpPr>
          <p:cNvPr id="5" name="Rechteck 4">
            <a:extLst>
              <a:ext uri="{FF2B5EF4-FFF2-40B4-BE49-F238E27FC236}">
                <a16:creationId xmlns:a16="http://schemas.microsoft.com/office/drawing/2014/main" id="{D5C21AF5-092C-E04C-A36C-8063269B75F7}"/>
              </a:ext>
            </a:extLst>
          </p:cNvPr>
          <p:cNvSpPr/>
          <p:nvPr/>
        </p:nvSpPr>
        <p:spPr>
          <a:xfrm>
            <a:off x="194930" y="1293329"/>
            <a:ext cx="11802139" cy="4708981"/>
          </a:xfrm>
          <a:prstGeom prst="rect">
            <a:avLst/>
          </a:prstGeom>
        </p:spPr>
        <p:txBody>
          <a:bodyPr wrap="square">
            <a:spAutoFit/>
          </a:bodyPr>
          <a:lstStyle/>
          <a:p>
            <a:r>
              <a:rPr lang="de-DE" sz="2000" b="1" cap="all" dirty="0">
                <a:solidFill>
                  <a:srgbClr val="317E87"/>
                </a:solidFill>
                <a:latin typeface="Open Sans" panose="020B0606030504020204" pitchFamily="34" charset="0"/>
                <a:ea typeface="Open Sans" panose="020B0606030504020204" pitchFamily="34" charset="0"/>
                <a:cs typeface="Open Sans" panose="020B0606030504020204" pitchFamily="34" charset="0"/>
              </a:rPr>
              <a:t>AKTIVITÄT</a:t>
            </a:r>
            <a:endParaRPr lang="de-DE" altLang="de-DE" sz="2000" dirty="0">
              <a:latin typeface="Open Sans" panose="020B0606030504020204" pitchFamily="34" charset="0"/>
              <a:ea typeface="Open Sans" panose="020B0606030504020204" pitchFamily="34" charset="0"/>
              <a:cs typeface="Open Sans" panose="020B0606030504020204" pitchFamily="34" charset="0"/>
            </a:endParaRPr>
          </a:p>
          <a:p>
            <a:endParaRPr lang="de-DE" altLang="de-DE" sz="2000" dirty="0">
              <a:latin typeface="Open Sans" panose="020B0606030504020204" pitchFamily="34" charset="0"/>
              <a:ea typeface="Open Sans" panose="020B0606030504020204" pitchFamily="34" charset="0"/>
              <a:cs typeface="Open Sans" panose="020B0606030504020204" pitchFamily="34" charset="0"/>
            </a:endParaRPr>
          </a:p>
          <a:p>
            <a:r>
              <a:rPr lang="de-DE" altLang="de-DE" sz="2000" dirty="0">
                <a:latin typeface="Open Sans" panose="020B0606030504020204" pitchFamily="34" charset="0"/>
                <a:ea typeface="Open Sans" panose="020B0606030504020204" pitchFamily="34" charset="0"/>
                <a:cs typeface="Open Sans" panose="020B0606030504020204" pitchFamily="34" charset="0"/>
              </a:rPr>
              <a:t>Überlegen Sie konkret, wie Sie in Ihrem Unterricht eine Reihe zum Thema Diagramme digital gestützt umsetzen können.</a:t>
            </a:r>
          </a:p>
          <a:p>
            <a:endParaRPr lang="de-DE" altLang="de-DE"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de-DE" altLang="de-DE" sz="2000" dirty="0">
                <a:latin typeface="Open Sans" panose="020B0606030504020204" pitchFamily="34" charset="0"/>
                <a:ea typeface="Open Sans" panose="020B0606030504020204" pitchFamily="34" charset="0"/>
                <a:cs typeface="Open Sans" panose="020B0606030504020204" pitchFamily="34" charset="0"/>
              </a:rPr>
              <a:t>Welche Kompetenzen sollen die Schülerinnen und Schüler im Verlauf der Unterrichtsreihe aufbauen?</a:t>
            </a:r>
          </a:p>
          <a:p>
            <a:pPr marL="342900" indent="-342900">
              <a:buFont typeface="Arial" panose="020B0604020202020204" pitchFamily="34" charset="0"/>
              <a:buChar char="•"/>
            </a:pPr>
            <a:r>
              <a:rPr lang="de-DE" altLang="de-DE" sz="2000" dirty="0">
                <a:latin typeface="Open Sans" panose="020B0606030504020204" pitchFamily="34" charset="0"/>
                <a:ea typeface="Open Sans" panose="020B0606030504020204" pitchFamily="34" charset="0"/>
                <a:cs typeface="Open Sans" panose="020B0606030504020204" pitchFamily="34" charset="0"/>
              </a:rPr>
              <a:t>Welche Voraussetzungen benötigen </a:t>
            </a:r>
            <a:r>
              <a:rPr lang="de-DE" altLang="de-DE" sz="2000" dirty="0" err="1">
                <a:latin typeface="Open Sans" panose="020B0606030504020204" pitchFamily="34" charset="0"/>
                <a:ea typeface="Open Sans" panose="020B0606030504020204" pitchFamily="34" charset="0"/>
                <a:cs typeface="Open Sans" panose="020B0606030504020204" pitchFamily="34" charset="0"/>
              </a:rPr>
              <a:t>SuS</a:t>
            </a:r>
            <a:r>
              <a:rPr lang="de-DE" altLang="de-DE" sz="2000" dirty="0">
                <a:latin typeface="Open Sans" panose="020B0606030504020204" pitchFamily="34" charset="0"/>
                <a:ea typeface="Open Sans" panose="020B0606030504020204" pitchFamily="34" charset="0"/>
                <a:cs typeface="Open Sans" panose="020B0606030504020204" pitchFamily="34" charset="0"/>
              </a:rPr>
              <a:t>, um diese Kompetenzen erfolgreich aufbauen zu können? Was setzen Sie voraus?</a:t>
            </a:r>
          </a:p>
          <a:p>
            <a:pPr marL="342900" indent="-342900">
              <a:buFont typeface="Arial" panose="020B0604020202020204" pitchFamily="34" charset="0"/>
              <a:buChar char="•"/>
            </a:pPr>
            <a:r>
              <a:rPr lang="de-DE" altLang="de-DE" sz="2000" dirty="0">
                <a:latin typeface="Open Sans" panose="020B0606030504020204" pitchFamily="34" charset="0"/>
                <a:ea typeface="Open Sans" panose="020B0606030504020204" pitchFamily="34" charset="0"/>
                <a:cs typeface="Open Sans" panose="020B0606030504020204" pitchFamily="34" charset="0"/>
              </a:rPr>
              <a:t>Welche Lernschritte sind nötig, um das Ziel Ihres Unterrichtsvorhabens zu erreichen? Legen Sie Teilziele fest.</a:t>
            </a:r>
          </a:p>
          <a:p>
            <a:pPr marL="342900" indent="-342900">
              <a:buFont typeface="Arial" panose="020B0604020202020204" pitchFamily="34" charset="0"/>
              <a:buChar char="•"/>
            </a:pPr>
            <a:r>
              <a:rPr lang="de-DE" altLang="de-DE" sz="2000" dirty="0">
                <a:latin typeface="Open Sans" panose="020B0606030504020204" pitchFamily="34" charset="0"/>
                <a:ea typeface="Open Sans" panose="020B0606030504020204" pitchFamily="34" charset="0"/>
                <a:cs typeface="Open Sans" panose="020B0606030504020204" pitchFamily="34" charset="0"/>
              </a:rPr>
              <a:t>Strukturieren Sie die Lernschritte in einer Unterrichtsreihe, in welcher eine fortschreitende Lernprogression sichtbar wird. </a:t>
            </a:r>
          </a:p>
          <a:p>
            <a:pPr marL="342900" indent="-342900">
              <a:buFont typeface="Arial" panose="020B0604020202020204" pitchFamily="34" charset="0"/>
              <a:buChar char="•"/>
            </a:pPr>
            <a:r>
              <a:rPr lang="de-DE" altLang="de-DE" sz="2000" dirty="0">
                <a:latin typeface="Open Sans" panose="020B0606030504020204" pitchFamily="34" charset="0"/>
                <a:ea typeface="Open Sans" panose="020B0606030504020204" pitchFamily="34" charset="0"/>
                <a:cs typeface="Open Sans" panose="020B0606030504020204" pitchFamily="34" charset="0"/>
              </a:rPr>
              <a:t>Suchen Sie für jeden Lernschritt/jede Unterrichtseinheit eine gute Aufgabe.</a:t>
            </a:r>
          </a:p>
          <a:p>
            <a:pPr marL="342900" indent="-342900">
              <a:buFont typeface="Arial" panose="020B0604020202020204" pitchFamily="34" charset="0"/>
              <a:buChar char="•"/>
            </a:pPr>
            <a:endParaRPr lang="de-DE" altLang="de-DE"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feld 5">
            <a:extLst>
              <a:ext uri="{FF2B5EF4-FFF2-40B4-BE49-F238E27FC236}">
                <a16:creationId xmlns:a16="http://schemas.microsoft.com/office/drawing/2014/main" id="{A9CC3DCE-834C-0C45-BEEA-CA78EC332733}"/>
              </a:ext>
            </a:extLst>
          </p:cNvPr>
          <p:cNvSpPr txBox="1"/>
          <p:nvPr/>
        </p:nvSpPr>
        <p:spPr>
          <a:xfrm>
            <a:off x="4113572" y="330739"/>
            <a:ext cx="1133678" cy="584775"/>
          </a:xfrm>
          <a:prstGeom prst="rect">
            <a:avLst/>
          </a:prstGeom>
          <a:solidFill>
            <a:srgbClr val="428891"/>
          </a:solidFill>
        </p:spPr>
        <p:txBody>
          <a:bodyPr wrap="square" rtlCol="0">
            <a:spAutoFit/>
          </a:bodyPr>
          <a:lstStyle/>
          <a:p>
            <a:r>
              <a:rPr lang="de-DE"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Wie?</a:t>
            </a:r>
          </a:p>
        </p:txBody>
      </p:sp>
    </p:spTree>
    <p:extLst>
      <p:ext uri="{BB962C8B-B14F-4D97-AF65-F5344CB8AC3E}">
        <p14:creationId xmlns:p14="http://schemas.microsoft.com/office/powerpoint/2010/main" val="1497467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CBDBFC2-BCE5-3244-B3F6-B99C852D0CC9}"/>
              </a:ext>
            </a:extLst>
          </p:cNvPr>
          <p:cNvSpPr>
            <a:spLocks noGrp="1"/>
          </p:cNvSpPr>
          <p:nvPr>
            <p:ph type="dt" sz="half" idx="10"/>
          </p:nvPr>
        </p:nvSpPr>
        <p:spPr/>
        <p:txBody>
          <a:bodyPr/>
          <a:lstStyle/>
          <a:p>
            <a:fld id="{5539C7AC-403B-D047-B414-BA08F7D7E64B}" type="datetime1">
              <a:rPr lang="de-DE" smtClean="0"/>
              <a:t>25.09.20</a:t>
            </a:fld>
            <a:endParaRPr lang="de-DE"/>
          </a:p>
        </p:txBody>
      </p:sp>
      <p:sp>
        <p:nvSpPr>
          <p:cNvPr id="3" name="Foliennummernplatzhalter 2">
            <a:extLst>
              <a:ext uri="{FF2B5EF4-FFF2-40B4-BE49-F238E27FC236}">
                <a16:creationId xmlns:a16="http://schemas.microsoft.com/office/drawing/2014/main" id="{70A39442-AB64-BB48-AB1B-F6BD2154CD41}"/>
              </a:ext>
            </a:extLst>
          </p:cNvPr>
          <p:cNvSpPr>
            <a:spLocks noGrp="1"/>
          </p:cNvSpPr>
          <p:nvPr>
            <p:ph type="sldNum" sz="quarter" idx="12"/>
          </p:nvPr>
        </p:nvSpPr>
        <p:spPr/>
        <p:txBody>
          <a:bodyPr/>
          <a:lstStyle/>
          <a:p>
            <a:fld id="{492B5759-5C2A-0B45-9DED-7FA190121F82}" type="slidenum">
              <a:rPr lang="de-DE" smtClean="0"/>
              <a:t>14</a:t>
            </a:fld>
            <a:endParaRPr lang="de-DE"/>
          </a:p>
        </p:txBody>
      </p:sp>
      <p:sp>
        <p:nvSpPr>
          <p:cNvPr id="6" name="Textfeld 5">
            <a:extLst>
              <a:ext uri="{FF2B5EF4-FFF2-40B4-BE49-F238E27FC236}">
                <a16:creationId xmlns:a16="http://schemas.microsoft.com/office/drawing/2014/main" id="{4A62962B-64BB-8047-9583-8420E5272C3E}"/>
              </a:ext>
            </a:extLst>
          </p:cNvPr>
          <p:cNvSpPr txBox="1"/>
          <p:nvPr/>
        </p:nvSpPr>
        <p:spPr>
          <a:xfrm>
            <a:off x="1692031" y="3057575"/>
            <a:ext cx="8861721" cy="584775"/>
          </a:xfrm>
          <a:prstGeom prst="rect">
            <a:avLst/>
          </a:prstGeom>
          <a:noFill/>
        </p:spPr>
        <p:txBody>
          <a:bodyPr wrap="none" rtlCol="0">
            <a:spAutoFit/>
          </a:bodyPr>
          <a:lstStyle/>
          <a:p>
            <a:r>
              <a:rPr lang="de-DE" sz="3200" b="1" dirty="0">
                <a:solidFill>
                  <a:srgbClr val="428891"/>
                </a:solidFill>
                <a:latin typeface="Open Sans" panose="020B0606030504020204" pitchFamily="34" charset="0"/>
                <a:ea typeface="Open Sans" panose="020B0606030504020204" pitchFamily="34" charset="0"/>
                <a:cs typeface="Open Sans" panose="020B0606030504020204" pitchFamily="34" charset="0"/>
              </a:rPr>
              <a:t>VIELEN DANK FÜR IHRE AUFMERKSAMKEIT!</a:t>
            </a:r>
          </a:p>
        </p:txBody>
      </p:sp>
    </p:spTree>
    <p:extLst>
      <p:ext uri="{BB962C8B-B14F-4D97-AF65-F5344CB8AC3E}">
        <p14:creationId xmlns:p14="http://schemas.microsoft.com/office/powerpoint/2010/main" val="2897271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39B5547C-C238-8B4D-AFF8-1169121FE175}"/>
              </a:ext>
            </a:extLst>
          </p:cNvPr>
          <p:cNvSpPr>
            <a:spLocks noGrp="1"/>
          </p:cNvSpPr>
          <p:nvPr>
            <p:ph type="dt" sz="half" idx="10"/>
          </p:nvPr>
        </p:nvSpPr>
        <p:spPr/>
        <p:txBody>
          <a:bodyPr/>
          <a:lstStyle/>
          <a:p>
            <a:fld id="{47812229-3D41-3749-81C7-654ECBC0BDF8}" type="datetime1">
              <a:rPr lang="de-DE" smtClean="0"/>
              <a:t>25.09.20</a:t>
            </a:fld>
            <a:endParaRPr lang="de-DE"/>
          </a:p>
        </p:txBody>
      </p:sp>
      <p:sp>
        <p:nvSpPr>
          <p:cNvPr id="4" name="Fußzeilenplatzhalter 3">
            <a:extLst>
              <a:ext uri="{FF2B5EF4-FFF2-40B4-BE49-F238E27FC236}">
                <a16:creationId xmlns:a16="http://schemas.microsoft.com/office/drawing/2014/main" id="{2B59805F-C8DE-9A47-BDDF-DCA4AB82C133}"/>
              </a:ext>
            </a:extLst>
          </p:cNvPr>
          <p:cNvSpPr>
            <a:spLocks noGrp="1"/>
          </p:cNvSpPr>
          <p:nvPr>
            <p:ph type="ftr" sz="quarter" idx="11"/>
          </p:nvPr>
        </p:nvSpPr>
        <p:spPr/>
        <p:txBody>
          <a:bodyPr/>
          <a:lstStyle/>
          <a:p>
            <a:r>
              <a:rPr lang="de-DE"/>
              <a:t>Juli 2019 © </a:t>
            </a:r>
            <a:r>
              <a:rPr lang="de-DE" b="1"/>
              <a:t>PIKAS</a:t>
            </a:r>
            <a:r>
              <a:rPr lang="de-DE"/>
              <a:t> digi </a:t>
            </a:r>
            <a:r>
              <a:rPr lang="de-DE" i="1"/>
              <a:t>(pikas-digi.dzlm.de)</a:t>
            </a:r>
            <a:endParaRPr lang="de-DE" i="1" dirty="0"/>
          </a:p>
        </p:txBody>
      </p:sp>
      <p:sp>
        <p:nvSpPr>
          <p:cNvPr id="5" name="Foliennummernplatzhalter 4">
            <a:extLst>
              <a:ext uri="{FF2B5EF4-FFF2-40B4-BE49-F238E27FC236}">
                <a16:creationId xmlns:a16="http://schemas.microsoft.com/office/drawing/2014/main" id="{12D9375B-DD86-674E-81A1-AAB0538433D7}"/>
              </a:ext>
            </a:extLst>
          </p:cNvPr>
          <p:cNvSpPr>
            <a:spLocks noGrp="1"/>
          </p:cNvSpPr>
          <p:nvPr>
            <p:ph type="sldNum" sz="quarter" idx="12"/>
          </p:nvPr>
        </p:nvSpPr>
        <p:spPr/>
        <p:txBody>
          <a:bodyPr/>
          <a:lstStyle/>
          <a:p>
            <a:fld id="{7D26CBBC-A65C-324F-A558-3C7EC3B0734D}" type="slidenum">
              <a:rPr lang="de-DE" smtClean="0"/>
              <a:t>15</a:t>
            </a:fld>
            <a:endParaRPr lang="de-DE"/>
          </a:p>
        </p:txBody>
      </p:sp>
      <p:sp>
        <p:nvSpPr>
          <p:cNvPr id="6" name="Inhaltsplatzhalter 5">
            <a:extLst>
              <a:ext uri="{FF2B5EF4-FFF2-40B4-BE49-F238E27FC236}">
                <a16:creationId xmlns:a16="http://schemas.microsoft.com/office/drawing/2014/main" id="{CDEC508A-C68C-604C-A292-687A2C7CF070}"/>
              </a:ext>
            </a:extLst>
          </p:cNvPr>
          <p:cNvSpPr>
            <a:spLocks noGrp="1"/>
          </p:cNvSpPr>
          <p:nvPr>
            <p:ph sz="half" idx="13"/>
          </p:nvPr>
        </p:nvSpPr>
        <p:spPr>
          <a:xfrm>
            <a:off x="4150517" y="474311"/>
            <a:ext cx="1945483" cy="479846"/>
          </a:xfrm>
        </p:spPr>
        <p:txBody>
          <a:bodyPr/>
          <a:lstStyle/>
          <a:p>
            <a:r>
              <a:rPr lang="de-DE" dirty="0"/>
              <a:t>Quellen</a:t>
            </a:r>
          </a:p>
        </p:txBody>
      </p:sp>
      <p:sp>
        <p:nvSpPr>
          <p:cNvPr id="9" name="Rechteck 8">
            <a:extLst>
              <a:ext uri="{FF2B5EF4-FFF2-40B4-BE49-F238E27FC236}">
                <a16:creationId xmlns:a16="http://schemas.microsoft.com/office/drawing/2014/main" id="{471C6D01-1307-904B-8E44-37D2BD0136B3}"/>
              </a:ext>
            </a:extLst>
          </p:cNvPr>
          <p:cNvSpPr/>
          <p:nvPr/>
        </p:nvSpPr>
        <p:spPr>
          <a:xfrm>
            <a:off x="440167" y="1196489"/>
            <a:ext cx="11536680" cy="5361468"/>
          </a:xfrm>
          <a:prstGeom prst="rect">
            <a:avLst/>
          </a:prstGeom>
        </p:spPr>
        <p:txBody>
          <a:bodyPr wrap="square">
            <a:spAutoFit/>
          </a:bodyPr>
          <a:lstStyle/>
          <a:p>
            <a:pPr>
              <a:lnSpc>
                <a:spcPct val="90000"/>
              </a:lnSpc>
            </a:pPr>
            <a:r>
              <a:rPr lang="de-DE" sz="1600" dirty="0">
                <a:latin typeface="Open Sans" panose="020B0606030504020204" pitchFamily="34" charset="0"/>
                <a:ea typeface="Open Sans" panose="020B0606030504020204" pitchFamily="34" charset="0"/>
                <a:cs typeface="Open Sans" panose="020B0606030504020204" pitchFamily="34" charset="0"/>
              </a:rPr>
              <a:t> </a:t>
            </a:r>
          </a:p>
          <a:p>
            <a:pPr>
              <a:lnSpc>
                <a:spcPct val="90000"/>
              </a:lnSpc>
            </a:pPr>
            <a:r>
              <a:rPr lang="de-DE" sz="1600" dirty="0">
                <a:latin typeface="Open Sans" panose="020B0606030504020204" pitchFamily="34" charset="0"/>
                <a:ea typeface="Open Sans" panose="020B0606030504020204" pitchFamily="34" charset="0"/>
                <a:cs typeface="Open Sans" panose="020B0606030504020204" pitchFamily="34" charset="0"/>
              </a:rPr>
              <a:t>Baddeley, A. (1992). Working </a:t>
            </a:r>
            <a:r>
              <a:rPr lang="de-DE" sz="1600" dirty="0" err="1">
                <a:latin typeface="Open Sans" panose="020B0606030504020204" pitchFamily="34" charset="0"/>
                <a:ea typeface="Open Sans" panose="020B0606030504020204" pitchFamily="34" charset="0"/>
                <a:cs typeface="Open Sans" panose="020B0606030504020204" pitchFamily="34" charset="0"/>
              </a:rPr>
              <a:t>memory</a:t>
            </a:r>
            <a:r>
              <a:rPr lang="de-DE" sz="1600" dirty="0">
                <a:latin typeface="Open Sans" panose="020B0606030504020204" pitchFamily="34" charset="0"/>
                <a:ea typeface="Open Sans" panose="020B0606030504020204" pitchFamily="34" charset="0"/>
                <a:cs typeface="Open Sans" panose="020B0606030504020204" pitchFamily="34" charset="0"/>
              </a:rPr>
              <a:t>. In </a:t>
            </a:r>
            <a:r>
              <a:rPr lang="de-DE" sz="1600" b="1" i="1" dirty="0">
                <a:latin typeface="Open Sans" panose="020B0606030504020204" pitchFamily="34" charset="0"/>
                <a:ea typeface="Open Sans" panose="020B0606030504020204" pitchFamily="34" charset="0"/>
                <a:cs typeface="Open Sans" panose="020B0606030504020204" pitchFamily="34" charset="0"/>
              </a:rPr>
              <a:t>Science</a:t>
            </a:r>
            <a:r>
              <a:rPr lang="de-DE" sz="1600" dirty="0">
                <a:latin typeface="Open Sans" panose="020B0606030504020204" pitchFamily="34" charset="0"/>
                <a:ea typeface="Open Sans" panose="020B0606030504020204" pitchFamily="34" charset="0"/>
                <a:cs typeface="Open Sans" panose="020B0606030504020204" pitchFamily="34" charset="0"/>
              </a:rPr>
              <a:t>. 225 (S. 556 - 559).</a:t>
            </a:r>
          </a:p>
          <a:p>
            <a:pPr>
              <a:lnSpc>
                <a:spcPct val="90000"/>
              </a:lnSpc>
            </a:pPr>
            <a:endParaRPr lang="de-DE" sz="1600" dirty="0">
              <a:latin typeface="Open Sans" panose="020B0606030504020204" pitchFamily="34" charset="0"/>
              <a:ea typeface="Open Sans" panose="020B0606030504020204" pitchFamily="34" charset="0"/>
              <a:cs typeface="Open Sans" panose="020B0606030504020204" pitchFamily="34" charset="0"/>
            </a:endParaRPr>
          </a:p>
          <a:p>
            <a:pPr>
              <a:lnSpc>
                <a:spcPct val="90000"/>
              </a:lnSpc>
            </a:pPr>
            <a:r>
              <a:rPr lang="de-DE" sz="1600" dirty="0">
                <a:latin typeface="Open Sans" panose="020B0606030504020204" pitchFamily="34" charset="0"/>
                <a:ea typeface="Open Sans" panose="020B0606030504020204" pitchFamily="34" charset="0"/>
                <a:cs typeface="Open Sans" panose="020B0606030504020204" pitchFamily="34" charset="0"/>
              </a:rPr>
              <a:t>Krauthausen, G. &amp; Lorenz, J. H. (2011). Computereinsatz im Mathematikunterricht. In Walther, G., van den </a:t>
            </a:r>
            <a:r>
              <a:rPr lang="de-DE" sz="1600" dirty="0" err="1">
                <a:latin typeface="Open Sans" panose="020B0606030504020204" pitchFamily="34" charset="0"/>
                <a:ea typeface="Open Sans" panose="020B0606030504020204" pitchFamily="34" charset="0"/>
                <a:cs typeface="Open Sans" panose="020B0606030504020204" pitchFamily="34" charset="0"/>
              </a:rPr>
              <a:t>Heuvel-Panhuizen</a:t>
            </a:r>
            <a:r>
              <a:rPr lang="de-DE" sz="1600" dirty="0">
                <a:latin typeface="Open Sans" panose="020B0606030504020204" pitchFamily="34" charset="0"/>
                <a:ea typeface="Open Sans" panose="020B0606030504020204" pitchFamily="34" charset="0"/>
                <a:cs typeface="Open Sans" panose="020B0606030504020204" pitchFamily="34" charset="0"/>
              </a:rPr>
              <a:t>, M., </a:t>
            </a:r>
            <a:r>
              <a:rPr lang="de-DE" sz="1600" dirty="0" err="1">
                <a:latin typeface="Open Sans" panose="020B0606030504020204" pitchFamily="34" charset="0"/>
                <a:ea typeface="Open Sans" panose="020B0606030504020204" pitchFamily="34" charset="0"/>
                <a:cs typeface="Open Sans" panose="020B0606030504020204" pitchFamily="34" charset="0"/>
              </a:rPr>
              <a:t>Granzer</a:t>
            </a:r>
            <a:r>
              <a:rPr lang="de-DE" sz="1600" dirty="0">
                <a:latin typeface="Open Sans" panose="020B0606030504020204" pitchFamily="34" charset="0"/>
                <a:ea typeface="Open Sans" panose="020B0606030504020204" pitchFamily="34" charset="0"/>
                <a:cs typeface="Open Sans" panose="020B0606030504020204" pitchFamily="34" charset="0"/>
              </a:rPr>
              <a:t>, D. &amp; Köller, O. (Hrsg.), </a:t>
            </a:r>
            <a:r>
              <a:rPr lang="de-DE" sz="1600" b="1" i="1" dirty="0">
                <a:latin typeface="Open Sans" panose="020B0606030504020204" pitchFamily="34" charset="0"/>
                <a:ea typeface="Open Sans" panose="020B0606030504020204" pitchFamily="34" charset="0"/>
                <a:cs typeface="Open Sans" panose="020B0606030504020204" pitchFamily="34" charset="0"/>
              </a:rPr>
              <a:t>Bildungsstandards für Grundschule: Mathematik konkret</a:t>
            </a:r>
            <a:r>
              <a:rPr lang="de-DE" sz="1600" dirty="0">
                <a:latin typeface="Open Sans" panose="020B0606030504020204" pitchFamily="34" charset="0"/>
                <a:ea typeface="Open Sans" panose="020B0606030504020204" pitchFamily="34" charset="0"/>
                <a:cs typeface="Open Sans" panose="020B0606030504020204" pitchFamily="34" charset="0"/>
              </a:rPr>
              <a:t> (5. Auflage) (S. 162 – 183). Berlin: Cornelsen.</a:t>
            </a:r>
          </a:p>
          <a:p>
            <a:pPr>
              <a:lnSpc>
                <a:spcPct val="90000"/>
              </a:lnSpc>
            </a:pPr>
            <a:endParaRPr lang="de-DE" sz="1600" dirty="0">
              <a:latin typeface="Open Sans" panose="020B0606030504020204" pitchFamily="34" charset="0"/>
              <a:ea typeface="Open Sans" panose="020B0606030504020204" pitchFamily="34" charset="0"/>
              <a:cs typeface="Open Sans" panose="020B0606030504020204" pitchFamily="34" charset="0"/>
            </a:endParaRPr>
          </a:p>
          <a:p>
            <a:pPr>
              <a:lnSpc>
                <a:spcPct val="90000"/>
              </a:lnSpc>
            </a:pPr>
            <a:r>
              <a:rPr lang="de-DE" sz="1600" dirty="0">
                <a:latin typeface="Open Sans" panose="020B0606030504020204" pitchFamily="34" charset="0"/>
                <a:ea typeface="Open Sans" panose="020B0606030504020204" pitchFamily="34" charset="0"/>
                <a:cs typeface="Open Sans" panose="020B0606030504020204" pitchFamily="34" charset="0"/>
              </a:rPr>
              <a:t>Medienberatung NRW (MB NRW) (o.J.): Medienkompetenzrahmen NRW, Landesregierung NRW, Düsseldorf.</a:t>
            </a:r>
          </a:p>
          <a:p>
            <a:endParaRPr lang="de-DE" sz="1600" dirty="0">
              <a:latin typeface="Open Sans" panose="020B0606030504020204" pitchFamily="34" charset="0"/>
              <a:ea typeface="Open Sans" panose="020B0606030504020204" pitchFamily="34" charset="0"/>
              <a:cs typeface="Open Sans" panose="020B0606030504020204" pitchFamily="34" charset="0"/>
            </a:endParaRPr>
          </a:p>
          <a:p>
            <a:r>
              <a:rPr lang="de-DE" sz="1600" dirty="0">
                <a:latin typeface="Open Sans" panose="020B0606030504020204" pitchFamily="34" charset="0"/>
                <a:ea typeface="Open Sans" panose="020B0606030504020204" pitchFamily="34" charset="0"/>
                <a:cs typeface="Open Sans" panose="020B0606030504020204" pitchFamily="34" charset="0"/>
              </a:rPr>
              <a:t>Miller, G. A. (1994). The </a:t>
            </a:r>
            <a:r>
              <a:rPr lang="de-DE" sz="1600" dirty="0" err="1">
                <a:latin typeface="Open Sans" panose="020B0606030504020204" pitchFamily="34" charset="0"/>
                <a:ea typeface="Open Sans" panose="020B0606030504020204" pitchFamily="34" charset="0"/>
                <a:cs typeface="Open Sans" panose="020B0606030504020204" pitchFamily="34" charset="0"/>
              </a:rPr>
              <a:t>Magical</a:t>
            </a:r>
            <a:r>
              <a:rPr lang="de-DE" sz="1600" dirty="0">
                <a:latin typeface="Open Sans" panose="020B0606030504020204" pitchFamily="34" charset="0"/>
                <a:ea typeface="Open Sans" panose="020B0606030504020204" pitchFamily="34" charset="0"/>
                <a:cs typeface="Open Sans" panose="020B0606030504020204" pitchFamily="34" charset="0"/>
              </a:rPr>
              <a:t> </a:t>
            </a:r>
            <a:r>
              <a:rPr lang="de-DE" sz="1600" dirty="0" err="1">
                <a:latin typeface="Open Sans" panose="020B0606030504020204" pitchFamily="34" charset="0"/>
                <a:ea typeface="Open Sans" panose="020B0606030504020204" pitchFamily="34" charset="0"/>
                <a:cs typeface="Open Sans" panose="020B0606030504020204" pitchFamily="34" charset="0"/>
              </a:rPr>
              <a:t>Number</a:t>
            </a:r>
            <a:r>
              <a:rPr lang="de-DE" sz="1600" dirty="0">
                <a:latin typeface="Open Sans" panose="020B0606030504020204" pitchFamily="34" charset="0"/>
                <a:ea typeface="Open Sans" panose="020B0606030504020204" pitchFamily="34" charset="0"/>
                <a:cs typeface="Open Sans" panose="020B0606030504020204" pitchFamily="34" charset="0"/>
              </a:rPr>
              <a:t> Seven, Plus </a:t>
            </a:r>
            <a:r>
              <a:rPr lang="de-DE" sz="1600" dirty="0" err="1">
                <a:latin typeface="Open Sans" panose="020B0606030504020204" pitchFamily="34" charset="0"/>
                <a:ea typeface="Open Sans" panose="020B0606030504020204" pitchFamily="34" charset="0"/>
                <a:cs typeface="Open Sans" panose="020B0606030504020204" pitchFamily="34" charset="0"/>
              </a:rPr>
              <a:t>or</a:t>
            </a:r>
            <a:r>
              <a:rPr lang="de-DE" sz="1600" dirty="0">
                <a:latin typeface="Open Sans" panose="020B0606030504020204" pitchFamily="34" charset="0"/>
                <a:ea typeface="Open Sans" panose="020B0606030504020204" pitchFamily="34" charset="0"/>
                <a:cs typeface="Open Sans" panose="020B0606030504020204" pitchFamily="34" charset="0"/>
              </a:rPr>
              <a:t> Minus </a:t>
            </a:r>
            <a:r>
              <a:rPr lang="de-DE" sz="1600" dirty="0" err="1">
                <a:latin typeface="Open Sans" panose="020B0606030504020204" pitchFamily="34" charset="0"/>
                <a:ea typeface="Open Sans" panose="020B0606030504020204" pitchFamily="34" charset="0"/>
                <a:cs typeface="Open Sans" panose="020B0606030504020204" pitchFamily="34" charset="0"/>
              </a:rPr>
              <a:t>Two</a:t>
            </a:r>
            <a:r>
              <a:rPr lang="de-DE" sz="1600" dirty="0">
                <a:latin typeface="Open Sans" panose="020B0606030504020204" pitchFamily="34" charset="0"/>
                <a:ea typeface="Open Sans" panose="020B0606030504020204" pitchFamily="34" charset="0"/>
                <a:cs typeface="Open Sans" panose="020B0606030504020204" pitchFamily="34" charset="0"/>
              </a:rPr>
              <a:t>: </a:t>
            </a:r>
            <a:r>
              <a:rPr lang="de-DE" sz="1600" dirty="0" err="1">
                <a:latin typeface="Open Sans" panose="020B0606030504020204" pitchFamily="34" charset="0"/>
                <a:ea typeface="Open Sans" panose="020B0606030504020204" pitchFamily="34" charset="0"/>
                <a:cs typeface="Open Sans" panose="020B0606030504020204" pitchFamily="34" charset="0"/>
              </a:rPr>
              <a:t>Some</a:t>
            </a:r>
            <a:r>
              <a:rPr lang="de-DE" sz="1600" dirty="0">
                <a:latin typeface="Open Sans" panose="020B0606030504020204" pitchFamily="34" charset="0"/>
                <a:ea typeface="Open Sans" panose="020B0606030504020204" pitchFamily="34" charset="0"/>
                <a:cs typeface="Open Sans" panose="020B0606030504020204" pitchFamily="34" charset="0"/>
              </a:rPr>
              <a:t> Limits on </a:t>
            </a:r>
            <a:r>
              <a:rPr lang="de-DE" sz="1600" dirty="0" err="1">
                <a:latin typeface="Open Sans" panose="020B0606030504020204" pitchFamily="34" charset="0"/>
                <a:ea typeface="Open Sans" panose="020B0606030504020204" pitchFamily="34" charset="0"/>
                <a:cs typeface="Open Sans" panose="020B0606030504020204" pitchFamily="34" charset="0"/>
              </a:rPr>
              <a:t>Our</a:t>
            </a:r>
            <a:r>
              <a:rPr lang="de-DE" sz="1600" dirty="0">
                <a:latin typeface="Open Sans" panose="020B0606030504020204" pitchFamily="34" charset="0"/>
                <a:ea typeface="Open Sans" panose="020B0606030504020204" pitchFamily="34" charset="0"/>
                <a:cs typeface="Open Sans" panose="020B0606030504020204" pitchFamily="34" charset="0"/>
              </a:rPr>
              <a:t> </a:t>
            </a:r>
            <a:r>
              <a:rPr lang="de-DE" sz="1600" dirty="0" err="1">
                <a:latin typeface="Open Sans" panose="020B0606030504020204" pitchFamily="34" charset="0"/>
                <a:ea typeface="Open Sans" panose="020B0606030504020204" pitchFamily="34" charset="0"/>
                <a:cs typeface="Open Sans" panose="020B0606030504020204" pitchFamily="34" charset="0"/>
              </a:rPr>
              <a:t>Capacity</a:t>
            </a:r>
            <a:endParaRPr lang="de-DE" sz="1600" dirty="0">
              <a:latin typeface="Open Sans" panose="020B0606030504020204" pitchFamily="34" charset="0"/>
              <a:ea typeface="Open Sans" panose="020B0606030504020204" pitchFamily="34" charset="0"/>
              <a:cs typeface="Open Sans" panose="020B0606030504020204" pitchFamily="34" charset="0"/>
            </a:endParaRPr>
          </a:p>
          <a:p>
            <a:r>
              <a:rPr lang="de-DE" sz="1600" dirty="0" err="1">
                <a:latin typeface="Open Sans" panose="020B0606030504020204" pitchFamily="34" charset="0"/>
                <a:ea typeface="Open Sans" panose="020B0606030504020204" pitchFamily="34" charset="0"/>
                <a:cs typeface="Open Sans" panose="020B0606030504020204" pitchFamily="34" charset="0"/>
              </a:rPr>
              <a:t>for</a:t>
            </a:r>
            <a:r>
              <a:rPr lang="de-DE" sz="1600" dirty="0">
                <a:latin typeface="Open Sans" panose="020B0606030504020204" pitchFamily="34" charset="0"/>
                <a:ea typeface="Open Sans" panose="020B0606030504020204" pitchFamily="34" charset="0"/>
                <a:cs typeface="Open Sans" panose="020B0606030504020204" pitchFamily="34" charset="0"/>
              </a:rPr>
              <a:t> Processing Information. In </a:t>
            </a:r>
            <a:r>
              <a:rPr lang="de-DE" sz="1600" b="1" i="1" dirty="0">
                <a:latin typeface="Open Sans" panose="020B0606030504020204" pitchFamily="34" charset="0"/>
                <a:ea typeface="Open Sans" panose="020B0606030504020204" pitchFamily="34" charset="0"/>
                <a:cs typeface="Open Sans" panose="020B0606030504020204" pitchFamily="34" charset="0"/>
              </a:rPr>
              <a:t>Psychological </a:t>
            </a:r>
            <a:r>
              <a:rPr lang="de-DE" sz="1600" b="1" i="1" dirty="0" err="1">
                <a:latin typeface="Open Sans" panose="020B0606030504020204" pitchFamily="34" charset="0"/>
                <a:ea typeface="Open Sans" panose="020B0606030504020204" pitchFamily="34" charset="0"/>
                <a:cs typeface="Open Sans" panose="020B0606030504020204" pitchFamily="34" charset="0"/>
              </a:rPr>
              <a:t>Rewiew</a:t>
            </a:r>
            <a:r>
              <a:rPr lang="de-DE" sz="1600" dirty="0">
                <a:latin typeface="Open Sans" panose="020B0606030504020204" pitchFamily="34" charset="0"/>
                <a:ea typeface="Open Sans" panose="020B0606030504020204" pitchFamily="34" charset="0"/>
                <a:cs typeface="Open Sans" panose="020B0606030504020204" pitchFamily="34" charset="0"/>
              </a:rPr>
              <a:t>. 101 (2) (S. 343 - 352).</a:t>
            </a:r>
          </a:p>
          <a:p>
            <a:pPr>
              <a:lnSpc>
                <a:spcPct val="90000"/>
              </a:lnSpc>
            </a:pPr>
            <a:endParaRPr lang="de-DE" sz="1600" dirty="0">
              <a:latin typeface="Open Sans" panose="020B0606030504020204" pitchFamily="34" charset="0"/>
              <a:ea typeface="Open Sans" panose="020B0606030504020204" pitchFamily="34" charset="0"/>
              <a:cs typeface="Open Sans" panose="020B0606030504020204" pitchFamily="34" charset="0"/>
            </a:endParaRPr>
          </a:p>
          <a:p>
            <a:pPr>
              <a:lnSpc>
                <a:spcPct val="90000"/>
              </a:lnSpc>
            </a:pPr>
            <a:r>
              <a:rPr lang="de-DE" sz="1600" dirty="0">
                <a:latin typeface="Open Sans" panose="020B0606030504020204" pitchFamily="34" charset="0"/>
                <a:ea typeface="Open Sans" panose="020B0606030504020204" pitchFamily="34" charset="0"/>
                <a:cs typeface="Open Sans" panose="020B0606030504020204" pitchFamily="34" charset="0"/>
              </a:rPr>
              <a:t>Ministerium für Schule und Weiterbildung des Landes Nordrhein-Westfalen (MSW NRW) (2008): </a:t>
            </a:r>
            <a:r>
              <a:rPr lang="de-DE" sz="1600" i="1" dirty="0">
                <a:latin typeface="Open Sans" panose="020B0606030504020204" pitchFamily="34" charset="0"/>
                <a:ea typeface="Open Sans" panose="020B0606030504020204" pitchFamily="34" charset="0"/>
                <a:cs typeface="Open Sans" panose="020B0606030504020204" pitchFamily="34" charset="0"/>
              </a:rPr>
              <a:t>Richtlinien und Lehrpläne für die Grundschule in Nordrhein-Westfalen.</a:t>
            </a:r>
            <a:r>
              <a:rPr lang="de-DE" sz="1600" dirty="0">
                <a:latin typeface="Open Sans" panose="020B0606030504020204" pitchFamily="34" charset="0"/>
                <a:ea typeface="Open Sans" panose="020B0606030504020204" pitchFamily="34" charset="0"/>
                <a:cs typeface="Open Sans" panose="020B0606030504020204" pitchFamily="34" charset="0"/>
              </a:rPr>
              <a:t> Ritterbach Verlag. Frechen.</a:t>
            </a:r>
          </a:p>
          <a:p>
            <a:pPr>
              <a:lnSpc>
                <a:spcPct val="90000"/>
              </a:lnSpc>
            </a:pPr>
            <a:endParaRPr lang="de-DE" sz="1600" dirty="0">
              <a:latin typeface="Open Sans" panose="020B0606030504020204" pitchFamily="34" charset="0"/>
              <a:ea typeface="Open Sans" panose="020B0606030504020204" pitchFamily="34" charset="0"/>
              <a:cs typeface="Open Sans" panose="020B0606030504020204" pitchFamily="34" charset="0"/>
            </a:endParaRPr>
          </a:p>
          <a:p>
            <a:endParaRPr lang="de-DE" sz="1600" dirty="0">
              <a:latin typeface="Open Sans" panose="020B0606030504020204" pitchFamily="34" charset="0"/>
              <a:ea typeface="Open Sans" panose="020B0606030504020204" pitchFamily="34" charset="0"/>
              <a:cs typeface="Open Sans" panose="020B0606030504020204" pitchFamily="34" charset="0"/>
            </a:endParaRPr>
          </a:p>
          <a:p>
            <a:endParaRPr lang="de-DE" sz="1600" dirty="0">
              <a:latin typeface="Open Sans" panose="020B0606030504020204" pitchFamily="34" charset="0"/>
              <a:ea typeface="Open Sans" panose="020B0606030504020204" pitchFamily="34" charset="0"/>
              <a:cs typeface="Open Sans" panose="020B0606030504020204" pitchFamily="34" charset="0"/>
            </a:endParaRPr>
          </a:p>
          <a:p>
            <a:endParaRPr lang="de-DE" sz="1600" dirty="0">
              <a:latin typeface="Open Sans" panose="020B0606030504020204" pitchFamily="34" charset="0"/>
              <a:ea typeface="Open Sans" panose="020B0606030504020204" pitchFamily="34" charset="0"/>
              <a:cs typeface="Open Sans" panose="020B0606030504020204" pitchFamily="34" charset="0"/>
            </a:endParaRPr>
          </a:p>
          <a:p>
            <a:endParaRPr lang="de-DE" sz="1600" dirty="0">
              <a:latin typeface="Open Sans" panose="020B0606030504020204" pitchFamily="34" charset="0"/>
              <a:ea typeface="Open Sans" panose="020B0606030504020204" pitchFamily="34" charset="0"/>
              <a:cs typeface="Open Sans" panose="020B0606030504020204" pitchFamily="34" charset="0"/>
            </a:endParaRPr>
          </a:p>
          <a:p>
            <a:pPr>
              <a:lnSpc>
                <a:spcPct val="90000"/>
              </a:lnSpc>
            </a:pPr>
            <a:endParaRPr lang="de-DE" sz="1600" dirty="0">
              <a:latin typeface="Open Sans" panose="020B0606030504020204" pitchFamily="34" charset="0"/>
              <a:ea typeface="Open Sans" panose="020B0606030504020204" pitchFamily="34" charset="0"/>
              <a:cs typeface="Open Sans" panose="020B0606030504020204" pitchFamily="34" charset="0"/>
            </a:endParaRPr>
          </a:p>
          <a:p>
            <a:pPr>
              <a:lnSpc>
                <a:spcPct val="90000"/>
              </a:lnSpc>
            </a:pPr>
            <a:r>
              <a:rPr lang="de-DE" sz="1600" dirty="0">
                <a:latin typeface="Open Sans" panose="020B0606030504020204" pitchFamily="34" charset="0"/>
                <a:ea typeface="Open Sans" panose="020B0606030504020204" pitchFamily="34" charset="0"/>
                <a:cs typeface="Open Sans" panose="020B0606030504020204" pitchFamily="34" charset="0"/>
              </a:rPr>
              <a:t> </a:t>
            </a:r>
          </a:p>
          <a:p>
            <a:pPr>
              <a:lnSpc>
                <a:spcPct val="90000"/>
              </a:lnSpc>
            </a:pPr>
            <a:endParaRPr lang="de-DE" sz="1600" dirty="0">
              <a:latin typeface="Open Sans" panose="020B0606030504020204" pitchFamily="34" charset="0"/>
              <a:ea typeface="Open Sans" panose="020B0606030504020204" pitchFamily="34" charset="0"/>
              <a:cs typeface="Open Sans" panose="020B0606030504020204" pitchFamily="34" charset="0"/>
            </a:endParaRPr>
          </a:p>
          <a:p>
            <a:pPr>
              <a:lnSpc>
                <a:spcPct val="90000"/>
              </a:lnSpc>
              <a:spcAft>
                <a:spcPts val="0"/>
              </a:spcAft>
            </a:pPr>
            <a:endParaRPr lang="de-DE"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76167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39B5547C-C238-8B4D-AFF8-1169121FE175}"/>
              </a:ext>
            </a:extLst>
          </p:cNvPr>
          <p:cNvSpPr>
            <a:spLocks noGrp="1"/>
          </p:cNvSpPr>
          <p:nvPr>
            <p:ph type="dt" sz="half" idx="10"/>
          </p:nvPr>
        </p:nvSpPr>
        <p:spPr/>
        <p:txBody>
          <a:bodyPr/>
          <a:lstStyle/>
          <a:p>
            <a:fld id="{47812229-3D41-3749-81C7-654ECBC0BDF8}" type="datetime1">
              <a:rPr lang="de-DE" smtClean="0"/>
              <a:t>25.09.20</a:t>
            </a:fld>
            <a:endParaRPr lang="de-DE"/>
          </a:p>
        </p:txBody>
      </p:sp>
      <p:sp>
        <p:nvSpPr>
          <p:cNvPr id="4" name="Fußzeilenplatzhalter 3">
            <a:extLst>
              <a:ext uri="{FF2B5EF4-FFF2-40B4-BE49-F238E27FC236}">
                <a16:creationId xmlns:a16="http://schemas.microsoft.com/office/drawing/2014/main" id="{2B59805F-C8DE-9A47-BDDF-DCA4AB82C133}"/>
              </a:ext>
            </a:extLst>
          </p:cNvPr>
          <p:cNvSpPr>
            <a:spLocks noGrp="1"/>
          </p:cNvSpPr>
          <p:nvPr>
            <p:ph type="ftr" sz="quarter" idx="11"/>
          </p:nvPr>
        </p:nvSpPr>
        <p:spPr/>
        <p:txBody>
          <a:bodyPr/>
          <a:lstStyle/>
          <a:p>
            <a:r>
              <a:rPr lang="de-DE"/>
              <a:t>Juli 2019 © </a:t>
            </a:r>
            <a:r>
              <a:rPr lang="de-DE" b="1"/>
              <a:t>PIKAS</a:t>
            </a:r>
            <a:r>
              <a:rPr lang="de-DE"/>
              <a:t> digi </a:t>
            </a:r>
            <a:r>
              <a:rPr lang="de-DE" i="1"/>
              <a:t>(pikas-digi.dzlm.de)</a:t>
            </a:r>
            <a:endParaRPr lang="de-DE" i="1" dirty="0"/>
          </a:p>
        </p:txBody>
      </p:sp>
      <p:sp>
        <p:nvSpPr>
          <p:cNvPr id="5" name="Foliennummernplatzhalter 4">
            <a:extLst>
              <a:ext uri="{FF2B5EF4-FFF2-40B4-BE49-F238E27FC236}">
                <a16:creationId xmlns:a16="http://schemas.microsoft.com/office/drawing/2014/main" id="{12D9375B-DD86-674E-81A1-AAB0538433D7}"/>
              </a:ext>
            </a:extLst>
          </p:cNvPr>
          <p:cNvSpPr>
            <a:spLocks noGrp="1"/>
          </p:cNvSpPr>
          <p:nvPr>
            <p:ph type="sldNum" sz="quarter" idx="12"/>
          </p:nvPr>
        </p:nvSpPr>
        <p:spPr/>
        <p:txBody>
          <a:bodyPr/>
          <a:lstStyle/>
          <a:p>
            <a:fld id="{7D26CBBC-A65C-324F-A558-3C7EC3B0734D}" type="slidenum">
              <a:rPr lang="de-DE" smtClean="0"/>
              <a:t>16</a:t>
            </a:fld>
            <a:endParaRPr lang="de-DE"/>
          </a:p>
        </p:txBody>
      </p:sp>
      <p:sp>
        <p:nvSpPr>
          <p:cNvPr id="6" name="Inhaltsplatzhalter 5">
            <a:extLst>
              <a:ext uri="{FF2B5EF4-FFF2-40B4-BE49-F238E27FC236}">
                <a16:creationId xmlns:a16="http://schemas.microsoft.com/office/drawing/2014/main" id="{CDEC508A-C68C-604C-A292-687A2C7CF070}"/>
              </a:ext>
            </a:extLst>
          </p:cNvPr>
          <p:cNvSpPr>
            <a:spLocks noGrp="1"/>
          </p:cNvSpPr>
          <p:nvPr>
            <p:ph sz="half" idx="13"/>
          </p:nvPr>
        </p:nvSpPr>
        <p:spPr>
          <a:xfrm>
            <a:off x="4150517" y="474311"/>
            <a:ext cx="4700875" cy="479846"/>
          </a:xfrm>
        </p:spPr>
        <p:txBody>
          <a:bodyPr/>
          <a:lstStyle/>
          <a:p>
            <a:r>
              <a:rPr lang="de-DE" dirty="0"/>
              <a:t>Abbildungsverzeichnis</a:t>
            </a:r>
          </a:p>
        </p:txBody>
      </p:sp>
      <p:sp>
        <p:nvSpPr>
          <p:cNvPr id="9" name="Rechteck 8">
            <a:extLst>
              <a:ext uri="{FF2B5EF4-FFF2-40B4-BE49-F238E27FC236}">
                <a16:creationId xmlns:a16="http://schemas.microsoft.com/office/drawing/2014/main" id="{471C6D01-1307-904B-8E44-37D2BD0136B3}"/>
              </a:ext>
            </a:extLst>
          </p:cNvPr>
          <p:cNvSpPr/>
          <p:nvPr/>
        </p:nvSpPr>
        <p:spPr>
          <a:xfrm>
            <a:off x="440167" y="1255864"/>
            <a:ext cx="11536680" cy="5075877"/>
          </a:xfrm>
          <a:prstGeom prst="rect">
            <a:avLst/>
          </a:prstGeom>
        </p:spPr>
        <p:txBody>
          <a:bodyPr wrap="square">
            <a:spAutoFit/>
          </a:bodyPr>
          <a:lstStyle/>
          <a:p>
            <a:pPr>
              <a:lnSpc>
                <a:spcPct val="90000"/>
              </a:lnSpc>
            </a:pPr>
            <a:r>
              <a:rPr lang="de-DE" sz="1600" dirty="0">
                <a:latin typeface="Open Sans" panose="020B0606030504020204" pitchFamily="34" charset="0"/>
                <a:ea typeface="Open Sans" panose="020B0606030504020204" pitchFamily="34" charset="0"/>
                <a:cs typeface="Open Sans" panose="020B0606030504020204" pitchFamily="34" charset="0"/>
              </a:rPr>
              <a:t>Folie 1: 	Abbildung „Paper, </a:t>
            </a:r>
            <a:r>
              <a:rPr lang="de-DE" sz="1600" dirty="0" err="1">
                <a:latin typeface="Open Sans" panose="020B0606030504020204" pitchFamily="34" charset="0"/>
                <a:ea typeface="Open Sans" panose="020B0606030504020204" pitchFamily="34" charset="0"/>
                <a:cs typeface="Open Sans" panose="020B0606030504020204" pitchFamily="34" charset="0"/>
              </a:rPr>
              <a:t>Pencil</a:t>
            </a:r>
            <a:r>
              <a:rPr lang="de-DE" sz="1600" dirty="0">
                <a:latin typeface="Open Sans" panose="020B0606030504020204" pitchFamily="34" charset="0"/>
                <a:ea typeface="Open Sans" panose="020B0606030504020204" pitchFamily="34" charset="0"/>
                <a:cs typeface="Open Sans" panose="020B0606030504020204" pitchFamily="34" charset="0"/>
              </a:rPr>
              <a:t> &amp; Laptop“ Foto von PIKAS digi</a:t>
            </a:r>
          </a:p>
          <a:p>
            <a:pPr>
              <a:lnSpc>
                <a:spcPct val="150000"/>
              </a:lnSpc>
            </a:pPr>
            <a:r>
              <a:rPr lang="de-DE" sz="1600" dirty="0">
                <a:latin typeface="Open Sans" panose="020B0606030504020204" pitchFamily="34" charset="0"/>
                <a:ea typeface="Open Sans" panose="020B0606030504020204" pitchFamily="34" charset="0"/>
                <a:cs typeface="Open Sans" panose="020B0606030504020204" pitchFamily="34" charset="0"/>
              </a:rPr>
              <a:t>Folie 2: 	Abbildung Verlaufsdiagramm analog“, Foto von PIKAs digi</a:t>
            </a:r>
          </a:p>
          <a:p>
            <a:pPr>
              <a:lnSpc>
                <a:spcPct val="150000"/>
              </a:lnSpc>
            </a:pPr>
            <a:r>
              <a:rPr lang="de-DE" sz="1600" dirty="0">
                <a:latin typeface="Open Sans" panose="020B0606030504020204" pitchFamily="34" charset="0"/>
                <a:ea typeface="Open Sans" panose="020B0606030504020204" pitchFamily="34" charset="0"/>
                <a:cs typeface="Open Sans" panose="020B0606030504020204" pitchFamily="34" charset="0"/>
              </a:rPr>
              <a:t>	Abbildung Balkendiagramm analog, Foto von PIKAS digi</a:t>
            </a:r>
          </a:p>
          <a:p>
            <a:pPr>
              <a:lnSpc>
                <a:spcPct val="150000"/>
              </a:lnSpc>
            </a:pPr>
            <a:r>
              <a:rPr lang="de-DE" sz="1600" dirty="0">
                <a:latin typeface="Open Sans" panose="020B0606030504020204" pitchFamily="34" charset="0"/>
                <a:ea typeface="Open Sans" panose="020B0606030504020204" pitchFamily="34" charset="0"/>
                <a:cs typeface="Open Sans" panose="020B0606030504020204" pitchFamily="34" charset="0"/>
              </a:rPr>
              <a:t>	Abbildung „Verlaufsdiagramm digital, Screenshot aus Oo4Kids von PIKAS digi</a:t>
            </a:r>
          </a:p>
          <a:p>
            <a:pPr>
              <a:lnSpc>
                <a:spcPct val="150000"/>
              </a:lnSpc>
            </a:pPr>
            <a:r>
              <a:rPr lang="de-DE" sz="1600" dirty="0">
                <a:latin typeface="Open Sans" panose="020B0606030504020204" pitchFamily="34" charset="0"/>
                <a:ea typeface="Open Sans" panose="020B0606030504020204" pitchFamily="34" charset="0"/>
                <a:cs typeface="Open Sans" panose="020B0606030504020204" pitchFamily="34" charset="0"/>
              </a:rPr>
              <a:t>Folie 5:	Abbildung Medienkompetenzrahmen von Medienberatung NRW (Hrsg.) online auf</a:t>
            </a:r>
          </a:p>
          <a:p>
            <a:pPr>
              <a:lnSpc>
                <a:spcPct val="150000"/>
              </a:lnSpc>
            </a:pPr>
            <a:r>
              <a:rPr lang="de-DE" sz="1600" dirty="0">
                <a:latin typeface="Open Sans" panose="020B0606030504020204" pitchFamily="34" charset="0"/>
                <a:ea typeface="Open Sans" panose="020B0606030504020204" pitchFamily="34" charset="0"/>
                <a:cs typeface="Open Sans" panose="020B0606030504020204" pitchFamily="34" charset="0"/>
              </a:rPr>
              <a:t> 	</a:t>
            </a:r>
            <a:r>
              <a:rPr lang="de-DE" sz="1600" dirty="0">
                <a:latin typeface="Open Sans" panose="020B0606030504020204" pitchFamily="34" charset="0"/>
                <a:ea typeface="Open Sans" panose="020B0606030504020204" pitchFamily="34" charset="0"/>
                <a:cs typeface="Open Sans" panose="020B0606030504020204" pitchFamily="34" charset="0"/>
                <a:hlinkClick r:id="rId3"/>
              </a:rPr>
              <a:t>https://medienkompetenzrahmen.nrw/fileadmin/pdf/LVR_ZMB_MKR_Rahmen_A4_2019_06_Final.pdf</a:t>
            </a:r>
            <a:r>
              <a:rPr lang="de-DE" sz="1600" dirty="0">
                <a:latin typeface="Open Sans" panose="020B0606030504020204" pitchFamily="34" charset="0"/>
                <a:ea typeface="Open Sans" panose="020B0606030504020204" pitchFamily="34" charset="0"/>
                <a:cs typeface="Open Sans" panose="020B0606030504020204" pitchFamily="34" charset="0"/>
              </a:rPr>
              <a:t> am 	2.12.2019 </a:t>
            </a:r>
          </a:p>
          <a:p>
            <a:pPr>
              <a:lnSpc>
                <a:spcPct val="150000"/>
              </a:lnSpc>
            </a:pPr>
            <a:r>
              <a:rPr lang="de-DE" sz="1600" dirty="0">
                <a:latin typeface="Open Sans" panose="020B0606030504020204" pitchFamily="34" charset="0"/>
                <a:ea typeface="Open Sans" panose="020B0606030504020204" pitchFamily="34" charset="0"/>
                <a:cs typeface="Open Sans" panose="020B0606030504020204" pitchFamily="34" charset="0"/>
              </a:rPr>
              <a:t>Folie 6:	Abbildung „Säulendiagramm digital“, „Balkendiagramm digital“, und „Kreisdiagramm digital“, Screenshots aus 	Apple Numbers von PIKAS digi</a:t>
            </a:r>
          </a:p>
          <a:p>
            <a:pPr>
              <a:lnSpc>
                <a:spcPct val="150000"/>
              </a:lnSpc>
            </a:pPr>
            <a:r>
              <a:rPr lang="de-DE" sz="1600" dirty="0">
                <a:latin typeface="Open Sans" panose="020B0606030504020204" pitchFamily="34" charset="0"/>
                <a:ea typeface="Open Sans" panose="020B0606030504020204" pitchFamily="34" charset="0"/>
                <a:cs typeface="Open Sans" panose="020B0606030504020204" pitchFamily="34" charset="0"/>
              </a:rPr>
              <a:t>Folie 7:	Abbildung „Grafik mit Säulendiagramm digital“, „Grafik mit Balkendiagramm digital“, und „Grafik mit 	Kreisdiagramm digital“, unter Verwendung von Screenshots aus Apple Numbers von PIKAS digi</a:t>
            </a:r>
          </a:p>
          <a:p>
            <a:pPr>
              <a:lnSpc>
                <a:spcPct val="150000"/>
              </a:lnSpc>
            </a:pPr>
            <a:r>
              <a:rPr lang="de-DE" sz="1600" dirty="0">
                <a:latin typeface="Open Sans" panose="020B0606030504020204" pitchFamily="34" charset="0"/>
                <a:ea typeface="Open Sans" panose="020B0606030504020204" pitchFamily="34" charset="0"/>
                <a:cs typeface="Open Sans" panose="020B0606030504020204" pitchFamily="34" charset="0"/>
              </a:rPr>
              <a:t>Folie 8: 	Abbildung  „Kreisdiagramm digital“ Screenshots aus Apple Numbers von PIKAS digi</a:t>
            </a:r>
          </a:p>
          <a:p>
            <a:pPr>
              <a:lnSpc>
                <a:spcPct val="150000"/>
              </a:lnSpc>
            </a:pPr>
            <a:r>
              <a:rPr lang="de-DE" sz="1600" dirty="0">
                <a:latin typeface="Open Sans" panose="020B0606030504020204" pitchFamily="34" charset="0"/>
                <a:ea typeface="Open Sans" panose="020B0606030504020204" pitchFamily="34" charset="0"/>
                <a:cs typeface="Open Sans" panose="020B0606030504020204" pitchFamily="34" charset="0"/>
              </a:rPr>
              <a:t>Folie 9:	Abbildung „Balkendiagramm digital“ Screenshots aus Apple Numbers von PIKAS digi</a:t>
            </a:r>
          </a:p>
          <a:p>
            <a:pPr>
              <a:lnSpc>
                <a:spcPct val="150000"/>
              </a:lnSpc>
            </a:pPr>
            <a:r>
              <a:rPr lang="de-DE" sz="1600" dirty="0">
                <a:latin typeface="Open Sans" panose="020B0606030504020204" pitchFamily="34" charset="0"/>
                <a:ea typeface="Open Sans" panose="020B0606030504020204" pitchFamily="34" charset="0"/>
                <a:cs typeface="Open Sans" panose="020B0606030504020204" pitchFamily="34" charset="0"/>
              </a:rPr>
              <a:t>Folie 10:	Abbildung „Säulendiagramm digital“, Screenshots aus Apple Numbers von PIKAS digi</a:t>
            </a:r>
          </a:p>
        </p:txBody>
      </p:sp>
    </p:spTree>
    <p:extLst>
      <p:ext uri="{BB962C8B-B14F-4D97-AF65-F5344CB8AC3E}">
        <p14:creationId xmlns:p14="http://schemas.microsoft.com/office/powerpoint/2010/main" val="3872364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12FE3040-62F5-B543-84FD-820640502E4C}"/>
              </a:ext>
            </a:extLst>
          </p:cNvPr>
          <p:cNvSpPr>
            <a:spLocks noGrp="1"/>
          </p:cNvSpPr>
          <p:nvPr>
            <p:ph type="dt" sz="half" idx="10"/>
          </p:nvPr>
        </p:nvSpPr>
        <p:spPr/>
        <p:txBody>
          <a:bodyPr/>
          <a:lstStyle/>
          <a:p>
            <a:fld id="{EC8AAEAB-DC0D-124C-A3A7-CECD9522A02D}" type="datetime1">
              <a:rPr lang="de-DE" smtClean="0"/>
              <a:t>25.09.20</a:t>
            </a:fld>
            <a:endParaRPr lang="de-DE"/>
          </a:p>
        </p:txBody>
      </p:sp>
      <p:sp>
        <p:nvSpPr>
          <p:cNvPr id="3" name="Fußzeilenplatzhalter 2">
            <a:extLst>
              <a:ext uri="{FF2B5EF4-FFF2-40B4-BE49-F238E27FC236}">
                <a16:creationId xmlns:a16="http://schemas.microsoft.com/office/drawing/2014/main" id="{D64A3B0D-DB71-994F-B300-E190F1E71ECE}"/>
              </a:ext>
            </a:extLst>
          </p:cNvPr>
          <p:cNvSpPr>
            <a:spLocks noGrp="1"/>
          </p:cNvSpPr>
          <p:nvPr>
            <p:ph type="ftr" sz="quarter" idx="11"/>
          </p:nvPr>
        </p:nvSpPr>
        <p:spPr/>
        <p:txBody>
          <a:bodyPr/>
          <a:lstStyle/>
          <a:p>
            <a:r>
              <a:rPr lang="de-DE"/>
              <a:t>Juli 2019 © </a:t>
            </a:r>
            <a:r>
              <a:rPr lang="de-DE" b="1"/>
              <a:t>PIKAS</a:t>
            </a:r>
            <a:r>
              <a:rPr lang="de-DE"/>
              <a:t> digi </a:t>
            </a:r>
            <a:r>
              <a:rPr lang="de-DE" i="1"/>
              <a:t>(pikas-digi.dzlm.de)</a:t>
            </a:r>
            <a:endParaRPr lang="de-DE" i="1" dirty="0"/>
          </a:p>
        </p:txBody>
      </p:sp>
      <p:sp>
        <p:nvSpPr>
          <p:cNvPr id="4" name="Foliennummernplatzhalter 3">
            <a:extLst>
              <a:ext uri="{FF2B5EF4-FFF2-40B4-BE49-F238E27FC236}">
                <a16:creationId xmlns:a16="http://schemas.microsoft.com/office/drawing/2014/main" id="{7DD86085-4DF3-9D4E-BE29-62580B195151}"/>
              </a:ext>
            </a:extLst>
          </p:cNvPr>
          <p:cNvSpPr>
            <a:spLocks noGrp="1"/>
          </p:cNvSpPr>
          <p:nvPr>
            <p:ph type="sldNum" sz="quarter" idx="12"/>
          </p:nvPr>
        </p:nvSpPr>
        <p:spPr/>
        <p:txBody>
          <a:bodyPr/>
          <a:lstStyle/>
          <a:p>
            <a:fld id="{63DC21CD-A42E-AB42-85DA-371CDC81102A}" type="slidenum">
              <a:rPr lang="de-DE" smtClean="0"/>
              <a:pPr/>
              <a:t>1</a:t>
            </a:fld>
            <a:endParaRPr lang="de-DE" dirty="0"/>
          </a:p>
        </p:txBody>
      </p:sp>
      <p:sp>
        <p:nvSpPr>
          <p:cNvPr id="5" name="Inhaltsplatzhalter 4">
            <a:extLst>
              <a:ext uri="{FF2B5EF4-FFF2-40B4-BE49-F238E27FC236}">
                <a16:creationId xmlns:a16="http://schemas.microsoft.com/office/drawing/2014/main" id="{13A40114-BE05-8846-9D40-5F0DFE931455}"/>
              </a:ext>
            </a:extLst>
          </p:cNvPr>
          <p:cNvSpPr>
            <a:spLocks noGrp="1"/>
          </p:cNvSpPr>
          <p:nvPr>
            <p:ph sz="half" idx="13"/>
          </p:nvPr>
        </p:nvSpPr>
        <p:spPr>
          <a:xfrm>
            <a:off x="4150516" y="355600"/>
            <a:ext cx="7203283" cy="598665"/>
          </a:xfrm>
        </p:spPr>
        <p:txBody>
          <a:bodyPr/>
          <a:lstStyle/>
          <a:p>
            <a:r>
              <a:rPr lang="de-DE" dirty="0"/>
              <a:t>Hinweise zu den Lizenzbedingungen</a:t>
            </a:r>
          </a:p>
        </p:txBody>
      </p:sp>
      <p:sp>
        <p:nvSpPr>
          <p:cNvPr id="7" name="Untertitel 2">
            <a:extLst>
              <a:ext uri="{FF2B5EF4-FFF2-40B4-BE49-F238E27FC236}">
                <a16:creationId xmlns:a16="http://schemas.microsoft.com/office/drawing/2014/main" id="{D5686E2D-CB51-6A41-A947-057D82FC0116}"/>
              </a:ext>
            </a:extLst>
          </p:cNvPr>
          <p:cNvSpPr txBox="1">
            <a:spLocks noChangeArrowheads="1"/>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t>Dieses Material wurde vom PIKAS-Team für das Deutsche Zentrum für Lehrerbildung Mathematik (DZLM) konzipiert und kann unter der </a:t>
            </a:r>
            <a:r>
              <a:rPr lang="de-DE" sz="2000" dirty="0">
                <a:solidFill>
                  <a:srgbClr val="428891"/>
                </a:solidFill>
              </a:rPr>
              <a:t>Creative </a:t>
            </a:r>
            <a:r>
              <a:rPr lang="de-DE" sz="2000" dirty="0" err="1">
                <a:solidFill>
                  <a:srgbClr val="428891"/>
                </a:solidFill>
              </a:rPr>
              <a:t>Commons</a:t>
            </a:r>
            <a:r>
              <a:rPr lang="de-DE" sz="2000" dirty="0">
                <a:solidFill>
                  <a:srgbClr val="428891"/>
                </a:solidFill>
              </a:rPr>
              <a:t> Lizenz BY-SA: Namensnennung – Weitergabe unter gleichen Bedingungen 4.0 International</a:t>
            </a:r>
            <a:r>
              <a:rPr lang="de-DE" sz="2000" dirty="0">
                <a:solidFill>
                  <a:srgbClr val="5EB511"/>
                </a:solidFill>
              </a:rPr>
              <a:t> </a:t>
            </a:r>
            <a:r>
              <a:rPr lang="de-DE" sz="2000" dirty="0"/>
              <a:t>weiterverwendet werden.</a:t>
            </a:r>
          </a:p>
          <a:p>
            <a:r>
              <a:rPr lang="de-DE" sz="2000" dirty="0"/>
              <a:t>Das bedeutet: Alle Folien und Materialien können für Zwecke der Aus- und Fortbildung unter der Bedingung heruntergeladen, verändert und genutzt werden, dass alle Quellenangaben erhalten bleiben, PIKAS als Urheber genannt und das neu entstandene Material unter den gleichen Bedingungen weitergegeben wird.</a:t>
            </a:r>
          </a:p>
          <a:p>
            <a:r>
              <a:rPr lang="de-DE" sz="2000" dirty="0"/>
              <a:t>Von der Weitergabe ausgenommen sind Fotos, die erkennbar reale Personen zeigen.</a:t>
            </a:r>
          </a:p>
          <a:p>
            <a:r>
              <a:rPr lang="de-DE" sz="2000" dirty="0"/>
              <a:t>Bildnachweise und Zitatquellen finden sich auf den jeweiligen Folien bzw. in den Zusatzmaterialien.</a:t>
            </a:r>
          </a:p>
          <a:p>
            <a:r>
              <a:rPr lang="de-DE" sz="2000" dirty="0"/>
              <a:t>Weitere Hinweise und Informationen zu PIKAS finden Sie unter </a:t>
            </a:r>
            <a:r>
              <a:rPr lang="de-DE" sz="2000" dirty="0">
                <a:solidFill>
                  <a:srgbClr val="428891"/>
                </a:solidFill>
                <a:hlinkClick r:id="rId2">
                  <a:extLst>
                    <a:ext uri="{A12FA001-AC4F-418D-AE19-62706E023703}">
                      <ahyp:hlinkClr xmlns:ahyp="http://schemas.microsoft.com/office/drawing/2018/hyperlinkcolor" val="tx"/>
                    </a:ext>
                  </a:extLst>
                </a:hlinkClick>
              </a:rPr>
              <a:t>http://pikas.dzlm.de</a:t>
            </a:r>
            <a:r>
              <a:rPr lang="de-DE" sz="2000" dirty="0"/>
              <a:t>.</a:t>
            </a:r>
          </a:p>
        </p:txBody>
      </p:sp>
      <p:sp>
        <p:nvSpPr>
          <p:cNvPr id="8" name="Inhaltsplatzhalter 4">
            <a:extLst>
              <a:ext uri="{FF2B5EF4-FFF2-40B4-BE49-F238E27FC236}">
                <a16:creationId xmlns:a16="http://schemas.microsoft.com/office/drawing/2014/main" id="{806D26FC-407B-1745-9486-584F684BF2F0}"/>
              </a:ext>
            </a:extLst>
          </p:cNvPr>
          <p:cNvSpPr txBox="1">
            <a:spLocks/>
          </p:cNvSpPr>
          <p:nvPr/>
        </p:nvSpPr>
        <p:spPr>
          <a:xfrm>
            <a:off x="838200" y="1209925"/>
            <a:ext cx="8847667" cy="598664"/>
          </a:xfrm>
          <a:prstGeom prst="rect">
            <a:avLst/>
          </a:prstGeom>
        </p:spPr>
        <p:txBody>
          <a:bodyPr/>
          <a:lstStyle>
            <a:lvl1pPr marL="342900" indent="-342900" algn="l" rtl="0" eaLnBrk="0" fontAlgn="base" hangingPunct="0">
              <a:spcBef>
                <a:spcPct val="20000"/>
              </a:spcBef>
              <a:spcAft>
                <a:spcPct val="0"/>
              </a:spcAft>
              <a:buFont typeface="Arial" charset="0"/>
              <a:buChar char="•"/>
              <a:defRPr sz="2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000">
                <a:solidFill>
                  <a:schemeClr val="tx1"/>
                </a:solidFill>
                <a:latin typeface="+mn-lt"/>
                <a:ea typeface="Arial" pitchFamily="-112"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2"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2"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buNone/>
            </a:pPr>
            <a:r>
              <a:rPr lang="de-DE" sz="2400" b="1" kern="0" dirty="0">
                <a:solidFill>
                  <a:srgbClr val="428891"/>
                </a:solidFill>
              </a:rPr>
              <a:t>Diese Folie gehört zum Material und darf nicht entfernt werden.</a:t>
            </a:r>
          </a:p>
        </p:txBody>
      </p:sp>
      <p:pic>
        <p:nvPicPr>
          <p:cNvPr id="9" name="Bild 13">
            <a:extLst>
              <a:ext uri="{FF2B5EF4-FFF2-40B4-BE49-F238E27FC236}">
                <a16:creationId xmlns:a16="http://schemas.microsoft.com/office/drawing/2014/main" id="{46DDEBFD-EBE3-C348-BA72-1A865FC207D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72736" y="1226557"/>
            <a:ext cx="1091622" cy="393700"/>
          </a:xfrm>
          <a:prstGeom prst="rect">
            <a:avLst/>
          </a:prstGeom>
        </p:spPr>
      </p:pic>
    </p:spTree>
    <p:extLst>
      <p:ext uri="{BB962C8B-B14F-4D97-AF65-F5344CB8AC3E}">
        <p14:creationId xmlns:p14="http://schemas.microsoft.com/office/powerpoint/2010/main" val="121847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B1EFFA6-F8F8-CC49-91C5-E98F8EA6D0C0}"/>
              </a:ext>
            </a:extLst>
          </p:cNvPr>
          <p:cNvSpPr txBox="1"/>
          <p:nvPr/>
        </p:nvSpPr>
        <p:spPr>
          <a:xfrm>
            <a:off x="13754100" y="2784131"/>
            <a:ext cx="184731" cy="369332"/>
          </a:xfrm>
          <a:prstGeom prst="rect">
            <a:avLst/>
          </a:prstGeom>
          <a:noFill/>
        </p:spPr>
        <p:txBody>
          <a:bodyPr wrap="none" rtlCol="0">
            <a:spAutoFit/>
          </a:bodyPr>
          <a:lstStyle/>
          <a:p>
            <a:endParaRPr lang="de-DE" dirty="0"/>
          </a:p>
        </p:txBody>
      </p:sp>
      <p:sp>
        <p:nvSpPr>
          <p:cNvPr id="2" name="Textfeld 1">
            <a:extLst>
              <a:ext uri="{FF2B5EF4-FFF2-40B4-BE49-F238E27FC236}">
                <a16:creationId xmlns:a16="http://schemas.microsoft.com/office/drawing/2014/main" id="{69397941-CD5A-3544-BE27-3B834739DA3C}"/>
              </a:ext>
            </a:extLst>
          </p:cNvPr>
          <p:cNvSpPr txBox="1"/>
          <p:nvPr/>
        </p:nvSpPr>
        <p:spPr>
          <a:xfrm>
            <a:off x="717375" y="2375794"/>
            <a:ext cx="4389246" cy="584775"/>
          </a:xfrm>
          <a:prstGeom prst="rect">
            <a:avLst/>
          </a:prstGeom>
          <a:solidFill>
            <a:schemeClr val="bg1"/>
          </a:solidFill>
        </p:spPr>
        <p:txBody>
          <a:bodyPr wrap="square" rtlCol="0">
            <a:spAutoFit/>
          </a:bodyPr>
          <a:lstStyle/>
          <a:p>
            <a:r>
              <a:rPr lang="de-DE" sz="3200" dirty="0">
                <a:solidFill>
                  <a:srgbClr val="428891"/>
                </a:solidFill>
                <a:latin typeface="Open Sans" panose="020B0606030504020204" pitchFamily="34" charset="0"/>
                <a:ea typeface="Open Sans" panose="020B0606030504020204" pitchFamily="34" charset="0"/>
                <a:cs typeface="Open Sans" panose="020B0606030504020204" pitchFamily="34" charset="0"/>
              </a:rPr>
              <a:t>Warum</a:t>
            </a:r>
            <a:r>
              <a:rPr lang="de-DE" sz="3200" b="1" dirty="0">
                <a:solidFill>
                  <a:srgbClr val="428891"/>
                </a:solidFill>
                <a:latin typeface="Open Sans" panose="020B0606030504020204" pitchFamily="34" charset="0"/>
                <a:ea typeface="Open Sans" panose="020B0606030504020204" pitchFamily="34" charset="0"/>
                <a:cs typeface="Open Sans" panose="020B0606030504020204" pitchFamily="34" charset="0"/>
              </a:rPr>
              <a:t> </a:t>
            </a:r>
            <a:r>
              <a:rPr lang="de-DE" sz="3200" dirty="0">
                <a:solidFill>
                  <a:srgbClr val="428891"/>
                </a:solidFill>
                <a:latin typeface="Open Sans" panose="020B0606030504020204" pitchFamily="34" charset="0"/>
                <a:ea typeface="Open Sans" panose="020B0606030504020204" pitchFamily="34" charset="0"/>
                <a:cs typeface="Open Sans" panose="020B0606030504020204" pitchFamily="34" charset="0"/>
              </a:rPr>
              <a:t>Diagramme?</a:t>
            </a:r>
          </a:p>
        </p:txBody>
      </p:sp>
      <p:sp>
        <p:nvSpPr>
          <p:cNvPr id="22" name="Textfeld 21">
            <a:extLst>
              <a:ext uri="{FF2B5EF4-FFF2-40B4-BE49-F238E27FC236}">
                <a16:creationId xmlns:a16="http://schemas.microsoft.com/office/drawing/2014/main" id="{137CD6F1-2BE0-7E43-B31C-57346D2F71CD}"/>
              </a:ext>
            </a:extLst>
          </p:cNvPr>
          <p:cNvSpPr txBox="1"/>
          <p:nvPr/>
        </p:nvSpPr>
        <p:spPr>
          <a:xfrm>
            <a:off x="728660" y="3897430"/>
            <a:ext cx="4114800" cy="584775"/>
          </a:xfrm>
          <a:prstGeom prst="rect">
            <a:avLst/>
          </a:prstGeom>
          <a:solidFill>
            <a:schemeClr val="bg1"/>
          </a:solidFill>
        </p:spPr>
        <p:txBody>
          <a:bodyPr wrap="square" rtlCol="0">
            <a:spAutoFit/>
          </a:bodyPr>
          <a:lstStyle/>
          <a:p>
            <a:r>
              <a:rPr lang="de-DE" sz="3200" dirty="0">
                <a:solidFill>
                  <a:srgbClr val="428891"/>
                </a:solidFill>
                <a:latin typeface="Open Sans" panose="020B0606030504020204" pitchFamily="34" charset="0"/>
                <a:ea typeface="Open Sans" panose="020B0606030504020204" pitchFamily="34" charset="0"/>
                <a:cs typeface="Open Sans" panose="020B0606030504020204" pitchFamily="34" charset="0"/>
              </a:rPr>
              <a:t>Warum auch digital?</a:t>
            </a:r>
          </a:p>
        </p:txBody>
      </p:sp>
      <p:sp>
        <p:nvSpPr>
          <p:cNvPr id="23" name="Textfeld 22">
            <a:extLst>
              <a:ext uri="{FF2B5EF4-FFF2-40B4-BE49-F238E27FC236}">
                <a16:creationId xmlns:a16="http://schemas.microsoft.com/office/drawing/2014/main" id="{ADD31EB4-B00C-D441-871F-B4271FDE318E}"/>
              </a:ext>
            </a:extLst>
          </p:cNvPr>
          <p:cNvSpPr txBox="1"/>
          <p:nvPr/>
        </p:nvSpPr>
        <p:spPr>
          <a:xfrm>
            <a:off x="728660" y="4658248"/>
            <a:ext cx="1195674" cy="584775"/>
          </a:xfrm>
          <a:prstGeom prst="rect">
            <a:avLst/>
          </a:prstGeom>
          <a:solidFill>
            <a:schemeClr val="bg1"/>
          </a:solidFill>
        </p:spPr>
        <p:txBody>
          <a:bodyPr wrap="square" rtlCol="0">
            <a:spAutoFit/>
          </a:bodyPr>
          <a:lstStyle/>
          <a:p>
            <a:r>
              <a:rPr lang="de-DE" sz="3200" dirty="0">
                <a:solidFill>
                  <a:srgbClr val="428891"/>
                </a:solidFill>
                <a:latin typeface="Open Sans" panose="020B0606030504020204" pitchFamily="34" charset="0"/>
                <a:ea typeface="Open Sans" panose="020B0606030504020204" pitchFamily="34" charset="0"/>
                <a:cs typeface="Open Sans" panose="020B0606030504020204" pitchFamily="34" charset="0"/>
              </a:rPr>
              <a:t>Wie?</a:t>
            </a:r>
          </a:p>
        </p:txBody>
      </p:sp>
      <p:sp>
        <p:nvSpPr>
          <p:cNvPr id="26" name="Textfeld 25">
            <a:extLst>
              <a:ext uri="{FF2B5EF4-FFF2-40B4-BE49-F238E27FC236}">
                <a16:creationId xmlns:a16="http://schemas.microsoft.com/office/drawing/2014/main" id="{CF60129E-25F7-534C-9D48-18D09E724B65}"/>
              </a:ext>
            </a:extLst>
          </p:cNvPr>
          <p:cNvSpPr txBox="1"/>
          <p:nvPr/>
        </p:nvSpPr>
        <p:spPr>
          <a:xfrm>
            <a:off x="728661" y="1579004"/>
            <a:ext cx="4071940" cy="707886"/>
          </a:xfrm>
          <a:prstGeom prst="rect">
            <a:avLst/>
          </a:prstGeom>
          <a:noFill/>
        </p:spPr>
        <p:txBody>
          <a:bodyPr wrap="square" rtlCol="0">
            <a:spAutoFit/>
          </a:bodyPr>
          <a:lstStyle/>
          <a:p>
            <a:r>
              <a:rPr lang="de-DE" sz="4000" dirty="0">
                <a:latin typeface="Open Sans" panose="020B0606030504020204" pitchFamily="34" charset="0"/>
                <a:ea typeface="Open Sans" panose="020B0606030504020204" pitchFamily="34" charset="0"/>
                <a:cs typeface="Open Sans" panose="020B0606030504020204" pitchFamily="34" charset="0"/>
              </a:rPr>
              <a:t>INHALTE</a:t>
            </a:r>
          </a:p>
        </p:txBody>
      </p:sp>
      <p:sp>
        <p:nvSpPr>
          <p:cNvPr id="6" name="Foliennummernplatzhalter 5">
            <a:extLst>
              <a:ext uri="{FF2B5EF4-FFF2-40B4-BE49-F238E27FC236}">
                <a16:creationId xmlns:a16="http://schemas.microsoft.com/office/drawing/2014/main" id="{4B218E5B-5760-3C4E-9AFF-BF3F045EAAB3}"/>
              </a:ext>
            </a:extLst>
          </p:cNvPr>
          <p:cNvSpPr>
            <a:spLocks noGrp="1"/>
          </p:cNvSpPr>
          <p:nvPr>
            <p:ph type="sldNum" sz="quarter" idx="12"/>
          </p:nvPr>
        </p:nvSpPr>
        <p:spPr/>
        <p:txBody>
          <a:bodyPr/>
          <a:lstStyle/>
          <a:p>
            <a:fld id="{63DC21CD-A42E-AB42-85DA-371CDC81102A}" type="slidenum">
              <a:rPr lang="de-DE" smtClean="0"/>
              <a:pPr/>
              <a:t>2</a:t>
            </a:fld>
            <a:endParaRPr lang="de-DE" dirty="0"/>
          </a:p>
        </p:txBody>
      </p:sp>
      <p:sp>
        <p:nvSpPr>
          <p:cNvPr id="7" name="Datumsplatzhalter 6">
            <a:extLst>
              <a:ext uri="{FF2B5EF4-FFF2-40B4-BE49-F238E27FC236}">
                <a16:creationId xmlns:a16="http://schemas.microsoft.com/office/drawing/2014/main" id="{B2A905BA-1692-884B-A1D5-90B83DEA0E3A}"/>
              </a:ext>
            </a:extLst>
          </p:cNvPr>
          <p:cNvSpPr>
            <a:spLocks noGrp="1"/>
          </p:cNvSpPr>
          <p:nvPr>
            <p:ph type="dt" sz="half" idx="10"/>
          </p:nvPr>
        </p:nvSpPr>
        <p:spPr/>
        <p:txBody>
          <a:bodyPr/>
          <a:lstStyle/>
          <a:p>
            <a:fld id="{7446EC53-3AF3-5140-B116-87C71F65FA50}" type="datetime1">
              <a:rPr lang="de-DE" smtClean="0"/>
              <a:t>25.09.20</a:t>
            </a:fld>
            <a:endParaRPr lang="de-DE"/>
          </a:p>
        </p:txBody>
      </p:sp>
      <p:sp>
        <p:nvSpPr>
          <p:cNvPr id="8" name="Fußzeilenplatzhalter 7">
            <a:extLst>
              <a:ext uri="{FF2B5EF4-FFF2-40B4-BE49-F238E27FC236}">
                <a16:creationId xmlns:a16="http://schemas.microsoft.com/office/drawing/2014/main" id="{F2B0FDEB-D057-8E47-AA35-06348FE6B75A}"/>
              </a:ext>
            </a:extLst>
          </p:cNvPr>
          <p:cNvSpPr>
            <a:spLocks noGrp="1"/>
          </p:cNvSpPr>
          <p:nvPr>
            <p:ph type="ftr" sz="quarter" idx="11"/>
          </p:nvPr>
        </p:nvSpPr>
        <p:spPr/>
        <p:txBody>
          <a:bodyPr/>
          <a:lstStyle/>
          <a:p>
            <a:r>
              <a:rPr lang="de-DE"/>
              <a:t>Juli 2019 © </a:t>
            </a:r>
            <a:r>
              <a:rPr lang="de-DE" b="1"/>
              <a:t>PIKAS</a:t>
            </a:r>
            <a:r>
              <a:rPr lang="de-DE"/>
              <a:t> digi </a:t>
            </a:r>
            <a:r>
              <a:rPr lang="de-DE" i="1"/>
              <a:t>(pikas-digi.dzlm.de)</a:t>
            </a:r>
            <a:endParaRPr lang="de-DE" i="1" dirty="0"/>
          </a:p>
        </p:txBody>
      </p:sp>
      <p:sp>
        <p:nvSpPr>
          <p:cNvPr id="12" name="Textfeld 11">
            <a:extLst>
              <a:ext uri="{FF2B5EF4-FFF2-40B4-BE49-F238E27FC236}">
                <a16:creationId xmlns:a16="http://schemas.microsoft.com/office/drawing/2014/main" id="{E9B2935C-6D0F-5148-BAF8-BC038F915606}"/>
              </a:ext>
            </a:extLst>
          </p:cNvPr>
          <p:cNvSpPr txBox="1"/>
          <p:nvPr/>
        </p:nvSpPr>
        <p:spPr>
          <a:xfrm>
            <a:off x="4006220" y="330739"/>
            <a:ext cx="7357602" cy="584775"/>
          </a:xfrm>
          <a:prstGeom prst="rect">
            <a:avLst/>
          </a:prstGeom>
          <a:solidFill>
            <a:srgbClr val="428891"/>
          </a:solidFill>
        </p:spPr>
        <p:txBody>
          <a:bodyPr wrap="square" rtlCol="0">
            <a:spAutoFit/>
          </a:bodyPr>
          <a:lstStyle/>
          <a:p>
            <a:r>
              <a:rPr lang="de-DE"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Diagramme im Mathematikunterricht</a:t>
            </a:r>
          </a:p>
        </p:txBody>
      </p:sp>
      <p:sp>
        <p:nvSpPr>
          <p:cNvPr id="13" name="Textfeld 12">
            <a:extLst>
              <a:ext uri="{FF2B5EF4-FFF2-40B4-BE49-F238E27FC236}">
                <a16:creationId xmlns:a16="http://schemas.microsoft.com/office/drawing/2014/main" id="{9F09FC83-FDE2-564E-84A1-0B1ED7890744}"/>
              </a:ext>
            </a:extLst>
          </p:cNvPr>
          <p:cNvSpPr txBox="1"/>
          <p:nvPr/>
        </p:nvSpPr>
        <p:spPr>
          <a:xfrm>
            <a:off x="728660" y="3136612"/>
            <a:ext cx="3913678" cy="584775"/>
          </a:xfrm>
          <a:prstGeom prst="rect">
            <a:avLst/>
          </a:prstGeom>
          <a:solidFill>
            <a:schemeClr val="bg1"/>
          </a:solidFill>
        </p:spPr>
        <p:txBody>
          <a:bodyPr wrap="square" rtlCol="0">
            <a:spAutoFit/>
          </a:bodyPr>
          <a:lstStyle/>
          <a:p>
            <a:r>
              <a:rPr lang="de-DE" sz="3200" dirty="0">
                <a:solidFill>
                  <a:srgbClr val="428891"/>
                </a:solidFill>
                <a:latin typeface="Open Sans" panose="020B0606030504020204" pitchFamily="34" charset="0"/>
                <a:ea typeface="Open Sans" panose="020B0606030504020204" pitchFamily="34" charset="0"/>
                <a:cs typeface="Open Sans" panose="020B0606030504020204" pitchFamily="34" charset="0"/>
              </a:rPr>
              <a:t>Erprobung der App</a:t>
            </a:r>
          </a:p>
        </p:txBody>
      </p:sp>
      <p:pic>
        <p:nvPicPr>
          <p:cNvPr id="14" name="Grafik 13">
            <a:extLst>
              <a:ext uri="{FF2B5EF4-FFF2-40B4-BE49-F238E27FC236}">
                <a16:creationId xmlns:a16="http://schemas.microsoft.com/office/drawing/2014/main" id="{40FDC855-1FAA-6745-A12D-454DBD2E9D79}"/>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p:blipFill>
        <p:spPr>
          <a:xfrm>
            <a:off x="5974773" y="1284810"/>
            <a:ext cx="2871684" cy="2191361"/>
          </a:xfrm>
          <a:prstGeom prst="rect">
            <a:avLst/>
          </a:prstGeom>
        </p:spPr>
      </p:pic>
      <p:pic>
        <p:nvPicPr>
          <p:cNvPr id="16" name="Grafik 15">
            <a:extLst>
              <a:ext uri="{FF2B5EF4-FFF2-40B4-BE49-F238E27FC236}">
                <a16:creationId xmlns:a16="http://schemas.microsoft.com/office/drawing/2014/main" id="{ED38E76A-AB5D-7642-9895-BB674F0A89E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974773" y="4096568"/>
            <a:ext cx="3061965" cy="2189741"/>
          </a:xfrm>
          <a:prstGeom prst="rect">
            <a:avLst/>
          </a:prstGeom>
        </p:spPr>
      </p:pic>
      <p:pic>
        <p:nvPicPr>
          <p:cNvPr id="15" name="Grafik 14">
            <a:extLst>
              <a:ext uri="{FF2B5EF4-FFF2-40B4-BE49-F238E27FC236}">
                <a16:creationId xmlns:a16="http://schemas.microsoft.com/office/drawing/2014/main" id="{B1F48DF6-D5F9-0242-B197-5C7073B558CD}"/>
              </a:ext>
            </a:extLst>
          </p:cNvPr>
          <p:cNvPicPr>
            <a:picLocks noChangeAspect="1"/>
          </p:cNvPicPr>
          <p:nvPr/>
        </p:nvPicPr>
        <p:blipFill>
          <a:blip r:embed="rId6"/>
          <a:stretch>
            <a:fillRect/>
          </a:stretch>
        </p:blipFill>
        <p:spPr>
          <a:xfrm>
            <a:off x="8417608" y="2615257"/>
            <a:ext cx="3441882" cy="2153106"/>
          </a:xfrm>
          <a:prstGeom prst="rect">
            <a:avLst/>
          </a:prstGeom>
          <a:ln>
            <a:noFill/>
          </a:ln>
          <a:effectLst>
            <a:outerShdw blurRad="292100" dist="139700" dir="2700000" algn="tl" rotWithShape="0">
              <a:srgbClr val="333333">
                <a:alpha val="65000"/>
              </a:srgbClr>
            </a:outerShdw>
          </a:effectLst>
        </p:spPr>
      </p:pic>
      <p:sp>
        <p:nvSpPr>
          <p:cNvPr id="17" name="Textfeld 16">
            <a:extLst>
              <a:ext uri="{FF2B5EF4-FFF2-40B4-BE49-F238E27FC236}">
                <a16:creationId xmlns:a16="http://schemas.microsoft.com/office/drawing/2014/main" id="{AC027462-9401-B445-A35E-86AA50441BC2}"/>
              </a:ext>
            </a:extLst>
          </p:cNvPr>
          <p:cNvSpPr txBox="1"/>
          <p:nvPr/>
        </p:nvSpPr>
        <p:spPr>
          <a:xfrm>
            <a:off x="9079263" y="1119037"/>
            <a:ext cx="3179075" cy="369332"/>
          </a:xfrm>
          <a:prstGeom prst="rect">
            <a:avLst/>
          </a:prstGeom>
          <a:noFill/>
        </p:spPr>
        <p:txBody>
          <a:bodyPr wrap="none" rtlCol="0">
            <a:spAutoFit/>
          </a:bodyPr>
          <a:lstStyle/>
          <a:p>
            <a:r>
              <a:rPr lang="de-DE" sz="900" dirty="0">
                <a:solidFill>
                  <a:schemeClr val="bg1">
                    <a:lumMod val="85000"/>
                  </a:schemeClr>
                </a:solidFill>
              </a:rPr>
              <a:t>Fotos  „Verlaufsdiagramm“ , „Balkendiagramm“ und </a:t>
            </a:r>
          </a:p>
          <a:p>
            <a:r>
              <a:rPr lang="de-DE" sz="900" dirty="0">
                <a:solidFill>
                  <a:schemeClr val="bg1">
                    <a:lumMod val="85000"/>
                  </a:schemeClr>
                </a:solidFill>
              </a:rPr>
              <a:t>Grafik „Verlaufsdiagramm“   von PIKAS digi. Lizenz: CC BY-SA 4.0</a:t>
            </a:r>
          </a:p>
        </p:txBody>
      </p:sp>
    </p:spTree>
    <p:extLst>
      <p:ext uri="{BB962C8B-B14F-4D97-AF65-F5344CB8AC3E}">
        <p14:creationId xmlns:p14="http://schemas.microsoft.com/office/powerpoint/2010/main" val="747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22B41C14-5265-CC45-BB5F-8062310EA6E0}"/>
              </a:ext>
            </a:extLst>
          </p:cNvPr>
          <p:cNvSpPr>
            <a:spLocks noGrp="1"/>
          </p:cNvSpPr>
          <p:nvPr>
            <p:ph type="dt" sz="half" idx="10"/>
          </p:nvPr>
        </p:nvSpPr>
        <p:spPr/>
        <p:txBody>
          <a:bodyPr/>
          <a:lstStyle/>
          <a:p>
            <a:fld id="{5539C7AC-403B-D047-B414-BA08F7D7E64B}" type="datetime1">
              <a:rPr lang="de-DE" smtClean="0"/>
              <a:t>25.09.20</a:t>
            </a:fld>
            <a:endParaRPr lang="de-DE"/>
          </a:p>
        </p:txBody>
      </p:sp>
      <p:sp>
        <p:nvSpPr>
          <p:cNvPr id="3" name="Foliennummernplatzhalter 2">
            <a:extLst>
              <a:ext uri="{FF2B5EF4-FFF2-40B4-BE49-F238E27FC236}">
                <a16:creationId xmlns:a16="http://schemas.microsoft.com/office/drawing/2014/main" id="{305A0518-9F59-624A-8A16-FE435F7FC614}"/>
              </a:ext>
            </a:extLst>
          </p:cNvPr>
          <p:cNvSpPr>
            <a:spLocks noGrp="1"/>
          </p:cNvSpPr>
          <p:nvPr>
            <p:ph type="sldNum" sz="quarter" idx="12"/>
          </p:nvPr>
        </p:nvSpPr>
        <p:spPr/>
        <p:txBody>
          <a:bodyPr/>
          <a:lstStyle/>
          <a:p>
            <a:fld id="{492B5759-5C2A-0B45-9DED-7FA190121F82}" type="slidenum">
              <a:rPr lang="de-DE" smtClean="0"/>
              <a:t>3</a:t>
            </a:fld>
            <a:endParaRPr lang="de-DE"/>
          </a:p>
        </p:txBody>
      </p:sp>
      <p:sp>
        <p:nvSpPr>
          <p:cNvPr id="4" name="Textfeld 3">
            <a:extLst>
              <a:ext uri="{FF2B5EF4-FFF2-40B4-BE49-F238E27FC236}">
                <a16:creationId xmlns:a16="http://schemas.microsoft.com/office/drawing/2014/main" id="{CDC7ACBA-8A83-D945-85B4-4492A225E3CE}"/>
              </a:ext>
            </a:extLst>
          </p:cNvPr>
          <p:cNvSpPr txBox="1"/>
          <p:nvPr/>
        </p:nvSpPr>
        <p:spPr>
          <a:xfrm>
            <a:off x="4113571" y="330739"/>
            <a:ext cx="4162277" cy="584775"/>
          </a:xfrm>
          <a:prstGeom prst="rect">
            <a:avLst/>
          </a:prstGeom>
          <a:solidFill>
            <a:srgbClr val="428891"/>
          </a:solidFill>
        </p:spPr>
        <p:txBody>
          <a:bodyPr wrap="square" rtlCol="0">
            <a:spAutoFit/>
          </a:bodyPr>
          <a:lstStyle/>
          <a:p>
            <a:r>
              <a:rPr lang="de-DE"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Warum Diagramme?</a:t>
            </a:r>
          </a:p>
        </p:txBody>
      </p:sp>
      <p:sp>
        <p:nvSpPr>
          <p:cNvPr id="5" name="Textfeld 4">
            <a:extLst>
              <a:ext uri="{FF2B5EF4-FFF2-40B4-BE49-F238E27FC236}">
                <a16:creationId xmlns:a16="http://schemas.microsoft.com/office/drawing/2014/main" id="{54F93C40-850F-374A-9E69-E541AE54024E}"/>
              </a:ext>
            </a:extLst>
          </p:cNvPr>
          <p:cNvSpPr txBox="1"/>
          <p:nvPr/>
        </p:nvSpPr>
        <p:spPr>
          <a:xfrm>
            <a:off x="311284" y="1395800"/>
            <a:ext cx="6031150" cy="2862322"/>
          </a:xfrm>
          <a:prstGeom prst="rect">
            <a:avLst/>
          </a:prstGeom>
          <a:noFill/>
        </p:spPr>
        <p:txBody>
          <a:bodyPr wrap="square" rtlCol="0">
            <a:spAutoFit/>
          </a:bodyPr>
          <a:lstStyle/>
          <a:p>
            <a:r>
              <a:rPr lang="de-DE" sz="2000" b="1" cap="all" dirty="0">
                <a:solidFill>
                  <a:srgbClr val="317E87"/>
                </a:solidFill>
                <a:latin typeface="Open Sans" panose="020B0606030504020204" pitchFamily="34" charset="0"/>
                <a:ea typeface="Open Sans" panose="020B0606030504020204" pitchFamily="34" charset="0"/>
                <a:cs typeface="Open Sans" panose="020B0606030504020204" pitchFamily="34" charset="0"/>
              </a:rPr>
              <a:t>Inhaltsbezogene Kompetenzen</a:t>
            </a:r>
          </a:p>
          <a:p>
            <a:endParaRPr lang="de-DE" sz="2000" b="1" cap="all" dirty="0">
              <a:solidFill>
                <a:srgbClr val="317E87"/>
              </a:solidFill>
              <a:latin typeface="Open Sans" panose="020B0606030504020204" pitchFamily="34" charset="0"/>
              <a:ea typeface="Open Sans" panose="020B0606030504020204" pitchFamily="34" charset="0"/>
              <a:cs typeface="Open Sans" panose="020B0606030504020204" pitchFamily="34" charset="0"/>
            </a:endParaRPr>
          </a:p>
          <a:p>
            <a:r>
              <a:rPr lang="de-DE" sz="2000" dirty="0">
                <a:latin typeface="Open Sans" panose="020B0606030504020204" pitchFamily="34" charset="0"/>
                <a:ea typeface="Open Sans" panose="020B0606030504020204" pitchFamily="34" charset="0"/>
                <a:cs typeface="Open Sans" panose="020B0606030504020204" pitchFamily="34" charset="0"/>
              </a:rPr>
              <a:t>Die Schülerinnen und Schüler</a:t>
            </a:r>
          </a:p>
          <a:p>
            <a:pPr marL="285750" indent="-285750">
              <a:buFont typeface="Arial" panose="020B0604020202020204" pitchFamily="34" charset="0"/>
              <a:buChar char="•"/>
            </a:pPr>
            <a:r>
              <a:rPr lang="de-DE" sz="2000" dirty="0">
                <a:latin typeface="Open Sans" panose="020B0606030504020204" pitchFamily="34" charset="0"/>
                <a:ea typeface="Open Sans" panose="020B0606030504020204" pitchFamily="34" charset="0"/>
                <a:cs typeface="Open Sans" panose="020B0606030504020204" pitchFamily="34" charset="0"/>
              </a:rPr>
              <a:t>… sammeln Daten aus der unmittelbaren Lebenswirklichkeit und stellen sie in Diagrammen […] dar.</a:t>
            </a:r>
          </a:p>
          <a:p>
            <a:pPr marL="285750" indent="-285750">
              <a:buFont typeface="Arial" panose="020B0604020202020204" pitchFamily="34" charset="0"/>
              <a:buChar char="•"/>
            </a:pPr>
            <a:r>
              <a:rPr lang="de-DE" sz="2000" dirty="0">
                <a:latin typeface="Open Sans" panose="020B0606030504020204" pitchFamily="34" charset="0"/>
                <a:ea typeface="Open Sans" panose="020B0606030504020204" pitchFamily="34" charset="0"/>
                <a:cs typeface="Open Sans" panose="020B0606030504020204" pitchFamily="34" charset="0"/>
              </a:rPr>
              <a:t>… entnehmen […] Diagrammen […] Daten und ziehen sie zur Beantwortung von mathematikhaltigen Fragen heran.</a:t>
            </a:r>
          </a:p>
        </p:txBody>
      </p:sp>
      <p:sp>
        <p:nvSpPr>
          <p:cNvPr id="6" name="Textfeld 5">
            <a:extLst>
              <a:ext uri="{FF2B5EF4-FFF2-40B4-BE49-F238E27FC236}">
                <a16:creationId xmlns:a16="http://schemas.microsoft.com/office/drawing/2014/main" id="{C731674A-2014-534F-AE61-6FD7DB5585F1}"/>
              </a:ext>
            </a:extLst>
          </p:cNvPr>
          <p:cNvSpPr txBox="1"/>
          <p:nvPr/>
        </p:nvSpPr>
        <p:spPr>
          <a:xfrm>
            <a:off x="6677509" y="1479561"/>
            <a:ext cx="5311303" cy="2246769"/>
          </a:xfrm>
          <a:prstGeom prst="rect">
            <a:avLst/>
          </a:prstGeom>
          <a:noFill/>
        </p:spPr>
        <p:txBody>
          <a:bodyPr wrap="square" rtlCol="0">
            <a:spAutoFit/>
          </a:bodyPr>
          <a:lstStyle/>
          <a:p>
            <a:r>
              <a:rPr lang="de-DE" sz="2000" b="1" cap="all" dirty="0">
                <a:solidFill>
                  <a:srgbClr val="317E87"/>
                </a:solidFill>
                <a:latin typeface="Open Sans" panose="020B0606030504020204" pitchFamily="34" charset="0"/>
                <a:ea typeface="Open Sans" panose="020B0606030504020204" pitchFamily="34" charset="0"/>
                <a:cs typeface="Open Sans" panose="020B0606030504020204" pitchFamily="34" charset="0"/>
              </a:rPr>
              <a:t>Prozessbezogene Kompetenzen</a:t>
            </a:r>
          </a:p>
          <a:p>
            <a:r>
              <a:rPr lang="de-DE" sz="2000" b="1" cap="all" dirty="0">
                <a:solidFill>
                  <a:srgbClr val="317E87"/>
                </a:solidFill>
                <a:latin typeface="Open Sans" panose="020B0606030504020204" pitchFamily="34" charset="0"/>
                <a:ea typeface="Open Sans" panose="020B0606030504020204" pitchFamily="34" charset="0"/>
                <a:cs typeface="Open Sans" panose="020B0606030504020204" pitchFamily="34" charset="0"/>
              </a:rPr>
              <a:t> </a:t>
            </a:r>
          </a:p>
          <a:p>
            <a:pPr marL="285750" indent="-285750">
              <a:buFont typeface="Arial" panose="020B0604020202020204" pitchFamily="34" charset="0"/>
              <a:buChar char="•"/>
            </a:pPr>
            <a:r>
              <a:rPr lang="de-DE" sz="2000" dirty="0">
                <a:latin typeface="Open Sans" panose="020B0606030504020204" pitchFamily="34" charset="0"/>
                <a:ea typeface="Open Sans" panose="020B0606030504020204" pitchFamily="34" charset="0"/>
                <a:cs typeface="Open Sans" panose="020B0606030504020204" pitchFamily="34" charset="0"/>
              </a:rPr>
              <a:t>Argumentieren / Kommunizieren: über mathematische Zusammenhänge</a:t>
            </a:r>
          </a:p>
          <a:p>
            <a:pPr marL="285750" indent="-285750">
              <a:buFont typeface="Arial" panose="020B0604020202020204" pitchFamily="34" charset="0"/>
              <a:buChar char="•"/>
            </a:pPr>
            <a:r>
              <a:rPr lang="de-DE" sz="2000" dirty="0">
                <a:latin typeface="Open Sans" panose="020B0606030504020204" pitchFamily="34" charset="0"/>
                <a:ea typeface="Open Sans" panose="020B0606030504020204" pitchFamily="34" charset="0"/>
                <a:cs typeface="Open Sans" panose="020B0606030504020204" pitchFamily="34" charset="0"/>
              </a:rPr>
              <a:t>Darstellen von Denkprozessen, Vorgehensweisen und Austausch darüber</a:t>
            </a:r>
          </a:p>
        </p:txBody>
      </p:sp>
      <p:sp>
        <p:nvSpPr>
          <p:cNvPr id="7" name="Textfeld 6">
            <a:extLst>
              <a:ext uri="{FF2B5EF4-FFF2-40B4-BE49-F238E27FC236}">
                <a16:creationId xmlns:a16="http://schemas.microsoft.com/office/drawing/2014/main" id="{CAE4D3D1-87A9-9448-8289-43B88794BB1A}"/>
              </a:ext>
            </a:extLst>
          </p:cNvPr>
          <p:cNvSpPr txBox="1"/>
          <p:nvPr/>
        </p:nvSpPr>
        <p:spPr>
          <a:xfrm>
            <a:off x="2388243" y="5019834"/>
            <a:ext cx="7850226" cy="1015663"/>
          </a:xfrm>
          <a:prstGeom prst="rect">
            <a:avLst/>
          </a:prstGeom>
          <a:noFill/>
        </p:spPr>
        <p:txBody>
          <a:bodyPr wrap="none" rtlCol="0">
            <a:spAutoFit/>
          </a:bodyPr>
          <a:lstStyle/>
          <a:p>
            <a:pPr marL="285750" indent="-285750">
              <a:buFont typeface="Arial" panose="020B0604020202020204" pitchFamily="34" charset="0"/>
              <a:buChar char="•"/>
            </a:pPr>
            <a:r>
              <a:rPr lang="de-DE" sz="2000" dirty="0">
                <a:latin typeface="Open Sans" panose="020B0606030504020204" pitchFamily="34" charset="0"/>
                <a:ea typeface="Open Sans" panose="020B0606030504020204" pitchFamily="34" charset="0"/>
                <a:cs typeface="Open Sans" panose="020B0606030504020204" pitchFamily="34" charset="0"/>
              </a:rPr>
              <a:t>Vernetzung mit Vorerfahrungen / Lebenswirklichkeit</a:t>
            </a:r>
          </a:p>
          <a:p>
            <a:pPr marL="285750" indent="-285750">
              <a:buFont typeface="Arial" panose="020B0604020202020204" pitchFamily="34" charset="0"/>
              <a:buChar char="•"/>
            </a:pPr>
            <a:r>
              <a:rPr lang="de-DE" sz="2000" dirty="0">
                <a:latin typeface="Open Sans" panose="020B0606030504020204" pitchFamily="34" charset="0"/>
                <a:ea typeface="Open Sans" panose="020B0606030504020204" pitchFamily="34" charset="0"/>
                <a:cs typeface="Open Sans" panose="020B0606030504020204" pitchFamily="34" charset="0"/>
              </a:rPr>
              <a:t>Zusammenhang zwischen verschiedenen Darstellungsebenen</a:t>
            </a:r>
          </a:p>
          <a:p>
            <a:pPr marL="285750" indent="-285750">
              <a:buFont typeface="Arial" panose="020B0604020202020204" pitchFamily="34" charset="0"/>
              <a:buChar char="•"/>
            </a:pPr>
            <a:r>
              <a:rPr lang="de-DE" sz="2000" dirty="0">
                <a:latin typeface="Open Sans" panose="020B0606030504020204" pitchFamily="34" charset="0"/>
                <a:ea typeface="Open Sans" panose="020B0606030504020204" pitchFamily="34" charset="0"/>
                <a:cs typeface="Open Sans" panose="020B0606030504020204" pitchFamily="34" charset="0"/>
              </a:rPr>
              <a:t>Verständnis über Entstehung eines Diagramms</a:t>
            </a:r>
          </a:p>
        </p:txBody>
      </p:sp>
      <p:sp>
        <p:nvSpPr>
          <p:cNvPr id="8" name="Textfeld 7">
            <a:extLst>
              <a:ext uri="{FF2B5EF4-FFF2-40B4-BE49-F238E27FC236}">
                <a16:creationId xmlns:a16="http://schemas.microsoft.com/office/drawing/2014/main" id="{BF93EF12-7806-D349-84CA-BD7F5AEE859C}"/>
              </a:ext>
            </a:extLst>
          </p:cNvPr>
          <p:cNvSpPr txBox="1"/>
          <p:nvPr/>
        </p:nvSpPr>
        <p:spPr>
          <a:xfrm>
            <a:off x="9515966" y="4225948"/>
            <a:ext cx="1891865" cy="338554"/>
          </a:xfrm>
          <a:prstGeom prst="rect">
            <a:avLst/>
          </a:prstGeom>
          <a:noFill/>
        </p:spPr>
        <p:txBody>
          <a:bodyPr wrap="none" rtlCol="0">
            <a:spAutoFit/>
          </a:bodyPr>
          <a:lstStyle/>
          <a:p>
            <a:r>
              <a:rPr lang="de-DE" sz="1600" dirty="0">
                <a:latin typeface="Open Sans" panose="020B0606030504020204" pitchFamily="34" charset="0"/>
                <a:ea typeface="Open Sans" panose="020B0606030504020204" pitchFamily="34" charset="0"/>
                <a:cs typeface="Open Sans" panose="020B0606030504020204" pitchFamily="34" charset="0"/>
              </a:rPr>
              <a:t>(MSW NRW, 2008)</a:t>
            </a:r>
          </a:p>
        </p:txBody>
      </p:sp>
    </p:spTree>
    <p:extLst>
      <p:ext uri="{BB962C8B-B14F-4D97-AF65-F5344CB8AC3E}">
        <p14:creationId xmlns:p14="http://schemas.microsoft.com/office/powerpoint/2010/main" val="85054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6F4EE0E-8172-9440-961A-6297C79DFCBA}"/>
              </a:ext>
            </a:extLst>
          </p:cNvPr>
          <p:cNvSpPr>
            <a:spLocks noGrp="1"/>
          </p:cNvSpPr>
          <p:nvPr>
            <p:ph type="dt" sz="half" idx="10"/>
          </p:nvPr>
        </p:nvSpPr>
        <p:spPr/>
        <p:txBody>
          <a:bodyPr/>
          <a:lstStyle/>
          <a:p>
            <a:fld id="{5539C7AC-403B-D047-B414-BA08F7D7E64B}" type="datetime1">
              <a:rPr lang="de-DE" smtClean="0"/>
              <a:t>25.09.20</a:t>
            </a:fld>
            <a:endParaRPr lang="de-DE"/>
          </a:p>
        </p:txBody>
      </p:sp>
      <p:sp>
        <p:nvSpPr>
          <p:cNvPr id="3" name="Fußzeilenplatzhalter 2">
            <a:extLst>
              <a:ext uri="{FF2B5EF4-FFF2-40B4-BE49-F238E27FC236}">
                <a16:creationId xmlns:a16="http://schemas.microsoft.com/office/drawing/2014/main" id="{A801417C-B200-1F4F-8828-7D924958E953}"/>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023D4AE-4ED5-6F41-A416-96A9FA45B1E4}"/>
              </a:ext>
            </a:extLst>
          </p:cNvPr>
          <p:cNvSpPr>
            <a:spLocks noGrp="1"/>
          </p:cNvSpPr>
          <p:nvPr>
            <p:ph type="sldNum" sz="quarter" idx="12"/>
          </p:nvPr>
        </p:nvSpPr>
        <p:spPr/>
        <p:txBody>
          <a:bodyPr/>
          <a:lstStyle/>
          <a:p>
            <a:fld id="{492B5759-5C2A-0B45-9DED-7FA190121F82}" type="slidenum">
              <a:rPr lang="de-DE" smtClean="0"/>
              <a:t>4</a:t>
            </a:fld>
            <a:endParaRPr lang="de-DE"/>
          </a:p>
        </p:txBody>
      </p:sp>
      <p:sp>
        <p:nvSpPr>
          <p:cNvPr id="6" name="Textfeld 5">
            <a:extLst>
              <a:ext uri="{FF2B5EF4-FFF2-40B4-BE49-F238E27FC236}">
                <a16:creationId xmlns:a16="http://schemas.microsoft.com/office/drawing/2014/main" id="{F1B7C58B-5FE8-104C-A612-7C7E8C0BD773}"/>
              </a:ext>
            </a:extLst>
          </p:cNvPr>
          <p:cNvSpPr txBox="1"/>
          <p:nvPr/>
        </p:nvSpPr>
        <p:spPr>
          <a:xfrm>
            <a:off x="4113572" y="330739"/>
            <a:ext cx="3919080" cy="584775"/>
          </a:xfrm>
          <a:prstGeom prst="rect">
            <a:avLst/>
          </a:prstGeom>
          <a:solidFill>
            <a:srgbClr val="428891"/>
          </a:solidFill>
        </p:spPr>
        <p:txBody>
          <a:bodyPr wrap="square" rtlCol="0">
            <a:spAutoFit/>
          </a:bodyPr>
          <a:lstStyle/>
          <a:p>
            <a:r>
              <a:rPr lang="de-DE"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Erprobung der App</a:t>
            </a:r>
          </a:p>
        </p:txBody>
      </p:sp>
      <p:sp>
        <p:nvSpPr>
          <p:cNvPr id="7" name="Textfeld 6">
            <a:extLst>
              <a:ext uri="{FF2B5EF4-FFF2-40B4-BE49-F238E27FC236}">
                <a16:creationId xmlns:a16="http://schemas.microsoft.com/office/drawing/2014/main" id="{176F6342-0F9F-E241-8469-8A555B036A25}"/>
              </a:ext>
            </a:extLst>
          </p:cNvPr>
          <p:cNvSpPr txBox="1"/>
          <p:nvPr/>
        </p:nvSpPr>
        <p:spPr>
          <a:xfrm>
            <a:off x="311284" y="1395800"/>
            <a:ext cx="11254640" cy="3170099"/>
          </a:xfrm>
          <a:prstGeom prst="rect">
            <a:avLst/>
          </a:prstGeom>
          <a:noFill/>
        </p:spPr>
        <p:txBody>
          <a:bodyPr wrap="square" rtlCol="0">
            <a:spAutoFit/>
          </a:bodyPr>
          <a:lstStyle/>
          <a:p>
            <a:r>
              <a:rPr lang="de-DE" sz="2000" b="1" cap="all" dirty="0">
                <a:solidFill>
                  <a:srgbClr val="317E87"/>
                </a:solidFill>
                <a:latin typeface="Open Sans" panose="020B0606030504020204" pitchFamily="34" charset="0"/>
                <a:ea typeface="Open Sans" panose="020B0606030504020204" pitchFamily="34" charset="0"/>
                <a:cs typeface="Open Sans" panose="020B0606030504020204" pitchFamily="34" charset="0"/>
              </a:rPr>
              <a:t>AKTIVITÄT</a:t>
            </a:r>
          </a:p>
          <a:p>
            <a:endParaRPr lang="de-DE" sz="2000" b="1" cap="all" dirty="0">
              <a:solidFill>
                <a:srgbClr val="317E87"/>
              </a:solidFill>
              <a:latin typeface="Open Sans" panose="020B0606030504020204" pitchFamily="34" charset="0"/>
              <a:ea typeface="Open Sans" panose="020B0606030504020204" pitchFamily="34" charset="0"/>
              <a:cs typeface="Open Sans" panose="020B0606030504020204" pitchFamily="34" charset="0"/>
            </a:endParaRPr>
          </a:p>
          <a:p>
            <a:r>
              <a:rPr lang="de-DE" sz="2000" dirty="0">
                <a:latin typeface="Open Sans" panose="020B0606030504020204" pitchFamily="34" charset="0"/>
                <a:ea typeface="Open Sans" panose="020B0606030504020204" pitchFamily="34" charset="0"/>
                <a:cs typeface="Open Sans" panose="020B0606030504020204" pitchFamily="34" charset="0"/>
              </a:rPr>
              <a:t>Erproben Sie die Möglichkeiten des </a:t>
            </a:r>
            <a:r>
              <a:rPr lang="de-DE" sz="2000" b="1" dirty="0">
                <a:latin typeface="Open Sans" panose="020B0606030504020204" pitchFamily="34" charset="0"/>
                <a:ea typeface="Open Sans" panose="020B0606030504020204" pitchFamily="34" charset="0"/>
                <a:cs typeface="Open Sans" panose="020B0606030504020204" pitchFamily="34" charset="0"/>
              </a:rPr>
              <a:t>T</a:t>
            </a:r>
            <a:r>
              <a:rPr lang="de-DE" sz="2000" dirty="0">
                <a:latin typeface="Open Sans" panose="020B0606030504020204" pitchFamily="34" charset="0"/>
                <a:ea typeface="Open Sans" panose="020B0606030504020204" pitchFamily="34" charset="0"/>
                <a:cs typeface="Open Sans" panose="020B0606030504020204" pitchFamily="34" charset="0"/>
              </a:rPr>
              <a:t>a</a:t>
            </a:r>
            <a:r>
              <a:rPr lang="de-DE" sz="2000" b="1" dirty="0">
                <a:latin typeface="Open Sans" panose="020B0606030504020204" pitchFamily="34" charset="0"/>
                <a:ea typeface="Open Sans" panose="020B0606030504020204" pitchFamily="34" charset="0"/>
                <a:cs typeface="Open Sans" panose="020B0606030504020204" pitchFamily="34" charset="0"/>
              </a:rPr>
              <a:t>b</a:t>
            </a:r>
            <a:r>
              <a:rPr lang="de-DE" sz="2000" dirty="0">
                <a:latin typeface="Open Sans" panose="020B0606030504020204" pitchFamily="34" charset="0"/>
                <a:ea typeface="Open Sans" panose="020B0606030504020204" pitchFamily="34" charset="0"/>
                <a:cs typeface="Open Sans" panose="020B0606030504020204" pitchFamily="34" charset="0"/>
              </a:rPr>
              <a:t>ellen</a:t>
            </a:r>
            <a:r>
              <a:rPr lang="de-DE" sz="2000" b="1" dirty="0">
                <a:latin typeface="Open Sans" panose="020B0606030504020204" pitchFamily="34" charset="0"/>
                <a:ea typeface="Open Sans" panose="020B0606030504020204" pitchFamily="34" charset="0"/>
                <a:cs typeface="Open Sans" panose="020B0606030504020204" pitchFamily="34" charset="0"/>
              </a:rPr>
              <a:t>k</a:t>
            </a:r>
            <a:r>
              <a:rPr lang="de-DE" sz="2000" dirty="0">
                <a:latin typeface="Open Sans" panose="020B0606030504020204" pitchFamily="34" charset="0"/>
                <a:ea typeface="Open Sans" panose="020B0606030504020204" pitchFamily="34" charset="0"/>
                <a:cs typeface="Open Sans" panose="020B0606030504020204" pitchFamily="34" charset="0"/>
              </a:rPr>
              <a:t>alkulationsprogrammes zur Darstellung von Daten in Diagrammen.</a:t>
            </a:r>
          </a:p>
          <a:p>
            <a:endParaRPr lang="de-DE"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de-DE" sz="2000" dirty="0">
                <a:latin typeface="Open Sans" panose="020B0606030504020204" pitchFamily="34" charset="0"/>
                <a:ea typeface="Open Sans" panose="020B0606030504020204" pitchFamily="34" charset="0"/>
                <a:cs typeface="Open Sans" panose="020B0606030504020204" pitchFamily="34" charset="0"/>
              </a:rPr>
              <a:t>Übertragen Sie die Daten in Ihr TBK-Programm</a:t>
            </a:r>
          </a:p>
          <a:p>
            <a:pPr marL="342900" indent="-342900">
              <a:buFont typeface="Arial" panose="020B0604020202020204" pitchFamily="34" charset="0"/>
              <a:buChar char="•"/>
            </a:pPr>
            <a:r>
              <a:rPr lang="de-DE" sz="2000" dirty="0">
                <a:latin typeface="Open Sans" panose="020B0606030504020204" pitchFamily="34" charset="0"/>
                <a:ea typeface="Open Sans" panose="020B0606030504020204" pitchFamily="34" charset="0"/>
                <a:cs typeface="Open Sans" panose="020B0606030504020204" pitchFamily="34" charset="0"/>
              </a:rPr>
              <a:t>Lassen Sie sich die Daten in verschiedenen Diagrammtypen darstellen und überlegen Sie, welche Darstellung für diesen Datensatz besonders passend erscheint.</a:t>
            </a:r>
          </a:p>
          <a:p>
            <a:pPr marL="342900" indent="-342900">
              <a:buFont typeface="Arial" panose="020B0604020202020204" pitchFamily="34" charset="0"/>
              <a:buChar char="•"/>
            </a:pPr>
            <a:endParaRPr lang="de-DE" sz="2000" dirty="0">
              <a:latin typeface="Open Sans" panose="020B0606030504020204" pitchFamily="34" charset="0"/>
              <a:ea typeface="Open Sans" panose="020B0606030504020204" pitchFamily="34" charset="0"/>
              <a:cs typeface="Open Sans" panose="020B0606030504020204" pitchFamily="34" charset="0"/>
            </a:endParaRPr>
          </a:p>
          <a:p>
            <a:endParaRPr lang="de-DE" sz="2000"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8" name="Tabelle 7">
            <a:extLst>
              <a:ext uri="{FF2B5EF4-FFF2-40B4-BE49-F238E27FC236}">
                <a16:creationId xmlns:a16="http://schemas.microsoft.com/office/drawing/2014/main" id="{D651EE97-A16F-484E-A304-0D14AB519270}"/>
              </a:ext>
            </a:extLst>
          </p:cNvPr>
          <p:cNvGraphicFramePr>
            <a:graphicFrameLocks noGrp="1"/>
          </p:cNvGraphicFramePr>
          <p:nvPr>
            <p:extLst>
              <p:ext uri="{D42A27DB-BD31-4B8C-83A1-F6EECF244321}">
                <p14:modId xmlns:p14="http://schemas.microsoft.com/office/powerpoint/2010/main" val="1738706861"/>
              </p:ext>
            </p:extLst>
          </p:nvPr>
        </p:nvGraphicFramePr>
        <p:xfrm>
          <a:off x="138330" y="4275475"/>
          <a:ext cx="11915339" cy="851126"/>
        </p:xfrm>
        <a:graphic>
          <a:graphicData uri="http://schemas.openxmlformats.org/drawingml/2006/table">
            <a:tbl>
              <a:tblPr firstRow="1" bandRow="1">
                <a:solidFill>
                  <a:schemeClr val="bg1"/>
                </a:solidFill>
                <a:tableStyleId>{5C22544A-7EE6-4342-B048-85BDC9FD1C3A}</a:tableStyleId>
              </a:tblPr>
              <a:tblGrid>
                <a:gridCol w="992945">
                  <a:extLst>
                    <a:ext uri="{9D8B030D-6E8A-4147-A177-3AD203B41FA5}">
                      <a16:colId xmlns:a16="http://schemas.microsoft.com/office/drawing/2014/main" val="971024633"/>
                    </a:ext>
                  </a:extLst>
                </a:gridCol>
                <a:gridCol w="992945">
                  <a:extLst>
                    <a:ext uri="{9D8B030D-6E8A-4147-A177-3AD203B41FA5}">
                      <a16:colId xmlns:a16="http://schemas.microsoft.com/office/drawing/2014/main" val="1179045592"/>
                    </a:ext>
                  </a:extLst>
                </a:gridCol>
                <a:gridCol w="992945">
                  <a:extLst>
                    <a:ext uri="{9D8B030D-6E8A-4147-A177-3AD203B41FA5}">
                      <a16:colId xmlns:a16="http://schemas.microsoft.com/office/drawing/2014/main" val="3104479051"/>
                    </a:ext>
                  </a:extLst>
                </a:gridCol>
                <a:gridCol w="992945">
                  <a:extLst>
                    <a:ext uri="{9D8B030D-6E8A-4147-A177-3AD203B41FA5}">
                      <a16:colId xmlns:a16="http://schemas.microsoft.com/office/drawing/2014/main" val="1287705776"/>
                    </a:ext>
                  </a:extLst>
                </a:gridCol>
                <a:gridCol w="992945">
                  <a:extLst>
                    <a:ext uri="{9D8B030D-6E8A-4147-A177-3AD203B41FA5}">
                      <a16:colId xmlns:a16="http://schemas.microsoft.com/office/drawing/2014/main" val="2232954572"/>
                    </a:ext>
                  </a:extLst>
                </a:gridCol>
                <a:gridCol w="992945">
                  <a:extLst>
                    <a:ext uri="{9D8B030D-6E8A-4147-A177-3AD203B41FA5}">
                      <a16:colId xmlns:a16="http://schemas.microsoft.com/office/drawing/2014/main" val="1639060313"/>
                    </a:ext>
                  </a:extLst>
                </a:gridCol>
                <a:gridCol w="895653">
                  <a:extLst>
                    <a:ext uri="{9D8B030D-6E8A-4147-A177-3AD203B41FA5}">
                      <a16:colId xmlns:a16="http://schemas.microsoft.com/office/drawing/2014/main" val="3194810430"/>
                    </a:ext>
                  </a:extLst>
                </a:gridCol>
                <a:gridCol w="1090236">
                  <a:extLst>
                    <a:ext uri="{9D8B030D-6E8A-4147-A177-3AD203B41FA5}">
                      <a16:colId xmlns:a16="http://schemas.microsoft.com/office/drawing/2014/main" val="3652158044"/>
                    </a:ext>
                  </a:extLst>
                </a:gridCol>
                <a:gridCol w="992945">
                  <a:extLst>
                    <a:ext uri="{9D8B030D-6E8A-4147-A177-3AD203B41FA5}">
                      <a16:colId xmlns:a16="http://schemas.microsoft.com/office/drawing/2014/main" val="1407060636"/>
                    </a:ext>
                  </a:extLst>
                </a:gridCol>
                <a:gridCol w="992945">
                  <a:extLst>
                    <a:ext uri="{9D8B030D-6E8A-4147-A177-3AD203B41FA5}">
                      <a16:colId xmlns:a16="http://schemas.microsoft.com/office/drawing/2014/main" val="598932961"/>
                    </a:ext>
                  </a:extLst>
                </a:gridCol>
                <a:gridCol w="992945">
                  <a:extLst>
                    <a:ext uri="{9D8B030D-6E8A-4147-A177-3AD203B41FA5}">
                      <a16:colId xmlns:a16="http://schemas.microsoft.com/office/drawing/2014/main" val="2439595121"/>
                    </a:ext>
                  </a:extLst>
                </a:gridCol>
                <a:gridCol w="992945">
                  <a:extLst>
                    <a:ext uri="{9D8B030D-6E8A-4147-A177-3AD203B41FA5}">
                      <a16:colId xmlns:a16="http://schemas.microsoft.com/office/drawing/2014/main" val="1761970581"/>
                    </a:ext>
                  </a:extLst>
                </a:gridCol>
              </a:tblGrid>
              <a:tr h="425563">
                <a:tc>
                  <a:txBody>
                    <a:bodyPr/>
                    <a:lstStyle/>
                    <a:p>
                      <a:pPr algn="ctr"/>
                      <a:r>
                        <a:rPr lang="de-DE" sz="1400" dirty="0"/>
                        <a:t>Januar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Februar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März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April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Mai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Juni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Juli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August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September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Oktober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November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Dezember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extLst>
                  <a:ext uri="{0D108BD9-81ED-4DB2-BD59-A6C34878D82A}">
                    <a16:rowId xmlns:a16="http://schemas.microsoft.com/office/drawing/2014/main" val="3301541817"/>
                  </a:ext>
                </a:extLst>
              </a:tr>
              <a:tr h="425563">
                <a:tc>
                  <a:txBody>
                    <a:bodyPr/>
                    <a:lstStyle/>
                    <a:p>
                      <a:pPr algn="ctr"/>
                      <a:r>
                        <a:rPr lang="de-DE" sz="2000"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extLst>
                  <a:ext uri="{0D108BD9-81ED-4DB2-BD59-A6C34878D82A}">
                    <a16:rowId xmlns:a16="http://schemas.microsoft.com/office/drawing/2014/main" val="732854734"/>
                  </a:ext>
                </a:extLst>
              </a:tr>
            </a:tbl>
          </a:graphicData>
        </a:graphic>
      </p:graphicFrame>
      <p:sp>
        <p:nvSpPr>
          <p:cNvPr id="9" name="Textfeld 8">
            <a:extLst>
              <a:ext uri="{FF2B5EF4-FFF2-40B4-BE49-F238E27FC236}">
                <a16:creationId xmlns:a16="http://schemas.microsoft.com/office/drawing/2014/main" id="{F8087A1A-FA09-9E41-A79E-4784ED82F9EE}"/>
              </a:ext>
            </a:extLst>
          </p:cNvPr>
          <p:cNvSpPr txBox="1"/>
          <p:nvPr/>
        </p:nvSpPr>
        <p:spPr>
          <a:xfrm>
            <a:off x="39854" y="5154737"/>
            <a:ext cx="3846566" cy="369332"/>
          </a:xfrm>
          <a:prstGeom prst="rect">
            <a:avLst/>
          </a:prstGeom>
          <a:noFill/>
        </p:spPr>
        <p:txBody>
          <a:bodyPr wrap="none" rtlCol="0">
            <a:spAutoFit/>
          </a:bodyPr>
          <a:lstStyle/>
          <a:p>
            <a:r>
              <a:rPr lang="de-DE" dirty="0"/>
              <a:t>Durchschnittstemperatur in Dortmund</a:t>
            </a:r>
          </a:p>
        </p:txBody>
      </p:sp>
    </p:spTree>
    <p:extLst>
      <p:ext uri="{BB962C8B-B14F-4D97-AF65-F5344CB8AC3E}">
        <p14:creationId xmlns:p14="http://schemas.microsoft.com/office/powerpoint/2010/main" val="321510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09A8E86-4026-224A-BFE9-12163D306B82}"/>
              </a:ext>
            </a:extLst>
          </p:cNvPr>
          <p:cNvSpPr>
            <a:spLocks noGrp="1"/>
          </p:cNvSpPr>
          <p:nvPr>
            <p:ph type="dt" sz="half" idx="10"/>
          </p:nvPr>
        </p:nvSpPr>
        <p:spPr/>
        <p:txBody>
          <a:bodyPr/>
          <a:lstStyle/>
          <a:p>
            <a:fld id="{5539C7AC-403B-D047-B414-BA08F7D7E64B}" type="datetime1">
              <a:rPr lang="de-DE" smtClean="0"/>
              <a:t>25.09.20</a:t>
            </a:fld>
            <a:endParaRPr lang="de-DE"/>
          </a:p>
        </p:txBody>
      </p:sp>
      <p:sp>
        <p:nvSpPr>
          <p:cNvPr id="3" name="Fußzeilenplatzhalter 2">
            <a:extLst>
              <a:ext uri="{FF2B5EF4-FFF2-40B4-BE49-F238E27FC236}">
                <a16:creationId xmlns:a16="http://schemas.microsoft.com/office/drawing/2014/main" id="{5FBDAE4D-A0A8-8C46-A701-BAB44FCF1D7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33AF2E1-BE56-5840-A9AC-0A6779394B40}"/>
              </a:ext>
            </a:extLst>
          </p:cNvPr>
          <p:cNvSpPr>
            <a:spLocks noGrp="1"/>
          </p:cNvSpPr>
          <p:nvPr>
            <p:ph type="sldNum" sz="quarter" idx="12"/>
          </p:nvPr>
        </p:nvSpPr>
        <p:spPr/>
        <p:txBody>
          <a:bodyPr/>
          <a:lstStyle/>
          <a:p>
            <a:fld id="{492B5759-5C2A-0B45-9DED-7FA190121F82}" type="slidenum">
              <a:rPr lang="de-DE" smtClean="0"/>
              <a:t>5</a:t>
            </a:fld>
            <a:endParaRPr lang="de-DE"/>
          </a:p>
        </p:txBody>
      </p:sp>
      <p:sp>
        <p:nvSpPr>
          <p:cNvPr id="7" name="Textfeld 6">
            <a:extLst>
              <a:ext uri="{FF2B5EF4-FFF2-40B4-BE49-F238E27FC236}">
                <a16:creationId xmlns:a16="http://schemas.microsoft.com/office/drawing/2014/main" id="{B409DE0F-3406-9C44-9373-DCDC973B38E0}"/>
              </a:ext>
            </a:extLst>
          </p:cNvPr>
          <p:cNvSpPr txBox="1"/>
          <p:nvPr/>
        </p:nvSpPr>
        <p:spPr>
          <a:xfrm>
            <a:off x="4164189" y="281353"/>
            <a:ext cx="4398127" cy="584775"/>
          </a:xfrm>
          <a:prstGeom prst="rect">
            <a:avLst/>
          </a:prstGeom>
          <a:noFill/>
        </p:spPr>
        <p:txBody>
          <a:bodyPr wrap="none" rtlCol="0">
            <a:spAutoFit/>
          </a:bodyPr>
          <a:lstStyle/>
          <a:p>
            <a:r>
              <a:rPr lang="de-DE" sz="3200" dirty="0"/>
              <a:t>Stolpersteine/ Sammlung</a:t>
            </a:r>
          </a:p>
        </p:txBody>
      </p:sp>
    </p:spTree>
    <p:extLst>
      <p:ext uri="{BB962C8B-B14F-4D97-AF65-F5344CB8AC3E}">
        <p14:creationId xmlns:p14="http://schemas.microsoft.com/office/powerpoint/2010/main" val="26968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BAD2EBF-6F8B-9B4D-B447-19A4706A662D}"/>
              </a:ext>
            </a:extLst>
          </p:cNvPr>
          <p:cNvSpPr>
            <a:spLocks noGrp="1"/>
          </p:cNvSpPr>
          <p:nvPr>
            <p:ph type="dt" sz="half" idx="10"/>
          </p:nvPr>
        </p:nvSpPr>
        <p:spPr/>
        <p:txBody>
          <a:bodyPr/>
          <a:lstStyle/>
          <a:p>
            <a:fld id="{5539C7AC-403B-D047-B414-BA08F7D7E64B}" type="datetime1">
              <a:rPr lang="de-DE" smtClean="0"/>
              <a:t>25.09.20</a:t>
            </a:fld>
            <a:endParaRPr lang="de-DE"/>
          </a:p>
        </p:txBody>
      </p:sp>
      <p:sp>
        <p:nvSpPr>
          <p:cNvPr id="3" name="Foliennummernplatzhalter 2">
            <a:extLst>
              <a:ext uri="{FF2B5EF4-FFF2-40B4-BE49-F238E27FC236}">
                <a16:creationId xmlns:a16="http://schemas.microsoft.com/office/drawing/2014/main" id="{3A44EA8B-94C8-6C40-AB62-0E994DAD8BEF}"/>
              </a:ext>
            </a:extLst>
          </p:cNvPr>
          <p:cNvSpPr>
            <a:spLocks noGrp="1"/>
          </p:cNvSpPr>
          <p:nvPr>
            <p:ph type="sldNum" sz="quarter" idx="12"/>
          </p:nvPr>
        </p:nvSpPr>
        <p:spPr/>
        <p:txBody>
          <a:bodyPr/>
          <a:lstStyle/>
          <a:p>
            <a:fld id="{492B5759-5C2A-0B45-9DED-7FA190121F82}" type="slidenum">
              <a:rPr lang="de-DE" smtClean="0"/>
              <a:t>6</a:t>
            </a:fld>
            <a:endParaRPr lang="de-DE"/>
          </a:p>
        </p:txBody>
      </p:sp>
      <p:pic>
        <p:nvPicPr>
          <p:cNvPr id="4" name="Grafik 3">
            <a:extLst>
              <a:ext uri="{FF2B5EF4-FFF2-40B4-BE49-F238E27FC236}">
                <a16:creationId xmlns:a16="http://schemas.microsoft.com/office/drawing/2014/main" id="{BF5E6100-9B92-8842-B4B9-0F2A6CDD90A7}"/>
              </a:ext>
            </a:extLst>
          </p:cNvPr>
          <p:cNvPicPr>
            <a:picLocks noChangeAspect="1"/>
          </p:cNvPicPr>
          <p:nvPr/>
        </p:nvPicPr>
        <p:blipFill>
          <a:blip r:embed="rId3"/>
          <a:stretch>
            <a:fillRect/>
          </a:stretch>
        </p:blipFill>
        <p:spPr>
          <a:xfrm>
            <a:off x="1816576" y="1149846"/>
            <a:ext cx="10154180" cy="5688699"/>
          </a:xfrm>
          <a:prstGeom prst="rect">
            <a:avLst/>
          </a:prstGeom>
        </p:spPr>
      </p:pic>
      <p:sp>
        <p:nvSpPr>
          <p:cNvPr id="7" name="Rechteck 6">
            <a:extLst>
              <a:ext uri="{FF2B5EF4-FFF2-40B4-BE49-F238E27FC236}">
                <a16:creationId xmlns:a16="http://schemas.microsoft.com/office/drawing/2014/main" id="{DC7F91DD-97FA-5D47-AB50-6566F2D10006}"/>
              </a:ext>
            </a:extLst>
          </p:cNvPr>
          <p:cNvSpPr/>
          <p:nvPr/>
        </p:nvSpPr>
        <p:spPr>
          <a:xfrm>
            <a:off x="1816576" y="2762655"/>
            <a:ext cx="1681998" cy="1128409"/>
          </a:xfrm>
          <a:prstGeom prst="rect">
            <a:avLst/>
          </a:prstGeom>
          <a:noFill/>
          <a:ln w="38100">
            <a:solidFill>
              <a:srgbClr val="428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a:extLst>
              <a:ext uri="{FF2B5EF4-FFF2-40B4-BE49-F238E27FC236}">
                <a16:creationId xmlns:a16="http://schemas.microsoft.com/office/drawing/2014/main" id="{8CB383BC-1543-8047-9C78-9BC734974921}"/>
              </a:ext>
            </a:extLst>
          </p:cNvPr>
          <p:cNvSpPr/>
          <p:nvPr/>
        </p:nvSpPr>
        <p:spPr>
          <a:xfrm>
            <a:off x="3516952" y="2762653"/>
            <a:ext cx="1681998" cy="1128409"/>
          </a:xfrm>
          <a:prstGeom prst="rect">
            <a:avLst/>
          </a:prstGeom>
          <a:noFill/>
          <a:ln w="38100">
            <a:solidFill>
              <a:srgbClr val="428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8">
            <a:extLst>
              <a:ext uri="{FF2B5EF4-FFF2-40B4-BE49-F238E27FC236}">
                <a16:creationId xmlns:a16="http://schemas.microsoft.com/office/drawing/2014/main" id="{11459BBD-70CB-9C42-BA45-A074EA0485FA}"/>
              </a:ext>
            </a:extLst>
          </p:cNvPr>
          <p:cNvSpPr/>
          <p:nvPr/>
        </p:nvSpPr>
        <p:spPr>
          <a:xfrm>
            <a:off x="3516287" y="3891062"/>
            <a:ext cx="1681998" cy="1404838"/>
          </a:xfrm>
          <a:prstGeom prst="rect">
            <a:avLst/>
          </a:prstGeom>
          <a:noFill/>
          <a:ln w="38100">
            <a:solidFill>
              <a:srgbClr val="428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9">
            <a:extLst>
              <a:ext uri="{FF2B5EF4-FFF2-40B4-BE49-F238E27FC236}">
                <a16:creationId xmlns:a16="http://schemas.microsoft.com/office/drawing/2014/main" id="{8D4E37F7-DD7E-0C4F-908B-F04827E5BCA1}"/>
              </a:ext>
            </a:extLst>
          </p:cNvPr>
          <p:cNvSpPr/>
          <p:nvPr/>
        </p:nvSpPr>
        <p:spPr>
          <a:xfrm>
            <a:off x="6892499" y="1583954"/>
            <a:ext cx="1681998" cy="1178700"/>
          </a:xfrm>
          <a:prstGeom prst="rect">
            <a:avLst/>
          </a:prstGeom>
          <a:noFill/>
          <a:ln w="38100">
            <a:solidFill>
              <a:srgbClr val="428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a:extLst>
              <a:ext uri="{FF2B5EF4-FFF2-40B4-BE49-F238E27FC236}">
                <a16:creationId xmlns:a16="http://schemas.microsoft.com/office/drawing/2014/main" id="{3843FED5-FD11-C342-B0B9-E43D5F023217}"/>
              </a:ext>
            </a:extLst>
          </p:cNvPr>
          <p:cNvSpPr/>
          <p:nvPr/>
        </p:nvSpPr>
        <p:spPr>
          <a:xfrm>
            <a:off x="8571333" y="2762654"/>
            <a:ext cx="1681998" cy="1128409"/>
          </a:xfrm>
          <a:prstGeom prst="rect">
            <a:avLst/>
          </a:prstGeom>
          <a:noFill/>
          <a:ln w="38100">
            <a:solidFill>
              <a:srgbClr val="428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05D07A04-5FB3-CA40-966A-4B14B79AF9B5}"/>
              </a:ext>
            </a:extLst>
          </p:cNvPr>
          <p:cNvSpPr/>
          <p:nvPr/>
        </p:nvSpPr>
        <p:spPr>
          <a:xfrm>
            <a:off x="8564106" y="5352358"/>
            <a:ext cx="1681998" cy="1486187"/>
          </a:xfrm>
          <a:prstGeom prst="rect">
            <a:avLst/>
          </a:prstGeom>
          <a:noFill/>
          <a:ln w="38100">
            <a:solidFill>
              <a:srgbClr val="4288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Textfeld 13">
            <a:extLst>
              <a:ext uri="{FF2B5EF4-FFF2-40B4-BE49-F238E27FC236}">
                <a16:creationId xmlns:a16="http://schemas.microsoft.com/office/drawing/2014/main" id="{843144C3-45F8-AF4F-A157-460F752F9A5B}"/>
              </a:ext>
            </a:extLst>
          </p:cNvPr>
          <p:cNvSpPr txBox="1"/>
          <p:nvPr/>
        </p:nvSpPr>
        <p:spPr>
          <a:xfrm>
            <a:off x="4113571" y="330739"/>
            <a:ext cx="3229763" cy="584775"/>
          </a:xfrm>
          <a:prstGeom prst="rect">
            <a:avLst/>
          </a:prstGeom>
          <a:solidFill>
            <a:srgbClr val="428891"/>
          </a:solidFill>
        </p:spPr>
        <p:txBody>
          <a:bodyPr wrap="square" rtlCol="0">
            <a:spAutoFit/>
          </a:bodyPr>
          <a:lstStyle/>
          <a:p>
            <a:r>
              <a:rPr lang="de-DE"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Warum digital?</a:t>
            </a:r>
          </a:p>
        </p:txBody>
      </p:sp>
      <p:pic>
        <p:nvPicPr>
          <p:cNvPr id="5" name="Grafik 4">
            <a:extLst>
              <a:ext uri="{FF2B5EF4-FFF2-40B4-BE49-F238E27FC236}">
                <a16:creationId xmlns:a16="http://schemas.microsoft.com/office/drawing/2014/main" id="{DFEA5855-8A90-364C-8F0B-849FB1F6C1F5}"/>
              </a:ext>
            </a:extLst>
          </p:cNvPr>
          <p:cNvPicPr>
            <a:picLocks noChangeAspect="1"/>
          </p:cNvPicPr>
          <p:nvPr/>
        </p:nvPicPr>
        <p:blipFill>
          <a:blip r:embed="rId4"/>
          <a:stretch>
            <a:fillRect/>
          </a:stretch>
        </p:blipFill>
        <p:spPr>
          <a:xfrm>
            <a:off x="45156" y="3020324"/>
            <a:ext cx="1746689" cy="1741476"/>
          </a:xfrm>
          <a:prstGeom prst="rect">
            <a:avLst/>
          </a:prstGeom>
        </p:spPr>
      </p:pic>
      <p:sp>
        <p:nvSpPr>
          <p:cNvPr id="13" name="Textfeld 12">
            <a:extLst>
              <a:ext uri="{FF2B5EF4-FFF2-40B4-BE49-F238E27FC236}">
                <a16:creationId xmlns:a16="http://schemas.microsoft.com/office/drawing/2014/main" id="{7080B3EE-DE51-3C4F-BA93-68BC0A4D9940}"/>
              </a:ext>
            </a:extLst>
          </p:cNvPr>
          <p:cNvSpPr txBox="1"/>
          <p:nvPr/>
        </p:nvSpPr>
        <p:spPr>
          <a:xfrm>
            <a:off x="8923599" y="6550832"/>
            <a:ext cx="3261966" cy="230832"/>
          </a:xfrm>
          <a:prstGeom prst="rect">
            <a:avLst/>
          </a:prstGeom>
          <a:noFill/>
        </p:spPr>
        <p:txBody>
          <a:bodyPr wrap="square" rtlCol="0">
            <a:spAutoFit/>
          </a:bodyPr>
          <a:lstStyle/>
          <a:p>
            <a:r>
              <a:rPr lang="de-DE" sz="900" dirty="0">
                <a:solidFill>
                  <a:schemeClr val="bg1">
                    <a:lumMod val="85000"/>
                  </a:schemeClr>
                </a:solidFill>
              </a:rPr>
              <a:t>Grafik „Medienkompetenzrahmen“ © Medienberatung NRW</a:t>
            </a:r>
          </a:p>
        </p:txBody>
      </p:sp>
    </p:spTree>
    <p:extLst>
      <p:ext uri="{BB962C8B-B14F-4D97-AF65-F5344CB8AC3E}">
        <p14:creationId xmlns:p14="http://schemas.microsoft.com/office/powerpoint/2010/main" val="94214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BDCBBC6-49A5-E740-9AC2-7D00BB17B083}"/>
              </a:ext>
            </a:extLst>
          </p:cNvPr>
          <p:cNvSpPr>
            <a:spLocks noGrp="1"/>
          </p:cNvSpPr>
          <p:nvPr>
            <p:ph type="dt" sz="half" idx="10"/>
          </p:nvPr>
        </p:nvSpPr>
        <p:spPr/>
        <p:txBody>
          <a:bodyPr/>
          <a:lstStyle/>
          <a:p>
            <a:fld id="{5539C7AC-403B-D047-B414-BA08F7D7E64B}" type="datetime1">
              <a:rPr lang="de-DE" smtClean="0"/>
              <a:t>25.09.20</a:t>
            </a:fld>
            <a:endParaRPr lang="de-DE" dirty="0"/>
          </a:p>
        </p:txBody>
      </p:sp>
      <p:sp>
        <p:nvSpPr>
          <p:cNvPr id="3" name="Foliennummernplatzhalter 2">
            <a:extLst>
              <a:ext uri="{FF2B5EF4-FFF2-40B4-BE49-F238E27FC236}">
                <a16:creationId xmlns:a16="http://schemas.microsoft.com/office/drawing/2014/main" id="{EBDE5A0A-9834-CA47-A979-AB860A9A736A}"/>
              </a:ext>
            </a:extLst>
          </p:cNvPr>
          <p:cNvSpPr>
            <a:spLocks noGrp="1"/>
          </p:cNvSpPr>
          <p:nvPr>
            <p:ph type="sldNum" sz="quarter" idx="12"/>
          </p:nvPr>
        </p:nvSpPr>
        <p:spPr/>
        <p:txBody>
          <a:bodyPr/>
          <a:lstStyle/>
          <a:p>
            <a:fld id="{492B5759-5C2A-0B45-9DED-7FA190121F82}" type="slidenum">
              <a:rPr lang="de-DE" smtClean="0"/>
              <a:t>7</a:t>
            </a:fld>
            <a:endParaRPr lang="de-DE"/>
          </a:p>
        </p:txBody>
      </p:sp>
      <p:sp>
        <p:nvSpPr>
          <p:cNvPr id="6" name="Textfeld 5">
            <a:extLst>
              <a:ext uri="{FF2B5EF4-FFF2-40B4-BE49-F238E27FC236}">
                <a16:creationId xmlns:a16="http://schemas.microsoft.com/office/drawing/2014/main" id="{ED340D91-B6E2-2847-AC63-FBAEF292781D}"/>
              </a:ext>
            </a:extLst>
          </p:cNvPr>
          <p:cNvSpPr txBox="1"/>
          <p:nvPr/>
        </p:nvSpPr>
        <p:spPr>
          <a:xfrm>
            <a:off x="293153" y="1330017"/>
            <a:ext cx="11300133" cy="1938992"/>
          </a:xfrm>
          <a:prstGeom prst="rect">
            <a:avLst/>
          </a:prstGeom>
          <a:noFill/>
        </p:spPr>
        <p:txBody>
          <a:bodyPr wrap="square" rtlCol="0">
            <a:spAutoFit/>
          </a:bodyPr>
          <a:lstStyle/>
          <a:p>
            <a:r>
              <a:rPr lang="de-DE" sz="2800" b="1" dirty="0">
                <a:latin typeface="Open Sans" panose="020B0606030504020204" pitchFamily="34" charset="0"/>
                <a:ea typeface="Open Sans" panose="020B0606030504020204" pitchFamily="34" charset="0"/>
                <a:cs typeface="Open Sans" panose="020B0606030504020204" pitchFamily="34" charset="0"/>
              </a:rPr>
              <a:t>Potentiale digitaler Medien ausschöpfen</a:t>
            </a:r>
          </a:p>
          <a:p>
            <a:endParaRPr lang="de-DE" sz="2400" dirty="0">
              <a:latin typeface="Open Sans" panose="020B0606030504020204" pitchFamily="34" charset="0"/>
              <a:ea typeface="Open Sans" panose="020B0606030504020204" pitchFamily="34" charset="0"/>
              <a:cs typeface="Open Sans" panose="020B0606030504020204" pitchFamily="34" charset="0"/>
            </a:endParaRPr>
          </a:p>
          <a:p>
            <a:r>
              <a:rPr lang="de-DE" sz="2400" b="1" dirty="0">
                <a:solidFill>
                  <a:srgbClr val="428891"/>
                </a:solidFill>
                <a:latin typeface="Open Sans" panose="020B0606030504020204" pitchFamily="34" charset="0"/>
                <a:ea typeface="Open Sans" panose="020B0606030504020204" pitchFamily="34" charset="0"/>
                <a:cs typeface="Open Sans" panose="020B0606030504020204" pitchFamily="34" charset="0"/>
              </a:rPr>
              <a:t>Unterrichtsorganisatorische Potentiale</a:t>
            </a:r>
          </a:p>
          <a:p>
            <a:endParaRPr lang="de-DE" sz="2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de-DE" sz="2000" dirty="0">
                <a:latin typeface="Open Sans" panose="020B0606030504020204" pitchFamily="34" charset="0"/>
                <a:ea typeface="Open Sans" panose="020B0606030504020204" pitchFamily="34" charset="0"/>
                <a:cs typeface="Open Sans" panose="020B0606030504020204" pitchFamily="34" charset="0"/>
              </a:rPr>
              <a:t>Material nutzen (zu einem Datensatz können schnell viele Diagrammtypen erstellt werden)</a:t>
            </a:r>
          </a:p>
        </p:txBody>
      </p:sp>
      <p:sp>
        <p:nvSpPr>
          <p:cNvPr id="7" name="Textfeld 6">
            <a:extLst>
              <a:ext uri="{FF2B5EF4-FFF2-40B4-BE49-F238E27FC236}">
                <a16:creationId xmlns:a16="http://schemas.microsoft.com/office/drawing/2014/main" id="{6218170B-DCC4-F94E-A481-CA649B77785B}"/>
              </a:ext>
            </a:extLst>
          </p:cNvPr>
          <p:cNvSpPr txBox="1"/>
          <p:nvPr/>
        </p:nvSpPr>
        <p:spPr>
          <a:xfrm>
            <a:off x="4113571" y="330739"/>
            <a:ext cx="3229763" cy="584775"/>
          </a:xfrm>
          <a:prstGeom prst="rect">
            <a:avLst/>
          </a:prstGeom>
          <a:solidFill>
            <a:srgbClr val="428891"/>
          </a:solidFill>
        </p:spPr>
        <p:txBody>
          <a:bodyPr wrap="square" rtlCol="0">
            <a:spAutoFit/>
          </a:bodyPr>
          <a:lstStyle/>
          <a:p>
            <a:r>
              <a:rPr lang="de-DE"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Warum digital?</a:t>
            </a:r>
          </a:p>
        </p:txBody>
      </p:sp>
      <p:graphicFrame>
        <p:nvGraphicFramePr>
          <p:cNvPr id="8" name="Tabelle 7">
            <a:extLst>
              <a:ext uri="{FF2B5EF4-FFF2-40B4-BE49-F238E27FC236}">
                <a16:creationId xmlns:a16="http://schemas.microsoft.com/office/drawing/2014/main" id="{1F860E90-1A0C-DB4B-A5D7-63EF307792C2}"/>
              </a:ext>
            </a:extLst>
          </p:cNvPr>
          <p:cNvGraphicFramePr>
            <a:graphicFrameLocks noGrp="1"/>
          </p:cNvGraphicFramePr>
          <p:nvPr>
            <p:extLst>
              <p:ext uri="{D42A27DB-BD31-4B8C-83A1-F6EECF244321}">
                <p14:modId xmlns:p14="http://schemas.microsoft.com/office/powerpoint/2010/main" val="3519485386"/>
              </p:ext>
            </p:extLst>
          </p:nvPr>
        </p:nvGraphicFramePr>
        <p:xfrm>
          <a:off x="146192" y="5532123"/>
          <a:ext cx="11915339" cy="851126"/>
        </p:xfrm>
        <a:graphic>
          <a:graphicData uri="http://schemas.openxmlformats.org/drawingml/2006/table">
            <a:tbl>
              <a:tblPr firstRow="1" bandRow="1">
                <a:solidFill>
                  <a:schemeClr val="bg1"/>
                </a:solidFill>
                <a:tableStyleId>{5C22544A-7EE6-4342-B048-85BDC9FD1C3A}</a:tableStyleId>
              </a:tblPr>
              <a:tblGrid>
                <a:gridCol w="992945">
                  <a:extLst>
                    <a:ext uri="{9D8B030D-6E8A-4147-A177-3AD203B41FA5}">
                      <a16:colId xmlns:a16="http://schemas.microsoft.com/office/drawing/2014/main" val="971024633"/>
                    </a:ext>
                  </a:extLst>
                </a:gridCol>
                <a:gridCol w="992945">
                  <a:extLst>
                    <a:ext uri="{9D8B030D-6E8A-4147-A177-3AD203B41FA5}">
                      <a16:colId xmlns:a16="http://schemas.microsoft.com/office/drawing/2014/main" val="1179045592"/>
                    </a:ext>
                  </a:extLst>
                </a:gridCol>
                <a:gridCol w="992945">
                  <a:extLst>
                    <a:ext uri="{9D8B030D-6E8A-4147-A177-3AD203B41FA5}">
                      <a16:colId xmlns:a16="http://schemas.microsoft.com/office/drawing/2014/main" val="3104479051"/>
                    </a:ext>
                  </a:extLst>
                </a:gridCol>
                <a:gridCol w="992945">
                  <a:extLst>
                    <a:ext uri="{9D8B030D-6E8A-4147-A177-3AD203B41FA5}">
                      <a16:colId xmlns:a16="http://schemas.microsoft.com/office/drawing/2014/main" val="1287705776"/>
                    </a:ext>
                  </a:extLst>
                </a:gridCol>
                <a:gridCol w="992945">
                  <a:extLst>
                    <a:ext uri="{9D8B030D-6E8A-4147-A177-3AD203B41FA5}">
                      <a16:colId xmlns:a16="http://schemas.microsoft.com/office/drawing/2014/main" val="2232954572"/>
                    </a:ext>
                  </a:extLst>
                </a:gridCol>
                <a:gridCol w="992945">
                  <a:extLst>
                    <a:ext uri="{9D8B030D-6E8A-4147-A177-3AD203B41FA5}">
                      <a16:colId xmlns:a16="http://schemas.microsoft.com/office/drawing/2014/main" val="1639060313"/>
                    </a:ext>
                  </a:extLst>
                </a:gridCol>
                <a:gridCol w="895653">
                  <a:extLst>
                    <a:ext uri="{9D8B030D-6E8A-4147-A177-3AD203B41FA5}">
                      <a16:colId xmlns:a16="http://schemas.microsoft.com/office/drawing/2014/main" val="3194810430"/>
                    </a:ext>
                  </a:extLst>
                </a:gridCol>
                <a:gridCol w="1090236">
                  <a:extLst>
                    <a:ext uri="{9D8B030D-6E8A-4147-A177-3AD203B41FA5}">
                      <a16:colId xmlns:a16="http://schemas.microsoft.com/office/drawing/2014/main" val="3652158044"/>
                    </a:ext>
                  </a:extLst>
                </a:gridCol>
                <a:gridCol w="992945">
                  <a:extLst>
                    <a:ext uri="{9D8B030D-6E8A-4147-A177-3AD203B41FA5}">
                      <a16:colId xmlns:a16="http://schemas.microsoft.com/office/drawing/2014/main" val="1407060636"/>
                    </a:ext>
                  </a:extLst>
                </a:gridCol>
                <a:gridCol w="992945">
                  <a:extLst>
                    <a:ext uri="{9D8B030D-6E8A-4147-A177-3AD203B41FA5}">
                      <a16:colId xmlns:a16="http://schemas.microsoft.com/office/drawing/2014/main" val="598932961"/>
                    </a:ext>
                  </a:extLst>
                </a:gridCol>
                <a:gridCol w="992945">
                  <a:extLst>
                    <a:ext uri="{9D8B030D-6E8A-4147-A177-3AD203B41FA5}">
                      <a16:colId xmlns:a16="http://schemas.microsoft.com/office/drawing/2014/main" val="2439595121"/>
                    </a:ext>
                  </a:extLst>
                </a:gridCol>
                <a:gridCol w="992945">
                  <a:extLst>
                    <a:ext uri="{9D8B030D-6E8A-4147-A177-3AD203B41FA5}">
                      <a16:colId xmlns:a16="http://schemas.microsoft.com/office/drawing/2014/main" val="1761970581"/>
                    </a:ext>
                  </a:extLst>
                </a:gridCol>
              </a:tblGrid>
              <a:tr h="425563">
                <a:tc>
                  <a:txBody>
                    <a:bodyPr/>
                    <a:lstStyle/>
                    <a:p>
                      <a:pPr algn="ctr"/>
                      <a:r>
                        <a:rPr lang="de-DE" sz="1400" dirty="0"/>
                        <a:t>Januar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Februar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März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April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Mai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Juni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Juli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August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September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Oktober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November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1400" dirty="0"/>
                        <a:t>Dezember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extLst>
                  <a:ext uri="{0D108BD9-81ED-4DB2-BD59-A6C34878D82A}">
                    <a16:rowId xmlns:a16="http://schemas.microsoft.com/office/drawing/2014/main" val="3301541817"/>
                  </a:ext>
                </a:extLst>
              </a:tr>
              <a:tr h="425563">
                <a:tc>
                  <a:txBody>
                    <a:bodyPr/>
                    <a:lstStyle/>
                    <a:p>
                      <a:pPr algn="ctr"/>
                      <a:r>
                        <a:rPr lang="de-DE" sz="2000" dirty="0">
                          <a:solidFill>
                            <a:schemeClr val="bg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tc>
                  <a:txBody>
                    <a:bodyPr/>
                    <a:lstStyle/>
                    <a:p>
                      <a:pPr algn="ctr"/>
                      <a:r>
                        <a:rPr lang="de-DE" sz="2000" dirty="0">
                          <a:solidFill>
                            <a:schemeClr val="bg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17E87"/>
                    </a:solidFill>
                  </a:tcPr>
                </a:tc>
                <a:extLst>
                  <a:ext uri="{0D108BD9-81ED-4DB2-BD59-A6C34878D82A}">
                    <a16:rowId xmlns:a16="http://schemas.microsoft.com/office/drawing/2014/main" val="732854734"/>
                  </a:ext>
                </a:extLst>
              </a:tr>
            </a:tbl>
          </a:graphicData>
        </a:graphic>
      </p:graphicFrame>
      <p:pic>
        <p:nvPicPr>
          <p:cNvPr id="9" name="Grafik 8">
            <a:extLst>
              <a:ext uri="{FF2B5EF4-FFF2-40B4-BE49-F238E27FC236}">
                <a16:creationId xmlns:a16="http://schemas.microsoft.com/office/drawing/2014/main" id="{86EF3CF1-5755-8E48-96C3-D021DE8E020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85800" y="3512660"/>
            <a:ext cx="3540969" cy="1763487"/>
          </a:xfrm>
          <a:prstGeom prst="rect">
            <a:avLst/>
          </a:prstGeom>
          <a:ln>
            <a:noFill/>
          </a:ln>
          <a:effectLst>
            <a:outerShdw blurRad="292100" dist="139700" dir="2700000" algn="tl" rotWithShape="0">
              <a:srgbClr val="333333">
                <a:alpha val="65000"/>
              </a:srgbClr>
            </a:outerShdw>
          </a:effectLst>
        </p:spPr>
      </p:pic>
      <p:pic>
        <p:nvPicPr>
          <p:cNvPr id="10" name="Grafik 9">
            <a:extLst>
              <a:ext uri="{FF2B5EF4-FFF2-40B4-BE49-F238E27FC236}">
                <a16:creationId xmlns:a16="http://schemas.microsoft.com/office/drawing/2014/main" id="{187C7220-2705-634D-9808-CF680660BAB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555671" y="3483209"/>
            <a:ext cx="3788229" cy="1792938"/>
          </a:xfrm>
          <a:prstGeom prst="rect">
            <a:avLst/>
          </a:prstGeom>
          <a:ln>
            <a:noFill/>
          </a:ln>
          <a:effectLst>
            <a:outerShdw blurRad="292100" dist="139700" dir="2700000" algn="tl" rotWithShape="0">
              <a:srgbClr val="333333">
                <a:alpha val="65000"/>
              </a:srgbClr>
            </a:outerShdw>
          </a:effectLst>
        </p:spPr>
      </p:pic>
      <p:pic>
        <p:nvPicPr>
          <p:cNvPr id="11" name="Grafik 10">
            <a:extLst>
              <a:ext uri="{FF2B5EF4-FFF2-40B4-BE49-F238E27FC236}">
                <a16:creationId xmlns:a16="http://schemas.microsoft.com/office/drawing/2014/main" id="{9CD4B785-281E-D746-878F-6A3594E7C0B0}"/>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672802" y="3526144"/>
            <a:ext cx="2137685" cy="1750003"/>
          </a:xfrm>
          <a:prstGeom prst="rect">
            <a:avLst/>
          </a:prstGeom>
          <a:ln>
            <a:noFill/>
          </a:ln>
          <a:effectLst>
            <a:outerShdw blurRad="292100" dist="139700" dir="2700000" algn="tl" rotWithShape="0">
              <a:srgbClr val="333333">
                <a:alpha val="65000"/>
              </a:srgbClr>
            </a:outerShdw>
          </a:effectLst>
        </p:spPr>
      </p:pic>
      <p:sp>
        <p:nvSpPr>
          <p:cNvPr id="12" name="Textfeld 11">
            <a:extLst>
              <a:ext uri="{FF2B5EF4-FFF2-40B4-BE49-F238E27FC236}">
                <a16:creationId xmlns:a16="http://schemas.microsoft.com/office/drawing/2014/main" id="{2BD1DB7D-8FA8-874D-A248-03B5F1D39ACA}"/>
              </a:ext>
            </a:extLst>
          </p:cNvPr>
          <p:cNvSpPr txBox="1"/>
          <p:nvPr/>
        </p:nvSpPr>
        <p:spPr>
          <a:xfrm>
            <a:off x="8033994" y="1116474"/>
            <a:ext cx="4168129" cy="246221"/>
          </a:xfrm>
          <a:prstGeom prst="rect">
            <a:avLst/>
          </a:prstGeom>
          <a:noFill/>
        </p:spPr>
        <p:txBody>
          <a:bodyPr wrap="none" rtlCol="0">
            <a:spAutoFit/>
          </a:bodyPr>
          <a:lstStyle/>
          <a:p>
            <a:r>
              <a:rPr lang="de-DE" sz="1000" dirty="0">
                <a:solidFill>
                  <a:schemeClr val="bg1">
                    <a:lumMod val="85000"/>
                  </a:schemeClr>
                </a:solidFill>
              </a:rPr>
              <a:t>Grafiken „Diagramme in Apple-Numbers“ von PIKAS digi. Lizenz: CC BY-SA 4.0</a:t>
            </a:r>
          </a:p>
        </p:txBody>
      </p:sp>
    </p:spTree>
    <p:extLst>
      <p:ext uri="{BB962C8B-B14F-4D97-AF65-F5344CB8AC3E}">
        <p14:creationId xmlns:p14="http://schemas.microsoft.com/office/powerpoint/2010/main" val="270014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pieren 21">
            <a:extLst>
              <a:ext uri="{FF2B5EF4-FFF2-40B4-BE49-F238E27FC236}">
                <a16:creationId xmlns:a16="http://schemas.microsoft.com/office/drawing/2014/main" id="{A799F93E-6B31-1C41-8104-3C87ED51B5CA}"/>
              </a:ext>
            </a:extLst>
          </p:cNvPr>
          <p:cNvGrpSpPr/>
          <p:nvPr/>
        </p:nvGrpSpPr>
        <p:grpSpPr>
          <a:xfrm>
            <a:off x="5346365" y="3484412"/>
            <a:ext cx="1193705" cy="1680029"/>
            <a:chOff x="8378478" y="4926446"/>
            <a:chExt cx="1193705" cy="1680029"/>
          </a:xfrm>
        </p:grpSpPr>
        <p:grpSp>
          <p:nvGrpSpPr>
            <p:cNvPr id="21" name="Gruppieren 20">
              <a:extLst>
                <a:ext uri="{FF2B5EF4-FFF2-40B4-BE49-F238E27FC236}">
                  <a16:creationId xmlns:a16="http://schemas.microsoft.com/office/drawing/2014/main" id="{B3A18047-AFC2-1040-BE36-74779050AD9A}"/>
                </a:ext>
              </a:extLst>
            </p:cNvPr>
            <p:cNvGrpSpPr/>
            <p:nvPr/>
          </p:nvGrpSpPr>
          <p:grpSpPr>
            <a:xfrm>
              <a:off x="8441748" y="4970276"/>
              <a:ext cx="1120543" cy="1517515"/>
              <a:chOff x="8441748" y="4970276"/>
              <a:chExt cx="1120543" cy="1517515"/>
            </a:xfrm>
          </p:grpSpPr>
          <p:sp>
            <p:nvSpPr>
              <p:cNvPr id="20" name="Rechteck 19">
                <a:extLst>
                  <a:ext uri="{FF2B5EF4-FFF2-40B4-BE49-F238E27FC236}">
                    <a16:creationId xmlns:a16="http://schemas.microsoft.com/office/drawing/2014/main" id="{467200B5-20EF-6241-89F1-88449C344C44}"/>
                  </a:ext>
                </a:extLst>
              </p:cNvPr>
              <p:cNvSpPr/>
              <p:nvPr/>
            </p:nvSpPr>
            <p:spPr>
              <a:xfrm>
                <a:off x="8441748" y="4970276"/>
                <a:ext cx="1067167" cy="15175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1ED9C8E9-9C88-734B-ABAF-42E1802F4D5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8495124" y="5276147"/>
                <a:ext cx="1067167" cy="905774"/>
              </a:xfrm>
              <a:prstGeom prst="rect">
                <a:avLst/>
              </a:prstGeom>
              <a:ln>
                <a:noFill/>
              </a:ln>
              <a:effectLst/>
            </p:spPr>
          </p:pic>
        </p:grpSp>
        <p:pic>
          <p:nvPicPr>
            <p:cNvPr id="12" name="Grafik 11">
              <a:extLst>
                <a:ext uri="{FF2B5EF4-FFF2-40B4-BE49-F238E27FC236}">
                  <a16:creationId xmlns:a16="http://schemas.microsoft.com/office/drawing/2014/main" id="{89B0E061-1AC2-EE4B-9870-89D94AE1E17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8378478" y="4926446"/>
              <a:ext cx="1193705" cy="1680029"/>
            </a:xfrm>
            <a:prstGeom prst="rect">
              <a:avLst/>
            </a:prstGeom>
          </p:spPr>
        </p:pic>
      </p:grpSp>
      <p:sp>
        <p:nvSpPr>
          <p:cNvPr id="2" name="Datumsplatzhalter 1">
            <a:extLst>
              <a:ext uri="{FF2B5EF4-FFF2-40B4-BE49-F238E27FC236}">
                <a16:creationId xmlns:a16="http://schemas.microsoft.com/office/drawing/2014/main" id="{FBDCBBC6-49A5-E740-9AC2-7D00BB17B083}"/>
              </a:ext>
            </a:extLst>
          </p:cNvPr>
          <p:cNvSpPr>
            <a:spLocks noGrp="1"/>
          </p:cNvSpPr>
          <p:nvPr>
            <p:ph type="dt" sz="half" idx="10"/>
          </p:nvPr>
        </p:nvSpPr>
        <p:spPr/>
        <p:txBody>
          <a:bodyPr/>
          <a:lstStyle/>
          <a:p>
            <a:fld id="{5539C7AC-403B-D047-B414-BA08F7D7E64B}" type="datetime1">
              <a:rPr lang="de-DE" smtClean="0"/>
              <a:t>25.09.20</a:t>
            </a:fld>
            <a:endParaRPr lang="de-DE" dirty="0"/>
          </a:p>
        </p:txBody>
      </p:sp>
      <p:sp>
        <p:nvSpPr>
          <p:cNvPr id="3" name="Foliennummernplatzhalter 2">
            <a:extLst>
              <a:ext uri="{FF2B5EF4-FFF2-40B4-BE49-F238E27FC236}">
                <a16:creationId xmlns:a16="http://schemas.microsoft.com/office/drawing/2014/main" id="{EBDE5A0A-9834-CA47-A979-AB860A9A736A}"/>
              </a:ext>
            </a:extLst>
          </p:cNvPr>
          <p:cNvSpPr>
            <a:spLocks noGrp="1"/>
          </p:cNvSpPr>
          <p:nvPr>
            <p:ph type="sldNum" sz="quarter" idx="12"/>
          </p:nvPr>
        </p:nvSpPr>
        <p:spPr/>
        <p:txBody>
          <a:bodyPr/>
          <a:lstStyle/>
          <a:p>
            <a:fld id="{492B5759-5C2A-0B45-9DED-7FA190121F82}" type="slidenum">
              <a:rPr lang="de-DE" smtClean="0"/>
              <a:t>8</a:t>
            </a:fld>
            <a:endParaRPr lang="de-DE"/>
          </a:p>
        </p:txBody>
      </p:sp>
      <p:sp>
        <p:nvSpPr>
          <p:cNvPr id="6" name="Textfeld 5">
            <a:extLst>
              <a:ext uri="{FF2B5EF4-FFF2-40B4-BE49-F238E27FC236}">
                <a16:creationId xmlns:a16="http://schemas.microsoft.com/office/drawing/2014/main" id="{ED340D91-B6E2-2847-AC63-FBAEF292781D}"/>
              </a:ext>
            </a:extLst>
          </p:cNvPr>
          <p:cNvSpPr txBox="1"/>
          <p:nvPr/>
        </p:nvSpPr>
        <p:spPr>
          <a:xfrm>
            <a:off x="293153" y="1330017"/>
            <a:ext cx="11300133" cy="2246769"/>
          </a:xfrm>
          <a:prstGeom prst="rect">
            <a:avLst/>
          </a:prstGeom>
          <a:noFill/>
        </p:spPr>
        <p:txBody>
          <a:bodyPr wrap="square" rtlCol="0">
            <a:spAutoFit/>
          </a:bodyPr>
          <a:lstStyle/>
          <a:p>
            <a:r>
              <a:rPr lang="de-DE" sz="2800" b="1" dirty="0">
                <a:latin typeface="Open Sans" panose="020B0606030504020204" pitchFamily="34" charset="0"/>
                <a:ea typeface="Open Sans" panose="020B0606030504020204" pitchFamily="34" charset="0"/>
                <a:cs typeface="Open Sans" panose="020B0606030504020204" pitchFamily="34" charset="0"/>
              </a:rPr>
              <a:t>Potentiale digitaler Medien ausschöpfen</a:t>
            </a:r>
          </a:p>
          <a:p>
            <a:endParaRPr lang="de-DE" sz="2400" dirty="0">
              <a:latin typeface="Open Sans" panose="020B0606030504020204" pitchFamily="34" charset="0"/>
              <a:ea typeface="Open Sans" panose="020B0606030504020204" pitchFamily="34" charset="0"/>
              <a:cs typeface="Open Sans" panose="020B0606030504020204" pitchFamily="34" charset="0"/>
            </a:endParaRPr>
          </a:p>
          <a:p>
            <a:r>
              <a:rPr lang="de-DE" sz="2400" b="1" dirty="0">
                <a:solidFill>
                  <a:srgbClr val="428891"/>
                </a:solidFill>
                <a:latin typeface="Open Sans" panose="020B0606030504020204" pitchFamily="34" charset="0"/>
                <a:ea typeface="Open Sans" panose="020B0606030504020204" pitchFamily="34" charset="0"/>
                <a:cs typeface="Open Sans" panose="020B0606030504020204" pitchFamily="34" charset="0"/>
              </a:rPr>
              <a:t>Unterrichtsorganisatorische Potentiale</a:t>
            </a:r>
          </a:p>
          <a:p>
            <a:endParaRPr lang="de-DE" sz="24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de-DE" sz="2000" dirty="0">
                <a:latin typeface="Open Sans" panose="020B0606030504020204" pitchFamily="34" charset="0"/>
                <a:ea typeface="Open Sans" panose="020B0606030504020204" pitchFamily="34" charset="0"/>
                <a:cs typeface="Open Sans" panose="020B0606030504020204" pitchFamily="34" charset="0"/>
              </a:rPr>
              <a:t>Inhalte &amp; Ergebnisse veranschaulichen (Arbeitsergebnisse anderen Lernenden schnell verfügbar machen)</a:t>
            </a:r>
          </a:p>
        </p:txBody>
      </p:sp>
      <p:sp>
        <p:nvSpPr>
          <p:cNvPr id="7" name="Textfeld 6">
            <a:extLst>
              <a:ext uri="{FF2B5EF4-FFF2-40B4-BE49-F238E27FC236}">
                <a16:creationId xmlns:a16="http://schemas.microsoft.com/office/drawing/2014/main" id="{6218170B-DCC4-F94E-A481-CA649B77785B}"/>
              </a:ext>
            </a:extLst>
          </p:cNvPr>
          <p:cNvSpPr txBox="1"/>
          <p:nvPr/>
        </p:nvSpPr>
        <p:spPr>
          <a:xfrm>
            <a:off x="4113571" y="330739"/>
            <a:ext cx="3229763" cy="584775"/>
          </a:xfrm>
          <a:prstGeom prst="rect">
            <a:avLst/>
          </a:prstGeom>
          <a:solidFill>
            <a:srgbClr val="428891"/>
          </a:solidFill>
        </p:spPr>
        <p:txBody>
          <a:bodyPr wrap="square" rtlCol="0">
            <a:spAutoFit/>
          </a:bodyPr>
          <a:lstStyle/>
          <a:p>
            <a:r>
              <a:rPr lang="de-DE"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Warum digital?</a:t>
            </a:r>
          </a:p>
        </p:txBody>
      </p:sp>
      <p:grpSp>
        <p:nvGrpSpPr>
          <p:cNvPr id="18" name="Gruppieren 17">
            <a:extLst>
              <a:ext uri="{FF2B5EF4-FFF2-40B4-BE49-F238E27FC236}">
                <a16:creationId xmlns:a16="http://schemas.microsoft.com/office/drawing/2014/main" id="{E502A6E5-6039-A343-8D16-898738DE7C8B}"/>
              </a:ext>
            </a:extLst>
          </p:cNvPr>
          <p:cNvGrpSpPr/>
          <p:nvPr/>
        </p:nvGrpSpPr>
        <p:grpSpPr>
          <a:xfrm>
            <a:off x="2503055" y="5162645"/>
            <a:ext cx="1680029" cy="1193705"/>
            <a:chOff x="2255814" y="5162645"/>
            <a:chExt cx="1680029" cy="1193705"/>
          </a:xfrm>
        </p:grpSpPr>
        <p:pic>
          <p:nvPicPr>
            <p:cNvPr id="15" name="Grafik 14">
              <a:extLst>
                <a:ext uri="{FF2B5EF4-FFF2-40B4-BE49-F238E27FC236}">
                  <a16:creationId xmlns:a16="http://schemas.microsoft.com/office/drawing/2014/main" id="{EE94F2C5-61E6-8147-A3ED-2F62B3D4AE2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2363045" y="5276147"/>
              <a:ext cx="1459926" cy="980628"/>
            </a:xfrm>
            <a:prstGeom prst="rect">
              <a:avLst/>
            </a:prstGeom>
            <a:ln>
              <a:noFill/>
            </a:ln>
            <a:effectLst>
              <a:outerShdw blurRad="292100" dist="139700" dir="2700000" algn="tl" rotWithShape="0">
                <a:srgbClr val="333333">
                  <a:alpha val="65000"/>
                </a:srgbClr>
              </a:outerShdw>
            </a:effectLst>
          </p:spPr>
        </p:pic>
        <p:pic>
          <p:nvPicPr>
            <p:cNvPr id="5" name="Grafik 4">
              <a:extLst>
                <a:ext uri="{FF2B5EF4-FFF2-40B4-BE49-F238E27FC236}">
                  <a16:creationId xmlns:a16="http://schemas.microsoft.com/office/drawing/2014/main" id="{2B1BA7E3-DC46-754A-BEF0-3DDCDB98839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5400000">
              <a:off x="2498976" y="4919483"/>
              <a:ext cx="1193705" cy="1680029"/>
            </a:xfrm>
            <a:prstGeom prst="rect">
              <a:avLst/>
            </a:prstGeom>
          </p:spPr>
        </p:pic>
      </p:grpSp>
      <p:grpSp>
        <p:nvGrpSpPr>
          <p:cNvPr id="17" name="Gruppieren 16">
            <a:extLst>
              <a:ext uri="{FF2B5EF4-FFF2-40B4-BE49-F238E27FC236}">
                <a16:creationId xmlns:a16="http://schemas.microsoft.com/office/drawing/2014/main" id="{57A6FA10-315E-AF4A-9E97-45FADCA715D8}"/>
              </a:ext>
            </a:extLst>
          </p:cNvPr>
          <p:cNvGrpSpPr/>
          <p:nvPr/>
        </p:nvGrpSpPr>
        <p:grpSpPr>
          <a:xfrm>
            <a:off x="7703353" y="5254854"/>
            <a:ext cx="1680029" cy="1193705"/>
            <a:chOff x="5212443" y="4319002"/>
            <a:chExt cx="1680029" cy="1193705"/>
          </a:xfrm>
        </p:grpSpPr>
        <p:pic>
          <p:nvPicPr>
            <p:cNvPr id="14" name="Grafik 13">
              <a:extLst>
                <a:ext uri="{FF2B5EF4-FFF2-40B4-BE49-F238E27FC236}">
                  <a16:creationId xmlns:a16="http://schemas.microsoft.com/office/drawing/2014/main" id="{562D2806-F01B-374D-B3FB-4F4DED9A2C7B}"/>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5255217" y="4433594"/>
              <a:ext cx="1554145" cy="964520"/>
            </a:xfrm>
            <a:prstGeom prst="rect">
              <a:avLst/>
            </a:prstGeom>
            <a:ln>
              <a:noFill/>
            </a:ln>
            <a:effectLst>
              <a:outerShdw blurRad="292100" dist="139700" dir="2700000" algn="tl" rotWithShape="0">
                <a:srgbClr val="333333">
                  <a:alpha val="65000"/>
                </a:srgbClr>
              </a:outerShdw>
            </a:effectLst>
          </p:spPr>
        </p:pic>
        <p:pic>
          <p:nvPicPr>
            <p:cNvPr id="13" name="Grafik 12">
              <a:extLst>
                <a:ext uri="{FF2B5EF4-FFF2-40B4-BE49-F238E27FC236}">
                  <a16:creationId xmlns:a16="http://schemas.microsoft.com/office/drawing/2014/main" id="{381A710B-CAAD-C149-97D5-DABE861D27A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5400000">
              <a:off x="5455605" y="4075840"/>
              <a:ext cx="1193705" cy="1680029"/>
            </a:xfrm>
            <a:prstGeom prst="rect">
              <a:avLst/>
            </a:prstGeom>
          </p:spPr>
        </p:pic>
      </p:grpSp>
      <p:sp>
        <p:nvSpPr>
          <p:cNvPr id="23" name="Pfeil nach links/rechts/oben 22">
            <a:extLst>
              <a:ext uri="{FF2B5EF4-FFF2-40B4-BE49-F238E27FC236}">
                <a16:creationId xmlns:a16="http://schemas.microsoft.com/office/drawing/2014/main" id="{0569DF0B-FBD7-4D4E-A007-AC321CFD51CF}"/>
              </a:ext>
            </a:extLst>
          </p:cNvPr>
          <p:cNvSpPr/>
          <p:nvPr/>
        </p:nvSpPr>
        <p:spPr>
          <a:xfrm>
            <a:off x="5144759" y="5394554"/>
            <a:ext cx="1596919" cy="758758"/>
          </a:xfrm>
          <a:prstGeom prst="leftRightUpArrow">
            <a:avLst>
              <a:gd name="adj1" fmla="val 9777"/>
              <a:gd name="adj2" fmla="val 25000"/>
              <a:gd name="adj3" fmla="val 186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F6800EB7-DE85-364C-AFB9-52BAD7A4DCA4}"/>
              </a:ext>
            </a:extLst>
          </p:cNvPr>
          <p:cNvSpPr txBox="1"/>
          <p:nvPr/>
        </p:nvSpPr>
        <p:spPr>
          <a:xfrm>
            <a:off x="8011323" y="1116474"/>
            <a:ext cx="4168129" cy="246221"/>
          </a:xfrm>
          <a:prstGeom prst="rect">
            <a:avLst/>
          </a:prstGeom>
          <a:noFill/>
        </p:spPr>
        <p:txBody>
          <a:bodyPr wrap="none" rtlCol="0">
            <a:spAutoFit/>
          </a:bodyPr>
          <a:lstStyle/>
          <a:p>
            <a:r>
              <a:rPr lang="de-DE" sz="1000" dirty="0">
                <a:solidFill>
                  <a:schemeClr val="bg1">
                    <a:lumMod val="85000"/>
                  </a:schemeClr>
                </a:solidFill>
              </a:rPr>
              <a:t>Grafiken „Diagramme in Apple-Numbers“ von PIKAS digi. Lizenz: CC BY-SA 4.0</a:t>
            </a:r>
          </a:p>
        </p:txBody>
      </p:sp>
    </p:spTree>
    <p:extLst>
      <p:ext uri="{BB962C8B-B14F-4D97-AF65-F5344CB8AC3E}">
        <p14:creationId xmlns:p14="http://schemas.microsoft.com/office/powerpoint/2010/main" val="81308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3068</Words>
  <Application>Microsoft Macintosh PowerPoint</Application>
  <PresentationFormat>Breitbild</PresentationFormat>
  <Paragraphs>373</Paragraphs>
  <Slides>17</Slides>
  <Notes>16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Arial</vt:lpstr>
      <vt:lpstr>Calibri</vt:lpstr>
      <vt:lpstr>Open Sans</vt:lpstr>
      <vt:lpstr>Open Sans Light</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Programmieren</dc:title>
  <dc:creator>Microsoft Office-Benutzer</dc:creator>
  <cp:lastModifiedBy>Annika Raßbach</cp:lastModifiedBy>
  <cp:revision>386</cp:revision>
  <cp:lastPrinted>2020-04-16T10:32:39Z</cp:lastPrinted>
  <dcterms:created xsi:type="dcterms:W3CDTF">2018-12-05T12:32:28Z</dcterms:created>
  <dcterms:modified xsi:type="dcterms:W3CDTF">2020-09-25T10:27:55Z</dcterms:modified>
</cp:coreProperties>
</file>