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autoCompressPictures="0">
  <p:sldMasterIdLst>
    <p:sldMasterId id="2147483648" r:id="rId1"/>
  </p:sldMasterIdLst>
  <p:notesMasterIdLst>
    <p:notesMasterId r:id="rId60"/>
  </p:notesMasterIdLst>
  <p:handoutMasterIdLst>
    <p:handoutMasterId r:id="rId61"/>
  </p:handoutMasterIdLst>
  <p:sldIdLst>
    <p:sldId id="746" r:id="rId2"/>
    <p:sldId id="823" r:id="rId3"/>
    <p:sldId id="747" r:id="rId4"/>
    <p:sldId id="748" r:id="rId5"/>
    <p:sldId id="733" r:id="rId6"/>
    <p:sldId id="750" r:id="rId7"/>
    <p:sldId id="751" r:id="rId8"/>
    <p:sldId id="732" r:id="rId9"/>
    <p:sldId id="752" r:id="rId10"/>
    <p:sldId id="753" r:id="rId11"/>
    <p:sldId id="754" r:id="rId12"/>
    <p:sldId id="755" r:id="rId13"/>
    <p:sldId id="756" r:id="rId14"/>
    <p:sldId id="757" r:id="rId15"/>
    <p:sldId id="758" r:id="rId16"/>
    <p:sldId id="759" r:id="rId17"/>
    <p:sldId id="760" r:id="rId18"/>
    <p:sldId id="761" r:id="rId19"/>
    <p:sldId id="762" r:id="rId20"/>
    <p:sldId id="763" r:id="rId21"/>
    <p:sldId id="764" r:id="rId22"/>
    <p:sldId id="765" r:id="rId23"/>
    <p:sldId id="766" r:id="rId24"/>
    <p:sldId id="809" r:id="rId25"/>
    <p:sldId id="799" r:id="rId26"/>
    <p:sldId id="801" r:id="rId27"/>
    <p:sldId id="818" r:id="rId28"/>
    <p:sldId id="802" r:id="rId29"/>
    <p:sldId id="819" r:id="rId30"/>
    <p:sldId id="803" r:id="rId31"/>
    <p:sldId id="820" r:id="rId32"/>
    <p:sldId id="804" r:id="rId33"/>
    <p:sldId id="821" r:id="rId34"/>
    <p:sldId id="808" r:id="rId35"/>
    <p:sldId id="822" r:id="rId36"/>
    <p:sldId id="775" r:id="rId37"/>
    <p:sldId id="776" r:id="rId38"/>
    <p:sldId id="817" r:id="rId39"/>
    <p:sldId id="812" r:id="rId40"/>
    <p:sldId id="785" r:id="rId41"/>
    <p:sldId id="783" r:id="rId42"/>
    <p:sldId id="784" r:id="rId43"/>
    <p:sldId id="813" r:id="rId44"/>
    <p:sldId id="814" r:id="rId45"/>
    <p:sldId id="815" r:id="rId46"/>
    <p:sldId id="816" r:id="rId47"/>
    <p:sldId id="778" r:id="rId48"/>
    <p:sldId id="779" r:id="rId49"/>
    <p:sldId id="780" r:id="rId50"/>
    <p:sldId id="788" r:id="rId51"/>
    <p:sldId id="789" r:id="rId52"/>
    <p:sldId id="790" r:id="rId53"/>
    <p:sldId id="791" r:id="rId54"/>
    <p:sldId id="792" r:id="rId55"/>
    <p:sldId id="793" r:id="rId56"/>
    <p:sldId id="794" r:id="rId57"/>
    <p:sldId id="810" r:id="rId58"/>
    <p:sldId id="797" r:id="rId59"/>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en Laferi" initials="ML" lastIdx="18" clrIdx="0"/>
  <p:cmAuthor id="2" name="Microsoft Office User" initials="MOU" lastIdx="5" clrIdx="1"/>
  <p:cmAuthor id="3" name="Annika Raßbach" initials="AR" lastIdx="8" clrIdx="2">
    <p:extLst>
      <p:ext uri="{19B8F6BF-5375-455C-9EA6-DF929625EA0E}">
        <p15:presenceInfo xmlns:p15="http://schemas.microsoft.com/office/powerpoint/2012/main" userId="Annika Raßbach"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428891"/>
    <a:srgbClr val="009051"/>
    <a:srgbClr val="FF7E79"/>
    <a:srgbClr val="317E87"/>
    <a:srgbClr val="EEEEEE"/>
    <a:srgbClr val="428045"/>
    <a:srgbClr val="FF9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5937" autoAdjust="0"/>
    <p:restoredTop sz="94747" autoAdjust="0"/>
  </p:normalViewPr>
  <p:slideViewPr>
    <p:cSldViewPr snapToGrid="0" snapToObjects="1">
      <p:cViewPr>
        <p:scale>
          <a:sx n="76" d="100"/>
          <a:sy n="76" d="100"/>
        </p:scale>
        <p:origin x="1152" y="440"/>
      </p:cViewPr>
      <p:guideLst>
        <p:guide orient="horz" pos="2160"/>
        <p:guide pos="3840"/>
      </p:guideLst>
    </p:cSldViewPr>
  </p:slideViewPr>
  <p:outlineViewPr>
    <p:cViewPr>
      <p:scale>
        <a:sx n="33" d="100"/>
        <a:sy n="33" d="100"/>
      </p:scale>
      <p:origin x="0" y="-102152"/>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68" d="100"/>
          <a:sy n="68" d="100"/>
        </p:scale>
        <p:origin x="4024" y="224"/>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handoutMaster" Target="handoutMasters/handout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747D76BA-27C2-7B45-9A37-95782ED03ED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a:extLst>
              <a:ext uri="{FF2B5EF4-FFF2-40B4-BE49-F238E27FC236}">
                <a16:creationId xmlns:a16="http://schemas.microsoft.com/office/drawing/2014/main" id="{72354DAF-5001-8E4D-A8AB-8AAF86BA21F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3D71339-7ED3-6A40-8ED4-9A2D9F7AE4B2}" type="datetimeFigureOut">
              <a:rPr lang="de-DE" smtClean="0"/>
              <a:t>25.09.20</a:t>
            </a:fld>
            <a:endParaRPr lang="de-DE"/>
          </a:p>
        </p:txBody>
      </p:sp>
      <p:sp>
        <p:nvSpPr>
          <p:cNvPr id="4" name="Fußzeilenplatzhalter 3">
            <a:extLst>
              <a:ext uri="{FF2B5EF4-FFF2-40B4-BE49-F238E27FC236}">
                <a16:creationId xmlns:a16="http://schemas.microsoft.com/office/drawing/2014/main" id="{085F6CEA-83C2-5945-862C-3C0C5BBD764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a:extLst>
              <a:ext uri="{FF2B5EF4-FFF2-40B4-BE49-F238E27FC236}">
                <a16:creationId xmlns:a16="http://schemas.microsoft.com/office/drawing/2014/main" id="{217B0E94-3E02-3F4D-AF52-ACC5279A3A3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A31594E-13FC-7D4B-913F-7D03B737A26B}" type="slidenum">
              <a:rPr lang="de-DE" smtClean="0"/>
              <a:t>‹Nr.›</a:t>
            </a:fld>
            <a:endParaRPr lang="de-DE"/>
          </a:p>
        </p:txBody>
      </p:sp>
    </p:spTree>
    <p:extLst>
      <p:ext uri="{BB962C8B-B14F-4D97-AF65-F5344CB8AC3E}">
        <p14:creationId xmlns:p14="http://schemas.microsoft.com/office/powerpoint/2010/main" val="12234513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BC3F96-3A43-904B-A253-D6DB3346ED45}" type="datetimeFigureOut">
              <a:rPr lang="de-DE" smtClean="0"/>
              <a:t>25.09.20</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de-DE"/>
              <a:t>Mastertextformat bearbeiten
Zweite Ebene
Dritte Ebene
Vierte Ebene
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7F3AAB-CC61-AC4A-8A19-CC3DF2D07BBF}" type="slidenum">
              <a:rPr lang="de-DE" smtClean="0"/>
              <a:t>‹Nr.›</a:t>
            </a:fld>
            <a:endParaRPr lang="de-DE"/>
          </a:p>
        </p:txBody>
      </p:sp>
    </p:spTree>
    <p:extLst>
      <p:ext uri="{BB962C8B-B14F-4D97-AF65-F5344CB8AC3E}">
        <p14:creationId xmlns:p14="http://schemas.microsoft.com/office/powerpoint/2010/main" val="14813964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ltLang="de-DE" dirty="0">
                <a:latin typeface="Arial" panose="020B0604020202020204" pitchFamily="34" charset="0"/>
                <a:ea typeface="ＭＳ Ｐゴシック" panose="020B0600070205080204" pitchFamily="34" charset="-128"/>
                <a:cs typeface="Arial" panose="020B0604020202020204" pitchFamily="34" charset="0"/>
              </a:rPr>
              <a:t>Dieses Modul ist als Überblicksmodul zu verstehen, welches aus mathematikdidaktischer, fachlicher Perspektive den Medieneinsatz im Mathematikunterricht der Grundschule betrachtet. </a:t>
            </a:r>
          </a:p>
          <a:p>
            <a:r>
              <a:rPr lang="de-DE" altLang="de-DE" dirty="0">
                <a:latin typeface="Arial" panose="020B0604020202020204" pitchFamily="34" charset="0"/>
                <a:ea typeface="ＭＳ Ｐゴシック" panose="020B0600070205080204" pitchFamily="34" charset="-128"/>
                <a:cs typeface="Arial" panose="020B0604020202020204" pitchFamily="34" charset="0"/>
              </a:rPr>
              <a:t>Es soll ein breiter Überblick über verschiedene Aspekte des Medieneinsatzes gegeben werden.</a:t>
            </a:r>
          </a:p>
        </p:txBody>
      </p:sp>
      <p:sp>
        <p:nvSpPr>
          <p:cNvPr id="4" name="Foliennummernplatzhalter 3"/>
          <p:cNvSpPr>
            <a:spLocks noGrp="1"/>
          </p:cNvSpPr>
          <p:nvPr>
            <p:ph type="sldNum" sz="quarter" idx="5"/>
          </p:nvPr>
        </p:nvSpPr>
        <p:spPr/>
        <p:txBody>
          <a:bodyPr/>
          <a:lstStyle/>
          <a:p>
            <a:fld id="{2E7F3AAB-CC61-AC4A-8A19-CC3DF2D07BBF}" type="slidenum">
              <a:rPr lang="de-DE" smtClean="0"/>
              <a:t>0</a:t>
            </a:fld>
            <a:endParaRPr lang="de-DE"/>
          </a:p>
        </p:txBody>
      </p:sp>
    </p:spTree>
    <p:extLst>
      <p:ext uri="{BB962C8B-B14F-4D97-AF65-F5344CB8AC3E}">
        <p14:creationId xmlns:p14="http://schemas.microsoft.com/office/powerpoint/2010/main" val="34421842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ltLang="de-DE" dirty="0">
                <a:latin typeface="Arial" panose="020B0604020202020204" pitchFamily="34" charset="0"/>
                <a:ea typeface="ＭＳ Ｐゴシック" panose="020B0600070205080204" pitchFamily="34" charset="-128"/>
                <a:cs typeface="Arial" panose="020B0604020202020204" pitchFamily="34" charset="0"/>
                <a:sym typeface="Wingdings" pitchFamily="2" charset="2"/>
              </a:rPr>
              <a:t>In NRW sind laut der 2016er Prüfungsordnung außerdem auch die </a:t>
            </a:r>
            <a:r>
              <a:rPr lang="de-DE" altLang="de-DE" dirty="0" err="1">
                <a:latin typeface="Arial" panose="020B0604020202020204" pitchFamily="34" charset="0"/>
                <a:ea typeface="ＭＳ Ｐゴシック" panose="020B0600070205080204" pitchFamily="34" charset="-128"/>
                <a:cs typeface="Arial" panose="020B0604020202020204" pitchFamily="34" charset="0"/>
                <a:sym typeface="Wingdings" pitchFamily="2" charset="2"/>
              </a:rPr>
              <a:t>LehramtsanwärterInnen</a:t>
            </a:r>
            <a:r>
              <a:rPr lang="de-DE" altLang="de-DE" dirty="0">
                <a:latin typeface="Arial" panose="020B0604020202020204" pitchFamily="34" charset="0"/>
                <a:ea typeface="ＭＳ Ｐゴシック" panose="020B0600070205080204" pitchFamily="34" charset="-128"/>
                <a:cs typeface="Arial" panose="020B0604020202020204" pitchFamily="34" charset="0"/>
                <a:sym typeface="Wingdings" pitchFamily="2" charset="2"/>
              </a:rPr>
              <a:t> seit 2016 dazu verpflichtet, einen der Unterrichtsbesuche (im Referendariat) mit digitalen Medien zu gestalten. </a:t>
            </a:r>
          </a:p>
          <a:p>
            <a:r>
              <a:rPr lang="de-DE" altLang="de-DE" dirty="0">
                <a:latin typeface="Arial" panose="020B0604020202020204" pitchFamily="34" charset="0"/>
                <a:ea typeface="ＭＳ Ｐゴシック" panose="020B0600070205080204" pitchFamily="34" charset="-128"/>
                <a:cs typeface="Arial" panose="020B0604020202020204" pitchFamily="34" charset="0"/>
                <a:sym typeface="Wingdings" pitchFamily="2" charset="2"/>
              </a:rPr>
              <a:t>Fachleiter sowie Lehramtsanwärter stehen hier vor einer neuen Aufgabe.</a:t>
            </a:r>
          </a:p>
          <a:p>
            <a:endParaRPr lang="de-DE" dirty="0"/>
          </a:p>
        </p:txBody>
      </p:sp>
      <p:sp>
        <p:nvSpPr>
          <p:cNvPr id="4" name="Foliennummernplatzhalter 3"/>
          <p:cNvSpPr>
            <a:spLocks noGrp="1"/>
          </p:cNvSpPr>
          <p:nvPr>
            <p:ph type="sldNum" sz="quarter" idx="5"/>
          </p:nvPr>
        </p:nvSpPr>
        <p:spPr/>
        <p:txBody>
          <a:bodyPr/>
          <a:lstStyle/>
          <a:p>
            <a:fld id="{2E7F3AAB-CC61-AC4A-8A19-CC3DF2D07BBF}" type="slidenum">
              <a:rPr lang="de-DE" smtClean="0"/>
              <a:t>10</a:t>
            </a:fld>
            <a:endParaRPr lang="de-DE"/>
          </a:p>
        </p:txBody>
      </p:sp>
    </p:spTree>
    <p:extLst>
      <p:ext uri="{BB962C8B-B14F-4D97-AF65-F5344CB8AC3E}">
        <p14:creationId xmlns:p14="http://schemas.microsoft.com/office/powerpoint/2010/main" val="42640115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ltLang="de-DE" dirty="0">
                <a:latin typeface="Arial" panose="020B0604020202020204" pitchFamily="34" charset="0"/>
                <a:ea typeface="ＭＳ Ｐゴシック" panose="020B0600070205080204" pitchFamily="34" charset="-128"/>
                <a:cs typeface="Arial" panose="020B0604020202020204" pitchFamily="34" charset="0"/>
              </a:rPr>
              <a:t>Den TN wird der Aufbau der Fortbildung transparent gemacht.</a:t>
            </a:r>
          </a:p>
          <a:p>
            <a:r>
              <a:rPr lang="de-DE" altLang="de-DE" dirty="0">
                <a:latin typeface="Arial" panose="020B0604020202020204" pitchFamily="34" charset="0"/>
                <a:ea typeface="ＭＳ Ｐゴシック" panose="020B0600070205080204" pitchFamily="34" charset="-128"/>
                <a:cs typeface="Arial" panose="020B0604020202020204" pitchFamily="34" charset="0"/>
              </a:rPr>
              <a:t>Im 2. Kapitel werden verschiedene Positionen zum Lernen mit digitalen Medien vorgestellt und (durch die TN) eingenommen.</a:t>
            </a:r>
          </a:p>
        </p:txBody>
      </p:sp>
      <p:sp>
        <p:nvSpPr>
          <p:cNvPr id="4" name="Foliennummernplatzhalter 3"/>
          <p:cNvSpPr>
            <a:spLocks noGrp="1"/>
          </p:cNvSpPr>
          <p:nvPr>
            <p:ph type="sldNum" sz="quarter" idx="5"/>
          </p:nvPr>
        </p:nvSpPr>
        <p:spPr/>
        <p:txBody>
          <a:bodyPr/>
          <a:lstStyle/>
          <a:p>
            <a:fld id="{2E7F3AAB-CC61-AC4A-8A19-CC3DF2D07BBF}" type="slidenum">
              <a:rPr lang="de-DE" smtClean="0"/>
              <a:t>11</a:t>
            </a:fld>
            <a:endParaRPr lang="de-DE"/>
          </a:p>
        </p:txBody>
      </p:sp>
    </p:spTree>
    <p:extLst>
      <p:ext uri="{BB962C8B-B14F-4D97-AF65-F5344CB8AC3E}">
        <p14:creationId xmlns:p14="http://schemas.microsoft.com/office/powerpoint/2010/main" val="14496417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ltLang="de-DE" dirty="0">
                <a:latin typeface="Arial" panose="020B0604020202020204" pitchFamily="34" charset="0"/>
                <a:ea typeface="ＭＳ Ｐゴシック" panose="020B0600070205080204" pitchFamily="34" charset="-128"/>
                <a:cs typeface="Arial" panose="020B0604020202020204" pitchFamily="34" charset="0"/>
              </a:rPr>
              <a:t>Nachdem die Ausgangslage in den Blick genommen wurde, befasst sich der nächste Teil der Präsentation mit den Positionen zum Lernen mit digitalen Medien.</a:t>
            </a:r>
          </a:p>
          <a:p>
            <a:endParaRPr lang="de-DE" altLang="de-DE" dirty="0">
              <a:latin typeface="Arial" panose="020B0604020202020204" pitchFamily="34" charset="0"/>
              <a:ea typeface="ＭＳ Ｐゴシック" panose="020B0600070205080204" pitchFamily="34" charset="-128"/>
              <a:cs typeface="Arial" panose="020B0604020202020204" pitchFamily="34" charset="0"/>
            </a:endParaRPr>
          </a:p>
          <a:p>
            <a:r>
              <a:rPr lang="de-DE" altLang="de-DE" dirty="0">
                <a:latin typeface="Arial" panose="020B0604020202020204" pitchFamily="34" charset="0"/>
                <a:ea typeface="ＭＳ Ｐゴシック" panose="020B0600070205080204" pitchFamily="34" charset="-128"/>
                <a:cs typeface="Arial" panose="020B0604020202020204" pitchFamily="34" charset="0"/>
              </a:rPr>
              <a:t>Der M regt die TN an, sich nun selbst einmal zu verorten und die eigene Haltung zu begründen.</a:t>
            </a:r>
          </a:p>
          <a:p>
            <a:r>
              <a:rPr lang="de-DE" altLang="de-DE" dirty="0">
                <a:latin typeface="Arial" panose="020B0604020202020204" pitchFamily="34" charset="0"/>
                <a:ea typeface="ＭＳ Ｐゴシック" panose="020B0600070205080204" pitchFamily="34" charset="-128"/>
                <a:cs typeface="Arial" panose="020B0604020202020204" pitchFamily="34" charset="0"/>
              </a:rPr>
              <a:t>Die TN stellen sich hierfür zwischen den zwei vorgegebenen (ggf. visualisierten) Polen im Raum auf.</a:t>
            </a:r>
          </a:p>
          <a:p>
            <a:r>
              <a:rPr lang="de-DE" altLang="de-DE" dirty="0">
                <a:latin typeface="Arial" panose="020B0604020202020204" pitchFamily="34" charset="0"/>
                <a:ea typeface="ＭＳ Ｐゴシック" panose="020B0600070205080204" pitchFamily="34" charset="-128"/>
                <a:cs typeface="Arial" panose="020B0604020202020204" pitchFamily="34" charset="0"/>
              </a:rPr>
              <a:t>Wenn sie ihren Standort eingenommen haben, können sie dazu angeregt werden, sich mit einer Person, die ihnen gerade nahe steht, darüber auszutauschen, warum sie sich hier verortet haben. </a:t>
            </a:r>
          </a:p>
          <a:p>
            <a:r>
              <a:rPr lang="de-DE" altLang="de-DE" dirty="0">
                <a:latin typeface="Arial" panose="020B0604020202020204" pitchFamily="34" charset="0"/>
                <a:ea typeface="ＭＳ Ｐゴシック" panose="020B0600070205080204" pitchFamily="34" charset="-128"/>
                <a:cs typeface="Arial" panose="020B0604020202020204" pitchFamily="34" charset="0"/>
              </a:rPr>
              <a:t>Um den TN auch die Standpunkte und Begründungen jeweils anderer Positionierungen transparent zu machen, sollte der M jeweils einen TN in der Nähe des einen und des anderen Pols, sowie einen TN aus einem mittleren Feld zu den Gründen seiner Positionierung befragen.</a:t>
            </a:r>
          </a:p>
          <a:p>
            <a:endParaRPr lang="de-DE" altLang="de-DE" dirty="0">
              <a:latin typeface="Arial" panose="020B0604020202020204" pitchFamily="34" charset="0"/>
              <a:ea typeface="ＭＳ Ｐゴシック" panose="020B0600070205080204" pitchFamily="34" charset="-128"/>
              <a:cs typeface="Arial" panose="020B0604020202020204" pitchFamily="34" charset="0"/>
            </a:endParaRPr>
          </a:p>
          <a:p>
            <a:endParaRPr lang="de-DE" dirty="0"/>
          </a:p>
        </p:txBody>
      </p:sp>
      <p:sp>
        <p:nvSpPr>
          <p:cNvPr id="4" name="Foliennummernplatzhalter 3"/>
          <p:cNvSpPr>
            <a:spLocks noGrp="1"/>
          </p:cNvSpPr>
          <p:nvPr>
            <p:ph type="sldNum" sz="quarter" idx="5"/>
          </p:nvPr>
        </p:nvSpPr>
        <p:spPr/>
        <p:txBody>
          <a:bodyPr/>
          <a:lstStyle/>
          <a:p>
            <a:fld id="{2E7F3AAB-CC61-AC4A-8A19-CC3DF2D07BBF}" type="slidenum">
              <a:rPr lang="de-DE" smtClean="0"/>
              <a:t>12</a:t>
            </a:fld>
            <a:endParaRPr lang="de-DE"/>
          </a:p>
        </p:txBody>
      </p:sp>
    </p:spTree>
    <p:extLst>
      <p:ext uri="{BB962C8B-B14F-4D97-AF65-F5344CB8AC3E}">
        <p14:creationId xmlns:p14="http://schemas.microsoft.com/office/powerpoint/2010/main" val="27116711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ltLang="de-DE" dirty="0">
                <a:latin typeface="Arial" panose="020B0604020202020204" pitchFamily="34" charset="0"/>
                <a:ea typeface="ＭＳ Ｐゴシック" panose="020B0600070205080204" pitchFamily="34" charset="-128"/>
                <a:cs typeface="Arial" panose="020B0604020202020204" pitchFamily="34" charset="0"/>
              </a:rPr>
              <a:t>Die TN bleiben zunächst an ihren Positionen stehen. </a:t>
            </a:r>
          </a:p>
          <a:p>
            <a:r>
              <a:rPr lang="de-DE" altLang="de-DE" dirty="0">
                <a:latin typeface="Arial" panose="020B0604020202020204" pitchFamily="34" charset="0"/>
                <a:ea typeface="ＭＳ Ｐゴシック" panose="020B0600070205080204" pitchFamily="34" charset="-128"/>
                <a:cs typeface="Arial" panose="020B0604020202020204" pitchFamily="34" charset="0"/>
              </a:rPr>
              <a:t>Die nächste Frage: Wie häufig nutzen Sie digitale Medien (zwischen gar nicht und täglich)? Wird wiederum durch die Aufstellung im Raum beantwortet. Allerdings orientieren sich die TN nun in die andere Raumrichtung (Wenn die erste Frage durch ein weiter vorne oder weiter hinten aufstellen beantwortet wurde, wird sich nun vom aktuellen Standort aus nach links oder rechts orientiert.)</a:t>
            </a:r>
          </a:p>
          <a:p>
            <a:endParaRPr lang="de-DE" altLang="de-DE" dirty="0">
              <a:latin typeface="Arial" panose="020B0604020202020204" pitchFamily="34" charset="0"/>
              <a:ea typeface="ＭＳ Ｐゴシック" panose="020B0600070205080204" pitchFamily="34" charset="-128"/>
              <a:cs typeface="Arial" panose="020B0604020202020204" pitchFamily="34" charset="0"/>
            </a:endParaRPr>
          </a:p>
          <a:p>
            <a:endParaRPr lang="de-DE" altLang="de-DE" dirty="0">
              <a:latin typeface="Arial" panose="020B0604020202020204" pitchFamily="34" charset="0"/>
              <a:ea typeface="ＭＳ Ｐゴシック" panose="020B0600070205080204" pitchFamily="34" charset="-128"/>
              <a:cs typeface="Arial" panose="020B0604020202020204" pitchFamily="34" charset="0"/>
            </a:endParaRPr>
          </a:p>
          <a:p>
            <a:r>
              <a:rPr lang="de-DE" altLang="de-DE" dirty="0">
                <a:latin typeface="Arial" panose="020B0604020202020204" pitchFamily="34" charset="0"/>
                <a:ea typeface="ＭＳ Ｐゴシック" panose="020B0600070205080204" pitchFamily="34" charset="-128"/>
                <a:cs typeface="Arial" panose="020B0604020202020204" pitchFamily="34" charset="0"/>
              </a:rPr>
              <a:t>Sollte der Fortbildungsraum nicht genügend Platz bieten, kann die Aktivität auch mental durchgeführt werden oder auf einer an der Tafel angezeichneten Skala werden Magnete angeheftet und verschoben. Dann wird über die Positionierung der Magneten gesprochen.</a:t>
            </a:r>
          </a:p>
          <a:p>
            <a:endParaRPr lang="de-DE" dirty="0"/>
          </a:p>
        </p:txBody>
      </p:sp>
      <p:sp>
        <p:nvSpPr>
          <p:cNvPr id="4" name="Foliennummernplatzhalter 3"/>
          <p:cNvSpPr>
            <a:spLocks noGrp="1"/>
          </p:cNvSpPr>
          <p:nvPr>
            <p:ph type="sldNum" sz="quarter" idx="5"/>
          </p:nvPr>
        </p:nvSpPr>
        <p:spPr/>
        <p:txBody>
          <a:bodyPr/>
          <a:lstStyle/>
          <a:p>
            <a:fld id="{2E7F3AAB-CC61-AC4A-8A19-CC3DF2D07BBF}" type="slidenum">
              <a:rPr lang="de-DE" smtClean="0"/>
              <a:t>13</a:t>
            </a:fld>
            <a:endParaRPr lang="de-DE"/>
          </a:p>
        </p:txBody>
      </p:sp>
    </p:spTree>
    <p:extLst>
      <p:ext uri="{BB962C8B-B14F-4D97-AF65-F5344CB8AC3E}">
        <p14:creationId xmlns:p14="http://schemas.microsoft.com/office/powerpoint/2010/main" val="8008878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buClr>
                <a:schemeClr val="tx2"/>
              </a:buClr>
              <a:buFont typeface="Wingdings" pitchFamily="2" charset="2"/>
              <a:buNone/>
            </a:pPr>
            <a:r>
              <a:rPr lang="de-DE" altLang="de-DE" dirty="0">
                <a:latin typeface="Arial" panose="020B0604020202020204" pitchFamily="34" charset="0"/>
                <a:ea typeface="ＭＳ Ｐゴシック" panose="020B0600070205080204" pitchFamily="34" charset="-128"/>
                <a:cs typeface="Arial" panose="020B0604020202020204" pitchFamily="34" charset="0"/>
              </a:rPr>
              <a:t>Die TN werden dazu angeregt wie auf der Folie angezeigt in Austausch zu treten.</a:t>
            </a:r>
          </a:p>
          <a:p>
            <a:pPr>
              <a:buClr>
                <a:schemeClr val="tx2"/>
              </a:buClr>
              <a:buFont typeface="Wingdings" pitchFamily="2" charset="2"/>
              <a:buNone/>
            </a:pPr>
            <a:endParaRPr lang="de-DE" altLang="de-DE" dirty="0">
              <a:latin typeface="Arial" panose="020B0604020202020204" pitchFamily="34" charset="0"/>
              <a:ea typeface="ＭＳ Ｐゴシック" panose="020B0600070205080204" pitchFamily="34" charset="-128"/>
              <a:cs typeface="Arial" panose="020B0604020202020204" pitchFamily="34" charset="0"/>
            </a:endParaRPr>
          </a:p>
          <a:p>
            <a:pPr>
              <a:buClr>
                <a:schemeClr val="tx2"/>
              </a:buClr>
              <a:buFont typeface="Wingdings" pitchFamily="2" charset="2"/>
              <a:buNone/>
            </a:pPr>
            <a:r>
              <a:rPr lang="de-DE" altLang="de-DE" dirty="0">
                <a:latin typeface="Arial" panose="020B0604020202020204" pitchFamily="34" charset="0"/>
                <a:ea typeface="ＭＳ Ｐゴシック" panose="020B0600070205080204" pitchFamily="34" charset="-128"/>
                <a:cs typeface="Arial" panose="020B0604020202020204" pitchFamily="34" charset="0"/>
              </a:rPr>
              <a:t>Weiterführende Fragen des M könnten sein:</a:t>
            </a:r>
            <a:endParaRPr lang="de-DE" altLang="de-DE" dirty="0">
              <a:solidFill>
                <a:srgbClr val="0D0D0D"/>
              </a:solidFill>
              <a:latin typeface="Arial" panose="020B0604020202020204" pitchFamily="34" charset="0"/>
              <a:ea typeface="ＭＳ Ｐゴシック" panose="020B0600070205080204" pitchFamily="34" charset="-128"/>
              <a:cs typeface="Arial" panose="020B0604020202020204" pitchFamily="34" charset="0"/>
            </a:endParaRPr>
          </a:p>
          <a:p>
            <a:pPr marL="800100" lvl="1" indent="-342900">
              <a:buClr>
                <a:schemeClr val="tx2"/>
              </a:buClr>
              <a:buFont typeface="Wingdings" pitchFamily="2" charset="2"/>
              <a:buChar char="§"/>
            </a:pPr>
            <a:r>
              <a:rPr lang="de-DE" altLang="de-DE" dirty="0">
                <a:latin typeface="Arial" panose="020B0604020202020204" pitchFamily="34" charset="0"/>
                <a:ea typeface="Arial" panose="020B0604020202020204" pitchFamily="34" charset="0"/>
                <a:cs typeface="Arial" panose="020B0604020202020204" pitchFamily="34" charset="0"/>
              </a:rPr>
              <a:t>Warum halten Sie digitale Medien für eher sinnvoll oder eher weniger sinnvoll für den MU? </a:t>
            </a:r>
          </a:p>
          <a:p>
            <a:pPr marL="800100" lvl="1" indent="-342900">
              <a:buClr>
                <a:schemeClr val="tx2"/>
              </a:buClr>
              <a:buFont typeface="Wingdings" pitchFamily="2" charset="2"/>
              <a:buChar char="§"/>
            </a:pPr>
            <a:r>
              <a:rPr lang="de-DE" altLang="de-DE" dirty="0">
                <a:latin typeface="Arial" panose="020B0604020202020204" pitchFamily="34" charset="0"/>
                <a:ea typeface="Arial" panose="020B0604020202020204" pitchFamily="34" charset="0"/>
                <a:cs typeface="Arial" panose="020B0604020202020204" pitchFamily="34" charset="0"/>
              </a:rPr>
              <a:t>Falls Sie überzeugt sind, aber digitale Medien selten nutzen, woran liegt das?</a:t>
            </a:r>
          </a:p>
          <a:p>
            <a:pPr marL="800100" lvl="1" indent="-342900">
              <a:buClr>
                <a:schemeClr val="tx2"/>
              </a:buClr>
              <a:buFont typeface="Wingdings" pitchFamily="2" charset="2"/>
              <a:buChar char="§"/>
            </a:pPr>
            <a:r>
              <a:rPr lang="de-DE" altLang="de-DE" dirty="0">
                <a:latin typeface="Arial" panose="020B0604020202020204" pitchFamily="34" charset="0"/>
                <a:ea typeface="Arial" panose="020B0604020202020204" pitchFamily="34" charset="0"/>
                <a:cs typeface="Arial" panose="020B0604020202020204" pitchFamily="34" charset="0"/>
              </a:rPr>
              <a:t>Falls Sie nicht überzeugt sind, aber digitale Medien häufig nutzen, woran liegt das?</a:t>
            </a:r>
          </a:p>
          <a:p>
            <a:endParaRPr lang="de-DE" dirty="0"/>
          </a:p>
        </p:txBody>
      </p:sp>
      <p:sp>
        <p:nvSpPr>
          <p:cNvPr id="4" name="Foliennummernplatzhalter 3"/>
          <p:cNvSpPr>
            <a:spLocks noGrp="1"/>
          </p:cNvSpPr>
          <p:nvPr>
            <p:ph type="sldNum" sz="quarter" idx="5"/>
          </p:nvPr>
        </p:nvSpPr>
        <p:spPr/>
        <p:txBody>
          <a:bodyPr/>
          <a:lstStyle/>
          <a:p>
            <a:fld id="{2E7F3AAB-CC61-AC4A-8A19-CC3DF2D07BBF}" type="slidenum">
              <a:rPr lang="de-DE" smtClean="0"/>
              <a:t>14</a:t>
            </a:fld>
            <a:endParaRPr lang="de-DE"/>
          </a:p>
        </p:txBody>
      </p:sp>
    </p:spTree>
    <p:extLst>
      <p:ext uri="{BB962C8B-B14F-4D97-AF65-F5344CB8AC3E}">
        <p14:creationId xmlns:p14="http://schemas.microsoft.com/office/powerpoint/2010/main" val="20885801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ltLang="de-DE" dirty="0">
                <a:latin typeface="Arial" panose="020B0604020202020204" pitchFamily="34" charset="0"/>
                <a:ea typeface="ＭＳ Ｐゴシック" panose="020B0600070205080204" pitchFamily="34" charset="-128"/>
                <a:cs typeface="Arial" panose="020B0604020202020204" pitchFamily="34" charset="0"/>
              </a:rPr>
              <a:t>Grundsätzlich ist herauszustellen, dass die Positionen bezüglich des Lernens und Lehrens mit digitalen Medien sehr weit auseinanderliegen: „vom ungebremsten Medienenthusiasmus bis zum apokalyptischen Schwarzsehen“ – extremer als in vielen anderen Bereichen.</a:t>
            </a:r>
          </a:p>
          <a:p>
            <a:pPr marL="0" marR="0" lvl="0" indent="0" algn="l" defTabSz="914400" rtl="0" eaLnBrk="1" fontAlgn="auto" latinLnBrk="0" hangingPunct="1">
              <a:lnSpc>
                <a:spcPct val="100000"/>
              </a:lnSpc>
              <a:spcBef>
                <a:spcPts val="0"/>
              </a:spcBef>
              <a:spcAft>
                <a:spcPts val="0"/>
              </a:spcAft>
              <a:buClrTx/>
              <a:buSzTx/>
              <a:buFontTx/>
              <a:buNone/>
              <a:tabLst/>
              <a:defRPr/>
            </a:pPr>
            <a:r>
              <a:rPr lang="de-DE" altLang="de-DE" dirty="0">
                <a:latin typeface="Arial" panose="020B0604020202020204" pitchFamily="34" charset="0"/>
                <a:ea typeface="ＭＳ Ｐゴシック" panose="020B0600070205080204" pitchFamily="34" charset="-128"/>
                <a:cs typeface="Arial" panose="020B0604020202020204" pitchFamily="34" charset="0"/>
              </a:rPr>
              <a:t>Auf der Seite der Ressentiments (</a:t>
            </a:r>
            <a:r>
              <a:rPr lang="de-DE" altLang="de-DE" sz="1200" dirty="0">
                <a:solidFill>
                  <a:srgbClr val="222222"/>
                </a:solidFill>
              </a:rPr>
              <a:t>auf Vorurteilen, einem Gefühl der Unterlegenheit, Neid o. Ä. beruhende gefühlsmäßige, oft unbewusste Abneigung)</a:t>
            </a:r>
            <a:r>
              <a:rPr lang="de-DE" altLang="de-DE" dirty="0">
                <a:latin typeface="Arial" panose="020B0604020202020204" pitchFamily="34" charset="0"/>
                <a:ea typeface="ＭＳ Ｐゴシック" panose="020B0600070205080204" pitchFamily="34" charset="-128"/>
                <a:cs typeface="Arial" panose="020B0604020202020204" pitchFamily="34" charset="0"/>
              </a:rPr>
              <a:t> lässt sich ganz klar Manfred Spitzer verorten, der seit vielen Jahren gegen den Einsatz digitaler Medien in Schulen propagiert.</a:t>
            </a:r>
          </a:p>
          <a:p>
            <a:r>
              <a:rPr lang="de-DE" altLang="de-DE" dirty="0">
                <a:latin typeface="Arial" panose="020B0604020202020204" pitchFamily="34" charset="0"/>
                <a:ea typeface="ＭＳ Ｐゴシック" panose="020B0600070205080204" pitchFamily="34" charset="-128"/>
                <a:cs typeface="Arial" panose="020B0604020202020204" pitchFamily="34" charset="0"/>
              </a:rPr>
              <a:t>(Manfred Spitzer; Professor für Neuropsychologie; Autor des Buches „Digitale Demenz“; Er geht unter anderem von einem “Verfall der Gedächtnisleistung“ aus, weil kognitive Aktivitäten an Computer delegiert werden.)</a:t>
            </a:r>
          </a:p>
          <a:p>
            <a:r>
              <a:rPr lang="de-DE" altLang="de-DE" dirty="0">
                <a:latin typeface="Arial" panose="020B0604020202020204" pitchFamily="34" charset="0"/>
                <a:ea typeface="ＭＳ Ｐゴシック" panose="020B0600070205080204" pitchFamily="34" charset="-128"/>
                <a:cs typeface="Arial" panose="020B0604020202020204" pitchFamily="34" charset="0"/>
              </a:rPr>
              <a:t>Auf der anderen Seite gibt es auch deutliche Befürworter des digitalen Medieneinsatzes und Hersteller von Apps &amp; Programmen werben mit Slogans wie die auf der Folie abgebildeten dafür, dass der Einsatz digitaler Medien zu schnellerem/besserem Lernerfolg führen wird.</a:t>
            </a:r>
          </a:p>
          <a:p>
            <a:r>
              <a:rPr lang="de-DE" altLang="de-DE" dirty="0">
                <a:latin typeface="Arial" panose="020B0604020202020204" pitchFamily="34" charset="0"/>
                <a:ea typeface="ＭＳ Ｐゴシック" panose="020B0600070205080204" pitchFamily="34" charset="-128"/>
                <a:cs typeface="Arial" panose="020B0604020202020204" pitchFamily="34" charset="0"/>
              </a:rPr>
              <a:t>Mit etwas fachdidaktischer Expertise wird klar, dass diese Suggestionen keineswegs der Realität entsprechen.</a:t>
            </a:r>
          </a:p>
          <a:p>
            <a:endParaRPr lang="de-DE" altLang="de-DE" dirty="0">
              <a:latin typeface="Arial" panose="020B0604020202020204" pitchFamily="34" charset="0"/>
              <a:ea typeface="ＭＳ Ｐゴシック" panose="020B0600070205080204" pitchFamily="34" charset="-128"/>
              <a:cs typeface="Arial" panose="020B0604020202020204" pitchFamily="34" charset="0"/>
            </a:endParaRPr>
          </a:p>
          <a:p>
            <a:r>
              <a:rPr lang="de-DE" altLang="de-DE" dirty="0">
                <a:latin typeface="Arial" panose="020B0604020202020204" pitchFamily="34" charset="0"/>
                <a:ea typeface="ＭＳ Ｐゴシック" panose="020B0600070205080204" pitchFamily="34" charset="-128"/>
                <a:cs typeface="Arial" panose="020B0604020202020204" pitchFamily="34" charset="0"/>
                <a:sym typeface="Wingdings" pitchFamily="2" charset="2"/>
              </a:rPr>
              <a:t> Nächste Folie: Ein Beispiel für eine App aus der Rubrik „Euphorie“. Hieran soll veranschaulicht werden, dass solche Versprechungen nicht haltbar sind.</a:t>
            </a:r>
            <a:endParaRPr lang="de-DE" altLang="de-DE" dirty="0">
              <a:latin typeface="Arial" panose="020B0604020202020204" pitchFamily="34" charset="0"/>
              <a:ea typeface="ＭＳ Ｐゴシック" panose="020B0600070205080204" pitchFamily="34" charset="-128"/>
              <a:cs typeface="Arial" panose="020B0604020202020204" pitchFamily="34" charset="0"/>
            </a:endParaRPr>
          </a:p>
          <a:p>
            <a:endParaRPr lang="de-DE" altLang="de-DE"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4" name="Foliennummernplatzhalter 3"/>
          <p:cNvSpPr>
            <a:spLocks noGrp="1"/>
          </p:cNvSpPr>
          <p:nvPr>
            <p:ph type="sldNum" sz="quarter" idx="5"/>
          </p:nvPr>
        </p:nvSpPr>
        <p:spPr/>
        <p:txBody>
          <a:bodyPr/>
          <a:lstStyle/>
          <a:p>
            <a:fld id="{2E7F3AAB-CC61-AC4A-8A19-CC3DF2D07BBF}" type="slidenum">
              <a:rPr lang="de-DE" smtClean="0"/>
              <a:t>15</a:t>
            </a:fld>
            <a:endParaRPr lang="de-DE"/>
          </a:p>
        </p:txBody>
      </p:sp>
    </p:spTree>
    <p:extLst>
      <p:ext uri="{BB962C8B-B14F-4D97-AF65-F5344CB8AC3E}">
        <p14:creationId xmlns:p14="http://schemas.microsoft.com/office/powerpoint/2010/main" val="25988624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ltLang="de-DE" dirty="0">
                <a:solidFill>
                  <a:srgbClr val="FF0000"/>
                </a:solidFill>
                <a:latin typeface="Arial" panose="020B0604020202020204" pitchFamily="34" charset="0"/>
                <a:ea typeface="ＭＳ Ｐゴシック" panose="020B0600070205080204" pitchFamily="34" charset="-128"/>
                <a:cs typeface="Arial" panose="020B0604020202020204" pitchFamily="34" charset="0"/>
              </a:rPr>
              <a:t>Leider hält der </a:t>
            </a:r>
            <a:r>
              <a:rPr lang="de-DE" altLang="de-DE" dirty="0" err="1">
                <a:solidFill>
                  <a:srgbClr val="FF0000"/>
                </a:solidFill>
                <a:latin typeface="Arial" panose="020B0604020202020204" pitchFamily="34" charset="0"/>
                <a:ea typeface="ＭＳ Ｐゴシック" panose="020B0600070205080204" pitchFamily="34" charset="-128"/>
                <a:cs typeface="Arial" panose="020B0604020202020204" pitchFamily="34" charset="0"/>
              </a:rPr>
              <a:t>Appstore</a:t>
            </a:r>
            <a:r>
              <a:rPr lang="de-DE" altLang="de-DE" dirty="0">
                <a:solidFill>
                  <a:srgbClr val="FF0000"/>
                </a:solidFill>
                <a:latin typeface="Arial" panose="020B0604020202020204" pitchFamily="34" charset="0"/>
                <a:ea typeface="ＭＳ Ｐゴシック" panose="020B0600070205080204" pitchFamily="34" charset="-128"/>
                <a:cs typeface="Arial" panose="020B0604020202020204" pitchFamily="34" charset="0"/>
              </a:rPr>
              <a:t> für eine Suche nach „Mathematik Grundschule“ sehr viele „</a:t>
            </a:r>
            <a:r>
              <a:rPr lang="de-DE" altLang="de-DE" dirty="0" err="1">
                <a:solidFill>
                  <a:srgbClr val="FF0000"/>
                </a:solidFill>
                <a:latin typeface="Arial" panose="020B0604020202020204" pitchFamily="34" charset="0"/>
                <a:ea typeface="ＭＳ Ｐゴシック" panose="020B0600070205080204" pitchFamily="34" charset="-128"/>
                <a:cs typeface="Arial" panose="020B0604020202020204" pitchFamily="34" charset="0"/>
              </a:rPr>
              <a:t>drill</a:t>
            </a:r>
            <a:r>
              <a:rPr lang="de-DE" altLang="de-DE" dirty="0">
                <a:solidFill>
                  <a:srgbClr val="FF0000"/>
                </a:solidFill>
                <a:latin typeface="Arial" panose="020B0604020202020204" pitchFamily="34" charset="0"/>
                <a:ea typeface="ＭＳ Ｐゴシック" panose="020B0600070205080204" pitchFamily="34" charset="-128"/>
                <a:cs typeface="Arial" panose="020B0604020202020204" pitchFamily="34" charset="0"/>
              </a:rPr>
              <a:t> &amp; </a:t>
            </a:r>
            <a:r>
              <a:rPr lang="de-DE" altLang="de-DE" dirty="0" err="1">
                <a:solidFill>
                  <a:srgbClr val="FF0000"/>
                </a:solidFill>
                <a:latin typeface="Arial" panose="020B0604020202020204" pitchFamily="34" charset="0"/>
                <a:ea typeface="ＭＳ Ｐゴシック" panose="020B0600070205080204" pitchFamily="34" charset="-128"/>
                <a:cs typeface="Arial" panose="020B0604020202020204" pitchFamily="34" charset="0"/>
              </a:rPr>
              <a:t>practice</a:t>
            </a:r>
            <a:r>
              <a:rPr lang="de-DE" altLang="de-DE" dirty="0">
                <a:solidFill>
                  <a:srgbClr val="FF0000"/>
                </a:solidFill>
                <a:latin typeface="Arial" panose="020B0604020202020204" pitchFamily="34" charset="0"/>
                <a:ea typeface="ＭＳ Ｐゴシック" panose="020B0600070205080204" pitchFamily="34" charset="-128"/>
                <a:cs typeface="Arial" panose="020B0604020202020204" pitchFamily="34" charset="0"/>
              </a:rPr>
              <a:t>“ Apps bereit.</a:t>
            </a:r>
          </a:p>
          <a:p>
            <a:r>
              <a:rPr lang="de-DE" altLang="de-DE" dirty="0">
                <a:solidFill>
                  <a:srgbClr val="FF0000"/>
                </a:solidFill>
                <a:latin typeface="Arial" panose="020B0604020202020204" pitchFamily="34" charset="0"/>
                <a:ea typeface="ＭＳ Ｐゴシック" panose="020B0600070205080204" pitchFamily="34" charset="-128"/>
                <a:cs typeface="Arial" panose="020B0604020202020204" pitchFamily="34" charset="0"/>
              </a:rPr>
              <a:t>Hier wird Mathematik vermeintlich kindgerecht verpackt, indem sie durch bunte Grafiken und Soundeffekte ausgeschmückt wird.</a:t>
            </a:r>
          </a:p>
          <a:p>
            <a:r>
              <a:rPr lang="de-DE" altLang="de-DE" dirty="0">
                <a:solidFill>
                  <a:srgbClr val="FF0000"/>
                </a:solidFill>
                <a:latin typeface="Arial" panose="020B0604020202020204" pitchFamily="34" charset="0"/>
                <a:ea typeface="ＭＳ Ｐゴシック" panose="020B0600070205080204" pitchFamily="34" charset="-128"/>
                <a:cs typeface="Arial" panose="020B0604020202020204" pitchFamily="34" charset="0"/>
              </a:rPr>
              <a:t>Die in solchen Apps angebotenen Aufgaben sind in der Regel voneinander isoliert. Das heißt, es gibt zwischen den einzelnen Aufgaben keinen mathematischen Zusammenhang. Jede Aufgabe steht für sich und kann auch nur als solche berechnet werden. Die </a:t>
            </a:r>
            <a:r>
              <a:rPr lang="de-DE" altLang="de-DE" dirty="0" err="1">
                <a:solidFill>
                  <a:srgbClr val="FF0000"/>
                </a:solidFill>
                <a:latin typeface="Arial" panose="020B0604020202020204" pitchFamily="34" charset="0"/>
                <a:ea typeface="ＭＳ Ｐゴシック" panose="020B0600070205080204" pitchFamily="34" charset="-128"/>
                <a:cs typeface="Arial" panose="020B0604020202020204" pitchFamily="34" charset="0"/>
              </a:rPr>
              <a:t>Beziehungshaltigkeit</a:t>
            </a:r>
            <a:r>
              <a:rPr lang="de-DE" altLang="de-DE" dirty="0">
                <a:solidFill>
                  <a:srgbClr val="FF0000"/>
                </a:solidFill>
                <a:latin typeface="Arial" panose="020B0604020202020204" pitchFamily="34" charset="0"/>
                <a:ea typeface="ＭＳ Ｐゴシック" panose="020B0600070205080204" pitchFamily="34" charset="-128"/>
                <a:cs typeface="Arial" panose="020B0604020202020204" pitchFamily="34" charset="0"/>
              </a:rPr>
              <a:t> der Mathematik wird nicht ausgenutzt. Es sind keine Entdeckungen möglich und es können keine Analogien und Strategien genutzt oder gar entwickelt werden.</a:t>
            </a:r>
          </a:p>
          <a:p>
            <a:r>
              <a:rPr lang="de-DE" altLang="de-DE" dirty="0">
                <a:solidFill>
                  <a:srgbClr val="FF0000"/>
                </a:solidFill>
                <a:latin typeface="Arial" panose="020B0604020202020204" pitchFamily="34" charset="0"/>
                <a:ea typeface="ＭＳ Ｐゴシック" panose="020B0600070205080204" pitchFamily="34" charset="-128"/>
                <a:cs typeface="Arial" panose="020B0604020202020204" pitchFamily="34" charset="0"/>
              </a:rPr>
              <a:t>Die Bewertung erfolgt durch eine Anzeige, ob die Aufgabe richtig oder falsch gelöst wurde. Häufig wird nach mehrfacher falscher Eingabe einer Lösung einfach die richtige Antwort vorgegeben und eine neue Aufgabe gestellt. Dies trägt weder zu Verständnis bei noch hilft es, die Aufgabe beim nächsten Mal besser lösen zu können. Das Kind wird weiterhin nicht wissen, WIE es zu einer Lösung gelangen kann. Gegebenenfalls lernt es die „vorgesagte Antwort“ irgendwann auswendig ohne ein Verständnis dafür aufzubauen – was eine weitere Diagnose der Fehlvorstellungen des Kindes nur noch erschwert</a:t>
            </a:r>
            <a:endParaRPr lang="de-DE" dirty="0"/>
          </a:p>
        </p:txBody>
      </p:sp>
      <p:sp>
        <p:nvSpPr>
          <p:cNvPr id="4" name="Foliennummernplatzhalter 3"/>
          <p:cNvSpPr>
            <a:spLocks noGrp="1"/>
          </p:cNvSpPr>
          <p:nvPr>
            <p:ph type="sldNum" sz="quarter" idx="5"/>
          </p:nvPr>
        </p:nvSpPr>
        <p:spPr/>
        <p:txBody>
          <a:bodyPr/>
          <a:lstStyle/>
          <a:p>
            <a:fld id="{2E7F3AAB-CC61-AC4A-8A19-CC3DF2D07BBF}" type="slidenum">
              <a:rPr lang="de-DE" smtClean="0"/>
              <a:t>16</a:t>
            </a:fld>
            <a:endParaRPr lang="de-DE"/>
          </a:p>
        </p:txBody>
      </p:sp>
    </p:spTree>
    <p:extLst>
      <p:ext uri="{BB962C8B-B14F-4D97-AF65-F5344CB8AC3E}">
        <p14:creationId xmlns:p14="http://schemas.microsoft.com/office/powerpoint/2010/main" val="27198107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ltLang="de-DE" dirty="0">
                <a:latin typeface="Arial" panose="020B0604020202020204" pitchFamily="34" charset="0"/>
                <a:ea typeface="ＭＳ Ｐゴシック" panose="020B0600070205080204" pitchFamily="34" charset="-128"/>
                <a:cs typeface="Arial" panose="020B0604020202020204" pitchFamily="34" charset="0"/>
              </a:rPr>
              <a:t>Zurück zu den Positionen und Haltungen</a:t>
            </a:r>
          </a:p>
          <a:p>
            <a:endParaRPr lang="de-DE" altLang="de-DE" dirty="0">
              <a:latin typeface="Arial" panose="020B0604020202020204" pitchFamily="34" charset="0"/>
              <a:ea typeface="ＭＳ Ｐゴシック" panose="020B0600070205080204" pitchFamily="34" charset="-128"/>
              <a:cs typeface="Arial" panose="020B0604020202020204" pitchFamily="34" charset="0"/>
            </a:endParaRPr>
          </a:p>
          <a:p>
            <a:r>
              <a:rPr lang="de-DE" altLang="de-DE" dirty="0">
                <a:latin typeface="Arial" panose="020B0604020202020204" pitchFamily="34" charset="0"/>
                <a:ea typeface="ＭＳ Ｐゴシック" panose="020B0600070205080204" pitchFamily="34" charset="-128"/>
                <a:cs typeface="Arial" panose="020B0604020202020204" pitchFamily="34" charset="0"/>
              </a:rPr>
              <a:t>Bereits 1991 warnte Krauthausen vor extremen Positionen.</a:t>
            </a:r>
          </a:p>
          <a:p>
            <a:r>
              <a:rPr lang="de-DE" altLang="de-DE" dirty="0">
                <a:latin typeface="Arial" panose="020B0604020202020204" pitchFamily="34" charset="0"/>
                <a:ea typeface="ＭＳ Ｐゴシック" panose="020B0600070205080204" pitchFamily="34" charset="-128"/>
                <a:cs typeface="Arial" panose="020B0604020202020204" pitchFamily="34" charset="0"/>
              </a:rPr>
              <a:t>Grund: </a:t>
            </a:r>
            <a:r>
              <a:rPr lang="de-DE" altLang="de-DE" dirty="0" err="1">
                <a:latin typeface="Arial" panose="020B0604020202020204" pitchFamily="34" charset="0"/>
                <a:ea typeface="ＭＳ Ｐゴシック" panose="020B0600070205080204" pitchFamily="34" charset="-128"/>
                <a:cs typeface="Arial" panose="020B0604020202020204" pitchFamily="34" charset="0"/>
              </a:rPr>
              <a:t>Fachdidaktiken</a:t>
            </a:r>
            <a:r>
              <a:rPr lang="de-DE" altLang="de-DE" dirty="0">
                <a:latin typeface="Arial" panose="020B0604020202020204" pitchFamily="34" charset="0"/>
                <a:ea typeface="ＭＳ Ｐゴシック" panose="020B0600070205080204" pitchFamily="34" charset="-128"/>
                <a:cs typeface="Arial" panose="020B0604020202020204" pitchFamily="34" charset="0"/>
              </a:rPr>
              <a:t> werden bei </a:t>
            </a:r>
            <a:r>
              <a:rPr lang="de-DE" altLang="de-DE" dirty="0" err="1">
                <a:latin typeface="Arial" panose="020B0604020202020204" pitchFamily="34" charset="0"/>
                <a:ea typeface="ＭＳ Ｐゴシック" panose="020B0600070205080204" pitchFamily="34" charset="-128"/>
                <a:cs typeface="Arial" panose="020B0604020202020204" pitchFamily="34" charset="0"/>
              </a:rPr>
              <a:t>Euphorien</a:t>
            </a:r>
            <a:r>
              <a:rPr lang="de-DE" altLang="de-DE" dirty="0">
                <a:latin typeface="Arial" panose="020B0604020202020204" pitchFamily="34" charset="0"/>
                <a:ea typeface="ＭＳ Ｐゴシック" panose="020B0600070205080204" pitchFamily="34" charset="-128"/>
                <a:cs typeface="Arial" panose="020B0604020202020204" pitchFamily="34" charset="0"/>
              </a:rPr>
              <a:t> und Ressentiments vernachlässigt.</a:t>
            </a:r>
          </a:p>
          <a:p>
            <a:r>
              <a:rPr lang="de-DE" altLang="de-DE" dirty="0">
                <a:latin typeface="Arial" panose="020B0604020202020204" pitchFamily="34" charset="0"/>
                <a:ea typeface="ＭＳ Ｐゴシック" panose="020B0600070205080204" pitchFamily="34" charset="-128"/>
                <a:cs typeface="Arial" panose="020B0604020202020204" pitchFamily="34" charset="0"/>
              </a:rPr>
              <a:t>Er riet zur so genannten „AWARE-Strategie“.</a:t>
            </a:r>
          </a:p>
          <a:p>
            <a:r>
              <a:rPr lang="de-DE" altLang="de-DE" dirty="0">
                <a:latin typeface="Arial" panose="020B0604020202020204" pitchFamily="34" charset="0"/>
                <a:ea typeface="ＭＳ Ｐゴシック" panose="020B0600070205080204" pitchFamily="34" charset="-128"/>
                <a:cs typeface="Arial" panose="020B0604020202020204" pitchFamily="34" charset="0"/>
              </a:rPr>
              <a:t>Besonders zentral sind die letzten beiden Punkte: Ressentiments und </a:t>
            </a:r>
            <a:r>
              <a:rPr lang="de-DE" altLang="de-DE" dirty="0" err="1">
                <a:latin typeface="Arial" panose="020B0604020202020204" pitchFamily="34" charset="0"/>
                <a:ea typeface="ＭＳ Ｐゴシック" panose="020B0600070205080204" pitchFamily="34" charset="-128"/>
                <a:cs typeface="Arial" panose="020B0604020202020204" pitchFamily="34" charset="0"/>
              </a:rPr>
              <a:t>Euphorien</a:t>
            </a:r>
            <a:r>
              <a:rPr lang="de-DE" altLang="de-DE" dirty="0">
                <a:latin typeface="Arial" panose="020B0604020202020204" pitchFamily="34" charset="0"/>
                <a:ea typeface="ＭＳ Ｐゴシック" panose="020B0600070205080204" pitchFamily="34" charset="-128"/>
                <a:cs typeface="Arial" panose="020B0604020202020204" pitchFamily="34" charset="0"/>
              </a:rPr>
              <a:t> sind im Sinne einer behutsamen und fachdidaktischen Diskussion zu vermeiden. </a:t>
            </a:r>
            <a:r>
              <a:rPr lang="de-DE" altLang="de-DE" dirty="0">
                <a:latin typeface="Arial" panose="020B0604020202020204" pitchFamily="34" charset="0"/>
                <a:ea typeface="ＭＳ Ｐゴシック" panose="020B0600070205080204" pitchFamily="34" charset="-128"/>
                <a:cs typeface="Arial" panose="020B0604020202020204" pitchFamily="34" charset="0"/>
                <a:sym typeface="Wingdings" pitchFamily="2" charset="2"/>
              </a:rPr>
              <a:t> Welche Position sollte statt dessen eingenommen werden? Auflösung auf der nächsten Folie </a:t>
            </a:r>
            <a:endParaRPr lang="de-DE" altLang="de-DE" dirty="0">
              <a:latin typeface="Arial" panose="020B0604020202020204" pitchFamily="34" charset="0"/>
              <a:ea typeface="ＭＳ Ｐゴシック" panose="020B0600070205080204" pitchFamily="34" charset="-128"/>
              <a:cs typeface="Arial" panose="020B0604020202020204" pitchFamily="34" charset="0"/>
            </a:endParaRPr>
          </a:p>
          <a:p>
            <a:endParaRPr lang="de-DE" dirty="0"/>
          </a:p>
        </p:txBody>
      </p:sp>
      <p:sp>
        <p:nvSpPr>
          <p:cNvPr id="4" name="Foliennummernplatzhalter 3"/>
          <p:cNvSpPr>
            <a:spLocks noGrp="1"/>
          </p:cNvSpPr>
          <p:nvPr>
            <p:ph type="sldNum" sz="quarter" idx="5"/>
          </p:nvPr>
        </p:nvSpPr>
        <p:spPr/>
        <p:txBody>
          <a:bodyPr/>
          <a:lstStyle/>
          <a:p>
            <a:fld id="{2E7F3AAB-CC61-AC4A-8A19-CC3DF2D07BBF}" type="slidenum">
              <a:rPr lang="de-DE" smtClean="0"/>
              <a:t>17</a:t>
            </a:fld>
            <a:endParaRPr lang="de-DE"/>
          </a:p>
        </p:txBody>
      </p:sp>
    </p:spTree>
    <p:extLst>
      <p:ext uri="{BB962C8B-B14F-4D97-AF65-F5344CB8AC3E}">
        <p14:creationId xmlns:p14="http://schemas.microsoft.com/office/powerpoint/2010/main" val="27670942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ltLang="de-DE" dirty="0">
                <a:latin typeface="Arial" panose="020B0604020202020204" pitchFamily="34" charset="0"/>
                <a:ea typeface="ＭＳ Ｐゴシック" panose="020B0600070205080204" pitchFamily="34" charset="-128"/>
                <a:cs typeface="Arial" panose="020B0604020202020204" pitchFamily="34" charset="0"/>
              </a:rPr>
              <a:t>Eine empfohlene Positionierung aus der Fachdidaktik heraus: „Kritischer Optimismus“</a:t>
            </a:r>
          </a:p>
          <a:p>
            <a:r>
              <a:rPr lang="de-DE" altLang="de-DE" dirty="0">
                <a:latin typeface="Arial" panose="020B0604020202020204" pitchFamily="34" charset="0"/>
                <a:ea typeface="ＭＳ Ｐゴシック" panose="020B0600070205080204" pitchFamily="34" charset="-128"/>
                <a:cs typeface="Arial" panose="020B0604020202020204" pitchFamily="34" charset="0"/>
              </a:rPr>
              <a:t>Kritisch, weil es nach wie vor Programme niedriger Qualität gibt (ein Blick in den </a:t>
            </a:r>
            <a:r>
              <a:rPr lang="de-DE" altLang="de-DE" dirty="0" err="1">
                <a:latin typeface="Arial" panose="020B0604020202020204" pitchFamily="34" charset="0"/>
                <a:ea typeface="ＭＳ Ｐゴシック" panose="020B0600070205080204" pitchFamily="34" charset="-128"/>
                <a:cs typeface="Arial" panose="020B0604020202020204" pitchFamily="34" charset="0"/>
              </a:rPr>
              <a:t>AppStore</a:t>
            </a:r>
            <a:r>
              <a:rPr lang="de-DE" altLang="de-DE" dirty="0">
                <a:latin typeface="Arial" panose="020B0604020202020204" pitchFamily="34" charset="0"/>
                <a:ea typeface="ＭＳ Ｐゴシック" panose="020B0600070205080204" pitchFamily="34" charset="-128"/>
                <a:cs typeface="Arial" panose="020B0604020202020204" pitchFamily="34" charset="0"/>
              </a:rPr>
              <a:t> genügt, um diese zu finden)</a:t>
            </a:r>
          </a:p>
          <a:p>
            <a:r>
              <a:rPr lang="de-DE" altLang="de-DE" dirty="0">
                <a:latin typeface="Arial" panose="020B0604020202020204" pitchFamily="34" charset="0"/>
                <a:ea typeface="ＭＳ Ｐゴシック" panose="020B0600070205080204" pitchFamily="34" charset="-128"/>
                <a:cs typeface="Arial" panose="020B0604020202020204" pitchFamily="34" charset="0"/>
              </a:rPr>
              <a:t>Optimistisch, weil es fachdidaktische Potentiale digitaler Medien gibt, die analysiert werden müssen. Sie bieten vielfältige Chancen für Mathematiklernen.</a:t>
            </a:r>
          </a:p>
          <a:p>
            <a:endParaRPr lang="de-DE" dirty="0"/>
          </a:p>
        </p:txBody>
      </p:sp>
      <p:sp>
        <p:nvSpPr>
          <p:cNvPr id="4" name="Foliennummernplatzhalter 3"/>
          <p:cNvSpPr>
            <a:spLocks noGrp="1"/>
          </p:cNvSpPr>
          <p:nvPr>
            <p:ph type="sldNum" sz="quarter" idx="5"/>
          </p:nvPr>
        </p:nvSpPr>
        <p:spPr/>
        <p:txBody>
          <a:bodyPr/>
          <a:lstStyle/>
          <a:p>
            <a:fld id="{2E7F3AAB-CC61-AC4A-8A19-CC3DF2D07BBF}" type="slidenum">
              <a:rPr lang="de-DE" smtClean="0"/>
              <a:t>18</a:t>
            </a:fld>
            <a:endParaRPr lang="de-DE"/>
          </a:p>
        </p:txBody>
      </p:sp>
    </p:spTree>
    <p:extLst>
      <p:ext uri="{BB962C8B-B14F-4D97-AF65-F5344CB8AC3E}">
        <p14:creationId xmlns:p14="http://schemas.microsoft.com/office/powerpoint/2010/main" val="23609771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ltLang="de-DE" dirty="0">
                <a:latin typeface="Arial" panose="020B0604020202020204" pitchFamily="34" charset="0"/>
                <a:ea typeface="ＭＳ Ｐゴシック" panose="020B0600070205080204" pitchFamily="34" charset="-128"/>
                <a:cs typeface="Arial" panose="020B0604020202020204" pitchFamily="34" charset="0"/>
              </a:rPr>
              <a:t>Im ersten Teil der Präsentation wurde mit der Ausgangslage beschrieben, dass die Notwendigkeit besteht, sich mit dem Einsatz von digitalen Medien im Mathematikunterricht zu befassen.</a:t>
            </a:r>
          </a:p>
          <a:p>
            <a:r>
              <a:rPr lang="de-DE" altLang="de-DE" dirty="0">
                <a:latin typeface="Arial" panose="020B0604020202020204" pitchFamily="34" charset="0"/>
                <a:ea typeface="ＭＳ Ｐゴシック" panose="020B0600070205080204" pitchFamily="34" charset="-128"/>
                <a:cs typeface="Arial" panose="020B0604020202020204" pitchFamily="34" charset="0"/>
              </a:rPr>
              <a:t>Die dargestellten Aspekte sind aber bislang nur Vorgaben von außen.</a:t>
            </a:r>
          </a:p>
          <a:p>
            <a:r>
              <a:rPr lang="de-DE" altLang="de-DE" dirty="0">
                <a:latin typeface="Arial" panose="020B0604020202020204" pitchFamily="34" charset="0"/>
                <a:ea typeface="ＭＳ Ｐゴシック" panose="020B0600070205080204" pitchFamily="34" charset="-128"/>
                <a:cs typeface="Arial" panose="020B0604020202020204" pitchFamily="34" charset="0"/>
              </a:rPr>
              <a:t>Im nächsten Abschnitt soll es darum gehen, welche inhaltlichen Gründe für den Einsatz digitaler Medien im Mathematikunterricht sprechen könnten.</a:t>
            </a:r>
          </a:p>
          <a:p>
            <a:endParaRPr lang="de-DE" dirty="0"/>
          </a:p>
        </p:txBody>
      </p:sp>
      <p:sp>
        <p:nvSpPr>
          <p:cNvPr id="4" name="Foliennummernplatzhalter 3"/>
          <p:cNvSpPr>
            <a:spLocks noGrp="1"/>
          </p:cNvSpPr>
          <p:nvPr>
            <p:ph type="sldNum" sz="quarter" idx="5"/>
          </p:nvPr>
        </p:nvSpPr>
        <p:spPr/>
        <p:txBody>
          <a:bodyPr/>
          <a:lstStyle/>
          <a:p>
            <a:fld id="{2E7F3AAB-CC61-AC4A-8A19-CC3DF2D07BBF}" type="slidenum">
              <a:rPr lang="de-DE" smtClean="0"/>
              <a:t>19</a:t>
            </a:fld>
            <a:endParaRPr lang="de-DE"/>
          </a:p>
        </p:txBody>
      </p:sp>
    </p:spTree>
    <p:extLst>
      <p:ext uri="{BB962C8B-B14F-4D97-AF65-F5344CB8AC3E}">
        <p14:creationId xmlns:p14="http://schemas.microsoft.com/office/powerpoint/2010/main" val="6855593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buFont typeface="Wingdings" pitchFamily="2" charset="2"/>
              <a:buNone/>
            </a:pPr>
            <a:r>
              <a:rPr lang="de-DE" altLang="de-DE" dirty="0">
                <a:latin typeface="Arial" panose="020B0604020202020204" pitchFamily="34" charset="0"/>
                <a:ea typeface="ＭＳ Ｐゴシック" panose="020B0600070205080204" pitchFamily="34" charset="-128"/>
                <a:cs typeface="Arial" panose="020B0604020202020204" pitchFamily="34" charset="0"/>
                <a:sym typeface="Wingdings" pitchFamily="2" charset="2"/>
              </a:rPr>
              <a:t>Grundsätzlich ist jede Art von Medium als Mittler zwischen dem Individuum (Kind) und der Information/ dem fachlichen Inhalt – in unserem Fall also der Mathematik zu sehen. </a:t>
            </a:r>
          </a:p>
          <a:p>
            <a:pPr>
              <a:buFont typeface="Wingdings" pitchFamily="2" charset="2"/>
              <a:buNone/>
            </a:pPr>
            <a:r>
              <a:rPr lang="de-DE" altLang="de-DE" dirty="0">
                <a:latin typeface="Arial" panose="020B0604020202020204" pitchFamily="34" charset="0"/>
                <a:ea typeface="ＭＳ Ｐゴシック" panose="020B0600070205080204" pitchFamily="34" charset="-128"/>
                <a:cs typeface="Arial" panose="020B0604020202020204" pitchFamily="34" charset="0"/>
                <a:sym typeface="Wingdings" pitchFamily="2" charset="2"/>
              </a:rPr>
              <a:t>Diese Medien können klassisch/analog/physisch sein oder digital.</a:t>
            </a:r>
          </a:p>
          <a:p>
            <a:pPr>
              <a:buFont typeface="Wingdings" pitchFamily="2" charset="2"/>
              <a:buNone/>
            </a:pPr>
            <a:r>
              <a:rPr lang="de-DE" altLang="de-DE" dirty="0">
                <a:latin typeface="Arial" panose="020B0604020202020204" pitchFamily="34" charset="0"/>
                <a:ea typeface="ＭＳ Ｐゴシック" panose="020B0600070205080204" pitchFamily="34" charset="-128"/>
                <a:cs typeface="Arial" panose="020B0604020202020204" pitchFamily="34" charset="0"/>
                <a:sym typeface="Wingdings" pitchFamily="2" charset="2"/>
              </a:rPr>
              <a:t>In dieses Fortbildung liegt der Fokus auf dem Einsatz digitaler Medien.</a:t>
            </a:r>
          </a:p>
          <a:p>
            <a:pPr>
              <a:buFont typeface="Wingdings" pitchFamily="2" charset="2"/>
              <a:buNone/>
            </a:pPr>
            <a:r>
              <a:rPr lang="de-DE" altLang="de-DE" dirty="0">
                <a:latin typeface="Arial" panose="020B0604020202020204" pitchFamily="34" charset="0"/>
                <a:ea typeface="ＭＳ Ｐゴシック" panose="020B0600070205080204" pitchFamily="34" charset="-128"/>
                <a:cs typeface="Arial" panose="020B0604020202020204" pitchFamily="34" charset="0"/>
                <a:sym typeface="Wingdings" pitchFamily="2" charset="2"/>
              </a:rPr>
              <a:t>Wichtig ist, dass physische und digitale Medien nebeneinander stehen und existieren, dass ihr Einsatz sich ergänzt und die jeweiligen Potentiale genutzt werden. Es soll in der Diskussion um den Einsatz digitaler Medien im Unterricht, nicht um ein „</a:t>
            </a:r>
            <a:r>
              <a:rPr lang="de-DE" altLang="de-DE" dirty="0" err="1">
                <a:latin typeface="Arial" panose="020B0604020202020204" pitchFamily="34" charset="0"/>
                <a:ea typeface="ＭＳ Ｐゴシック" panose="020B0600070205080204" pitchFamily="34" charset="-128"/>
                <a:cs typeface="Arial" panose="020B0604020202020204" pitchFamily="34" charset="0"/>
                <a:sym typeface="Wingdings" pitchFamily="2" charset="2"/>
              </a:rPr>
              <a:t>entweder-oder</a:t>
            </a:r>
            <a:r>
              <a:rPr lang="de-DE" altLang="de-DE" dirty="0">
                <a:latin typeface="Arial" panose="020B0604020202020204" pitchFamily="34" charset="0"/>
                <a:ea typeface="ＭＳ Ｐゴシック" panose="020B0600070205080204" pitchFamily="34" charset="-128"/>
                <a:cs typeface="Arial" panose="020B0604020202020204" pitchFamily="34" charset="0"/>
                <a:sym typeface="Wingdings" pitchFamily="2" charset="2"/>
              </a:rPr>
              <a:t>“ gehen. Ein Vergleich wird nur angeregt, um Unterschiede und Besonderheiten herauszustellen, nicht um zu konstatieren, dass mit diesem oder jenem Medium </a:t>
            </a:r>
            <a:r>
              <a:rPr lang="de-DE" altLang="de-DE" dirty="0">
                <a:latin typeface="Arial" panose="020B0604020202020204" pitchFamily="34" charset="0"/>
                <a:ea typeface="ＭＳ Ｐゴシック" panose="020B0600070205080204" pitchFamily="34" charset="-128"/>
                <a:cs typeface="Arial" panose="020B0604020202020204" pitchFamily="34" charset="0"/>
              </a:rPr>
              <a:t>mehr, besser oder schneller gelernt wird.</a:t>
            </a:r>
          </a:p>
          <a:p>
            <a:r>
              <a:rPr lang="de-DE" altLang="de-DE" dirty="0">
                <a:latin typeface="Arial" panose="020B0604020202020204" pitchFamily="34" charset="0"/>
                <a:ea typeface="ＭＳ Ｐゴシック" panose="020B0600070205080204" pitchFamily="34" charset="-128"/>
                <a:cs typeface="Arial" panose="020B0604020202020204" pitchFamily="34" charset="0"/>
              </a:rPr>
              <a:t>Ein Ziel der nächsten Jahre wird es sein, gute Kombinationen des physischen und digitalen für den Unterricht zu erarbeiten.</a:t>
            </a:r>
          </a:p>
          <a:p>
            <a:pPr>
              <a:buFont typeface="Wingdings" pitchFamily="2" charset="2"/>
              <a:buNone/>
            </a:pPr>
            <a:endParaRPr lang="de-DE" altLang="de-DE" dirty="0">
              <a:latin typeface="Arial" panose="020B0604020202020204" pitchFamily="34" charset="0"/>
              <a:ea typeface="ＭＳ Ｐゴシック" panose="020B0600070205080204" pitchFamily="34" charset="-128"/>
              <a:cs typeface="Arial" panose="020B0604020202020204" pitchFamily="34" charset="0"/>
              <a:sym typeface="Wingdings" pitchFamily="2" charset="2"/>
            </a:endParaRPr>
          </a:p>
        </p:txBody>
      </p:sp>
      <p:sp>
        <p:nvSpPr>
          <p:cNvPr id="4" name="Foliennummernplatzhalter 3"/>
          <p:cNvSpPr>
            <a:spLocks noGrp="1"/>
          </p:cNvSpPr>
          <p:nvPr>
            <p:ph type="sldNum" sz="quarter" idx="5"/>
          </p:nvPr>
        </p:nvSpPr>
        <p:spPr/>
        <p:txBody>
          <a:bodyPr/>
          <a:lstStyle/>
          <a:p>
            <a:fld id="{2E7F3AAB-CC61-AC4A-8A19-CC3DF2D07BBF}" type="slidenum">
              <a:rPr lang="de-DE" smtClean="0"/>
              <a:t>2</a:t>
            </a:fld>
            <a:endParaRPr lang="de-DE"/>
          </a:p>
        </p:txBody>
      </p:sp>
    </p:spTree>
    <p:extLst>
      <p:ext uri="{BB962C8B-B14F-4D97-AF65-F5344CB8AC3E}">
        <p14:creationId xmlns:p14="http://schemas.microsoft.com/office/powerpoint/2010/main" val="40088744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buClr>
                <a:schemeClr val="tx2"/>
              </a:buClr>
              <a:buFont typeface="Wingdings" pitchFamily="2" charset="2"/>
              <a:buNone/>
            </a:pPr>
            <a:r>
              <a:rPr lang="de-DE" altLang="de-DE" dirty="0">
                <a:latin typeface="Arial" panose="020B0604020202020204" pitchFamily="34" charset="0"/>
                <a:ea typeface="ＭＳ Ｐゴシック" panose="020B0600070205080204" pitchFamily="34" charset="-128"/>
                <a:cs typeface="Arial" panose="020B0604020202020204" pitchFamily="34" charset="0"/>
              </a:rPr>
              <a:t>Zunächst wird die Frage an die TN weitergegeben.</a:t>
            </a:r>
          </a:p>
          <a:p>
            <a:pPr>
              <a:buClr>
                <a:schemeClr val="tx2"/>
              </a:buClr>
              <a:buFont typeface="Wingdings" pitchFamily="2" charset="2"/>
              <a:buNone/>
            </a:pPr>
            <a:r>
              <a:rPr lang="de-DE" altLang="de-DE" dirty="0">
                <a:latin typeface="Arial" panose="020B0604020202020204" pitchFamily="34" charset="0"/>
                <a:ea typeface="ＭＳ Ｐゴシック" panose="020B0600070205080204" pitchFamily="34" charset="-128"/>
                <a:cs typeface="Arial" panose="020B0604020202020204" pitchFamily="34" charset="0"/>
              </a:rPr>
              <a:t>Für die 2. Frage sind je nach Teilnehmenden-Gruppe zuvor noch die Kenntnisse über inhalts- (und vor allen Dingen) prozessbezogene Kompetenzen aufzufrischen. Hier sollte der M gegebenenfalls entsprechend vorher noch Folien zu einbauen (z.B. aus </a:t>
            </a:r>
            <a:r>
              <a:rPr lang="de-DE" altLang="de-DE" dirty="0">
                <a:solidFill>
                  <a:srgbClr val="FF0000"/>
                </a:solidFill>
                <a:latin typeface="Arial" panose="020B0604020202020204" pitchFamily="34" charset="0"/>
                <a:ea typeface="ＭＳ Ｐゴシック" panose="020B0600070205080204" pitchFamily="34" charset="-128"/>
                <a:cs typeface="Arial" panose="020B0604020202020204" pitchFamily="34" charset="0"/>
              </a:rPr>
              <a:t>Fortbildungsmodul 1.1 (Folie 10ff) oder 1.2</a:t>
            </a:r>
            <a:r>
              <a:rPr lang="de-DE" altLang="de-DE" dirty="0">
                <a:latin typeface="Arial" panose="020B0604020202020204" pitchFamily="34" charset="0"/>
                <a:ea typeface="ＭＳ Ｐゴシック" panose="020B0600070205080204" pitchFamily="34" charset="-128"/>
                <a:cs typeface="Arial" panose="020B0604020202020204" pitchFamily="34" charset="0"/>
              </a:rPr>
              <a:t>)</a:t>
            </a:r>
          </a:p>
          <a:p>
            <a:pPr>
              <a:buClr>
                <a:schemeClr val="tx2"/>
              </a:buClr>
              <a:buFont typeface="Wingdings" pitchFamily="2" charset="2"/>
              <a:buNone/>
            </a:pPr>
            <a:endParaRPr lang="de-DE" altLang="de-DE" dirty="0">
              <a:latin typeface="Arial" panose="020B0604020202020204" pitchFamily="34" charset="0"/>
              <a:ea typeface="ＭＳ Ｐゴシック" panose="020B0600070205080204" pitchFamily="34" charset="-128"/>
              <a:cs typeface="Arial" panose="020B0604020202020204" pitchFamily="34" charset="0"/>
            </a:endParaRPr>
          </a:p>
          <a:p>
            <a:pPr>
              <a:buClr>
                <a:schemeClr val="tx2"/>
              </a:buClr>
              <a:buFont typeface="Wingdings" pitchFamily="2" charset="2"/>
              <a:buNone/>
            </a:pPr>
            <a:r>
              <a:rPr lang="de-DE" altLang="de-DE" dirty="0">
                <a:latin typeface="Arial" panose="020B0604020202020204" pitchFamily="34" charset="0"/>
                <a:ea typeface="ＭＳ Ｐゴシック" panose="020B0600070205080204" pitchFamily="34" charset="-128"/>
                <a:cs typeface="Arial" panose="020B0604020202020204" pitchFamily="34" charset="0"/>
              </a:rPr>
              <a:t>Methodisch bietet es sich an, die TN zuerst „murmeln zu lassen“ </a:t>
            </a:r>
            <a:r>
              <a:rPr lang="mr-IN" altLang="de-DE" dirty="0">
                <a:latin typeface="Arial" panose="020B0604020202020204" pitchFamily="34" charset="0"/>
                <a:ea typeface="ＭＳ Ｐゴシック" panose="020B0600070205080204" pitchFamily="34" charset="-128"/>
                <a:cs typeface="Arial" panose="020B0604020202020204" pitchFamily="34" charset="0"/>
              </a:rPr>
              <a:t>–</a:t>
            </a:r>
            <a:r>
              <a:rPr lang="de-DE" altLang="de-DE" dirty="0">
                <a:latin typeface="Arial" panose="020B0604020202020204" pitchFamily="34" charset="0"/>
                <a:ea typeface="ＭＳ Ｐゴシック" panose="020B0600070205080204" pitchFamily="34" charset="-128"/>
                <a:cs typeface="Arial" panose="020B0604020202020204" pitchFamily="34" charset="0"/>
              </a:rPr>
              <a:t> also in leisen Partner- oder Kleingruppengesprächen Ideen zu sammeln.</a:t>
            </a:r>
          </a:p>
          <a:p>
            <a:pPr>
              <a:buClr>
                <a:schemeClr val="tx2"/>
              </a:buClr>
              <a:buFont typeface="Wingdings" pitchFamily="2" charset="2"/>
              <a:buNone/>
            </a:pPr>
            <a:r>
              <a:rPr lang="de-DE" altLang="de-DE" dirty="0">
                <a:latin typeface="Arial" panose="020B0604020202020204" pitchFamily="34" charset="0"/>
                <a:ea typeface="ＭＳ Ｐゴシック" panose="020B0600070205080204" pitchFamily="34" charset="-128"/>
                <a:cs typeface="Arial" panose="020B0604020202020204" pitchFamily="34" charset="0"/>
              </a:rPr>
              <a:t>Nach der „Murmelphase“ wird eine mündliche Sammlung der Ideen im Plenum angestoßen.</a:t>
            </a:r>
          </a:p>
          <a:p>
            <a:endParaRPr lang="de-DE" dirty="0"/>
          </a:p>
        </p:txBody>
      </p:sp>
      <p:sp>
        <p:nvSpPr>
          <p:cNvPr id="4" name="Foliennummernplatzhalter 3"/>
          <p:cNvSpPr>
            <a:spLocks noGrp="1"/>
          </p:cNvSpPr>
          <p:nvPr>
            <p:ph type="sldNum" sz="quarter" idx="5"/>
          </p:nvPr>
        </p:nvSpPr>
        <p:spPr/>
        <p:txBody>
          <a:bodyPr/>
          <a:lstStyle/>
          <a:p>
            <a:fld id="{2E7F3AAB-CC61-AC4A-8A19-CC3DF2D07BBF}" type="slidenum">
              <a:rPr lang="de-DE" smtClean="0"/>
              <a:t>20</a:t>
            </a:fld>
            <a:endParaRPr lang="de-DE"/>
          </a:p>
        </p:txBody>
      </p:sp>
    </p:spTree>
    <p:extLst>
      <p:ext uri="{BB962C8B-B14F-4D97-AF65-F5344CB8AC3E}">
        <p14:creationId xmlns:p14="http://schemas.microsoft.com/office/powerpoint/2010/main" val="23690878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ltLang="de-DE" dirty="0">
                <a:latin typeface="Arial" panose="020B0604020202020204" pitchFamily="34" charset="0"/>
                <a:ea typeface="ＭＳ Ｐゴシック" panose="020B0600070205080204" pitchFamily="34" charset="-128"/>
                <a:cs typeface="Arial" panose="020B0604020202020204" pitchFamily="34" charset="0"/>
              </a:rPr>
              <a:t>Den TN wird der Aufbau der Fortbildung transparent gemacht.</a:t>
            </a:r>
          </a:p>
          <a:p>
            <a:r>
              <a:rPr lang="de-DE" altLang="de-DE" dirty="0">
                <a:solidFill>
                  <a:srgbClr val="FF0000"/>
                </a:solidFill>
                <a:latin typeface="Arial" panose="020B0604020202020204" pitchFamily="34" charset="0"/>
                <a:ea typeface="ＭＳ Ｐゴシック" panose="020B0600070205080204" pitchFamily="34" charset="-128"/>
                <a:cs typeface="Arial" panose="020B0604020202020204" pitchFamily="34" charset="0"/>
              </a:rPr>
              <a:t>Im 3. Kapitel werden m</a:t>
            </a:r>
            <a:r>
              <a:rPr lang="de-DE" altLang="de-DE" dirty="0">
                <a:latin typeface="Arial" panose="020B0604020202020204" pitchFamily="34" charset="0"/>
                <a:ea typeface="ＭＳ Ｐゴシック" panose="020B0600070205080204" pitchFamily="34" charset="-128"/>
                <a:cs typeface="Arial" panose="020B0604020202020204" pitchFamily="34" charset="0"/>
              </a:rPr>
              <a:t>athematikdidaktische und unterrichtsorganisatorische</a:t>
            </a:r>
            <a:br>
              <a:rPr lang="de-DE" altLang="de-DE" dirty="0">
                <a:latin typeface="Arial" panose="020B0604020202020204" pitchFamily="34" charset="0"/>
                <a:ea typeface="ＭＳ Ｐゴシック" panose="020B0600070205080204" pitchFamily="34" charset="-128"/>
                <a:cs typeface="Arial" panose="020B0604020202020204" pitchFamily="34" charset="0"/>
              </a:rPr>
            </a:br>
            <a:r>
              <a:rPr lang="de-DE" altLang="de-DE" dirty="0">
                <a:latin typeface="Arial" panose="020B0604020202020204" pitchFamily="34" charset="0"/>
                <a:ea typeface="ＭＳ Ｐゴシック" panose="020B0600070205080204" pitchFamily="34" charset="-128"/>
                <a:cs typeface="Arial" panose="020B0604020202020204" pitchFamily="34" charset="0"/>
              </a:rPr>
              <a:t>Potentiale digitaler Medien diskutiert.</a:t>
            </a:r>
          </a:p>
          <a:p>
            <a:endParaRPr lang="de-DE" altLang="de-DE"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4" name="Foliennummernplatzhalter 3"/>
          <p:cNvSpPr>
            <a:spLocks noGrp="1"/>
          </p:cNvSpPr>
          <p:nvPr>
            <p:ph type="sldNum" sz="quarter" idx="5"/>
          </p:nvPr>
        </p:nvSpPr>
        <p:spPr/>
        <p:txBody>
          <a:bodyPr/>
          <a:lstStyle/>
          <a:p>
            <a:fld id="{2E7F3AAB-CC61-AC4A-8A19-CC3DF2D07BBF}" type="slidenum">
              <a:rPr lang="de-DE" smtClean="0"/>
              <a:t>21</a:t>
            </a:fld>
            <a:endParaRPr lang="de-DE"/>
          </a:p>
        </p:txBody>
      </p:sp>
    </p:spTree>
    <p:extLst>
      <p:ext uri="{BB962C8B-B14F-4D97-AF65-F5344CB8AC3E}">
        <p14:creationId xmlns:p14="http://schemas.microsoft.com/office/powerpoint/2010/main" val="25185942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ltLang="de-DE" dirty="0">
                <a:latin typeface="Arial" panose="020B0604020202020204" pitchFamily="34" charset="0"/>
                <a:ea typeface="ＭＳ Ｐゴシック" panose="020B0600070205080204" pitchFamily="34" charset="-128"/>
                <a:cs typeface="Arial" panose="020B0604020202020204" pitchFamily="34" charset="0"/>
              </a:rPr>
              <a:t>Bevor im Folgenden die inhaltlichen Aspekte aufgegriffen und besprochen werden noch ein begriffliche Anmerkung:</a:t>
            </a:r>
          </a:p>
          <a:p>
            <a:r>
              <a:rPr lang="de-DE" altLang="de-DE" dirty="0">
                <a:latin typeface="Arial" panose="020B0604020202020204" pitchFamily="34" charset="0"/>
                <a:ea typeface="ＭＳ Ｐゴシック" panose="020B0600070205080204" pitchFamily="34" charset="-128"/>
                <a:cs typeface="Arial" panose="020B0604020202020204" pitchFamily="34" charset="0"/>
              </a:rPr>
              <a:t>Oft wird in der Diskussion um digitale Medien von einem vermeintlichen „Mehrwert“ gesprochen.</a:t>
            </a:r>
          </a:p>
          <a:p>
            <a:r>
              <a:rPr lang="de-DE" altLang="de-DE" dirty="0">
                <a:latin typeface="Arial" panose="020B0604020202020204" pitchFamily="34" charset="0"/>
                <a:ea typeface="ＭＳ Ｐゴシック" panose="020B0600070205080204" pitchFamily="34" charset="-128"/>
                <a:cs typeface="Arial" panose="020B0604020202020204" pitchFamily="34" charset="0"/>
              </a:rPr>
              <a:t>PIKAS distanziert sich von dieser Begrifflichkeit, da kein Vergleich angestellt werden sollte, in dem die eine Form der anderen über- oder unterliegt. Es soll vielmehr um eine sinnvolle Ergänzung der verschiedenen Medien (digital und analog) gehen. Und eine bewusste Entscheidung, wann welches Medium sinnvoll ist, kann man nur dann treffen, wenn man sich mit den jeweiligen Potentialen befasst hat.</a:t>
            </a:r>
          </a:p>
          <a:p>
            <a:endParaRPr lang="de-DE" dirty="0"/>
          </a:p>
        </p:txBody>
      </p:sp>
      <p:sp>
        <p:nvSpPr>
          <p:cNvPr id="4" name="Foliennummernplatzhalter 3"/>
          <p:cNvSpPr>
            <a:spLocks noGrp="1"/>
          </p:cNvSpPr>
          <p:nvPr>
            <p:ph type="sldNum" sz="quarter" idx="5"/>
          </p:nvPr>
        </p:nvSpPr>
        <p:spPr/>
        <p:txBody>
          <a:bodyPr/>
          <a:lstStyle/>
          <a:p>
            <a:fld id="{2E7F3AAB-CC61-AC4A-8A19-CC3DF2D07BBF}" type="slidenum">
              <a:rPr lang="de-DE" smtClean="0"/>
              <a:t>22</a:t>
            </a:fld>
            <a:endParaRPr lang="de-DE"/>
          </a:p>
        </p:txBody>
      </p:sp>
    </p:spTree>
    <p:extLst>
      <p:ext uri="{BB962C8B-B14F-4D97-AF65-F5344CB8AC3E}">
        <p14:creationId xmlns:p14="http://schemas.microsoft.com/office/powerpoint/2010/main" val="37388390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ltLang="de-DE" dirty="0">
                <a:solidFill>
                  <a:schemeClr val="tx1"/>
                </a:solidFill>
                <a:latin typeface="Arial" panose="020B0604020202020204" pitchFamily="34" charset="0"/>
                <a:ea typeface="ＭＳ Ｐゴシック" panose="020B0600070205080204" pitchFamily="34" charset="-128"/>
                <a:cs typeface="Arial" panose="020B0604020202020204" pitchFamily="34" charset="0"/>
              </a:rPr>
              <a:t>Überleitung </a:t>
            </a:r>
            <a:r>
              <a:rPr lang="de-DE" altLang="de-DE" dirty="0">
                <a:solidFill>
                  <a:schemeClr val="tx1"/>
                </a:solidFill>
                <a:latin typeface="Arial" panose="020B0604020202020204" pitchFamily="34" charset="0"/>
                <a:ea typeface="ＭＳ Ｐゴシック" panose="020B0600070205080204" pitchFamily="34" charset="-128"/>
                <a:cs typeface="Arial" panose="020B0604020202020204" pitchFamily="34" charset="0"/>
                <a:sym typeface="Wingdings" pitchFamily="2" charset="2"/>
              </a:rPr>
              <a:t> Was sind mathematikdidaktische Potentiale digitaler Meiden?</a:t>
            </a:r>
          </a:p>
          <a:p>
            <a:endParaRPr lang="de-DE" altLang="de-DE" dirty="0">
              <a:solidFill>
                <a:schemeClr val="tx1"/>
              </a:solidFill>
              <a:latin typeface="Arial" panose="020B0604020202020204" pitchFamily="34" charset="0"/>
              <a:ea typeface="ＭＳ Ｐゴシック" panose="020B0600070205080204" pitchFamily="34" charset="-128"/>
              <a:cs typeface="Arial" panose="020B0604020202020204" pitchFamily="34" charset="0"/>
              <a:sym typeface="Wingdings" pitchFamily="2" charset="2"/>
            </a:endParaRPr>
          </a:p>
          <a:p>
            <a:r>
              <a:rPr lang="de-DE" altLang="de-DE" dirty="0">
                <a:solidFill>
                  <a:schemeClr val="tx1"/>
                </a:solidFill>
                <a:latin typeface="Arial" panose="020B0604020202020204" pitchFamily="34" charset="0"/>
                <a:ea typeface="ＭＳ Ｐゴシック" panose="020B0600070205080204" pitchFamily="34" charset="-128"/>
                <a:cs typeface="Arial" panose="020B0604020202020204" pitchFamily="34" charset="0"/>
                <a:sym typeface="Wingdings" pitchFamily="2" charset="2"/>
              </a:rPr>
              <a:t>Auf dieser Folie werden „Unterrichtsorganisatorische Potentiale“ vorgestellt.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solidFill>
                  <a:schemeClr val="tx1"/>
                </a:solidFill>
                <a:latin typeface="Arial" panose="020B0604020202020204" pitchFamily="34" charset="0"/>
                <a:ea typeface="Open Sans" panose="020B0606030504020204" pitchFamily="34" charset="0"/>
                <a:cs typeface="Arial" panose="020B0604020202020204" pitchFamily="34" charset="0"/>
              </a:rPr>
              <a:t>Tablet-Computer verfügen zusätzlich über das Potential, dass bei deren Bedienung keine klassischen PC-Kenntnisse notwendig sind, sondern das Handling mit ihnen ganz intuitiv erfolgt.</a:t>
            </a:r>
          </a:p>
          <a:p>
            <a:endParaRPr lang="de-DE" altLang="de-DE" dirty="0">
              <a:solidFill>
                <a:schemeClr val="tx1"/>
              </a:solidFill>
              <a:latin typeface="Arial" panose="020B0604020202020204" pitchFamily="34" charset="0"/>
              <a:ea typeface="ＭＳ Ｐゴシック" panose="020B0600070205080204" pitchFamily="34" charset="-128"/>
              <a:cs typeface="Arial" panose="020B0604020202020204" pitchFamily="34" charset="0"/>
              <a:sym typeface="Wingdings" pitchFamily="2" charset="2"/>
            </a:endParaRPr>
          </a:p>
          <a:p>
            <a:r>
              <a:rPr lang="de-DE" altLang="de-DE" dirty="0">
                <a:solidFill>
                  <a:schemeClr val="tx1"/>
                </a:solidFill>
                <a:latin typeface="Arial" panose="020B0604020202020204" pitchFamily="34" charset="0"/>
                <a:ea typeface="ＭＳ Ｐゴシック" panose="020B0600070205080204" pitchFamily="34" charset="-128"/>
                <a:cs typeface="Arial" panose="020B0604020202020204" pitchFamily="34" charset="0"/>
                <a:sym typeface="Wingdings" pitchFamily="2" charset="2"/>
              </a:rPr>
              <a:t>All diese Potentiale weisen aber noch keine konkreten Potentiale für den </a:t>
            </a:r>
            <a:r>
              <a:rPr lang="de-DE" altLang="de-DE" b="1" dirty="0">
                <a:solidFill>
                  <a:schemeClr val="tx1"/>
                </a:solidFill>
                <a:latin typeface="Arial" panose="020B0604020202020204" pitchFamily="34" charset="0"/>
                <a:ea typeface="ＭＳ Ｐゴシック" panose="020B0600070205080204" pitchFamily="34" charset="-128"/>
                <a:cs typeface="Arial" panose="020B0604020202020204" pitchFamily="34" charset="0"/>
                <a:sym typeface="Wingdings" pitchFamily="2" charset="2"/>
              </a:rPr>
              <a:t>Mathematik</a:t>
            </a:r>
            <a:r>
              <a:rPr lang="de-DE" altLang="de-DE" dirty="0">
                <a:solidFill>
                  <a:schemeClr val="tx1"/>
                </a:solidFill>
                <a:latin typeface="Arial" panose="020B0604020202020204" pitchFamily="34" charset="0"/>
                <a:ea typeface="ＭＳ Ｐゴシック" panose="020B0600070205080204" pitchFamily="34" charset="-128"/>
                <a:cs typeface="Arial" panose="020B0604020202020204" pitchFamily="34" charset="0"/>
                <a:sym typeface="Wingdings" pitchFamily="2" charset="2"/>
              </a:rPr>
              <a:t>unterricht auf. Sie sind auch auf andere Fächer 1:1 übertragbar.</a:t>
            </a:r>
          </a:p>
        </p:txBody>
      </p:sp>
      <p:sp>
        <p:nvSpPr>
          <p:cNvPr id="4" name="Foliennummernplatzhalter 3"/>
          <p:cNvSpPr>
            <a:spLocks noGrp="1"/>
          </p:cNvSpPr>
          <p:nvPr>
            <p:ph type="sldNum" sz="quarter" idx="5"/>
          </p:nvPr>
        </p:nvSpPr>
        <p:spPr/>
        <p:txBody>
          <a:bodyPr/>
          <a:lstStyle/>
          <a:p>
            <a:fld id="{2E7F3AAB-CC61-AC4A-8A19-CC3DF2D07BBF}" type="slidenum">
              <a:rPr lang="de-DE" smtClean="0"/>
              <a:t>23</a:t>
            </a:fld>
            <a:endParaRPr lang="de-DE"/>
          </a:p>
        </p:txBody>
      </p:sp>
    </p:spTree>
    <p:extLst>
      <p:ext uri="{BB962C8B-B14F-4D97-AF65-F5344CB8AC3E}">
        <p14:creationId xmlns:p14="http://schemas.microsoft.com/office/powerpoint/2010/main" val="42823136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ltLang="de-DE" dirty="0">
                <a:latin typeface="Arial" panose="020B0604020202020204" pitchFamily="34" charset="0"/>
                <a:ea typeface="ＭＳ Ｐゴシック" panose="020B0600070205080204" pitchFamily="34" charset="-128"/>
                <a:cs typeface="Arial" panose="020B0604020202020204" pitchFamily="34" charset="0"/>
              </a:rPr>
              <a:t>Auf den folgenden Folien werden die hier aufgelisteten Potentiale, die sich konkret auf die Mathematikdidaktik beziehen, genauer vorgestellt und mithilfe von </a:t>
            </a:r>
            <a:r>
              <a:rPr lang="de-DE" altLang="de-DE" dirty="0" err="1">
                <a:latin typeface="Arial" panose="020B0604020202020204" pitchFamily="34" charset="0"/>
                <a:ea typeface="ＭＳ Ｐゴシック" panose="020B0600070205080204" pitchFamily="34" charset="-128"/>
                <a:cs typeface="Arial" panose="020B0604020202020204" pitchFamily="34" charset="0"/>
              </a:rPr>
              <a:t>Gifs</a:t>
            </a:r>
            <a:r>
              <a:rPr lang="de-DE" altLang="de-DE" dirty="0">
                <a:latin typeface="Arial" panose="020B0604020202020204" pitchFamily="34" charset="0"/>
                <a:ea typeface="ＭＳ Ｐゴシック" panose="020B0600070205080204" pitchFamily="34" charset="-128"/>
                <a:cs typeface="Arial" panose="020B0604020202020204" pitchFamily="34" charset="0"/>
              </a:rPr>
              <a:t> veranschaulicht. </a:t>
            </a:r>
          </a:p>
          <a:p>
            <a:endParaRPr lang="de-DE" altLang="de-DE" dirty="0">
              <a:latin typeface="Arial" panose="020B0604020202020204" pitchFamily="34" charset="0"/>
              <a:ea typeface="ＭＳ Ｐゴシック" panose="020B0600070205080204" pitchFamily="34" charset="-128"/>
              <a:cs typeface="Arial" panose="020B0604020202020204" pitchFamily="34" charset="0"/>
            </a:endParaRPr>
          </a:p>
          <a:p>
            <a:r>
              <a:rPr lang="de-DE" altLang="de-DE" dirty="0">
                <a:latin typeface="Arial" panose="020B0604020202020204" pitchFamily="34" charset="0"/>
                <a:ea typeface="ＭＳ Ｐゴシック" panose="020B0600070205080204" pitchFamily="34" charset="-128"/>
                <a:cs typeface="Arial" panose="020B0604020202020204" pitchFamily="34" charset="0"/>
              </a:rPr>
              <a:t>Ein technischer Hinweis: Das </a:t>
            </a:r>
            <a:r>
              <a:rPr lang="de-DE" altLang="de-DE" dirty="0" err="1">
                <a:latin typeface="Arial" panose="020B0604020202020204" pitchFamily="34" charset="0"/>
                <a:ea typeface="ＭＳ Ｐゴシック" panose="020B0600070205080204" pitchFamily="34" charset="-128"/>
                <a:cs typeface="Arial" panose="020B0604020202020204" pitchFamily="34" charset="0"/>
              </a:rPr>
              <a:t>Gif</a:t>
            </a:r>
            <a:r>
              <a:rPr lang="de-DE" altLang="de-DE" dirty="0">
                <a:latin typeface="Arial" panose="020B0604020202020204" pitchFamily="34" charset="0"/>
                <a:ea typeface="ＭＳ Ｐゴシック" panose="020B0600070205080204" pitchFamily="34" charset="-128"/>
                <a:cs typeface="Arial" panose="020B0604020202020204" pitchFamily="34" charset="0"/>
              </a:rPr>
              <a:t> wird automatisch abgespielt, sobald die entsprechende Folie aufgerufen wird. Daher gibt es zu jedem Potential auch zwei Folien, damit Sie es von Beginn an zeigen können. (Wäre das </a:t>
            </a:r>
            <a:r>
              <a:rPr lang="de-DE" altLang="de-DE" dirty="0" err="1">
                <a:latin typeface="Arial" panose="020B0604020202020204" pitchFamily="34" charset="0"/>
                <a:ea typeface="ＭＳ Ｐゴシック" panose="020B0600070205080204" pitchFamily="34" charset="-128"/>
                <a:cs typeface="Arial" panose="020B0604020202020204" pitchFamily="34" charset="0"/>
              </a:rPr>
              <a:t>Gif</a:t>
            </a:r>
            <a:r>
              <a:rPr lang="de-DE" altLang="de-DE" dirty="0">
                <a:latin typeface="Arial" panose="020B0604020202020204" pitchFamily="34" charset="0"/>
                <a:ea typeface="ＭＳ Ｐゴシック" panose="020B0600070205080204" pitchFamily="34" charset="-128"/>
                <a:cs typeface="Arial" panose="020B0604020202020204" pitchFamily="34" charset="0"/>
              </a:rPr>
              <a:t> so animiert worden, dass es durch Klicken erscheint, liefe es bereits im Hintergrund und man würde es nicht von Beginn an sehen.)</a:t>
            </a:r>
          </a:p>
          <a:p>
            <a:endParaRPr lang="de-DE" altLang="de-DE" dirty="0">
              <a:latin typeface="Arial" panose="020B0604020202020204" pitchFamily="34" charset="0"/>
              <a:ea typeface="ＭＳ Ｐゴシック" panose="020B0600070205080204" pitchFamily="34" charset="-128"/>
              <a:cs typeface="Arial" panose="020B0604020202020204" pitchFamily="34" charset="0"/>
            </a:endParaRPr>
          </a:p>
          <a:p>
            <a:r>
              <a:rPr lang="de-DE" altLang="de-DE" dirty="0">
                <a:latin typeface="Arial" panose="020B0604020202020204" pitchFamily="34" charset="0"/>
                <a:ea typeface="ＭＳ Ｐゴシック" panose="020B0600070205080204" pitchFamily="34" charset="-128"/>
                <a:cs typeface="Arial" panose="020B0604020202020204" pitchFamily="34" charset="0"/>
              </a:rPr>
              <a:t>Ergänzend oder alternativ können zur Veranschaulichung der einzelnen Potentiale natürlich auch konkrete Apps herangezogen werden. Es bietet sich an, diese dann vorher auf einem eigenen Tablet installiert und erprobt zu haben und bei der Moderation gegebenenfalls live vorzuführen. </a:t>
            </a:r>
          </a:p>
          <a:p>
            <a:r>
              <a:rPr lang="de-DE" altLang="de-DE" dirty="0">
                <a:latin typeface="Arial" panose="020B0604020202020204" pitchFamily="34" charset="0"/>
                <a:ea typeface="ＭＳ Ｐゴシック" panose="020B0600070205080204" pitchFamily="34" charset="-128"/>
                <a:cs typeface="Arial" panose="020B0604020202020204" pitchFamily="34" charset="0"/>
              </a:rPr>
              <a:t>Auf den folgenden Folien werden in den Notizen daher jeweils beispielhafte Apps genannt, die das entsprechende Potential erfüllen. Dabei würden sich einige Apps zur Veranschaulichung mehrerer Potentiale eignen. Um einen möglichst breiten Überblick zu geben, kann es jedoch auch sinnvoll sein mit jedem Potential eine neue App vorzustellen. Die genaue Handhabung liegt in der Entscheidung des Moderators/der Moderatorin.</a:t>
            </a:r>
          </a:p>
        </p:txBody>
      </p:sp>
      <p:sp>
        <p:nvSpPr>
          <p:cNvPr id="4" name="Foliennummernplatzhalter 3"/>
          <p:cNvSpPr>
            <a:spLocks noGrp="1"/>
          </p:cNvSpPr>
          <p:nvPr>
            <p:ph type="sldNum" sz="quarter" idx="5"/>
          </p:nvPr>
        </p:nvSpPr>
        <p:spPr/>
        <p:txBody>
          <a:bodyPr/>
          <a:lstStyle/>
          <a:p>
            <a:fld id="{2E7F3AAB-CC61-AC4A-8A19-CC3DF2D07BBF}" type="slidenum">
              <a:rPr lang="de-DE" smtClean="0"/>
              <a:t>24</a:t>
            </a:fld>
            <a:endParaRPr lang="de-DE"/>
          </a:p>
        </p:txBody>
      </p:sp>
    </p:spTree>
    <p:extLst>
      <p:ext uri="{BB962C8B-B14F-4D97-AF65-F5344CB8AC3E}">
        <p14:creationId xmlns:p14="http://schemas.microsoft.com/office/powerpoint/2010/main" val="2977597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fontAlgn="base"/>
            <a:r>
              <a:rPr lang="de-DE" sz="1200" b="0" i="0" u="none" strike="noStrike" kern="1200" dirty="0">
                <a:solidFill>
                  <a:schemeClr val="tx1"/>
                </a:solidFill>
                <a:effectLst/>
                <a:latin typeface="Arial" panose="020B0604020202020204" pitchFamily="34" charset="0"/>
                <a:ea typeface="+mn-ea"/>
                <a:cs typeface="Arial" panose="020B0604020202020204" pitchFamily="34" charset="0"/>
              </a:rPr>
              <a:t>Insbesondere für den Aufbau eines tragfähigen Zahl- bzw. Operationsverständnisses, aber auch für viele andere mathematische Inhalte (z. B. sicheres Rechnen oder Raumvorstellung) nimmt der flexible Wechsel zwischen den verschiedenen Darstellungsformen (handelnd, bildlich, symbolisch) eine zentrale Rolle ein (Ladel, 2009). </a:t>
            </a:r>
          </a:p>
        </p:txBody>
      </p:sp>
      <p:sp>
        <p:nvSpPr>
          <p:cNvPr id="4" name="Foliennummernplatzhalter 3"/>
          <p:cNvSpPr>
            <a:spLocks noGrp="1"/>
          </p:cNvSpPr>
          <p:nvPr>
            <p:ph type="sldNum" sz="quarter" idx="5"/>
          </p:nvPr>
        </p:nvSpPr>
        <p:spPr/>
        <p:txBody>
          <a:bodyPr/>
          <a:lstStyle/>
          <a:p>
            <a:fld id="{2E7F3AAB-CC61-AC4A-8A19-CC3DF2D07BBF}" type="slidenum">
              <a:rPr lang="de-DE" smtClean="0"/>
              <a:t>25</a:t>
            </a:fld>
            <a:endParaRPr lang="de-DE"/>
          </a:p>
        </p:txBody>
      </p:sp>
    </p:spTree>
    <p:extLst>
      <p:ext uri="{BB962C8B-B14F-4D97-AF65-F5344CB8AC3E}">
        <p14:creationId xmlns:p14="http://schemas.microsoft.com/office/powerpoint/2010/main" val="30089494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fontAlgn="base"/>
            <a:r>
              <a:rPr lang="de-DE" sz="1200" b="0" i="0" u="none" strike="noStrike" kern="1200" dirty="0">
                <a:solidFill>
                  <a:schemeClr val="tx1"/>
                </a:solidFill>
                <a:effectLst/>
                <a:latin typeface="Arial" panose="020B0604020202020204" pitchFamily="34" charset="0"/>
                <a:ea typeface="+mn-ea"/>
                <a:cs typeface="Arial" panose="020B0604020202020204" pitchFamily="34" charset="0"/>
              </a:rPr>
              <a:t>Digitale Medien können einen wichtigen Beitrag dazu leisten, dass Kinder den Zusammenhang zwischen diesen verschiedenen Ebenen erkennen. Anders als bei physischen Materialien ist es mit ihnen häufig möglich, verschiedene Darstellungsformen (zu einem Objekt) gleichzeitig anzuzeigen. Auch kann repräsentiert werden, dass Veränderungen einer Darstellung (z. B. ein Plättchen hinzufügen) automatisch auch sichtbare Auswirkungen auf andere Darstellungen haben (z. B. Zahl wird um 1 größer) (Schmidt-Thieme &amp; Weigand, 2015).</a:t>
            </a:r>
          </a:p>
          <a:p>
            <a:br>
              <a:rPr lang="de-DE" dirty="0">
                <a:latin typeface="Arial" panose="020B0604020202020204" pitchFamily="34" charset="0"/>
                <a:cs typeface="Arial" panose="020B0604020202020204" pitchFamily="34" charset="0"/>
              </a:rPr>
            </a:br>
            <a:r>
              <a:rPr lang="de-DE" sz="1200" b="0" i="0" u="none" strike="noStrike" kern="1200" dirty="0">
                <a:solidFill>
                  <a:schemeClr val="tx1"/>
                </a:solidFill>
                <a:effectLst/>
                <a:latin typeface="Arial" panose="020B0604020202020204" pitchFamily="34" charset="0"/>
                <a:ea typeface="+mn-ea"/>
                <a:cs typeface="Arial" panose="020B0604020202020204" pitchFamily="34" charset="0"/>
              </a:rPr>
              <a:t>(Die im Clip verwendeten Beispiele lehnen sich an die Apps “Klötzchen” und “Zahlen bis 100” an.)</a:t>
            </a:r>
          </a:p>
          <a:p>
            <a:endParaRPr lang="de-DE" altLang="de-DE" dirty="0">
              <a:latin typeface="Arial" panose="020B0604020202020204" pitchFamily="34" charset="0"/>
              <a:ea typeface="ＭＳ Ｐゴシック" panose="020B0600070205080204" pitchFamily="34" charset="-128"/>
              <a:cs typeface="Arial" panose="020B0604020202020204" pitchFamily="34" charset="0"/>
            </a:endParaRPr>
          </a:p>
          <a:p>
            <a:r>
              <a:rPr lang="de-DE" altLang="de-DE" dirty="0">
                <a:latin typeface="Arial" panose="020B0604020202020204" pitchFamily="34" charset="0"/>
                <a:ea typeface="ＭＳ Ｐゴシック" panose="020B0600070205080204" pitchFamily="34" charset="-128"/>
                <a:cs typeface="Arial" panose="020B0604020202020204" pitchFamily="34" charset="0"/>
              </a:rPr>
              <a:t>In dem </a:t>
            </a:r>
            <a:r>
              <a:rPr lang="de-DE" altLang="de-DE" dirty="0" err="1">
                <a:latin typeface="Arial" panose="020B0604020202020204" pitchFamily="34" charset="0"/>
                <a:ea typeface="ＭＳ Ｐゴシック" panose="020B0600070205080204" pitchFamily="34" charset="-128"/>
                <a:cs typeface="Arial" panose="020B0604020202020204" pitchFamily="34" charset="0"/>
              </a:rPr>
              <a:t>Gif</a:t>
            </a:r>
            <a:r>
              <a:rPr lang="de-DE" altLang="de-DE" dirty="0">
                <a:latin typeface="Arial" panose="020B0604020202020204" pitchFamily="34" charset="0"/>
                <a:ea typeface="ＭＳ Ｐゴシック" panose="020B0600070205080204" pitchFamily="34" charset="-128"/>
                <a:cs typeface="Arial" panose="020B0604020202020204" pitchFamily="34" charset="0"/>
              </a:rPr>
              <a:t> wird bspw. eine Zahl jeweils parallel am Hunderterfeld dargestellt und als Symbol direkt daneben. Man kann die Darstellung auf der ikonischen oder der symbolischen Ebene verändern und die App ändert die jeweils andere Darstellung synchron mit. Kinder können so dazu angeregt werden, Zusammenhänge zwischen den Darstellungsebenen zu erkennen.</a:t>
            </a:r>
          </a:p>
          <a:p>
            <a:endParaRPr lang="de-DE" dirty="0">
              <a:latin typeface="Arial" panose="020B0604020202020204" pitchFamily="34" charset="0"/>
              <a:cs typeface="Arial" panose="020B0604020202020204" pitchFamily="34" charset="0"/>
            </a:endParaRPr>
          </a:p>
          <a:p>
            <a:r>
              <a:rPr lang="de-DE" dirty="0">
                <a:latin typeface="Arial" panose="020B0604020202020204" pitchFamily="34" charset="0"/>
                <a:cs typeface="Arial" panose="020B0604020202020204" pitchFamily="34" charset="0"/>
              </a:rPr>
              <a:t>Weitere Apps, die über dieses Potential verfügen, sind z. B. </a:t>
            </a:r>
          </a:p>
          <a:p>
            <a:pPr marL="171450" indent="-171450">
              <a:buFont typeface="Arial" panose="020B0604020202020204" pitchFamily="34" charset="0"/>
              <a:buChar char="•"/>
            </a:pPr>
            <a:r>
              <a:rPr lang="de-DE" sz="1200" b="0" i="0" u="none" strike="noStrike" kern="1200" dirty="0">
                <a:solidFill>
                  <a:schemeClr val="tx1"/>
                </a:solidFill>
                <a:effectLst/>
                <a:latin typeface="Arial" panose="020B0604020202020204" pitchFamily="34" charset="0"/>
                <a:ea typeface="+mn-ea"/>
                <a:cs typeface="Arial" panose="020B0604020202020204" pitchFamily="34" charset="0"/>
              </a:rPr>
              <a:t>“</a:t>
            </a:r>
            <a:r>
              <a:rPr lang="de-DE" b="0" i="0" dirty="0">
                <a:latin typeface="Arial" panose="020B0604020202020204" pitchFamily="34" charset="0"/>
                <a:cs typeface="Arial" panose="020B0604020202020204" pitchFamily="34" charset="0"/>
              </a:rPr>
              <a:t>Rechentablett“ (eine Veränderung auf ikonischer Ebene bewirkt automatisch auch eine Veränderung auf symbolischer Ebene)</a:t>
            </a:r>
          </a:p>
          <a:p>
            <a:pPr marL="171450" indent="-171450">
              <a:buFont typeface="Arial" panose="020B0604020202020204" pitchFamily="34" charset="0"/>
              <a:buChar char="•"/>
            </a:pPr>
            <a:r>
              <a:rPr lang="de-DE" sz="1200" b="0" i="0" u="none" strike="noStrike" kern="1200" dirty="0">
                <a:solidFill>
                  <a:schemeClr val="tx1"/>
                </a:solidFill>
                <a:effectLst/>
                <a:latin typeface="Arial" panose="020B0604020202020204" pitchFamily="34" charset="0"/>
                <a:ea typeface="+mn-ea"/>
                <a:cs typeface="Arial" panose="020B0604020202020204" pitchFamily="34" charset="0"/>
              </a:rPr>
              <a:t>“</a:t>
            </a:r>
            <a:r>
              <a:rPr lang="de-DE" sz="1200" b="0" i="0" u="none" strike="noStrike" kern="1200" dirty="0">
                <a:solidFill>
                  <a:schemeClr val="tx1"/>
                </a:solidFill>
                <a:effectLst/>
                <a:latin typeface="+mn-lt"/>
                <a:ea typeface="+mn-ea"/>
                <a:cs typeface="+mn-cs"/>
              </a:rPr>
              <a:t>Virtuelles Zwanzigerfeld“ / </a:t>
            </a:r>
            <a:r>
              <a:rPr lang="de-DE" sz="1200" b="0" i="0" u="none" strike="noStrike" kern="1200" dirty="0">
                <a:solidFill>
                  <a:schemeClr val="tx1"/>
                </a:solidFill>
                <a:effectLst/>
                <a:latin typeface="Arial" panose="020B0604020202020204" pitchFamily="34" charset="0"/>
                <a:ea typeface="+mn-ea"/>
                <a:cs typeface="Arial" panose="020B0604020202020204" pitchFamily="34" charset="0"/>
              </a:rPr>
              <a:t>“</a:t>
            </a:r>
            <a:r>
              <a:rPr lang="de-DE" sz="1200" b="0" i="0" u="none" strike="noStrike" kern="1200" dirty="0">
                <a:solidFill>
                  <a:schemeClr val="tx1"/>
                </a:solidFill>
                <a:effectLst/>
                <a:latin typeface="+mn-lt"/>
                <a:ea typeface="+mn-ea"/>
                <a:cs typeface="+mn-cs"/>
              </a:rPr>
              <a:t>Virtuelles Hunderterfeld“ (bei diesen Apps können ähnlich wie bei </a:t>
            </a:r>
            <a:r>
              <a:rPr lang="de-DE" sz="1200" b="0" i="0" u="none" strike="noStrike" kern="1200" dirty="0">
                <a:solidFill>
                  <a:schemeClr val="tx1"/>
                </a:solidFill>
                <a:effectLst/>
                <a:latin typeface="Arial" panose="020B0604020202020204" pitchFamily="34" charset="0"/>
                <a:ea typeface="+mn-ea"/>
                <a:cs typeface="Arial" panose="020B0604020202020204" pitchFamily="34" charset="0"/>
              </a:rPr>
              <a:t>“</a:t>
            </a:r>
            <a:r>
              <a:rPr lang="de-DE" sz="1200" b="0" i="0" u="none" strike="noStrike" kern="1200" dirty="0">
                <a:solidFill>
                  <a:schemeClr val="tx1"/>
                </a:solidFill>
                <a:effectLst/>
                <a:latin typeface="+mn-lt"/>
                <a:ea typeface="+mn-ea"/>
                <a:cs typeface="+mn-cs"/>
              </a:rPr>
              <a:t>Zahlen bis 100“ oder </a:t>
            </a:r>
            <a:r>
              <a:rPr lang="de-DE" sz="1200" b="0" i="0" u="none" strike="noStrike" kern="1200" dirty="0">
                <a:solidFill>
                  <a:schemeClr val="tx1"/>
                </a:solidFill>
                <a:effectLst/>
                <a:latin typeface="Arial" panose="020B0604020202020204" pitchFamily="34" charset="0"/>
                <a:ea typeface="+mn-ea"/>
                <a:cs typeface="Arial" panose="020B0604020202020204" pitchFamily="34" charset="0"/>
              </a:rPr>
              <a:t>“</a:t>
            </a:r>
            <a:r>
              <a:rPr lang="de-DE" sz="1200" b="0" i="0" u="none" strike="noStrike" kern="1200" dirty="0">
                <a:solidFill>
                  <a:schemeClr val="tx1"/>
                </a:solidFill>
                <a:effectLst/>
                <a:latin typeface="+mn-lt"/>
                <a:ea typeface="+mn-ea"/>
                <a:cs typeface="+mn-cs"/>
              </a:rPr>
              <a:t>Klötzchen“ sowohl auf ikonischer als auch auf symbolischer Ebene Veränderungen vorgenommen werden, die sich auf der jeweils anderen Ebene automatisch anpassen - </a:t>
            </a:r>
            <a:r>
              <a:rPr lang="de-DE" sz="1200" b="0" i="0" u="none" strike="noStrike" kern="1200" dirty="0">
                <a:solidFill>
                  <a:schemeClr val="tx1"/>
                </a:solidFill>
                <a:effectLst/>
                <a:latin typeface="Arial" panose="020B0604020202020204" pitchFamily="34" charset="0"/>
                <a:ea typeface="+mn-ea"/>
                <a:cs typeface="Arial" panose="020B0604020202020204" pitchFamily="34" charset="0"/>
              </a:rPr>
              <a:t>“</a:t>
            </a:r>
            <a:r>
              <a:rPr lang="de-DE" sz="1200" b="0" i="0" u="none" strike="noStrike" kern="1200" dirty="0">
                <a:solidFill>
                  <a:schemeClr val="tx1"/>
                </a:solidFill>
                <a:effectLst/>
                <a:latin typeface="+mn-lt"/>
                <a:ea typeface="+mn-ea"/>
                <a:cs typeface="+mn-cs"/>
              </a:rPr>
              <a:t>Klötzchen bietet sogar noch vielfältigere Darstellungen als die </a:t>
            </a:r>
            <a:r>
              <a:rPr lang="de-DE" sz="1200" b="0" i="0" u="none" strike="noStrike" kern="1200" dirty="0" err="1">
                <a:solidFill>
                  <a:schemeClr val="tx1"/>
                </a:solidFill>
                <a:effectLst/>
                <a:latin typeface="+mn-lt"/>
                <a:ea typeface="+mn-ea"/>
                <a:cs typeface="+mn-cs"/>
              </a:rPr>
              <a:t>Arithmetikapps</a:t>
            </a:r>
            <a:r>
              <a:rPr lang="de-DE" sz="1200" b="0" i="0" u="none" strike="noStrike" kern="1200" dirty="0">
                <a:solidFill>
                  <a:schemeClr val="tx1"/>
                </a:solidFill>
                <a:effectLst/>
                <a:latin typeface="+mn-lt"/>
                <a:ea typeface="+mn-ea"/>
                <a:cs typeface="+mn-cs"/>
              </a:rPr>
              <a:t>)</a:t>
            </a:r>
          </a:p>
          <a:p>
            <a:pPr marL="171450" indent="-171450">
              <a:buFont typeface="Arial" panose="020B0604020202020204" pitchFamily="34" charset="0"/>
              <a:buChar char="•"/>
            </a:pPr>
            <a:r>
              <a:rPr lang="de-DE" sz="1200" b="0" i="0" u="none" strike="noStrike" kern="1200" dirty="0">
                <a:solidFill>
                  <a:schemeClr val="tx1"/>
                </a:solidFill>
                <a:effectLst/>
                <a:latin typeface="+mn-lt"/>
                <a:ea typeface="+mn-ea"/>
                <a:cs typeface="+mn-cs"/>
              </a:rPr>
              <a:t>…</a:t>
            </a:r>
            <a:endParaRPr lang="de-DE" b="0" i="0" dirty="0">
              <a:latin typeface="Arial" panose="020B0604020202020204" pitchFamily="34" charset="0"/>
              <a:cs typeface="Arial" panose="020B0604020202020204" pitchFamily="34" charset="0"/>
            </a:endParaRPr>
          </a:p>
        </p:txBody>
      </p:sp>
      <p:sp>
        <p:nvSpPr>
          <p:cNvPr id="4" name="Foliennummernplatzhalter 3"/>
          <p:cNvSpPr>
            <a:spLocks noGrp="1"/>
          </p:cNvSpPr>
          <p:nvPr>
            <p:ph type="sldNum" sz="quarter" idx="5"/>
          </p:nvPr>
        </p:nvSpPr>
        <p:spPr/>
        <p:txBody>
          <a:bodyPr/>
          <a:lstStyle/>
          <a:p>
            <a:fld id="{2E7F3AAB-CC61-AC4A-8A19-CC3DF2D07BBF}" type="slidenum">
              <a:rPr lang="de-DE" smtClean="0"/>
              <a:t>26</a:t>
            </a:fld>
            <a:endParaRPr lang="de-DE"/>
          </a:p>
        </p:txBody>
      </p:sp>
    </p:spTree>
    <p:extLst>
      <p:ext uri="{BB962C8B-B14F-4D97-AF65-F5344CB8AC3E}">
        <p14:creationId xmlns:p14="http://schemas.microsoft.com/office/powerpoint/2010/main" val="39543809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fontAlgn="base"/>
            <a:r>
              <a:rPr lang="de-DE" sz="1200" b="0" i="0" u="none" strike="noStrike" kern="1200" dirty="0">
                <a:solidFill>
                  <a:schemeClr val="tx1"/>
                </a:solidFill>
                <a:effectLst/>
                <a:latin typeface="Arial" panose="020B0604020202020204" pitchFamily="34" charset="0"/>
                <a:ea typeface="+mn-ea"/>
                <a:cs typeface="Arial" panose="020B0604020202020204" pitchFamily="34" charset="0"/>
              </a:rPr>
              <a:t>Mathematik gilt als Wissenschaft von den Mustern und Strukturen (</a:t>
            </a:r>
            <a:r>
              <a:rPr lang="de-DE" sz="1200" b="0" i="0" u="none" strike="noStrike" kern="1200" dirty="0" err="1">
                <a:solidFill>
                  <a:schemeClr val="tx1"/>
                </a:solidFill>
                <a:effectLst/>
                <a:latin typeface="Arial" panose="020B0604020202020204" pitchFamily="34" charset="0"/>
                <a:ea typeface="+mn-ea"/>
                <a:cs typeface="Arial" panose="020B0604020202020204" pitchFamily="34" charset="0"/>
              </a:rPr>
              <a:t>Devlin</a:t>
            </a:r>
            <a:r>
              <a:rPr lang="de-DE" sz="1200" b="0" i="0" u="none" strike="noStrike" kern="1200" dirty="0">
                <a:solidFill>
                  <a:schemeClr val="tx1"/>
                </a:solidFill>
                <a:effectLst/>
                <a:latin typeface="Arial" panose="020B0604020202020204" pitchFamily="34" charset="0"/>
                <a:ea typeface="+mn-ea"/>
                <a:cs typeface="Arial" panose="020B0604020202020204" pitchFamily="34" charset="0"/>
              </a:rPr>
              <a:t>, 1998). Demnach nimmt die Erkundung von Mustern und Strukturen auch im Mathematikunterricht der Grundschule einen großen Stellenwert ein und es wird in der Didaktik stetig nach geeigneten Aufgaben gesucht. Anderseits helfen Strukturen in der Mathematik Inhalte zu durchdringen. </a:t>
            </a:r>
            <a:endParaRPr lang="de-DE" b="0" dirty="0">
              <a:latin typeface="Arial" panose="020B0604020202020204" pitchFamily="34" charset="0"/>
              <a:cs typeface="Arial" panose="020B0604020202020204" pitchFamily="34" charset="0"/>
            </a:endParaRPr>
          </a:p>
        </p:txBody>
      </p:sp>
      <p:sp>
        <p:nvSpPr>
          <p:cNvPr id="4" name="Foliennummernplatzhalter 3"/>
          <p:cNvSpPr>
            <a:spLocks noGrp="1"/>
          </p:cNvSpPr>
          <p:nvPr>
            <p:ph type="sldNum" sz="quarter" idx="5"/>
          </p:nvPr>
        </p:nvSpPr>
        <p:spPr/>
        <p:txBody>
          <a:bodyPr/>
          <a:lstStyle/>
          <a:p>
            <a:fld id="{2E7F3AAB-CC61-AC4A-8A19-CC3DF2D07BBF}" type="slidenum">
              <a:rPr lang="de-DE" smtClean="0"/>
              <a:t>27</a:t>
            </a:fld>
            <a:endParaRPr lang="de-DE"/>
          </a:p>
        </p:txBody>
      </p:sp>
    </p:spTree>
    <p:extLst>
      <p:ext uri="{BB962C8B-B14F-4D97-AF65-F5344CB8AC3E}">
        <p14:creationId xmlns:p14="http://schemas.microsoft.com/office/powerpoint/2010/main" val="2048735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fontAlgn="base"/>
            <a:r>
              <a:rPr lang="de-DE" sz="1200" b="0" i="0" u="none" strike="noStrike" kern="1200" dirty="0">
                <a:solidFill>
                  <a:schemeClr val="tx1"/>
                </a:solidFill>
                <a:effectLst/>
                <a:latin typeface="Arial" panose="020B0604020202020204" pitchFamily="34" charset="0"/>
                <a:ea typeface="+mn-ea"/>
                <a:cs typeface="Arial" panose="020B0604020202020204" pitchFamily="34" charset="0"/>
              </a:rPr>
              <a:t>Digitale Medien können hier aufgrund ihrer Strukturierungsoptionen eine wesentliche Rolle spielen.</a:t>
            </a:r>
          </a:p>
          <a:p>
            <a:pPr fontAlgn="base"/>
            <a:r>
              <a:rPr lang="de-DE" sz="1200" b="0" i="0" u="none" strike="noStrike" kern="1200" dirty="0">
                <a:solidFill>
                  <a:schemeClr val="tx1"/>
                </a:solidFill>
                <a:effectLst/>
                <a:latin typeface="Arial" panose="020B0604020202020204" pitchFamily="34" charset="0"/>
                <a:ea typeface="+mn-ea"/>
                <a:cs typeface="Arial" panose="020B0604020202020204" pitchFamily="34" charset="0"/>
              </a:rPr>
              <a:t>Ein zentrales Beispiel: Um Anzahlen darzustellen und mit ihnen zu operieren, ist es sinnvoll, sie zu strukturieren. Diese Fähigkeit, Anzahlen strukturiert zu erfassen, ist von zentraler Bedeutung, um nicht-zählende Rechenstrategien zu erwerben (Moser Opitz, 2008). Digitale Medien können Lernende hierbei unterstützen, indem sie das Strukturieren von Anzahlen dadurch begünstigen, dass virtuelle Repräsentanten (wie Plättchen oder Würfelmaterial) entweder auf Anfrage durch den Nutzer oder automatisch durch eine Software strukturiert werden (Walter, 2018). Aber nicht nur im arithmetischen Bereich kann eine strukturierte Darstellung unterstützend wirken.</a:t>
            </a:r>
          </a:p>
          <a:p>
            <a:pPr fontAlgn="base"/>
            <a:endParaRPr lang="de-DE" sz="1200" b="0" i="0" u="none" strike="noStrike" kern="1200" dirty="0">
              <a:solidFill>
                <a:schemeClr val="tx1"/>
              </a:solidFill>
              <a:effectLst/>
              <a:latin typeface="Arial" panose="020B0604020202020204" pitchFamily="34" charset="0"/>
              <a:ea typeface="+mn-ea"/>
              <a:cs typeface="Arial" panose="020B0604020202020204" pitchFamily="34" charset="0"/>
            </a:endParaRPr>
          </a:p>
          <a:p>
            <a:r>
              <a:rPr lang="de-DE" altLang="de-DE" dirty="0">
                <a:latin typeface="Arial" panose="020B0604020202020204" pitchFamily="34" charset="0"/>
                <a:ea typeface="ＭＳ Ｐゴシック" panose="020B0600070205080204" pitchFamily="34" charset="-128"/>
                <a:cs typeface="Arial" panose="020B0604020202020204" pitchFamily="34" charset="0"/>
              </a:rPr>
              <a:t>Es ist anzunehmen, dass dieses Potential Kinder mit Schwierigkeiten bei struktureller Zahldarstellung oder Zahlauffassung unterstützen kann, strukturierte Bilder zu verinnerlichen.</a:t>
            </a:r>
          </a:p>
          <a:p>
            <a:endParaRPr lang="de-DE" dirty="0">
              <a:latin typeface="Arial" panose="020B0604020202020204" pitchFamily="34" charset="0"/>
              <a:cs typeface="Arial" panose="020B0604020202020204" pitchFamily="34" charset="0"/>
            </a:endParaRPr>
          </a:p>
          <a:p>
            <a:r>
              <a:rPr lang="de-DE" dirty="0">
                <a:latin typeface="Arial" panose="020B0604020202020204" pitchFamily="34" charset="0"/>
                <a:cs typeface="Arial" panose="020B0604020202020204" pitchFamily="34" charset="0"/>
              </a:rPr>
              <a:t>Apps, die </a:t>
            </a:r>
            <a:r>
              <a:rPr lang="de-DE" b="0" dirty="0">
                <a:latin typeface="Arial" panose="020B0604020202020204" pitchFamily="34" charset="0"/>
                <a:cs typeface="Arial" panose="020B0604020202020204" pitchFamily="34" charset="0"/>
              </a:rPr>
              <a:t>über dieses Potential verfügen, sind z. B. </a:t>
            </a:r>
          </a:p>
          <a:p>
            <a:pPr marL="171450" indent="-171450">
              <a:buFont typeface="Arial" panose="020B0604020202020204" pitchFamily="34" charset="0"/>
              <a:buChar char="•"/>
            </a:pPr>
            <a:r>
              <a:rPr lang="de-DE" b="0" dirty="0">
                <a:latin typeface="Arial" panose="020B0604020202020204" pitchFamily="34" charset="0"/>
                <a:cs typeface="Arial" panose="020B0604020202020204" pitchFamily="34" charset="0"/>
              </a:rPr>
              <a:t>Rechentablett</a:t>
            </a:r>
          </a:p>
          <a:p>
            <a:pPr marL="171450" indent="-171450">
              <a:buFont typeface="Arial" panose="020B0604020202020204" pitchFamily="34" charset="0"/>
              <a:buChar char="•"/>
            </a:pPr>
            <a:r>
              <a:rPr lang="de-DE" sz="1200" b="0" i="0" u="none" strike="noStrike" kern="1200" dirty="0">
                <a:solidFill>
                  <a:schemeClr val="tx1"/>
                </a:solidFill>
                <a:effectLst/>
                <a:latin typeface="+mn-lt"/>
                <a:ea typeface="+mn-ea"/>
                <a:cs typeface="+mn-cs"/>
              </a:rPr>
              <a:t>Virtuelles Zwanzigerfeld/ Virtuelles Hunderterfeld</a:t>
            </a:r>
          </a:p>
          <a:p>
            <a:pPr marL="171450" indent="-171450">
              <a:buFont typeface="Arial" panose="020B0604020202020204" pitchFamily="34" charset="0"/>
              <a:buChar char="•"/>
            </a:pPr>
            <a:r>
              <a:rPr lang="de-DE" sz="1200" b="0" i="0" u="none" strike="noStrike" kern="1200" dirty="0">
                <a:solidFill>
                  <a:schemeClr val="tx1"/>
                </a:solidFill>
                <a:effectLst/>
                <a:latin typeface="+mn-lt"/>
                <a:ea typeface="+mn-ea"/>
                <a:cs typeface="+mn-cs"/>
              </a:rPr>
              <a:t>Zahlen bis 100</a:t>
            </a:r>
          </a:p>
          <a:p>
            <a:pPr marL="171450" indent="-171450">
              <a:buFont typeface="Arial" panose="020B0604020202020204" pitchFamily="34" charset="0"/>
              <a:buChar char="•"/>
            </a:pPr>
            <a:r>
              <a:rPr lang="de-DE" sz="1200" b="0" i="0" u="none" strike="noStrike" kern="1200" dirty="0">
                <a:solidFill>
                  <a:schemeClr val="tx1"/>
                </a:solidFill>
                <a:effectLst/>
                <a:latin typeface="+mn-lt"/>
                <a:ea typeface="+mn-ea"/>
                <a:cs typeface="+mn-cs"/>
              </a:rPr>
              <a:t>Stellenwerte üben</a:t>
            </a:r>
          </a:p>
          <a:p>
            <a:pPr marL="171450" indent="-171450">
              <a:buFont typeface="Arial" panose="020B0604020202020204" pitchFamily="34" charset="0"/>
              <a:buChar char="•"/>
            </a:pPr>
            <a:r>
              <a:rPr lang="de-DE" sz="1200" b="0" i="0" u="none" strike="noStrike" kern="1200" dirty="0">
                <a:solidFill>
                  <a:schemeClr val="tx1"/>
                </a:solidFill>
                <a:effectLst/>
                <a:latin typeface="+mn-lt"/>
                <a:ea typeface="+mn-ea"/>
                <a:cs typeface="+mn-cs"/>
              </a:rPr>
              <a:t>…</a:t>
            </a:r>
            <a:endParaRPr lang="de-DE" b="0" dirty="0">
              <a:latin typeface="Arial" panose="020B0604020202020204" pitchFamily="34" charset="0"/>
              <a:cs typeface="Arial" panose="020B0604020202020204" pitchFamily="34" charset="0"/>
            </a:endParaRPr>
          </a:p>
        </p:txBody>
      </p:sp>
      <p:sp>
        <p:nvSpPr>
          <p:cNvPr id="4" name="Foliennummernplatzhalter 3"/>
          <p:cNvSpPr>
            <a:spLocks noGrp="1"/>
          </p:cNvSpPr>
          <p:nvPr>
            <p:ph type="sldNum" sz="quarter" idx="5"/>
          </p:nvPr>
        </p:nvSpPr>
        <p:spPr/>
        <p:txBody>
          <a:bodyPr/>
          <a:lstStyle/>
          <a:p>
            <a:fld id="{2E7F3AAB-CC61-AC4A-8A19-CC3DF2D07BBF}" type="slidenum">
              <a:rPr lang="de-DE" smtClean="0"/>
              <a:t>28</a:t>
            </a:fld>
            <a:endParaRPr lang="de-DE"/>
          </a:p>
        </p:txBody>
      </p:sp>
    </p:spTree>
    <p:extLst>
      <p:ext uri="{BB962C8B-B14F-4D97-AF65-F5344CB8AC3E}">
        <p14:creationId xmlns:p14="http://schemas.microsoft.com/office/powerpoint/2010/main" val="14500740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fontAlgn="base"/>
            <a:r>
              <a:rPr lang="de-DE" sz="1200" b="0" i="0" u="none" strike="noStrike" kern="1200" dirty="0">
                <a:solidFill>
                  <a:schemeClr val="tx1"/>
                </a:solidFill>
                <a:effectLst/>
                <a:latin typeface="Arial" panose="020B0604020202020204" pitchFamily="34" charset="0"/>
                <a:ea typeface="+mn-ea"/>
                <a:cs typeface="Arial" panose="020B0604020202020204" pitchFamily="34" charset="0"/>
              </a:rPr>
              <a:t>Dem Aufbau von tragfähigen Vorstellungsbildern kommt große Bedeutung zu. Hierzu erweist es sich häufig als sinnvoll, dass diese durch (aktive) Handlungen an geeigneten didaktischen Materialien sowohl konkret als auch gedanklich durchgeführt und nachvollzogen werden. </a:t>
            </a:r>
          </a:p>
        </p:txBody>
      </p:sp>
      <p:sp>
        <p:nvSpPr>
          <p:cNvPr id="4" name="Foliennummernplatzhalter 3"/>
          <p:cNvSpPr>
            <a:spLocks noGrp="1"/>
          </p:cNvSpPr>
          <p:nvPr>
            <p:ph type="sldNum" sz="quarter" idx="5"/>
          </p:nvPr>
        </p:nvSpPr>
        <p:spPr/>
        <p:txBody>
          <a:bodyPr/>
          <a:lstStyle/>
          <a:p>
            <a:fld id="{2E7F3AAB-CC61-AC4A-8A19-CC3DF2D07BBF}" type="slidenum">
              <a:rPr lang="de-DE" smtClean="0"/>
              <a:t>29</a:t>
            </a:fld>
            <a:endParaRPr lang="de-DE"/>
          </a:p>
        </p:txBody>
      </p:sp>
    </p:spTree>
    <p:extLst>
      <p:ext uri="{BB962C8B-B14F-4D97-AF65-F5344CB8AC3E}">
        <p14:creationId xmlns:p14="http://schemas.microsoft.com/office/powerpoint/2010/main" val="17938361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ltLang="de-DE" dirty="0">
                <a:latin typeface="Arial" panose="020B0604020202020204" pitchFamily="34" charset="0"/>
                <a:ea typeface="ＭＳ Ｐゴシック" panose="020B0600070205080204" pitchFamily="34" charset="-128"/>
                <a:cs typeface="Arial" panose="020B0604020202020204" pitchFamily="34" charset="0"/>
              </a:rPr>
              <a:t>Das Ziel der Fortbildung wird transparent gemacht.</a:t>
            </a:r>
          </a:p>
          <a:p>
            <a:endParaRPr lang="de-DE" altLang="de-DE" dirty="0">
              <a:latin typeface="Arial" panose="020B0604020202020204" pitchFamily="34" charset="0"/>
              <a:ea typeface="ＭＳ Ｐゴシック" panose="020B0600070205080204" pitchFamily="34" charset="-128"/>
              <a:cs typeface="Arial" panose="020B0604020202020204" pitchFamily="34" charset="0"/>
            </a:endParaRPr>
          </a:p>
          <a:p>
            <a:r>
              <a:rPr lang="de-DE" altLang="de-DE" dirty="0">
                <a:latin typeface="Arial" panose="020B0604020202020204" pitchFamily="34" charset="0"/>
                <a:ea typeface="ＭＳ Ｐゴシック" panose="020B0600070205080204" pitchFamily="34" charset="-128"/>
                <a:cs typeface="Arial" panose="020B0604020202020204" pitchFamily="34" charset="0"/>
              </a:rPr>
              <a:t>Es soll eine Abgrenzung von einer Mediendiskussion deutlich werden, in welcher es nur um den Einsatz verschiedener Medien und deren spezieller Funktionen „um der Medien willen“ geht. Zu oft werden Techniken, deren Möglichkeiten und motivationsfördernde Aspekte in den Vordergrund der Diskussion gestellt, aber nicht darüber nachgedacht, ob dies auch den fachlichen Inhalten dienlich ist.</a:t>
            </a:r>
          </a:p>
          <a:p>
            <a:r>
              <a:rPr lang="de-DE" altLang="de-DE" dirty="0">
                <a:latin typeface="Arial" panose="020B0604020202020204" pitchFamily="34" charset="0"/>
                <a:ea typeface="ＭＳ Ｐゴシック" panose="020B0600070205080204" pitchFamily="34" charset="-128"/>
                <a:cs typeface="Arial" panose="020B0604020202020204" pitchFamily="34" charset="0"/>
              </a:rPr>
              <a:t>Daher sollte in jeder Diskussion um Medien vom Fach aus gedacht werden. Was braucht das Fach? Was soll vermittelt werden? Welche Medien (physisch oder digital) eignen sich dazu?</a:t>
            </a:r>
          </a:p>
          <a:p>
            <a:r>
              <a:rPr lang="de-DE" altLang="de-DE" dirty="0">
                <a:latin typeface="Arial" panose="020B0604020202020204" pitchFamily="34" charset="0"/>
                <a:ea typeface="ＭＳ Ｐゴシック" panose="020B0600070205080204" pitchFamily="34" charset="-128"/>
                <a:cs typeface="Arial" panose="020B0604020202020204" pitchFamily="34" charset="0"/>
              </a:rPr>
              <a:t>Um dies zu entscheiden, müssen die Potentiale digitaler Medien bekannt sein, die im späteren Verlauf des Moduls vorgestellt werden.</a:t>
            </a:r>
          </a:p>
          <a:p>
            <a:endParaRPr lang="de-DE" dirty="0"/>
          </a:p>
        </p:txBody>
      </p:sp>
      <p:sp>
        <p:nvSpPr>
          <p:cNvPr id="4" name="Foliennummernplatzhalter 3"/>
          <p:cNvSpPr>
            <a:spLocks noGrp="1"/>
          </p:cNvSpPr>
          <p:nvPr>
            <p:ph type="sldNum" sz="quarter" idx="5"/>
          </p:nvPr>
        </p:nvSpPr>
        <p:spPr/>
        <p:txBody>
          <a:bodyPr/>
          <a:lstStyle/>
          <a:p>
            <a:fld id="{2E7F3AAB-CC61-AC4A-8A19-CC3DF2D07BBF}" type="slidenum">
              <a:rPr lang="de-DE" smtClean="0"/>
              <a:t>3</a:t>
            </a:fld>
            <a:endParaRPr lang="de-DE"/>
          </a:p>
        </p:txBody>
      </p:sp>
    </p:spTree>
    <p:extLst>
      <p:ext uri="{BB962C8B-B14F-4D97-AF65-F5344CB8AC3E}">
        <p14:creationId xmlns:p14="http://schemas.microsoft.com/office/powerpoint/2010/main" val="24400056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fontAlgn="base"/>
            <a:r>
              <a:rPr lang="de-DE" sz="1200" b="0" i="0" u="none" strike="noStrike" kern="1200" dirty="0">
                <a:solidFill>
                  <a:schemeClr val="tx1"/>
                </a:solidFill>
                <a:effectLst/>
                <a:latin typeface="Arial" panose="020B0604020202020204" pitchFamily="34" charset="0"/>
                <a:ea typeface="+mn-ea"/>
                <a:cs typeface="Arial" panose="020B0604020202020204" pitchFamily="34" charset="0"/>
              </a:rPr>
              <a:t>Der Weg ‘von der Hand in den Kopf’ wird besonders unterstützt, wenn die am Material vorgenommenen Handlungen nah zur gewünschten mentalen Operation passen (</a:t>
            </a:r>
            <a:r>
              <a:rPr lang="de-DE" sz="1200" b="0" i="0" u="none" strike="noStrike" kern="1200" dirty="0" err="1">
                <a:solidFill>
                  <a:schemeClr val="tx1"/>
                </a:solidFill>
                <a:effectLst/>
                <a:latin typeface="Arial" panose="020B0604020202020204" pitchFamily="34" charset="0"/>
                <a:ea typeface="+mn-ea"/>
                <a:cs typeface="Arial" panose="020B0604020202020204" pitchFamily="34" charset="0"/>
              </a:rPr>
              <a:t>Wartha</a:t>
            </a:r>
            <a:r>
              <a:rPr lang="de-DE" sz="1200" b="0" i="0" u="none" strike="noStrike" kern="1200" dirty="0">
                <a:solidFill>
                  <a:schemeClr val="tx1"/>
                </a:solidFill>
                <a:effectLst/>
                <a:latin typeface="Arial" panose="020B0604020202020204" pitchFamily="34" charset="0"/>
                <a:ea typeface="+mn-ea"/>
                <a:cs typeface="Arial" panose="020B0604020202020204" pitchFamily="34" charset="0"/>
              </a:rPr>
              <a:t> &amp; Schulz, 2014). Dies trifft nicht immer auf jedes (physische) Material in jeder Lernsituation zu und kann gelegentlich besser durch ein digitales Medium realisiert werden (Walter, 2018).</a:t>
            </a:r>
          </a:p>
          <a:p>
            <a:pPr fontAlgn="base"/>
            <a:endParaRPr lang="de-DE" sz="1200" b="0" i="0" u="none" strike="noStrike" kern="1200" dirty="0">
              <a:solidFill>
                <a:schemeClr val="tx1"/>
              </a:solidFill>
              <a:effectLst/>
              <a:latin typeface="Arial" panose="020B0604020202020204" pitchFamily="34" charset="0"/>
              <a:ea typeface="+mn-ea"/>
              <a:cs typeface="Arial" panose="020B0604020202020204" pitchFamily="34" charset="0"/>
            </a:endParaRPr>
          </a:p>
          <a:p>
            <a:pPr fontAlgn="base"/>
            <a:r>
              <a:rPr lang="de-DE" sz="1200" b="0" i="0" u="none" strike="noStrike" kern="1200" dirty="0">
                <a:solidFill>
                  <a:schemeClr val="tx1"/>
                </a:solidFill>
                <a:effectLst/>
                <a:latin typeface="Arial" panose="020B0604020202020204" pitchFamily="34" charset="0"/>
                <a:ea typeface="+mn-ea"/>
                <a:cs typeface="Arial" panose="020B0604020202020204" pitchFamily="34" charset="0"/>
              </a:rPr>
              <a:t>(Das im Clip verwendete Beispiel lehnt sich an die App “Klipp Klapp” an.)</a:t>
            </a:r>
          </a:p>
          <a:p>
            <a:endParaRPr lang="de-DE" altLang="de-DE" u="sng" dirty="0">
              <a:latin typeface="Arial" panose="020B0604020202020204" pitchFamily="34" charset="0"/>
              <a:ea typeface="ＭＳ Ｐゴシック" panose="020B0600070205080204" pitchFamily="34" charset="-128"/>
              <a:cs typeface="Arial" panose="020B0604020202020204" pitchFamily="34" charset="0"/>
            </a:endParaRPr>
          </a:p>
          <a:p>
            <a:r>
              <a:rPr lang="de-DE" altLang="de-DE" u="sng" dirty="0">
                <a:latin typeface="Arial" panose="020B0604020202020204" pitchFamily="34" charset="0"/>
                <a:ea typeface="ＭＳ Ｐゴシック" panose="020B0600070205080204" pitchFamily="34" charset="-128"/>
                <a:cs typeface="Arial" panose="020B0604020202020204" pitchFamily="34" charset="0"/>
              </a:rPr>
              <a:t>Ein anderes Beispiel:</a:t>
            </a:r>
          </a:p>
          <a:p>
            <a:r>
              <a:rPr lang="de-DE" altLang="de-DE" dirty="0">
                <a:latin typeface="Arial" panose="020B0604020202020204" pitchFamily="34" charset="0"/>
                <a:ea typeface="ＭＳ Ｐゴシック" panose="020B0600070205080204" pitchFamily="34" charset="-128"/>
                <a:cs typeface="Arial" panose="020B0604020202020204" pitchFamily="34" charset="0"/>
              </a:rPr>
              <a:t>Wenn man sich den Lösungsweg zur Aufgabe 12-3 mit Multisystemblock-Material vorstellt, so hat man eine Zehnerstange und zwei </a:t>
            </a:r>
            <a:r>
              <a:rPr lang="de-DE" altLang="de-DE" dirty="0" err="1">
                <a:latin typeface="Arial" panose="020B0604020202020204" pitchFamily="34" charset="0"/>
                <a:ea typeface="ＭＳ Ｐゴシック" panose="020B0600070205080204" pitchFamily="34" charset="-128"/>
                <a:cs typeface="Arial" panose="020B0604020202020204" pitchFamily="34" charset="0"/>
              </a:rPr>
              <a:t>Einerwürfel</a:t>
            </a:r>
            <a:r>
              <a:rPr lang="de-DE" altLang="de-DE" dirty="0">
                <a:latin typeface="Arial" panose="020B0604020202020204" pitchFamily="34" charset="0"/>
                <a:ea typeface="ＭＳ Ｐゴシック" panose="020B0600070205080204" pitchFamily="34" charset="-128"/>
                <a:cs typeface="Arial" panose="020B0604020202020204" pitchFamily="34" charset="0"/>
              </a:rPr>
              <a:t>. Gedanklich kann man die zwei separaten </a:t>
            </a:r>
            <a:r>
              <a:rPr lang="de-DE" altLang="de-DE" dirty="0" err="1">
                <a:latin typeface="Arial" panose="020B0604020202020204" pitchFamily="34" charset="0"/>
                <a:ea typeface="ＭＳ Ｐゴシック" panose="020B0600070205080204" pitchFamily="34" charset="-128"/>
                <a:cs typeface="Arial" panose="020B0604020202020204" pitchFamily="34" charset="0"/>
              </a:rPr>
              <a:t>Einerwürfel</a:t>
            </a:r>
            <a:r>
              <a:rPr lang="de-DE" altLang="de-DE" dirty="0">
                <a:latin typeface="Arial" panose="020B0604020202020204" pitchFamily="34" charset="0"/>
                <a:ea typeface="ＭＳ Ｐゴシック" panose="020B0600070205080204" pitchFamily="34" charset="-128"/>
                <a:cs typeface="Arial" panose="020B0604020202020204" pitchFamily="34" charset="0"/>
              </a:rPr>
              <a:t> sowie einen weiteren </a:t>
            </a:r>
            <a:r>
              <a:rPr lang="de-DE" altLang="de-DE" dirty="0" err="1">
                <a:latin typeface="Arial" panose="020B0604020202020204" pitchFamily="34" charset="0"/>
                <a:ea typeface="ＭＳ Ｐゴシック" panose="020B0600070205080204" pitchFamily="34" charset="-128"/>
                <a:cs typeface="Arial" panose="020B0604020202020204" pitchFamily="34" charset="0"/>
              </a:rPr>
              <a:t>Einerwürfel</a:t>
            </a:r>
            <a:r>
              <a:rPr lang="de-DE" altLang="de-DE" dirty="0">
                <a:latin typeface="Arial" panose="020B0604020202020204" pitchFamily="34" charset="0"/>
                <a:ea typeface="ＭＳ Ｐゴシック" panose="020B0600070205080204" pitchFamily="34" charset="-128"/>
                <a:cs typeface="Arial" panose="020B0604020202020204" pitchFamily="34" charset="0"/>
              </a:rPr>
              <a:t> von der Zehnerstange „wegnehmen“. Es bleiben 9 einzelne Würfel übrig.</a:t>
            </a:r>
          </a:p>
          <a:p>
            <a:r>
              <a:rPr lang="de-DE" altLang="de-DE" dirty="0">
                <a:latin typeface="Arial" panose="020B0604020202020204" pitchFamily="34" charset="0"/>
                <a:ea typeface="ＭＳ Ｐゴシック" panose="020B0600070205080204" pitchFamily="34" charset="-128"/>
                <a:cs typeface="Arial" panose="020B0604020202020204" pitchFamily="34" charset="0"/>
              </a:rPr>
              <a:t>Führt man diese Operation handelnd am Material aus, so muss man die Zehnerstange erst gegen 10 </a:t>
            </a:r>
            <a:r>
              <a:rPr lang="de-DE" altLang="de-DE" dirty="0" err="1">
                <a:latin typeface="Arial" panose="020B0604020202020204" pitchFamily="34" charset="0"/>
                <a:ea typeface="ＭＳ Ｐゴシック" panose="020B0600070205080204" pitchFamily="34" charset="-128"/>
                <a:cs typeface="Arial" panose="020B0604020202020204" pitchFamily="34" charset="0"/>
              </a:rPr>
              <a:t>Einerwürfel</a:t>
            </a:r>
            <a:r>
              <a:rPr lang="de-DE" altLang="de-DE" dirty="0">
                <a:latin typeface="Arial" panose="020B0604020202020204" pitchFamily="34" charset="0"/>
                <a:ea typeface="ＭＳ Ｐゴシック" panose="020B0600070205080204" pitchFamily="34" charset="-128"/>
                <a:cs typeface="Arial" panose="020B0604020202020204" pitchFamily="34" charset="0"/>
              </a:rPr>
              <a:t> eintauschen. Damit liegen nun andere Einer vor einem, als die, die zuvor in der Zehnerstange repräsentiert wurden. Dies entspricht nicht der mentalen Operation.</a:t>
            </a:r>
          </a:p>
          <a:p>
            <a:endParaRPr lang="de-DE" altLang="de-DE" dirty="0">
              <a:latin typeface="Arial" panose="020B0604020202020204" pitchFamily="34" charset="0"/>
              <a:ea typeface="ＭＳ Ｐゴシック" panose="020B0600070205080204" pitchFamily="34" charset="-128"/>
              <a:cs typeface="Arial" panose="020B0604020202020204" pitchFamily="34" charset="0"/>
            </a:endParaRPr>
          </a:p>
          <a:p>
            <a:r>
              <a:rPr lang="de-DE" altLang="de-DE" dirty="0">
                <a:latin typeface="Arial" panose="020B0604020202020204" pitchFamily="34" charset="0"/>
                <a:ea typeface="ＭＳ Ｐゴシック" panose="020B0600070205080204" pitchFamily="34" charset="-128"/>
                <a:cs typeface="Arial" panose="020B0604020202020204" pitchFamily="34" charset="0"/>
              </a:rPr>
              <a:t>Eine App, die das “Mehrsystem-Material“ digital abbilden kann, liegt hier viel näher an der mentalen Operation. Durch das Antippen der Zehnerstange kann diese direkt “entbündelt“ werden und sie zerfällt grafisch in 10 einzelne direkt nebeneinander liegende </a:t>
            </a:r>
            <a:r>
              <a:rPr lang="de-DE" altLang="de-DE" dirty="0" err="1">
                <a:latin typeface="Arial" panose="020B0604020202020204" pitchFamily="34" charset="0"/>
                <a:ea typeface="ＭＳ Ｐゴシック" panose="020B0600070205080204" pitchFamily="34" charset="-128"/>
                <a:cs typeface="Arial" panose="020B0604020202020204" pitchFamily="34" charset="0"/>
              </a:rPr>
              <a:t>Einerwürfel</a:t>
            </a:r>
            <a:r>
              <a:rPr lang="de-DE" altLang="de-DE" dirty="0">
                <a:latin typeface="Arial" panose="020B0604020202020204" pitchFamily="34" charset="0"/>
                <a:ea typeface="ＭＳ Ｐゴシック" panose="020B0600070205080204" pitchFamily="34" charset="-128"/>
                <a:cs typeface="Arial" panose="020B0604020202020204" pitchFamily="34" charset="0"/>
              </a:rPr>
              <a:t>. Die selben 10 </a:t>
            </a:r>
            <a:r>
              <a:rPr lang="de-DE" altLang="de-DE" dirty="0" err="1">
                <a:latin typeface="Arial" panose="020B0604020202020204" pitchFamily="34" charset="0"/>
                <a:ea typeface="ＭＳ Ｐゴシック" panose="020B0600070205080204" pitchFamily="34" charset="-128"/>
                <a:cs typeface="Arial" panose="020B0604020202020204" pitchFamily="34" charset="0"/>
              </a:rPr>
              <a:t>Einerwürfel</a:t>
            </a:r>
            <a:r>
              <a:rPr lang="de-DE" altLang="de-DE" dirty="0">
                <a:latin typeface="Arial" panose="020B0604020202020204" pitchFamily="34" charset="0"/>
                <a:ea typeface="ＭＳ Ｐゴシック" panose="020B0600070205080204" pitchFamily="34" charset="-128"/>
                <a:cs typeface="Arial" panose="020B0604020202020204" pitchFamily="34" charset="0"/>
              </a:rPr>
              <a:t>, die zuvor in einer Zehnerstange verbunden nebeneinander lagen, rücken nun ein kleines Stück auseinander. Damit sind keine „neuen“ 10 Einer entstanden, sondern es ergibt sich die Möglichkeit direkt von der zuvor noch zusammengefügt dargestellten Zehnerstange einen einzelnen Würfel zu entfernen und es bleiben 9 einzelne (Einer-)Würfel liegen.</a:t>
            </a:r>
          </a:p>
          <a:p>
            <a:endParaRPr lang="de-DE" altLang="de-DE" dirty="0">
              <a:latin typeface="Arial" panose="020B0604020202020204" pitchFamily="34" charset="0"/>
              <a:ea typeface="ＭＳ Ｐゴシック" panose="020B0600070205080204" pitchFamily="34" charset="-128"/>
              <a:cs typeface="Arial" panose="020B0604020202020204" pitchFamily="34" charset="0"/>
            </a:endParaRPr>
          </a:p>
          <a:p>
            <a:r>
              <a:rPr lang="de-DE" dirty="0">
                <a:latin typeface="Arial" panose="020B0604020202020204" pitchFamily="34" charset="0"/>
                <a:cs typeface="Arial" panose="020B0604020202020204" pitchFamily="34" charset="0"/>
              </a:rPr>
              <a:t>Weitere Apps, die über dieses Potential verfügen, sind z. B. </a:t>
            </a:r>
          </a:p>
          <a:p>
            <a:pPr marL="171450" indent="-171450">
              <a:buFont typeface="Arial" panose="020B0604020202020204" pitchFamily="34" charset="0"/>
              <a:buChar char="•"/>
            </a:pPr>
            <a:r>
              <a:rPr lang="de-DE" sz="1200" b="0" i="0" u="none" strike="noStrike" kern="1200" dirty="0" err="1">
                <a:solidFill>
                  <a:schemeClr val="tx1"/>
                </a:solidFill>
                <a:effectLst/>
                <a:latin typeface="+mn-lt"/>
                <a:ea typeface="+mn-ea"/>
                <a:cs typeface="+mn-cs"/>
              </a:rPr>
              <a:t>Number</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Pieces</a:t>
            </a:r>
            <a:endParaRPr lang="de-DE" sz="1200" b="0" i="0" u="none" strike="noStrike" kern="1200" dirty="0">
              <a:solidFill>
                <a:schemeClr val="tx1"/>
              </a:solidFill>
              <a:effectLst/>
              <a:latin typeface="+mn-lt"/>
              <a:ea typeface="+mn-ea"/>
              <a:cs typeface="+mn-cs"/>
            </a:endParaRPr>
          </a:p>
          <a:p>
            <a:pPr marL="171450" indent="-171450">
              <a:buFont typeface="Arial" panose="020B0604020202020204" pitchFamily="34" charset="0"/>
              <a:buChar char="•"/>
            </a:pPr>
            <a:r>
              <a:rPr lang="de-DE" sz="1200" b="0" i="0" u="none" strike="noStrike" kern="1200" dirty="0">
                <a:solidFill>
                  <a:schemeClr val="tx1"/>
                </a:solidFill>
                <a:effectLst/>
                <a:latin typeface="+mn-lt"/>
                <a:ea typeface="+mn-ea"/>
                <a:cs typeface="+mn-cs"/>
              </a:rPr>
              <a:t>Stellenwerte üben</a:t>
            </a:r>
          </a:p>
          <a:p>
            <a:pPr marL="171450" indent="-171450">
              <a:buFont typeface="Arial" panose="020B0604020202020204" pitchFamily="34" charset="0"/>
              <a:buChar char="•"/>
            </a:pPr>
            <a:r>
              <a:rPr lang="de-DE" sz="1200" b="0" i="0" u="none" strike="noStrike" kern="1200" dirty="0">
                <a:solidFill>
                  <a:schemeClr val="tx1"/>
                </a:solidFill>
                <a:effectLst/>
                <a:latin typeface="+mn-lt"/>
                <a:ea typeface="+mn-ea"/>
                <a:cs typeface="+mn-cs"/>
              </a:rPr>
              <a:t>virtuelles Zwanzigerfeld (einen 5er legen, ein Einer weg; statt tauschen am physischen Zwanzigerfeld)</a:t>
            </a:r>
            <a:endParaRPr lang="de-DE" altLang="de-DE" dirty="0">
              <a:latin typeface="Arial" panose="020B0604020202020204" pitchFamily="34" charset="0"/>
              <a:ea typeface="ＭＳ Ｐゴシック" panose="020B0600070205080204" pitchFamily="34" charset="-128"/>
              <a:cs typeface="Arial" panose="020B0604020202020204" pitchFamily="34" charset="0"/>
            </a:endParaRPr>
          </a:p>
          <a:p>
            <a:pPr fontAlgn="base"/>
            <a:endParaRPr lang="de-DE" sz="1200" b="0" i="0" u="none" strike="noStrike" kern="1200" dirty="0">
              <a:solidFill>
                <a:schemeClr val="tx1"/>
              </a:solidFill>
              <a:effectLst/>
              <a:latin typeface="Arial" panose="020B0604020202020204" pitchFamily="34" charset="0"/>
              <a:ea typeface="+mn-ea"/>
              <a:cs typeface="Arial" panose="020B0604020202020204" pitchFamily="34" charset="0"/>
            </a:endParaRPr>
          </a:p>
        </p:txBody>
      </p:sp>
      <p:sp>
        <p:nvSpPr>
          <p:cNvPr id="4" name="Foliennummernplatzhalter 3"/>
          <p:cNvSpPr>
            <a:spLocks noGrp="1"/>
          </p:cNvSpPr>
          <p:nvPr>
            <p:ph type="sldNum" sz="quarter" idx="5"/>
          </p:nvPr>
        </p:nvSpPr>
        <p:spPr/>
        <p:txBody>
          <a:bodyPr/>
          <a:lstStyle/>
          <a:p>
            <a:fld id="{2E7F3AAB-CC61-AC4A-8A19-CC3DF2D07BBF}" type="slidenum">
              <a:rPr lang="de-DE" smtClean="0"/>
              <a:t>30</a:t>
            </a:fld>
            <a:endParaRPr lang="de-DE"/>
          </a:p>
        </p:txBody>
      </p:sp>
    </p:spTree>
    <p:extLst>
      <p:ext uri="{BB962C8B-B14F-4D97-AF65-F5344CB8AC3E}">
        <p14:creationId xmlns:p14="http://schemas.microsoft.com/office/powerpoint/2010/main" val="119294366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fontAlgn="base"/>
            <a:r>
              <a:rPr lang="de-DE" sz="1200" b="0" i="0" u="none" strike="noStrike" kern="1200" dirty="0">
                <a:solidFill>
                  <a:schemeClr val="tx1"/>
                </a:solidFill>
                <a:effectLst/>
                <a:latin typeface="Arial" panose="020B0604020202020204" pitchFamily="34" charset="0"/>
                <a:ea typeface="+mn-ea"/>
                <a:cs typeface="Arial" panose="020B0604020202020204" pitchFamily="34" charset="0"/>
              </a:rPr>
              <a:t>Im Sinne der </a:t>
            </a:r>
            <a:r>
              <a:rPr lang="de-DE" sz="1200" b="0" i="0" u="none" strike="noStrike" kern="1200" dirty="0" err="1">
                <a:solidFill>
                  <a:schemeClr val="tx1"/>
                </a:solidFill>
                <a:effectLst/>
                <a:latin typeface="Arial" panose="020B0604020202020204" pitchFamily="34" charset="0"/>
                <a:ea typeface="+mn-ea"/>
                <a:cs typeface="Arial" panose="020B0604020202020204" pitchFamily="34" charset="0"/>
              </a:rPr>
              <a:t>Cognitve</a:t>
            </a:r>
            <a:r>
              <a:rPr lang="de-DE" sz="1200" b="0" i="0" u="none" strike="noStrike" kern="1200" dirty="0">
                <a:solidFill>
                  <a:schemeClr val="tx1"/>
                </a:solidFill>
                <a:effectLst/>
                <a:latin typeface="Arial" panose="020B0604020202020204" pitchFamily="34" charset="0"/>
                <a:ea typeface="+mn-ea"/>
                <a:cs typeface="Arial" panose="020B0604020202020204" pitchFamily="34" charset="0"/>
              </a:rPr>
              <a:t> Load </a:t>
            </a:r>
            <a:r>
              <a:rPr lang="de-DE" sz="1200" b="0" i="0" u="none" strike="noStrike" kern="1200" dirty="0" err="1">
                <a:solidFill>
                  <a:schemeClr val="tx1"/>
                </a:solidFill>
                <a:effectLst/>
                <a:latin typeface="Arial" panose="020B0604020202020204" pitchFamily="34" charset="0"/>
                <a:ea typeface="+mn-ea"/>
                <a:cs typeface="Arial" panose="020B0604020202020204" pitchFamily="34" charset="0"/>
              </a:rPr>
              <a:t>Theory</a:t>
            </a:r>
            <a:r>
              <a:rPr lang="de-DE" sz="1200" b="0" i="0" u="none" strike="noStrike" kern="1200" dirty="0">
                <a:solidFill>
                  <a:schemeClr val="tx1"/>
                </a:solidFill>
                <a:effectLst/>
                <a:latin typeface="Arial" panose="020B0604020202020204" pitchFamily="34" charset="0"/>
                <a:ea typeface="+mn-ea"/>
                <a:cs typeface="Arial" panose="020B0604020202020204" pitchFamily="34" charset="0"/>
              </a:rPr>
              <a:t> (Chandler &amp; </a:t>
            </a:r>
            <a:r>
              <a:rPr lang="de-DE" sz="1200" b="0" i="0" u="none" strike="noStrike" kern="1200" dirty="0" err="1">
                <a:solidFill>
                  <a:schemeClr val="tx1"/>
                </a:solidFill>
                <a:effectLst/>
                <a:latin typeface="Arial" panose="020B0604020202020204" pitchFamily="34" charset="0"/>
                <a:ea typeface="+mn-ea"/>
                <a:cs typeface="Arial" panose="020B0604020202020204" pitchFamily="34" charset="0"/>
              </a:rPr>
              <a:t>Sweller</a:t>
            </a:r>
            <a:r>
              <a:rPr lang="de-DE" sz="1200" b="0" i="0" u="none" strike="noStrike" kern="1200" dirty="0">
                <a:solidFill>
                  <a:schemeClr val="tx1"/>
                </a:solidFill>
                <a:effectLst/>
                <a:latin typeface="Arial" panose="020B0604020202020204" pitchFamily="34" charset="0"/>
                <a:ea typeface="+mn-ea"/>
                <a:cs typeface="Arial" panose="020B0604020202020204" pitchFamily="34" charset="0"/>
              </a:rPr>
              <a:t>, 1991; </a:t>
            </a:r>
            <a:r>
              <a:rPr lang="de-DE" sz="1200" b="0" i="0" u="none" strike="noStrike" kern="1200" dirty="0" err="1">
                <a:solidFill>
                  <a:schemeClr val="tx1"/>
                </a:solidFill>
                <a:effectLst/>
                <a:latin typeface="Arial" panose="020B0604020202020204" pitchFamily="34" charset="0"/>
                <a:ea typeface="+mn-ea"/>
                <a:cs typeface="Arial" panose="020B0604020202020204" pitchFamily="34" charset="0"/>
              </a:rPr>
              <a:t>Sweller</a:t>
            </a:r>
            <a:r>
              <a:rPr lang="de-DE" sz="1200" b="0" i="0" u="none" strike="noStrike" kern="1200" dirty="0">
                <a:solidFill>
                  <a:schemeClr val="tx1"/>
                </a:solidFill>
                <a:effectLst/>
                <a:latin typeface="Arial" panose="020B0604020202020204" pitchFamily="34" charset="0"/>
                <a:ea typeface="+mn-ea"/>
                <a:cs typeface="Arial" panose="020B0604020202020204" pitchFamily="34" charset="0"/>
              </a:rPr>
              <a:t>, 2005) ist das menschliche Arbeitsgedächtnis nur begrenzt leistungsfähig, was bei einer Überlastung dazu führen kann, dass weitere Inhalte nicht aufgenommen werden können (Baddeley, 1992; Miller, 1994). </a:t>
            </a:r>
          </a:p>
        </p:txBody>
      </p:sp>
      <p:sp>
        <p:nvSpPr>
          <p:cNvPr id="4" name="Foliennummernplatzhalter 3"/>
          <p:cNvSpPr>
            <a:spLocks noGrp="1"/>
          </p:cNvSpPr>
          <p:nvPr>
            <p:ph type="sldNum" sz="quarter" idx="5"/>
          </p:nvPr>
        </p:nvSpPr>
        <p:spPr/>
        <p:txBody>
          <a:bodyPr/>
          <a:lstStyle/>
          <a:p>
            <a:fld id="{2E7F3AAB-CC61-AC4A-8A19-CC3DF2D07BBF}" type="slidenum">
              <a:rPr lang="de-DE" smtClean="0"/>
              <a:t>31</a:t>
            </a:fld>
            <a:endParaRPr lang="de-DE"/>
          </a:p>
        </p:txBody>
      </p:sp>
    </p:spTree>
    <p:extLst>
      <p:ext uri="{BB962C8B-B14F-4D97-AF65-F5344CB8AC3E}">
        <p14:creationId xmlns:p14="http://schemas.microsoft.com/office/powerpoint/2010/main" val="327627490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fontAlgn="base"/>
            <a:r>
              <a:rPr lang="de-DE" sz="1200" b="0" i="0" u="none" strike="noStrike" kern="1200" dirty="0">
                <a:solidFill>
                  <a:schemeClr val="tx1"/>
                </a:solidFill>
                <a:effectLst/>
                <a:latin typeface="Arial" panose="020B0604020202020204" pitchFamily="34" charset="0"/>
                <a:ea typeface="+mn-ea"/>
                <a:cs typeface="Arial" panose="020B0604020202020204" pitchFamily="34" charset="0"/>
              </a:rPr>
              <a:t>Digitale Medien können dabei helfen, diese Überlastung zu verhindern, indem für diesen Zeitpunkt zweitrangige Denk- und Arbeitsprozesse von ihnen übernommen werden, um so den Blick auf mathematisch reichhaltige Aktivitäten (wie bspw. dem Entdecken, Beschreiben und Begründen mathematischer Strukturen) für alle Lernenden – und nicht nur die leistungsstarken Kinder – zugänglich zu machen (Krauthausen &amp; Lorenz, 2011).</a:t>
            </a:r>
          </a:p>
          <a:p>
            <a:pPr fontAlgn="base"/>
            <a:r>
              <a:rPr lang="de-DE" sz="1200" b="0" i="0" u="none" strike="noStrike" kern="1200" dirty="0">
                <a:solidFill>
                  <a:schemeClr val="tx1"/>
                </a:solidFill>
                <a:effectLst/>
                <a:latin typeface="Arial" panose="020B0604020202020204" pitchFamily="34" charset="0"/>
                <a:ea typeface="+mn-ea"/>
                <a:cs typeface="Arial" panose="020B0604020202020204" pitchFamily="34" charset="0"/>
              </a:rPr>
              <a:t>Dies bedeutet selbstverständlich nicht, dass Kinder nun nicht mehr selber rechnen oder auch gelegentlich ein Diagramm erstellen sollen. Das gezielte Umlagern von Denk- und Arbeitsprozessen kann punktuell jedoch sinnvoll sein, um auch solche mathematischen Aktivitäten in den Mittelpunkt zu stellen, die insbesondere die prozessbezogenen Kompetenzen fördern.</a:t>
            </a:r>
          </a:p>
          <a:p>
            <a:pPr fontAlgn="base"/>
            <a:endParaRPr lang="de-DE" sz="1200" b="0" i="0" u="none" strike="noStrike" kern="1200" dirty="0">
              <a:solidFill>
                <a:schemeClr val="tx1"/>
              </a:solidFill>
              <a:effectLst/>
              <a:latin typeface="Arial" panose="020B0604020202020204" pitchFamily="34" charset="0"/>
              <a:ea typeface="+mn-ea"/>
              <a:cs typeface="Arial" panose="020B0604020202020204" pitchFamily="34" charset="0"/>
            </a:endParaRPr>
          </a:p>
          <a:p>
            <a:pPr fontAlgn="base"/>
            <a:r>
              <a:rPr lang="de-DE" sz="1200" b="0" i="0" u="none" strike="noStrike" kern="1200" dirty="0">
                <a:solidFill>
                  <a:schemeClr val="tx1"/>
                </a:solidFill>
                <a:effectLst/>
                <a:latin typeface="Arial" panose="020B0604020202020204" pitchFamily="34" charset="0"/>
                <a:ea typeface="+mn-ea"/>
                <a:cs typeface="Arial" panose="020B0604020202020204" pitchFamily="34" charset="0"/>
              </a:rPr>
              <a:t>(Die im Clip verwendeten Beispiele lehnen sich an die App “Rechendreieck” und die Darstellungsmöglichkeiten beliebiger Tabellenkalkulationsprogramme an.)</a:t>
            </a:r>
          </a:p>
          <a:p>
            <a:endParaRPr lang="de-DE" dirty="0">
              <a:latin typeface="Arial" panose="020B0604020202020204" pitchFamily="34" charset="0"/>
              <a:cs typeface="Arial" panose="020B0604020202020204" pitchFamily="34" charset="0"/>
            </a:endParaRPr>
          </a:p>
          <a:p>
            <a:r>
              <a:rPr lang="de-DE" altLang="de-DE" dirty="0">
                <a:latin typeface="Arial" panose="020B0604020202020204" pitchFamily="34" charset="0"/>
                <a:ea typeface="ＭＳ Ｐゴシック" panose="020B0600070205080204" pitchFamily="34" charset="-128"/>
                <a:cs typeface="Arial" panose="020B0604020202020204" pitchFamily="34" charset="0"/>
              </a:rPr>
              <a:t>Beim Umlagern von Denk- und Arbeitsprozessen geht es also nicht darum, den </a:t>
            </a:r>
            <a:r>
              <a:rPr lang="de-DE" altLang="de-DE" dirty="0" err="1">
                <a:latin typeface="Arial" panose="020B0604020202020204" pitchFamily="34" charset="0"/>
                <a:ea typeface="ＭＳ Ｐゴシック" panose="020B0600070205080204" pitchFamily="34" charset="-128"/>
                <a:cs typeface="Arial" panose="020B0604020202020204" pitchFamily="34" charset="0"/>
              </a:rPr>
              <a:t>SuS</a:t>
            </a:r>
            <a:r>
              <a:rPr lang="de-DE" altLang="de-DE" dirty="0">
                <a:latin typeface="Arial" panose="020B0604020202020204" pitchFamily="34" charset="0"/>
                <a:ea typeface="ＭＳ Ｐゴシック" panose="020B0600070205080204" pitchFamily="34" charset="-128"/>
                <a:cs typeface="Arial" panose="020B0604020202020204" pitchFamily="34" charset="0"/>
              </a:rPr>
              <a:t> grundsätzlich Denkarbeit abzunehmen, sondern sie genau da kognitiv zu entlasten, wo es gerade nicht im Fokus steht denken zu müssen.</a:t>
            </a:r>
          </a:p>
          <a:p>
            <a:r>
              <a:rPr lang="de-DE" altLang="de-DE" dirty="0">
                <a:latin typeface="Arial" panose="020B0604020202020204" pitchFamily="34" charset="0"/>
                <a:ea typeface="ＭＳ Ｐゴシック" panose="020B0600070205080204" pitchFamily="34" charset="-128"/>
                <a:cs typeface="Arial" panose="020B0604020202020204" pitchFamily="34" charset="0"/>
              </a:rPr>
              <a:t>Ein Kind, das noch Schwierigkeiten beim Rechnen hat, kann dennoch in der Lage sein, mathematische Strukturen zu erkennen und Entdeckungen zu machen und zu beschreiben. Oft sind solche Entdeckungen aber erst möglich, wenn zuvor ein schönes Päckchen oder andere zusammenhängende Aufgaben richtig berechnet wurden. Wurden Aufgaben fehlerhaft berechnet, nimmt dies dem Kind die Chance auf Entdeckungen.</a:t>
            </a:r>
          </a:p>
          <a:p>
            <a:endParaRPr lang="de-DE" altLang="de-DE" dirty="0">
              <a:latin typeface="Arial" panose="020B0604020202020204" pitchFamily="34" charset="0"/>
              <a:ea typeface="ＭＳ Ｐゴシック" panose="020B0600070205080204" pitchFamily="34" charset="-128"/>
              <a:cs typeface="Arial" panose="020B0604020202020204" pitchFamily="34" charset="0"/>
            </a:endParaRPr>
          </a:p>
          <a:p>
            <a:r>
              <a:rPr lang="de-DE" altLang="de-DE" dirty="0">
                <a:latin typeface="Arial" panose="020B0604020202020204" pitchFamily="34" charset="0"/>
                <a:ea typeface="ＭＳ Ｐゴシック" panose="020B0600070205080204" pitchFamily="34" charset="-128"/>
                <a:cs typeface="Arial" panose="020B0604020202020204" pitchFamily="34" charset="0"/>
              </a:rPr>
              <a:t>Am Beispiel des Rechendreiecks: </a:t>
            </a:r>
          </a:p>
          <a:p>
            <a:r>
              <a:rPr lang="de-DE" altLang="de-DE" dirty="0">
                <a:latin typeface="Arial" panose="020B0604020202020204" pitchFamily="34" charset="0"/>
                <a:ea typeface="ＭＳ Ｐゴシック" panose="020B0600070205080204" pitchFamily="34" charset="-128"/>
                <a:cs typeface="Arial" panose="020B0604020202020204" pitchFamily="34" charset="0"/>
              </a:rPr>
              <a:t>Im Rechendreieck gilt die Regel, dass die Summe der Zahlen (oder Plättchen) benachbarter Felder im Dreieck als „</a:t>
            </a:r>
            <a:r>
              <a:rPr lang="de-DE" altLang="de-DE" dirty="0" err="1">
                <a:latin typeface="Arial" panose="020B0604020202020204" pitchFamily="34" charset="0"/>
                <a:ea typeface="ＭＳ Ｐゴシック" panose="020B0600070205080204" pitchFamily="34" charset="-128"/>
                <a:cs typeface="Arial" panose="020B0604020202020204" pitchFamily="34" charset="0"/>
              </a:rPr>
              <a:t>Randzahl</a:t>
            </a:r>
            <a:r>
              <a:rPr lang="de-DE" altLang="de-DE" dirty="0">
                <a:latin typeface="Arial" panose="020B0604020202020204" pitchFamily="34" charset="0"/>
                <a:ea typeface="ＭＳ Ｐゴシック" panose="020B0600070205080204" pitchFamily="34" charset="-128"/>
                <a:cs typeface="Arial" panose="020B0604020202020204" pitchFamily="34" charset="0"/>
              </a:rPr>
              <a:t>“ neben den beiden Feldern notiert wird. An diesem Format lassen sich spannende Entdeckungen machen. Beispielsweise können die </a:t>
            </a:r>
            <a:r>
              <a:rPr lang="de-DE" altLang="de-DE" dirty="0" err="1">
                <a:latin typeface="Arial" panose="020B0604020202020204" pitchFamily="34" charset="0"/>
                <a:ea typeface="ＭＳ Ｐゴシック" panose="020B0600070205080204" pitchFamily="34" charset="-128"/>
                <a:cs typeface="Arial" panose="020B0604020202020204" pitchFamily="34" charset="0"/>
              </a:rPr>
              <a:t>SuS</a:t>
            </a:r>
            <a:r>
              <a:rPr lang="de-DE" altLang="de-DE" dirty="0">
                <a:latin typeface="Arial" panose="020B0604020202020204" pitchFamily="34" charset="0"/>
                <a:ea typeface="ＭＳ Ｐゴシック" panose="020B0600070205080204" pitchFamily="34" charset="-128"/>
                <a:cs typeface="Arial" panose="020B0604020202020204" pitchFamily="34" charset="0"/>
              </a:rPr>
              <a:t> überlegen, was mit den Randzahlen passiert, wenn ein Plättchen aus dem rechten unteren Feld in das linke untere Feld verschoben wird. Am analogen Material müssen </a:t>
            </a:r>
            <a:r>
              <a:rPr lang="de-DE" altLang="de-DE" dirty="0" err="1">
                <a:latin typeface="Arial" panose="020B0604020202020204" pitchFamily="34" charset="0"/>
                <a:ea typeface="ＭＳ Ｐゴシック" panose="020B0600070205080204" pitchFamily="34" charset="-128"/>
                <a:cs typeface="Arial" panose="020B0604020202020204" pitchFamily="34" charset="0"/>
              </a:rPr>
              <a:t>SuS</a:t>
            </a:r>
            <a:r>
              <a:rPr lang="de-DE" altLang="de-DE" dirty="0">
                <a:latin typeface="Arial" panose="020B0604020202020204" pitchFamily="34" charset="0"/>
                <a:ea typeface="ＭＳ Ｐゴシック" panose="020B0600070205080204" pitchFamily="34" charset="-128"/>
                <a:cs typeface="Arial" panose="020B0604020202020204" pitchFamily="34" charset="0"/>
              </a:rPr>
              <a:t> zunächst das Plättchen verschieben und daraufhin die neu entstandenen Randzahlen berechnen. Treten hierbei Fehler auf, sind Entdeckungen nur schwerlich möglich. </a:t>
            </a:r>
          </a:p>
          <a:p>
            <a:r>
              <a:rPr lang="de-DE" altLang="de-DE" dirty="0">
                <a:latin typeface="Arial" panose="020B0604020202020204" pitchFamily="34" charset="0"/>
                <a:ea typeface="ＭＳ Ｐゴシック" panose="020B0600070205080204" pitchFamily="34" charset="-128"/>
                <a:cs typeface="Arial" panose="020B0604020202020204" pitchFamily="34" charset="0"/>
              </a:rPr>
              <a:t>Das digitale Tool kann in diesem Fall die Rechentätigkeit übernehmen. Sobald ein Plättchen verschoben wird, verändern sich die Randzahlen automatisch mit. Somit können Kinder kognitiv entlastet werden und sich auf das fokussieren, was in dieser Stunde thematisch wichtig ist.</a:t>
            </a:r>
          </a:p>
          <a:p>
            <a:pPr fontAlgn="base"/>
            <a:endParaRPr lang="de-DE" sz="1200" b="0" i="0" u="none" strike="noStrike" kern="1200" dirty="0">
              <a:solidFill>
                <a:schemeClr val="tx1"/>
              </a:solidFill>
              <a:effectLst/>
              <a:latin typeface="Arial" panose="020B0604020202020204" pitchFamily="34" charset="0"/>
              <a:ea typeface="+mn-ea"/>
              <a:cs typeface="Arial" panose="020B0604020202020204" pitchFamily="34" charset="0"/>
            </a:endParaRPr>
          </a:p>
        </p:txBody>
      </p:sp>
      <p:sp>
        <p:nvSpPr>
          <p:cNvPr id="4" name="Foliennummernplatzhalter 3"/>
          <p:cNvSpPr>
            <a:spLocks noGrp="1"/>
          </p:cNvSpPr>
          <p:nvPr>
            <p:ph type="sldNum" sz="quarter" idx="5"/>
          </p:nvPr>
        </p:nvSpPr>
        <p:spPr/>
        <p:txBody>
          <a:bodyPr/>
          <a:lstStyle/>
          <a:p>
            <a:fld id="{2E7F3AAB-CC61-AC4A-8A19-CC3DF2D07BBF}" type="slidenum">
              <a:rPr lang="de-DE" smtClean="0"/>
              <a:t>32</a:t>
            </a:fld>
            <a:endParaRPr lang="de-DE"/>
          </a:p>
        </p:txBody>
      </p:sp>
    </p:spTree>
    <p:extLst>
      <p:ext uri="{BB962C8B-B14F-4D97-AF65-F5344CB8AC3E}">
        <p14:creationId xmlns:p14="http://schemas.microsoft.com/office/powerpoint/2010/main" val="1380816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fontAlgn="base"/>
            <a:r>
              <a:rPr lang="de-DE" sz="1200" b="0" i="0" u="none" strike="noStrike" kern="1200" dirty="0">
                <a:solidFill>
                  <a:schemeClr val="tx1"/>
                </a:solidFill>
                <a:effectLst/>
                <a:latin typeface="Arial" panose="020B0604020202020204" pitchFamily="34" charset="0"/>
                <a:ea typeface="+mn-ea"/>
                <a:cs typeface="Arial" panose="020B0604020202020204" pitchFamily="34" charset="0"/>
              </a:rPr>
              <a:t>Um Lernende in ihrem Lernprozess positiv zu unterstützen, sind informative Rückmeldungen zu ihren individuellen Lernständen notwendig, die in den weiteren Lernprozess einfließen und diesen unterstützen. Diese Rückmeldungen sollten nicht nur produktorientiert und am Ende des Lernprozesses gegeben werden (Bürgermeister et al., 2014). </a:t>
            </a:r>
          </a:p>
        </p:txBody>
      </p:sp>
      <p:sp>
        <p:nvSpPr>
          <p:cNvPr id="4" name="Foliennummernplatzhalter 3"/>
          <p:cNvSpPr>
            <a:spLocks noGrp="1"/>
          </p:cNvSpPr>
          <p:nvPr>
            <p:ph type="sldNum" sz="quarter" idx="5"/>
          </p:nvPr>
        </p:nvSpPr>
        <p:spPr/>
        <p:txBody>
          <a:bodyPr/>
          <a:lstStyle/>
          <a:p>
            <a:fld id="{2E7F3AAB-CC61-AC4A-8A19-CC3DF2D07BBF}" type="slidenum">
              <a:rPr lang="de-DE" smtClean="0"/>
              <a:t>33</a:t>
            </a:fld>
            <a:endParaRPr lang="de-DE"/>
          </a:p>
        </p:txBody>
      </p:sp>
    </p:spTree>
    <p:extLst>
      <p:ext uri="{BB962C8B-B14F-4D97-AF65-F5344CB8AC3E}">
        <p14:creationId xmlns:p14="http://schemas.microsoft.com/office/powerpoint/2010/main" val="26624541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fontAlgn="base"/>
            <a:r>
              <a:rPr lang="de-DE" sz="1200" b="0" i="0" u="none" strike="noStrike" kern="1200" dirty="0">
                <a:solidFill>
                  <a:schemeClr val="tx1"/>
                </a:solidFill>
                <a:effectLst/>
                <a:latin typeface="Arial" panose="020B0604020202020204" pitchFamily="34" charset="0"/>
                <a:ea typeface="+mn-ea"/>
                <a:cs typeface="Arial" panose="020B0604020202020204" pitchFamily="34" charset="0"/>
              </a:rPr>
              <a:t>Werden digitale Medien eingesetzt, so können diese unmittelbar nach der Bearbeitung einer Aufgabe Rückmeldungen geben. Besonders zu bedenken ist hierbei jedoch, dass es noch sehr wenige Apps gibt, die fachlich informative und lernförderliche Hinweise geben können. Ein einfaches “falsch” oder “richtig” reicht hier nicht aus. Besonders günstig erscheinen Rückmeldungen, die die Lernenden dabei unterstützen, ihren eigenen Lernweg zu überdenken und umzustrukturieren (</a:t>
            </a:r>
            <a:r>
              <a:rPr lang="de-DE" sz="1200" b="0" i="0" u="none" strike="noStrike" kern="1200" dirty="0" err="1">
                <a:solidFill>
                  <a:schemeClr val="tx1"/>
                </a:solidFill>
                <a:effectLst/>
                <a:latin typeface="Arial" panose="020B0604020202020204" pitchFamily="34" charset="0"/>
                <a:ea typeface="+mn-ea"/>
                <a:cs typeface="Arial" panose="020B0604020202020204" pitchFamily="34" charset="0"/>
              </a:rPr>
              <a:t>Urff</a:t>
            </a:r>
            <a:r>
              <a:rPr lang="de-DE" sz="1200" b="0" i="0" u="none" strike="noStrike" kern="1200" dirty="0">
                <a:solidFill>
                  <a:schemeClr val="tx1"/>
                </a:solidFill>
                <a:effectLst/>
                <a:latin typeface="Arial" panose="020B0604020202020204" pitchFamily="34" charset="0"/>
                <a:ea typeface="+mn-ea"/>
                <a:cs typeface="Arial" panose="020B0604020202020204" pitchFamily="34" charset="0"/>
              </a:rPr>
              <a:t>, 2010; </a:t>
            </a:r>
            <a:r>
              <a:rPr lang="de-DE" sz="1200" b="0" i="0" u="none" strike="noStrike" kern="1200" dirty="0" err="1">
                <a:solidFill>
                  <a:schemeClr val="tx1"/>
                </a:solidFill>
                <a:effectLst/>
                <a:latin typeface="Arial" panose="020B0604020202020204" pitchFamily="34" charset="0"/>
                <a:ea typeface="+mn-ea"/>
                <a:cs typeface="Arial" panose="020B0604020202020204" pitchFamily="34" charset="0"/>
              </a:rPr>
              <a:t>Urff</a:t>
            </a:r>
            <a:r>
              <a:rPr lang="de-DE" sz="1200" b="0" i="0" u="none" strike="noStrike" kern="1200" dirty="0">
                <a:solidFill>
                  <a:schemeClr val="tx1"/>
                </a:solidFill>
                <a:effectLst/>
                <a:latin typeface="Arial" panose="020B0604020202020204" pitchFamily="34" charset="0"/>
                <a:ea typeface="+mn-ea"/>
                <a:cs typeface="Arial" panose="020B0604020202020204" pitchFamily="34" charset="0"/>
              </a:rPr>
              <a:t>, 2014). Auch wenn viele Programme bereits versuchen, hilfreiche und insbesondere direkte Rückmeldungen zu geben, gibt es derzeit noch kaum Programme, die Kriterien für eine fachbezogene lernförderliche Rückmeldung genügen.</a:t>
            </a:r>
          </a:p>
          <a:p>
            <a:endParaRPr lang="de-DE" dirty="0">
              <a:latin typeface="Arial" panose="020B0604020202020204" pitchFamily="34" charset="0"/>
              <a:cs typeface="Arial" panose="020B0604020202020204" pitchFamily="34" charset="0"/>
            </a:endParaRPr>
          </a:p>
          <a:p>
            <a:r>
              <a:rPr lang="de-DE" altLang="de-DE" dirty="0">
                <a:latin typeface="Arial" panose="020B0604020202020204" pitchFamily="34" charset="0"/>
                <a:ea typeface="ＭＳ Ｐゴシック" panose="020B0600070205080204" pitchFamily="34" charset="-128"/>
                <a:cs typeface="Arial" panose="020B0604020202020204" pitchFamily="34" charset="0"/>
              </a:rPr>
              <a:t>Es existiert der häufig geäußerte Wunsch, dass digitale Medien jedem Kind die zu seinem Lernstand passende Aufgabe zuweisen können. Ein PC kann aber erst einmal nur entscheiden, ob eine Aufgabe richtig oder falsch gelöst wurde, außerdem kann die Lösungsgeschwindigkeit gemessen werden. Eine Rückmeldung hierzu gibt aber keine Aussage über den Rechenweg oder die Denkweise von Kindern. Hat sich ein Kind beispielsweise zählende Rechenstrategien angewöhnt, wendet es diese in einem gewissen Zahlenraum in der Regel auch sicher an und gewinnt mit zunehmender Übung sogar noch stetig an Geschwindigkeit hinzu. Es würde also erfolgreich mit einem solchen Programm arbeiten und fehlenden Vorstellungen werden einfach übergangen. Auch Fehlvorstellungen kann ein Programm nicht erkennen und zurückmelden.</a:t>
            </a:r>
          </a:p>
          <a:p>
            <a:r>
              <a:rPr lang="de-DE" altLang="de-DE" dirty="0">
                <a:latin typeface="Arial" panose="020B0604020202020204" pitchFamily="34" charset="0"/>
                <a:ea typeface="ＭＳ Ｐゴシック" panose="020B0600070205080204" pitchFamily="34" charset="-128"/>
                <a:cs typeface="Arial" panose="020B0604020202020204" pitchFamily="34" charset="0"/>
              </a:rPr>
              <a:t>Allerdings ist es möglich, gewisse häufig auftretende Fehlertypen zu kategorisieren und in einer App so zu programmieren, dass eine informative Rückmeldung gegeben werden kann.</a:t>
            </a:r>
          </a:p>
          <a:p>
            <a:endParaRPr lang="de-DE" altLang="de-DE" dirty="0">
              <a:latin typeface="Arial" panose="020B0604020202020204" pitchFamily="34" charset="0"/>
              <a:ea typeface="ＭＳ Ｐゴシック" panose="020B0600070205080204" pitchFamily="34" charset="-128"/>
              <a:cs typeface="Arial" panose="020B0604020202020204" pitchFamily="34" charset="0"/>
            </a:endParaRPr>
          </a:p>
          <a:p>
            <a:r>
              <a:rPr lang="de-DE" sz="1200" b="0" i="0" u="none" strike="noStrike" kern="1200" dirty="0">
                <a:solidFill>
                  <a:schemeClr val="tx1"/>
                </a:solidFill>
                <a:effectLst/>
                <a:latin typeface="Arial" panose="020B0604020202020204" pitchFamily="34" charset="0"/>
                <a:ea typeface="+mn-ea"/>
                <a:cs typeface="Arial" panose="020B0604020202020204" pitchFamily="34" charset="0"/>
              </a:rPr>
              <a:t>(Das im Clip verwendete Beispiel lehnt sich an die App “Stellenwerte üben” an.)</a:t>
            </a:r>
          </a:p>
          <a:p>
            <a:endParaRPr lang="de-DE" altLang="de-DE" dirty="0">
              <a:latin typeface="Arial" panose="020B0604020202020204" pitchFamily="34" charset="0"/>
              <a:ea typeface="ＭＳ Ｐゴシック" panose="020B0600070205080204" pitchFamily="34" charset="-128"/>
              <a:cs typeface="Arial" panose="020B0604020202020204" pitchFamily="34" charset="0"/>
            </a:endParaRPr>
          </a:p>
          <a:p>
            <a:r>
              <a:rPr lang="de-DE" altLang="de-DE" dirty="0">
                <a:latin typeface="Arial" panose="020B0604020202020204" pitchFamily="34" charset="0"/>
                <a:ea typeface="ＭＳ Ｐゴシック" panose="020B0600070205080204" pitchFamily="34" charset="-128"/>
                <a:cs typeface="Arial" panose="020B0604020202020204" pitchFamily="34" charset="0"/>
              </a:rPr>
              <a:t>In </a:t>
            </a:r>
            <a:r>
              <a:rPr lang="de-DE" altLang="de-DE" dirty="0">
                <a:highlight>
                  <a:srgbClr val="FFFF00"/>
                </a:highlight>
                <a:latin typeface="Arial" panose="020B0604020202020204" pitchFamily="34" charset="0"/>
                <a:ea typeface="ＭＳ Ｐゴシック" panose="020B0600070205080204" pitchFamily="34" charset="-128"/>
                <a:cs typeface="Arial" panose="020B0604020202020204" pitchFamily="34" charset="0"/>
              </a:rPr>
              <a:t>dem </a:t>
            </a:r>
            <a:r>
              <a:rPr lang="de-DE" altLang="de-DE" dirty="0" err="1">
                <a:highlight>
                  <a:srgbClr val="FFFF00"/>
                </a:highlight>
                <a:latin typeface="Arial" panose="020B0604020202020204" pitchFamily="34" charset="0"/>
                <a:ea typeface="ＭＳ Ｐゴシック" panose="020B0600070205080204" pitchFamily="34" charset="-128"/>
                <a:cs typeface="Arial" panose="020B0604020202020204" pitchFamily="34" charset="0"/>
              </a:rPr>
              <a:t>Gif</a:t>
            </a:r>
            <a:r>
              <a:rPr lang="de-DE" altLang="de-DE" dirty="0">
                <a:highlight>
                  <a:srgbClr val="FFFF00"/>
                </a:highlight>
                <a:latin typeface="Arial" panose="020B0604020202020204" pitchFamily="34" charset="0"/>
                <a:ea typeface="ＭＳ Ｐゴシック" panose="020B0600070205080204" pitchFamily="34" charset="-128"/>
                <a:cs typeface="Arial" panose="020B0604020202020204" pitchFamily="34" charset="0"/>
              </a:rPr>
              <a:t> wird </a:t>
            </a:r>
            <a:r>
              <a:rPr lang="de-DE" altLang="de-DE" dirty="0">
                <a:latin typeface="Arial" panose="020B0604020202020204" pitchFamily="34" charset="0"/>
                <a:ea typeface="ＭＳ Ｐゴシック" panose="020B0600070205080204" pitchFamily="34" charset="-128"/>
                <a:cs typeface="Arial" panose="020B0604020202020204" pitchFamily="34" charset="0"/>
              </a:rPr>
              <a:t>eine beispielhafte Fehlerrückmeldung dargestellt. Das übende Kind sollte hier die Zahl 24 (am unteren Bildschirmrand) mit virtuellem Material in der Sortiertafel darstellen. Statt zwei Zehner und vier </a:t>
            </a:r>
            <a:r>
              <a:rPr lang="de-DE" altLang="de-DE" dirty="0" err="1">
                <a:latin typeface="Arial" panose="020B0604020202020204" pitchFamily="34" charset="0"/>
                <a:ea typeface="ＭＳ Ｐゴシック" panose="020B0600070205080204" pitchFamily="34" charset="-128"/>
                <a:cs typeface="Arial" panose="020B0604020202020204" pitchFamily="34" charset="0"/>
              </a:rPr>
              <a:t>Einern</a:t>
            </a:r>
            <a:r>
              <a:rPr lang="de-DE" altLang="de-DE" dirty="0">
                <a:latin typeface="Arial" panose="020B0604020202020204" pitchFamily="34" charset="0"/>
                <a:ea typeface="ＭＳ Ｐゴシック" panose="020B0600070205080204" pitchFamily="34" charset="-128"/>
                <a:cs typeface="Arial" panose="020B0604020202020204" pitchFamily="34" charset="0"/>
              </a:rPr>
              <a:t> wurden 1 Zehner und 14 Einer gelegt. Dies ist nicht falsch, entspricht aber auch nicht der Konvention unseres Stellenwertverständnisses. Die Rückmeldung an das Kind lautet daher auch: „Kannst du nicht noch bündeln?“ und wird zur Veranschaulichung auch ikonisch dargestellt.</a:t>
            </a:r>
          </a:p>
          <a:p>
            <a:r>
              <a:rPr lang="de-DE" altLang="de-DE" dirty="0">
                <a:latin typeface="Arial" panose="020B0604020202020204" pitchFamily="34" charset="0"/>
                <a:ea typeface="ＭＳ Ｐゴシック" panose="020B0600070205080204" pitchFamily="34" charset="-128"/>
                <a:cs typeface="Arial" panose="020B0604020202020204" pitchFamily="34" charset="0"/>
              </a:rPr>
              <a:t>Bei einer vollständig richtigen Antwort lautet die Rückmeldung „gut“ mit einem Häkchen.</a:t>
            </a:r>
            <a:endParaRPr lang="de-DE" dirty="0">
              <a:latin typeface="Arial" panose="020B0604020202020204" pitchFamily="34" charset="0"/>
              <a:cs typeface="Arial" panose="020B0604020202020204" pitchFamily="34" charset="0"/>
            </a:endParaRPr>
          </a:p>
        </p:txBody>
      </p:sp>
      <p:sp>
        <p:nvSpPr>
          <p:cNvPr id="4" name="Foliennummernplatzhalter 3"/>
          <p:cNvSpPr>
            <a:spLocks noGrp="1"/>
          </p:cNvSpPr>
          <p:nvPr>
            <p:ph type="sldNum" sz="quarter" idx="5"/>
          </p:nvPr>
        </p:nvSpPr>
        <p:spPr/>
        <p:txBody>
          <a:bodyPr/>
          <a:lstStyle/>
          <a:p>
            <a:fld id="{2E7F3AAB-CC61-AC4A-8A19-CC3DF2D07BBF}" type="slidenum">
              <a:rPr lang="de-DE" smtClean="0"/>
              <a:t>34</a:t>
            </a:fld>
            <a:endParaRPr lang="de-DE"/>
          </a:p>
        </p:txBody>
      </p:sp>
    </p:spTree>
    <p:extLst>
      <p:ext uri="{BB962C8B-B14F-4D97-AF65-F5344CB8AC3E}">
        <p14:creationId xmlns:p14="http://schemas.microsoft.com/office/powerpoint/2010/main" val="154010062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ltLang="de-DE" dirty="0">
                <a:latin typeface="Arial" panose="020B0604020202020204" pitchFamily="34" charset="0"/>
                <a:ea typeface="ＭＳ Ｐゴシック" panose="020B0600070205080204" pitchFamily="34" charset="-128"/>
                <a:cs typeface="Arial" panose="020B0604020202020204" pitchFamily="34" charset="0"/>
              </a:rPr>
              <a:t>Den TN wird der Aufbau der Fortbildung transparent gemacht.</a:t>
            </a:r>
          </a:p>
          <a:p>
            <a:r>
              <a:rPr lang="de-DE" altLang="de-DE" dirty="0">
                <a:solidFill>
                  <a:srgbClr val="FF0000"/>
                </a:solidFill>
                <a:latin typeface="Arial" panose="020B0604020202020204" pitchFamily="34" charset="0"/>
                <a:ea typeface="ＭＳ Ｐゴシック" panose="020B0600070205080204" pitchFamily="34" charset="-128"/>
                <a:cs typeface="Arial" panose="020B0604020202020204" pitchFamily="34" charset="0"/>
              </a:rPr>
              <a:t>Im 4. Kapitel werden Einsatzmöglichkeiten digitaler Medien im Mathematikunterricht vorgestellt.</a:t>
            </a:r>
          </a:p>
          <a:p>
            <a:endParaRPr lang="de-DE" altLang="de-DE"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4" name="Foliennummernplatzhalter 3"/>
          <p:cNvSpPr>
            <a:spLocks noGrp="1"/>
          </p:cNvSpPr>
          <p:nvPr>
            <p:ph type="sldNum" sz="quarter" idx="5"/>
          </p:nvPr>
        </p:nvSpPr>
        <p:spPr/>
        <p:txBody>
          <a:bodyPr/>
          <a:lstStyle/>
          <a:p>
            <a:fld id="{2E7F3AAB-CC61-AC4A-8A19-CC3DF2D07BBF}" type="slidenum">
              <a:rPr lang="de-DE" smtClean="0"/>
              <a:t>35</a:t>
            </a:fld>
            <a:endParaRPr lang="de-DE"/>
          </a:p>
        </p:txBody>
      </p:sp>
    </p:spTree>
    <p:extLst>
      <p:ext uri="{BB962C8B-B14F-4D97-AF65-F5344CB8AC3E}">
        <p14:creationId xmlns:p14="http://schemas.microsoft.com/office/powerpoint/2010/main" val="196706617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defRPr/>
            </a:pPr>
            <a:r>
              <a:rPr lang="de-DE" altLang="de-DE" dirty="0">
                <a:solidFill>
                  <a:srgbClr val="FF0000"/>
                </a:solidFill>
                <a:latin typeface="Arial" panose="020B0604020202020204" pitchFamily="34" charset="0"/>
                <a:ea typeface="ＭＳ Ｐゴシック" panose="020B0600070205080204" pitchFamily="34" charset="-128"/>
                <a:cs typeface="Arial" panose="020B0604020202020204" pitchFamily="34" charset="0"/>
              </a:rPr>
              <a:t>Nachdem in Abschnitt 3 nun die fachdidaktischen Potentiale digitaler Medien näher erläutert wurden, wird nun eine Aktivität angeregt.</a:t>
            </a:r>
          </a:p>
          <a:p>
            <a:pPr>
              <a:defRPr/>
            </a:pPr>
            <a:endParaRPr lang="de-DE" altLang="de-DE" dirty="0">
              <a:solidFill>
                <a:srgbClr val="FF0000"/>
              </a:solidFill>
              <a:latin typeface="Arial" panose="020B0604020202020204" pitchFamily="34" charset="0"/>
              <a:ea typeface="ＭＳ Ｐゴシック" panose="020B0600070205080204" pitchFamily="34" charset="-128"/>
              <a:cs typeface="Arial" panose="020B0604020202020204" pitchFamily="34" charset="0"/>
            </a:endParaRPr>
          </a:p>
          <a:p>
            <a:pPr>
              <a:defRPr/>
            </a:pPr>
            <a:r>
              <a:rPr lang="de-DE" altLang="de-DE" dirty="0">
                <a:solidFill>
                  <a:srgbClr val="FF0000"/>
                </a:solidFill>
                <a:latin typeface="Arial" panose="020B0604020202020204" pitchFamily="34" charset="0"/>
                <a:ea typeface="ＭＳ Ｐゴシック" panose="020B0600070205080204" pitchFamily="34" charset="-128"/>
                <a:cs typeface="Arial" panose="020B0604020202020204" pitchFamily="34" charset="0"/>
              </a:rPr>
              <a:t>Es ist sinnvoll den Umgang mit diesem Thema bereits vor der Fortbildung abzusprechen. Handelt es sich um eine schulexterne Fortbildung oder eine Seminarveranstaltung, an der TN unterschiedlicher Schulen teilnehmen, ist es sinnvoll, vorher darum zu bitten, ein Medienkonzept aus der eigenen Schule mitzubringen – sofern vorhanden.</a:t>
            </a:r>
          </a:p>
          <a:p>
            <a:pPr>
              <a:defRPr/>
            </a:pPr>
            <a:r>
              <a:rPr lang="de-DE" altLang="de-DE" dirty="0">
                <a:solidFill>
                  <a:srgbClr val="FF0000"/>
                </a:solidFill>
                <a:latin typeface="Arial" panose="020B0604020202020204" pitchFamily="34" charset="0"/>
                <a:ea typeface="ＭＳ Ｐゴシック" panose="020B0600070205080204" pitchFamily="34" charset="-128"/>
                <a:cs typeface="Arial" panose="020B0604020202020204" pitchFamily="34" charset="0"/>
              </a:rPr>
              <a:t>Bei schulinternen Fortbildungen sollte das eigene Konzept allen TN des Kollegiums zugänglich gemacht werden.</a:t>
            </a:r>
          </a:p>
          <a:p>
            <a:pPr>
              <a:defRPr/>
            </a:pPr>
            <a:endParaRPr lang="de-DE" altLang="de-DE" dirty="0">
              <a:solidFill>
                <a:srgbClr val="FF0000"/>
              </a:solidFill>
              <a:latin typeface="Arial" panose="020B0604020202020204" pitchFamily="34" charset="0"/>
              <a:ea typeface="ＭＳ Ｐゴシック" panose="020B0600070205080204" pitchFamily="34" charset="-128"/>
              <a:cs typeface="Arial" panose="020B0604020202020204" pitchFamily="34" charset="0"/>
            </a:endParaRPr>
          </a:p>
          <a:p>
            <a:pPr>
              <a:defRPr/>
            </a:pPr>
            <a:r>
              <a:rPr lang="de-DE" altLang="de-DE" dirty="0">
                <a:solidFill>
                  <a:srgbClr val="FF0000"/>
                </a:solidFill>
                <a:latin typeface="Arial" panose="020B0604020202020204" pitchFamily="34" charset="0"/>
                <a:ea typeface="ＭＳ Ｐゴシック" panose="020B0600070205080204" pitchFamily="34" charset="-128"/>
                <a:cs typeface="Arial" panose="020B0604020202020204" pitchFamily="34" charset="0"/>
              </a:rPr>
              <a:t>In dieser Arbeitsphase soll realistisch abgeglichen werden; Was steht in unserem Konzept?, Was passiert tatsächlich an unserer Schule? und Was sollte meiner/ unserer Meinung nach passieren und im Konzept verankert sein?</a:t>
            </a:r>
          </a:p>
          <a:p>
            <a:pPr>
              <a:defRPr/>
            </a:pPr>
            <a:r>
              <a:rPr lang="de-DE" altLang="de-DE" dirty="0">
                <a:solidFill>
                  <a:srgbClr val="FF0000"/>
                </a:solidFill>
                <a:latin typeface="Arial" panose="020B0604020202020204" pitchFamily="34" charset="0"/>
                <a:ea typeface="ＭＳ Ｐゴシック" panose="020B0600070205080204" pitchFamily="34" charset="-128"/>
                <a:cs typeface="Arial" panose="020B0604020202020204" pitchFamily="34" charset="0"/>
              </a:rPr>
              <a:t>Je nach Ausrichtung der Fortbildung und Interesse der TN kann hier eine längere Arbeitsphase entstehen, in der intensiv an eigenen Konzepten gearbeitet wird.</a:t>
            </a:r>
          </a:p>
          <a:p>
            <a:pPr>
              <a:defRPr/>
            </a:pPr>
            <a:endParaRPr lang="de-DE" altLang="de-DE" dirty="0">
              <a:solidFill>
                <a:srgbClr val="FF0000"/>
              </a:solidFill>
              <a:latin typeface="Arial" panose="020B0604020202020204" pitchFamily="34" charset="0"/>
              <a:ea typeface="ＭＳ Ｐゴシック" panose="020B0600070205080204" pitchFamily="34" charset="-128"/>
              <a:cs typeface="Arial" panose="020B0604020202020204" pitchFamily="34" charset="0"/>
            </a:endParaRPr>
          </a:p>
          <a:p>
            <a:pPr>
              <a:defRPr/>
            </a:pPr>
            <a:r>
              <a:rPr lang="de-DE" altLang="de-DE" dirty="0">
                <a:solidFill>
                  <a:srgbClr val="FF0000"/>
                </a:solidFill>
                <a:latin typeface="Arial" panose="020B0604020202020204" pitchFamily="34" charset="0"/>
                <a:ea typeface="ＭＳ Ｐゴシック" panose="020B0600070205080204" pitchFamily="34" charset="-128"/>
                <a:cs typeface="Arial" panose="020B0604020202020204" pitchFamily="34" charset="0"/>
              </a:rPr>
              <a:t>Methodisch bietet es sich an, </a:t>
            </a:r>
          </a:p>
          <a:p>
            <a:pPr marL="228600" indent="-228600">
              <a:buFont typeface="+mj-lt"/>
              <a:buAutoNum type="arabicPeriod"/>
              <a:defRPr/>
            </a:pPr>
            <a:r>
              <a:rPr lang="de-DE" altLang="de-DE" dirty="0">
                <a:solidFill>
                  <a:srgbClr val="FF0000"/>
                </a:solidFill>
                <a:latin typeface="Arial" panose="020B0604020202020204" pitchFamily="34" charset="0"/>
                <a:ea typeface="ＭＳ Ｐゴシック" panose="020B0600070205080204" pitchFamily="34" charset="-128"/>
                <a:cs typeface="Arial" panose="020B0604020202020204" pitchFamily="34" charset="0"/>
              </a:rPr>
              <a:t>Die TN zunächst in Einzelarbeit über die Fragestellungen nachdenken zu lassen,</a:t>
            </a:r>
          </a:p>
          <a:p>
            <a:pPr marL="228600" indent="-228600">
              <a:buFont typeface="+mj-lt"/>
              <a:buAutoNum type="arabicPeriod"/>
              <a:defRPr/>
            </a:pPr>
            <a:r>
              <a:rPr lang="de-DE" altLang="de-DE" dirty="0">
                <a:solidFill>
                  <a:srgbClr val="FF0000"/>
                </a:solidFill>
                <a:latin typeface="Arial" panose="020B0604020202020204" pitchFamily="34" charset="0"/>
                <a:ea typeface="ＭＳ Ｐゴシック" panose="020B0600070205080204" pitchFamily="34" charset="-128"/>
                <a:cs typeface="Arial" panose="020B0604020202020204" pitchFamily="34" charset="0"/>
              </a:rPr>
              <a:t>dann in Kleingruppenarbeit wichtige Aspekte für ein Konzept erarbeiten und auf Kärtchen schreiben zu lassen und </a:t>
            </a:r>
          </a:p>
          <a:p>
            <a:pPr marL="228600" indent="-228600">
              <a:buFont typeface="+mj-lt"/>
              <a:buAutoNum type="arabicPeriod"/>
              <a:defRPr/>
            </a:pPr>
            <a:r>
              <a:rPr lang="de-DE" altLang="de-DE" dirty="0">
                <a:solidFill>
                  <a:srgbClr val="FF0000"/>
                </a:solidFill>
                <a:latin typeface="Arial" panose="020B0604020202020204" pitchFamily="34" charset="0"/>
                <a:ea typeface="ＭＳ Ｐゴシック" panose="020B0600070205080204" pitchFamily="34" charset="-128"/>
                <a:cs typeface="Arial" panose="020B0604020202020204" pitchFamily="34" charset="0"/>
              </a:rPr>
              <a:t>schließlich im Plenum über die Arbeitsergebnisse ins Gespräch zu kommen.</a:t>
            </a:r>
          </a:p>
          <a:p>
            <a:endParaRPr lang="de-DE" dirty="0"/>
          </a:p>
        </p:txBody>
      </p:sp>
      <p:sp>
        <p:nvSpPr>
          <p:cNvPr id="4" name="Foliennummernplatzhalter 3"/>
          <p:cNvSpPr>
            <a:spLocks noGrp="1"/>
          </p:cNvSpPr>
          <p:nvPr>
            <p:ph type="sldNum" sz="quarter" idx="5"/>
          </p:nvPr>
        </p:nvSpPr>
        <p:spPr/>
        <p:txBody>
          <a:bodyPr/>
          <a:lstStyle/>
          <a:p>
            <a:fld id="{2E7F3AAB-CC61-AC4A-8A19-CC3DF2D07BBF}" type="slidenum">
              <a:rPr lang="de-DE" smtClean="0"/>
              <a:t>36</a:t>
            </a:fld>
            <a:endParaRPr lang="de-DE"/>
          </a:p>
        </p:txBody>
      </p:sp>
    </p:spTree>
    <p:extLst>
      <p:ext uri="{BB962C8B-B14F-4D97-AF65-F5344CB8AC3E}">
        <p14:creationId xmlns:p14="http://schemas.microsoft.com/office/powerpoint/2010/main" val="384742635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ltLang="de-DE" dirty="0">
                <a:latin typeface="Arial" panose="020B0604020202020204" pitchFamily="34" charset="0"/>
                <a:ea typeface="ＭＳ Ｐゴシック" panose="020B0600070205080204" pitchFamily="34" charset="-128"/>
                <a:cs typeface="Arial" panose="020B0604020202020204" pitchFamily="34" charset="0"/>
              </a:rPr>
              <a:t>Diese (exemplarischen) „Kategorien“ von digitalen Medien werden auf den folgenden Folien genauer betrachtet, wobei in der Kategorie „Apps für den Mathematikunterricht“ aufgrund der Vielzahl an unterschiedlichen Apps noch einmal genauer differenziert wird.</a:t>
            </a:r>
          </a:p>
          <a:p>
            <a:endParaRPr lang="de-DE" dirty="0"/>
          </a:p>
        </p:txBody>
      </p:sp>
      <p:sp>
        <p:nvSpPr>
          <p:cNvPr id="4" name="Foliennummernplatzhalter 3"/>
          <p:cNvSpPr>
            <a:spLocks noGrp="1"/>
          </p:cNvSpPr>
          <p:nvPr>
            <p:ph type="sldNum" sz="quarter" idx="5"/>
          </p:nvPr>
        </p:nvSpPr>
        <p:spPr/>
        <p:txBody>
          <a:bodyPr/>
          <a:lstStyle/>
          <a:p>
            <a:fld id="{2E7F3AAB-CC61-AC4A-8A19-CC3DF2D07BBF}" type="slidenum">
              <a:rPr lang="de-DE" smtClean="0"/>
              <a:t>37</a:t>
            </a:fld>
            <a:endParaRPr lang="de-DE"/>
          </a:p>
        </p:txBody>
      </p:sp>
    </p:spTree>
    <p:extLst>
      <p:ext uri="{BB962C8B-B14F-4D97-AF65-F5344CB8AC3E}">
        <p14:creationId xmlns:p14="http://schemas.microsoft.com/office/powerpoint/2010/main" val="134159104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Sans-Serif"/>
              <a:buChar char="•"/>
            </a:pPr>
            <a:r>
              <a:rPr lang="de-DE" dirty="0">
                <a:latin typeface="Arial" panose="020B0604020202020204" pitchFamily="34" charset="0"/>
                <a:cs typeface="Arial" panose="020B0604020202020204" pitchFamily="34" charset="0"/>
              </a:rPr>
              <a:t>In diesen Apps werden bekannte didaktische Materialien, die im Unterricht als Arbeitsmittel eingesetzt werden, virtuell abgebildet. </a:t>
            </a:r>
          </a:p>
          <a:p>
            <a:pPr marL="171450" indent="-171450">
              <a:buFont typeface="Arial,Sans-Serif"/>
              <a:buChar char="•"/>
            </a:pPr>
            <a:r>
              <a:rPr lang="de-DE" dirty="0">
                <a:latin typeface="Arial" panose="020B0604020202020204" pitchFamily="34" charset="0"/>
                <a:cs typeface="Arial" panose="020B0604020202020204" pitchFamily="34" charset="0"/>
              </a:rPr>
              <a:t>Sie bieten in der Regel eine Erweiterung der physischen Materialien durch die Ausnutzung spezifischer Potentiale des digitalen Mediums. </a:t>
            </a:r>
          </a:p>
          <a:p>
            <a:pPr marL="171450" indent="-171450">
              <a:buFont typeface="Arial,Sans-Serif"/>
              <a:buChar char="•"/>
            </a:pPr>
            <a:r>
              <a:rPr lang="de-DE" dirty="0">
                <a:latin typeface="Arial" panose="020B0604020202020204" pitchFamily="34" charset="0"/>
                <a:cs typeface="Arial" panose="020B0604020202020204" pitchFamily="34" charset="0"/>
              </a:rPr>
              <a:t>So werden in vielen Apps die unterschiedlichen Darstellungsebenen miteinander vernetzt. </a:t>
            </a:r>
          </a:p>
          <a:p>
            <a:pPr marL="171450" indent="-171450">
              <a:buFont typeface="Arial,Sans-Serif"/>
              <a:buChar char="•"/>
            </a:pPr>
            <a:r>
              <a:rPr lang="de-DE" dirty="0">
                <a:latin typeface="Arial" panose="020B0604020202020204" pitchFamily="34" charset="0"/>
                <a:cs typeface="Arial" panose="020B0604020202020204" pitchFamily="34" charset="0"/>
              </a:rPr>
              <a:t>Wie auch beim Einsatz analoger didaktischer Materialien gilt hier, dass das Material begleitend eingesetzt wird, um von der Lehrkraft gestellte Aufgaben zu bearbeiten.</a:t>
            </a:r>
          </a:p>
        </p:txBody>
      </p:sp>
      <p:sp>
        <p:nvSpPr>
          <p:cNvPr id="4" name="Foliennummernplatzhalter 3"/>
          <p:cNvSpPr>
            <a:spLocks noGrp="1"/>
          </p:cNvSpPr>
          <p:nvPr>
            <p:ph type="sldNum" sz="quarter" idx="5"/>
          </p:nvPr>
        </p:nvSpPr>
        <p:spPr/>
        <p:txBody>
          <a:bodyPr/>
          <a:lstStyle/>
          <a:p>
            <a:fld id="{2E7F3AAB-CC61-AC4A-8A19-CC3DF2D07BBF}" type="slidenum">
              <a:rPr lang="de-DE" smtClean="0"/>
              <a:t>38</a:t>
            </a:fld>
            <a:endParaRPr lang="de-DE"/>
          </a:p>
        </p:txBody>
      </p:sp>
    </p:spTree>
    <p:extLst>
      <p:ext uri="{BB962C8B-B14F-4D97-AF65-F5344CB8AC3E}">
        <p14:creationId xmlns:p14="http://schemas.microsoft.com/office/powerpoint/2010/main" val="277235956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ltLang="de-DE" dirty="0">
                <a:latin typeface="Arial" panose="020B0604020202020204" pitchFamily="34" charset="0"/>
                <a:ea typeface="ＭＳ Ｐゴシック" panose="020B0600070205080204" pitchFamily="34" charset="-128"/>
                <a:cs typeface="Arial" panose="020B0604020202020204" pitchFamily="34" charset="0"/>
              </a:rPr>
              <a:t>Die TN sollen in dieser Phase dazu angeregt werden, sich zunächst mit der App „virtuelles Zwanzigerfeld“ auseinanderzusetzen. </a:t>
            </a:r>
          </a:p>
          <a:p>
            <a:r>
              <a:rPr lang="de-DE" altLang="de-DE" dirty="0">
                <a:latin typeface="Arial" panose="020B0604020202020204" pitchFamily="34" charset="0"/>
                <a:ea typeface="ＭＳ Ｐゴシック" panose="020B0600070205080204" pitchFamily="34" charset="-128"/>
                <a:cs typeface="Arial" panose="020B0604020202020204" pitchFamily="34" charset="0"/>
              </a:rPr>
              <a:t>Die folgende Folie gibt den TN daher zunächst Hinweise zum Umgang mit der App.</a:t>
            </a:r>
          </a:p>
          <a:p>
            <a:r>
              <a:rPr lang="de-DE" altLang="de-DE" dirty="0">
                <a:latin typeface="Arial" panose="020B0604020202020204" pitchFamily="34" charset="0"/>
                <a:ea typeface="ＭＳ Ｐゴシック" panose="020B0600070205080204" pitchFamily="34" charset="-128"/>
                <a:cs typeface="Arial" panose="020B0604020202020204" pitchFamily="34" charset="0"/>
              </a:rPr>
              <a:t>(Die Software ist kostenfrei unter </a:t>
            </a:r>
            <a:r>
              <a:rPr lang="de-DE" altLang="de-DE" dirty="0" err="1">
                <a:latin typeface="Arial" panose="020B0604020202020204" pitchFamily="34" charset="0"/>
                <a:ea typeface="ＭＳ Ｐゴシック" panose="020B0600070205080204" pitchFamily="34" charset="-128"/>
                <a:cs typeface="Arial" panose="020B0604020202020204" pitchFamily="34" charset="0"/>
              </a:rPr>
              <a:t>www.lernsoftware-mathematik.de</a:t>
            </a:r>
            <a:r>
              <a:rPr lang="de-DE" altLang="de-DE" dirty="0">
                <a:latin typeface="Arial" panose="020B0604020202020204" pitchFamily="34" charset="0"/>
                <a:ea typeface="ＭＳ Ｐゴシック" panose="020B0600070205080204" pitchFamily="34" charset="-128"/>
                <a:cs typeface="Arial" panose="020B0604020202020204" pitchFamily="34" charset="0"/>
              </a:rPr>
              <a:t> abrufbar. Zudem im iOS-</a:t>
            </a:r>
            <a:r>
              <a:rPr lang="de-DE" altLang="de-DE" dirty="0" err="1">
                <a:latin typeface="Arial" panose="020B0604020202020204" pitchFamily="34" charset="0"/>
                <a:ea typeface="ＭＳ Ｐゴシック" panose="020B0600070205080204" pitchFamily="34" charset="-128"/>
                <a:cs typeface="Arial" panose="020B0604020202020204" pitchFamily="34" charset="0"/>
              </a:rPr>
              <a:t>AppStore</a:t>
            </a:r>
            <a:r>
              <a:rPr lang="de-DE" altLang="de-DE" dirty="0">
                <a:latin typeface="Arial" panose="020B0604020202020204" pitchFamily="34" charset="0"/>
                <a:ea typeface="ＭＳ Ｐゴシック" panose="020B0600070205080204" pitchFamily="34" charset="-128"/>
                <a:cs typeface="Arial" panose="020B0604020202020204" pitchFamily="34" charset="0"/>
              </a:rPr>
              <a:t> verfügbar)</a:t>
            </a:r>
          </a:p>
          <a:p>
            <a:endParaRPr lang="de-DE" altLang="de-DE" dirty="0">
              <a:latin typeface="Arial" panose="020B0604020202020204" pitchFamily="34" charset="0"/>
              <a:ea typeface="ＭＳ Ｐゴシック" panose="020B0600070205080204" pitchFamily="34" charset="-128"/>
              <a:cs typeface="Arial" panose="020B0604020202020204" pitchFamily="34" charset="0"/>
            </a:endParaRPr>
          </a:p>
          <a:p>
            <a:r>
              <a:rPr lang="de-DE" altLang="de-DE" dirty="0">
                <a:latin typeface="Arial" panose="020B0604020202020204" pitchFamily="34" charset="0"/>
                <a:ea typeface="ＭＳ Ｐゴシック" panose="020B0600070205080204" pitchFamily="34" charset="-128"/>
                <a:cs typeface="Arial" panose="020B0604020202020204" pitchFamily="34" charset="0"/>
              </a:rPr>
              <a:t>Daraufhin sollen gute Aufgaben für den Unterricht entwickelt werden. Je nach Teilnehmergruppe kann hier ein Exkurs zum Thema „gute Aufgaben“ (Haus 7) sinnvoll sein.</a:t>
            </a:r>
          </a:p>
          <a:p>
            <a:endParaRPr lang="de-DE" altLang="de-DE" dirty="0">
              <a:latin typeface="Arial" panose="020B0604020202020204" pitchFamily="34" charset="0"/>
              <a:ea typeface="ＭＳ Ｐゴシック" panose="020B0600070205080204" pitchFamily="34" charset="-128"/>
              <a:cs typeface="Arial" panose="020B0604020202020204" pitchFamily="34" charset="0"/>
            </a:endParaRPr>
          </a:p>
          <a:p>
            <a:r>
              <a:rPr lang="de-DE" altLang="de-DE" dirty="0">
                <a:latin typeface="Arial" panose="020B0604020202020204" pitchFamily="34" charset="0"/>
                <a:ea typeface="ＭＳ Ｐゴシック" panose="020B0600070205080204" pitchFamily="34" charset="-128"/>
                <a:cs typeface="Arial" panose="020B0604020202020204" pitchFamily="34" charset="0"/>
              </a:rPr>
              <a:t>Letztendlich soll überlegt werden, wie die Software konkret im Klassenverband eingesetzt werden könnte.</a:t>
            </a:r>
          </a:p>
          <a:p>
            <a:endParaRPr lang="de-DE" altLang="de-DE" dirty="0">
              <a:latin typeface="Arial" panose="020B0604020202020204" pitchFamily="34" charset="0"/>
              <a:ea typeface="ＭＳ Ｐゴシック" panose="020B0600070205080204" pitchFamily="34" charset="-128"/>
              <a:cs typeface="Arial" panose="020B0604020202020204" pitchFamily="34" charset="0"/>
            </a:endParaRPr>
          </a:p>
          <a:p>
            <a:r>
              <a:rPr lang="de-DE" altLang="de-DE" dirty="0">
                <a:latin typeface="Arial" panose="020B0604020202020204" pitchFamily="34" charset="0"/>
                <a:ea typeface="ＭＳ Ｐゴシック" panose="020B0600070205080204" pitchFamily="34" charset="-128"/>
                <a:cs typeface="Arial" panose="020B0604020202020204" pitchFamily="34" charset="0"/>
              </a:rPr>
              <a:t>Die Ergebnisse der Teilnehmergruppen werden anschließend im Plenum vorgestellt und diskutiert. </a:t>
            </a:r>
          </a:p>
          <a:p>
            <a:endParaRPr lang="de-DE" altLang="de-DE" dirty="0">
              <a:latin typeface="Arial" panose="020B0604020202020204" pitchFamily="34" charset="0"/>
              <a:ea typeface="ＭＳ Ｐゴシック" panose="020B0600070205080204" pitchFamily="34" charset="-128"/>
              <a:cs typeface="Arial" panose="020B0604020202020204" pitchFamily="34" charset="0"/>
            </a:endParaRPr>
          </a:p>
          <a:p>
            <a:r>
              <a:rPr lang="de-DE" altLang="de-DE" dirty="0">
                <a:latin typeface="Arial" panose="020B0604020202020204" pitchFamily="34" charset="0"/>
                <a:ea typeface="ＭＳ Ｐゴシック" panose="020B0600070205080204" pitchFamily="34" charset="-128"/>
                <a:cs typeface="Arial" panose="020B0604020202020204" pitchFamily="34" charset="0"/>
              </a:rPr>
              <a:t>Wichtig ist herauszustellen, dass allein die Einarbeitung von Potentialen nicht sichert, dass auch erfolgreich gelernt wird. Vielmehr ist eine gut durchdachte Planung durch die Lehrperson für den Lernerfolg von besonderer Relevanz.</a:t>
            </a:r>
          </a:p>
          <a:p>
            <a:endParaRPr lang="de-DE" dirty="0"/>
          </a:p>
        </p:txBody>
      </p:sp>
      <p:sp>
        <p:nvSpPr>
          <p:cNvPr id="4" name="Foliennummernplatzhalter 3"/>
          <p:cNvSpPr>
            <a:spLocks noGrp="1"/>
          </p:cNvSpPr>
          <p:nvPr>
            <p:ph type="sldNum" sz="quarter" idx="5"/>
          </p:nvPr>
        </p:nvSpPr>
        <p:spPr/>
        <p:txBody>
          <a:bodyPr/>
          <a:lstStyle/>
          <a:p>
            <a:fld id="{2E7F3AAB-CC61-AC4A-8A19-CC3DF2D07BBF}" type="slidenum">
              <a:rPr lang="de-DE" smtClean="0"/>
              <a:t>39</a:t>
            </a:fld>
            <a:endParaRPr lang="de-DE"/>
          </a:p>
        </p:txBody>
      </p:sp>
    </p:spTree>
    <p:extLst>
      <p:ext uri="{BB962C8B-B14F-4D97-AF65-F5344CB8AC3E}">
        <p14:creationId xmlns:p14="http://schemas.microsoft.com/office/powerpoint/2010/main" val="40655357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ltLang="de-DE" dirty="0">
                <a:latin typeface="Arial" panose="020B0604020202020204" pitchFamily="34" charset="0"/>
                <a:ea typeface="ＭＳ Ｐゴシック" panose="020B0600070205080204" pitchFamily="34" charset="-128"/>
                <a:cs typeface="Arial" panose="020B0604020202020204" pitchFamily="34" charset="0"/>
              </a:rPr>
              <a:t>Den Teilnehmern (TN) wird der Aufbau der Fortbildung transparent gemacht.</a:t>
            </a:r>
          </a:p>
        </p:txBody>
      </p:sp>
      <p:sp>
        <p:nvSpPr>
          <p:cNvPr id="4" name="Foliennummernplatzhalter 3"/>
          <p:cNvSpPr>
            <a:spLocks noGrp="1"/>
          </p:cNvSpPr>
          <p:nvPr>
            <p:ph type="sldNum" sz="quarter" idx="5"/>
          </p:nvPr>
        </p:nvSpPr>
        <p:spPr/>
        <p:txBody>
          <a:bodyPr/>
          <a:lstStyle/>
          <a:p>
            <a:fld id="{2E7F3AAB-CC61-AC4A-8A19-CC3DF2D07BBF}" type="slidenum">
              <a:rPr lang="de-DE" smtClean="0"/>
              <a:t>4</a:t>
            </a:fld>
            <a:endParaRPr lang="de-DE"/>
          </a:p>
        </p:txBody>
      </p:sp>
    </p:spTree>
    <p:extLst>
      <p:ext uri="{BB962C8B-B14F-4D97-AF65-F5344CB8AC3E}">
        <p14:creationId xmlns:p14="http://schemas.microsoft.com/office/powerpoint/2010/main" val="98525136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altLang="de-DE" dirty="0">
                <a:latin typeface="Arial" panose="020B0604020202020204" pitchFamily="34" charset="0"/>
                <a:ea typeface="ＭＳ Ｐゴシック" panose="020B0600070205080204" pitchFamily="34" charset="-128"/>
                <a:cs typeface="Arial" panose="020B0604020202020204" pitchFamily="34" charset="0"/>
              </a:rPr>
              <a:t>Diese Folie soll den TN dabei helfen, sich schneller mit den Funktionsweisen der App vertraut zu machen. Sie kann optional eingesetzt werden.</a:t>
            </a:r>
          </a:p>
        </p:txBody>
      </p:sp>
      <p:sp>
        <p:nvSpPr>
          <p:cNvPr id="4" name="Foliennummernplatzhalter 3"/>
          <p:cNvSpPr>
            <a:spLocks noGrp="1"/>
          </p:cNvSpPr>
          <p:nvPr>
            <p:ph type="sldNum" sz="quarter" idx="5"/>
          </p:nvPr>
        </p:nvSpPr>
        <p:spPr/>
        <p:txBody>
          <a:bodyPr/>
          <a:lstStyle/>
          <a:p>
            <a:fld id="{2E7F3AAB-CC61-AC4A-8A19-CC3DF2D07BBF}" type="slidenum">
              <a:rPr lang="de-DE" smtClean="0"/>
              <a:t>40</a:t>
            </a:fld>
            <a:endParaRPr lang="de-DE"/>
          </a:p>
        </p:txBody>
      </p:sp>
    </p:spTree>
    <p:extLst>
      <p:ext uri="{BB962C8B-B14F-4D97-AF65-F5344CB8AC3E}">
        <p14:creationId xmlns:p14="http://schemas.microsoft.com/office/powerpoint/2010/main" val="43306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2E7F3AAB-CC61-AC4A-8A19-CC3DF2D07BBF}" type="slidenum">
              <a:rPr lang="de-DE" smtClean="0"/>
              <a:t>41</a:t>
            </a:fld>
            <a:endParaRPr lang="de-DE"/>
          </a:p>
        </p:txBody>
      </p:sp>
    </p:spTree>
    <p:extLst>
      <p:ext uri="{BB962C8B-B14F-4D97-AF65-F5344CB8AC3E}">
        <p14:creationId xmlns:p14="http://schemas.microsoft.com/office/powerpoint/2010/main" val="51119920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a:buChar char="•"/>
            </a:pPr>
            <a:r>
              <a:rPr lang="de-DE" dirty="0">
                <a:latin typeface="Arial" panose="020B0604020202020204" pitchFamily="34" charset="0"/>
                <a:cs typeface="Arial" panose="020B0604020202020204" pitchFamily="34" charset="0"/>
              </a:rPr>
              <a:t>Diese Apps sind virtuelle Umsetzungen bekannter Aufgabenformate, die – wie ihre analogen Entsprechungen – konkreter Aufgabenstellungen oder Forscheraufträgen durch die Lehrkraft bedürfen.</a:t>
            </a:r>
          </a:p>
          <a:p>
            <a:pPr marL="171450" indent="-171450">
              <a:buFont typeface="Arial"/>
              <a:buChar char="•"/>
            </a:pPr>
            <a:r>
              <a:rPr lang="de-DE" dirty="0">
                <a:latin typeface="Arial" panose="020B0604020202020204" pitchFamily="34" charset="0"/>
                <a:cs typeface="Arial" panose="020B0604020202020204" pitchFamily="34" charset="0"/>
              </a:rPr>
              <a:t>Es bietet sich an, diese in entsprechende Unterrichtsreihen zum Aufgabenformat einzubinden. Hier erscheint insbesondere auch die Kombination mit dem analogen ,</a:t>
            </a:r>
            <a:r>
              <a:rPr lang="de-DE" dirty="0" err="1">
                <a:latin typeface="Arial" panose="020B0604020202020204" pitchFamily="34" charset="0"/>
                <a:cs typeface="Arial" panose="020B0604020202020204" pitchFamily="34" charset="0"/>
              </a:rPr>
              <a:t>pencil</a:t>
            </a:r>
            <a:r>
              <a:rPr lang="de-DE" dirty="0">
                <a:latin typeface="Arial" panose="020B0604020202020204" pitchFamily="34" charset="0"/>
                <a:cs typeface="Arial" panose="020B0604020202020204" pitchFamily="34" charset="0"/>
              </a:rPr>
              <a:t> &amp; </a:t>
            </a:r>
            <a:r>
              <a:rPr lang="de-DE" dirty="0" err="1">
                <a:latin typeface="Arial" panose="020B0604020202020204" pitchFamily="34" charset="0"/>
                <a:cs typeface="Arial" panose="020B0604020202020204" pitchFamily="34" charset="0"/>
              </a:rPr>
              <a:t>paper</a:t>
            </a:r>
            <a:r>
              <a:rPr lang="de-DE" dirty="0">
                <a:latin typeface="Arial" panose="020B0604020202020204" pitchFamily="34" charset="0"/>
                <a:cs typeface="Arial" panose="020B0604020202020204" pitchFamily="34" charset="0"/>
              </a:rPr>
              <a:t>‘ Format sinnvoll, um die Potentiale beider Darbietungsarten voll auszuschöpfen.</a:t>
            </a:r>
          </a:p>
          <a:p>
            <a:pPr marL="171450" indent="-171450">
              <a:buFont typeface="Arial"/>
              <a:buChar char="•"/>
            </a:pPr>
            <a:r>
              <a:rPr lang="de-DE" dirty="0">
                <a:latin typeface="Arial" panose="020B0604020202020204" pitchFamily="34" charset="0"/>
                <a:cs typeface="Arial" panose="020B0604020202020204" pitchFamily="34" charset="0"/>
              </a:rPr>
              <a:t>In Abgrenzung zu analogen Aufgabenformaten bieten diese Apps häufig eine Erweiterung durch die Ausnutzung spezifischer Potentiale des digitalen Mediums. </a:t>
            </a:r>
          </a:p>
          <a:p>
            <a:pPr marL="171450" indent="-171450">
              <a:buFont typeface="Arial"/>
              <a:buChar char="•"/>
            </a:pPr>
            <a:r>
              <a:rPr lang="de-DE" dirty="0">
                <a:latin typeface="Arial" panose="020B0604020202020204" pitchFamily="34" charset="0"/>
                <a:cs typeface="Arial" panose="020B0604020202020204" pitchFamily="34" charset="0"/>
              </a:rPr>
              <a:t>Darüber hinaus stellen diese Apps häufig unterschiedliche Darstellungsweisen synchron dar, was den Lernenden dabei unterstützen kann, ein adäquates </a:t>
            </a:r>
            <a:r>
              <a:rPr lang="de-DE" dirty="0" err="1">
                <a:latin typeface="Arial" panose="020B0604020202020204" pitchFamily="34" charset="0"/>
                <a:cs typeface="Arial" panose="020B0604020202020204" pitchFamily="34" charset="0"/>
              </a:rPr>
              <a:t>Zahlverständis</a:t>
            </a:r>
            <a:r>
              <a:rPr lang="de-DE" dirty="0">
                <a:latin typeface="Arial" panose="020B0604020202020204" pitchFamily="34" charset="0"/>
                <a:cs typeface="Arial" panose="020B0604020202020204" pitchFamily="34" charset="0"/>
              </a:rPr>
              <a:t> aufzubauen.</a:t>
            </a:r>
          </a:p>
          <a:p>
            <a:endParaRPr lang="de-DE" dirty="0">
              <a:latin typeface="Arial" panose="020B0604020202020204" pitchFamily="34" charset="0"/>
              <a:cs typeface="Arial" panose="020B0604020202020204" pitchFamily="34" charset="0"/>
            </a:endParaRPr>
          </a:p>
          <a:p>
            <a:endParaRPr lang="de-DE" dirty="0">
              <a:latin typeface="Arial" panose="020B0604020202020204" pitchFamily="34" charset="0"/>
              <a:cs typeface="Arial" panose="020B0604020202020204" pitchFamily="34" charset="0"/>
            </a:endParaRPr>
          </a:p>
        </p:txBody>
      </p:sp>
      <p:sp>
        <p:nvSpPr>
          <p:cNvPr id="4" name="Foliennummernplatzhalter 3"/>
          <p:cNvSpPr>
            <a:spLocks noGrp="1"/>
          </p:cNvSpPr>
          <p:nvPr>
            <p:ph type="sldNum" sz="quarter" idx="5"/>
          </p:nvPr>
        </p:nvSpPr>
        <p:spPr/>
        <p:txBody>
          <a:bodyPr/>
          <a:lstStyle/>
          <a:p>
            <a:fld id="{2E7F3AAB-CC61-AC4A-8A19-CC3DF2D07BBF}" type="slidenum">
              <a:rPr lang="de-DE" smtClean="0"/>
              <a:t>42</a:t>
            </a:fld>
            <a:endParaRPr lang="de-DE"/>
          </a:p>
        </p:txBody>
      </p:sp>
    </p:spTree>
    <p:extLst>
      <p:ext uri="{BB962C8B-B14F-4D97-AF65-F5344CB8AC3E}">
        <p14:creationId xmlns:p14="http://schemas.microsoft.com/office/powerpoint/2010/main" val="214703774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a:buChar char="•"/>
            </a:pPr>
            <a:r>
              <a:rPr lang="de-DE" dirty="0"/>
              <a:t>Derzeit bilden diese Apps den Großteil des Angebots des </a:t>
            </a:r>
            <a:r>
              <a:rPr lang="de-DE" dirty="0" err="1"/>
              <a:t>Appstores</a:t>
            </a:r>
            <a:r>
              <a:rPr lang="de-DE" dirty="0"/>
              <a:t>. Diese Apps haben ihre Berechtigung, denn sie dienen dem Üben und Automatisieren mathematischer Inhalte. Sie können natürlich keine Unterrichtsstunde füllen, sind aber in kurzen Phasen (offener Anfang, Lernzeit, Hausaufgaben) ähnlich wie Karteikarten zur Übung nützlich.</a:t>
            </a:r>
          </a:p>
          <a:p>
            <a:pPr marL="171450" indent="-171450">
              <a:buFont typeface="Arial"/>
              <a:buChar char="•"/>
            </a:pPr>
            <a:r>
              <a:rPr lang="de-DE" dirty="0"/>
              <a:t>Bei diesen Apps erfolgt die Ausgabe von Aufgaben in der Regel über einen Zufallsalgorithmus. Entweder wird eine Aufgabe von dem Programm generiert oder es wählt diese aus einem zuvor festgelegten Aufgabensortiment aus. Die Aufgabe wird anschließend ausgegeben, um vom Lernenden gelöst zu werden. Häufig erhält er ein sofortiges Feedback zu seiner Lösung. </a:t>
            </a:r>
          </a:p>
          <a:p>
            <a:pPr marL="171450" indent="-171450">
              <a:buFont typeface="Arial"/>
              <a:buChar char="•"/>
            </a:pPr>
            <a:r>
              <a:rPr lang="de-DE" dirty="0"/>
              <a:t>Da dieser behavioristische Ansatz nicht auf den Verständnisaufbau, sondern das Abrufen von Faktenwissen abzielt, eignen sich diese Apps besonders für das Automatisieren bereits verstandener Inhalte – also für Übungs- und Festigungsphasen nach dem Verständnisaufbau. </a:t>
            </a:r>
          </a:p>
          <a:p>
            <a:pPr marL="171450" indent="-171450">
              <a:buFont typeface="Arial"/>
              <a:buChar char="•"/>
            </a:pPr>
            <a:r>
              <a:rPr lang="de-DE" dirty="0"/>
              <a:t>Insbesondere Apps ohne Anschauungsmaterial, also auf rein symbolischer Ebene, dienen nicht dem Verständnisaufbau, sondern der Automatisierung von </a:t>
            </a:r>
            <a:r>
              <a:rPr lang="de-DE" altLang="de-DE" dirty="0">
                <a:latin typeface="Arial" panose="020B0604020202020204" pitchFamily="34" charset="0"/>
                <a:ea typeface="ＭＳ Ｐゴシック" panose="020B0600070205080204" pitchFamily="34" charset="-128"/>
                <a:cs typeface="Arial" panose="020B0604020202020204" pitchFamily="34" charset="0"/>
              </a:rPr>
              <a:t>Aufgabensätzen. Sie sollten daher nicht zu früh </a:t>
            </a:r>
            <a:r>
              <a:rPr lang="de-DE" altLang="de-DE">
                <a:latin typeface="Arial" panose="020B0604020202020204" pitchFamily="34" charset="0"/>
                <a:ea typeface="ＭＳ Ｐゴシック" panose="020B0600070205080204" pitchFamily="34" charset="-128"/>
                <a:cs typeface="Arial" panose="020B0604020202020204" pitchFamily="34" charset="0"/>
              </a:rPr>
              <a:t>eingesetzt werden!</a:t>
            </a:r>
            <a:endParaRPr lang="de-DE" dirty="0"/>
          </a:p>
          <a:p>
            <a:endParaRPr lang="de-DE" dirty="0"/>
          </a:p>
        </p:txBody>
      </p:sp>
      <p:sp>
        <p:nvSpPr>
          <p:cNvPr id="4" name="Foliennummernplatzhalter 3"/>
          <p:cNvSpPr>
            <a:spLocks noGrp="1"/>
          </p:cNvSpPr>
          <p:nvPr>
            <p:ph type="sldNum" sz="quarter" idx="5"/>
          </p:nvPr>
        </p:nvSpPr>
        <p:spPr/>
        <p:txBody>
          <a:bodyPr/>
          <a:lstStyle/>
          <a:p>
            <a:fld id="{2E7F3AAB-CC61-AC4A-8A19-CC3DF2D07BBF}" type="slidenum">
              <a:rPr lang="de-DE" smtClean="0"/>
              <a:t>43</a:t>
            </a:fld>
            <a:endParaRPr lang="de-DE"/>
          </a:p>
        </p:txBody>
      </p:sp>
    </p:spTree>
    <p:extLst>
      <p:ext uri="{BB962C8B-B14F-4D97-AF65-F5344CB8AC3E}">
        <p14:creationId xmlns:p14="http://schemas.microsoft.com/office/powerpoint/2010/main" val="265469553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latin typeface="Arial" panose="020B0604020202020204" pitchFamily="34" charset="0"/>
                <a:cs typeface="Arial" panose="020B0604020202020204" pitchFamily="34" charset="0"/>
              </a:rPr>
              <a:t>In den jeweiligen Vertriebsplattformen für Softwareapplikationen gibt es ein großes Angebot an verschiedenen Programmen, die über einen spielerischen Charakter dazu einladen, sowohl inhalts-, als auch prozessbezogene Potentiale anzusprechen. </a:t>
            </a:r>
          </a:p>
          <a:p>
            <a:r>
              <a:rPr lang="de-DE" dirty="0">
                <a:latin typeface="Arial" panose="020B0604020202020204" pitchFamily="34" charset="0"/>
                <a:cs typeface="Arial" panose="020B0604020202020204" pitchFamily="34" charset="0"/>
              </a:rPr>
              <a:t>Unserer Meinung nach reicht es allerdings in den meisten Fällen nicht aus, lediglich die Spiele zu spielen, um diese Kompetenzen ausreichend zu fördern. Wir sehen eine sinnvolle Integration in den regulären Unterricht als unabdingbar und möchten bzw.  können daher aktuell noch keine expliziten Empfehlungen für einzelne Programme dieser Kategorie aussprechen. </a:t>
            </a:r>
          </a:p>
        </p:txBody>
      </p:sp>
      <p:sp>
        <p:nvSpPr>
          <p:cNvPr id="4" name="Foliennummernplatzhalter 3"/>
          <p:cNvSpPr>
            <a:spLocks noGrp="1"/>
          </p:cNvSpPr>
          <p:nvPr>
            <p:ph type="sldNum" sz="quarter" idx="5"/>
          </p:nvPr>
        </p:nvSpPr>
        <p:spPr/>
        <p:txBody>
          <a:bodyPr/>
          <a:lstStyle/>
          <a:p>
            <a:fld id="{2E7F3AAB-CC61-AC4A-8A19-CC3DF2D07BBF}" type="slidenum">
              <a:rPr lang="de-DE" smtClean="0"/>
              <a:t>44</a:t>
            </a:fld>
            <a:endParaRPr lang="de-DE"/>
          </a:p>
        </p:txBody>
      </p:sp>
    </p:spTree>
    <p:extLst>
      <p:ext uri="{BB962C8B-B14F-4D97-AF65-F5344CB8AC3E}">
        <p14:creationId xmlns:p14="http://schemas.microsoft.com/office/powerpoint/2010/main" val="289648908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de-DE" altLang="de-DE" dirty="0">
                <a:latin typeface="Arial" panose="020B0604020202020204" pitchFamily="34" charset="0"/>
                <a:ea typeface="ＭＳ Ｐゴシック" panose="020B0600070205080204" pitchFamily="34" charset="-128"/>
                <a:cs typeface="Arial" panose="020B0604020202020204" pitchFamily="34" charset="0"/>
              </a:rPr>
              <a:t>SuS sollen im Mathematikunterricht lernen, eigene Weg zu finden, diese zu beschreiben und für andere nachvollziehbar darzustellen.</a:t>
            </a:r>
          </a:p>
          <a:p>
            <a:pPr marL="0" indent="0">
              <a:buFont typeface="Arial" panose="020B0604020202020204" pitchFamily="34" charset="0"/>
              <a:buNone/>
            </a:pPr>
            <a:r>
              <a:rPr lang="de-DE" altLang="de-DE" dirty="0">
                <a:latin typeface="Arial" panose="020B0604020202020204" pitchFamily="34" charset="0"/>
                <a:ea typeface="ＭＳ Ｐゴシック" panose="020B0600070205080204" pitchFamily="34" charset="-128"/>
                <a:cs typeface="Arial" panose="020B0604020202020204" pitchFamily="34" charset="0"/>
              </a:rPr>
              <a:t>Es gibt viele Apps, die es relativ einfach ermöglichen, eigene Wege darzustellen. Hier werden zwei exemplarisch vorgestellt:</a:t>
            </a:r>
          </a:p>
          <a:p>
            <a:pPr marL="171450" indent="-171450">
              <a:buFont typeface="Arial" panose="020B0604020202020204" pitchFamily="34" charset="0"/>
              <a:buChar char="•"/>
            </a:pPr>
            <a:r>
              <a:rPr lang="de-DE" altLang="de-DE" dirty="0">
                <a:latin typeface="Arial" panose="020B0604020202020204" pitchFamily="34" charset="0"/>
                <a:ea typeface="ＭＳ Ｐゴシック" panose="020B0600070205080204" pitchFamily="34" charset="-128"/>
                <a:cs typeface="Arial" panose="020B0604020202020204" pitchFamily="34" charset="0"/>
              </a:rPr>
              <a:t>Mit </a:t>
            </a:r>
            <a:r>
              <a:rPr lang="de-DE" altLang="de-DE" dirty="0" err="1">
                <a:latin typeface="Arial" panose="020B0604020202020204" pitchFamily="34" charset="0"/>
                <a:ea typeface="ＭＳ Ｐゴシック" panose="020B0600070205080204" pitchFamily="34" charset="-128"/>
                <a:cs typeface="Arial" panose="020B0604020202020204" pitchFamily="34" charset="0"/>
              </a:rPr>
              <a:t>Explain</a:t>
            </a:r>
            <a:r>
              <a:rPr lang="de-DE" altLang="de-DE" dirty="0">
                <a:latin typeface="Arial" panose="020B0604020202020204" pitchFamily="34" charset="0"/>
                <a:ea typeface="ＭＳ Ｐゴシック" panose="020B0600070205080204" pitchFamily="34" charset="-128"/>
                <a:cs typeface="Arial" panose="020B0604020202020204" pitchFamily="34" charset="0"/>
              </a:rPr>
              <a:t> </a:t>
            </a:r>
            <a:r>
              <a:rPr lang="de-DE" altLang="de-DE" dirty="0" err="1">
                <a:latin typeface="Arial" panose="020B0604020202020204" pitchFamily="34" charset="0"/>
                <a:ea typeface="ＭＳ Ｐゴシック" panose="020B0600070205080204" pitchFamily="34" charset="-128"/>
                <a:cs typeface="Arial" panose="020B0604020202020204" pitchFamily="34" charset="0"/>
              </a:rPr>
              <a:t>Everything</a:t>
            </a:r>
            <a:r>
              <a:rPr lang="de-DE" altLang="de-DE" dirty="0">
                <a:latin typeface="Arial" panose="020B0604020202020204" pitchFamily="34" charset="0"/>
                <a:ea typeface="ＭＳ Ｐゴシック" panose="020B0600070205080204" pitchFamily="34" charset="-128"/>
                <a:cs typeface="Arial" panose="020B0604020202020204" pitchFamily="34" charset="0"/>
              </a:rPr>
              <a:t> können Videos vom Vorgehen auf dem Bildschirm aufgezeichnet werden, während darauf ein Rechenweg aufgezeichnet wird. Zu dieser Aufzeichnung können auch parallel oder im Nachhinein eine Sprachspur aufgezeichnet werden und Wege so auch verbal erklärt werden.</a:t>
            </a:r>
          </a:p>
          <a:p>
            <a:pPr marL="171450" indent="-171450">
              <a:buFont typeface="Arial" panose="020B0604020202020204" pitchFamily="34" charset="0"/>
              <a:buChar char="•"/>
            </a:pPr>
            <a:r>
              <a:rPr lang="de-DE" altLang="de-DE" dirty="0">
                <a:latin typeface="Arial" panose="020B0604020202020204" pitchFamily="34" charset="0"/>
                <a:ea typeface="ＭＳ Ｐゴシック" panose="020B0600070205080204" pitchFamily="34" charset="-128"/>
                <a:cs typeface="Arial" panose="020B0604020202020204" pitchFamily="34" charset="0"/>
              </a:rPr>
              <a:t>Der Book </a:t>
            </a:r>
            <a:r>
              <a:rPr lang="de-DE" altLang="de-DE" dirty="0" err="1">
                <a:latin typeface="Arial" panose="020B0604020202020204" pitchFamily="34" charset="0"/>
                <a:ea typeface="ＭＳ Ｐゴシック" panose="020B0600070205080204" pitchFamily="34" charset="-128"/>
                <a:cs typeface="Arial" panose="020B0604020202020204" pitchFamily="34" charset="0"/>
              </a:rPr>
              <a:t>Creater</a:t>
            </a:r>
            <a:r>
              <a:rPr lang="de-DE" altLang="de-DE" dirty="0">
                <a:latin typeface="Arial" panose="020B0604020202020204" pitchFamily="34" charset="0"/>
                <a:ea typeface="ＭＳ Ｐゴシック" panose="020B0600070205080204" pitchFamily="34" charset="-128"/>
                <a:cs typeface="Arial" panose="020B0604020202020204" pitchFamily="34" charset="0"/>
              </a:rPr>
              <a:t> ermöglicht eine statische Darstellung von Rechenwegen in einem digitalen Buch. Hier können die einzelnen Seiten gestaltet werden.</a:t>
            </a:r>
          </a:p>
          <a:p>
            <a:endParaRPr lang="de-DE" dirty="0"/>
          </a:p>
        </p:txBody>
      </p:sp>
      <p:sp>
        <p:nvSpPr>
          <p:cNvPr id="4" name="Foliennummernplatzhalter 3"/>
          <p:cNvSpPr>
            <a:spLocks noGrp="1"/>
          </p:cNvSpPr>
          <p:nvPr>
            <p:ph type="sldNum" sz="quarter" idx="5"/>
          </p:nvPr>
        </p:nvSpPr>
        <p:spPr/>
        <p:txBody>
          <a:bodyPr/>
          <a:lstStyle/>
          <a:p>
            <a:fld id="{2E7F3AAB-CC61-AC4A-8A19-CC3DF2D07BBF}" type="slidenum">
              <a:rPr lang="de-DE" smtClean="0"/>
              <a:t>45</a:t>
            </a:fld>
            <a:endParaRPr lang="de-DE"/>
          </a:p>
        </p:txBody>
      </p:sp>
    </p:spTree>
    <p:extLst>
      <p:ext uri="{BB962C8B-B14F-4D97-AF65-F5344CB8AC3E}">
        <p14:creationId xmlns:p14="http://schemas.microsoft.com/office/powerpoint/2010/main" val="138449279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ltLang="de-DE" dirty="0">
                <a:latin typeface="Arial" panose="020B0604020202020204" pitchFamily="34" charset="0"/>
                <a:ea typeface="ＭＳ Ｐゴシック" panose="020B0600070205080204" pitchFamily="34" charset="-128"/>
                <a:cs typeface="Arial" panose="020B0604020202020204" pitchFamily="34" charset="0"/>
              </a:rPr>
              <a:t>Die angegebenen Internetseiten sind spezielle Suchseiten für Kinder im Netz.</a:t>
            </a:r>
          </a:p>
          <a:p>
            <a:r>
              <a:rPr lang="de-DE" altLang="de-DE" dirty="0">
                <a:latin typeface="Arial" panose="020B0604020202020204" pitchFamily="34" charset="0"/>
                <a:ea typeface="ＭＳ Ｐゴシック" panose="020B0600070205080204" pitchFamily="34" charset="-128"/>
                <a:cs typeface="Arial" panose="020B0604020202020204" pitchFamily="34" charset="0"/>
              </a:rPr>
              <a:t>Sie filtern die Ergebnisse und leiten nur auf Seiten weiter, die für Kinder geeignet sind.</a:t>
            </a:r>
          </a:p>
          <a:p>
            <a:endParaRPr lang="de-DE" altLang="de-DE" dirty="0">
              <a:latin typeface="Arial" panose="020B0604020202020204" pitchFamily="34" charset="0"/>
              <a:ea typeface="ＭＳ Ｐゴシック" panose="020B0600070205080204" pitchFamily="34" charset="-128"/>
              <a:cs typeface="Arial" panose="020B0604020202020204" pitchFamily="34" charset="0"/>
            </a:endParaRPr>
          </a:p>
          <a:p>
            <a:r>
              <a:rPr lang="de-DE" altLang="de-DE" dirty="0">
                <a:latin typeface="Arial" panose="020B0604020202020204" pitchFamily="34" charset="0"/>
                <a:ea typeface="ＭＳ Ｐゴシック" panose="020B0600070205080204" pitchFamily="34" charset="-128"/>
                <a:cs typeface="Arial" panose="020B0604020202020204" pitchFamily="34" charset="0"/>
              </a:rPr>
              <a:t>Im Mathematikunterricht kann die Internetsuche beispielsweise für die Lösung offener Sachaufgaben wie „Fermi-Aufgaben“ eingesetzt werden. </a:t>
            </a:r>
          </a:p>
          <a:p>
            <a:r>
              <a:rPr lang="de-DE" altLang="de-DE" dirty="0">
                <a:latin typeface="Arial" panose="020B0604020202020204" pitchFamily="34" charset="0"/>
                <a:ea typeface="ＭＳ Ｐゴシック" panose="020B0600070205080204" pitchFamily="34" charset="-128"/>
                <a:cs typeface="Arial" panose="020B0604020202020204" pitchFamily="34" charset="0"/>
              </a:rPr>
              <a:t>Wichtig ist aber, dass die Kinder zuvor gelernt haben mit solchen Suchseiten umzugehen. Dazu kann beispielsweise zunächst mit einer vom Lehrer zusammengestellten Sammlung von Texten gearbeitet werden und über Suchoptionen diskutiert werden.</a:t>
            </a:r>
          </a:p>
          <a:p>
            <a:endParaRPr lang="de-DE" altLang="de-DE" dirty="0">
              <a:latin typeface="Arial" panose="020B0604020202020204" pitchFamily="34" charset="0"/>
              <a:ea typeface="ＭＳ Ｐゴシック" panose="020B0600070205080204" pitchFamily="34" charset="-128"/>
              <a:cs typeface="Arial" panose="020B0604020202020204" pitchFamily="34" charset="0"/>
            </a:endParaRPr>
          </a:p>
          <a:p>
            <a:r>
              <a:rPr lang="de-DE" altLang="de-DE" dirty="0">
                <a:latin typeface="Arial" panose="020B0604020202020204" pitchFamily="34" charset="0"/>
                <a:ea typeface="ＭＳ Ｐゴシック" panose="020B0600070205080204" pitchFamily="34" charset="-128"/>
                <a:cs typeface="Arial" panose="020B0604020202020204" pitchFamily="34" charset="0"/>
              </a:rPr>
              <a:t>Es gibt auch spezielle Seiten, die Orientierung und Sicherheit für Kinder im Netz vermitteln sollen. Zum Beispiel „internet-</a:t>
            </a:r>
            <a:r>
              <a:rPr lang="de-DE" altLang="de-DE" dirty="0" err="1">
                <a:latin typeface="Arial" panose="020B0604020202020204" pitchFamily="34" charset="0"/>
                <a:ea typeface="ＭＳ Ｐゴシック" panose="020B0600070205080204" pitchFamily="34" charset="-128"/>
                <a:cs typeface="Arial" panose="020B0604020202020204" pitchFamily="34" charset="0"/>
              </a:rPr>
              <a:t>abc</a:t>
            </a:r>
            <a:r>
              <a:rPr lang="de-DE" altLang="de-DE" dirty="0">
                <a:latin typeface="Arial" panose="020B0604020202020204" pitchFamily="34" charset="0"/>
                <a:ea typeface="ＭＳ Ｐゴシック" panose="020B0600070205080204" pitchFamily="34" charset="-128"/>
                <a:cs typeface="Arial" panose="020B0604020202020204" pitchFamily="34" charset="0"/>
              </a:rPr>
              <a:t>“ und „</a:t>
            </a:r>
            <a:r>
              <a:rPr lang="de-DE" altLang="de-DE" dirty="0" err="1">
                <a:latin typeface="Arial" panose="020B0604020202020204" pitchFamily="34" charset="0"/>
                <a:ea typeface="ＭＳ Ｐゴシック" panose="020B0600070205080204" pitchFamily="34" charset="-128"/>
                <a:cs typeface="Arial" panose="020B0604020202020204" pitchFamily="34" charset="0"/>
              </a:rPr>
              <a:t>klicksafe</a:t>
            </a:r>
            <a:r>
              <a:rPr lang="de-DE" altLang="de-DE" dirty="0">
                <a:latin typeface="Arial" panose="020B0604020202020204" pitchFamily="34" charset="0"/>
                <a:ea typeface="ＭＳ Ｐゴシック" panose="020B0600070205080204" pitchFamily="34" charset="-128"/>
                <a:cs typeface="Arial" panose="020B0604020202020204" pitchFamily="34" charset="0"/>
              </a:rPr>
              <a:t>“.</a:t>
            </a:r>
          </a:p>
          <a:p>
            <a:endParaRPr lang="de-DE" altLang="de-DE" dirty="0">
              <a:latin typeface="Arial" panose="020B0604020202020204" pitchFamily="34" charset="0"/>
              <a:ea typeface="ＭＳ Ｐゴシック" panose="020B0600070205080204" pitchFamily="34" charset="-128"/>
              <a:cs typeface="Arial" panose="020B0604020202020204" pitchFamily="34" charset="0"/>
            </a:endParaRPr>
          </a:p>
          <a:p>
            <a:endParaRPr lang="de-DE" altLang="de-DE" dirty="0">
              <a:latin typeface="Arial" panose="020B0604020202020204" pitchFamily="34" charset="0"/>
              <a:ea typeface="ＭＳ Ｐゴシック" panose="020B0600070205080204" pitchFamily="34" charset="-128"/>
              <a:cs typeface="Arial" panose="020B0604020202020204" pitchFamily="34" charset="0"/>
            </a:endParaRPr>
          </a:p>
          <a:p>
            <a:endParaRPr lang="de-DE" altLang="de-DE" dirty="0">
              <a:latin typeface="Arial" panose="020B0604020202020204" pitchFamily="34" charset="0"/>
              <a:ea typeface="ＭＳ Ｐゴシック" panose="020B0600070205080204" pitchFamily="34" charset="-128"/>
              <a:cs typeface="Arial" panose="020B0604020202020204" pitchFamily="34" charset="0"/>
            </a:endParaRPr>
          </a:p>
          <a:p>
            <a:endParaRPr lang="de-DE" dirty="0"/>
          </a:p>
        </p:txBody>
      </p:sp>
      <p:sp>
        <p:nvSpPr>
          <p:cNvPr id="4" name="Foliennummernplatzhalter 3"/>
          <p:cNvSpPr>
            <a:spLocks noGrp="1"/>
          </p:cNvSpPr>
          <p:nvPr>
            <p:ph type="sldNum" sz="quarter" idx="5"/>
          </p:nvPr>
        </p:nvSpPr>
        <p:spPr/>
        <p:txBody>
          <a:bodyPr/>
          <a:lstStyle/>
          <a:p>
            <a:fld id="{2E7F3AAB-CC61-AC4A-8A19-CC3DF2D07BBF}" type="slidenum">
              <a:rPr lang="de-DE" smtClean="0"/>
              <a:t>46</a:t>
            </a:fld>
            <a:endParaRPr lang="de-DE"/>
          </a:p>
        </p:txBody>
      </p:sp>
    </p:spTree>
    <p:extLst>
      <p:ext uri="{BB962C8B-B14F-4D97-AF65-F5344CB8AC3E}">
        <p14:creationId xmlns:p14="http://schemas.microsoft.com/office/powerpoint/2010/main" val="132848725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ltLang="de-DE" dirty="0">
                <a:latin typeface="Arial" panose="020B0604020202020204" pitchFamily="34" charset="0"/>
                <a:ea typeface="ＭＳ Ｐゴシック" panose="020B0600070205080204" pitchFamily="34" charset="-128"/>
                <a:cs typeface="Arial" panose="020B0604020202020204" pitchFamily="34" charset="0"/>
              </a:rPr>
              <a:t>Ein konkretes Beispiel für den Einsatz von Tonaufnahme- und Abspielgeräten im Unterricht liefern Schreiber und Klose.</a:t>
            </a:r>
          </a:p>
          <a:p>
            <a:r>
              <a:rPr lang="de-DE" altLang="de-DE" dirty="0">
                <a:latin typeface="Arial" panose="020B0604020202020204" pitchFamily="34" charset="0"/>
                <a:ea typeface="ＭＳ Ｐゴシック" panose="020B0600070205080204" pitchFamily="34" charset="-128"/>
                <a:cs typeface="Arial" panose="020B0604020202020204" pitchFamily="34" charset="0"/>
              </a:rPr>
              <a:t>Sie entwickelten den Audio-Podcast für die Primarstufe.</a:t>
            </a:r>
          </a:p>
          <a:p>
            <a:r>
              <a:rPr lang="de-DE" altLang="de-DE" dirty="0">
                <a:latin typeface="Arial" panose="020B0604020202020204" pitchFamily="34" charset="0"/>
                <a:ea typeface="ＭＳ Ｐゴシック" panose="020B0600070205080204" pitchFamily="34" charset="-128"/>
                <a:cs typeface="Arial" panose="020B0604020202020204" pitchFamily="34" charset="0"/>
              </a:rPr>
              <a:t>Hier geht es darum, dass die Kinder einen mathematischen Begriff mündlich möglichst genau und verständlich beschreiben sollen und so ihr Verständnis für den beschriebenen Gegenstand vertiefen sowie sprachlich reflektiert agieren.</a:t>
            </a:r>
          </a:p>
          <a:p>
            <a:r>
              <a:rPr lang="de-DE" altLang="de-DE" dirty="0">
                <a:latin typeface="Arial" panose="020B0604020202020204" pitchFamily="34" charset="0"/>
                <a:ea typeface="ＭＳ Ｐゴシック" panose="020B0600070205080204" pitchFamily="34" charset="-128"/>
                <a:cs typeface="Arial" panose="020B0604020202020204" pitchFamily="34" charset="0"/>
              </a:rPr>
              <a:t>Die Erstellung eines Audio-Podcasts erfolgt in 6 Schritten. </a:t>
            </a:r>
          </a:p>
          <a:p>
            <a:r>
              <a:rPr lang="de-DE" altLang="de-DE" dirty="0">
                <a:latin typeface="Arial" panose="020B0604020202020204" pitchFamily="34" charset="0"/>
                <a:ea typeface="ＭＳ Ｐゴシック" panose="020B0600070205080204" pitchFamily="34" charset="-128"/>
                <a:cs typeface="Arial" panose="020B0604020202020204" pitchFamily="34" charset="0"/>
              </a:rPr>
              <a:t>Zunächst nehmen die SuS spontan eine Beschreibung zum vorgelegten Begriff auf. </a:t>
            </a:r>
          </a:p>
          <a:p>
            <a:r>
              <a:rPr lang="de-DE" altLang="de-DE" dirty="0">
                <a:latin typeface="Arial" panose="020B0604020202020204" pitchFamily="34" charset="0"/>
                <a:ea typeface="ＭＳ Ｐゴシック" panose="020B0600070205080204" pitchFamily="34" charset="-128"/>
                <a:cs typeface="Arial" panose="020B0604020202020204" pitchFamily="34" charset="0"/>
              </a:rPr>
              <a:t>Sie hören und reflektieren die Beschreibung und entwickeln ein Drehbuch für eine neue Aufnahme. </a:t>
            </a:r>
          </a:p>
          <a:p>
            <a:r>
              <a:rPr lang="de-DE" altLang="de-DE" dirty="0">
                <a:latin typeface="Arial" panose="020B0604020202020204" pitchFamily="34" charset="0"/>
                <a:ea typeface="ＭＳ Ｐゴシック" panose="020B0600070205080204" pitchFamily="34" charset="-128"/>
                <a:cs typeface="Arial" panose="020B0604020202020204" pitchFamily="34" charset="0"/>
              </a:rPr>
              <a:t>Hierzu wird eine Rohfassung erstellt.</a:t>
            </a:r>
          </a:p>
          <a:p>
            <a:r>
              <a:rPr lang="de-DE" altLang="de-DE" dirty="0">
                <a:latin typeface="Arial" panose="020B0604020202020204" pitchFamily="34" charset="0"/>
                <a:ea typeface="ＭＳ Ｐゴシック" panose="020B0600070205080204" pitchFamily="34" charset="-128"/>
                <a:cs typeface="Arial" panose="020B0604020202020204" pitchFamily="34" charset="0"/>
              </a:rPr>
              <a:t>Diese wird wiederum in einer „Redaktionssitzung“ gehört, analysiert, diskutiert und weitere Verbesserungen erarbeitet.</a:t>
            </a:r>
          </a:p>
          <a:p>
            <a:r>
              <a:rPr lang="de-DE" altLang="de-DE" dirty="0">
                <a:latin typeface="Arial" panose="020B0604020202020204" pitchFamily="34" charset="0"/>
                <a:ea typeface="ＭＳ Ｐゴシック" panose="020B0600070205080204" pitchFamily="34" charset="-128"/>
                <a:cs typeface="Arial" panose="020B0604020202020204" pitchFamily="34" charset="0"/>
              </a:rPr>
              <a:t>Es wird ein zweites, endgültiges Drehbuch geschrieben.</a:t>
            </a:r>
          </a:p>
          <a:p>
            <a:r>
              <a:rPr lang="de-DE" altLang="de-DE" dirty="0">
                <a:latin typeface="Arial" panose="020B0604020202020204" pitchFamily="34" charset="0"/>
                <a:ea typeface="ＭＳ Ｐゴシック" panose="020B0600070205080204" pitchFamily="34" charset="-128"/>
                <a:cs typeface="Arial" panose="020B0604020202020204" pitchFamily="34" charset="0"/>
              </a:rPr>
              <a:t>Dieses wird eingesprochen und der „</a:t>
            </a:r>
            <a:r>
              <a:rPr lang="de-DE" altLang="de-DE" dirty="0" err="1">
                <a:latin typeface="Arial" panose="020B0604020202020204" pitchFamily="34" charset="0"/>
                <a:ea typeface="ＭＳ Ｐゴシック" panose="020B0600070205080204" pitchFamily="34" charset="-128"/>
                <a:cs typeface="Arial" panose="020B0604020202020204" pitchFamily="34" charset="0"/>
              </a:rPr>
              <a:t>PriMaPodcast</a:t>
            </a:r>
            <a:r>
              <a:rPr lang="de-DE" altLang="de-DE" dirty="0">
                <a:latin typeface="Arial" panose="020B0604020202020204" pitchFamily="34" charset="0"/>
                <a:ea typeface="ＭＳ Ｐゴシック" panose="020B0600070205080204" pitchFamily="34" charset="-128"/>
                <a:cs typeface="Arial" panose="020B0604020202020204" pitchFamily="34" charset="0"/>
              </a:rPr>
              <a:t>“ ist fertig.</a:t>
            </a:r>
          </a:p>
          <a:p>
            <a:endParaRPr lang="de-DE" altLang="de-DE" dirty="0">
              <a:latin typeface="Arial" panose="020B0604020202020204" pitchFamily="34" charset="0"/>
              <a:ea typeface="ＭＳ Ｐゴシック" panose="020B0600070205080204" pitchFamily="34" charset="-128"/>
              <a:cs typeface="Arial" panose="020B0604020202020204" pitchFamily="34" charset="0"/>
            </a:endParaRPr>
          </a:p>
          <a:p>
            <a:r>
              <a:rPr lang="de-DE" altLang="de-DE" dirty="0">
                <a:latin typeface="Arial" panose="020B0604020202020204" pitchFamily="34" charset="0"/>
                <a:ea typeface="ＭＳ Ｐゴシック" panose="020B0600070205080204" pitchFamily="34" charset="-128"/>
                <a:cs typeface="Arial" panose="020B0604020202020204" pitchFamily="34" charset="0"/>
              </a:rPr>
              <a:t>Es sind mittlerweile viele solcher </a:t>
            </a:r>
            <a:r>
              <a:rPr lang="de-DE" altLang="de-DE" dirty="0" err="1">
                <a:latin typeface="Arial" panose="020B0604020202020204" pitchFamily="34" charset="0"/>
                <a:ea typeface="ＭＳ Ｐゴシック" panose="020B0600070205080204" pitchFamily="34" charset="-128"/>
                <a:cs typeface="Arial" panose="020B0604020202020204" pitchFamily="34" charset="0"/>
              </a:rPr>
              <a:t>PriMaPodcasts</a:t>
            </a:r>
            <a:r>
              <a:rPr lang="de-DE" altLang="de-DE" dirty="0">
                <a:latin typeface="Arial" panose="020B0604020202020204" pitchFamily="34" charset="0"/>
                <a:ea typeface="ＭＳ Ｐゴシック" panose="020B0600070205080204" pitchFamily="34" charset="-128"/>
                <a:cs typeface="Arial" panose="020B0604020202020204" pitchFamily="34" charset="0"/>
              </a:rPr>
              <a:t> entstanden, die auf der angegebenen Website heruntergeladen werden können.</a:t>
            </a:r>
          </a:p>
          <a:p>
            <a:endParaRPr lang="de-DE" dirty="0"/>
          </a:p>
        </p:txBody>
      </p:sp>
      <p:sp>
        <p:nvSpPr>
          <p:cNvPr id="4" name="Foliennummernplatzhalter 3"/>
          <p:cNvSpPr>
            <a:spLocks noGrp="1"/>
          </p:cNvSpPr>
          <p:nvPr>
            <p:ph type="sldNum" sz="quarter" idx="5"/>
          </p:nvPr>
        </p:nvSpPr>
        <p:spPr/>
        <p:txBody>
          <a:bodyPr/>
          <a:lstStyle/>
          <a:p>
            <a:fld id="{2E7F3AAB-CC61-AC4A-8A19-CC3DF2D07BBF}" type="slidenum">
              <a:rPr lang="de-DE" smtClean="0"/>
              <a:t>47</a:t>
            </a:fld>
            <a:endParaRPr lang="de-DE"/>
          </a:p>
        </p:txBody>
      </p:sp>
    </p:spTree>
    <p:extLst>
      <p:ext uri="{BB962C8B-B14F-4D97-AF65-F5344CB8AC3E}">
        <p14:creationId xmlns:p14="http://schemas.microsoft.com/office/powerpoint/2010/main" val="396003666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ltLang="de-DE" dirty="0">
                <a:latin typeface="Arial" panose="020B0604020202020204" pitchFamily="34" charset="0"/>
                <a:ea typeface="ＭＳ Ｐゴシック" panose="020B0600070205080204" pitchFamily="34" charset="-128"/>
                <a:cs typeface="Arial" panose="020B0604020202020204" pitchFamily="34" charset="0"/>
              </a:rPr>
              <a:t>Entdeckerfilme sind kurze Filme, in denen – in der Regel unkommentiert – mathematische Szenarien vorgespielt werden, die Anlass zum Nachdenken, Entdecken und Austausch bieten. </a:t>
            </a:r>
          </a:p>
          <a:p>
            <a:r>
              <a:rPr lang="de-DE" altLang="de-DE" dirty="0">
                <a:latin typeface="Arial" panose="020B0604020202020204" pitchFamily="34" charset="0"/>
                <a:ea typeface="ＭＳ Ｐゴシック" panose="020B0600070205080204" pitchFamily="34" charset="-128"/>
                <a:cs typeface="Arial" panose="020B0604020202020204" pitchFamily="34" charset="0"/>
              </a:rPr>
              <a:t>In dem dargestellten Beispiel von Scheidler und Müller zeigt die Videosequenz eine S-Bahn, mit 20 Sitzplätzen. Im Laufe des Videos steigen Passgiere ein und aus. SuS können beobachten, wie sich die Menge der Fahrgäste gegensinnig verändert und darüber ins Gespräch kommen und beispielsweise vorhersagen, was als nächstes passieren wird.</a:t>
            </a:r>
          </a:p>
          <a:p>
            <a:r>
              <a:rPr lang="de-DE" altLang="de-DE" dirty="0">
                <a:latin typeface="Arial" panose="020B0604020202020204" pitchFamily="34" charset="0"/>
                <a:ea typeface="ＭＳ Ｐゴシック" panose="020B0600070205080204" pitchFamily="34" charset="-128"/>
                <a:cs typeface="Arial" panose="020B0604020202020204" pitchFamily="34" charset="0"/>
              </a:rPr>
              <a:t>Zu dem Entdeckerfilm sind analoge Aufgabenkärtchen entwickelt worden, die im Unterricht eingesetzt werden können und weitere Anlässe für Entdeckungen bieten.</a:t>
            </a:r>
          </a:p>
          <a:p>
            <a:endParaRPr lang="de-DE" altLang="de-DE" dirty="0">
              <a:latin typeface="Arial" panose="020B0604020202020204" pitchFamily="34" charset="0"/>
              <a:ea typeface="ＭＳ Ｐゴシック" panose="020B0600070205080204" pitchFamily="34" charset="-128"/>
              <a:cs typeface="Arial" panose="020B0604020202020204" pitchFamily="34" charset="0"/>
            </a:endParaRPr>
          </a:p>
          <a:p>
            <a:r>
              <a:rPr lang="de-DE" altLang="de-DE" dirty="0">
                <a:latin typeface="Arial" panose="020B0604020202020204" pitchFamily="34" charset="0"/>
                <a:ea typeface="ＭＳ Ｐゴシック" panose="020B0600070205080204" pitchFamily="34" charset="-128"/>
                <a:cs typeface="Arial" panose="020B0604020202020204" pitchFamily="34" charset="0"/>
              </a:rPr>
              <a:t>Entdeckerfilme sind klar von so genannten </a:t>
            </a:r>
            <a:r>
              <a:rPr lang="de-DE" altLang="de-DE" dirty="0" err="1">
                <a:latin typeface="Arial" panose="020B0604020202020204" pitchFamily="34" charset="0"/>
                <a:ea typeface="ＭＳ Ｐゴシック" panose="020B0600070205080204" pitchFamily="34" charset="-128"/>
                <a:cs typeface="Arial" panose="020B0604020202020204" pitchFamily="34" charset="0"/>
              </a:rPr>
              <a:t>Erklärfilmen</a:t>
            </a:r>
            <a:r>
              <a:rPr lang="de-DE" altLang="de-DE" dirty="0">
                <a:latin typeface="Arial" panose="020B0604020202020204" pitchFamily="34" charset="0"/>
                <a:ea typeface="ＭＳ Ｐゴシック" panose="020B0600070205080204" pitchFamily="34" charset="-128"/>
                <a:cs typeface="Arial" panose="020B0604020202020204" pitchFamily="34" charset="0"/>
              </a:rPr>
              <a:t> abzugrenzen, in denen in der Regel ein Rechenweg vorgegeben und erklärt wird. Hierbei wird kein Freiraum für Entdeckungen gegeben oder der Zuschauer zu eigenen Denkprozessen aktiviert.</a:t>
            </a:r>
          </a:p>
          <a:p>
            <a:r>
              <a:rPr lang="de-DE" altLang="de-DE" dirty="0">
                <a:latin typeface="Arial" panose="020B0604020202020204" pitchFamily="34" charset="0"/>
                <a:ea typeface="ＭＳ Ｐゴシック" panose="020B0600070205080204" pitchFamily="34" charset="-128"/>
                <a:cs typeface="Arial" panose="020B0604020202020204" pitchFamily="34" charset="0"/>
              </a:rPr>
              <a:t>Während der Zuschauer eines </a:t>
            </a:r>
            <a:r>
              <a:rPr lang="de-DE" altLang="de-DE" dirty="0" err="1">
                <a:latin typeface="Arial" panose="020B0604020202020204" pitchFamily="34" charset="0"/>
                <a:ea typeface="ＭＳ Ｐゴシック" panose="020B0600070205080204" pitchFamily="34" charset="-128"/>
                <a:cs typeface="Arial" panose="020B0604020202020204" pitchFamily="34" charset="0"/>
              </a:rPr>
              <a:t>Erklärfilms</a:t>
            </a:r>
            <a:r>
              <a:rPr lang="de-DE" altLang="de-DE" dirty="0">
                <a:latin typeface="Arial" panose="020B0604020202020204" pitchFamily="34" charset="0"/>
                <a:ea typeface="ＭＳ Ｐゴシック" panose="020B0600070205080204" pitchFamily="34" charset="-128"/>
                <a:cs typeface="Arial" panose="020B0604020202020204" pitchFamily="34" charset="0"/>
              </a:rPr>
              <a:t> rezeptiv/ passiv eingebunden ist, wird vom Zuschauer eines Entdeckerfilms eine aktive Haltung erwartet.</a:t>
            </a:r>
          </a:p>
          <a:p>
            <a:endParaRPr lang="de-DE" altLang="de-DE"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4" name="Foliennummernplatzhalter 3"/>
          <p:cNvSpPr>
            <a:spLocks noGrp="1"/>
          </p:cNvSpPr>
          <p:nvPr>
            <p:ph type="sldNum" sz="quarter" idx="5"/>
          </p:nvPr>
        </p:nvSpPr>
        <p:spPr/>
        <p:txBody>
          <a:bodyPr/>
          <a:lstStyle/>
          <a:p>
            <a:fld id="{2E7F3AAB-CC61-AC4A-8A19-CC3DF2D07BBF}" type="slidenum">
              <a:rPr lang="de-DE" smtClean="0"/>
              <a:t>48</a:t>
            </a:fld>
            <a:endParaRPr lang="de-DE"/>
          </a:p>
        </p:txBody>
      </p:sp>
    </p:spTree>
    <p:extLst>
      <p:ext uri="{BB962C8B-B14F-4D97-AF65-F5344CB8AC3E}">
        <p14:creationId xmlns:p14="http://schemas.microsoft.com/office/powerpoint/2010/main" val="273659066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ltLang="de-DE" dirty="0">
                <a:latin typeface="Arial" panose="020B0604020202020204" pitchFamily="34" charset="0"/>
                <a:ea typeface="ＭＳ Ｐゴシック" panose="020B0600070205080204" pitchFamily="34" charset="-128"/>
                <a:cs typeface="Arial" panose="020B0604020202020204" pitchFamily="34" charset="0"/>
              </a:rPr>
              <a:t>Den TN wird der Aufbau der Fortbildung transparent gemacht.</a:t>
            </a:r>
          </a:p>
          <a:p>
            <a:r>
              <a:rPr lang="de-DE" altLang="de-DE" dirty="0">
                <a:latin typeface="Arial" panose="020B0604020202020204" pitchFamily="34" charset="0"/>
                <a:ea typeface="ＭＳ Ｐゴシック" panose="020B0600070205080204" pitchFamily="34" charset="-128"/>
                <a:cs typeface="Arial" panose="020B0604020202020204" pitchFamily="34" charset="0"/>
              </a:rPr>
              <a:t>Es folgt nun eine kurze Zusammenfassung und ein Ausblick…</a:t>
            </a:r>
          </a:p>
        </p:txBody>
      </p:sp>
      <p:sp>
        <p:nvSpPr>
          <p:cNvPr id="4" name="Foliennummernplatzhalter 3"/>
          <p:cNvSpPr>
            <a:spLocks noGrp="1"/>
          </p:cNvSpPr>
          <p:nvPr>
            <p:ph type="sldNum" sz="quarter" idx="5"/>
          </p:nvPr>
        </p:nvSpPr>
        <p:spPr/>
        <p:txBody>
          <a:bodyPr/>
          <a:lstStyle/>
          <a:p>
            <a:fld id="{2E7F3AAB-CC61-AC4A-8A19-CC3DF2D07BBF}" type="slidenum">
              <a:rPr lang="de-DE" smtClean="0"/>
              <a:t>49</a:t>
            </a:fld>
            <a:endParaRPr lang="de-DE"/>
          </a:p>
        </p:txBody>
      </p:sp>
    </p:spTree>
    <p:extLst>
      <p:ext uri="{BB962C8B-B14F-4D97-AF65-F5344CB8AC3E}">
        <p14:creationId xmlns:p14="http://schemas.microsoft.com/office/powerpoint/2010/main" val="40597736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ltLang="de-DE" dirty="0">
                <a:latin typeface="Arial" panose="020B0604020202020204" pitchFamily="34" charset="0"/>
                <a:ea typeface="ＭＳ Ｐゴシック" panose="020B0600070205080204" pitchFamily="34" charset="-128"/>
                <a:cs typeface="Arial" panose="020B0604020202020204" pitchFamily="34" charset="0"/>
              </a:rPr>
              <a:t>Den TN wird der Aufbau der Fortbildung transparent gemacht.</a:t>
            </a:r>
          </a:p>
          <a:p>
            <a:r>
              <a:rPr lang="de-DE" altLang="de-DE" dirty="0">
                <a:latin typeface="Arial" panose="020B0604020202020204" pitchFamily="34" charset="0"/>
                <a:ea typeface="ＭＳ Ｐゴシック" panose="020B0600070205080204" pitchFamily="34" charset="-128"/>
                <a:cs typeface="Arial" panose="020B0604020202020204" pitchFamily="34" charset="0"/>
              </a:rPr>
              <a:t>Das 1. Kapitel befasst sich mit der Ausgangslage zum Lernen mit digitalen Medien im Mathematikunterricht (MU).</a:t>
            </a:r>
          </a:p>
        </p:txBody>
      </p:sp>
      <p:sp>
        <p:nvSpPr>
          <p:cNvPr id="4" name="Foliennummernplatzhalter 3"/>
          <p:cNvSpPr>
            <a:spLocks noGrp="1"/>
          </p:cNvSpPr>
          <p:nvPr>
            <p:ph type="sldNum" sz="quarter" idx="5"/>
          </p:nvPr>
        </p:nvSpPr>
        <p:spPr/>
        <p:txBody>
          <a:bodyPr/>
          <a:lstStyle/>
          <a:p>
            <a:fld id="{2E7F3AAB-CC61-AC4A-8A19-CC3DF2D07BBF}" type="slidenum">
              <a:rPr lang="de-DE" smtClean="0"/>
              <a:t>5</a:t>
            </a:fld>
            <a:endParaRPr lang="de-DE"/>
          </a:p>
        </p:txBody>
      </p:sp>
    </p:spTree>
    <p:extLst>
      <p:ext uri="{BB962C8B-B14F-4D97-AF65-F5344CB8AC3E}">
        <p14:creationId xmlns:p14="http://schemas.microsoft.com/office/powerpoint/2010/main" val="353646627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2E7F3AAB-CC61-AC4A-8A19-CC3DF2D07BBF}" type="slidenum">
              <a:rPr lang="de-DE" smtClean="0"/>
              <a:t>50</a:t>
            </a:fld>
            <a:endParaRPr lang="de-DE"/>
          </a:p>
        </p:txBody>
      </p:sp>
    </p:spTree>
    <p:extLst>
      <p:ext uri="{BB962C8B-B14F-4D97-AF65-F5344CB8AC3E}">
        <p14:creationId xmlns:p14="http://schemas.microsoft.com/office/powerpoint/2010/main" val="396760491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altLang="de-DE" dirty="0">
                <a:latin typeface="Arial" panose="020B0604020202020204" pitchFamily="34" charset="0"/>
                <a:ea typeface="ＭＳ Ｐゴシック" panose="020B0600070205080204" pitchFamily="34" charset="-128"/>
                <a:cs typeface="Arial" panose="020B0604020202020204" pitchFamily="34" charset="0"/>
              </a:rPr>
              <a:t>Wichtig ist es aber, weiterhin </a:t>
            </a:r>
            <a:r>
              <a:rPr lang="de-DE" altLang="de-DE" i="1" dirty="0" err="1">
                <a:latin typeface="Arial" panose="020B0604020202020204" pitchFamily="34" charset="0"/>
                <a:ea typeface="ＭＳ Ｐゴシック" panose="020B0600070205080204" pitchFamily="34" charset="-128"/>
                <a:cs typeface="Arial" panose="020B0604020202020204" pitchFamily="34" charset="0"/>
              </a:rPr>
              <a:t>kritsch</a:t>
            </a:r>
            <a:r>
              <a:rPr lang="de-DE" altLang="de-DE" dirty="0">
                <a:latin typeface="Arial" panose="020B0604020202020204" pitchFamily="34" charset="0"/>
                <a:ea typeface="ＭＳ Ｐゴシック" panose="020B0600070205080204" pitchFamily="34" charset="-128"/>
                <a:cs typeface="Arial" panose="020B0604020202020204" pitchFamily="34" charset="0"/>
              </a:rPr>
              <a:t> optimistisch zu bleiben.</a:t>
            </a:r>
          </a:p>
          <a:p>
            <a:endParaRPr lang="de-DE" dirty="0"/>
          </a:p>
        </p:txBody>
      </p:sp>
      <p:sp>
        <p:nvSpPr>
          <p:cNvPr id="4" name="Foliennummernplatzhalter 3"/>
          <p:cNvSpPr>
            <a:spLocks noGrp="1"/>
          </p:cNvSpPr>
          <p:nvPr>
            <p:ph type="sldNum" sz="quarter" idx="5"/>
          </p:nvPr>
        </p:nvSpPr>
        <p:spPr/>
        <p:txBody>
          <a:bodyPr/>
          <a:lstStyle/>
          <a:p>
            <a:fld id="{2E7F3AAB-CC61-AC4A-8A19-CC3DF2D07BBF}" type="slidenum">
              <a:rPr lang="de-DE" smtClean="0"/>
              <a:t>51</a:t>
            </a:fld>
            <a:endParaRPr lang="de-DE"/>
          </a:p>
        </p:txBody>
      </p:sp>
    </p:spTree>
    <p:extLst>
      <p:ext uri="{BB962C8B-B14F-4D97-AF65-F5344CB8AC3E}">
        <p14:creationId xmlns:p14="http://schemas.microsoft.com/office/powerpoint/2010/main" val="337514414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ltLang="de-DE" dirty="0">
                <a:latin typeface="Arial" panose="020B0604020202020204" pitchFamily="34" charset="0"/>
                <a:ea typeface="ＭＳ Ｐゴシック" panose="020B0600070205080204" pitchFamily="34" charset="-128"/>
                <a:cs typeface="Arial" panose="020B0604020202020204" pitchFamily="34" charset="0"/>
              </a:rPr>
              <a:t>Egal wie viele Medien man hat und wie gut man ausgestattet ist, man muss wissen, wie man diese Medien auch sinnvoll einsetzt.</a:t>
            </a:r>
          </a:p>
          <a:p>
            <a:r>
              <a:rPr lang="de-DE" altLang="de-DE" dirty="0">
                <a:latin typeface="Arial" panose="020B0604020202020204" pitchFamily="34" charset="0"/>
                <a:ea typeface="ＭＳ Ｐゴシック" panose="020B0600070205080204" pitchFamily="34" charset="-128"/>
                <a:cs typeface="Arial" panose="020B0604020202020204" pitchFamily="34" charset="0"/>
              </a:rPr>
              <a:t>Hoffentlich hat diese Veranstaltung einen Beitrag dazu leisten können.</a:t>
            </a:r>
            <a:endParaRPr lang="de-DE" dirty="0"/>
          </a:p>
        </p:txBody>
      </p:sp>
      <p:sp>
        <p:nvSpPr>
          <p:cNvPr id="4" name="Foliennummernplatzhalter 3"/>
          <p:cNvSpPr>
            <a:spLocks noGrp="1"/>
          </p:cNvSpPr>
          <p:nvPr>
            <p:ph type="sldNum" sz="quarter" idx="5"/>
          </p:nvPr>
        </p:nvSpPr>
        <p:spPr/>
        <p:txBody>
          <a:bodyPr/>
          <a:lstStyle/>
          <a:p>
            <a:fld id="{2E7F3AAB-CC61-AC4A-8A19-CC3DF2D07BBF}" type="slidenum">
              <a:rPr lang="de-DE" smtClean="0"/>
              <a:t>53</a:t>
            </a:fld>
            <a:endParaRPr lang="de-DE"/>
          </a:p>
        </p:txBody>
      </p:sp>
    </p:spTree>
    <p:extLst>
      <p:ext uri="{BB962C8B-B14F-4D97-AF65-F5344CB8AC3E}">
        <p14:creationId xmlns:p14="http://schemas.microsoft.com/office/powerpoint/2010/main" val="355414518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ltLang="de-DE" dirty="0">
                <a:latin typeface="Arial" panose="020B0604020202020204" pitchFamily="34" charset="0"/>
                <a:ea typeface="ＭＳ Ｐゴシック" panose="020B0600070205080204" pitchFamily="34" charset="-128"/>
                <a:cs typeface="Arial" panose="020B0604020202020204" pitchFamily="34" charset="0"/>
              </a:rPr>
              <a:t>Zum Abschluss werden die TN angeregt, wenigstens einen der vorgeschlagenen Sätze zu vervollständigen und so eine Rückmeldung ins Plenum zu geben.</a:t>
            </a:r>
          </a:p>
          <a:p>
            <a:r>
              <a:rPr lang="de-DE" altLang="de-DE" dirty="0">
                <a:latin typeface="Arial" panose="020B0604020202020204" pitchFamily="34" charset="0"/>
                <a:ea typeface="ＭＳ Ｐゴシック" panose="020B0600070205080204" pitchFamily="34" charset="-128"/>
                <a:cs typeface="Arial" panose="020B0604020202020204" pitchFamily="34" charset="0"/>
              </a:rPr>
              <a:t>Das Blitzlicht kann auch schriftlich angeregt werden.</a:t>
            </a:r>
          </a:p>
          <a:p>
            <a:endParaRPr lang="de-DE" dirty="0"/>
          </a:p>
        </p:txBody>
      </p:sp>
      <p:sp>
        <p:nvSpPr>
          <p:cNvPr id="4" name="Foliennummernplatzhalter 3"/>
          <p:cNvSpPr>
            <a:spLocks noGrp="1"/>
          </p:cNvSpPr>
          <p:nvPr>
            <p:ph type="sldNum" sz="quarter" idx="5"/>
          </p:nvPr>
        </p:nvSpPr>
        <p:spPr/>
        <p:txBody>
          <a:bodyPr/>
          <a:lstStyle/>
          <a:p>
            <a:fld id="{2E7F3AAB-CC61-AC4A-8A19-CC3DF2D07BBF}" type="slidenum">
              <a:rPr lang="de-DE" smtClean="0"/>
              <a:t>54</a:t>
            </a:fld>
            <a:endParaRPr lang="de-DE"/>
          </a:p>
        </p:txBody>
      </p:sp>
    </p:spTree>
    <p:extLst>
      <p:ext uri="{BB962C8B-B14F-4D97-AF65-F5344CB8AC3E}">
        <p14:creationId xmlns:p14="http://schemas.microsoft.com/office/powerpoint/2010/main" val="40925151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2E7F3AAB-CC61-AC4A-8A19-CC3DF2D07BBF}" type="slidenum">
              <a:rPr lang="de-DE" smtClean="0"/>
              <a:t>56</a:t>
            </a:fld>
            <a:endParaRPr lang="de-DE"/>
          </a:p>
        </p:txBody>
      </p:sp>
    </p:spTree>
    <p:extLst>
      <p:ext uri="{BB962C8B-B14F-4D97-AF65-F5344CB8AC3E}">
        <p14:creationId xmlns:p14="http://schemas.microsoft.com/office/powerpoint/2010/main" val="281479440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2E7F3AAB-CC61-AC4A-8A19-CC3DF2D07BBF}" type="slidenum">
              <a:rPr lang="de-DE" smtClean="0"/>
              <a:t>57</a:t>
            </a:fld>
            <a:endParaRPr lang="de-DE"/>
          </a:p>
        </p:txBody>
      </p:sp>
    </p:spTree>
    <p:extLst>
      <p:ext uri="{BB962C8B-B14F-4D97-AF65-F5344CB8AC3E}">
        <p14:creationId xmlns:p14="http://schemas.microsoft.com/office/powerpoint/2010/main" val="17479670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ltLang="de-DE" dirty="0">
                <a:latin typeface="Arial" panose="020B0604020202020204" pitchFamily="34" charset="0"/>
                <a:ea typeface="ＭＳ Ｐゴシック" panose="020B0600070205080204" pitchFamily="34" charset="-128"/>
                <a:cs typeface="Arial" panose="020B0604020202020204" pitchFamily="34" charset="0"/>
              </a:rPr>
              <a:t>Um eine Grundlage für die gemeinsame Diskussion zu schaffen, wird eine Definition für “digitale Medien“ gegeben und anschließend gesammelt, über welche konkreten Medien für den Schulalltag wir sprechen.</a:t>
            </a:r>
          </a:p>
          <a:p>
            <a:endParaRPr lang="de-DE" altLang="de-DE" dirty="0">
              <a:latin typeface="Arial" panose="020B0604020202020204" pitchFamily="34" charset="0"/>
              <a:ea typeface="ＭＳ Ｐゴシック" panose="020B0600070205080204" pitchFamily="34" charset="-128"/>
              <a:cs typeface="Arial" panose="020B0604020202020204" pitchFamily="34" charset="0"/>
            </a:endParaRPr>
          </a:p>
          <a:p>
            <a:r>
              <a:rPr lang="de-DE" altLang="de-DE" dirty="0">
                <a:latin typeface="Arial" panose="020B0604020202020204" pitchFamily="34" charset="0"/>
                <a:ea typeface="ＭＳ Ｐゴシック" panose="020B0600070205080204" pitchFamily="34" charset="-128"/>
                <a:cs typeface="Arial" panose="020B0604020202020204" pitchFamily="34" charset="0"/>
              </a:rPr>
              <a:t>Es gibt auch andere Auffassungen darüber, was digitale Medien sind (manche orientieren sich an der Software, andere an Software und der Hardware) </a:t>
            </a:r>
            <a:r>
              <a:rPr lang="de-DE" altLang="de-DE" dirty="0">
                <a:latin typeface="Arial" panose="020B0604020202020204" pitchFamily="34" charset="0"/>
                <a:ea typeface="ＭＳ Ｐゴシック" panose="020B0600070205080204" pitchFamily="34" charset="-128"/>
                <a:cs typeface="Arial" panose="020B0604020202020204" pitchFamily="34" charset="0"/>
                <a:sym typeface="Wingdings" pitchFamily="2" charset="2"/>
              </a:rPr>
              <a:t> Es gibt keine einheitliche Definition.</a:t>
            </a:r>
          </a:p>
          <a:p>
            <a:endParaRPr lang="de-DE" altLang="de-DE" dirty="0">
              <a:latin typeface="Arial" panose="020B0604020202020204" pitchFamily="34" charset="0"/>
              <a:ea typeface="ＭＳ Ｐゴシック" panose="020B0600070205080204" pitchFamily="34" charset="-128"/>
              <a:cs typeface="Arial" panose="020B0604020202020204" pitchFamily="34" charset="0"/>
              <a:sym typeface="Wingdings" pitchFamily="2" charset="2"/>
            </a:endParaRPr>
          </a:p>
          <a:p>
            <a:r>
              <a:rPr lang="de-DE" altLang="de-DE" dirty="0">
                <a:latin typeface="Arial" panose="020B0604020202020204" pitchFamily="34" charset="0"/>
                <a:ea typeface="ＭＳ Ｐゴシック" panose="020B0600070205080204" pitchFamily="34" charset="-128"/>
                <a:cs typeface="Arial" panose="020B0604020202020204" pitchFamily="34" charset="0"/>
                <a:sym typeface="Wingdings" pitchFamily="2" charset="2"/>
              </a:rPr>
              <a:t>Wir folgen der Definition von </a:t>
            </a:r>
            <a:r>
              <a:rPr lang="de-DE" altLang="de-DE" dirty="0" err="1">
                <a:latin typeface="Arial" panose="020B0604020202020204" pitchFamily="34" charset="0"/>
                <a:ea typeface="ＭＳ Ｐゴシック" panose="020B0600070205080204" pitchFamily="34" charset="-128"/>
                <a:cs typeface="Arial" panose="020B0604020202020204" pitchFamily="34" charset="0"/>
                <a:sym typeface="Wingdings" pitchFamily="2" charset="2"/>
              </a:rPr>
              <a:t>Rauh</a:t>
            </a:r>
            <a:r>
              <a:rPr lang="de-DE" altLang="de-DE" dirty="0">
                <a:latin typeface="Arial" panose="020B0604020202020204" pitchFamily="34" charset="0"/>
                <a:ea typeface="ＭＳ Ｐゴシック" panose="020B0600070205080204" pitchFamily="34" charset="-128"/>
                <a:cs typeface="Arial" panose="020B0604020202020204" pitchFamily="34" charset="0"/>
                <a:sym typeface="Wingdings" pitchFamily="2" charset="2"/>
              </a:rPr>
              <a:t>, um im weiteren Verlauf zu verdeutlichen, dass nicht die Wahl der Hardware, sondern die darauf enthaltene Software entscheidend für erfolgreiches Mathematiklernen ist. Neue Technik macht noch keinen „neuen“ bzw. guten Unterricht.</a:t>
            </a:r>
          </a:p>
          <a:p>
            <a:endParaRPr lang="de-DE" altLang="de-DE" dirty="0">
              <a:latin typeface="Arial" panose="020B0604020202020204" pitchFamily="34" charset="0"/>
              <a:ea typeface="ＭＳ Ｐゴシック" panose="020B0600070205080204" pitchFamily="34" charset="-128"/>
              <a:cs typeface="Arial" panose="020B0604020202020204" pitchFamily="34" charset="0"/>
              <a:sym typeface="Wingdings" pitchFamily="2" charset="2"/>
            </a:endParaRPr>
          </a:p>
          <a:p>
            <a:r>
              <a:rPr lang="de-DE" altLang="de-DE" dirty="0">
                <a:latin typeface="Arial" panose="020B0604020202020204" pitchFamily="34" charset="0"/>
                <a:ea typeface="ＭＳ Ｐゴシック" panose="020B0600070205080204" pitchFamily="34" charset="-128"/>
                <a:cs typeface="Arial" panose="020B0604020202020204" pitchFamily="34" charset="0"/>
                <a:sym typeface="Wingdings" pitchFamily="2" charset="2"/>
              </a:rPr>
              <a:t>Gegebenenfalls können die TN einbezogen werden und verschiedene Medien aufzählen, bevor die Bilder eingeblendet werden.</a:t>
            </a:r>
            <a:endParaRPr lang="de-DE" altLang="de-DE" dirty="0">
              <a:latin typeface="Arial" panose="020B0604020202020204" pitchFamily="34" charset="0"/>
              <a:ea typeface="ＭＳ Ｐゴシック" panose="020B0600070205080204" pitchFamily="34" charset="-128"/>
              <a:cs typeface="Arial" panose="020B0604020202020204" pitchFamily="34" charset="0"/>
            </a:endParaRPr>
          </a:p>
          <a:p>
            <a:endParaRPr lang="de-DE" dirty="0"/>
          </a:p>
        </p:txBody>
      </p:sp>
      <p:sp>
        <p:nvSpPr>
          <p:cNvPr id="4" name="Foliennummernplatzhalter 3"/>
          <p:cNvSpPr>
            <a:spLocks noGrp="1"/>
          </p:cNvSpPr>
          <p:nvPr>
            <p:ph type="sldNum" sz="quarter" idx="5"/>
          </p:nvPr>
        </p:nvSpPr>
        <p:spPr/>
        <p:txBody>
          <a:bodyPr/>
          <a:lstStyle/>
          <a:p>
            <a:fld id="{2E7F3AAB-CC61-AC4A-8A19-CC3DF2D07BBF}" type="slidenum">
              <a:rPr lang="de-DE" smtClean="0"/>
              <a:t>6</a:t>
            </a:fld>
            <a:endParaRPr lang="de-DE"/>
          </a:p>
        </p:txBody>
      </p:sp>
    </p:spTree>
    <p:extLst>
      <p:ext uri="{BB962C8B-B14F-4D97-AF65-F5344CB8AC3E}">
        <p14:creationId xmlns:p14="http://schemas.microsoft.com/office/powerpoint/2010/main" val="2525897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ltLang="de-DE" dirty="0">
                <a:solidFill>
                  <a:schemeClr val="tx1"/>
                </a:solidFill>
                <a:latin typeface="Arial" panose="020B0604020202020204" pitchFamily="34" charset="0"/>
                <a:ea typeface="ＭＳ Ｐゴシック" panose="020B0600070205080204" pitchFamily="34" charset="-128"/>
                <a:cs typeface="Arial" panose="020B0604020202020204" pitchFamily="34" charset="0"/>
                <a:sym typeface="Wingdings" pitchFamily="2" charset="2"/>
              </a:rPr>
              <a:t>Es werden verschiedene besonders positive typische Überzeugungen zum digitalen Lernen vorgestellt.</a:t>
            </a:r>
          </a:p>
          <a:p>
            <a:endParaRPr lang="de-DE" altLang="de-DE" dirty="0">
              <a:solidFill>
                <a:schemeClr val="tx1"/>
              </a:solidFill>
              <a:latin typeface="Arial" panose="020B0604020202020204" pitchFamily="34" charset="0"/>
              <a:ea typeface="ＭＳ Ｐゴシック" panose="020B0600070205080204" pitchFamily="34" charset="-128"/>
              <a:cs typeface="Arial" panose="020B0604020202020204" pitchFamily="34" charset="0"/>
              <a:sym typeface="Wingdings" pitchFamily="2" charset="2"/>
            </a:endParaRPr>
          </a:p>
          <a:p>
            <a:r>
              <a:rPr lang="de-DE" altLang="de-DE" dirty="0">
                <a:solidFill>
                  <a:schemeClr val="tx1"/>
                </a:solidFill>
                <a:latin typeface="Arial" panose="020B0604020202020204" pitchFamily="34" charset="0"/>
                <a:ea typeface="ＭＳ Ｐゴシック" panose="020B0600070205080204" pitchFamily="34" charset="-128"/>
                <a:cs typeface="Arial" panose="020B0604020202020204" pitchFamily="34" charset="0"/>
                <a:sym typeface="Wingdings" pitchFamily="2" charset="2"/>
              </a:rPr>
              <a:t>Die TN können dazu angeregt werden hierzu Stellung zu beziehen oder die Liste noch zu erweitern.</a:t>
            </a:r>
          </a:p>
          <a:p>
            <a:endParaRPr lang="de-DE" altLang="de-DE" dirty="0">
              <a:solidFill>
                <a:schemeClr val="tx1"/>
              </a:solidFill>
              <a:latin typeface="Arial" panose="020B0604020202020204" pitchFamily="34" charset="0"/>
              <a:ea typeface="ＭＳ Ｐゴシック" panose="020B0600070205080204" pitchFamily="34" charset="-128"/>
              <a:cs typeface="Arial" panose="020B0604020202020204" pitchFamily="34" charset="0"/>
              <a:sym typeface="Wingdings" pitchFamily="2" charset="2"/>
            </a:endParaRPr>
          </a:p>
          <a:p>
            <a:r>
              <a:rPr lang="de-DE" altLang="de-DE" dirty="0">
                <a:solidFill>
                  <a:schemeClr val="tx1"/>
                </a:solidFill>
                <a:latin typeface="Arial" panose="020B0604020202020204" pitchFamily="34" charset="0"/>
                <a:ea typeface="ＭＳ Ｐゴシック" panose="020B0600070205080204" pitchFamily="34" charset="-128"/>
                <a:cs typeface="Arial" panose="020B0604020202020204" pitchFamily="34" charset="0"/>
                <a:sym typeface="Wingdings" pitchFamily="2" charset="2"/>
              </a:rPr>
              <a:t>Wichtig für den Moderator (M) ist, deutlich zu machen, dass dies keine tragfähigen Argumente für den Einsatz digitaler Medien sein können. </a:t>
            </a:r>
          </a:p>
          <a:p>
            <a:r>
              <a:rPr lang="de-DE" altLang="de-DE" dirty="0">
                <a:solidFill>
                  <a:schemeClr val="tx1"/>
                </a:solidFill>
                <a:latin typeface="Arial" panose="020B0604020202020204" pitchFamily="34" charset="0"/>
                <a:ea typeface="ＭＳ Ｐゴシック" panose="020B0600070205080204" pitchFamily="34" charset="-128"/>
                <a:cs typeface="Arial" panose="020B0604020202020204" pitchFamily="34" charset="0"/>
                <a:sym typeface="Wingdings" pitchFamily="2" charset="2"/>
              </a:rPr>
              <a:t>Motivation verfliegt, sobald die Medien nicht mehr neu sind.</a:t>
            </a:r>
          </a:p>
          <a:p>
            <a:r>
              <a:rPr lang="de-DE" altLang="de-DE" dirty="0">
                <a:solidFill>
                  <a:schemeClr val="tx1"/>
                </a:solidFill>
                <a:latin typeface="Arial" panose="020B0604020202020204" pitchFamily="34" charset="0"/>
                <a:ea typeface="ＭＳ Ｐゴシック" panose="020B0600070205080204" pitchFamily="34" charset="-128"/>
                <a:cs typeface="Arial" panose="020B0604020202020204" pitchFamily="34" charset="0"/>
                <a:sym typeface="Wingdings" pitchFamily="2" charset="2"/>
              </a:rPr>
              <a:t>Mit individualisiertem Lernen meinen viele eher ein vereinzeltes Lernen, was nicht anzustreben ist und zudem ist ein an die Bedürfnisse des Lerners angepasstes (Übungs-)Programm (bislang noch) eine Utopie.</a:t>
            </a:r>
          </a:p>
          <a:p>
            <a:r>
              <a:rPr lang="de-DE" altLang="de-DE" dirty="0">
                <a:solidFill>
                  <a:schemeClr val="tx1"/>
                </a:solidFill>
                <a:latin typeface="Arial" panose="020B0604020202020204" pitchFamily="34" charset="0"/>
                <a:ea typeface="ＭＳ Ｐゴシック" panose="020B0600070205080204" pitchFamily="34" charset="-128"/>
                <a:cs typeface="Arial" panose="020B0604020202020204" pitchFamily="34" charset="0"/>
                <a:sym typeface="Wingdings" pitchFamily="2" charset="2"/>
              </a:rPr>
              <a:t>Die Unabhängigkeit von Raum und Zeit mag ein positives Kriterium sein, hier ist aber wieder zu fragen, inwiefern dieses Kriterium dem FACH dienlich ist.</a:t>
            </a:r>
          </a:p>
          <a:p>
            <a:endParaRPr lang="de-DE" altLang="de-DE" dirty="0">
              <a:solidFill>
                <a:schemeClr val="tx1"/>
              </a:solidFill>
              <a:latin typeface="Arial" panose="020B0604020202020204" pitchFamily="34" charset="0"/>
              <a:ea typeface="ＭＳ Ｐゴシック" panose="020B0600070205080204" pitchFamily="34" charset="-128"/>
              <a:cs typeface="Arial" panose="020B0604020202020204" pitchFamily="34" charset="0"/>
              <a:sym typeface="Wingdings" pitchFamily="2" charset="2"/>
            </a:endParaRPr>
          </a:p>
          <a:p>
            <a:r>
              <a:rPr lang="de-DE" altLang="de-DE" dirty="0">
                <a:solidFill>
                  <a:schemeClr val="tx1"/>
                </a:solidFill>
                <a:latin typeface="Arial" panose="020B0604020202020204" pitchFamily="34" charset="0"/>
                <a:ea typeface="ＭＳ Ｐゴシック" panose="020B0600070205080204" pitchFamily="34" charset="-128"/>
                <a:cs typeface="Arial" panose="020B0604020202020204" pitchFamily="34" charset="0"/>
                <a:sym typeface="Wingdings" pitchFamily="2" charset="2"/>
              </a:rPr>
              <a:t>Überleitend:</a:t>
            </a:r>
          </a:p>
          <a:p>
            <a:r>
              <a:rPr lang="de-DE" altLang="de-DE" dirty="0">
                <a:solidFill>
                  <a:schemeClr val="tx1"/>
                </a:solidFill>
                <a:latin typeface="Arial" panose="020B0604020202020204" pitchFamily="34" charset="0"/>
                <a:ea typeface="ＭＳ Ｐゴシック" panose="020B0600070205080204" pitchFamily="34" charset="-128"/>
                <a:cs typeface="Arial" panose="020B0604020202020204" pitchFamily="34" charset="0"/>
                <a:sym typeface="Wingdings" pitchFamily="2" charset="2"/>
              </a:rPr>
              <a:t>Wenn diese Argumente noch nicht ausreichen, warum sollen wir uns dann überhaupt mit dem Einsatz digitaler Medien befassen?</a:t>
            </a:r>
            <a:endParaRPr lang="de-DE" dirty="0">
              <a:solidFill>
                <a:schemeClr val="tx1"/>
              </a:solidFill>
            </a:endParaRPr>
          </a:p>
        </p:txBody>
      </p:sp>
      <p:sp>
        <p:nvSpPr>
          <p:cNvPr id="4" name="Foliennummernplatzhalter 3"/>
          <p:cNvSpPr>
            <a:spLocks noGrp="1"/>
          </p:cNvSpPr>
          <p:nvPr>
            <p:ph type="sldNum" sz="quarter" idx="5"/>
          </p:nvPr>
        </p:nvSpPr>
        <p:spPr/>
        <p:txBody>
          <a:bodyPr/>
          <a:lstStyle/>
          <a:p>
            <a:fld id="{2E7F3AAB-CC61-AC4A-8A19-CC3DF2D07BBF}" type="slidenum">
              <a:rPr lang="de-DE" smtClean="0"/>
              <a:t>7</a:t>
            </a:fld>
            <a:endParaRPr lang="de-DE"/>
          </a:p>
        </p:txBody>
      </p:sp>
    </p:spTree>
    <p:extLst>
      <p:ext uri="{BB962C8B-B14F-4D97-AF65-F5344CB8AC3E}">
        <p14:creationId xmlns:p14="http://schemas.microsoft.com/office/powerpoint/2010/main" val="27770666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ltLang="de-DE" dirty="0">
                <a:solidFill>
                  <a:schemeClr val="tx1"/>
                </a:solidFill>
                <a:latin typeface="Arial" panose="020B0604020202020204" pitchFamily="34" charset="0"/>
                <a:ea typeface="ＭＳ Ｐゴシック" panose="020B0600070205080204" pitchFamily="34" charset="-128"/>
                <a:cs typeface="Arial" panose="020B0604020202020204" pitchFamily="34" charset="0"/>
                <a:sym typeface="Wingdings" pitchFamily="2" charset="2"/>
              </a:rPr>
              <a:t>Durch die KMK wurden bereits verbindliche Kompetenzen zum Lernen mit digitalen Medien festgelegt. Diese Kompetenzen sind allerdings recht fachunspezifisch (bspw. das Schreiben einer Email oder die Bedienung eines Druckers).</a:t>
            </a:r>
          </a:p>
          <a:p>
            <a:r>
              <a:rPr lang="de-DE" altLang="de-DE" dirty="0">
                <a:solidFill>
                  <a:schemeClr val="tx1"/>
                </a:solidFill>
                <a:latin typeface="Arial" panose="020B0604020202020204" pitchFamily="34" charset="0"/>
                <a:ea typeface="ＭＳ Ｐゴシック" panose="020B0600070205080204" pitchFamily="34" charset="-128"/>
                <a:cs typeface="Arial" panose="020B0604020202020204" pitchFamily="34" charset="0"/>
                <a:sym typeface="Wingdings" pitchFamily="2" charset="2"/>
              </a:rPr>
              <a:t>Das heißt, wir sind als Lehrer nun in der Verpflichtung, diese bei den Schülerinnen und Schülern (SuS) auch zu fordern und zu fördern.</a:t>
            </a:r>
          </a:p>
          <a:p>
            <a:r>
              <a:rPr lang="de-DE" altLang="de-DE" dirty="0">
                <a:solidFill>
                  <a:schemeClr val="tx1"/>
                </a:solidFill>
                <a:latin typeface="Arial" panose="020B0604020202020204" pitchFamily="34" charset="0"/>
                <a:ea typeface="ＭＳ Ｐゴシック" panose="020B0600070205080204" pitchFamily="34" charset="-128"/>
                <a:cs typeface="Arial" panose="020B0604020202020204" pitchFamily="34" charset="0"/>
                <a:sym typeface="Wingdings" pitchFamily="2" charset="2"/>
              </a:rPr>
              <a:t>Allerdings wurde bislang noch kein Bezug zu den Fächern hergestellt. Das Problem besteht darin, fachunabhängige Kompetenzen im Fach zu erwerben. Unsere Aufgabe als Fachdidaktiker ist es, Bezüge zwischen allgemeinen mediendidaktischen und fachdidaktischen Inhalten herzustellen. </a:t>
            </a:r>
            <a:r>
              <a:rPr lang="mr-IN" altLang="de-DE" dirty="0">
                <a:solidFill>
                  <a:schemeClr val="tx1"/>
                </a:solidFill>
                <a:latin typeface="Arial" panose="020B0604020202020204" pitchFamily="34" charset="0"/>
                <a:ea typeface="ＭＳ Ｐゴシック" panose="020B0600070205080204" pitchFamily="34" charset="-128"/>
                <a:cs typeface="Arial" panose="020B0604020202020204" pitchFamily="34" charset="0"/>
                <a:sym typeface="Wingdings" pitchFamily="2" charset="2"/>
              </a:rPr>
              <a:t>–</a:t>
            </a:r>
            <a:r>
              <a:rPr lang="de-DE" altLang="de-DE" dirty="0">
                <a:solidFill>
                  <a:schemeClr val="tx1"/>
                </a:solidFill>
                <a:latin typeface="Arial" panose="020B0604020202020204" pitchFamily="34" charset="0"/>
                <a:ea typeface="ＭＳ Ｐゴシック" panose="020B0600070205080204" pitchFamily="34" charset="-128"/>
                <a:cs typeface="Arial" panose="020B0604020202020204" pitchFamily="34" charset="0"/>
                <a:sym typeface="Wingdings" pitchFamily="2" charset="2"/>
              </a:rPr>
              <a:t> Dafür sind wir verantwortlich. </a:t>
            </a:r>
          </a:p>
          <a:p>
            <a:r>
              <a:rPr lang="de-DE" altLang="de-DE" dirty="0">
                <a:solidFill>
                  <a:schemeClr val="tx1"/>
                </a:solidFill>
                <a:latin typeface="Arial" panose="020B0604020202020204" pitchFamily="34" charset="0"/>
                <a:ea typeface="ＭＳ Ｐゴシック" panose="020B0600070205080204" pitchFamily="34" charset="-128"/>
                <a:cs typeface="Arial" panose="020B0604020202020204" pitchFamily="34" charset="0"/>
                <a:sym typeface="Wingdings" pitchFamily="2" charset="2"/>
              </a:rPr>
              <a:t>Wir müssen beantworten: Welche Kompetenzerwartungen sind im Rahmen unseres Faches – der Mathematik – herauszufordern?</a:t>
            </a:r>
          </a:p>
        </p:txBody>
      </p:sp>
      <p:sp>
        <p:nvSpPr>
          <p:cNvPr id="4" name="Foliennummernplatzhalter 3"/>
          <p:cNvSpPr>
            <a:spLocks noGrp="1"/>
          </p:cNvSpPr>
          <p:nvPr>
            <p:ph type="sldNum" sz="quarter" idx="5"/>
          </p:nvPr>
        </p:nvSpPr>
        <p:spPr/>
        <p:txBody>
          <a:bodyPr/>
          <a:lstStyle/>
          <a:p>
            <a:fld id="{2E7F3AAB-CC61-AC4A-8A19-CC3DF2D07BBF}" type="slidenum">
              <a:rPr lang="de-DE" smtClean="0"/>
              <a:t>8</a:t>
            </a:fld>
            <a:endParaRPr lang="de-DE"/>
          </a:p>
        </p:txBody>
      </p:sp>
    </p:spTree>
    <p:extLst>
      <p:ext uri="{BB962C8B-B14F-4D97-AF65-F5344CB8AC3E}">
        <p14:creationId xmlns:p14="http://schemas.microsoft.com/office/powerpoint/2010/main" val="23990361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ltLang="de-DE" dirty="0">
                <a:solidFill>
                  <a:schemeClr val="tx1"/>
                </a:solidFill>
                <a:latin typeface="Arial" panose="020B0604020202020204" pitchFamily="34" charset="0"/>
                <a:ea typeface="ＭＳ Ｐゴシック" panose="020B0600070205080204" pitchFamily="34" charset="-128"/>
                <a:cs typeface="Arial" panose="020B0604020202020204" pitchFamily="34" charset="0"/>
                <a:sym typeface="Wingdings" pitchFamily="2" charset="2"/>
              </a:rPr>
              <a:t>Neben den verbindlichen Vorgaben der KMK macht auch die Politik Vorgaben.</a:t>
            </a:r>
          </a:p>
          <a:p>
            <a:r>
              <a:rPr lang="de-DE" altLang="de-DE" dirty="0">
                <a:solidFill>
                  <a:schemeClr val="tx1"/>
                </a:solidFill>
                <a:latin typeface="Arial" panose="020B0604020202020204" pitchFamily="34" charset="0"/>
                <a:ea typeface="ＭＳ Ｐゴシック" panose="020B0600070205080204" pitchFamily="34" charset="-128"/>
                <a:cs typeface="Arial" panose="020B0604020202020204" pitchFamily="34" charset="0"/>
                <a:sym typeface="Wingdings" pitchFamily="2" charset="2"/>
              </a:rPr>
              <a:t>Es fließen umfangreiche Gelder in den digitalen Ausbau von Schulen. </a:t>
            </a:r>
          </a:p>
          <a:p>
            <a:r>
              <a:rPr lang="de-DE" altLang="de-DE" dirty="0">
                <a:solidFill>
                  <a:schemeClr val="tx1"/>
                </a:solidFill>
                <a:latin typeface="Arial" panose="020B0604020202020204" pitchFamily="34" charset="0"/>
                <a:ea typeface="ＭＳ Ｐゴシック" panose="020B0600070205080204" pitchFamily="34" charset="-128"/>
                <a:cs typeface="Arial" panose="020B0604020202020204" pitchFamily="34" charset="0"/>
                <a:sym typeface="Wingdings" pitchFamily="2" charset="2"/>
              </a:rPr>
              <a:t>Die Parteien – wie uneinig sie in anderen Punkten sind – scheinen sich in diesem Fall einig: digitaler Unterricht ist guter Unterricht. Allerdings liefert uns mathematikdidaktische Forschung bisher nur wenige Aufschlüsse, ob Lernen mit digitalen Medien im Mathematikunterricht (überhaupt und unter welchen Bedingungen) gut sein kann. (Die Sprechblasen zeigen Slogans aus den verschiedenen Wahlprogrammen der Parteien)</a:t>
            </a:r>
          </a:p>
          <a:p>
            <a:r>
              <a:rPr lang="de-DE" altLang="de-DE" dirty="0">
                <a:solidFill>
                  <a:schemeClr val="tx1"/>
                </a:solidFill>
                <a:latin typeface="Arial" panose="020B0604020202020204" pitchFamily="34" charset="0"/>
                <a:ea typeface="ＭＳ Ｐゴシック" panose="020B0600070205080204" pitchFamily="34" charset="-128"/>
                <a:cs typeface="Arial" panose="020B0604020202020204" pitchFamily="34" charset="0"/>
                <a:sym typeface="Wingdings" pitchFamily="2" charset="2"/>
              </a:rPr>
              <a:t>Wir müssen das in der Fachdidaktik noch herausfinden. Vor allem WIE dieser gute Unterricht mit digitalen Medien aussehen soll/kann.</a:t>
            </a:r>
          </a:p>
          <a:p>
            <a:endParaRPr lang="de-DE" dirty="0">
              <a:solidFill>
                <a:schemeClr val="tx1"/>
              </a:solidFill>
            </a:endParaRPr>
          </a:p>
        </p:txBody>
      </p:sp>
      <p:sp>
        <p:nvSpPr>
          <p:cNvPr id="4" name="Foliennummernplatzhalter 3"/>
          <p:cNvSpPr>
            <a:spLocks noGrp="1"/>
          </p:cNvSpPr>
          <p:nvPr>
            <p:ph type="sldNum" sz="quarter" idx="5"/>
          </p:nvPr>
        </p:nvSpPr>
        <p:spPr/>
        <p:txBody>
          <a:bodyPr/>
          <a:lstStyle/>
          <a:p>
            <a:fld id="{2E7F3AAB-CC61-AC4A-8A19-CC3DF2D07BBF}" type="slidenum">
              <a:rPr lang="de-DE" smtClean="0"/>
              <a:t>9</a:t>
            </a:fld>
            <a:endParaRPr lang="de-DE"/>
          </a:p>
        </p:txBody>
      </p:sp>
    </p:spTree>
    <p:extLst>
      <p:ext uri="{BB962C8B-B14F-4D97-AF65-F5344CB8AC3E}">
        <p14:creationId xmlns:p14="http://schemas.microsoft.com/office/powerpoint/2010/main" val="273546722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Abschnitts-&#10;überschrift">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4B842CDE-1DBB-4B48-ABED-7E76C602883F}"/>
              </a:ext>
            </a:extLst>
          </p:cNvPr>
          <p:cNvSpPr>
            <a:spLocks noGrp="1"/>
          </p:cNvSpPr>
          <p:nvPr>
            <p:ph type="dt" sz="half" idx="10"/>
          </p:nvPr>
        </p:nvSpPr>
        <p:spPr/>
        <p:txBody>
          <a:bodyPr/>
          <a:lstStyle/>
          <a:p>
            <a:fld id="{20FF6CA2-F5EA-214B-B119-ABF00BC872B5}" type="datetime1">
              <a:rPr lang="de-DE" smtClean="0"/>
              <a:t>25.09.20</a:t>
            </a:fld>
            <a:endParaRPr lang="de-DE" dirty="0"/>
          </a:p>
        </p:txBody>
      </p:sp>
      <p:sp>
        <p:nvSpPr>
          <p:cNvPr id="5" name="Fußzeilenplatzhalter 4">
            <a:extLst>
              <a:ext uri="{FF2B5EF4-FFF2-40B4-BE49-F238E27FC236}">
                <a16:creationId xmlns:a16="http://schemas.microsoft.com/office/drawing/2014/main" id="{4CE85C37-0E67-6043-9A3E-FA9A60D46A37}"/>
              </a:ext>
            </a:extLst>
          </p:cNvPr>
          <p:cNvSpPr>
            <a:spLocks noGrp="1"/>
          </p:cNvSpPr>
          <p:nvPr>
            <p:ph type="ftr" sz="quarter" idx="11"/>
          </p:nvPr>
        </p:nvSpPr>
        <p:spPr/>
        <p:txBody>
          <a:bodyPr/>
          <a:lstStyle>
            <a:lvl1pPr>
              <a:defRPr/>
            </a:lvl1pPr>
          </a:lstStyle>
          <a:p>
            <a:r>
              <a:rPr lang="de-DE" dirty="0"/>
              <a:t>Juli 2019 © </a:t>
            </a:r>
            <a:r>
              <a:rPr lang="de-DE" b="1" dirty="0"/>
              <a:t>PIKAS</a:t>
            </a:r>
            <a:r>
              <a:rPr lang="de-DE" dirty="0"/>
              <a:t> </a:t>
            </a:r>
            <a:r>
              <a:rPr lang="de-DE" dirty="0" err="1"/>
              <a:t>digi</a:t>
            </a:r>
            <a:r>
              <a:rPr lang="de-DE" dirty="0"/>
              <a:t> </a:t>
            </a:r>
            <a:r>
              <a:rPr lang="de-DE" i="1" dirty="0"/>
              <a:t>(</a:t>
            </a:r>
            <a:r>
              <a:rPr lang="de-DE" i="1" dirty="0" err="1"/>
              <a:t>pikas-digi.dzlm.de</a:t>
            </a:r>
            <a:r>
              <a:rPr lang="de-DE" i="1" dirty="0"/>
              <a:t>)</a:t>
            </a:r>
          </a:p>
        </p:txBody>
      </p:sp>
      <p:sp>
        <p:nvSpPr>
          <p:cNvPr id="6" name="Foliennummernplatzhalter 5">
            <a:extLst>
              <a:ext uri="{FF2B5EF4-FFF2-40B4-BE49-F238E27FC236}">
                <a16:creationId xmlns:a16="http://schemas.microsoft.com/office/drawing/2014/main" id="{1A94872A-6D82-084A-A047-F167491AA2E8}"/>
              </a:ext>
            </a:extLst>
          </p:cNvPr>
          <p:cNvSpPr>
            <a:spLocks noGrp="1"/>
          </p:cNvSpPr>
          <p:nvPr>
            <p:ph type="sldNum" sz="quarter" idx="12"/>
          </p:nvPr>
        </p:nvSpPr>
        <p:spPr/>
        <p:txBody>
          <a:bodyPr/>
          <a:lstStyle/>
          <a:p>
            <a:fld id="{7D26CBBC-A65C-324F-A558-3C7EC3B0734D}" type="slidenum">
              <a:rPr lang="de-DE" smtClean="0"/>
              <a:t>‹Nr.›</a:t>
            </a:fld>
            <a:endParaRPr lang="de-DE"/>
          </a:p>
        </p:txBody>
      </p:sp>
      <p:sp>
        <p:nvSpPr>
          <p:cNvPr id="8" name="Inhaltsplatzhalter 2">
            <a:extLst>
              <a:ext uri="{FF2B5EF4-FFF2-40B4-BE49-F238E27FC236}">
                <a16:creationId xmlns:a16="http://schemas.microsoft.com/office/drawing/2014/main" id="{CB3C083B-2ECE-8543-A6E3-92B22A07D28C}"/>
              </a:ext>
            </a:extLst>
          </p:cNvPr>
          <p:cNvSpPr>
            <a:spLocks noGrp="1"/>
          </p:cNvSpPr>
          <p:nvPr>
            <p:ph sz="half" idx="13" hasCustomPrompt="1"/>
          </p:nvPr>
        </p:nvSpPr>
        <p:spPr>
          <a:xfrm>
            <a:off x="4150517" y="474311"/>
            <a:ext cx="5367336" cy="479954"/>
          </a:xfrm>
          <a:prstGeom prst="rect">
            <a:avLst/>
          </a:prstGeom>
          <a:solidFill>
            <a:srgbClr val="428891"/>
          </a:solidFill>
        </p:spPr>
        <p:txBody>
          <a:bodyPr/>
          <a:lstStyle>
            <a:lvl1pPr marL="0" indent="0">
              <a:buNone/>
              <a:defRPr sz="3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de-DE" dirty="0"/>
              <a:t>Text</a:t>
            </a:r>
          </a:p>
        </p:txBody>
      </p:sp>
      <p:pic>
        <p:nvPicPr>
          <p:cNvPr id="15" name="Grafik 14">
            <a:extLst>
              <a:ext uri="{FF2B5EF4-FFF2-40B4-BE49-F238E27FC236}">
                <a16:creationId xmlns:a16="http://schemas.microsoft.com/office/drawing/2014/main" id="{DCC760A0-5B71-4C4D-9C69-FB1020E502F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24400" y="5956381"/>
            <a:ext cx="3585600" cy="799937"/>
          </a:xfrm>
          <a:prstGeom prst="rect">
            <a:avLst/>
          </a:prstGeom>
        </p:spPr>
      </p:pic>
      <p:pic>
        <p:nvPicPr>
          <p:cNvPr id="16" name="Picture 11">
            <a:extLst>
              <a:ext uri="{FF2B5EF4-FFF2-40B4-BE49-F238E27FC236}">
                <a16:creationId xmlns:a16="http://schemas.microsoft.com/office/drawing/2014/main" id="{3392C6BC-5AB8-E549-8A99-71EC00E713C3}"/>
              </a:ext>
            </a:extLst>
          </p:cNvPr>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8747167" y="462140"/>
            <a:ext cx="3048000" cy="492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 name="Bild 2">
            <a:extLst>
              <a:ext uri="{FF2B5EF4-FFF2-40B4-BE49-F238E27FC236}">
                <a16:creationId xmlns:a16="http://schemas.microsoft.com/office/drawing/2014/main" id="{CAF672DF-A390-CB42-A090-9C354B7F628A}"/>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a:fillRect/>
          </a:stretch>
        </p:blipFill>
        <p:spPr bwMode="auto">
          <a:xfrm>
            <a:off x="11003004" y="5921538"/>
            <a:ext cx="792163" cy="7921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202759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el und vertikaler Text">
    <p:spTree>
      <p:nvGrpSpPr>
        <p:cNvPr id="1" name=""/>
        <p:cNvGrpSpPr/>
        <p:nvPr/>
      </p:nvGrpSpPr>
      <p:grpSpPr>
        <a:xfrm>
          <a:off x="0" y="0"/>
          <a:ext cx="0" cy="0"/>
          <a:chOff x="0" y="0"/>
          <a:chExt cx="0" cy="0"/>
        </a:xfrm>
      </p:grpSpPr>
      <p:sp>
        <p:nvSpPr>
          <p:cNvPr id="3" name="Vertikaler Textplatzhalter 2">
            <a:extLst>
              <a:ext uri="{FF2B5EF4-FFF2-40B4-BE49-F238E27FC236}">
                <a16:creationId xmlns:a16="http://schemas.microsoft.com/office/drawing/2014/main" id="{E3421DB4-990D-994B-B22F-5BF434942B9C}"/>
              </a:ext>
            </a:extLst>
          </p:cNvPr>
          <p:cNvSpPr>
            <a:spLocks noGrp="1"/>
          </p:cNvSpPr>
          <p:nvPr>
            <p:ph type="body" orient="vert" idx="1"/>
          </p:nvPr>
        </p:nvSpPr>
        <p:spPr>
          <a:xfrm>
            <a:off x="838200" y="1825625"/>
            <a:ext cx="10515600" cy="4351338"/>
          </a:xfrm>
          <a:prstGeom prst="rect">
            <a:avLst/>
          </a:prstGeom>
        </p:spPr>
        <p:txBody>
          <a:bodyPr vert="eaVert"/>
          <a:lstStyle>
            <a:lvl1pPr>
              <a:defRPr>
                <a:latin typeface="Open Sans" panose="020B0606030504020204" pitchFamily="34" charset="0"/>
                <a:ea typeface="Open Sans" panose="020B0606030504020204" pitchFamily="34" charset="0"/>
                <a:cs typeface="Open Sans" panose="020B0606030504020204" pitchFamily="34" charset="0"/>
              </a:defRPr>
            </a:lvl1pPr>
          </a:lstStyle>
          <a:p>
            <a:r>
              <a:rPr lang="de-DE" dirty="0"/>
              <a:t>Mastertextformat bearbeiten
Zweite Ebene
Dritte Ebene
Vierte Ebene
Fünfte Ebene</a:t>
            </a:r>
          </a:p>
        </p:txBody>
      </p:sp>
      <p:sp>
        <p:nvSpPr>
          <p:cNvPr id="4" name="Datumsplatzhalter 3">
            <a:extLst>
              <a:ext uri="{FF2B5EF4-FFF2-40B4-BE49-F238E27FC236}">
                <a16:creationId xmlns:a16="http://schemas.microsoft.com/office/drawing/2014/main" id="{A98B6371-2A11-1443-BD95-1B497CE0ED39}"/>
              </a:ext>
            </a:extLst>
          </p:cNvPr>
          <p:cNvSpPr>
            <a:spLocks noGrp="1"/>
          </p:cNvSpPr>
          <p:nvPr>
            <p:ph type="dt" sz="half" idx="10"/>
          </p:nvPr>
        </p:nvSpPr>
        <p:spPr/>
        <p:txBody>
          <a:bodyPr/>
          <a:lstStyle/>
          <a:p>
            <a:fld id="{E17D24B2-7364-604C-93CD-A19B1A34C91D}" type="datetime1">
              <a:rPr lang="de-DE" smtClean="0"/>
              <a:t>25.09.20</a:t>
            </a:fld>
            <a:endParaRPr lang="de-DE"/>
          </a:p>
        </p:txBody>
      </p:sp>
      <p:sp>
        <p:nvSpPr>
          <p:cNvPr id="5" name="Fußzeilenplatzhalter 4">
            <a:extLst>
              <a:ext uri="{FF2B5EF4-FFF2-40B4-BE49-F238E27FC236}">
                <a16:creationId xmlns:a16="http://schemas.microsoft.com/office/drawing/2014/main" id="{8D86E97F-D32A-104A-9CC4-06B9CA857616}"/>
              </a:ext>
            </a:extLst>
          </p:cNvPr>
          <p:cNvSpPr>
            <a:spLocks noGrp="1"/>
          </p:cNvSpPr>
          <p:nvPr>
            <p:ph type="ftr" sz="quarter" idx="11"/>
          </p:nvPr>
        </p:nvSpPr>
        <p:spPr/>
        <p:txBody>
          <a:bodyPr/>
          <a:lstStyle/>
          <a:p>
            <a:r>
              <a:rPr lang="de-DE" dirty="0"/>
              <a:t>Juli 2019 © </a:t>
            </a:r>
            <a:r>
              <a:rPr lang="de-DE" b="1" dirty="0"/>
              <a:t>PIKAS</a:t>
            </a:r>
            <a:r>
              <a:rPr lang="de-DE" dirty="0"/>
              <a:t> </a:t>
            </a:r>
            <a:r>
              <a:rPr lang="de-DE" dirty="0" err="1"/>
              <a:t>digi</a:t>
            </a:r>
            <a:r>
              <a:rPr lang="de-DE" dirty="0"/>
              <a:t> </a:t>
            </a:r>
            <a:r>
              <a:rPr lang="de-DE" i="1" dirty="0"/>
              <a:t>(</a:t>
            </a:r>
            <a:r>
              <a:rPr lang="de-DE" i="1" dirty="0" err="1"/>
              <a:t>pikas-digi.dzlm.de</a:t>
            </a:r>
            <a:r>
              <a:rPr lang="de-DE" i="1" dirty="0"/>
              <a:t>)</a:t>
            </a:r>
          </a:p>
        </p:txBody>
      </p:sp>
      <p:sp>
        <p:nvSpPr>
          <p:cNvPr id="6" name="Foliennummernplatzhalter 5">
            <a:extLst>
              <a:ext uri="{FF2B5EF4-FFF2-40B4-BE49-F238E27FC236}">
                <a16:creationId xmlns:a16="http://schemas.microsoft.com/office/drawing/2014/main" id="{F7D17860-E2DB-D846-8674-5DC02358BBA2}"/>
              </a:ext>
            </a:extLst>
          </p:cNvPr>
          <p:cNvSpPr>
            <a:spLocks noGrp="1"/>
          </p:cNvSpPr>
          <p:nvPr>
            <p:ph type="sldNum" sz="quarter" idx="12"/>
          </p:nvPr>
        </p:nvSpPr>
        <p:spPr/>
        <p:txBody>
          <a:bodyPr/>
          <a:lstStyle/>
          <a:p>
            <a:fld id="{7D26CBBC-A65C-324F-A558-3C7EC3B0734D}" type="slidenum">
              <a:rPr lang="de-DE" smtClean="0"/>
              <a:t>‹Nr.›</a:t>
            </a:fld>
            <a:endParaRPr lang="de-DE"/>
          </a:p>
        </p:txBody>
      </p:sp>
      <p:sp>
        <p:nvSpPr>
          <p:cNvPr id="8" name="Inhaltsplatzhalter 2">
            <a:extLst>
              <a:ext uri="{FF2B5EF4-FFF2-40B4-BE49-F238E27FC236}">
                <a16:creationId xmlns:a16="http://schemas.microsoft.com/office/drawing/2014/main" id="{54D927AC-3DEF-CD44-94C0-90A37324C94F}"/>
              </a:ext>
            </a:extLst>
          </p:cNvPr>
          <p:cNvSpPr>
            <a:spLocks noGrp="1"/>
          </p:cNvSpPr>
          <p:nvPr>
            <p:ph sz="half" idx="13" hasCustomPrompt="1"/>
          </p:nvPr>
        </p:nvSpPr>
        <p:spPr>
          <a:xfrm>
            <a:off x="4150517" y="474311"/>
            <a:ext cx="5367336" cy="479954"/>
          </a:xfrm>
          <a:prstGeom prst="rect">
            <a:avLst/>
          </a:prstGeom>
          <a:solidFill>
            <a:srgbClr val="428891"/>
          </a:solidFill>
        </p:spPr>
        <p:txBody>
          <a:bodyPr/>
          <a:lstStyle>
            <a:lvl1pPr marL="0" indent="0">
              <a:buNone/>
              <a:defRPr sz="3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de-DE" dirty="0"/>
              <a:t>Text</a:t>
            </a:r>
          </a:p>
        </p:txBody>
      </p:sp>
    </p:spTree>
    <p:extLst>
      <p:ext uri="{BB962C8B-B14F-4D97-AF65-F5344CB8AC3E}">
        <p14:creationId xmlns:p14="http://schemas.microsoft.com/office/powerpoint/2010/main" val="42315124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6A08F740-2EC0-1648-B362-D9B240B05294}"/>
              </a:ext>
            </a:extLst>
          </p:cNvPr>
          <p:cNvSpPr>
            <a:spLocks noGrp="1"/>
          </p:cNvSpPr>
          <p:nvPr>
            <p:ph type="title" orient="vert"/>
          </p:nvPr>
        </p:nvSpPr>
        <p:spPr>
          <a:xfrm>
            <a:off x="8724900" y="1335819"/>
            <a:ext cx="2628900" cy="4841144"/>
          </a:xfrm>
          <a:prstGeom prst="rect">
            <a:avLst/>
          </a:prstGeom>
        </p:spPr>
        <p:txBody>
          <a:bodyPr vert="eaVert"/>
          <a:lstStyle>
            <a:lvl1pPr>
              <a:defRPr>
                <a:latin typeface="Open Sans" panose="020B0606030504020204" pitchFamily="34" charset="0"/>
                <a:ea typeface="Open Sans" panose="020B0606030504020204" pitchFamily="34" charset="0"/>
                <a:cs typeface="Open Sans" panose="020B0606030504020204" pitchFamily="34" charset="0"/>
              </a:defRPr>
            </a:lvl1pPr>
          </a:lstStyle>
          <a:p>
            <a:r>
              <a:rPr lang="de-DE" dirty="0"/>
              <a:t>Mastertitelformat bearbeiten</a:t>
            </a:r>
          </a:p>
        </p:txBody>
      </p:sp>
      <p:sp>
        <p:nvSpPr>
          <p:cNvPr id="3" name="Vertikaler Textplatzhalter 2">
            <a:extLst>
              <a:ext uri="{FF2B5EF4-FFF2-40B4-BE49-F238E27FC236}">
                <a16:creationId xmlns:a16="http://schemas.microsoft.com/office/drawing/2014/main" id="{161ADAC6-5237-2148-8126-2C3FF448110A}"/>
              </a:ext>
            </a:extLst>
          </p:cNvPr>
          <p:cNvSpPr>
            <a:spLocks noGrp="1"/>
          </p:cNvSpPr>
          <p:nvPr>
            <p:ph type="body" orient="vert" idx="1"/>
          </p:nvPr>
        </p:nvSpPr>
        <p:spPr>
          <a:xfrm>
            <a:off x="838200" y="1335819"/>
            <a:ext cx="7734300" cy="4841144"/>
          </a:xfrm>
          <a:prstGeom prst="rect">
            <a:avLst/>
          </a:prstGeom>
        </p:spPr>
        <p:txBody>
          <a:bodyPr vert="eaVert"/>
          <a:lstStyle>
            <a:lvl1pPr>
              <a:defRPr>
                <a:latin typeface="Open Sans" panose="020B0606030504020204" pitchFamily="34" charset="0"/>
                <a:ea typeface="Open Sans" panose="020B0606030504020204" pitchFamily="34" charset="0"/>
                <a:cs typeface="Open Sans" panose="020B0606030504020204" pitchFamily="34" charset="0"/>
              </a:defRPr>
            </a:lvl1pPr>
          </a:lstStyle>
          <a:p>
            <a:r>
              <a:rPr lang="de-DE" dirty="0"/>
              <a:t>Mastertextformat bearbeiten
Zweite Ebene
Dritte Ebene
Vierte Ebene
Fünfte Ebene</a:t>
            </a:r>
          </a:p>
        </p:txBody>
      </p:sp>
      <p:sp>
        <p:nvSpPr>
          <p:cNvPr id="4" name="Datumsplatzhalter 3">
            <a:extLst>
              <a:ext uri="{FF2B5EF4-FFF2-40B4-BE49-F238E27FC236}">
                <a16:creationId xmlns:a16="http://schemas.microsoft.com/office/drawing/2014/main" id="{5DFFE6EA-0E90-A342-8EC9-67B99E782BE7}"/>
              </a:ext>
            </a:extLst>
          </p:cNvPr>
          <p:cNvSpPr>
            <a:spLocks noGrp="1"/>
          </p:cNvSpPr>
          <p:nvPr>
            <p:ph type="dt" sz="half" idx="10"/>
          </p:nvPr>
        </p:nvSpPr>
        <p:spPr/>
        <p:txBody>
          <a:bodyPr/>
          <a:lstStyle/>
          <a:p>
            <a:fld id="{EFED711F-1288-CE43-BF82-14D2836F14AA}" type="datetime1">
              <a:rPr lang="de-DE" smtClean="0"/>
              <a:t>25.09.20</a:t>
            </a:fld>
            <a:endParaRPr lang="de-DE"/>
          </a:p>
        </p:txBody>
      </p:sp>
      <p:sp>
        <p:nvSpPr>
          <p:cNvPr id="5" name="Fußzeilenplatzhalter 4">
            <a:extLst>
              <a:ext uri="{FF2B5EF4-FFF2-40B4-BE49-F238E27FC236}">
                <a16:creationId xmlns:a16="http://schemas.microsoft.com/office/drawing/2014/main" id="{5A478EEA-9E54-FF46-8A0F-405CAF37B804}"/>
              </a:ext>
            </a:extLst>
          </p:cNvPr>
          <p:cNvSpPr>
            <a:spLocks noGrp="1"/>
          </p:cNvSpPr>
          <p:nvPr>
            <p:ph type="ftr" sz="quarter" idx="11"/>
          </p:nvPr>
        </p:nvSpPr>
        <p:spPr/>
        <p:txBody>
          <a:bodyPr/>
          <a:lstStyle/>
          <a:p>
            <a:r>
              <a:rPr lang="de-DE" dirty="0"/>
              <a:t>Juli 2019 © </a:t>
            </a:r>
            <a:r>
              <a:rPr lang="de-DE" b="1" dirty="0"/>
              <a:t>PIKAS</a:t>
            </a:r>
            <a:r>
              <a:rPr lang="de-DE" dirty="0"/>
              <a:t> </a:t>
            </a:r>
            <a:r>
              <a:rPr lang="de-DE" dirty="0" err="1"/>
              <a:t>digi</a:t>
            </a:r>
            <a:r>
              <a:rPr lang="de-DE" dirty="0"/>
              <a:t> </a:t>
            </a:r>
            <a:r>
              <a:rPr lang="de-DE" i="1" dirty="0"/>
              <a:t>(</a:t>
            </a:r>
            <a:r>
              <a:rPr lang="de-DE" i="1" dirty="0" err="1"/>
              <a:t>pikas-digi.dzlm.de</a:t>
            </a:r>
            <a:r>
              <a:rPr lang="de-DE" i="1" dirty="0"/>
              <a:t>)</a:t>
            </a:r>
          </a:p>
        </p:txBody>
      </p:sp>
      <p:sp>
        <p:nvSpPr>
          <p:cNvPr id="6" name="Foliennummernplatzhalter 5">
            <a:extLst>
              <a:ext uri="{FF2B5EF4-FFF2-40B4-BE49-F238E27FC236}">
                <a16:creationId xmlns:a16="http://schemas.microsoft.com/office/drawing/2014/main" id="{8C61778F-F1B6-7147-926E-42B18379F117}"/>
              </a:ext>
            </a:extLst>
          </p:cNvPr>
          <p:cNvSpPr>
            <a:spLocks noGrp="1"/>
          </p:cNvSpPr>
          <p:nvPr>
            <p:ph type="sldNum" sz="quarter" idx="12"/>
          </p:nvPr>
        </p:nvSpPr>
        <p:spPr/>
        <p:txBody>
          <a:bodyPr/>
          <a:lstStyle/>
          <a:p>
            <a:fld id="{7D26CBBC-A65C-324F-A558-3C7EC3B0734D}" type="slidenum">
              <a:rPr lang="de-DE" smtClean="0"/>
              <a:t>‹Nr.›</a:t>
            </a:fld>
            <a:endParaRPr lang="de-DE"/>
          </a:p>
        </p:txBody>
      </p:sp>
      <p:sp>
        <p:nvSpPr>
          <p:cNvPr id="8" name="Inhaltsplatzhalter 2">
            <a:extLst>
              <a:ext uri="{FF2B5EF4-FFF2-40B4-BE49-F238E27FC236}">
                <a16:creationId xmlns:a16="http://schemas.microsoft.com/office/drawing/2014/main" id="{AD885810-35BD-7747-ABF8-843DF612C7E8}"/>
              </a:ext>
            </a:extLst>
          </p:cNvPr>
          <p:cNvSpPr>
            <a:spLocks noGrp="1"/>
          </p:cNvSpPr>
          <p:nvPr>
            <p:ph sz="half" idx="13" hasCustomPrompt="1"/>
          </p:nvPr>
        </p:nvSpPr>
        <p:spPr>
          <a:xfrm>
            <a:off x="4150517" y="474311"/>
            <a:ext cx="5367336" cy="479954"/>
          </a:xfrm>
          <a:prstGeom prst="rect">
            <a:avLst/>
          </a:prstGeom>
          <a:solidFill>
            <a:srgbClr val="428891"/>
          </a:solidFill>
        </p:spPr>
        <p:txBody>
          <a:bodyPr/>
          <a:lstStyle>
            <a:lvl1pPr marL="0" indent="0">
              <a:buNone/>
              <a:defRPr sz="3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de-DE" dirty="0"/>
              <a:t>Text</a:t>
            </a:r>
          </a:p>
        </p:txBody>
      </p:sp>
    </p:spTree>
    <p:extLst>
      <p:ext uri="{BB962C8B-B14F-4D97-AF65-F5344CB8AC3E}">
        <p14:creationId xmlns:p14="http://schemas.microsoft.com/office/powerpoint/2010/main" val="29611178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folie">
    <p:bg>
      <p:bgRef idx="1001">
        <a:schemeClr val="bg1"/>
      </p:bgRef>
    </p:bg>
    <p:spTree>
      <p:nvGrpSpPr>
        <p:cNvPr id="1" name=""/>
        <p:cNvGrpSpPr/>
        <p:nvPr/>
      </p:nvGrpSpPr>
      <p:grpSpPr>
        <a:xfrm>
          <a:off x="0" y="0"/>
          <a:ext cx="0" cy="0"/>
          <a:chOff x="0" y="0"/>
          <a:chExt cx="0" cy="0"/>
        </a:xfrm>
      </p:grpSpPr>
      <p:sp>
        <p:nvSpPr>
          <p:cNvPr id="16" name="Rechteck 15">
            <a:extLst>
              <a:ext uri="{FF2B5EF4-FFF2-40B4-BE49-F238E27FC236}">
                <a16:creationId xmlns:a16="http://schemas.microsoft.com/office/drawing/2014/main" id="{5AB7FA46-BEC7-7D4C-AC7A-B3FCC3FCC52F}"/>
              </a:ext>
            </a:extLst>
          </p:cNvPr>
          <p:cNvSpPr/>
          <p:nvPr userDrawn="1"/>
        </p:nvSpPr>
        <p:spPr>
          <a:xfrm>
            <a:off x="0" y="1097280"/>
            <a:ext cx="12192000" cy="5760720"/>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 name="Datumsplatzhalter 3">
            <a:extLst>
              <a:ext uri="{FF2B5EF4-FFF2-40B4-BE49-F238E27FC236}">
                <a16:creationId xmlns:a16="http://schemas.microsoft.com/office/drawing/2014/main" id="{204D6919-5AC0-9248-96A7-ED5CD4312EC7}"/>
              </a:ext>
            </a:extLst>
          </p:cNvPr>
          <p:cNvSpPr>
            <a:spLocks noGrp="1"/>
          </p:cNvSpPr>
          <p:nvPr>
            <p:ph type="dt" sz="half" idx="10"/>
          </p:nvPr>
        </p:nvSpPr>
        <p:spPr/>
        <p:txBody>
          <a:bodyPr/>
          <a:lstStyle/>
          <a:p>
            <a:fld id="{EC8AAEAB-DC0D-124C-A3A7-CECD9522A02D}" type="datetime1">
              <a:rPr lang="de-DE" smtClean="0"/>
              <a:t>25.09.20</a:t>
            </a:fld>
            <a:endParaRPr lang="de-DE"/>
          </a:p>
        </p:txBody>
      </p:sp>
      <p:sp>
        <p:nvSpPr>
          <p:cNvPr id="5" name="Fußzeilenplatzhalter 4">
            <a:extLst>
              <a:ext uri="{FF2B5EF4-FFF2-40B4-BE49-F238E27FC236}">
                <a16:creationId xmlns:a16="http://schemas.microsoft.com/office/drawing/2014/main" id="{967E4B17-7D03-AF4D-A2E8-E8B6E8D3FA36}"/>
              </a:ext>
            </a:extLst>
          </p:cNvPr>
          <p:cNvSpPr>
            <a:spLocks noGrp="1"/>
          </p:cNvSpPr>
          <p:nvPr>
            <p:ph type="ftr" sz="quarter" idx="11"/>
          </p:nvPr>
        </p:nvSpPr>
        <p:spPr/>
        <p:txBody>
          <a:bodyPr/>
          <a:lstStyle>
            <a:lvl1pPr>
              <a:defRPr/>
            </a:lvl1pPr>
          </a:lstStyle>
          <a:p>
            <a:r>
              <a:rPr lang="de-DE" dirty="0"/>
              <a:t>Juli 2019 © </a:t>
            </a:r>
            <a:r>
              <a:rPr lang="de-DE" b="1" dirty="0"/>
              <a:t>PIKAS</a:t>
            </a:r>
            <a:r>
              <a:rPr lang="de-DE" dirty="0"/>
              <a:t> </a:t>
            </a:r>
            <a:r>
              <a:rPr lang="de-DE" dirty="0" err="1"/>
              <a:t>digi</a:t>
            </a:r>
            <a:r>
              <a:rPr lang="de-DE" dirty="0"/>
              <a:t> </a:t>
            </a:r>
            <a:r>
              <a:rPr lang="de-DE" i="1" dirty="0"/>
              <a:t>(</a:t>
            </a:r>
            <a:r>
              <a:rPr lang="de-DE" i="1" dirty="0" err="1"/>
              <a:t>pikas-digi.dzlm.de</a:t>
            </a:r>
            <a:r>
              <a:rPr lang="de-DE" i="1" dirty="0"/>
              <a:t>)</a:t>
            </a:r>
          </a:p>
        </p:txBody>
      </p:sp>
      <p:sp>
        <p:nvSpPr>
          <p:cNvPr id="6" name="Foliennummernplatzhalter 5">
            <a:extLst>
              <a:ext uri="{FF2B5EF4-FFF2-40B4-BE49-F238E27FC236}">
                <a16:creationId xmlns:a16="http://schemas.microsoft.com/office/drawing/2014/main" id="{6478F041-8F9C-514F-8923-2DFEE620D5E2}"/>
              </a:ext>
            </a:extLst>
          </p:cNvPr>
          <p:cNvSpPr>
            <a:spLocks noGrp="1"/>
          </p:cNvSpPr>
          <p:nvPr>
            <p:ph type="sldNum" sz="quarter" idx="12"/>
          </p:nvPr>
        </p:nvSpPr>
        <p:spPr/>
        <p:txBody>
          <a:bodyPr/>
          <a:lstStyle>
            <a:lvl1pPr>
              <a:defRPr sz="1200">
                <a:latin typeface="Open Sans" panose="020B0606030504020204" pitchFamily="34" charset="0"/>
                <a:ea typeface="Open Sans" panose="020B0606030504020204" pitchFamily="34" charset="0"/>
                <a:cs typeface="Open Sans" panose="020B0606030504020204" pitchFamily="34" charset="0"/>
              </a:defRPr>
            </a:lvl1pPr>
          </a:lstStyle>
          <a:p>
            <a:fld id="{63DC21CD-A42E-AB42-85DA-371CDC81102A}" type="slidenum">
              <a:rPr lang="de-DE" smtClean="0"/>
              <a:pPr/>
              <a:t>‹Nr.›</a:t>
            </a:fld>
            <a:endParaRPr lang="de-DE" dirty="0"/>
          </a:p>
        </p:txBody>
      </p:sp>
      <p:pic>
        <p:nvPicPr>
          <p:cNvPr id="13" name="Grafik 12">
            <a:extLst>
              <a:ext uri="{FF2B5EF4-FFF2-40B4-BE49-F238E27FC236}">
                <a16:creationId xmlns:a16="http://schemas.microsoft.com/office/drawing/2014/main" id="{45E94AD4-7C18-4A4D-88B6-1B9F57A847D7}"/>
              </a:ext>
            </a:extLst>
          </p:cNvPr>
          <p:cNvPicPr>
            <a:picLocks noChangeAspect="1"/>
          </p:cNvPicPr>
          <p:nvPr userDrawn="1"/>
        </p:nvPicPr>
        <p:blipFill>
          <a:blip r:embed="rId2"/>
          <a:stretch>
            <a:fillRect/>
          </a:stretch>
        </p:blipFill>
        <p:spPr>
          <a:xfrm>
            <a:off x="0" y="0"/>
            <a:ext cx="3788721" cy="1097280"/>
          </a:xfrm>
          <a:prstGeom prst="rect">
            <a:avLst/>
          </a:prstGeom>
        </p:spPr>
      </p:pic>
      <p:sp>
        <p:nvSpPr>
          <p:cNvPr id="8" name="Inhaltsplatzhalter 2">
            <a:extLst>
              <a:ext uri="{FF2B5EF4-FFF2-40B4-BE49-F238E27FC236}">
                <a16:creationId xmlns:a16="http://schemas.microsoft.com/office/drawing/2014/main" id="{28399322-0090-D54C-95EA-976A0346CCA4}"/>
              </a:ext>
            </a:extLst>
          </p:cNvPr>
          <p:cNvSpPr>
            <a:spLocks noGrp="1"/>
          </p:cNvSpPr>
          <p:nvPr>
            <p:ph sz="half" idx="13" hasCustomPrompt="1"/>
          </p:nvPr>
        </p:nvSpPr>
        <p:spPr>
          <a:xfrm>
            <a:off x="4150517" y="474311"/>
            <a:ext cx="5367336" cy="479954"/>
          </a:xfrm>
          <a:prstGeom prst="rect">
            <a:avLst/>
          </a:prstGeom>
          <a:solidFill>
            <a:srgbClr val="428891"/>
          </a:solidFill>
        </p:spPr>
        <p:txBody>
          <a:bodyPr/>
          <a:lstStyle>
            <a:lvl1pPr marL="0" indent="0">
              <a:buNone/>
              <a:defRPr sz="3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de-DE" dirty="0"/>
              <a:t>Text</a:t>
            </a:r>
          </a:p>
        </p:txBody>
      </p:sp>
    </p:spTree>
    <p:extLst>
      <p:ext uri="{BB962C8B-B14F-4D97-AF65-F5344CB8AC3E}">
        <p14:creationId xmlns:p14="http://schemas.microsoft.com/office/powerpoint/2010/main" val="437553540"/>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83483BE1-6BCF-A641-BC99-F4C72FC077F2}"/>
              </a:ext>
            </a:extLst>
          </p:cNvPr>
          <p:cNvSpPr>
            <a:spLocks noGrp="1"/>
          </p:cNvSpPr>
          <p:nvPr>
            <p:ph idx="1"/>
          </p:nvPr>
        </p:nvSpPr>
        <p:spPr>
          <a:xfrm>
            <a:off x="838200" y="1825625"/>
            <a:ext cx="10515600" cy="4351338"/>
          </a:xfrm>
          <a:prstGeom prst="rect">
            <a:avLst/>
          </a:prstGeom>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r>
              <a:rPr lang="de-DE" dirty="0"/>
              <a:t>Mastertextformat bearbeiten
Zweite Ebene
Dritte Ebene
Vierte Ebene
Fünfte Ebene</a:t>
            </a:r>
          </a:p>
        </p:txBody>
      </p:sp>
      <p:sp>
        <p:nvSpPr>
          <p:cNvPr id="4" name="Datumsplatzhalter 3">
            <a:extLst>
              <a:ext uri="{FF2B5EF4-FFF2-40B4-BE49-F238E27FC236}">
                <a16:creationId xmlns:a16="http://schemas.microsoft.com/office/drawing/2014/main" id="{FF69F159-BDC4-C24B-BA34-A336FE439698}"/>
              </a:ext>
            </a:extLst>
          </p:cNvPr>
          <p:cNvSpPr>
            <a:spLocks noGrp="1"/>
          </p:cNvSpPr>
          <p:nvPr>
            <p:ph type="dt" sz="half" idx="10"/>
          </p:nvPr>
        </p:nvSpPr>
        <p:spPr/>
        <p:txBody>
          <a:bodyPr/>
          <a:lstStyle/>
          <a:p>
            <a:fld id="{47812229-3D41-3749-81C7-654ECBC0BDF8}" type="datetime1">
              <a:rPr lang="de-DE" smtClean="0"/>
              <a:t>25.09.20</a:t>
            </a:fld>
            <a:endParaRPr lang="de-DE"/>
          </a:p>
        </p:txBody>
      </p:sp>
      <p:sp>
        <p:nvSpPr>
          <p:cNvPr id="5" name="Fußzeilenplatzhalter 4">
            <a:extLst>
              <a:ext uri="{FF2B5EF4-FFF2-40B4-BE49-F238E27FC236}">
                <a16:creationId xmlns:a16="http://schemas.microsoft.com/office/drawing/2014/main" id="{63C70BF4-1A4E-604E-BC7F-CEF8FEB7A2B7}"/>
              </a:ext>
            </a:extLst>
          </p:cNvPr>
          <p:cNvSpPr>
            <a:spLocks noGrp="1"/>
          </p:cNvSpPr>
          <p:nvPr>
            <p:ph type="ftr" sz="quarter" idx="11"/>
          </p:nvPr>
        </p:nvSpPr>
        <p:spPr/>
        <p:txBody>
          <a:bodyPr/>
          <a:lstStyle>
            <a:lvl1pPr>
              <a:defRPr/>
            </a:lvl1pPr>
          </a:lstStyle>
          <a:p>
            <a:r>
              <a:rPr lang="de-DE" dirty="0"/>
              <a:t>Juli 2019 © </a:t>
            </a:r>
            <a:r>
              <a:rPr lang="de-DE" b="1" dirty="0"/>
              <a:t>PIKAS</a:t>
            </a:r>
            <a:r>
              <a:rPr lang="de-DE" dirty="0"/>
              <a:t> </a:t>
            </a:r>
            <a:r>
              <a:rPr lang="de-DE" dirty="0" err="1"/>
              <a:t>digi</a:t>
            </a:r>
            <a:r>
              <a:rPr lang="de-DE" dirty="0"/>
              <a:t> </a:t>
            </a:r>
            <a:r>
              <a:rPr lang="de-DE" i="1" dirty="0"/>
              <a:t>(</a:t>
            </a:r>
            <a:r>
              <a:rPr lang="de-DE" i="1" dirty="0" err="1"/>
              <a:t>pikas-digi.dzlm.de</a:t>
            </a:r>
            <a:r>
              <a:rPr lang="de-DE" i="1" dirty="0"/>
              <a:t>)</a:t>
            </a:r>
          </a:p>
        </p:txBody>
      </p:sp>
      <p:sp>
        <p:nvSpPr>
          <p:cNvPr id="6" name="Foliennummernplatzhalter 5">
            <a:extLst>
              <a:ext uri="{FF2B5EF4-FFF2-40B4-BE49-F238E27FC236}">
                <a16:creationId xmlns:a16="http://schemas.microsoft.com/office/drawing/2014/main" id="{26274DB5-BCA6-CF44-8B41-3F59901C0CAF}"/>
              </a:ext>
            </a:extLst>
          </p:cNvPr>
          <p:cNvSpPr>
            <a:spLocks noGrp="1"/>
          </p:cNvSpPr>
          <p:nvPr>
            <p:ph type="sldNum" sz="quarter" idx="12"/>
          </p:nvPr>
        </p:nvSpPr>
        <p:spPr/>
        <p:txBody>
          <a:bodyPr/>
          <a:lstStyle/>
          <a:p>
            <a:fld id="{7D26CBBC-A65C-324F-A558-3C7EC3B0734D}" type="slidenum">
              <a:rPr lang="de-DE" smtClean="0"/>
              <a:t>‹Nr.›</a:t>
            </a:fld>
            <a:endParaRPr lang="de-DE"/>
          </a:p>
        </p:txBody>
      </p:sp>
      <p:sp>
        <p:nvSpPr>
          <p:cNvPr id="11" name="Inhaltsplatzhalter 2">
            <a:extLst>
              <a:ext uri="{FF2B5EF4-FFF2-40B4-BE49-F238E27FC236}">
                <a16:creationId xmlns:a16="http://schemas.microsoft.com/office/drawing/2014/main" id="{D8D3C64C-3C4D-1844-9D5C-0D72726DCB3F}"/>
              </a:ext>
            </a:extLst>
          </p:cNvPr>
          <p:cNvSpPr>
            <a:spLocks noGrp="1"/>
          </p:cNvSpPr>
          <p:nvPr>
            <p:ph sz="half" idx="13" hasCustomPrompt="1"/>
          </p:nvPr>
        </p:nvSpPr>
        <p:spPr>
          <a:xfrm>
            <a:off x="4150517" y="474311"/>
            <a:ext cx="5367336" cy="479954"/>
          </a:xfrm>
          <a:prstGeom prst="rect">
            <a:avLst/>
          </a:prstGeom>
          <a:solidFill>
            <a:srgbClr val="428891"/>
          </a:solidFill>
        </p:spPr>
        <p:txBody>
          <a:bodyPr/>
          <a:lstStyle>
            <a:lvl1pPr marL="0" indent="0">
              <a:buNone/>
              <a:defRPr sz="3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de-DE" dirty="0"/>
              <a:t>Text</a:t>
            </a:r>
          </a:p>
        </p:txBody>
      </p:sp>
    </p:spTree>
    <p:extLst>
      <p:ext uri="{BB962C8B-B14F-4D97-AF65-F5344CB8AC3E}">
        <p14:creationId xmlns:p14="http://schemas.microsoft.com/office/powerpoint/2010/main" val="26241135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1B4D379B-E51D-8142-8131-61F69B2264BA}"/>
              </a:ext>
            </a:extLst>
          </p:cNvPr>
          <p:cNvSpPr>
            <a:spLocks noGrp="1"/>
          </p:cNvSpPr>
          <p:nvPr>
            <p:ph sz="half" idx="1"/>
          </p:nvPr>
        </p:nvSpPr>
        <p:spPr>
          <a:xfrm>
            <a:off x="838200" y="1825625"/>
            <a:ext cx="5181600" cy="4351338"/>
          </a:xfrm>
          <a:prstGeom prst="rect">
            <a:avLst/>
          </a:prstGeom>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r>
              <a:rPr lang="de-DE" dirty="0"/>
              <a:t>Mastertextformat bearbeiten
Zweite Ebene
Dritte Ebene
Vierte Ebene
Fünfte Ebene</a:t>
            </a:r>
          </a:p>
        </p:txBody>
      </p:sp>
      <p:sp>
        <p:nvSpPr>
          <p:cNvPr id="4" name="Inhaltsplatzhalter 3">
            <a:extLst>
              <a:ext uri="{FF2B5EF4-FFF2-40B4-BE49-F238E27FC236}">
                <a16:creationId xmlns:a16="http://schemas.microsoft.com/office/drawing/2014/main" id="{0E1D7CFE-0FD7-DC42-A1E0-DAAC5E79717F}"/>
              </a:ext>
            </a:extLst>
          </p:cNvPr>
          <p:cNvSpPr>
            <a:spLocks noGrp="1"/>
          </p:cNvSpPr>
          <p:nvPr>
            <p:ph sz="half" idx="2"/>
          </p:nvPr>
        </p:nvSpPr>
        <p:spPr>
          <a:xfrm>
            <a:off x="6172200" y="1825625"/>
            <a:ext cx="5181600" cy="4351338"/>
          </a:xfrm>
          <a:prstGeom prst="rect">
            <a:avLst/>
          </a:prstGeom>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r>
              <a:rPr lang="de-DE" dirty="0"/>
              <a:t>Mastertextformat bearbeiten
Zweite Ebene
Dritte Ebene
Vierte Ebene
Fünfte Ebene</a:t>
            </a:r>
          </a:p>
        </p:txBody>
      </p:sp>
      <p:sp>
        <p:nvSpPr>
          <p:cNvPr id="5" name="Datumsplatzhalter 4">
            <a:extLst>
              <a:ext uri="{FF2B5EF4-FFF2-40B4-BE49-F238E27FC236}">
                <a16:creationId xmlns:a16="http://schemas.microsoft.com/office/drawing/2014/main" id="{AEFB1982-DCED-7544-999C-56E48A5E19A7}"/>
              </a:ext>
            </a:extLst>
          </p:cNvPr>
          <p:cNvSpPr>
            <a:spLocks noGrp="1"/>
          </p:cNvSpPr>
          <p:nvPr>
            <p:ph type="dt" sz="half" idx="10"/>
          </p:nvPr>
        </p:nvSpPr>
        <p:spPr/>
        <p:txBody>
          <a:bodyPr/>
          <a:lstStyle/>
          <a:p>
            <a:fld id="{E3E895BA-B87C-C840-A112-F0AF1C5322F7}" type="datetime1">
              <a:rPr lang="de-DE" smtClean="0"/>
              <a:t>25.09.20</a:t>
            </a:fld>
            <a:endParaRPr lang="de-DE"/>
          </a:p>
        </p:txBody>
      </p:sp>
      <p:sp>
        <p:nvSpPr>
          <p:cNvPr id="6" name="Fußzeilenplatzhalter 5">
            <a:extLst>
              <a:ext uri="{FF2B5EF4-FFF2-40B4-BE49-F238E27FC236}">
                <a16:creationId xmlns:a16="http://schemas.microsoft.com/office/drawing/2014/main" id="{3F36857D-3CC7-F74A-B74A-75B2CC08D8FB}"/>
              </a:ext>
            </a:extLst>
          </p:cNvPr>
          <p:cNvSpPr>
            <a:spLocks noGrp="1"/>
          </p:cNvSpPr>
          <p:nvPr>
            <p:ph type="ftr" sz="quarter" idx="11"/>
          </p:nvPr>
        </p:nvSpPr>
        <p:spPr/>
        <p:txBody>
          <a:bodyPr/>
          <a:lstStyle/>
          <a:p>
            <a:r>
              <a:rPr lang="de-DE" dirty="0"/>
              <a:t>Juli 2019 © </a:t>
            </a:r>
            <a:r>
              <a:rPr lang="de-DE" b="1" dirty="0"/>
              <a:t>PIKAS</a:t>
            </a:r>
            <a:r>
              <a:rPr lang="de-DE" dirty="0"/>
              <a:t> </a:t>
            </a:r>
            <a:r>
              <a:rPr lang="de-DE" dirty="0" err="1"/>
              <a:t>digi</a:t>
            </a:r>
            <a:r>
              <a:rPr lang="de-DE" dirty="0"/>
              <a:t> </a:t>
            </a:r>
            <a:r>
              <a:rPr lang="de-DE" i="1" dirty="0"/>
              <a:t>(</a:t>
            </a:r>
            <a:r>
              <a:rPr lang="de-DE" i="1" dirty="0" err="1"/>
              <a:t>pikas-digi.dzlm.de</a:t>
            </a:r>
            <a:r>
              <a:rPr lang="de-DE" i="1" dirty="0"/>
              <a:t>)</a:t>
            </a:r>
          </a:p>
        </p:txBody>
      </p:sp>
      <p:sp>
        <p:nvSpPr>
          <p:cNvPr id="7" name="Foliennummernplatzhalter 6">
            <a:extLst>
              <a:ext uri="{FF2B5EF4-FFF2-40B4-BE49-F238E27FC236}">
                <a16:creationId xmlns:a16="http://schemas.microsoft.com/office/drawing/2014/main" id="{78C3E2A5-7DE9-3448-9A7B-32BF9A985E45}"/>
              </a:ext>
            </a:extLst>
          </p:cNvPr>
          <p:cNvSpPr>
            <a:spLocks noGrp="1"/>
          </p:cNvSpPr>
          <p:nvPr>
            <p:ph type="sldNum" sz="quarter" idx="12"/>
          </p:nvPr>
        </p:nvSpPr>
        <p:spPr/>
        <p:txBody>
          <a:bodyPr/>
          <a:lstStyle/>
          <a:p>
            <a:fld id="{7D26CBBC-A65C-324F-A558-3C7EC3B0734D}" type="slidenum">
              <a:rPr lang="de-DE" smtClean="0"/>
              <a:t>‹Nr.›</a:t>
            </a:fld>
            <a:endParaRPr lang="de-DE"/>
          </a:p>
        </p:txBody>
      </p:sp>
      <p:sp>
        <p:nvSpPr>
          <p:cNvPr id="11" name="Inhaltsplatzhalter 2">
            <a:extLst>
              <a:ext uri="{FF2B5EF4-FFF2-40B4-BE49-F238E27FC236}">
                <a16:creationId xmlns:a16="http://schemas.microsoft.com/office/drawing/2014/main" id="{267AC867-6051-EB4E-88BC-10FD577440F3}"/>
              </a:ext>
            </a:extLst>
          </p:cNvPr>
          <p:cNvSpPr>
            <a:spLocks noGrp="1"/>
          </p:cNvSpPr>
          <p:nvPr>
            <p:ph sz="half" idx="13" hasCustomPrompt="1"/>
          </p:nvPr>
        </p:nvSpPr>
        <p:spPr>
          <a:xfrm>
            <a:off x="4150517" y="474311"/>
            <a:ext cx="5367336" cy="479954"/>
          </a:xfrm>
          <a:prstGeom prst="rect">
            <a:avLst/>
          </a:prstGeom>
          <a:solidFill>
            <a:srgbClr val="428891"/>
          </a:solidFill>
        </p:spPr>
        <p:txBody>
          <a:bodyPr/>
          <a:lstStyle>
            <a:lvl1pPr marL="0" indent="0">
              <a:buNone/>
              <a:defRPr sz="3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de-DE" dirty="0"/>
              <a:t>Text</a:t>
            </a:r>
          </a:p>
        </p:txBody>
      </p:sp>
    </p:spTree>
    <p:extLst>
      <p:ext uri="{BB962C8B-B14F-4D97-AF65-F5344CB8AC3E}">
        <p14:creationId xmlns:p14="http://schemas.microsoft.com/office/powerpoint/2010/main" val="35961826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Vergleich">
    <p:spTree>
      <p:nvGrpSpPr>
        <p:cNvPr id="1" name=""/>
        <p:cNvGrpSpPr/>
        <p:nvPr/>
      </p:nvGrpSpPr>
      <p:grpSpPr>
        <a:xfrm>
          <a:off x="0" y="0"/>
          <a:ext cx="0" cy="0"/>
          <a:chOff x="0" y="0"/>
          <a:chExt cx="0" cy="0"/>
        </a:xfrm>
      </p:grpSpPr>
      <p:sp>
        <p:nvSpPr>
          <p:cNvPr id="4" name="Inhaltsplatzhalter 3">
            <a:extLst>
              <a:ext uri="{FF2B5EF4-FFF2-40B4-BE49-F238E27FC236}">
                <a16:creationId xmlns:a16="http://schemas.microsoft.com/office/drawing/2014/main" id="{FA4D9F3E-716D-3D4B-B089-DC0A9DBAE182}"/>
              </a:ext>
            </a:extLst>
          </p:cNvPr>
          <p:cNvSpPr>
            <a:spLocks noGrp="1"/>
          </p:cNvSpPr>
          <p:nvPr>
            <p:ph sz="half" idx="2"/>
          </p:nvPr>
        </p:nvSpPr>
        <p:spPr>
          <a:xfrm>
            <a:off x="839788" y="2505075"/>
            <a:ext cx="5157787" cy="3684588"/>
          </a:xfrm>
          <a:prstGeom prst="rect">
            <a:avLst/>
          </a:prstGeom>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r>
              <a:rPr lang="de-DE" dirty="0"/>
              <a:t>Mastertextformat bearbeiten
Zweite Ebene
Dritte Ebene
Vierte Ebene
Fünfte Ebene</a:t>
            </a:r>
          </a:p>
        </p:txBody>
      </p:sp>
      <p:sp>
        <p:nvSpPr>
          <p:cNvPr id="6" name="Inhaltsplatzhalter 5">
            <a:extLst>
              <a:ext uri="{FF2B5EF4-FFF2-40B4-BE49-F238E27FC236}">
                <a16:creationId xmlns:a16="http://schemas.microsoft.com/office/drawing/2014/main" id="{709E945C-14BA-C749-B18B-AE0FF43F6535}"/>
              </a:ext>
            </a:extLst>
          </p:cNvPr>
          <p:cNvSpPr>
            <a:spLocks noGrp="1"/>
          </p:cNvSpPr>
          <p:nvPr>
            <p:ph sz="quarter" idx="4"/>
          </p:nvPr>
        </p:nvSpPr>
        <p:spPr>
          <a:xfrm>
            <a:off x="6172200" y="2505075"/>
            <a:ext cx="5183188" cy="3684588"/>
          </a:xfrm>
          <a:prstGeom prst="rect">
            <a:avLst/>
          </a:prstGeom>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r>
              <a:rPr lang="de-DE" dirty="0"/>
              <a:t>Mastertextformat bearbeiten
Zweite Ebene
Dritte Ebene
Vierte Ebene
Fünfte Ebene</a:t>
            </a:r>
          </a:p>
        </p:txBody>
      </p:sp>
      <p:sp>
        <p:nvSpPr>
          <p:cNvPr id="7" name="Datumsplatzhalter 6">
            <a:extLst>
              <a:ext uri="{FF2B5EF4-FFF2-40B4-BE49-F238E27FC236}">
                <a16:creationId xmlns:a16="http://schemas.microsoft.com/office/drawing/2014/main" id="{946D5E05-E261-644F-B0EF-390BC59DB78A}"/>
              </a:ext>
            </a:extLst>
          </p:cNvPr>
          <p:cNvSpPr>
            <a:spLocks noGrp="1"/>
          </p:cNvSpPr>
          <p:nvPr>
            <p:ph type="dt" sz="half" idx="10"/>
          </p:nvPr>
        </p:nvSpPr>
        <p:spPr/>
        <p:txBody>
          <a:bodyPr/>
          <a:lstStyle/>
          <a:p>
            <a:fld id="{32D239B0-6704-7146-B9DF-83057500CEBF}" type="datetime1">
              <a:rPr lang="de-DE" smtClean="0"/>
              <a:t>25.09.20</a:t>
            </a:fld>
            <a:endParaRPr lang="de-DE"/>
          </a:p>
        </p:txBody>
      </p:sp>
      <p:sp>
        <p:nvSpPr>
          <p:cNvPr id="8" name="Fußzeilenplatzhalter 7">
            <a:extLst>
              <a:ext uri="{FF2B5EF4-FFF2-40B4-BE49-F238E27FC236}">
                <a16:creationId xmlns:a16="http://schemas.microsoft.com/office/drawing/2014/main" id="{B169702F-B820-A946-BF4F-869798AE6501}"/>
              </a:ext>
            </a:extLst>
          </p:cNvPr>
          <p:cNvSpPr>
            <a:spLocks noGrp="1"/>
          </p:cNvSpPr>
          <p:nvPr>
            <p:ph type="ftr" sz="quarter" idx="11"/>
          </p:nvPr>
        </p:nvSpPr>
        <p:spPr/>
        <p:txBody>
          <a:bodyPr/>
          <a:lstStyle/>
          <a:p>
            <a:r>
              <a:rPr lang="de-DE"/>
              <a:t>Juli 2019 © PIKAS digi (pikas-digi.dzlm.de)</a:t>
            </a:r>
            <a:endParaRPr lang="de-DE" dirty="0"/>
          </a:p>
        </p:txBody>
      </p:sp>
      <p:sp>
        <p:nvSpPr>
          <p:cNvPr id="9" name="Foliennummernplatzhalter 8">
            <a:extLst>
              <a:ext uri="{FF2B5EF4-FFF2-40B4-BE49-F238E27FC236}">
                <a16:creationId xmlns:a16="http://schemas.microsoft.com/office/drawing/2014/main" id="{1639848D-7F48-DD40-9E9E-63B751897AB5}"/>
              </a:ext>
            </a:extLst>
          </p:cNvPr>
          <p:cNvSpPr>
            <a:spLocks noGrp="1"/>
          </p:cNvSpPr>
          <p:nvPr>
            <p:ph type="sldNum" sz="quarter" idx="12"/>
          </p:nvPr>
        </p:nvSpPr>
        <p:spPr/>
        <p:txBody>
          <a:bodyPr/>
          <a:lstStyle/>
          <a:p>
            <a:fld id="{7D26CBBC-A65C-324F-A558-3C7EC3B0734D}" type="slidenum">
              <a:rPr lang="de-DE" smtClean="0"/>
              <a:t>‹Nr.›</a:t>
            </a:fld>
            <a:endParaRPr lang="de-DE"/>
          </a:p>
        </p:txBody>
      </p:sp>
      <p:sp>
        <p:nvSpPr>
          <p:cNvPr id="11" name="Inhaltsplatzhalter 2">
            <a:extLst>
              <a:ext uri="{FF2B5EF4-FFF2-40B4-BE49-F238E27FC236}">
                <a16:creationId xmlns:a16="http://schemas.microsoft.com/office/drawing/2014/main" id="{C8C010AA-318D-6F42-8277-20C9548C3195}"/>
              </a:ext>
            </a:extLst>
          </p:cNvPr>
          <p:cNvSpPr>
            <a:spLocks noGrp="1"/>
          </p:cNvSpPr>
          <p:nvPr>
            <p:ph sz="half" idx="13" hasCustomPrompt="1"/>
          </p:nvPr>
        </p:nvSpPr>
        <p:spPr>
          <a:xfrm>
            <a:off x="4150517" y="474311"/>
            <a:ext cx="5367336" cy="479954"/>
          </a:xfrm>
          <a:prstGeom prst="rect">
            <a:avLst/>
          </a:prstGeom>
          <a:solidFill>
            <a:srgbClr val="428891"/>
          </a:solidFill>
        </p:spPr>
        <p:txBody>
          <a:bodyPr/>
          <a:lstStyle>
            <a:lvl1pPr marL="0" indent="0">
              <a:buNone/>
              <a:defRPr sz="3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de-DE" dirty="0"/>
              <a:t>Text</a:t>
            </a:r>
          </a:p>
        </p:txBody>
      </p:sp>
    </p:spTree>
    <p:extLst>
      <p:ext uri="{BB962C8B-B14F-4D97-AF65-F5344CB8AC3E}">
        <p14:creationId xmlns:p14="http://schemas.microsoft.com/office/powerpoint/2010/main" val="10255231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F6154BC2-AA4C-7647-8C29-BE67C73E974C}"/>
              </a:ext>
            </a:extLst>
          </p:cNvPr>
          <p:cNvSpPr>
            <a:spLocks noGrp="1"/>
          </p:cNvSpPr>
          <p:nvPr>
            <p:ph type="dt" sz="half" idx="10"/>
          </p:nvPr>
        </p:nvSpPr>
        <p:spPr/>
        <p:txBody>
          <a:bodyPr/>
          <a:lstStyle/>
          <a:p>
            <a:fld id="{B74199E7-A0DE-4F44-9125-CDA0F8E7FE7B}" type="datetime1">
              <a:rPr lang="de-DE" smtClean="0"/>
              <a:t>25.09.20</a:t>
            </a:fld>
            <a:endParaRPr lang="de-DE"/>
          </a:p>
        </p:txBody>
      </p:sp>
      <p:sp>
        <p:nvSpPr>
          <p:cNvPr id="4" name="Fußzeilenplatzhalter 3">
            <a:extLst>
              <a:ext uri="{FF2B5EF4-FFF2-40B4-BE49-F238E27FC236}">
                <a16:creationId xmlns:a16="http://schemas.microsoft.com/office/drawing/2014/main" id="{F5505779-3EB0-6844-BDCC-2BE2626F9EB2}"/>
              </a:ext>
            </a:extLst>
          </p:cNvPr>
          <p:cNvSpPr>
            <a:spLocks noGrp="1"/>
          </p:cNvSpPr>
          <p:nvPr>
            <p:ph type="ftr" sz="quarter" idx="11"/>
          </p:nvPr>
        </p:nvSpPr>
        <p:spPr/>
        <p:txBody>
          <a:bodyPr/>
          <a:lstStyle/>
          <a:p>
            <a:r>
              <a:rPr lang="de-DE" dirty="0"/>
              <a:t>Juli 2019 © </a:t>
            </a:r>
            <a:r>
              <a:rPr lang="de-DE" b="1" dirty="0"/>
              <a:t>PIKAS</a:t>
            </a:r>
            <a:r>
              <a:rPr lang="de-DE" dirty="0"/>
              <a:t> </a:t>
            </a:r>
            <a:r>
              <a:rPr lang="de-DE" dirty="0" err="1"/>
              <a:t>digi</a:t>
            </a:r>
            <a:r>
              <a:rPr lang="de-DE" dirty="0"/>
              <a:t> </a:t>
            </a:r>
            <a:r>
              <a:rPr lang="de-DE" i="1" dirty="0"/>
              <a:t>(</a:t>
            </a:r>
            <a:r>
              <a:rPr lang="de-DE" i="1" dirty="0" err="1"/>
              <a:t>pikas-digi.dzlm.de</a:t>
            </a:r>
            <a:r>
              <a:rPr lang="de-DE" i="1" dirty="0"/>
              <a:t>)</a:t>
            </a:r>
          </a:p>
        </p:txBody>
      </p:sp>
      <p:sp>
        <p:nvSpPr>
          <p:cNvPr id="5" name="Foliennummernplatzhalter 4">
            <a:extLst>
              <a:ext uri="{FF2B5EF4-FFF2-40B4-BE49-F238E27FC236}">
                <a16:creationId xmlns:a16="http://schemas.microsoft.com/office/drawing/2014/main" id="{422E2F43-6FB6-F641-82E0-90E37718094A}"/>
              </a:ext>
            </a:extLst>
          </p:cNvPr>
          <p:cNvSpPr>
            <a:spLocks noGrp="1"/>
          </p:cNvSpPr>
          <p:nvPr>
            <p:ph type="sldNum" sz="quarter" idx="12"/>
          </p:nvPr>
        </p:nvSpPr>
        <p:spPr/>
        <p:txBody>
          <a:bodyPr/>
          <a:lstStyle/>
          <a:p>
            <a:fld id="{7D26CBBC-A65C-324F-A558-3C7EC3B0734D}" type="slidenum">
              <a:rPr lang="de-DE" smtClean="0"/>
              <a:t>‹Nr.›</a:t>
            </a:fld>
            <a:endParaRPr lang="de-DE"/>
          </a:p>
        </p:txBody>
      </p:sp>
      <p:sp>
        <p:nvSpPr>
          <p:cNvPr id="7" name="Inhaltsplatzhalter 2">
            <a:extLst>
              <a:ext uri="{FF2B5EF4-FFF2-40B4-BE49-F238E27FC236}">
                <a16:creationId xmlns:a16="http://schemas.microsoft.com/office/drawing/2014/main" id="{2AB50CA1-104F-A74F-93FF-5F912CEFEC0C}"/>
              </a:ext>
            </a:extLst>
          </p:cNvPr>
          <p:cNvSpPr>
            <a:spLocks noGrp="1"/>
          </p:cNvSpPr>
          <p:nvPr>
            <p:ph sz="half" idx="13" hasCustomPrompt="1"/>
          </p:nvPr>
        </p:nvSpPr>
        <p:spPr>
          <a:xfrm>
            <a:off x="4150517" y="474311"/>
            <a:ext cx="5367336" cy="479954"/>
          </a:xfrm>
          <a:prstGeom prst="rect">
            <a:avLst/>
          </a:prstGeom>
          <a:solidFill>
            <a:srgbClr val="428891"/>
          </a:solidFill>
        </p:spPr>
        <p:txBody>
          <a:bodyPr/>
          <a:lstStyle>
            <a:lvl1pPr marL="0" indent="0">
              <a:buNone/>
              <a:defRPr sz="3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de-DE" dirty="0"/>
              <a:t>Text</a:t>
            </a:r>
          </a:p>
        </p:txBody>
      </p:sp>
    </p:spTree>
    <p:extLst>
      <p:ext uri="{BB962C8B-B14F-4D97-AF65-F5344CB8AC3E}">
        <p14:creationId xmlns:p14="http://schemas.microsoft.com/office/powerpoint/2010/main" val="37866267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C653F6CD-F9A7-CE47-94DD-D1D977283CE3}"/>
              </a:ext>
            </a:extLst>
          </p:cNvPr>
          <p:cNvSpPr>
            <a:spLocks noGrp="1"/>
          </p:cNvSpPr>
          <p:nvPr>
            <p:ph type="dt" sz="half" idx="10"/>
          </p:nvPr>
        </p:nvSpPr>
        <p:spPr/>
        <p:txBody>
          <a:bodyPr/>
          <a:lstStyle/>
          <a:p>
            <a:fld id="{829E82A7-97A2-6F48-9048-F4315A109F9B}" type="datetime1">
              <a:rPr lang="de-DE" smtClean="0"/>
              <a:t>25.09.20</a:t>
            </a:fld>
            <a:endParaRPr lang="de-DE"/>
          </a:p>
        </p:txBody>
      </p:sp>
      <p:sp>
        <p:nvSpPr>
          <p:cNvPr id="3" name="Fußzeilenplatzhalter 2">
            <a:extLst>
              <a:ext uri="{FF2B5EF4-FFF2-40B4-BE49-F238E27FC236}">
                <a16:creationId xmlns:a16="http://schemas.microsoft.com/office/drawing/2014/main" id="{5FF797E9-B36A-0046-B50C-944A91315F15}"/>
              </a:ext>
            </a:extLst>
          </p:cNvPr>
          <p:cNvSpPr>
            <a:spLocks noGrp="1"/>
          </p:cNvSpPr>
          <p:nvPr>
            <p:ph type="ftr" sz="quarter" idx="11"/>
          </p:nvPr>
        </p:nvSpPr>
        <p:spPr/>
        <p:txBody>
          <a:bodyPr/>
          <a:lstStyle/>
          <a:p>
            <a:r>
              <a:rPr lang="de-DE" dirty="0"/>
              <a:t>Juli 2019 © </a:t>
            </a:r>
            <a:r>
              <a:rPr lang="de-DE" b="1" dirty="0"/>
              <a:t>PIKAS</a:t>
            </a:r>
            <a:r>
              <a:rPr lang="de-DE" dirty="0"/>
              <a:t> </a:t>
            </a:r>
            <a:r>
              <a:rPr lang="de-DE" dirty="0" err="1"/>
              <a:t>digi</a:t>
            </a:r>
            <a:r>
              <a:rPr lang="de-DE" dirty="0"/>
              <a:t> </a:t>
            </a:r>
            <a:r>
              <a:rPr lang="de-DE" i="1" dirty="0"/>
              <a:t>(</a:t>
            </a:r>
            <a:r>
              <a:rPr lang="de-DE" i="1" dirty="0" err="1"/>
              <a:t>pikas-digi.dzlm.de</a:t>
            </a:r>
            <a:r>
              <a:rPr lang="de-DE" i="1" dirty="0"/>
              <a:t>)</a:t>
            </a:r>
          </a:p>
        </p:txBody>
      </p:sp>
      <p:sp>
        <p:nvSpPr>
          <p:cNvPr id="4" name="Foliennummernplatzhalter 3">
            <a:extLst>
              <a:ext uri="{FF2B5EF4-FFF2-40B4-BE49-F238E27FC236}">
                <a16:creationId xmlns:a16="http://schemas.microsoft.com/office/drawing/2014/main" id="{4BAC6437-C8CE-174D-B42E-D6652797AE01}"/>
              </a:ext>
            </a:extLst>
          </p:cNvPr>
          <p:cNvSpPr>
            <a:spLocks noGrp="1"/>
          </p:cNvSpPr>
          <p:nvPr>
            <p:ph type="sldNum" sz="quarter" idx="12"/>
          </p:nvPr>
        </p:nvSpPr>
        <p:spPr/>
        <p:txBody>
          <a:bodyPr/>
          <a:lstStyle/>
          <a:p>
            <a:fld id="{7D26CBBC-A65C-324F-A558-3C7EC3B0734D}" type="slidenum">
              <a:rPr lang="de-DE" smtClean="0"/>
              <a:t>‹Nr.›</a:t>
            </a:fld>
            <a:endParaRPr lang="de-DE"/>
          </a:p>
        </p:txBody>
      </p:sp>
      <p:sp>
        <p:nvSpPr>
          <p:cNvPr id="6" name="Inhaltsplatzhalter 2">
            <a:extLst>
              <a:ext uri="{FF2B5EF4-FFF2-40B4-BE49-F238E27FC236}">
                <a16:creationId xmlns:a16="http://schemas.microsoft.com/office/drawing/2014/main" id="{B77EE81F-383A-AE4D-ADE2-0911C046585C}"/>
              </a:ext>
            </a:extLst>
          </p:cNvPr>
          <p:cNvSpPr>
            <a:spLocks noGrp="1"/>
          </p:cNvSpPr>
          <p:nvPr>
            <p:ph sz="half" idx="13" hasCustomPrompt="1"/>
          </p:nvPr>
        </p:nvSpPr>
        <p:spPr>
          <a:xfrm>
            <a:off x="4150517" y="474311"/>
            <a:ext cx="5367336" cy="479954"/>
          </a:xfrm>
          <a:prstGeom prst="rect">
            <a:avLst/>
          </a:prstGeom>
          <a:solidFill>
            <a:srgbClr val="428891"/>
          </a:solidFill>
        </p:spPr>
        <p:txBody>
          <a:bodyPr/>
          <a:lstStyle>
            <a:lvl1pPr marL="0" indent="0">
              <a:buNone/>
              <a:defRPr sz="3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de-DE" dirty="0"/>
              <a:t>Text</a:t>
            </a:r>
          </a:p>
        </p:txBody>
      </p:sp>
    </p:spTree>
    <p:extLst>
      <p:ext uri="{BB962C8B-B14F-4D97-AF65-F5344CB8AC3E}">
        <p14:creationId xmlns:p14="http://schemas.microsoft.com/office/powerpoint/2010/main" val="20506002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nhalt mit Überschrift">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0FBC950E-645F-C847-A94E-E4921B89CF9D}"/>
              </a:ext>
            </a:extLst>
          </p:cNvPr>
          <p:cNvSpPr>
            <a:spLocks noGrp="1"/>
          </p:cNvSpPr>
          <p:nvPr>
            <p:ph idx="1"/>
          </p:nvPr>
        </p:nvSpPr>
        <p:spPr>
          <a:xfrm>
            <a:off x="5183188" y="1367624"/>
            <a:ext cx="6172200" cy="4493426"/>
          </a:xfrm>
          <a:prstGeom prst="rect">
            <a:avLst/>
          </a:prstGeom>
        </p:spPr>
        <p:txBody>
          <a:bodyPr/>
          <a:lstStyle>
            <a:lvl1pPr>
              <a:defRPr sz="3200">
                <a:latin typeface="Open Sans" panose="020B0606030504020204" pitchFamily="34" charset="0"/>
                <a:ea typeface="Open Sans" panose="020B0606030504020204" pitchFamily="34" charset="0"/>
                <a:cs typeface="Open Sans" panose="020B0606030504020204" pitchFamily="34" charset="0"/>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de-DE" dirty="0"/>
              <a:t>Mastertextformat bearbeiten
Zweite Ebene
Dritte Ebene
Vierte Ebene
Fünfte Ebene</a:t>
            </a:r>
          </a:p>
        </p:txBody>
      </p:sp>
      <p:sp>
        <p:nvSpPr>
          <p:cNvPr id="4" name="Textplatzhalter 3">
            <a:extLst>
              <a:ext uri="{FF2B5EF4-FFF2-40B4-BE49-F238E27FC236}">
                <a16:creationId xmlns:a16="http://schemas.microsoft.com/office/drawing/2014/main" id="{05F85F99-D27F-5740-B863-66941DB164E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de-DE" dirty="0"/>
              <a:t>Mastertextformat bearbeiten
Zweite Ebene
Dritte Ebene
Vierte Ebene
Fünfte Ebene</a:t>
            </a:r>
          </a:p>
        </p:txBody>
      </p:sp>
      <p:sp>
        <p:nvSpPr>
          <p:cNvPr id="5" name="Datumsplatzhalter 4">
            <a:extLst>
              <a:ext uri="{FF2B5EF4-FFF2-40B4-BE49-F238E27FC236}">
                <a16:creationId xmlns:a16="http://schemas.microsoft.com/office/drawing/2014/main" id="{7404D5F8-892F-EC4C-B3EF-8329A5B2CD64}"/>
              </a:ext>
            </a:extLst>
          </p:cNvPr>
          <p:cNvSpPr>
            <a:spLocks noGrp="1"/>
          </p:cNvSpPr>
          <p:nvPr>
            <p:ph type="dt" sz="half" idx="10"/>
          </p:nvPr>
        </p:nvSpPr>
        <p:spPr/>
        <p:txBody>
          <a:bodyPr/>
          <a:lstStyle/>
          <a:p>
            <a:fld id="{74E66D84-729E-0046-897A-5AB9B26994C4}" type="datetime1">
              <a:rPr lang="de-DE" smtClean="0"/>
              <a:t>25.09.20</a:t>
            </a:fld>
            <a:endParaRPr lang="de-DE"/>
          </a:p>
        </p:txBody>
      </p:sp>
      <p:sp>
        <p:nvSpPr>
          <p:cNvPr id="6" name="Fußzeilenplatzhalter 5">
            <a:extLst>
              <a:ext uri="{FF2B5EF4-FFF2-40B4-BE49-F238E27FC236}">
                <a16:creationId xmlns:a16="http://schemas.microsoft.com/office/drawing/2014/main" id="{F824620E-28D6-AF43-9B37-BE3895D51521}"/>
              </a:ext>
            </a:extLst>
          </p:cNvPr>
          <p:cNvSpPr>
            <a:spLocks noGrp="1"/>
          </p:cNvSpPr>
          <p:nvPr>
            <p:ph type="ftr" sz="quarter" idx="11"/>
          </p:nvPr>
        </p:nvSpPr>
        <p:spPr/>
        <p:txBody>
          <a:bodyPr/>
          <a:lstStyle/>
          <a:p>
            <a:r>
              <a:rPr lang="de-DE" dirty="0"/>
              <a:t>Juli 2019 © </a:t>
            </a:r>
            <a:r>
              <a:rPr lang="de-DE" b="1" dirty="0"/>
              <a:t>PIKAS</a:t>
            </a:r>
            <a:r>
              <a:rPr lang="de-DE" dirty="0"/>
              <a:t> </a:t>
            </a:r>
            <a:r>
              <a:rPr lang="de-DE" dirty="0" err="1"/>
              <a:t>digi</a:t>
            </a:r>
            <a:r>
              <a:rPr lang="de-DE" dirty="0"/>
              <a:t> </a:t>
            </a:r>
            <a:r>
              <a:rPr lang="de-DE" i="1" dirty="0"/>
              <a:t>(</a:t>
            </a:r>
            <a:r>
              <a:rPr lang="de-DE" i="1" dirty="0" err="1"/>
              <a:t>pikas-digi.dzlm.de</a:t>
            </a:r>
            <a:r>
              <a:rPr lang="de-DE" i="1" dirty="0"/>
              <a:t>)</a:t>
            </a:r>
          </a:p>
        </p:txBody>
      </p:sp>
      <p:sp>
        <p:nvSpPr>
          <p:cNvPr id="7" name="Foliennummernplatzhalter 6">
            <a:extLst>
              <a:ext uri="{FF2B5EF4-FFF2-40B4-BE49-F238E27FC236}">
                <a16:creationId xmlns:a16="http://schemas.microsoft.com/office/drawing/2014/main" id="{A2E43784-E856-5349-B0E7-8F651B12E0E2}"/>
              </a:ext>
            </a:extLst>
          </p:cNvPr>
          <p:cNvSpPr>
            <a:spLocks noGrp="1"/>
          </p:cNvSpPr>
          <p:nvPr>
            <p:ph type="sldNum" sz="quarter" idx="12"/>
          </p:nvPr>
        </p:nvSpPr>
        <p:spPr/>
        <p:txBody>
          <a:bodyPr/>
          <a:lstStyle/>
          <a:p>
            <a:fld id="{7D26CBBC-A65C-324F-A558-3C7EC3B0734D}" type="slidenum">
              <a:rPr lang="de-DE" smtClean="0"/>
              <a:t>‹Nr.›</a:t>
            </a:fld>
            <a:endParaRPr lang="de-DE"/>
          </a:p>
        </p:txBody>
      </p:sp>
      <p:sp>
        <p:nvSpPr>
          <p:cNvPr id="9" name="Inhaltsplatzhalter 2">
            <a:extLst>
              <a:ext uri="{FF2B5EF4-FFF2-40B4-BE49-F238E27FC236}">
                <a16:creationId xmlns:a16="http://schemas.microsoft.com/office/drawing/2014/main" id="{5D2FE3C6-118E-EF42-80D7-7D476FB64881}"/>
              </a:ext>
            </a:extLst>
          </p:cNvPr>
          <p:cNvSpPr>
            <a:spLocks noGrp="1"/>
          </p:cNvSpPr>
          <p:nvPr>
            <p:ph sz="half" idx="13" hasCustomPrompt="1"/>
          </p:nvPr>
        </p:nvSpPr>
        <p:spPr>
          <a:xfrm>
            <a:off x="4150517" y="474311"/>
            <a:ext cx="5367336" cy="479954"/>
          </a:xfrm>
          <a:prstGeom prst="rect">
            <a:avLst/>
          </a:prstGeom>
          <a:solidFill>
            <a:srgbClr val="428891"/>
          </a:solidFill>
        </p:spPr>
        <p:txBody>
          <a:bodyPr/>
          <a:lstStyle>
            <a:lvl1pPr marL="0" indent="0">
              <a:buNone/>
              <a:defRPr sz="3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de-DE" dirty="0"/>
              <a:t>Text</a:t>
            </a:r>
          </a:p>
        </p:txBody>
      </p:sp>
    </p:spTree>
    <p:extLst>
      <p:ext uri="{BB962C8B-B14F-4D97-AF65-F5344CB8AC3E}">
        <p14:creationId xmlns:p14="http://schemas.microsoft.com/office/powerpoint/2010/main" val="15209409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ild mit Überschrift">
    <p:spTree>
      <p:nvGrpSpPr>
        <p:cNvPr id="1" name=""/>
        <p:cNvGrpSpPr/>
        <p:nvPr/>
      </p:nvGrpSpPr>
      <p:grpSpPr>
        <a:xfrm>
          <a:off x="0" y="0"/>
          <a:ext cx="0" cy="0"/>
          <a:chOff x="0" y="0"/>
          <a:chExt cx="0" cy="0"/>
        </a:xfrm>
      </p:grpSpPr>
      <p:sp>
        <p:nvSpPr>
          <p:cNvPr id="3" name="Bildplatzhalter 2">
            <a:extLst>
              <a:ext uri="{FF2B5EF4-FFF2-40B4-BE49-F238E27FC236}">
                <a16:creationId xmlns:a16="http://schemas.microsoft.com/office/drawing/2014/main" id="{78587CE8-0D23-694E-BBB4-FE7F924269FD}"/>
              </a:ext>
            </a:extLst>
          </p:cNvPr>
          <p:cNvSpPr>
            <a:spLocks noGrp="1"/>
          </p:cNvSpPr>
          <p:nvPr>
            <p:ph type="pic" idx="1"/>
          </p:nvPr>
        </p:nvSpPr>
        <p:spPr>
          <a:xfrm>
            <a:off x="5183188" y="1248355"/>
            <a:ext cx="6172200" cy="461269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dirty="0"/>
          </a:p>
        </p:txBody>
      </p:sp>
      <p:sp>
        <p:nvSpPr>
          <p:cNvPr id="4" name="Textplatzhalter 3">
            <a:extLst>
              <a:ext uri="{FF2B5EF4-FFF2-40B4-BE49-F238E27FC236}">
                <a16:creationId xmlns:a16="http://schemas.microsoft.com/office/drawing/2014/main" id="{203517CD-EE85-444C-AE75-5AD520F7129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de-DE" dirty="0"/>
              <a:t>Mastertextformat bearbeiten
Zweite Ebene
Dritte Ebene
Vierte Ebene
Fünfte Ebene</a:t>
            </a:r>
          </a:p>
        </p:txBody>
      </p:sp>
      <p:sp>
        <p:nvSpPr>
          <p:cNvPr id="5" name="Datumsplatzhalter 4">
            <a:extLst>
              <a:ext uri="{FF2B5EF4-FFF2-40B4-BE49-F238E27FC236}">
                <a16:creationId xmlns:a16="http://schemas.microsoft.com/office/drawing/2014/main" id="{70399341-256F-8E4F-A536-CC67E07DD345}"/>
              </a:ext>
            </a:extLst>
          </p:cNvPr>
          <p:cNvSpPr>
            <a:spLocks noGrp="1"/>
          </p:cNvSpPr>
          <p:nvPr>
            <p:ph type="dt" sz="half" idx="10"/>
          </p:nvPr>
        </p:nvSpPr>
        <p:spPr/>
        <p:txBody>
          <a:bodyPr/>
          <a:lstStyle/>
          <a:p>
            <a:fld id="{4DCF6852-C5F7-CC43-ADA5-228C0AFFB466}" type="datetime1">
              <a:rPr lang="de-DE" smtClean="0"/>
              <a:t>25.09.20</a:t>
            </a:fld>
            <a:endParaRPr lang="de-DE"/>
          </a:p>
        </p:txBody>
      </p:sp>
      <p:sp>
        <p:nvSpPr>
          <p:cNvPr id="6" name="Fußzeilenplatzhalter 5">
            <a:extLst>
              <a:ext uri="{FF2B5EF4-FFF2-40B4-BE49-F238E27FC236}">
                <a16:creationId xmlns:a16="http://schemas.microsoft.com/office/drawing/2014/main" id="{39C349F8-7FF3-CC42-8BF8-387E44C3004E}"/>
              </a:ext>
            </a:extLst>
          </p:cNvPr>
          <p:cNvSpPr>
            <a:spLocks noGrp="1"/>
          </p:cNvSpPr>
          <p:nvPr>
            <p:ph type="ftr" sz="quarter" idx="11"/>
          </p:nvPr>
        </p:nvSpPr>
        <p:spPr/>
        <p:txBody>
          <a:bodyPr/>
          <a:lstStyle/>
          <a:p>
            <a:r>
              <a:rPr lang="de-DE" dirty="0"/>
              <a:t>Juli 2019 © </a:t>
            </a:r>
            <a:r>
              <a:rPr lang="de-DE" b="1" dirty="0"/>
              <a:t>PIKAS</a:t>
            </a:r>
            <a:r>
              <a:rPr lang="de-DE" dirty="0"/>
              <a:t> </a:t>
            </a:r>
            <a:r>
              <a:rPr lang="de-DE" dirty="0" err="1"/>
              <a:t>digi</a:t>
            </a:r>
            <a:r>
              <a:rPr lang="de-DE" dirty="0"/>
              <a:t> </a:t>
            </a:r>
            <a:r>
              <a:rPr lang="de-DE" i="1" dirty="0"/>
              <a:t>(</a:t>
            </a:r>
            <a:r>
              <a:rPr lang="de-DE" i="1" dirty="0" err="1"/>
              <a:t>pikas-digi.dzlm.de</a:t>
            </a:r>
            <a:r>
              <a:rPr lang="de-DE" i="1" dirty="0"/>
              <a:t>)</a:t>
            </a:r>
          </a:p>
        </p:txBody>
      </p:sp>
      <p:sp>
        <p:nvSpPr>
          <p:cNvPr id="7" name="Foliennummernplatzhalter 6">
            <a:extLst>
              <a:ext uri="{FF2B5EF4-FFF2-40B4-BE49-F238E27FC236}">
                <a16:creationId xmlns:a16="http://schemas.microsoft.com/office/drawing/2014/main" id="{63B9207A-6000-C84B-B444-584FC99FBC8F}"/>
              </a:ext>
            </a:extLst>
          </p:cNvPr>
          <p:cNvSpPr>
            <a:spLocks noGrp="1"/>
          </p:cNvSpPr>
          <p:nvPr>
            <p:ph type="sldNum" sz="quarter" idx="12"/>
          </p:nvPr>
        </p:nvSpPr>
        <p:spPr/>
        <p:txBody>
          <a:bodyPr/>
          <a:lstStyle/>
          <a:p>
            <a:fld id="{7D26CBBC-A65C-324F-A558-3C7EC3B0734D}" type="slidenum">
              <a:rPr lang="de-DE" smtClean="0"/>
              <a:t>‹Nr.›</a:t>
            </a:fld>
            <a:endParaRPr lang="de-DE"/>
          </a:p>
        </p:txBody>
      </p:sp>
      <p:sp>
        <p:nvSpPr>
          <p:cNvPr id="9" name="Inhaltsplatzhalter 2">
            <a:extLst>
              <a:ext uri="{FF2B5EF4-FFF2-40B4-BE49-F238E27FC236}">
                <a16:creationId xmlns:a16="http://schemas.microsoft.com/office/drawing/2014/main" id="{F4E9DEBB-C41C-6345-9582-89A7A48D4C3D}"/>
              </a:ext>
            </a:extLst>
          </p:cNvPr>
          <p:cNvSpPr>
            <a:spLocks noGrp="1"/>
          </p:cNvSpPr>
          <p:nvPr>
            <p:ph sz="half" idx="13" hasCustomPrompt="1"/>
          </p:nvPr>
        </p:nvSpPr>
        <p:spPr>
          <a:xfrm>
            <a:off x="4150517" y="474311"/>
            <a:ext cx="5367336" cy="479954"/>
          </a:xfrm>
          <a:prstGeom prst="rect">
            <a:avLst/>
          </a:prstGeom>
          <a:solidFill>
            <a:srgbClr val="428891"/>
          </a:solidFill>
        </p:spPr>
        <p:txBody>
          <a:bodyPr/>
          <a:lstStyle>
            <a:lvl1pPr marL="0" indent="0">
              <a:buNone/>
              <a:defRPr sz="3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de-DE" dirty="0"/>
              <a:t>Text</a:t>
            </a:r>
          </a:p>
        </p:txBody>
      </p:sp>
    </p:spTree>
    <p:extLst>
      <p:ext uri="{BB962C8B-B14F-4D97-AF65-F5344CB8AC3E}">
        <p14:creationId xmlns:p14="http://schemas.microsoft.com/office/powerpoint/2010/main" val="24889026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3218A065-696F-0747-9E24-87B5827B4D88}"/>
              </a:ext>
            </a:extLst>
          </p:cNvPr>
          <p:cNvSpPr/>
          <p:nvPr userDrawn="1"/>
        </p:nvSpPr>
        <p:spPr>
          <a:xfrm>
            <a:off x="0" y="1097280"/>
            <a:ext cx="12192000" cy="5760720"/>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 name="Datumsplatzhalter 3">
            <a:extLst>
              <a:ext uri="{FF2B5EF4-FFF2-40B4-BE49-F238E27FC236}">
                <a16:creationId xmlns:a16="http://schemas.microsoft.com/office/drawing/2014/main" id="{0291F877-6F54-FB4C-8CFE-B35BE13F7C2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F43CA261-5180-504B-905F-DCBA8D2DEB98}" type="datetime1">
              <a:rPr lang="de-DE" smtClean="0"/>
              <a:t>25.09.20</a:t>
            </a:fld>
            <a:endParaRPr lang="de-DE" dirty="0"/>
          </a:p>
        </p:txBody>
      </p:sp>
      <p:sp>
        <p:nvSpPr>
          <p:cNvPr id="6" name="Foliennummernplatzhalter 5">
            <a:extLst>
              <a:ext uri="{FF2B5EF4-FFF2-40B4-BE49-F238E27FC236}">
                <a16:creationId xmlns:a16="http://schemas.microsoft.com/office/drawing/2014/main" id="{A22B7F4A-DF4E-614F-B53B-86208B3AE22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7D26CBBC-A65C-324F-A558-3C7EC3B0734D}" type="slidenum">
              <a:rPr lang="de-DE" smtClean="0"/>
              <a:pPr/>
              <a:t>‹Nr.›</a:t>
            </a:fld>
            <a:endParaRPr lang="de-DE" dirty="0"/>
          </a:p>
        </p:txBody>
      </p:sp>
      <p:pic>
        <p:nvPicPr>
          <p:cNvPr id="8" name="Grafik 7">
            <a:extLst>
              <a:ext uri="{FF2B5EF4-FFF2-40B4-BE49-F238E27FC236}">
                <a16:creationId xmlns:a16="http://schemas.microsoft.com/office/drawing/2014/main" id="{BF53EB5A-0AF2-9942-8D87-B970595CC2A3}"/>
              </a:ext>
            </a:extLst>
          </p:cNvPr>
          <p:cNvPicPr>
            <a:picLocks noChangeAspect="1"/>
          </p:cNvPicPr>
          <p:nvPr userDrawn="1"/>
        </p:nvPicPr>
        <p:blipFill>
          <a:blip r:embed="rId13"/>
          <a:stretch>
            <a:fillRect/>
          </a:stretch>
        </p:blipFill>
        <p:spPr>
          <a:xfrm>
            <a:off x="0" y="0"/>
            <a:ext cx="3788721" cy="1097280"/>
          </a:xfrm>
          <a:prstGeom prst="rect">
            <a:avLst/>
          </a:prstGeom>
        </p:spPr>
      </p:pic>
      <p:sp>
        <p:nvSpPr>
          <p:cNvPr id="5" name="Fußzeilenplatzhalter 4">
            <a:extLst>
              <a:ext uri="{FF2B5EF4-FFF2-40B4-BE49-F238E27FC236}">
                <a16:creationId xmlns:a16="http://schemas.microsoft.com/office/drawing/2014/main" id="{D4F4F7A2-C28E-F94B-A515-AE7072F26D6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de-DE" dirty="0"/>
              <a:t>Juli 2019 © </a:t>
            </a:r>
            <a:r>
              <a:rPr lang="de-DE" b="1" dirty="0"/>
              <a:t>PIKAS</a:t>
            </a:r>
            <a:r>
              <a:rPr lang="de-DE" dirty="0"/>
              <a:t> </a:t>
            </a:r>
            <a:r>
              <a:rPr lang="de-DE" dirty="0" err="1"/>
              <a:t>digi</a:t>
            </a:r>
            <a:r>
              <a:rPr lang="de-DE" dirty="0"/>
              <a:t> </a:t>
            </a:r>
            <a:r>
              <a:rPr lang="de-DE" i="1" dirty="0"/>
              <a:t>(</a:t>
            </a:r>
            <a:r>
              <a:rPr lang="de-DE" i="1" dirty="0" err="1"/>
              <a:t>pikas-digi.dzlm.de</a:t>
            </a:r>
            <a:r>
              <a:rPr lang="de-DE" i="1" dirty="0"/>
              <a:t>)</a:t>
            </a:r>
          </a:p>
        </p:txBody>
      </p:sp>
    </p:spTree>
    <p:extLst>
      <p:ext uri="{BB962C8B-B14F-4D97-AF65-F5344CB8AC3E}">
        <p14:creationId xmlns:p14="http://schemas.microsoft.com/office/powerpoint/2010/main" val="1982975099"/>
      </p:ext>
    </p:extLst>
  </p:cSld>
  <p:clrMap bg1="lt1" tx1="dk1" bg2="lt2" tx2="dk2" accent1="accent1" accent2="accent2" accent3="accent3" accent4="accent4" accent5="accent5" accent6="accent6" hlink="hlink" folHlink="folHlink"/>
  <p:sldLayoutIdLst>
    <p:sldLayoutId id="2147483651" r:id="rId1"/>
    <p:sldLayoutId id="2147483649" r:id="rId2"/>
    <p:sldLayoutId id="2147483650"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pikas.dzlm.de/"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7.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microsoft.com/office/2007/relationships/hdphoto" Target="../media/hdphoto2.wdp"/><Relationship Id="rId5" Type="http://schemas.openxmlformats.org/officeDocument/2006/relationships/image" Target="../media/image8.png"/><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38.xml"/><Relationship Id="rId1" Type="http://schemas.openxmlformats.org/officeDocument/2006/relationships/slideLayout" Target="../slideLayouts/slideLayout3.xml"/><Relationship Id="rId6" Type="http://schemas.openxmlformats.org/officeDocument/2006/relationships/image" Target="../media/image29.tiff"/><Relationship Id="rId5" Type="http://schemas.openxmlformats.org/officeDocument/2006/relationships/image" Target="../media/image28.png"/><Relationship Id="rId4" Type="http://schemas.openxmlformats.org/officeDocument/2006/relationships/image" Target="../media/image27.emf"/></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42.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42.xml"/><Relationship Id="rId1" Type="http://schemas.openxmlformats.org/officeDocument/2006/relationships/slideLayout" Target="../slideLayouts/slideLayout3.xml"/><Relationship Id="rId5" Type="http://schemas.openxmlformats.org/officeDocument/2006/relationships/image" Target="../media/image28.png"/><Relationship Id="rId4" Type="http://schemas.openxmlformats.org/officeDocument/2006/relationships/image" Target="../media/image34.emf"/></Relationships>
</file>

<file path=ppt/slides/_rels/slide4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43.xml"/><Relationship Id="rId1" Type="http://schemas.openxmlformats.org/officeDocument/2006/relationships/slideLayout" Target="../slideLayouts/slideLayout3.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 Id="rId9" Type="http://schemas.openxmlformats.org/officeDocument/2006/relationships/image" Target="../media/image40.tiff"/></Relationships>
</file>

<file path=ppt/slides/_rels/slide4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4.xml"/><Relationship Id="rId1" Type="http://schemas.openxmlformats.org/officeDocument/2006/relationships/slideLayout" Target="../slideLayouts/slideLayout3.xml"/><Relationship Id="rId4" Type="http://schemas.openxmlformats.org/officeDocument/2006/relationships/image" Target="../media/image41.png"/></Relationships>
</file>

<file path=ppt/slides/_rels/slide4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5.xml"/><Relationship Id="rId1" Type="http://schemas.openxmlformats.org/officeDocument/2006/relationships/slideLayout" Target="../slideLayouts/slideLayout3.xml"/><Relationship Id="rId5" Type="http://schemas.openxmlformats.org/officeDocument/2006/relationships/image" Target="../media/image44.png"/><Relationship Id="rId4" Type="http://schemas.openxmlformats.org/officeDocument/2006/relationships/image" Target="../media/image43.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7.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4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8.xml"/><Relationship Id="rId1" Type="http://schemas.openxmlformats.org/officeDocument/2006/relationships/slideLayout" Target="../slideLayouts/slideLayout3.xml"/><Relationship Id="rId5" Type="http://schemas.openxmlformats.org/officeDocument/2006/relationships/image" Target="../media/image48.png"/><Relationship Id="rId4" Type="http://schemas.openxmlformats.org/officeDocument/2006/relationships/image" Target="../media/image47.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0.png"/><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hyperlink" Target="https://www.bmbf.de/files/Bildungsoffensive_fuer_die_digitale_Wissensgesellschaft.pdf" TargetMode="External"/><Relationship Id="rId2" Type="http://schemas.openxmlformats.org/officeDocument/2006/relationships/notesSlide" Target="../notesSlides/notesSlide54.xml"/><Relationship Id="rId1" Type="http://schemas.openxmlformats.org/officeDocument/2006/relationships/slideLayout" Target="../slideLayouts/slideLayout3.xml"/><Relationship Id="rId5" Type="http://schemas.openxmlformats.org/officeDocument/2006/relationships/hyperlink" Target="https://www.schulministerium.nrw.de/docs/Recht/LAusbildung/Vorbereitungsdienst/OVP.pdf" TargetMode="External"/><Relationship Id="rId4" Type="http://schemas.openxmlformats.org/officeDocument/2006/relationships/hyperlink" Target="https://www.kmk.org/presse/pressearchiv/mitteilung/strategie-bildung-in-der-digitalen-welt.html" TargetMode="External"/></Relationships>
</file>

<file path=ppt/slides/_rels/slide58.xml.rels><?xml version="1.0" encoding="UTF-8" standalone="yes"?>
<Relationships xmlns="http://schemas.openxmlformats.org/package/2006/relationships"><Relationship Id="rId3" Type="http://schemas.openxmlformats.org/officeDocument/2006/relationships/hyperlink" Target="https://www.medienpass.nrw.de/de/inhalt/arbeiten-mit-dem-medienkompetenzrahmen-nrw" TargetMode="External"/><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2B7AA871-ABB0-3D4A-BF9B-506D76AD94D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1079235"/>
            <a:ext cx="12215381" cy="4699529"/>
          </a:xfrm>
          <a:prstGeom prst="rect">
            <a:avLst/>
          </a:prstGeom>
          <a:effectLst/>
        </p:spPr>
      </p:pic>
      <p:sp>
        <p:nvSpPr>
          <p:cNvPr id="4" name="Titel 1">
            <a:extLst>
              <a:ext uri="{FF2B5EF4-FFF2-40B4-BE49-F238E27FC236}">
                <a16:creationId xmlns:a16="http://schemas.microsoft.com/office/drawing/2014/main" id="{66DD040F-58AC-A04B-B989-995AA45257A7}"/>
              </a:ext>
            </a:extLst>
          </p:cNvPr>
          <p:cNvSpPr txBox="1">
            <a:spLocks/>
          </p:cNvSpPr>
          <p:nvPr/>
        </p:nvSpPr>
        <p:spPr>
          <a:xfrm>
            <a:off x="195580" y="2003053"/>
            <a:ext cx="11363816" cy="757767"/>
          </a:xfrm>
          <a:prstGeom prst="rect">
            <a:avLst/>
          </a:prstGeom>
          <a:solidFill>
            <a:schemeClr val="bg1"/>
          </a:solidFill>
        </p:spPr>
        <p:txBody>
          <a:bodyPr anchor="ctr" anchorCtr="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4000" dirty="0">
                <a:solidFill>
                  <a:srgbClr val="428891"/>
                </a:solidFill>
                <a:latin typeface="Open Sans Light" panose="020B0306030504020204" pitchFamily="34" charset="0"/>
                <a:ea typeface="Open Sans Light" panose="020B0306030504020204" pitchFamily="34" charset="0"/>
                <a:cs typeface="Open Sans Light" panose="020B0306030504020204" pitchFamily="34" charset="0"/>
              </a:rPr>
              <a:t>DIGITALE MEDIEN IM MATHEMATIKUNTERRICHT</a:t>
            </a:r>
          </a:p>
        </p:txBody>
      </p:sp>
      <p:sp>
        <p:nvSpPr>
          <p:cNvPr id="7" name="Fußzeilenplatzhalter 4">
            <a:extLst>
              <a:ext uri="{FF2B5EF4-FFF2-40B4-BE49-F238E27FC236}">
                <a16:creationId xmlns:a16="http://schemas.microsoft.com/office/drawing/2014/main" id="{3E6EB959-0011-5F4E-9E04-7B6D93DDAF15}"/>
              </a:ext>
            </a:extLst>
          </p:cNvPr>
          <p:cNvSpPr txBox="1">
            <a:spLocks/>
          </p:cNvSpPr>
          <p:nvPr/>
        </p:nvSpPr>
        <p:spPr>
          <a:xfrm>
            <a:off x="4038600" y="6356350"/>
            <a:ext cx="4114800" cy="365125"/>
          </a:xfrm>
          <a:prstGeom prst="rect">
            <a:avLst/>
          </a:prstGeom>
        </p:spPr>
        <p:txBody>
          <a:bodyPr vert="horz" lIns="91440" tIns="45720" rIns="91440" bIns="45720" rtlCol="0" anchor="ctr"/>
          <a:lstStyle>
            <a:defPPr>
              <a:defRPr lang="de-DE"/>
            </a:defPPr>
            <a:lvl1pPr marL="0" algn="ctr" defTabSz="914400" rtl="0" eaLnBrk="1" latinLnBrk="0" hangingPunct="1">
              <a:defRPr sz="1200" kern="12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Juli 2019 © </a:t>
            </a:r>
            <a:r>
              <a:rPr lang="de-DE" b="1" dirty="0"/>
              <a:t>PIKAS</a:t>
            </a:r>
            <a:r>
              <a:rPr lang="de-DE" dirty="0"/>
              <a:t> </a:t>
            </a:r>
            <a:r>
              <a:rPr lang="de-DE" dirty="0" err="1"/>
              <a:t>digi</a:t>
            </a:r>
            <a:r>
              <a:rPr lang="de-DE" dirty="0"/>
              <a:t> </a:t>
            </a:r>
            <a:r>
              <a:rPr lang="de-DE" i="1" dirty="0"/>
              <a:t>(</a:t>
            </a:r>
            <a:r>
              <a:rPr lang="de-DE" i="1" dirty="0" err="1"/>
              <a:t>pikas-digi.dzlm.de</a:t>
            </a:r>
            <a:r>
              <a:rPr lang="de-DE" i="1" dirty="0"/>
              <a:t>)</a:t>
            </a:r>
          </a:p>
        </p:txBody>
      </p:sp>
      <p:sp>
        <p:nvSpPr>
          <p:cNvPr id="8" name="Titel 1">
            <a:extLst>
              <a:ext uri="{FF2B5EF4-FFF2-40B4-BE49-F238E27FC236}">
                <a16:creationId xmlns:a16="http://schemas.microsoft.com/office/drawing/2014/main" id="{EA6827FE-9724-A448-934A-9108C6B4F7BA}"/>
              </a:ext>
            </a:extLst>
          </p:cNvPr>
          <p:cNvSpPr txBox="1">
            <a:spLocks/>
          </p:cNvSpPr>
          <p:nvPr/>
        </p:nvSpPr>
        <p:spPr>
          <a:xfrm>
            <a:off x="165101" y="3142930"/>
            <a:ext cx="5338552" cy="757767"/>
          </a:xfrm>
          <a:prstGeom prst="rect">
            <a:avLst/>
          </a:prstGeom>
          <a:solidFill>
            <a:schemeClr val="bg1"/>
          </a:solidFill>
        </p:spPr>
        <p:txBody>
          <a:bodyPr anchor="ctr" anchorCtr="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4000" dirty="0">
                <a:solidFill>
                  <a:srgbClr val="428891"/>
                </a:solidFill>
                <a:latin typeface="Open Sans Light" panose="020B0306030504020204" pitchFamily="34" charset="0"/>
                <a:ea typeface="Open Sans Light" panose="020B0306030504020204" pitchFamily="34" charset="0"/>
                <a:cs typeface="Open Sans Light" panose="020B0306030504020204" pitchFamily="34" charset="0"/>
              </a:rPr>
              <a:t>DER GRUNDSCHULE</a:t>
            </a:r>
          </a:p>
        </p:txBody>
      </p:sp>
    </p:spTree>
    <p:extLst>
      <p:ext uri="{BB962C8B-B14F-4D97-AF65-F5344CB8AC3E}">
        <p14:creationId xmlns:p14="http://schemas.microsoft.com/office/powerpoint/2010/main" val="20146172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D8F80DB2-D38A-DA43-B658-9DA3B8331BB5}"/>
              </a:ext>
            </a:extLst>
          </p:cNvPr>
          <p:cNvSpPr>
            <a:spLocks noGrp="1"/>
          </p:cNvSpPr>
          <p:nvPr>
            <p:ph type="dt" sz="half" idx="10"/>
          </p:nvPr>
        </p:nvSpPr>
        <p:spPr/>
        <p:txBody>
          <a:bodyPr/>
          <a:lstStyle/>
          <a:p>
            <a:fld id="{47812229-3D41-3749-81C7-654ECBC0BDF8}" type="datetime1">
              <a:rPr lang="de-DE" smtClean="0"/>
              <a:t>25.09.20</a:t>
            </a:fld>
            <a:endParaRPr lang="de-DE"/>
          </a:p>
        </p:txBody>
      </p:sp>
      <p:sp>
        <p:nvSpPr>
          <p:cNvPr id="4" name="Fußzeilenplatzhalter 3">
            <a:extLst>
              <a:ext uri="{FF2B5EF4-FFF2-40B4-BE49-F238E27FC236}">
                <a16:creationId xmlns:a16="http://schemas.microsoft.com/office/drawing/2014/main" id="{24ECB1B4-C4FD-5043-A046-516E315825FE}"/>
              </a:ext>
            </a:extLst>
          </p:cNvPr>
          <p:cNvSpPr>
            <a:spLocks noGrp="1"/>
          </p:cNvSpPr>
          <p:nvPr>
            <p:ph type="ftr" sz="quarter" idx="11"/>
          </p:nvPr>
        </p:nvSpPr>
        <p:spPr/>
        <p:txBody>
          <a:bodyPr/>
          <a:lstStyle/>
          <a:p>
            <a:r>
              <a:rPr lang="de-DE"/>
              <a:t>Juli 2019 © </a:t>
            </a:r>
            <a:r>
              <a:rPr lang="de-DE" b="1"/>
              <a:t>PIKAS</a:t>
            </a:r>
            <a:r>
              <a:rPr lang="de-DE"/>
              <a:t> digi </a:t>
            </a:r>
            <a:r>
              <a:rPr lang="de-DE" i="1"/>
              <a:t>(pikas-digi.dzlm.de)</a:t>
            </a:r>
            <a:endParaRPr lang="de-DE" i="1" dirty="0"/>
          </a:p>
        </p:txBody>
      </p:sp>
      <p:sp>
        <p:nvSpPr>
          <p:cNvPr id="5" name="Foliennummernplatzhalter 4">
            <a:extLst>
              <a:ext uri="{FF2B5EF4-FFF2-40B4-BE49-F238E27FC236}">
                <a16:creationId xmlns:a16="http://schemas.microsoft.com/office/drawing/2014/main" id="{4F74FBCB-394E-5A40-BE0E-222A7361F66E}"/>
              </a:ext>
            </a:extLst>
          </p:cNvPr>
          <p:cNvSpPr>
            <a:spLocks noGrp="1"/>
          </p:cNvSpPr>
          <p:nvPr>
            <p:ph type="sldNum" sz="quarter" idx="12"/>
          </p:nvPr>
        </p:nvSpPr>
        <p:spPr/>
        <p:txBody>
          <a:bodyPr/>
          <a:lstStyle/>
          <a:p>
            <a:fld id="{7D26CBBC-A65C-324F-A558-3C7EC3B0734D}" type="slidenum">
              <a:rPr lang="de-DE" smtClean="0"/>
              <a:t>9</a:t>
            </a:fld>
            <a:endParaRPr lang="de-DE"/>
          </a:p>
        </p:txBody>
      </p:sp>
      <p:sp>
        <p:nvSpPr>
          <p:cNvPr id="8" name="Textfeld 7">
            <a:extLst>
              <a:ext uri="{FF2B5EF4-FFF2-40B4-BE49-F238E27FC236}">
                <a16:creationId xmlns:a16="http://schemas.microsoft.com/office/drawing/2014/main" id="{FAA1DEC5-4003-C446-BEB6-D2D63EAF8BF0}"/>
              </a:ext>
            </a:extLst>
          </p:cNvPr>
          <p:cNvSpPr txBox="1"/>
          <p:nvPr/>
        </p:nvSpPr>
        <p:spPr>
          <a:xfrm>
            <a:off x="277052" y="1303659"/>
            <a:ext cx="11692760" cy="830997"/>
          </a:xfrm>
          <a:prstGeom prst="rect">
            <a:avLst/>
          </a:prstGeom>
          <a:noFill/>
        </p:spPr>
        <p:txBody>
          <a:bodyPr wrap="square" rtlCol="0">
            <a:spAutoFit/>
          </a:bodyPr>
          <a:lstStyle/>
          <a:p>
            <a:pPr algn="ctr"/>
            <a:r>
              <a:rPr lang="de-DE" sz="2400" b="1" dirty="0">
                <a:latin typeface="Open Sans" panose="020B0606030504020204" pitchFamily="34" charset="0"/>
                <a:ea typeface="Open Sans" panose="020B0606030504020204" pitchFamily="34" charset="0"/>
                <a:cs typeface="Open Sans" panose="020B0606030504020204" pitchFamily="34" charset="0"/>
              </a:rPr>
              <a:t>Warum sollten wir uns mit Einsatzmöglichkeiten digitaler Medien im MU (stärker) befassen?</a:t>
            </a:r>
          </a:p>
        </p:txBody>
      </p:sp>
      <p:sp>
        <p:nvSpPr>
          <p:cNvPr id="9" name="Inhaltsplatzhalter 1">
            <a:extLst>
              <a:ext uri="{FF2B5EF4-FFF2-40B4-BE49-F238E27FC236}">
                <a16:creationId xmlns:a16="http://schemas.microsoft.com/office/drawing/2014/main" id="{A48C885E-0629-6C40-811F-EC1E34D75FE1}"/>
              </a:ext>
            </a:extLst>
          </p:cNvPr>
          <p:cNvSpPr>
            <a:spLocks noGrp="1"/>
          </p:cNvSpPr>
          <p:nvPr>
            <p:ph idx="1"/>
          </p:nvPr>
        </p:nvSpPr>
        <p:spPr>
          <a:xfrm>
            <a:off x="838200" y="2242625"/>
            <a:ext cx="10515600" cy="3644777"/>
          </a:xfrm>
        </p:spPr>
        <p:txBody>
          <a:bodyPr/>
          <a:lstStyle/>
          <a:p>
            <a:r>
              <a:rPr lang="de-DE" sz="2400" dirty="0"/>
              <a:t>Verbindliche Kompetenzerwartungen zum Lernen mit digitalen Medien – auch im Fachunterricht </a:t>
            </a:r>
            <a:r>
              <a:rPr lang="de-DE" sz="1800" dirty="0"/>
              <a:t>(KMK, 2016; Medienpass NRW, 2017)</a:t>
            </a:r>
          </a:p>
          <a:p>
            <a:r>
              <a:rPr lang="de-DE" sz="2400" dirty="0"/>
              <a:t>Umfangreiche Fördergelder (5 Milliarden € in den kommenden 5 Jahren) </a:t>
            </a:r>
            <a:r>
              <a:rPr lang="de-DE" sz="1800" dirty="0"/>
              <a:t>(BMBF, 2016)</a:t>
            </a:r>
          </a:p>
        </p:txBody>
      </p:sp>
      <p:sp>
        <p:nvSpPr>
          <p:cNvPr id="10" name="Abgerundete rechteckige Legende 9">
            <a:extLst>
              <a:ext uri="{FF2B5EF4-FFF2-40B4-BE49-F238E27FC236}">
                <a16:creationId xmlns:a16="http://schemas.microsoft.com/office/drawing/2014/main" id="{29E780BD-F54F-634A-B4BB-27C031D8448D}"/>
              </a:ext>
            </a:extLst>
          </p:cNvPr>
          <p:cNvSpPr/>
          <p:nvPr/>
        </p:nvSpPr>
        <p:spPr>
          <a:xfrm>
            <a:off x="166176" y="3974367"/>
            <a:ext cx="5267470" cy="950053"/>
          </a:xfrm>
          <a:prstGeom prst="wedgeRoundRectCallout">
            <a:avLst>
              <a:gd name="adj1" fmla="val -43440"/>
              <a:gd name="adj2" fmla="val 82860"/>
              <a:gd name="adj3" fmla="val 16667"/>
            </a:avLst>
          </a:prstGeom>
          <a:solidFill>
            <a:srgbClr val="428891"/>
          </a:solidFill>
          <a:ln>
            <a:solidFill>
              <a:srgbClr val="4288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dirty="0"/>
              <a:t>Wir brauchen „eine „Digitale Bildungsoffensive“: Für Schüler, Auszubildende, Studenten und Lehrkräfte gleichermaßen“</a:t>
            </a:r>
          </a:p>
        </p:txBody>
      </p:sp>
      <p:pic>
        <p:nvPicPr>
          <p:cNvPr id="11" name="Bild 1">
            <a:extLst>
              <a:ext uri="{FF2B5EF4-FFF2-40B4-BE49-F238E27FC236}">
                <a16:creationId xmlns:a16="http://schemas.microsoft.com/office/drawing/2014/main" id="{73234480-FE88-9846-9B2C-19D06C3457F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583613" y="3421486"/>
            <a:ext cx="2291862" cy="3117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 name="Abgerundete rechteckige Legende 11">
            <a:extLst>
              <a:ext uri="{FF2B5EF4-FFF2-40B4-BE49-F238E27FC236}">
                <a16:creationId xmlns:a16="http://schemas.microsoft.com/office/drawing/2014/main" id="{0DAF3BA4-8B80-1341-A10F-16B31E50BDD8}"/>
              </a:ext>
            </a:extLst>
          </p:cNvPr>
          <p:cNvSpPr/>
          <p:nvPr/>
        </p:nvSpPr>
        <p:spPr>
          <a:xfrm>
            <a:off x="5626488" y="4423909"/>
            <a:ext cx="3746112" cy="500511"/>
          </a:xfrm>
          <a:prstGeom prst="wedgeRoundRectCallout">
            <a:avLst>
              <a:gd name="adj1" fmla="val 47199"/>
              <a:gd name="adj2" fmla="val 83580"/>
              <a:gd name="adj3" fmla="val 16667"/>
            </a:avLst>
          </a:prstGeom>
          <a:solidFill>
            <a:srgbClr val="428891"/>
          </a:solidFill>
          <a:ln>
            <a:solidFill>
              <a:srgbClr val="4288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dirty="0"/>
              <a:t>Digital </a:t>
            </a:r>
            <a:r>
              <a:rPr lang="de-DE" sz="2000" dirty="0" err="1"/>
              <a:t>first</a:t>
            </a:r>
            <a:r>
              <a:rPr lang="de-DE" sz="2000" dirty="0"/>
              <a:t>, Bedenken </a:t>
            </a:r>
            <a:r>
              <a:rPr lang="de-DE" sz="2000" dirty="0" err="1"/>
              <a:t>second</a:t>
            </a:r>
            <a:r>
              <a:rPr lang="de-DE" sz="2000" dirty="0"/>
              <a:t>.</a:t>
            </a:r>
          </a:p>
        </p:txBody>
      </p:sp>
      <p:sp>
        <p:nvSpPr>
          <p:cNvPr id="13" name="Abgerundete rechteckige Legende 12">
            <a:extLst>
              <a:ext uri="{FF2B5EF4-FFF2-40B4-BE49-F238E27FC236}">
                <a16:creationId xmlns:a16="http://schemas.microsoft.com/office/drawing/2014/main" id="{ECFEBD4C-F4DA-6D49-BDB6-A9A6391D5773}"/>
              </a:ext>
            </a:extLst>
          </p:cNvPr>
          <p:cNvSpPr/>
          <p:nvPr/>
        </p:nvSpPr>
        <p:spPr>
          <a:xfrm>
            <a:off x="5626488" y="5166859"/>
            <a:ext cx="3435450" cy="830997"/>
          </a:xfrm>
          <a:prstGeom prst="wedgeRoundRectCallout">
            <a:avLst>
              <a:gd name="adj1" fmla="val 51708"/>
              <a:gd name="adj2" fmla="val 81545"/>
              <a:gd name="adj3" fmla="val 16667"/>
            </a:avLst>
          </a:prstGeom>
          <a:solidFill>
            <a:srgbClr val="428891"/>
          </a:solidFill>
          <a:ln>
            <a:solidFill>
              <a:srgbClr val="4288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dirty="0"/>
              <a:t>Tablets, Räume und Labore. Update für Münsters Schulen.</a:t>
            </a:r>
          </a:p>
        </p:txBody>
      </p:sp>
      <p:sp>
        <p:nvSpPr>
          <p:cNvPr id="14" name="Abgerundete rechteckige Legende 13">
            <a:extLst>
              <a:ext uri="{FF2B5EF4-FFF2-40B4-BE49-F238E27FC236}">
                <a16:creationId xmlns:a16="http://schemas.microsoft.com/office/drawing/2014/main" id="{203A9488-5FE2-C64E-8201-507BC9063C70}"/>
              </a:ext>
            </a:extLst>
          </p:cNvPr>
          <p:cNvSpPr/>
          <p:nvPr/>
        </p:nvSpPr>
        <p:spPr>
          <a:xfrm>
            <a:off x="1663507" y="5166859"/>
            <a:ext cx="3770139" cy="907293"/>
          </a:xfrm>
          <a:prstGeom prst="wedgeRoundRectCallout">
            <a:avLst>
              <a:gd name="adj1" fmla="val -44325"/>
              <a:gd name="adj2" fmla="val 74129"/>
              <a:gd name="adj3" fmla="val 16667"/>
            </a:avLst>
          </a:prstGeom>
          <a:solidFill>
            <a:srgbClr val="428891"/>
          </a:solidFill>
          <a:ln>
            <a:solidFill>
              <a:srgbClr val="4288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dirty="0"/>
              <a:t>Wir wollen Potenziale des digitalen Wandels für Bildung und Forschung […] nutzen.</a:t>
            </a:r>
          </a:p>
        </p:txBody>
      </p:sp>
      <p:sp>
        <p:nvSpPr>
          <p:cNvPr id="16" name="Inhaltsplatzhalter 5">
            <a:extLst>
              <a:ext uri="{FF2B5EF4-FFF2-40B4-BE49-F238E27FC236}">
                <a16:creationId xmlns:a16="http://schemas.microsoft.com/office/drawing/2014/main" id="{C47FCF59-DCA5-904D-961F-0CEA7970B23E}"/>
              </a:ext>
            </a:extLst>
          </p:cNvPr>
          <p:cNvSpPr>
            <a:spLocks noGrp="1"/>
          </p:cNvSpPr>
          <p:nvPr>
            <p:ph sz="half" idx="13"/>
          </p:nvPr>
        </p:nvSpPr>
        <p:spPr>
          <a:xfrm>
            <a:off x="4150518" y="87843"/>
            <a:ext cx="5951426" cy="472839"/>
          </a:xfrm>
        </p:spPr>
        <p:txBody>
          <a:bodyPr/>
          <a:lstStyle/>
          <a:p>
            <a:r>
              <a:rPr lang="de-DE" sz="2800" dirty="0"/>
              <a:t>1. </a:t>
            </a:r>
            <a:r>
              <a:rPr lang="de-DE" sz="2800" b="1" dirty="0"/>
              <a:t>Ausgangslage</a:t>
            </a:r>
            <a:r>
              <a:rPr lang="de-DE" sz="2800" dirty="0"/>
              <a:t> zum Lernen mit</a:t>
            </a:r>
          </a:p>
        </p:txBody>
      </p:sp>
      <p:sp>
        <p:nvSpPr>
          <p:cNvPr id="17" name="Inhaltsplatzhalter 5">
            <a:extLst>
              <a:ext uri="{FF2B5EF4-FFF2-40B4-BE49-F238E27FC236}">
                <a16:creationId xmlns:a16="http://schemas.microsoft.com/office/drawing/2014/main" id="{67AC609D-D1D7-B747-8CF5-C2675FD26097}"/>
              </a:ext>
            </a:extLst>
          </p:cNvPr>
          <p:cNvSpPr txBox="1">
            <a:spLocks/>
          </p:cNvSpPr>
          <p:nvPr/>
        </p:nvSpPr>
        <p:spPr>
          <a:xfrm>
            <a:off x="4150518" y="594727"/>
            <a:ext cx="4928168" cy="472839"/>
          </a:xfrm>
          <a:prstGeom prst="rect">
            <a:avLst/>
          </a:prstGeom>
          <a:solidFill>
            <a:srgbClr val="428891"/>
          </a:solidFill>
        </p:spPr>
        <p:txBody>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2800" dirty="0"/>
              <a:t>digitalen Medien (im MU)</a:t>
            </a:r>
          </a:p>
        </p:txBody>
      </p:sp>
    </p:spTree>
    <p:extLst>
      <p:ext uri="{BB962C8B-B14F-4D97-AF65-F5344CB8AC3E}">
        <p14:creationId xmlns:p14="http://schemas.microsoft.com/office/powerpoint/2010/main" val="1737255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3" grpId="0" animBg="1"/>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D8F80DB2-D38A-DA43-B658-9DA3B8331BB5}"/>
              </a:ext>
            </a:extLst>
          </p:cNvPr>
          <p:cNvSpPr>
            <a:spLocks noGrp="1"/>
          </p:cNvSpPr>
          <p:nvPr>
            <p:ph type="dt" sz="half" idx="10"/>
          </p:nvPr>
        </p:nvSpPr>
        <p:spPr/>
        <p:txBody>
          <a:bodyPr/>
          <a:lstStyle/>
          <a:p>
            <a:fld id="{47812229-3D41-3749-81C7-654ECBC0BDF8}" type="datetime1">
              <a:rPr lang="de-DE" smtClean="0"/>
              <a:t>25.09.20</a:t>
            </a:fld>
            <a:endParaRPr lang="de-DE"/>
          </a:p>
        </p:txBody>
      </p:sp>
      <p:sp>
        <p:nvSpPr>
          <p:cNvPr id="4" name="Fußzeilenplatzhalter 3">
            <a:extLst>
              <a:ext uri="{FF2B5EF4-FFF2-40B4-BE49-F238E27FC236}">
                <a16:creationId xmlns:a16="http://schemas.microsoft.com/office/drawing/2014/main" id="{24ECB1B4-C4FD-5043-A046-516E315825FE}"/>
              </a:ext>
            </a:extLst>
          </p:cNvPr>
          <p:cNvSpPr>
            <a:spLocks noGrp="1"/>
          </p:cNvSpPr>
          <p:nvPr>
            <p:ph type="ftr" sz="quarter" idx="11"/>
          </p:nvPr>
        </p:nvSpPr>
        <p:spPr/>
        <p:txBody>
          <a:bodyPr/>
          <a:lstStyle/>
          <a:p>
            <a:r>
              <a:rPr lang="de-DE"/>
              <a:t>Juli 2019 © </a:t>
            </a:r>
            <a:r>
              <a:rPr lang="de-DE" b="1"/>
              <a:t>PIKAS</a:t>
            </a:r>
            <a:r>
              <a:rPr lang="de-DE"/>
              <a:t> digi </a:t>
            </a:r>
            <a:r>
              <a:rPr lang="de-DE" i="1"/>
              <a:t>(pikas-digi.dzlm.de)</a:t>
            </a:r>
            <a:endParaRPr lang="de-DE" i="1" dirty="0"/>
          </a:p>
        </p:txBody>
      </p:sp>
      <p:sp>
        <p:nvSpPr>
          <p:cNvPr id="5" name="Foliennummernplatzhalter 4">
            <a:extLst>
              <a:ext uri="{FF2B5EF4-FFF2-40B4-BE49-F238E27FC236}">
                <a16:creationId xmlns:a16="http://schemas.microsoft.com/office/drawing/2014/main" id="{4F74FBCB-394E-5A40-BE0E-222A7361F66E}"/>
              </a:ext>
            </a:extLst>
          </p:cNvPr>
          <p:cNvSpPr>
            <a:spLocks noGrp="1"/>
          </p:cNvSpPr>
          <p:nvPr>
            <p:ph type="sldNum" sz="quarter" idx="12"/>
          </p:nvPr>
        </p:nvSpPr>
        <p:spPr/>
        <p:txBody>
          <a:bodyPr/>
          <a:lstStyle/>
          <a:p>
            <a:fld id="{7D26CBBC-A65C-324F-A558-3C7EC3B0734D}" type="slidenum">
              <a:rPr lang="de-DE" smtClean="0"/>
              <a:t>10</a:t>
            </a:fld>
            <a:endParaRPr lang="de-DE"/>
          </a:p>
        </p:txBody>
      </p:sp>
      <p:sp>
        <p:nvSpPr>
          <p:cNvPr id="8" name="Textfeld 7">
            <a:extLst>
              <a:ext uri="{FF2B5EF4-FFF2-40B4-BE49-F238E27FC236}">
                <a16:creationId xmlns:a16="http://schemas.microsoft.com/office/drawing/2014/main" id="{FAA1DEC5-4003-C446-BEB6-D2D63EAF8BF0}"/>
              </a:ext>
            </a:extLst>
          </p:cNvPr>
          <p:cNvSpPr txBox="1"/>
          <p:nvPr/>
        </p:nvSpPr>
        <p:spPr>
          <a:xfrm>
            <a:off x="277052" y="1303659"/>
            <a:ext cx="11692760" cy="830997"/>
          </a:xfrm>
          <a:prstGeom prst="rect">
            <a:avLst/>
          </a:prstGeom>
          <a:noFill/>
        </p:spPr>
        <p:txBody>
          <a:bodyPr wrap="square" rtlCol="0">
            <a:spAutoFit/>
          </a:bodyPr>
          <a:lstStyle/>
          <a:p>
            <a:pPr algn="ctr"/>
            <a:r>
              <a:rPr lang="de-DE" sz="2400" b="1" dirty="0">
                <a:latin typeface="Open Sans" panose="020B0606030504020204" pitchFamily="34" charset="0"/>
                <a:ea typeface="Open Sans" panose="020B0606030504020204" pitchFamily="34" charset="0"/>
                <a:cs typeface="Open Sans" panose="020B0606030504020204" pitchFamily="34" charset="0"/>
              </a:rPr>
              <a:t>Warum sollten wir uns mit Einsatzmöglichkeiten digitaler Medien im MU (stärker) befassen?</a:t>
            </a:r>
          </a:p>
        </p:txBody>
      </p:sp>
      <p:sp>
        <p:nvSpPr>
          <p:cNvPr id="9" name="Inhaltsplatzhalter 1">
            <a:extLst>
              <a:ext uri="{FF2B5EF4-FFF2-40B4-BE49-F238E27FC236}">
                <a16:creationId xmlns:a16="http://schemas.microsoft.com/office/drawing/2014/main" id="{A48C885E-0629-6C40-811F-EC1E34D75FE1}"/>
              </a:ext>
            </a:extLst>
          </p:cNvPr>
          <p:cNvSpPr>
            <a:spLocks noGrp="1"/>
          </p:cNvSpPr>
          <p:nvPr>
            <p:ph idx="1"/>
          </p:nvPr>
        </p:nvSpPr>
        <p:spPr>
          <a:xfrm>
            <a:off x="838200" y="2242625"/>
            <a:ext cx="10515600" cy="3644777"/>
          </a:xfrm>
        </p:spPr>
        <p:txBody>
          <a:bodyPr/>
          <a:lstStyle/>
          <a:p>
            <a:r>
              <a:rPr lang="de-DE" sz="2400" dirty="0"/>
              <a:t>Verbindliche Kompetenzerwartungen zum Lernen mit digitalen Medien – auch im Fachunterricht </a:t>
            </a:r>
            <a:r>
              <a:rPr lang="de-DE" sz="1800" dirty="0"/>
              <a:t>(KMK, 2016; Medienpass NRW, 2017)</a:t>
            </a:r>
          </a:p>
          <a:p>
            <a:r>
              <a:rPr lang="de-DE" sz="2400" dirty="0"/>
              <a:t>Umfangreiche Fördergelder (5 Milliarden € in den kommenden 5 Jahren) </a:t>
            </a:r>
            <a:r>
              <a:rPr lang="de-DE" sz="1800" dirty="0"/>
              <a:t>(BMBF, 2016)</a:t>
            </a:r>
          </a:p>
          <a:p>
            <a:r>
              <a:rPr lang="de-DE" sz="2400" dirty="0"/>
              <a:t>Verpflichtende Verwendung digitaler Medien im Referendariat in NRW</a:t>
            </a:r>
            <a:r>
              <a:rPr lang="de-DE" sz="1800" dirty="0"/>
              <a:t> (OVP NRW, § 11(3), 2016)</a:t>
            </a:r>
          </a:p>
        </p:txBody>
      </p:sp>
      <p:sp>
        <p:nvSpPr>
          <p:cNvPr id="2" name="Textfeld 1">
            <a:extLst>
              <a:ext uri="{FF2B5EF4-FFF2-40B4-BE49-F238E27FC236}">
                <a16:creationId xmlns:a16="http://schemas.microsoft.com/office/drawing/2014/main" id="{7366E151-AEC3-6F4D-AAB0-7A674B84F50A}"/>
              </a:ext>
            </a:extLst>
          </p:cNvPr>
          <p:cNvSpPr txBox="1"/>
          <p:nvPr/>
        </p:nvSpPr>
        <p:spPr>
          <a:xfrm>
            <a:off x="1717431" y="4954176"/>
            <a:ext cx="8757138" cy="1200329"/>
          </a:xfrm>
          <a:prstGeom prst="rect">
            <a:avLst/>
          </a:prstGeom>
          <a:solidFill>
            <a:srgbClr val="428891">
              <a:alpha val="50000"/>
            </a:srgbClr>
          </a:solidFill>
        </p:spPr>
        <p:txBody>
          <a:bodyPr wrap="square" rtlCol="0">
            <a:spAutoFit/>
          </a:bodyPr>
          <a:lstStyle/>
          <a:p>
            <a:pPr algn="ctr"/>
            <a:r>
              <a:rPr lang="de-DE" sz="2400" dirty="0">
                <a:latin typeface="Open Sans" panose="020B0606030504020204" pitchFamily="34" charset="0"/>
                <a:ea typeface="Open Sans" panose="020B0606030504020204" pitchFamily="34" charset="0"/>
                <a:cs typeface="Open Sans" panose="020B0606030504020204" pitchFamily="34" charset="0"/>
              </a:rPr>
              <a:t>Bildungspolitische Vorgaben schreiben den Einsatz vor.</a:t>
            </a:r>
          </a:p>
          <a:p>
            <a:pPr algn="ctr"/>
            <a:endParaRPr lang="de-DE" sz="2400" dirty="0">
              <a:latin typeface="Open Sans" panose="020B0606030504020204" pitchFamily="34" charset="0"/>
              <a:ea typeface="Open Sans" panose="020B0606030504020204" pitchFamily="34" charset="0"/>
              <a:cs typeface="Open Sans" panose="020B0606030504020204" pitchFamily="34" charset="0"/>
            </a:endParaRPr>
          </a:p>
          <a:p>
            <a:pPr algn="ctr"/>
            <a:r>
              <a:rPr lang="de-DE" sz="2400" dirty="0">
                <a:latin typeface="Open Sans" panose="020B0606030504020204" pitchFamily="34" charset="0"/>
                <a:ea typeface="Open Sans" panose="020B0606030504020204" pitchFamily="34" charset="0"/>
                <a:cs typeface="Open Sans" panose="020B0606030504020204" pitchFamily="34" charset="0"/>
                <a:sym typeface="Wingdings" pitchFamily="2" charset="2"/>
              </a:rPr>
              <a:t> Sinnvolle Einsatzszenarien für den MU sind nötig</a:t>
            </a:r>
            <a:endParaRPr lang="de-DE"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2" name="Inhaltsplatzhalter 5">
            <a:extLst>
              <a:ext uri="{FF2B5EF4-FFF2-40B4-BE49-F238E27FC236}">
                <a16:creationId xmlns:a16="http://schemas.microsoft.com/office/drawing/2014/main" id="{53AA5136-60B3-7749-8878-8DA175CC8B63}"/>
              </a:ext>
            </a:extLst>
          </p:cNvPr>
          <p:cNvSpPr>
            <a:spLocks noGrp="1"/>
          </p:cNvSpPr>
          <p:nvPr>
            <p:ph sz="half" idx="13"/>
          </p:nvPr>
        </p:nvSpPr>
        <p:spPr>
          <a:xfrm>
            <a:off x="4150518" y="87843"/>
            <a:ext cx="5951426" cy="472839"/>
          </a:xfrm>
        </p:spPr>
        <p:txBody>
          <a:bodyPr/>
          <a:lstStyle/>
          <a:p>
            <a:r>
              <a:rPr lang="de-DE" sz="2800" dirty="0"/>
              <a:t>1. </a:t>
            </a:r>
            <a:r>
              <a:rPr lang="de-DE" sz="2800" b="1" dirty="0"/>
              <a:t>Ausgangslage</a:t>
            </a:r>
            <a:r>
              <a:rPr lang="de-DE" sz="2800" dirty="0"/>
              <a:t> zum Lernen mit</a:t>
            </a:r>
          </a:p>
        </p:txBody>
      </p:sp>
      <p:sp>
        <p:nvSpPr>
          <p:cNvPr id="13" name="Inhaltsplatzhalter 5">
            <a:extLst>
              <a:ext uri="{FF2B5EF4-FFF2-40B4-BE49-F238E27FC236}">
                <a16:creationId xmlns:a16="http://schemas.microsoft.com/office/drawing/2014/main" id="{F2474F25-3EF7-2A40-9AF7-0E0BB7648340}"/>
              </a:ext>
            </a:extLst>
          </p:cNvPr>
          <p:cNvSpPr txBox="1">
            <a:spLocks/>
          </p:cNvSpPr>
          <p:nvPr/>
        </p:nvSpPr>
        <p:spPr>
          <a:xfrm>
            <a:off x="4150518" y="594727"/>
            <a:ext cx="4928168" cy="472839"/>
          </a:xfrm>
          <a:prstGeom prst="rect">
            <a:avLst/>
          </a:prstGeom>
          <a:solidFill>
            <a:srgbClr val="428891"/>
          </a:solidFill>
        </p:spPr>
        <p:txBody>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2800" dirty="0"/>
              <a:t>digitalen Medien (im MU)</a:t>
            </a:r>
          </a:p>
        </p:txBody>
      </p:sp>
    </p:spTree>
    <p:extLst>
      <p:ext uri="{BB962C8B-B14F-4D97-AF65-F5344CB8AC3E}">
        <p14:creationId xmlns:p14="http://schemas.microsoft.com/office/powerpoint/2010/main" val="704792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id="{BB1EFFA6-F8F8-CC49-91C5-E98F8EA6D0C0}"/>
              </a:ext>
            </a:extLst>
          </p:cNvPr>
          <p:cNvSpPr txBox="1"/>
          <p:nvPr/>
        </p:nvSpPr>
        <p:spPr>
          <a:xfrm>
            <a:off x="13754100" y="2784131"/>
            <a:ext cx="184731" cy="369332"/>
          </a:xfrm>
          <a:prstGeom prst="rect">
            <a:avLst/>
          </a:prstGeom>
          <a:noFill/>
        </p:spPr>
        <p:txBody>
          <a:bodyPr wrap="none" rtlCol="0">
            <a:spAutoFit/>
          </a:bodyPr>
          <a:lstStyle/>
          <a:p>
            <a:endParaRPr lang="de-DE" dirty="0"/>
          </a:p>
        </p:txBody>
      </p:sp>
      <p:sp>
        <p:nvSpPr>
          <p:cNvPr id="2" name="Textfeld 1">
            <a:extLst>
              <a:ext uri="{FF2B5EF4-FFF2-40B4-BE49-F238E27FC236}">
                <a16:creationId xmlns:a16="http://schemas.microsoft.com/office/drawing/2014/main" id="{69397941-CD5A-3544-BE27-3B834739DA3C}"/>
              </a:ext>
            </a:extLst>
          </p:cNvPr>
          <p:cNvSpPr txBox="1"/>
          <p:nvPr/>
        </p:nvSpPr>
        <p:spPr>
          <a:xfrm>
            <a:off x="728663" y="2105974"/>
            <a:ext cx="10139206" cy="523220"/>
          </a:xfrm>
          <a:prstGeom prst="rect">
            <a:avLst/>
          </a:prstGeom>
          <a:solidFill>
            <a:schemeClr val="bg1"/>
          </a:solidFill>
        </p:spPr>
        <p:txBody>
          <a:bodyPr wrap="square" rtlCol="0">
            <a:spAutoFit/>
          </a:bodyPr>
          <a:lstStyle/>
          <a:p>
            <a:r>
              <a:rPr lang="de-DE" sz="2800" dirty="0">
                <a:solidFill>
                  <a:srgbClr val="428891"/>
                </a:solidFill>
                <a:latin typeface="Open Sans" panose="020B0606030504020204" pitchFamily="34" charset="0"/>
                <a:ea typeface="Open Sans" panose="020B0606030504020204" pitchFamily="34" charset="0"/>
                <a:cs typeface="Open Sans" panose="020B0606030504020204" pitchFamily="34" charset="0"/>
              </a:rPr>
              <a:t>1. </a:t>
            </a:r>
            <a:r>
              <a:rPr lang="de-DE" sz="2800" b="1" dirty="0">
                <a:solidFill>
                  <a:srgbClr val="428891"/>
                </a:solidFill>
                <a:latin typeface="Open Sans" panose="020B0606030504020204" pitchFamily="34" charset="0"/>
                <a:ea typeface="Open Sans" panose="020B0606030504020204" pitchFamily="34" charset="0"/>
                <a:cs typeface="Open Sans" panose="020B0606030504020204" pitchFamily="34" charset="0"/>
              </a:rPr>
              <a:t>Ausgangslage</a:t>
            </a:r>
            <a:r>
              <a:rPr lang="de-DE" sz="2800" dirty="0">
                <a:solidFill>
                  <a:srgbClr val="428891"/>
                </a:solidFill>
                <a:latin typeface="Open Sans" panose="020B0606030504020204" pitchFamily="34" charset="0"/>
                <a:ea typeface="Open Sans" panose="020B0606030504020204" pitchFamily="34" charset="0"/>
                <a:cs typeface="Open Sans" panose="020B0606030504020204" pitchFamily="34" charset="0"/>
              </a:rPr>
              <a:t> zum Lernen mit digitalen Medien (im MU)</a:t>
            </a:r>
          </a:p>
        </p:txBody>
      </p:sp>
      <p:sp>
        <p:nvSpPr>
          <p:cNvPr id="22" name="Textfeld 21">
            <a:extLst>
              <a:ext uri="{FF2B5EF4-FFF2-40B4-BE49-F238E27FC236}">
                <a16:creationId xmlns:a16="http://schemas.microsoft.com/office/drawing/2014/main" id="{137CD6F1-2BE0-7E43-B31C-57346D2F71CD}"/>
              </a:ext>
            </a:extLst>
          </p:cNvPr>
          <p:cNvSpPr txBox="1"/>
          <p:nvPr/>
        </p:nvSpPr>
        <p:spPr>
          <a:xfrm>
            <a:off x="728661" y="2881785"/>
            <a:ext cx="8205478" cy="523220"/>
          </a:xfrm>
          <a:prstGeom prst="rect">
            <a:avLst/>
          </a:prstGeom>
          <a:solidFill>
            <a:srgbClr val="428891"/>
          </a:solidFill>
        </p:spPr>
        <p:txBody>
          <a:bodyPr wrap="square" rtlCol="0">
            <a:spAutoFit/>
          </a:bodyPr>
          <a:lstStyle/>
          <a:p>
            <a:r>
              <a:rPr lang="de-DE" sz="2800" dirty="0">
                <a:solidFill>
                  <a:schemeClr val="bg1"/>
                </a:solidFill>
                <a:latin typeface="Open Sans" panose="020B0606030504020204" pitchFamily="34" charset="0"/>
                <a:ea typeface="Open Sans" panose="020B0606030504020204" pitchFamily="34" charset="0"/>
                <a:cs typeface="Open Sans" panose="020B0606030504020204" pitchFamily="34" charset="0"/>
              </a:rPr>
              <a:t>2. </a:t>
            </a:r>
            <a:r>
              <a:rPr lang="de-DE"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Positionen</a:t>
            </a:r>
            <a:r>
              <a:rPr lang="de-DE" sz="2800" dirty="0">
                <a:solidFill>
                  <a:schemeClr val="bg1"/>
                </a:solidFill>
                <a:latin typeface="Open Sans" panose="020B0606030504020204" pitchFamily="34" charset="0"/>
                <a:ea typeface="Open Sans" panose="020B0606030504020204" pitchFamily="34" charset="0"/>
                <a:cs typeface="Open Sans" panose="020B0606030504020204" pitchFamily="34" charset="0"/>
              </a:rPr>
              <a:t> zum Lernen mit digitalen Medien</a:t>
            </a:r>
          </a:p>
        </p:txBody>
      </p:sp>
      <p:sp>
        <p:nvSpPr>
          <p:cNvPr id="23" name="Textfeld 22">
            <a:extLst>
              <a:ext uri="{FF2B5EF4-FFF2-40B4-BE49-F238E27FC236}">
                <a16:creationId xmlns:a16="http://schemas.microsoft.com/office/drawing/2014/main" id="{ADD31EB4-B00C-D441-871F-B4271FDE318E}"/>
              </a:ext>
            </a:extLst>
          </p:cNvPr>
          <p:cNvSpPr txBox="1"/>
          <p:nvPr/>
        </p:nvSpPr>
        <p:spPr>
          <a:xfrm>
            <a:off x="728660" y="3657987"/>
            <a:ext cx="10139206" cy="954107"/>
          </a:xfrm>
          <a:prstGeom prst="rect">
            <a:avLst/>
          </a:prstGeom>
          <a:solidFill>
            <a:schemeClr val="bg1"/>
          </a:solidFill>
        </p:spPr>
        <p:txBody>
          <a:bodyPr wrap="square" rtlCol="0">
            <a:spAutoFit/>
          </a:bodyPr>
          <a:lstStyle/>
          <a:p>
            <a:r>
              <a:rPr lang="de-DE" sz="2800" dirty="0">
                <a:solidFill>
                  <a:srgbClr val="428891"/>
                </a:solidFill>
                <a:latin typeface="Open Sans" panose="020B0606030504020204" pitchFamily="34" charset="0"/>
                <a:ea typeface="Open Sans" panose="020B0606030504020204" pitchFamily="34" charset="0"/>
                <a:cs typeface="Open Sans" panose="020B0606030504020204" pitchFamily="34" charset="0"/>
              </a:rPr>
              <a:t>3. Mathematikdidaktische und unterrichtsorganisatorische </a:t>
            </a:r>
            <a:r>
              <a:rPr lang="de-DE" sz="2800" b="1" dirty="0">
                <a:solidFill>
                  <a:srgbClr val="428891"/>
                </a:solidFill>
                <a:latin typeface="Open Sans" panose="020B0606030504020204" pitchFamily="34" charset="0"/>
                <a:ea typeface="Open Sans" panose="020B0606030504020204" pitchFamily="34" charset="0"/>
                <a:cs typeface="Open Sans" panose="020B0606030504020204" pitchFamily="34" charset="0"/>
              </a:rPr>
              <a:t>Potentiale</a:t>
            </a:r>
            <a:r>
              <a:rPr lang="de-DE" sz="2800" dirty="0">
                <a:solidFill>
                  <a:srgbClr val="428891"/>
                </a:solidFill>
                <a:latin typeface="Open Sans" panose="020B0606030504020204" pitchFamily="34" charset="0"/>
                <a:ea typeface="Open Sans" panose="020B0606030504020204" pitchFamily="34" charset="0"/>
                <a:cs typeface="Open Sans" panose="020B0606030504020204" pitchFamily="34" charset="0"/>
              </a:rPr>
              <a:t> digitaler Medien</a:t>
            </a:r>
          </a:p>
        </p:txBody>
      </p:sp>
      <p:sp>
        <p:nvSpPr>
          <p:cNvPr id="24" name="Textfeld 23">
            <a:extLst>
              <a:ext uri="{FF2B5EF4-FFF2-40B4-BE49-F238E27FC236}">
                <a16:creationId xmlns:a16="http://schemas.microsoft.com/office/drawing/2014/main" id="{6156E62C-FEE4-1E49-87F2-C912BAEE2CC0}"/>
              </a:ext>
            </a:extLst>
          </p:cNvPr>
          <p:cNvSpPr txBox="1"/>
          <p:nvPr/>
        </p:nvSpPr>
        <p:spPr>
          <a:xfrm>
            <a:off x="728660" y="4870121"/>
            <a:ext cx="9074907" cy="523220"/>
          </a:xfrm>
          <a:prstGeom prst="rect">
            <a:avLst/>
          </a:prstGeom>
          <a:solidFill>
            <a:schemeClr val="bg1"/>
          </a:solidFill>
        </p:spPr>
        <p:txBody>
          <a:bodyPr wrap="square" rtlCol="0">
            <a:spAutoFit/>
          </a:bodyPr>
          <a:lstStyle/>
          <a:p>
            <a:r>
              <a:rPr lang="de-DE" sz="2800" dirty="0">
                <a:solidFill>
                  <a:srgbClr val="428891"/>
                </a:solidFill>
                <a:latin typeface="Open Sans" panose="020B0606030504020204" pitchFamily="34" charset="0"/>
                <a:ea typeface="Open Sans" panose="020B0606030504020204" pitchFamily="34" charset="0"/>
                <a:cs typeface="Open Sans" panose="020B0606030504020204" pitchFamily="34" charset="0"/>
              </a:rPr>
              <a:t>4. Digitale Medien und deren </a:t>
            </a:r>
            <a:r>
              <a:rPr lang="de-DE" sz="2800" b="1" dirty="0">
                <a:solidFill>
                  <a:srgbClr val="428891"/>
                </a:solidFill>
                <a:latin typeface="Open Sans" panose="020B0606030504020204" pitchFamily="34" charset="0"/>
                <a:ea typeface="Open Sans" panose="020B0606030504020204" pitchFamily="34" charset="0"/>
                <a:cs typeface="Open Sans" panose="020B0606030504020204" pitchFamily="34" charset="0"/>
              </a:rPr>
              <a:t>Einsatzmöglichkeiten</a:t>
            </a:r>
          </a:p>
        </p:txBody>
      </p:sp>
      <p:sp>
        <p:nvSpPr>
          <p:cNvPr id="25" name="Textfeld 24">
            <a:extLst>
              <a:ext uri="{FF2B5EF4-FFF2-40B4-BE49-F238E27FC236}">
                <a16:creationId xmlns:a16="http://schemas.microsoft.com/office/drawing/2014/main" id="{13B97451-38F0-7345-B1DD-EC1078A8214C}"/>
              </a:ext>
            </a:extLst>
          </p:cNvPr>
          <p:cNvSpPr txBox="1"/>
          <p:nvPr/>
        </p:nvSpPr>
        <p:spPr>
          <a:xfrm>
            <a:off x="728661" y="5651368"/>
            <a:ext cx="5852022" cy="523220"/>
          </a:xfrm>
          <a:prstGeom prst="rect">
            <a:avLst/>
          </a:prstGeom>
          <a:solidFill>
            <a:schemeClr val="bg1"/>
          </a:solidFill>
        </p:spPr>
        <p:txBody>
          <a:bodyPr wrap="square" rtlCol="0">
            <a:spAutoFit/>
          </a:bodyPr>
          <a:lstStyle/>
          <a:p>
            <a:r>
              <a:rPr lang="de-DE" sz="2800" dirty="0">
                <a:solidFill>
                  <a:srgbClr val="428891"/>
                </a:solidFill>
                <a:latin typeface="Open Sans" panose="020B0606030504020204" pitchFamily="34" charset="0"/>
                <a:ea typeface="Open Sans" panose="020B0606030504020204" pitchFamily="34" charset="0"/>
                <a:cs typeface="Open Sans" panose="020B0606030504020204" pitchFamily="34" charset="0"/>
              </a:rPr>
              <a:t>Zusammenfassung und Ausblick</a:t>
            </a:r>
          </a:p>
        </p:txBody>
      </p:sp>
      <p:sp>
        <p:nvSpPr>
          <p:cNvPr id="26" name="Textfeld 25">
            <a:extLst>
              <a:ext uri="{FF2B5EF4-FFF2-40B4-BE49-F238E27FC236}">
                <a16:creationId xmlns:a16="http://schemas.microsoft.com/office/drawing/2014/main" id="{CF60129E-25F7-534C-9D48-18D09E724B65}"/>
              </a:ext>
            </a:extLst>
          </p:cNvPr>
          <p:cNvSpPr txBox="1"/>
          <p:nvPr/>
        </p:nvSpPr>
        <p:spPr>
          <a:xfrm>
            <a:off x="728661" y="1264214"/>
            <a:ext cx="10734676" cy="707886"/>
          </a:xfrm>
          <a:prstGeom prst="rect">
            <a:avLst/>
          </a:prstGeom>
          <a:noFill/>
        </p:spPr>
        <p:txBody>
          <a:bodyPr wrap="square" rtlCol="0">
            <a:spAutoFit/>
          </a:bodyPr>
          <a:lstStyle/>
          <a:p>
            <a:r>
              <a:rPr lang="de-DE" sz="4000" dirty="0">
                <a:latin typeface="Open Sans" panose="020B0606030504020204" pitchFamily="34" charset="0"/>
                <a:ea typeface="Open Sans" panose="020B0606030504020204" pitchFamily="34" charset="0"/>
                <a:cs typeface="Open Sans" panose="020B0606030504020204" pitchFamily="34" charset="0"/>
              </a:rPr>
              <a:t>AUFBAU DES FORTBILDUNGSMODULS</a:t>
            </a:r>
          </a:p>
        </p:txBody>
      </p:sp>
      <p:sp>
        <p:nvSpPr>
          <p:cNvPr id="6" name="Foliennummernplatzhalter 5">
            <a:extLst>
              <a:ext uri="{FF2B5EF4-FFF2-40B4-BE49-F238E27FC236}">
                <a16:creationId xmlns:a16="http://schemas.microsoft.com/office/drawing/2014/main" id="{4B218E5B-5760-3C4E-9AFF-BF3F045EAAB3}"/>
              </a:ext>
            </a:extLst>
          </p:cNvPr>
          <p:cNvSpPr>
            <a:spLocks noGrp="1"/>
          </p:cNvSpPr>
          <p:nvPr>
            <p:ph type="sldNum" sz="quarter" idx="12"/>
          </p:nvPr>
        </p:nvSpPr>
        <p:spPr/>
        <p:txBody>
          <a:bodyPr/>
          <a:lstStyle/>
          <a:p>
            <a:fld id="{63DC21CD-A42E-AB42-85DA-371CDC81102A}" type="slidenum">
              <a:rPr lang="de-DE" smtClean="0"/>
              <a:pPr/>
              <a:t>11</a:t>
            </a:fld>
            <a:endParaRPr lang="de-DE" dirty="0"/>
          </a:p>
        </p:txBody>
      </p:sp>
      <p:sp>
        <p:nvSpPr>
          <p:cNvPr id="7" name="Datumsplatzhalter 6">
            <a:extLst>
              <a:ext uri="{FF2B5EF4-FFF2-40B4-BE49-F238E27FC236}">
                <a16:creationId xmlns:a16="http://schemas.microsoft.com/office/drawing/2014/main" id="{B2A905BA-1692-884B-A1D5-90B83DEA0E3A}"/>
              </a:ext>
            </a:extLst>
          </p:cNvPr>
          <p:cNvSpPr>
            <a:spLocks noGrp="1"/>
          </p:cNvSpPr>
          <p:nvPr>
            <p:ph type="dt" sz="half" idx="10"/>
          </p:nvPr>
        </p:nvSpPr>
        <p:spPr/>
        <p:txBody>
          <a:bodyPr/>
          <a:lstStyle/>
          <a:p>
            <a:fld id="{7446EC53-3AF3-5140-B116-87C71F65FA50}" type="datetime1">
              <a:rPr lang="de-DE" smtClean="0"/>
              <a:t>25.09.20</a:t>
            </a:fld>
            <a:endParaRPr lang="de-DE"/>
          </a:p>
        </p:txBody>
      </p:sp>
      <p:sp>
        <p:nvSpPr>
          <p:cNvPr id="8" name="Fußzeilenplatzhalter 7">
            <a:extLst>
              <a:ext uri="{FF2B5EF4-FFF2-40B4-BE49-F238E27FC236}">
                <a16:creationId xmlns:a16="http://schemas.microsoft.com/office/drawing/2014/main" id="{F2B0FDEB-D057-8E47-AA35-06348FE6B75A}"/>
              </a:ext>
            </a:extLst>
          </p:cNvPr>
          <p:cNvSpPr>
            <a:spLocks noGrp="1"/>
          </p:cNvSpPr>
          <p:nvPr>
            <p:ph type="ftr" sz="quarter" idx="11"/>
          </p:nvPr>
        </p:nvSpPr>
        <p:spPr/>
        <p:txBody>
          <a:bodyPr/>
          <a:lstStyle/>
          <a:p>
            <a:r>
              <a:rPr lang="de-DE"/>
              <a:t>Juli 2019 © </a:t>
            </a:r>
            <a:r>
              <a:rPr lang="de-DE" b="1"/>
              <a:t>PIKAS</a:t>
            </a:r>
            <a:r>
              <a:rPr lang="de-DE"/>
              <a:t> digi </a:t>
            </a:r>
            <a:r>
              <a:rPr lang="de-DE" i="1"/>
              <a:t>(pikas-digi.dzlm.de)</a:t>
            </a:r>
            <a:endParaRPr lang="de-DE" i="1" dirty="0"/>
          </a:p>
        </p:txBody>
      </p:sp>
    </p:spTree>
    <p:extLst>
      <p:ext uri="{BB962C8B-B14F-4D97-AF65-F5344CB8AC3E}">
        <p14:creationId xmlns:p14="http://schemas.microsoft.com/office/powerpoint/2010/main" val="29881577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164916F3-3CF6-5E47-A887-AE5D6DC5E409}"/>
              </a:ext>
            </a:extLst>
          </p:cNvPr>
          <p:cNvSpPr>
            <a:spLocks noGrp="1"/>
          </p:cNvSpPr>
          <p:nvPr>
            <p:ph idx="1"/>
          </p:nvPr>
        </p:nvSpPr>
        <p:spPr>
          <a:xfrm>
            <a:off x="838200" y="1301788"/>
            <a:ext cx="10515600" cy="1752296"/>
          </a:xfrm>
          <a:solidFill>
            <a:srgbClr val="428891">
              <a:alpha val="50000"/>
            </a:srgbClr>
          </a:solidFill>
        </p:spPr>
        <p:txBody>
          <a:bodyPr/>
          <a:lstStyle/>
          <a:p>
            <a:pPr marL="0" indent="0">
              <a:buNone/>
            </a:pPr>
            <a:r>
              <a:rPr lang="de-DE" sz="2400" b="1" dirty="0"/>
              <a:t>Beantworten Sie die Frage zunächst für sich selbst:</a:t>
            </a:r>
          </a:p>
          <a:p>
            <a:pPr marL="0" indent="0">
              <a:buNone/>
            </a:pPr>
            <a:r>
              <a:rPr lang="de-DE" sz="2400" dirty="0"/>
              <a:t>Halten Sie digitale Medien für eher sinnvoll oder eher weniger sinnvoll für den MU?</a:t>
            </a:r>
          </a:p>
          <a:p>
            <a:pPr marL="0" indent="0">
              <a:buNone/>
            </a:pPr>
            <a:r>
              <a:rPr lang="de-DE" sz="2400" b="1" dirty="0"/>
              <a:t>Wo ordnen Sie sich ein? Stellen Sie sich im Raum entsprechend auf!</a:t>
            </a:r>
          </a:p>
        </p:txBody>
      </p:sp>
      <p:sp>
        <p:nvSpPr>
          <p:cNvPr id="3" name="Datumsplatzhalter 2">
            <a:extLst>
              <a:ext uri="{FF2B5EF4-FFF2-40B4-BE49-F238E27FC236}">
                <a16:creationId xmlns:a16="http://schemas.microsoft.com/office/drawing/2014/main" id="{597E35C7-183E-F44D-94B6-B5D4F982D847}"/>
              </a:ext>
            </a:extLst>
          </p:cNvPr>
          <p:cNvSpPr>
            <a:spLocks noGrp="1"/>
          </p:cNvSpPr>
          <p:nvPr>
            <p:ph type="dt" sz="half" idx="10"/>
          </p:nvPr>
        </p:nvSpPr>
        <p:spPr/>
        <p:txBody>
          <a:bodyPr/>
          <a:lstStyle/>
          <a:p>
            <a:fld id="{47812229-3D41-3749-81C7-654ECBC0BDF8}" type="datetime1">
              <a:rPr lang="de-DE" smtClean="0"/>
              <a:t>25.09.20</a:t>
            </a:fld>
            <a:endParaRPr lang="de-DE"/>
          </a:p>
        </p:txBody>
      </p:sp>
      <p:sp>
        <p:nvSpPr>
          <p:cNvPr id="4" name="Fußzeilenplatzhalter 3">
            <a:extLst>
              <a:ext uri="{FF2B5EF4-FFF2-40B4-BE49-F238E27FC236}">
                <a16:creationId xmlns:a16="http://schemas.microsoft.com/office/drawing/2014/main" id="{27EBE2B9-18BF-0B43-9256-46FFB4CB9F2A}"/>
              </a:ext>
            </a:extLst>
          </p:cNvPr>
          <p:cNvSpPr>
            <a:spLocks noGrp="1"/>
          </p:cNvSpPr>
          <p:nvPr>
            <p:ph type="ftr" sz="quarter" idx="11"/>
          </p:nvPr>
        </p:nvSpPr>
        <p:spPr/>
        <p:txBody>
          <a:bodyPr/>
          <a:lstStyle/>
          <a:p>
            <a:r>
              <a:rPr lang="de-DE"/>
              <a:t>Juli 2019 © </a:t>
            </a:r>
            <a:r>
              <a:rPr lang="de-DE" b="1"/>
              <a:t>PIKAS</a:t>
            </a:r>
            <a:r>
              <a:rPr lang="de-DE"/>
              <a:t> digi </a:t>
            </a:r>
            <a:r>
              <a:rPr lang="de-DE" i="1"/>
              <a:t>(pikas-digi.dzlm.de)</a:t>
            </a:r>
            <a:endParaRPr lang="de-DE" i="1" dirty="0"/>
          </a:p>
        </p:txBody>
      </p:sp>
      <p:sp>
        <p:nvSpPr>
          <p:cNvPr id="5" name="Foliennummernplatzhalter 4">
            <a:extLst>
              <a:ext uri="{FF2B5EF4-FFF2-40B4-BE49-F238E27FC236}">
                <a16:creationId xmlns:a16="http://schemas.microsoft.com/office/drawing/2014/main" id="{7D3F9A08-5267-6C48-BEBE-0C4365E6B12C}"/>
              </a:ext>
            </a:extLst>
          </p:cNvPr>
          <p:cNvSpPr>
            <a:spLocks noGrp="1"/>
          </p:cNvSpPr>
          <p:nvPr>
            <p:ph type="sldNum" sz="quarter" idx="12"/>
          </p:nvPr>
        </p:nvSpPr>
        <p:spPr/>
        <p:txBody>
          <a:bodyPr/>
          <a:lstStyle/>
          <a:p>
            <a:fld id="{7D26CBBC-A65C-324F-A558-3C7EC3B0734D}" type="slidenum">
              <a:rPr lang="de-DE" smtClean="0"/>
              <a:t>12</a:t>
            </a:fld>
            <a:endParaRPr lang="de-DE"/>
          </a:p>
        </p:txBody>
      </p:sp>
      <p:sp>
        <p:nvSpPr>
          <p:cNvPr id="17" name="Pfeil nach links und rechts 16">
            <a:extLst>
              <a:ext uri="{FF2B5EF4-FFF2-40B4-BE49-F238E27FC236}">
                <a16:creationId xmlns:a16="http://schemas.microsoft.com/office/drawing/2014/main" id="{BD573CE1-8093-A240-99CF-59367E6D4AB2}"/>
              </a:ext>
            </a:extLst>
          </p:cNvPr>
          <p:cNvSpPr/>
          <p:nvPr/>
        </p:nvSpPr>
        <p:spPr>
          <a:xfrm>
            <a:off x="838199" y="4114800"/>
            <a:ext cx="10515599" cy="252000"/>
          </a:xfrm>
          <a:prstGeom prst="leftRightArrow">
            <a:avLst/>
          </a:prstGeom>
          <a:solidFill>
            <a:srgbClr val="428891"/>
          </a:solidFill>
          <a:ln>
            <a:solidFill>
              <a:srgbClr val="4288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9" name="Textfeld 18">
            <a:extLst>
              <a:ext uri="{FF2B5EF4-FFF2-40B4-BE49-F238E27FC236}">
                <a16:creationId xmlns:a16="http://schemas.microsoft.com/office/drawing/2014/main" id="{30528C06-55F4-AF4F-99A5-E63E887A38BE}"/>
              </a:ext>
            </a:extLst>
          </p:cNvPr>
          <p:cNvSpPr txBox="1"/>
          <p:nvPr/>
        </p:nvSpPr>
        <p:spPr>
          <a:xfrm>
            <a:off x="838199" y="4447365"/>
            <a:ext cx="2953216" cy="646331"/>
          </a:xfrm>
          <a:prstGeom prst="rect">
            <a:avLst/>
          </a:prstGeom>
          <a:noFill/>
        </p:spPr>
        <p:txBody>
          <a:bodyPr wrap="square" rtlCol="0">
            <a:spAutoFit/>
          </a:bodyPr>
          <a:lstStyle/>
          <a:p>
            <a:r>
              <a:rPr lang="de-DE" dirty="0">
                <a:latin typeface="Open Sans" panose="020B0606030504020204" pitchFamily="34" charset="0"/>
                <a:ea typeface="Open Sans" panose="020B0606030504020204" pitchFamily="34" charset="0"/>
                <a:cs typeface="Open Sans" panose="020B0606030504020204" pitchFamily="34" charset="0"/>
              </a:rPr>
              <a:t>Negative Einstellung zu digitalen Medien im MU</a:t>
            </a:r>
          </a:p>
        </p:txBody>
      </p:sp>
      <p:sp>
        <p:nvSpPr>
          <p:cNvPr id="20" name="Textfeld 19">
            <a:extLst>
              <a:ext uri="{FF2B5EF4-FFF2-40B4-BE49-F238E27FC236}">
                <a16:creationId xmlns:a16="http://schemas.microsoft.com/office/drawing/2014/main" id="{E97B0AF8-CAE0-B448-AE26-E060A79ADEC4}"/>
              </a:ext>
            </a:extLst>
          </p:cNvPr>
          <p:cNvSpPr txBox="1"/>
          <p:nvPr/>
        </p:nvSpPr>
        <p:spPr>
          <a:xfrm>
            <a:off x="8400583" y="4447364"/>
            <a:ext cx="2953215" cy="646331"/>
          </a:xfrm>
          <a:prstGeom prst="rect">
            <a:avLst/>
          </a:prstGeom>
          <a:noFill/>
        </p:spPr>
        <p:txBody>
          <a:bodyPr wrap="square" rtlCol="0">
            <a:spAutoFit/>
          </a:bodyPr>
          <a:lstStyle/>
          <a:p>
            <a:pPr algn="r"/>
            <a:r>
              <a:rPr lang="de-DE" dirty="0">
                <a:latin typeface="Open Sans" panose="020B0606030504020204" pitchFamily="34" charset="0"/>
                <a:ea typeface="Open Sans" panose="020B0606030504020204" pitchFamily="34" charset="0"/>
                <a:cs typeface="Open Sans" panose="020B0606030504020204" pitchFamily="34" charset="0"/>
              </a:rPr>
              <a:t>Positive Einstellung zu digitalen Medien im MU</a:t>
            </a:r>
          </a:p>
        </p:txBody>
      </p:sp>
      <p:sp>
        <p:nvSpPr>
          <p:cNvPr id="21" name="Textfeld 20">
            <a:extLst>
              <a:ext uri="{FF2B5EF4-FFF2-40B4-BE49-F238E27FC236}">
                <a16:creationId xmlns:a16="http://schemas.microsoft.com/office/drawing/2014/main" id="{A7BC0A13-812A-AE4B-A7BA-0A05222A148A}"/>
              </a:ext>
            </a:extLst>
          </p:cNvPr>
          <p:cNvSpPr txBox="1"/>
          <p:nvPr/>
        </p:nvSpPr>
        <p:spPr>
          <a:xfrm>
            <a:off x="862360" y="5307962"/>
            <a:ext cx="10491438" cy="830997"/>
          </a:xfrm>
          <a:prstGeom prst="rect">
            <a:avLst/>
          </a:prstGeom>
          <a:solidFill>
            <a:srgbClr val="428891">
              <a:alpha val="50000"/>
            </a:srgbClr>
          </a:solidFill>
        </p:spPr>
        <p:txBody>
          <a:bodyPr wrap="square" rtlCol="0">
            <a:spAutoFit/>
          </a:bodyPr>
          <a:lstStyle/>
          <a:p>
            <a:r>
              <a:rPr lang="de-DE" sz="2400" dirty="0">
                <a:latin typeface="Open Sans" panose="020B0606030504020204" pitchFamily="34" charset="0"/>
                <a:ea typeface="Open Sans" panose="020B0606030504020204" pitchFamily="34" charset="0"/>
                <a:cs typeface="Open Sans" panose="020B0606030504020204" pitchFamily="34" charset="0"/>
              </a:rPr>
              <a:t>Warum halten Sie den Einsatz digitaler Medien für eher sinnvoll oder eher weniger sinnvoll für den MU? </a:t>
            </a:r>
          </a:p>
        </p:txBody>
      </p:sp>
      <p:sp>
        <p:nvSpPr>
          <p:cNvPr id="23" name="Textfeld 22">
            <a:extLst>
              <a:ext uri="{FF2B5EF4-FFF2-40B4-BE49-F238E27FC236}">
                <a16:creationId xmlns:a16="http://schemas.microsoft.com/office/drawing/2014/main" id="{C040DCBD-DB43-634C-959C-C799B86CF8FF}"/>
              </a:ext>
            </a:extLst>
          </p:cNvPr>
          <p:cNvSpPr txBox="1"/>
          <p:nvPr/>
        </p:nvSpPr>
        <p:spPr>
          <a:xfrm>
            <a:off x="4959378" y="3854540"/>
            <a:ext cx="1514304" cy="412595"/>
          </a:xfrm>
          <a:prstGeom prst="rect">
            <a:avLst/>
          </a:prstGeom>
          <a:noFill/>
        </p:spPr>
        <p:txBody>
          <a:bodyPr wrap="square" rtlCol="0">
            <a:spAutoFit/>
          </a:bodyPr>
          <a:lstStyle/>
          <a:p>
            <a:r>
              <a:rPr lang="de-DE" sz="2000" i="1" dirty="0">
                <a:latin typeface="Open Sans" panose="020B0606030504020204" pitchFamily="34" charset="0"/>
                <a:ea typeface="Open Sans" panose="020B0606030504020204" pitchFamily="34" charset="0"/>
                <a:cs typeface="Open Sans" panose="020B0606030504020204" pitchFamily="34" charset="0"/>
              </a:rPr>
              <a:t>Einstellung</a:t>
            </a:r>
          </a:p>
        </p:txBody>
      </p:sp>
      <p:sp>
        <p:nvSpPr>
          <p:cNvPr id="12" name="Inhaltsplatzhalter 5">
            <a:extLst>
              <a:ext uri="{FF2B5EF4-FFF2-40B4-BE49-F238E27FC236}">
                <a16:creationId xmlns:a16="http://schemas.microsoft.com/office/drawing/2014/main" id="{B8682A42-9887-5542-A78F-06D8F27380F6}"/>
              </a:ext>
            </a:extLst>
          </p:cNvPr>
          <p:cNvSpPr txBox="1">
            <a:spLocks/>
          </p:cNvSpPr>
          <p:nvPr/>
        </p:nvSpPr>
        <p:spPr>
          <a:xfrm>
            <a:off x="4150518" y="87843"/>
            <a:ext cx="5374482" cy="472839"/>
          </a:xfrm>
          <a:prstGeom prst="rect">
            <a:avLst/>
          </a:prstGeom>
          <a:solidFill>
            <a:srgbClr val="428891"/>
          </a:solidFill>
        </p:spPr>
        <p:txBody>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2800" dirty="0"/>
              <a:t>2. </a:t>
            </a:r>
            <a:r>
              <a:rPr lang="de-DE" sz="2800" b="1" dirty="0"/>
              <a:t>Positionen</a:t>
            </a:r>
            <a:r>
              <a:rPr lang="de-DE" sz="2800" dirty="0"/>
              <a:t> zum Lernen mit</a:t>
            </a:r>
          </a:p>
        </p:txBody>
      </p:sp>
      <p:sp>
        <p:nvSpPr>
          <p:cNvPr id="13" name="Inhaltsplatzhalter 5">
            <a:extLst>
              <a:ext uri="{FF2B5EF4-FFF2-40B4-BE49-F238E27FC236}">
                <a16:creationId xmlns:a16="http://schemas.microsoft.com/office/drawing/2014/main" id="{4FFD8FC2-1489-0746-B2CC-02D6CF21ABE1}"/>
              </a:ext>
            </a:extLst>
          </p:cNvPr>
          <p:cNvSpPr txBox="1">
            <a:spLocks/>
          </p:cNvSpPr>
          <p:nvPr/>
        </p:nvSpPr>
        <p:spPr>
          <a:xfrm>
            <a:off x="4150518" y="594727"/>
            <a:ext cx="3132025" cy="472839"/>
          </a:xfrm>
          <a:prstGeom prst="rect">
            <a:avLst/>
          </a:prstGeom>
          <a:solidFill>
            <a:srgbClr val="428891"/>
          </a:solidFill>
        </p:spPr>
        <p:txBody>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2800" dirty="0"/>
              <a:t>digitalen Medien</a:t>
            </a:r>
          </a:p>
        </p:txBody>
      </p:sp>
    </p:spTree>
    <p:extLst>
      <p:ext uri="{BB962C8B-B14F-4D97-AF65-F5344CB8AC3E}">
        <p14:creationId xmlns:p14="http://schemas.microsoft.com/office/powerpoint/2010/main" val="164729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p:bldP spid="20" grpId="0"/>
      <p:bldP spid="21" grpId="0" animBg="1"/>
      <p:bldP spid="2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551B4C6E-0053-4548-896A-099A62C8618F}"/>
              </a:ext>
            </a:extLst>
          </p:cNvPr>
          <p:cNvSpPr>
            <a:spLocks noGrp="1"/>
          </p:cNvSpPr>
          <p:nvPr>
            <p:ph type="dt" sz="half" idx="10"/>
          </p:nvPr>
        </p:nvSpPr>
        <p:spPr/>
        <p:txBody>
          <a:bodyPr/>
          <a:lstStyle/>
          <a:p>
            <a:fld id="{47812229-3D41-3749-81C7-654ECBC0BDF8}" type="datetime1">
              <a:rPr lang="de-DE" smtClean="0"/>
              <a:t>25.09.20</a:t>
            </a:fld>
            <a:endParaRPr lang="de-DE"/>
          </a:p>
        </p:txBody>
      </p:sp>
      <p:sp>
        <p:nvSpPr>
          <p:cNvPr id="4" name="Fußzeilenplatzhalter 3">
            <a:extLst>
              <a:ext uri="{FF2B5EF4-FFF2-40B4-BE49-F238E27FC236}">
                <a16:creationId xmlns:a16="http://schemas.microsoft.com/office/drawing/2014/main" id="{D8336793-F690-E44B-9A14-4621A39BDCF2}"/>
              </a:ext>
            </a:extLst>
          </p:cNvPr>
          <p:cNvSpPr>
            <a:spLocks noGrp="1"/>
          </p:cNvSpPr>
          <p:nvPr>
            <p:ph type="ftr" sz="quarter" idx="11"/>
          </p:nvPr>
        </p:nvSpPr>
        <p:spPr/>
        <p:txBody>
          <a:bodyPr/>
          <a:lstStyle/>
          <a:p>
            <a:r>
              <a:rPr lang="de-DE"/>
              <a:t>Juli 2019 © </a:t>
            </a:r>
            <a:r>
              <a:rPr lang="de-DE" b="1"/>
              <a:t>PIKAS</a:t>
            </a:r>
            <a:r>
              <a:rPr lang="de-DE"/>
              <a:t> digi </a:t>
            </a:r>
            <a:r>
              <a:rPr lang="de-DE" i="1"/>
              <a:t>(pikas-digi.dzlm.de)</a:t>
            </a:r>
            <a:endParaRPr lang="de-DE" i="1" dirty="0"/>
          </a:p>
        </p:txBody>
      </p:sp>
      <p:sp>
        <p:nvSpPr>
          <p:cNvPr id="5" name="Foliennummernplatzhalter 4">
            <a:extLst>
              <a:ext uri="{FF2B5EF4-FFF2-40B4-BE49-F238E27FC236}">
                <a16:creationId xmlns:a16="http://schemas.microsoft.com/office/drawing/2014/main" id="{19F74CAE-A583-3943-B6CD-4FB545935B93}"/>
              </a:ext>
            </a:extLst>
          </p:cNvPr>
          <p:cNvSpPr>
            <a:spLocks noGrp="1"/>
          </p:cNvSpPr>
          <p:nvPr>
            <p:ph type="sldNum" sz="quarter" idx="12"/>
          </p:nvPr>
        </p:nvSpPr>
        <p:spPr/>
        <p:txBody>
          <a:bodyPr/>
          <a:lstStyle/>
          <a:p>
            <a:fld id="{7D26CBBC-A65C-324F-A558-3C7EC3B0734D}" type="slidenum">
              <a:rPr lang="de-DE" smtClean="0"/>
              <a:t>13</a:t>
            </a:fld>
            <a:endParaRPr lang="de-DE"/>
          </a:p>
        </p:txBody>
      </p:sp>
      <p:sp>
        <p:nvSpPr>
          <p:cNvPr id="8" name="Inhaltsplatzhalter 1">
            <a:extLst>
              <a:ext uri="{FF2B5EF4-FFF2-40B4-BE49-F238E27FC236}">
                <a16:creationId xmlns:a16="http://schemas.microsoft.com/office/drawing/2014/main" id="{5A0ABC60-4A1D-ED4C-8C21-3E999F32E12B}"/>
              </a:ext>
            </a:extLst>
          </p:cNvPr>
          <p:cNvSpPr txBox="1">
            <a:spLocks/>
          </p:cNvSpPr>
          <p:nvPr/>
        </p:nvSpPr>
        <p:spPr>
          <a:xfrm>
            <a:off x="838199" y="1249329"/>
            <a:ext cx="10515600" cy="799499"/>
          </a:xfrm>
          <a:prstGeom prst="rect">
            <a:avLst/>
          </a:prstGeom>
          <a:solidFill>
            <a:srgbClr val="428891">
              <a:alpha val="50000"/>
            </a:srgbClr>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e-DE" sz="2400" b="1" dirty="0"/>
              <a:t>Wie häufig nutzen Sie digitale Medien im MU? Ordnen Sie sich entsprechend ein!</a:t>
            </a:r>
          </a:p>
        </p:txBody>
      </p:sp>
      <p:sp>
        <p:nvSpPr>
          <p:cNvPr id="9" name="Pfeil nach links und rechts 8">
            <a:extLst>
              <a:ext uri="{FF2B5EF4-FFF2-40B4-BE49-F238E27FC236}">
                <a16:creationId xmlns:a16="http://schemas.microsoft.com/office/drawing/2014/main" id="{A9C24A79-FB0A-5D45-BB7D-D28B5D5CD537}"/>
              </a:ext>
            </a:extLst>
          </p:cNvPr>
          <p:cNvSpPr/>
          <p:nvPr/>
        </p:nvSpPr>
        <p:spPr>
          <a:xfrm>
            <a:off x="838199" y="4114800"/>
            <a:ext cx="10515599" cy="252000"/>
          </a:xfrm>
          <a:prstGeom prst="leftRightArrow">
            <a:avLst/>
          </a:prstGeom>
          <a:solidFill>
            <a:srgbClr val="428891"/>
          </a:solidFill>
          <a:ln>
            <a:solidFill>
              <a:srgbClr val="4288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0" name="Textfeld 9">
            <a:extLst>
              <a:ext uri="{FF2B5EF4-FFF2-40B4-BE49-F238E27FC236}">
                <a16:creationId xmlns:a16="http://schemas.microsoft.com/office/drawing/2014/main" id="{5183E174-4F5A-A94E-91C2-78674B871548}"/>
              </a:ext>
            </a:extLst>
          </p:cNvPr>
          <p:cNvSpPr txBox="1"/>
          <p:nvPr/>
        </p:nvSpPr>
        <p:spPr>
          <a:xfrm>
            <a:off x="6329446" y="3854605"/>
            <a:ext cx="1514304" cy="412595"/>
          </a:xfrm>
          <a:prstGeom prst="rect">
            <a:avLst/>
          </a:prstGeom>
          <a:noFill/>
        </p:spPr>
        <p:txBody>
          <a:bodyPr wrap="square" rtlCol="0">
            <a:spAutoFit/>
          </a:bodyPr>
          <a:lstStyle/>
          <a:p>
            <a:r>
              <a:rPr lang="de-DE" sz="2000" i="1" dirty="0">
                <a:latin typeface="Open Sans" panose="020B0606030504020204" pitchFamily="34" charset="0"/>
                <a:ea typeface="Open Sans" panose="020B0606030504020204" pitchFamily="34" charset="0"/>
                <a:cs typeface="Open Sans" panose="020B0606030504020204" pitchFamily="34" charset="0"/>
              </a:rPr>
              <a:t>Einstellung</a:t>
            </a:r>
          </a:p>
        </p:txBody>
      </p:sp>
      <p:sp>
        <p:nvSpPr>
          <p:cNvPr id="11" name="Textfeld 10">
            <a:extLst>
              <a:ext uri="{FF2B5EF4-FFF2-40B4-BE49-F238E27FC236}">
                <a16:creationId xmlns:a16="http://schemas.microsoft.com/office/drawing/2014/main" id="{20969533-C07A-D849-AB2C-D5D6CC36636D}"/>
              </a:ext>
            </a:extLst>
          </p:cNvPr>
          <p:cNvSpPr txBox="1"/>
          <p:nvPr/>
        </p:nvSpPr>
        <p:spPr>
          <a:xfrm>
            <a:off x="4662366" y="2048828"/>
            <a:ext cx="2695810" cy="646331"/>
          </a:xfrm>
          <a:prstGeom prst="rect">
            <a:avLst/>
          </a:prstGeom>
          <a:noFill/>
        </p:spPr>
        <p:txBody>
          <a:bodyPr wrap="square" rtlCol="0">
            <a:spAutoFit/>
          </a:bodyPr>
          <a:lstStyle/>
          <a:p>
            <a:pPr algn="ctr"/>
            <a:r>
              <a:rPr lang="de-DE" dirty="0">
                <a:latin typeface="Open Sans" panose="020B0606030504020204" pitchFamily="34" charset="0"/>
                <a:ea typeface="Open Sans" panose="020B0606030504020204" pitchFamily="34" charset="0"/>
                <a:cs typeface="Open Sans" panose="020B0606030504020204" pitchFamily="34" charset="0"/>
              </a:rPr>
              <a:t>Häufiger Einsatz digitaler Medien im MU</a:t>
            </a:r>
          </a:p>
        </p:txBody>
      </p:sp>
      <p:sp>
        <p:nvSpPr>
          <p:cNvPr id="12" name="Textfeld 11">
            <a:extLst>
              <a:ext uri="{FF2B5EF4-FFF2-40B4-BE49-F238E27FC236}">
                <a16:creationId xmlns:a16="http://schemas.microsoft.com/office/drawing/2014/main" id="{8DCDB4B5-D320-C548-9252-1402ECBDB380}"/>
              </a:ext>
            </a:extLst>
          </p:cNvPr>
          <p:cNvSpPr txBox="1"/>
          <p:nvPr/>
        </p:nvSpPr>
        <p:spPr>
          <a:xfrm>
            <a:off x="8400583" y="4447364"/>
            <a:ext cx="2953215" cy="646331"/>
          </a:xfrm>
          <a:prstGeom prst="rect">
            <a:avLst/>
          </a:prstGeom>
          <a:noFill/>
        </p:spPr>
        <p:txBody>
          <a:bodyPr wrap="square" rtlCol="0">
            <a:spAutoFit/>
          </a:bodyPr>
          <a:lstStyle/>
          <a:p>
            <a:pPr algn="r"/>
            <a:r>
              <a:rPr lang="de-DE" dirty="0">
                <a:latin typeface="Open Sans" panose="020B0606030504020204" pitchFamily="34" charset="0"/>
                <a:ea typeface="Open Sans" panose="020B0606030504020204" pitchFamily="34" charset="0"/>
                <a:cs typeface="Open Sans" panose="020B0606030504020204" pitchFamily="34" charset="0"/>
              </a:rPr>
              <a:t>Positive Einstellung zu digitalen Medien im MU</a:t>
            </a:r>
          </a:p>
        </p:txBody>
      </p:sp>
      <p:sp>
        <p:nvSpPr>
          <p:cNvPr id="14" name="Pfeil nach oben 13">
            <a:extLst>
              <a:ext uri="{FF2B5EF4-FFF2-40B4-BE49-F238E27FC236}">
                <a16:creationId xmlns:a16="http://schemas.microsoft.com/office/drawing/2014/main" id="{FB14C06B-8361-D24A-83D2-DA3E004C022D}"/>
              </a:ext>
            </a:extLst>
          </p:cNvPr>
          <p:cNvSpPr/>
          <p:nvPr/>
        </p:nvSpPr>
        <p:spPr>
          <a:xfrm>
            <a:off x="5924547" y="2703353"/>
            <a:ext cx="171451" cy="2822893"/>
          </a:xfrm>
          <a:prstGeom prst="upArrow">
            <a:avLst/>
          </a:prstGeom>
          <a:solidFill>
            <a:srgbClr val="428891"/>
          </a:solidFill>
          <a:ln>
            <a:solidFill>
              <a:srgbClr val="4288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5" name="Textfeld 14">
            <a:extLst>
              <a:ext uri="{FF2B5EF4-FFF2-40B4-BE49-F238E27FC236}">
                <a16:creationId xmlns:a16="http://schemas.microsoft.com/office/drawing/2014/main" id="{32BFB9CC-4043-4248-8DBF-5F16FCE3F2C7}"/>
              </a:ext>
            </a:extLst>
          </p:cNvPr>
          <p:cNvSpPr txBox="1"/>
          <p:nvPr/>
        </p:nvSpPr>
        <p:spPr>
          <a:xfrm rot="16200000">
            <a:off x="5012571" y="3238611"/>
            <a:ext cx="1514304" cy="412595"/>
          </a:xfrm>
          <a:prstGeom prst="rect">
            <a:avLst/>
          </a:prstGeom>
          <a:noFill/>
        </p:spPr>
        <p:txBody>
          <a:bodyPr wrap="square" rtlCol="0">
            <a:spAutoFit/>
          </a:bodyPr>
          <a:lstStyle/>
          <a:p>
            <a:r>
              <a:rPr lang="de-DE" sz="2000" i="1" dirty="0">
                <a:latin typeface="Open Sans" panose="020B0606030504020204" pitchFamily="34" charset="0"/>
                <a:ea typeface="Open Sans" panose="020B0606030504020204" pitchFamily="34" charset="0"/>
                <a:cs typeface="Open Sans" panose="020B0606030504020204" pitchFamily="34" charset="0"/>
              </a:rPr>
              <a:t>Häufigkeit</a:t>
            </a:r>
          </a:p>
        </p:txBody>
      </p:sp>
      <p:sp>
        <p:nvSpPr>
          <p:cNvPr id="16" name="Textfeld 15">
            <a:extLst>
              <a:ext uri="{FF2B5EF4-FFF2-40B4-BE49-F238E27FC236}">
                <a16:creationId xmlns:a16="http://schemas.microsoft.com/office/drawing/2014/main" id="{83C42E47-9DC4-9745-B89B-5DFA245556BE}"/>
              </a:ext>
            </a:extLst>
          </p:cNvPr>
          <p:cNvSpPr txBox="1"/>
          <p:nvPr/>
        </p:nvSpPr>
        <p:spPr>
          <a:xfrm>
            <a:off x="990599" y="4599765"/>
            <a:ext cx="2953216" cy="646331"/>
          </a:xfrm>
          <a:prstGeom prst="rect">
            <a:avLst/>
          </a:prstGeom>
          <a:noFill/>
        </p:spPr>
        <p:txBody>
          <a:bodyPr wrap="square" rtlCol="0">
            <a:spAutoFit/>
          </a:bodyPr>
          <a:lstStyle/>
          <a:p>
            <a:r>
              <a:rPr lang="de-DE" dirty="0">
                <a:latin typeface="Open Sans" panose="020B0606030504020204" pitchFamily="34" charset="0"/>
                <a:ea typeface="Open Sans" panose="020B0606030504020204" pitchFamily="34" charset="0"/>
                <a:cs typeface="Open Sans" panose="020B0606030504020204" pitchFamily="34" charset="0"/>
              </a:rPr>
              <a:t>Negative Einstellung zu digitalen Medien im MU</a:t>
            </a:r>
          </a:p>
        </p:txBody>
      </p:sp>
      <p:sp>
        <p:nvSpPr>
          <p:cNvPr id="17" name="Textfeld 16">
            <a:extLst>
              <a:ext uri="{FF2B5EF4-FFF2-40B4-BE49-F238E27FC236}">
                <a16:creationId xmlns:a16="http://schemas.microsoft.com/office/drawing/2014/main" id="{CCA158A0-334E-2D45-A845-02D2D4924624}"/>
              </a:ext>
            </a:extLst>
          </p:cNvPr>
          <p:cNvSpPr txBox="1"/>
          <p:nvPr/>
        </p:nvSpPr>
        <p:spPr>
          <a:xfrm>
            <a:off x="4819121" y="5619619"/>
            <a:ext cx="2382301" cy="646331"/>
          </a:xfrm>
          <a:prstGeom prst="rect">
            <a:avLst/>
          </a:prstGeom>
          <a:noFill/>
        </p:spPr>
        <p:txBody>
          <a:bodyPr wrap="square" rtlCol="0">
            <a:spAutoFit/>
          </a:bodyPr>
          <a:lstStyle/>
          <a:p>
            <a:pPr algn="ctr"/>
            <a:r>
              <a:rPr lang="de-DE" dirty="0">
                <a:latin typeface="Open Sans" panose="020B0606030504020204" pitchFamily="34" charset="0"/>
                <a:ea typeface="Open Sans" panose="020B0606030504020204" pitchFamily="34" charset="0"/>
                <a:cs typeface="Open Sans" panose="020B0606030504020204" pitchFamily="34" charset="0"/>
              </a:rPr>
              <a:t>Kein Einsatz digitaler Medien im MU</a:t>
            </a:r>
          </a:p>
        </p:txBody>
      </p:sp>
      <p:sp>
        <p:nvSpPr>
          <p:cNvPr id="18" name="Inhaltsplatzhalter 5">
            <a:extLst>
              <a:ext uri="{FF2B5EF4-FFF2-40B4-BE49-F238E27FC236}">
                <a16:creationId xmlns:a16="http://schemas.microsoft.com/office/drawing/2014/main" id="{64FC6182-940D-DC47-B566-7B6D64828CA9}"/>
              </a:ext>
            </a:extLst>
          </p:cNvPr>
          <p:cNvSpPr txBox="1">
            <a:spLocks/>
          </p:cNvSpPr>
          <p:nvPr/>
        </p:nvSpPr>
        <p:spPr>
          <a:xfrm>
            <a:off x="4150518" y="87843"/>
            <a:ext cx="5374482" cy="472839"/>
          </a:xfrm>
          <a:prstGeom prst="rect">
            <a:avLst/>
          </a:prstGeom>
          <a:solidFill>
            <a:srgbClr val="428891"/>
          </a:solidFill>
        </p:spPr>
        <p:txBody>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2800" dirty="0"/>
              <a:t>2. </a:t>
            </a:r>
            <a:r>
              <a:rPr lang="de-DE" sz="2800" b="1" dirty="0"/>
              <a:t>Positionen</a:t>
            </a:r>
            <a:r>
              <a:rPr lang="de-DE" sz="2800" dirty="0"/>
              <a:t> zum Lernen mit</a:t>
            </a:r>
          </a:p>
        </p:txBody>
      </p:sp>
      <p:sp>
        <p:nvSpPr>
          <p:cNvPr id="19" name="Inhaltsplatzhalter 5">
            <a:extLst>
              <a:ext uri="{FF2B5EF4-FFF2-40B4-BE49-F238E27FC236}">
                <a16:creationId xmlns:a16="http://schemas.microsoft.com/office/drawing/2014/main" id="{BFCD01BE-2116-854B-8368-2C350396C41A}"/>
              </a:ext>
            </a:extLst>
          </p:cNvPr>
          <p:cNvSpPr txBox="1">
            <a:spLocks/>
          </p:cNvSpPr>
          <p:nvPr/>
        </p:nvSpPr>
        <p:spPr>
          <a:xfrm>
            <a:off x="4150518" y="594727"/>
            <a:ext cx="3132025" cy="472839"/>
          </a:xfrm>
          <a:prstGeom prst="rect">
            <a:avLst/>
          </a:prstGeom>
          <a:solidFill>
            <a:srgbClr val="428891"/>
          </a:solidFill>
        </p:spPr>
        <p:txBody>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2800" dirty="0"/>
              <a:t>digitalen Medien</a:t>
            </a:r>
          </a:p>
        </p:txBody>
      </p:sp>
    </p:spTree>
    <p:extLst>
      <p:ext uri="{BB962C8B-B14F-4D97-AF65-F5344CB8AC3E}">
        <p14:creationId xmlns:p14="http://schemas.microsoft.com/office/powerpoint/2010/main" val="409106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animBg="1"/>
      <p:bldP spid="15" grpId="0"/>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40896C58-20C6-504B-A448-1E264B05EBDF}"/>
              </a:ext>
            </a:extLst>
          </p:cNvPr>
          <p:cNvSpPr>
            <a:spLocks noGrp="1"/>
          </p:cNvSpPr>
          <p:nvPr>
            <p:ph idx="1"/>
          </p:nvPr>
        </p:nvSpPr>
        <p:spPr>
          <a:xfrm>
            <a:off x="838200" y="1365161"/>
            <a:ext cx="10515600" cy="4351338"/>
          </a:xfrm>
        </p:spPr>
        <p:txBody>
          <a:bodyPr/>
          <a:lstStyle/>
          <a:p>
            <a:pPr marL="0" indent="0">
              <a:buNone/>
            </a:pPr>
            <a:r>
              <a:rPr lang="de-DE" dirty="0">
                <a:solidFill>
                  <a:srgbClr val="428891"/>
                </a:solidFill>
              </a:rPr>
              <a:t>MURMELPHASE</a:t>
            </a:r>
          </a:p>
          <a:p>
            <a:pPr marL="0" indent="0">
              <a:buNone/>
            </a:pPr>
            <a:r>
              <a:rPr lang="de-DE" dirty="0"/>
              <a:t>Finden Sie Personen, die sich ähnlich wie Sie positioniert haben. Tauschen Sie sich aus: Welche Positionen vertreten Sie? Wie häufig nutzen Sie digitale Medien? Warum?</a:t>
            </a:r>
          </a:p>
          <a:p>
            <a:pPr marL="0" indent="0">
              <a:buNone/>
            </a:pPr>
            <a:endParaRPr lang="de-DE" dirty="0">
              <a:solidFill>
                <a:srgbClr val="428891"/>
              </a:solidFill>
            </a:endParaRPr>
          </a:p>
          <a:p>
            <a:pPr marL="0" indent="0">
              <a:buNone/>
            </a:pPr>
            <a:r>
              <a:rPr lang="de-DE" dirty="0">
                <a:solidFill>
                  <a:srgbClr val="428891"/>
                </a:solidFill>
              </a:rPr>
              <a:t>PLENUMSGESPRÄCH</a:t>
            </a:r>
          </a:p>
          <a:p>
            <a:pPr marL="0" indent="0">
              <a:buNone/>
            </a:pPr>
            <a:r>
              <a:rPr lang="de-DE" dirty="0"/>
              <a:t>Schildern Sie die wesentlichen Aspekte Ihrer Positionierung im Plenum!</a:t>
            </a:r>
          </a:p>
        </p:txBody>
      </p:sp>
      <p:sp>
        <p:nvSpPr>
          <p:cNvPr id="3" name="Datumsplatzhalter 2">
            <a:extLst>
              <a:ext uri="{FF2B5EF4-FFF2-40B4-BE49-F238E27FC236}">
                <a16:creationId xmlns:a16="http://schemas.microsoft.com/office/drawing/2014/main" id="{59E07CA7-4217-7541-AB62-2304D9AD2680}"/>
              </a:ext>
            </a:extLst>
          </p:cNvPr>
          <p:cNvSpPr>
            <a:spLocks noGrp="1"/>
          </p:cNvSpPr>
          <p:nvPr>
            <p:ph type="dt" sz="half" idx="10"/>
          </p:nvPr>
        </p:nvSpPr>
        <p:spPr/>
        <p:txBody>
          <a:bodyPr/>
          <a:lstStyle/>
          <a:p>
            <a:fld id="{47812229-3D41-3749-81C7-654ECBC0BDF8}" type="datetime1">
              <a:rPr lang="de-DE" smtClean="0"/>
              <a:t>25.09.20</a:t>
            </a:fld>
            <a:endParaRPr lang="de-DE"/>
          </a:p>
        </p:txBody>
      </p:sp>
      <p:sp>
        <p:nvSpPr>
          <p:cNvPr id="4" name="Fußzeilenplatzhalter 3">
            <a:extLst>
              <a:ext uri="{FF2B5EF4-FFF2-40B4-BE49-F238E27FC236}">
                <a16:creationId xmlns:a16="http://schemas.microsoft.com/office/drawing/2014/main" id="{0E371704-B318-8E4E-A688-CC386076679B}"/>
              </a:ext>
            </a:extLst>
          </p:cNvPr>
          <p:cNvSpPr>
            <a:spLocks noGrp="1"/>
          </p:cNvSpPr>
          <p:nvPr>
            <p:ph type="ftr" sz="quarter" idx="11"/>
          </p:nvPr>
        </p:nvSpPr>
        <p:spPr/>
        <p:txBody>
          <a:bodyPr/>
          <a:lstStyle/>
          <a:p>
            <a:r>
              <a:rPr lang="de-DE"/>
              <a:t>Juli 2019 © </a:t>
            </a:r>
            <a:r>
              <a:rPr lang="de-DE" b="1"/>
              <a:t>PIKAS</a:t>
            </a:r>
            <a:r>
              <a:rPr lang="de-DE"/>
              <a:t> digi </a:t>
            </a:r>
            <a:r>
              <a:rPr lang="de-DE" i="1"/>
              <a:t>(pikas-digi.dzlm.de)</a:t>
            </a:r>
            <a:endParaRPr lang="de-DE" i="1" dirty="0"/>
          </a:p>
        </p:txBody>
      </p:sp>
      <p:sp>
        <p:nvSpPr>
          <p:cNvPr id="5" name="Foliennummernplatzhalter 4">
            <a:extLst>
              <a:ext uri="{FF2B5EF4-FFF2-40B4-BE49-F238E27FC236}">
                <a16:creationId xmlns:a16="http://schemas.microsoft.com/office/drawing/2014/main" id="{55088EB7-6CD9-9A4A-9E48-773320D368FE}"/>
              </a:ext>
            </a:extLst>
          </p:cNvPr>
          <p:cNvSpPr>
            <a:spLocks noGrp="1"/>
          </p:cNvSpPr>
          <p:nvPr>
            <p:ph type="sldNum" sz="quarter" idx="12"/>
          </p:nvPr>
        </p:nvSpPr>
        <p:spPr>
          <a:xfrm>
            <a:off x="8610600" y="6379210"/>
            <a:ext cx="2743200" cy="365125"/>
          </a:xfrm>
        </p:spPr>
        <p:txBody>
          <a:bodyPr/>
          <a:lstStyle/>
          <a:p>
            <a:fld id="{7D26CBBC-A65C-324F-A558-3C7EC3B0734D}" type="slidenum">
              <a:rPr lang="de-DE" smtClean="0"/>
              <a:t>14</a:t>
            </a:fld>
            <a:endParaRPr lang="de-DE"/>
          </a:p>
        </p:txBody>
      </p:sp>
      <p:sp>
        <p:nvSpPr>
          <p:cNvPr id="9" name="Inhaltsplatzhalter 5">
            <a:extLst>
              <a:ext uri="{FF2B5EF4-FFF2-40B4-BE49-F238E27FC236}">
                <a16:creationId xmlns:a16="http://schemas.microsoft.com/office/drawing/2014/main" id="{D7E37264-0DE5-4D46-9396-173A759FDB64}"/>
              </a:ext>
            </a:extLst>
          </p:cNvPr>
          <p:cNvSpPr txBox="1">
            <a:spLocks/>
          </p:cNvSpPr>
          <p:nvPr/>
        </p:nvSpPr>
        <p:spPr>
          <a:xfrm>
            <a:off x="4150518" y="87843"/>
            <a:ext cx="5374482" cy="472839"/>
          </a:xfrm>
          <a:prstGeom prst="rect">
            <a:avLst/>
          </a:prstGeom>
          <a:solidFill>
            <a:srgbClr val="428891"/>
          </a:solidFill>
        </p:spPr>
        <p:txBody>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2800" dirty="0"/>
              <a:t>2. </a:t>
            </a:r>
            <a:r>
              <a:rPr lang="de-DE" sz="2800" b="1" dirty="0"/>
              <a:t>Positionen</a:t>
            </a:r>
            <a:r>
              <a:rPr lang="de-DE" sz="2800" dirty="0"/>
              <a:t> zum Lernen mit</a:t>
            </a:r>
          </a:p>
        </p:txBody>
      </p:sp>
      <p:sp>
        <p:nvSpPr>
          <p:cNvPr id="10" name="Inhaltsplatzhalter 5">
            <a:extLst>
              <a:ext uri="{FF2B5EF4-FFF2-40B4-BE49-F238E27FC236}">
                <a16:creationId xmlns:a16="http://schemas.microsoft.com/office/drawing/2014/main" id="{BC9DF5B8-E306-C243-B47D-FEC17A016B26}"/>
              </a:ext>
            </a:extLst>
          </p:cNvPr>
          <p:cNvSpPr txBox="1">
            <a:spLocks/>
          </p:cNvSpPr>
          <p:nvPr/>
        </p:nvSpPr>
        <p:spPr>
          <a:xfrm>
            <a:off x="4150518" y="594727"/>
            <a:ext cx="3132025" cy="472839"/>
          </a:xfrm>
          <a:prstGeom prst="rect">
            <a:avLst/>
          </a:prstGeom>
          <a:solidFill>
            <a:srgbClr val="428891"/>
          </a:solidFill>
        </p:spPr>
        <p:txBody>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2800" dirty="0"/>
              <a:t>digitalen Medien</a:t>
            </a:r>
          </a:p>
        </p:txBody>
      </p:sp>
    </p:spTree>
    <p:extLst>
      <p:ext uri="{BB962C8B-B14F-4D97-AF65-F5344CB8AC3E}">
        <p14:creationId xmlns:p14="http://schemas.microsoft.com/office/powerpoint/2010/main" val="19789982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FECFD30E-4432-604F-9CB0-1673A37A10BC}"/>
              </a:ext>
            </a:extLst>
          </p:cNvPr>
          <p:cNvSpPr>
            <a:spLocks noGrp="1"/>
          </p:cNvSpPr>
          <p:nvPr>
            <p:ph idx="1"/>
          </p:nvPr>
        </p:nvSpPr>
        <p:spPr>
          <a:xfrm>
            <a:off x="838199" y="1215179"/>
            <a:ext cx="10910454" cy="1143000"/>
          </a:xfrm>
        </p:spPr>
        <p:txBody>
          <a:bodyPr/>
          <a:lstStyle/>
          <a:p>
            <a:pPr marL="0" indent="0">
              <a:buNone/>
            </a:pPr>
            <a:r>
              <a:rPr lang="de-DE" dirty="0"/>
              <a:t>Positionen „vom ungebremsten Medienenthusiasmus bis zum apokalyptischen Schwarzsehen“ </a:t>
            </a:r>
            <a:r>
              <a:rPr lang="de-DE" sz="1800" dirty="0"/>
              <a:t>(Barzel, </a:t>
            </a:r>
            <a:r>
              <a:rPr lang="de-DE" sz="1800" dirty="0" err="1"/>
              <a:t>Hußmann</a:t>
            </a:r>
            <a:r>
              <a:rPr lang="de-DE" sz="1800" dirty="0"/>
              <a:t> &amp; </a:t>
            </a:r>
            <a:r>
              <a:rPr lang="de-DE" sz="1800" dirty="0" err="1"/>
              <a:t>Leuders</a:t>
            </a:r>
            <a:r>
              <a:rPr lang="de-DE" sz="1800" dirty="0"/>
              <a:t>, 2005, S. 20)</a:t>
            </a:r>
            <a:endParaRPr lang="de-DE" dirty="0"/>
          </a:p>
        </p:txBody>
      </p:sp>
      <p:sp>
        <p:nvSpPr>
          <p:cNvPr id="3" name="Datumsplatzhalter 2">
            <a:extLst>
              <a:ext uri="{FF2B5EF4-FFF2-40B4-BE49-F238E27FC236}">
                <a16:creationId xmlns:a16="http://schemas.microsoft.com/office/drawing/2014/main" id="{1BC08E14-CC6E-5847-9818-C740BA28216D}"/>
              </a:ext>
            </a:extLst>
          </p:cNvPr>
          <p:cNvSpPr>
            <a:spLocks noGrp="1"/>
          </p:cNvSpPr>
          <p:nvPr>
            <p:ph type="dt" sz="half" idx="10"/>
          </p:nvPr>
        </p:nvSpPr>
        <p:spPr>
          <a:xfrm>
            <a:off x="838200" y="6300932"/>
            <a:ext cx="2743200" cy="365125"/>
          </a:xfrm>
        </p:spPr>
        <p:txBody>
          <a:bodyPr/>
          <a:lstStyle/>
          <a:p>
            <a:fld id="{47812229-3D41-3749-81C7-654ECBC0BDF8}" type="datetime1">
              <a:rPr lang="de-DE" smtClean="0"/>
              <a:t>25.09.20</a:t>
            </a:fld>
            <a:endParaRPr lang="de-DE"/>
          </a:p>
        </p:txBody>
      </p:sp>
      <p:sp>
        <p:nvSpPr>
          <p:cNvPr id="4" name="Fußzeilenplatzhalter 3">
            <a:extLst>
              <a:ext uri="{FF2B5EF4-FFF2-40B4-BE49-F238E27FC236}">
                <a16:creationId xmlns:a16="http://schemas.microsoft.com/office/drawing/2014/main" id="{3F0D67B9-CC9C-9C48-90C3-AA6B85F91A47}"/>
              </a:ext>
            </a:extLst>
          </p:cNvPr>
          <p:cNvSpPr>
            <a:spLocks noGrp="1"/>
          </p:cNvSpPr>
          <p:nvPr>
            <p:ph type="ftr" sz="quarter" idx="11"/>
          </p:nvPr>
        </p:nvSpPr>
        <p:spPr>
          <a:xfrm>
            <a:off x="4038600" y="6300932"/>
            <a:ext cx="4114800" cy="365125"/>
          </a:xfrm>
        </p:spPr>
        <p:txBody>
          <a:bodyPr/>
          <a:lstStyle/>
          <a:p>
            <a:r>
              <a:rPr lang="de-DE"/>
              <a:t>Juli 2019 © </a:t>
            </a:r>
            <a:r>
              <a:rPr lang="de-DE" b="1"/>
              <a:t>PIKAS</a:t>
            </a:r>
            <a:r>
              <a:rPr lang="de-DE"/>
              <a:t> digi </a:t>
            </a:r>
            <a:r>
              <a:rPr lang="de-DE" i="1"/>
              <a:t>(pikas-digi.dzlm.de)</a:t>
            </a:r>
            <a:endParaRPr lang="de-DE" i="1" dirty="0"/>
          </a:p>
        </p:txBody>
      </p:sp>
      <p:sp>
        <p:nvSpPr>
          <p:cNvPr id="5" name="Foliennummernplatzhalter 4">
            <a:extLst>
              <a:ext uri="{FF2B5EF4-FFF2-40B4-BE49-F238E27FC236}">
                <a16:creationId xmlns:a16="http://schemas.microsoft.com/office/drawing/2014/main" id="{9CE0794C-E0D3-CB49-9A50-A8B8CE879047}"/>
              </a:ext>
            </a:extLst>
          </p:cNvPr>
          <p:cNvSpPr>
            <a:spLocks noGrp="1"/>
          </p:cNvSpPr>
          <p:nvPr>
            <p:ph type="sldNum" sz="quarter" idx="12"/>
          </p:nvPr>
        </p:nvSpPr>
        <p:spPr>
          <a:xfrm>
            <a:off x="8610600" y="6300932"/>
            <a:ext cx="2743200" cy="365125"/>
          </a:xfrm>
        </p:spPr>
        <p:txBody>
          <a:bodyPr/>
          <a:lstStyle/>
          <a:p>
            <a:fld id="{7D26CBBC-A65C-324F-A558-3C7EC3B0734D}" type="slidenum">
              <a:rPr lang="de-DE" smtClean="0"/>
              <a:t>15</a:t>
            </a:fld>
            <a:endParaRPr lang="de-DE"/>
          </a:p>
        </p:txBody>
      </p:sp>
      <p:sp>
        <p:nvSpPr>
          <p:cNvPr id="9" name="Pfeil nach links und rechts 8">
            <a:extLst>
              <a:ext uri="{FF2B5EF4-FFF2-40B4-BE49-F238E27FC236}">
                <a16:creationId xmlns:a16="http://schemas.microsoft.com/office/drawing/2014/main" id="{9D6E397A-01A4-1840-9A89-52D344D1C8F7}"/>
              </a:ext>
            </a:extLst>
          </p:cNvPr>
          <p:cNvSpPr/>
          <p:nvPr/>
        </p:nvSpPr>
        <p:spPr>
          <a:xfrm>
            <a:off x="838199" y="5385089"/>
            <a:ext cx="10515599" cy="969818"/>
          </a:xfrm>
          <a:prstGeom prst="leftRightArrow">
            <a:avLst/>
          </a:prstGeom>
          <a:solidFill>
            <a:srgbClr val="428891"/>
          </a:solidFill>
          <a:ln>
            <a:solidFill>
              <a:srgbClr val="4288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Textfeld 9">
            <a:extLst>
              <a:ext uri="{FF2B5EF4-FFF2-40B4-BE49-F238E27FC236}">
                <a16:creationId xmlns:a16="http://schemas.microsoft.com/office/drawing/2014/main" id="{1E7ED87D-5B7B-644A-AE49-AF71FBB37D70}"/>
              </a:ext>
            </a:extLst>
          </p:cNvPr>
          <p:cNvSpPr txBox="1"/>
          <p:nvPr/>
        </p:nvSpPr>
        <p:spPr>
          <a:xfrm>
            <a:off x="1435026" y="5639165"/>
            <a:ext cx="2743200" cy="461665"/>
          </a:xfrm>
          <a:prstGeom prst="rect">
            <a:avLst/>
          </a:prstGeom>
          <a:noFill/>
        </p:spPr>
        <p:txBody>
          <a:bodyPr wrap="square" rtlCol="0">
            <a:spAutoFit/>
          </a:bodyPr>
          <a:lstStyle/>
          <a:p>
            <a:r>
              <a:rPr lang="de-DE"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Ressentiments</a:t>
            </a:r>
          </a:p>
        </p:txBody>
      </p:sp>
      <p:sp>
        <p:nvSpPr>
          <p:cNvPr id="11" name="Textfeld 10">
            <a:extLst>
              <a:ext uri="{FF2B5EF4-FFF2-40B4-BE49-F238E27FC236}">
                <a16:creationId xmlns:a16="http://schemas.microsoft.com/office/drawing/2014/main" id="{0B15B75F-FA1C-B641-AD13-1D2DF663EADB}"/>
              </a:ext>
            </a:extLst>
          </p:cNvPr>
          <p:cNvSpPr txBox="1"/>
          <p:nvPr/>
        </p:nvSpPr>
        <p:spPr>
          <a:xfrm>
            <a:off x="8955882" y="5639164"/>
            <a:ext cx="1801092" cy="461665"/>
          </a:xfrm>
          <a:prstGeom prst="rect">
            <a:avLst/>
          </a:prstGeom>
          <a:noFill/>
        </p:spPr>
        <p:txBody>
          <a:bodyPr wrap="square" rtlCol="0">
            <a:spAutoFit/>
          </a:bodyPr>
          <a:lstStyle/>
          <a:p>
            <a:r>
              <a:rPr lang="de-DE" sz="2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Euphorien</a:t>
            </a:r>
            <a:endParaRPr lang="de-DE" sz="24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Textfeld 11">
            <a:extLst>
              <a:ext uri="{FF2B5EF4-FFF2-40B4-BE49-F238E27FC236}">
                <a16:creationId xmlns:a16="http://schemas.microsoft.com/office/drawing/2014/main" id="{3A241D55-EE9E-F94B-BACA-019A46BF615E}"/>
              </a:ext>
            </a:extLst>
          </p:cNvPr>
          <p:cNvSpPr txBox="1"/>
          <p:nvPr/>
        </p:nvSpPr>
        <p:spPr>
          <a:xfrm>
            <a:off x="838199" y="3898802"/>
            <a:ext cx="2743200" cy="646331"/>
          </a:xfrm>
          <a:prstGeom prst="rect">
            <a:avLst/>
          </a:prstGeom>
          <a:solidFill>
            <a:srgbClr val="428891">
              <a:alpha val="30000"/>
            </a:srgbClr>
          </a:solidFill>
        </p:spPr>
        <p:txBody>
          <a:bodyPr wrap="square" rtlCol="0">
            <a:spAutoFit/>
          </a:bodyPr>
          <a:lstStyle/>
          <a:p>
            <a:r>
              <a:rPr lang="de-DE" b="1" dirty="0">
                <a:latin typeface="Open Sans" panose="020B0606030504020204" pitchFamily="34" charset="0"/>
                <a:ea typeface="Open Sans" panose="020B0606030504020204" pitchFamily="34" charset="0"/>
                <a:cs typeface="Open Sans" panose="020B0606030504020204" pitchFamily="34" charset="0"/>
              </a:rPr>
              <a:t>Verblödung durch digitale Medien</a:t>
            </a:r>
          </a:p>
        </p:txBody>
      </p:sp>
      <p:sp>
        <p:nvSpPr>
          <p:cNvPr id="13" name="Textfeld 12">
            <a:extLst>
              <a:ext uri="{FF2B5EF4-FFF2-40B4-BE49-F238E27FC236}">
                <a16:creationId xmlns:a16="http://schemas.microsoft.com/office/drawing/2014/main" id="{4B5CC9A4-A3F6-C341-9468-FD9B97E1679C}"/>
              </a:ext>
            </a:extLst>
          </p:cNvPr>
          <p:cNvSpPr txBox="1"/>
          <p:nvPr/>
        </p:nvSpPr>
        <p:spPr>
          <a:xfrm>
            <a:off x="838199" y="4641945"/>
            <a:ext cx="2743200" cy="646331"/>
          </a:xfrm>
          <a:prstGeom prst="rect">
            <a:avLst/>
          </a:prstGeom>
          <a:solidFill>
            <a:srgbClr val="428891">
              <a:alpha val="30000"/>
            </a:srgbClr>
          </a:solidFill>
        </p:spPr>
        <p:txBody>
          <a:bodyPr wrap="square" rtlCol="0">
            <a:spAutoFit/>
          </a:bodyPr>
          <a:lstStyle/>
          <a:p>
            <a:r>
              <a:rPr lang="de-DE" b="1" dirty="0">
                <a:latin typeface="Open Sans" panose="020B0606030504020204" pitchFamily="34" charset="0"/>
                <a:ea typeface="Open Sans" panose="020B0606030504020204" pitchFamily="34" charset="0"/>
                <a:cs typeface="Open Sans" panose="020B0606030504020204" pitchFamily="34" charset="0"/>
              </a:rPr>
              <a:t>Drohende Sprach- und Lernstörungen</a:t>
            </a:r>
          </a:p>
        </p:txBody>
      </p:sp>
      <p:sp>
        <p:nvSpPr>
          <p:cNvPr id="14" name="Textfeld 13">
            <a:extLst>
              <a:ext uri="{FF2B5EF4-FFF2-40B4-BE49-F238E27FC236}">
                <a16:creationId xmlns:a16="http://schemas.microsoft.com/office/drawing/2014/main" id="{62BC3176-C2EA-1949-B169-6A48D8A5F930}"/>
              </a:ext>
            </a:extLst>
          </p:cNvPr>
          <p:cNvSpPr txBox="1"/>
          <p:nvPr/>
        </p:nvSpPr>
        <p:spPr>
          <a:xfrm>
            <a:off x="8610600" y="4638706"/>
            <a:ext cx="2743203" cy="646331"/>
          </a:xfrm>
          <a:prstGeom prst="rect">
            <a:avLst/>
          </a:prstGeom>
          <a:solidFill>
            <a:srgbClr val="428891">
              <a:alpha val="30000"/>
            </a:srgbClr>
          </a:solidFill>
        </p:spPr>
        <p:txBody>
          <a:bodyPr wrap="square" rtlCol="0">
            <a:spAutoFit/>
          </a:bodyPr>
          <a:lstStyle/>
          <a:p>
            <a:r>
              <a:rPr lang="de-DE" b="1" dirty="0">
                <a:latin typeface="Open Sans" panose="020B0606030504020204" pitchFamily="34" charset="0"/>
                <a:ea typeface="Open Sans" panose="020B0606030504020204" pitchFamily="34" charset="0"/>
                <a:cs typeface="Open Sans" panose="020B0606030504020204" pitchFamily="34" charset="0"/>
              </a:rPr>
              <a:t>Die Software mit Versetzungsgarantie</a:t>
            </a:r>
          </a:p>
        </p:txBody>
      </p:sp>
      <p:sp>
        <p:nvSpPr>
          <p:cNvPr id="15" name="Textfeld 14">
            <a:extLst>
              <a:ext uri="{FF2B5EF4-FFF2-40B4-BE49-F238E27FC236}">
                <a16:creationId xmlns:a16="http://schemas.microsoft.com/office/drawing/2014/main" id="{54C1FC90-43FB-2A4F-A4BE-A6A1311096B3}"/>
              </a:ext>
            </a:extLst>
          </p:cNvPr>
          <p:cNvSpPr txBox="1"/>
          <p:nvPr/>
        </p:nvSpPr>
        <p:spPr>
          <a:xfrm>
            <a:off x="8610597" y="3851481"/>
            <a:ext cx="2743202" cy="655364"/>
          </a:xfrm>
          <a:prstGeom prst="rect">
            <a:avLst/>
          </a:prstGeom>
          <a:solidFill>
            <a:srgbClr val="428891">
              <a:alpha val="30000"/>
            </a:srgbClr>
          </a:solidFill>
        </p:spPr>
        <p:txBody>
          <a:bodyPr wrap="square" rtlCol="0">
            <a:spAutoFit/>
          </a:bodyPr>
          <a:lstStyle/>
          <a:p>
            <a:r>
              <a:rPr lang="de-DE" b="1" dirty="0">
                <a:latin typeface="Open Sans" panose="020B0606030504020204" pitchFamily="34" charset="0"/>
                <a:ea typeface="Open Sans" panose="020B0606030504020204" pitchFamily="34" charset="0"/>
                <a:cs typeface="Open Sans" panose="020B0606030504020204" pitchFamily="34" charset="0"/>
              </a:rPr>
              <a:t>Bessere Noten in 15 Minuten</a:t>
            </a:r>
          </a:p>
        </p:txBody>
      </p:sp>
      <p:sp>
        <p:nvSpPr>
          <p:cNvPr id="16" name="Textfeld 15">
            <a:extLst>
              <a:ext uri="{FF2B5EF4-FFF2-40B4-BE49-F238E27FC236}">
                <a16:creationId xmlns:a16="http://schemas.microsoft.com/office/drawing/2014/main" id="{DB68404D-AC36-F844-B0F9-4C5002C4CEF4}"/>
              </a:ext>
            </a:extLst>
          </p:cNvPr>
          <p:cNvSpPr txBox="1"/>
          <p:nvPr/>
        </p:nvSpPr>
        <p:spPr>
          <a:xfrm>
            <a:off x="8610597" y="3105098"/>
            <a:ext cx="2743201" cy="655364"/>
          </a:xfrm>
          <a:prstGeom prst="rect">
            <a:avLst/>
          </a:prstGeom>
          <a:solidFill>
            <a:srgbClr val="428891">
              <a:alpha val="30000"/>
            </a:srgbClr>
          </a:solidFill>
        </p:spPr>
        <p:txBody>
          <a:bodyPr wrap="square" rtlCol="0">
            <a:spAutoFit/>
          </a:bodyPr>
          <a:lstStyle/>
          <a:p>
            <a:r>
              <a:rPr lang="de-DE" b="1" dirty="0">
                <a:latin typeface="Open Sans" panose="020B0606030504020204" pitchFamily="34" charset="0"/>
                <a:ea typeface="Open Sans" panose="020B0606030504020204" pitchFamily="34" charset="0"/>
                <a:cs typeface="Open Sans" panose="020B0606030504020204" pitchFamily="34" charset="0"/>
              </a:rPr>
              <a:t>Nie wieder schlechte Noten</a:t>
            </a:r>
          </a:p>
        </p:txBody>
      </p:sp>
      <p:sp>
        <p:nvSpPr>
          <p:cNvPr id="17" name="Textfeld 16">
            <a:extLst>
              <a:ext uri="{FF2B5EF4-FFF2-40B4-BE49-F238E27FC236}">
                <a16:creationId xmlns:a16="http://schemas.microsoft.com/office/drawing/2014/main" id="{3351D380-01C6-F34E-A15A-D84521A064B6}"/>
              </a:ext>
            </a:extLst>
          </p:cNvPr>
          <p:cNvSpPr txBox="1"/>
          <p:nvPr/>
        </p:nvSpPr>
        <p:spPr>
          <a:xfrm>
            <a:off x="8610597" y="2366325"/>
            <a:ext cx="2743201" cy="646331"/>
          </a:xfrm>
          <a:prstGeom prst="rect">
            <a:avLst/>
          </a:prstGeom>
          <a:solidFill>
            <a:srgbClr val="428891">
              <a:alpha val="30000"/>
            </a:srgbClr>
          </a:solidFill>
        </p:spPr>
        <p:txBody>
          <a:bodyPr wrap="square" rtlCol="0">
            <a:spAutoFit/>
          </a:bodyPr>
          <a:lstStyle/>
          <a:p>
            <a:r>
              <a:rPr lang="de-DE" b="1" dirty="0">
                <a:latin typeface="Open Sans" panose="020B0606030504020204" pitchFamily="34" charset="0"/>
                <a:ea typeface="Open Sans" panose="020B0606030504020204" pitchFamily="34" charset="0"/>
                <a:cs typeface="Open Sans" panose="020B0606030504020204" pitchFamily="34" charset="0"/>
              </a:rPr>
              <a:t>Nie wieder Rechenschwäche</a:t>
            </a:r>
          </a:p>
        </p:txBody>
      </p:sp>
      <p:sp>
        <p:nvSpPr>
          <p:cNvPr id="20" name="Inhaltsplatzhalter 5">
            <a:extLst>
              <a:ext uri="{FF2B5EF4-FFF2-40B4-BE49-F238E27FC236}">
                <a16:creationId xmlns:a16="http://schemas.microsoft.com/office/drawing/2014/main" id="{6FB1E014-FB16-8B4A-8ED5-D53F2730B8C7}"/>
              </a:ext>
            </a:extLst>
          </p:cNvPr>
          <p:cNvSpPr txBox="1">
            <a:spLocks/>
          </p:cNvSpPr>
          <p:nvPr/>
        </p:nvSpPr>
        <p:spPr>
          <a:xfrm>
            <a:off x="4150518" y="87843"/>
            <a:ext cx="5374482" cy="472839"/>
          </a:xfrm>
          <a:prstGeom prst="rect">
            <a:avLst/>
          </a:prstGeom>
          <a:solidFill>
            <a:srgbClr val="428891"/>
          </a:solidFill>
        </p:spPr>
        <p:txBody>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2800" dirty="0"/>
              <a:t>2. </a:t>
            </a:r>
            <a:r>
              <a:rPr lang="de-DE" sz="2800" b="1" dirty="0"/>
              <a:t>Positionen</a:t>
            </a:r>
            <a:r>
              <a:rPr lang="de-DE" sz="2800" dirty="0"/>
              <a:t> zum Lernen mit</a:t>
            </a:r>
          </a:p>
        </p:txBody>
      </p:sp>
      <p:sp>
        <p:nvSpPr>
          <p:cNvPr id="21" name="Inhaltsplatzhalter 5">
            <a:extLst>
              <a:ext uri="{FF2B5EF4-FFF2-40B4-BE49-F238E27FC236}">
                <a16:creationId xmlns:a16="http://schemas.microsoft.com/office/drawing/2014/main" id="{00A4D8FD-8242-B64F-B691-D06AF62EDE55}"/>
              </a:ext>
            </a:extLst>
          </p:cNvPr>
          <p:cNvSpPr txBox="1">
            <a:spLocks/>
          </p:cNvSpPr>
          <p:nvPr/>
        </p:nvSpPr>
        <p:spPr>
          <a:xfrm>
            <a:off x="4150518" y="594727"/>
            <a:ext cx="3132025" cy="472839"/>
          </a:xfrm>
          <a:prstGeom prst="rect">
            <a:avLst/>
          </a:prstGeom>
          <a:solidFill>
            <a:srgbClr val="428891"/>
          </a:solidFill>
        </p:spPr>
        <p:txBody>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2800" dirty="0"/>
              <a:t>digitalen Medien</a:t>
            </a:r>
          </a:p>
        </p:txBody>
      </p:sp>
    </p:spTree>
    <p:extLst>
      <p:ext uri="{BB962C8B-B14F-4D97-AF65-F5344CB8AC3E}">
        <p14:creationId xmlns:p14="http://schemas.microsoft.com/office/powerpoint/2010/main" val="1463062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9" grpId="0" animBg="1"/>
      <p:bldP spid="10" grpId="0"/>
      <p:bldP spid="11" grpId="0"/>
      <p:bldP spid="12" grpId="0" animBg="1"/>
      <p:bldP spid="13" grpId="0" animBg="1"/>
      <p:bldP spid="14" grpId="0" animBg="1"/>
      <p:bldP spid="15" grpId="0" animBg="1"/>
      <p:bldP spid="16" grpId="0" animBg="1"/>
      <p:bldP spid="1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3BF84A0F-5C7C-AC4A-8D4E-9D9EB237832B}"/>
              </a:ext>
            </a:extLst>
          </p:cNvPr>
          <p:cNvSpPr>
            <a:spLocks noGrp="1"/>
          </p:cNvSpPr>
          <p:nvPr>
            <p:ph idx="1"/>
          </p:nvPr>
        </p:nvSpPr>
        <p:spPr>
          <a:xfrm>
            <a:off x="838200" y="1172649"/>
            <a:ext cx="10515600" cy="553465"/>
          </a:xfrm>
        </p:spPr>
        <p:txBody>
          <a:bodyPr/>
          <a:lstStyle/>
          <a:p>
            <a:pPr marL="0" indent="0" algn="ctr">
              <a:buNone/>
            </a:pPr>
            <a:r>
              <a:rPr lang="de-DE" b="1" dirty="0"/>
              <a:t>Ein (leider) sehr weit verbreiteter Softwaretyp</a:t>
            </a:r>
          </a:p>
          <a:p>
            <a:pPr marL="0" indent="0">
              <a:buNone/>
            </a:pPr>
            <a:endParaRPr lang="de-DE" b="1" dirty="0"/>
          </a:p>
          <a:p>
            <a:pPr marL="0" indent="0">
              <a:buNone/>
            </a:pPr>
            <a:endParaRPr lang="de-DE" b="1" dirty="0"/>
          </a:p>
          <a:p>
            <a:pPr marL="0" indent="0">
              <a:buNone/>
            </a:pPr>
            <a:endParaRPr lang="de-DE" b="1" dirty="0"/>
          </a:p>
          <a:p>
            <a:pPr marL="0" indent="0">
              <a:buNone/>
            </a:pPr>
            <a:endParaRPr lang="de-DE" b="1" dirty="0"/>
          </a:p>
          <a:p>
            <a:pPr marL="0" indent="0">
              <a:buNone/>
            </a:pPr>
            <a:endParaRPr lang="de-DE" b="1" dirty="0"/>
          </a:p>
          <a:p>
            <a:pPr marL="0" indent="0">
              <a:buNone/>
            </a:pPr>
            <a:endParaRPr lang="de-DE" b="1" dirty="0"/>
          </a:p>
        </p:txBody>
      </p:sp>
      <p:sp>
        <p:nvSpPr>
          <p:cNvPr id="3" name="Datumsplatzhalter 2">
            <a:extLst>
              <a:ext uri="{FF2B5EF4-FFF2-40B4-BE49-F238E27FC236}">
                <a16:creationId xmlns:a16="http://schemas.microsoft.com/office/drawing/2014/main" id="{E7F20A0E-2682-B74D-A120-6CDAAAC44BB0}"/>
              </a:ext>
            </a:extLst>
          </p:cNvPr>
          <p:cNvSpPr>
            <a:spLocks noGrp="1"/>
          </p:cNvSpPr>
          <p:nvPr>
            <p:ph type="dt" sz="half" idx="10"/>
          </p:nvPr>
        </p:nvSpPr>
        <p:spPr/>
        <p:txBody>
          <a:bodyPr/>
          <a:lstStyle/>
          <a:p>
            <a:fld id="{47812229-3D41-3749-81C7-654ECBC0BDF8}" type="datetime1">
              <a:rPr lang="de-DE" smtClean="0"/>
              <a:t>25.09.20</a:t>
            </a:fld>
            <a:endParaRPr lang="de-DE"/>
          </a:p>
        </p:txBody>
      </p:sp>
      <p:sp>
        <p:nvSpPr>
          <p:cNvPr id="4" name="Fußzeilenplatzhalter 3">
            <a:extLst>
              <a:ext uri="{FF2B5EF4-FFF2-40B4-BE49-F238E27FC236}">
                <a16:creationId xmlns:a16="http://schemas.microsoft.com/office/drawing/2014/main" id="{43CFA65E-E151-9D4C-A858-C96672B3BE76}"/>
              </a:ext>
            </a:extLst>
          </p:cNvPr>
          <p:cNvSpPr>
            <a:spLocks noGrp="1"/>
          </p:cNvSpPr>
          <p:nvPr>
            <p:ph type="ftr" sz="quarter" idx="11"/>
          </p:nvPr>
        </p:nvSpPr>
        <p:spPr/>
        <p:txBody>
          <a:bodyPr/>
          <a:lstStyle/>
          <a:p>
            <a:r>
              <a:rPr lang="de-DE" dirty="0"/>
              <a:t>Juli 2019 © </a:t>
            </a:r>
            <a:r>
              <a:rPr lang="de-DE" b="1" dirty="0"/>
              <a:t>PIKAS</a:t>
            </a:r>
            <a:r>
              <a:rPr lang="de-DE" dirty="0"/>
              <a:t> </a:t>
            </a:r>
            <a:r>
              <a:rPr lang="de-DE" dirty="0" err="1"/>
              <a:t>digi</a:t>
            </a:r>
            <a:r>
              <a:rPr lang="de-DE" dirty="0"/>
              <a:t> </a:t>
            </a:r>
            <a:r>
              <a:rPr lang="de-DE" i="1" dirty="0"/>
              <a:t>(</a:t>
            </a:r>
            <a:r>
              <a:rPr lang="de-DE" i="1" dirty="0" err="1"/>
              <a:t>pikas-digi.dzlm.de</a:t>
            </a:r>
            <a:r>
              <a:rPr lang="de-DE" i="1" dirty="0"/>
              <a:t>)</a:t>
            </a:r>
          </a:p>
        </p:txBody>
      </p:sp>
      <p:sp>
        <p:nvSpPr>
          <p:cNvPr id="5" name="Foliennummernplatzhalter 4">
            <a:extLst>
              <a:ext uri="{FF2B5EF4-FFF2-40B4-BE49-F238E27FC236}">
                <a16:creationId xmlns:a16="http://schemas.microsoft.com/office/drawing/2014/main" id="{28107DFE-05DB-C440-B074-30ED9A2B27D2}"/>
              </a:ext>
            </a:extLst>
          </p:cNvPr>
          <p:cNvSpPr>
            <a:spLocks noGrp="1"/>
          </p:cNvSpPr>
          <p:nvPr>
            <p:ph type="sldNum" sz="quarter" idx="12"/>
          </p:nvPr>
        </p:nvSpPr>
        <p:spPr/>
        <p:txBody>
          <a:bodyPr/>
          <a:lstStyle/>
          <a:p>
            <a:fld id="{7D26CBBC-A65C-324F-A558-3C7EC3B0734D}" type="slidenum">
              <a:rPr lang="de-DE" smtClean="0"/>
              <a:t>16</a:t>
            </a:fld>
            <a:endParaRPr lang="de-DE"/>
          </a:p>
        </p:txBody>
      </p:sp>
      <p:pic>
        <p:nvPicPr>
          <p:cNvPr id="8" name="Grafik 7">
            <a:extLst>
              <a:ext uri="{FF2B5EF4-FFF2-40B4-BE49-F238E27FC236}">
                <a16:creationId xmlns:a16="http://schemas.microsoft.com/office/drawing/2014/main" id="{8990C87D-E62D-D342-9BCC-0135421E64A7}"/>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964596" y="1610606"/>
            <a:ext cx="3587319" cy="2560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Pfeil nach links 9">
            <a:extLst>
              <a:ext uri="{FF2B5EF4-FFF2-40B4-BE49-F238E27FC236}">
                <a16:creationId xmlns:a16="http://schemas.microsoft.com/office/drawing/2014/main" id="{841E493C-3A60-6342-B280-DE1D83DD3885}"/>
              </a:ext>
            </a:extLst>
          </p:cNvPr>
          <p:cNvSpPr/>
          <p:nvPr/>
        </p:nvSpPr>
        <p:spPr>
          <a:xfrm>
            <a:off x="4150516" y="2037092"/>
            <a:ext cx="1945484" cy="322729"/>
          </a:xfrm>
          <a:prstGeom prst="leftArrow">
            <a:avLst/>
          </a:prstGeom>
          <a:solidFill>
            <a:srgbClr val="428891"/>
          </a:solidFill>
          <a:ln>
            <a:solidFill>
              <a:srgbClr val="4288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Textfeld 10">
            <a:extLst>
              <a:ext uri="{FF2B5EF4-FFF2-40B4-BE49-F238E27FC236}">
                <a16:creationId xmlns:a16="http://schemas.microsoft.com/office/drawing/2014/main" id="{29692FB9-D3D2-0740-BE1D-66829F7E5298}"/>
              </a:ext>
            </a:extLst>
          </p:cNvPr>
          <p:cNvSpPr txBox="1"/>
          <p:nvPr/>
        </p:nvSpPr>
        <p:spPr>
          <a:xfrm>
            <a:off x="6095999" y="2036938"/>
            <a:ext cx="4014787" cy="400110"/>
          </a:xfrm>
          <a:prstGeom prst="rect">
            <a:avLst/>
          </a:prstGeom>
          <a:noFill/>
        </p:spPr>
        <p:txBody>
          <a:bodyPr wrap="square" rtlCol="0">
            <a:spAutoFit/>
          </a:bodyPr>
          <a:lstStyle/>
          <a:p>
            <a:r>
              <a:rPr lang="de-DE" sz="2000" dirty="0">
                <a:latin typeface="Open Sans" panose="020B0606030504020204" pitchFamily="34" charset="0"/>
                <a:ea typeface="Open Sans" panose="020B0606030504020204" pitchFamily="34" charset="0"/>
                <a:cs typeface="Open Sans" panose="020B0606030504020204" pitchFamily="34" charset="0"/>
              </a:rPr>
              <a:t>bunt ‚eingepackte‘ Mathematik</a:t>
            </a:r>
          </a:p>
        </p:txBody>
      </p:sp>
      <p:sp>
        <p:nvSpPr>
          <p:cNvPr id="13" name="Textfeld 12">
            <a:extLst>
              <a:ext uri="{FF2B5EF4-FFF2-40B4-BE49-F238E27FC236}">
                <a16:creationId xmlns:a16="http://schemas.microsoft.com/office/drawing/2014/main" id="{6B0D0230-F90F-F849-9221-D5FF3970FFAE}"/>
              </a:ext>
            </a:extLst>
          </p:cNvPr>
          <p:cNvSpPr txBox="1"/>
          <p:nvPr/>
        </p:nvSpPr>
        <p:spPr>
          <a:xfrm>
            <a:off x="6095999" y="2798313"/>
            <a:ext cx="4014787" cy="400110"/>
          </a:xfrm>
          <a:prstGeom prst="rect">
            <a:avLst/>
          </a:prstGeom>
          <a:noFill/>
        </p:spPr>
        <p:txBody>
          <a:bodyPr wrap="square" rtlCol="0">
            <a:spAutoFit/>
          </a:bodyPr>
          <a:lstStyle/>
          <a:p>
            <a:r>
              <a:rPr lang="de-DE" sz="2000" dirty="0">
                <a:latin typeface="Open Sans" panose="020B0606030504020204" pitchFamily="34" charset="0"/>
                <a:ea typeface="Open Sans" panose="020B0606030504020204" pitchFamily="34" charset="0"/>
                <a:cs typeface="Open Sans" panose="020B0606030504020204" pitchFamily="34" charset="0"/>
              </a:rPr>
              <a:t>isolierte Aufgaben </a:t>
            </a:r>
          </a:p>
        </p:txBody>
      </p:sp>
      <p:sp>
        <p:nvSpPr>
          <p:cNvPr id="14" name="Pfeil nach links 13">
            <a:extLst>
              <a:ext uri="{FF2B5EF4-FFF2-40B4-BE49-F238E27FC236}">
                <a16:creationId xmlns:a16="http://schemas.microsoft.com/office/drawing/2014/main" id="{0F33147D-6C9C-8242-9F4C-4EEC13045E9F}"/>
              </a:ext>
            </a:extLst>
          </p:cNvPr>
          <p:cNvSpPr/>
          <p:nvPr/>
        </p:nvSpPr>
        <p:spPr>
          <a:xfrm>
            <a:off x="3755999" y="2837004"/>
            <a:ext cx="2340000" cy="322729"/>
          </a:xfrm>
          <a:prstGeom prst="leftArrow">
            <a:avLst/>
          </a:prstGeom>
          <a:solidFill>
            <a:srgbClr val="428891"/>
          </a:solidFill>
          <a:ln>
            <a:solidFill>
              <a:srgbClr val="4288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Pfeil nach links 14">
            <a:extLst>
              <a:ext uri="{FF2B5EF4-FFF2-40B4-BE49-F238E27FC236}">
                <a16:creationId xmlns:a16="http://schemas.microsoft.com/office/drawing/2014/main" id="{6D53233D-DDF0-464C-9830-A37C656AFAC9}"/>
              </a:ext>
            </a:extLst>
          </p:cNvPr>
          <p:cNvSpPr/>
          <p:nvPr/>
        </p:nvSpPr>
        <p:spPr>
          <a:xfrm>
            <a:off x="4100511" y="3601058"/>
            <a:ext cx="1995488" cy="400110"/>
          </a:xfrm>
          <a:prstGeom prst="leftArrow">
            <a:avLst/>
          </a:prstGeom>
          <a:solidFill>
            <a:srgbClr val="428891"/>
          </a:solidFill>
          <a:ln>
            <a:solidFill>
              <a:srgbClr val="4288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Textfeld 15">
            <a:extLst>
              <a:ext uri="{FF2B5EF4-FFF2-40B4-BE49-F238E27FC236}">
                <a16:creationId xmlns:a16="http://schemas.microsoft.com/office/drawing/2014/main" id="{CC5B03C6-FDC3-8F48-93A7-C0BBE7FA2B15}"/>
              </a:ext>
            </a:extLst>
          </p:cNvPr>
          <p:cNvSpPr txBox="1"/>
          <p:nvPr/>
        </p:nvSpPr>
        <p:spPr>
          <a:xfrm>
            <a:off x="6095999" y="3639748"/>
            <a:ext cx="4396489" cy="400110"/>
          </a:xfrm>
          <a:prstGeom prst="rect">
            <a:avLst/>
          </a:prstGeom>
          <a:noFill/>
        </p:spPr>
        <p:txBody>
          <a:bodyPr wrap="square" rtlCol="0">
            <a:spAutoFit/>
          </a:bodyPr>
          <a:lstStyle/>
          <a:p>
            <a:r>
              <a:rPr lang="de-DE" sz="2000" dirty="0">
                <a:latin typeface="Open Sans" panose="020B0606030504020204" pitchFamily="34" charset="0"/>
                <a:ea typeface="Open Sans" panose="020B0606030504020204" pitchFamily="34" charset="0"/>
                <a:cs typeface="Open Sans" panose="020B0606030504020204" pitchFamily="34" charset="0"/>
              </a:rPr>
              <a:t>Es zählt nur „richtig“ oder „falsch“ </a:t>
            </a:r>
          </a:p>
        </p:txBody>
      </p:sp>
      <p:sp>
        <p:nvSpPr>
          <p:cNvPr id="17" name="Textfeld 16">
            <a:extLst>
              <a:ext uri="{FF2B5EF4-FFF2-40B4-BE49-F238E27FC236}">
                <a16:creationId xmlns:a16="http://schemas.microsoft.com/office/drawing/2014/main" id="{78E3366C-0072-B14A-9D21-1A5A05A8054D}"/>
              </a:ext>
            </a:extLst>
          </p:cNvPr>
          <p:cNvSpPr txBox="1"/>
          <p:nvPr/>
        </p:nvSpPr>
        <p:spPr>
          <a:xfrm>
            <a:off x="838199" y="4224737"/>
            <a:ext cx="10515599" cy="1569660"/>
          </a:xfrm>
          <a:prstGeom prst="rect">
            <a:avLst/>
          </a:prstGeom>
          <a:noFill/>
        </p:spPr>
        <p:txBody>
          <a:bodyPr wrap="square" rtlCol="0">
            <a:spAutoFit/>
          </a:bodyPr>
          <a:lstStyle/>
          <a:p>
            <a:pPr marL="285750" indent="-285750">
              <a:buFont typeface="Arial" panose="020B0604020202020204" pitchFamily="34" charset="0"/>
              <a:buChar char="•"/>
            </a:pPr>
            <a:r>
              <a:rPr lang="de-DE" sz="2400" dirty="0"/>
              <a:t>Suchbegriff „Mathe Grundschule“ führt im </a:t>
            </a:r>
            <a:r>
              <a:rPr lang="de-DE" sz="2400" dirty="0" err="1"/>
              <a:t>AppStore</a:t>
            </a:r>
            <a:r>
              <a:rPr lang="de-DE" sz="2400" dirty="0"/>
              <a:t> zu einer Reihe solcher ‚</a:t>
            </a:r>
            <a:r>
              <a:rPr lang="de-DE" sz="2400" dirty="0" err="1"/>
              <a:t>drill</a:t>
            </a:r>
            <a:r>
              <a:rPr lang="de-DE" sz="2400" dirty="0"/>
              <a:t> &amp; </a:t>
            </a:r>
            <a:r>
              <a:rPr lang="de-DE" sz="2400" dirty="0" err="1"/>
              <a:t>practice</a:t>
            </a:r>
            <a:r>
              <a:rPr lang="de-DE" sz="2400" dirty="0"/>
              <a:t>‘-Software</a:t>
            </a:r>
          </a:p>
          <a:p>
            <a:pPr marL="285750" indent="-285750">
              <a:buFont typeface="Arial" panose="020B0604020202020204" pitchFamily="34" charset="0"/>
              <a:buChar char="•"/>
            </a:pPr>
            <a:r>
              <a:rPr lang="de-DE" sz="2400" dirty="0"/>
              <a:t>74% der Apps (</a:t>
            </a:r>
            <a:r>
              <a:rPr lang="de-DE" sz="2400" dirty="0" err="1"/>
              <a:t>n</a:t>
            </a:r>
            <a:r>
              <a:rPr lang="de-DE" sz="2400" dirty="0"/>
              <a:t>=360) sind </a:t>
            </a:r>
            <a:r>
              <a:rPr lang="de-DE" sz="2400" dirty="0" err="1"/>
              <a:t>drill</a:t>
            </a:r>
            <a:r>
              <a:rPr lang="de-DE" sz="2400" dirty="0"/>
              <a:t> &amp; </a:t>
            </a:r>
            <a:r>
              <a:rPr lang="de-DE" sz="2400" dirty="0" err="1"/>
              <a:t>practice</a:t>
            </a:r>
            <a:r>
              <a:rPr lang="de-DE" sz="2400" dirty="0"/>
              <a:t>-Software (Goodwin &amp; </a:t>
            </a:r>
            <a:r>
              <a:rPr lang="de-DE" sz="2400" dirty="0" err="1"/>
              <a:t>Highfield</a:t>
            </a:r>
            <a:r>
              <a:rPr lang="de-DE" sz="2400" dirty="0"/>
              <a:t>, 2013, S. 210f.)</a:t>
            </a:r>
          </a:p>
        </p:txBody>
      </p:sp>
      <p:sp>
        <p:nvSpPr>
          <p:cNvPr id="18" name="Textfeld 17">
            <a:extLst>
              <a:ext uri="{FF2B5EF4-FFF2-40B4-BE49-F238E27FC236}">
                <a16:creationId xmlns:a16="http://schemas.microsoft.com/office/drawing/2014/main" id="{263EABA7-557C-C449-A2B1-4DAB01EFD416}"/>
              </a:ext>
            </a:extLst>
          </p:cNvPr>
          <p:cNvSpPr txBox="1"/>
          <p:nvPr/>
        </p:nvSpPr>
        <p:spPr>
          <a:xfrm>
            <a:off x="1717429" y="5746978"/>
            <a:ext cx="8757138" cy="707886"/>
          </a:xfrm>
          <a:prstGeom prst="rect">
            <a:avLst/>
          </a:prstGeom>
          <a:solidFill>
            <a:srgbClr val="428891">
              <a:alpha val="50000"/>
            </a:srgbClr>
          </a:solidFill>
        </p:spPr>
        <p:txBody>
          <a:bodyPr wrap="square" rtlCol="0">
            <a:spAutoFit/>
          </a:bodyPr>
          <a:lstStyle/>
          <a:p>
            <a:pPr algn="ctr"/>
            <a:r>
              <a:rPr lang="de-DE" sz="2000" dirty="0">
                <a:latin typeface="Open Sans" panose="020B0606030504020204" pitchFamily="34" charset="0"/>
                <a:ea typeface="Open Sans" panose="020B0606030504020204" pitchFamily="34" charset="0"/>
                <a:cs typeface="Open Sans" panose="020B0606030504020204" pitchFamily="34" charset="0"/>
              </a:rPr>
              <a:t>‚Drill &amp; Practice‘-Software ist keineswegs für den Aufbau mathematischen Verständnisses geeignet!</a:t>
            </a:r>
          </a:p>
        </p:txBody>
      </p:sp>
      <p:sp>
        <p:nvSpPr>
          <p:cNvPr id="19" name="Inhaltsplatzhalter 5">
            <a:extLst>
              <a:ext uri="{FF2B5EF4-FFF2-40B4-BE49-F238E27FC236}">
                <a16:creationId xmlns:a16="http://schemas.microsoft.com/office/drawing/2014/main" id="{310907A7-4D09-7B44-8AAB-231B458141E7}"/>
              </a:ext>
            </a:extLst>
          </p:cNvPr>
          <p:cNvSpPr txBox="1">
            <a:spLocks/>
          </p:cNvSpPr>
          <p:nvPr/>
        </p:nvSpPr>
        <p:spPr>
          <a:xfrm>
            <a:off x="4150518" y="87843"/>
            <a:ext cx="5374482" cy="472839"/>
          </a:xfrm>
          <a:prstGeom prst="rect">
            <a:avLst/>
          </a:prstGeom>
          <a:solidFill>
            <a:srgbClr val="428891"/>
          </a:solidFill>
        </p:spPr>
        <p:txBody>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2800" dirty="0"/>
              <a:t>2. </a:t>
            </a:r>
            <a:r>
              <a:rPr lang="de-DE" sz="2800" b="1" dirty="0"/>
              <a:t>Positionen</a:t>
            </a:r>
            <a:r>
              <a:rPr lang="de-DE" sz="2800" dirty="0"/>
              <a:t> zum Lernen mit</a:t>
            </a:r>
          </a:p>
        </p:txBody>
      </p:sp>
      <p:sp>
        <p:nvSpPr>
          <p:cNvPr id="20" name="Inhaltsplatzhalter 5">
            <a:extLst>
              <a:ext uri="{FF2B5EF4-FFF2-40B4-BE49-F238E27FC236}">
                <a16:creationId xmlns:a16="http://schemas.microsoft.com/office/drawing/2014/main" id="{1517C2E0-CA39-0C48-B8D6-05DA80DB2D3C}"/>
              </a:ext>
            </a:extLst>
          </p:cNvPr>
          <p:cNvSpPr txBox="1">
            <a:spLocks/>
          </p:cNvSpPr>
          <p:nvPr/>
        </p:nvSpPr>
        <p:spPr>
          <a:xfrm>
            <a:off x="4150518" y="594727"/>
            <a:ext cx="3132025" cy="472839"/>
          </a:xfrm>
          <a:prstGeom prst="rect">
            <a:avLst/>
          </a:prstGeom>
          <a:solidFill>
            <a:srgbClr val="428891"/>
          </a:solidFill>
        </p:spPr>
        <p:txBody>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2800" dirty="0"/>
              <a:t>digitalen Medien</a:t>
            </a:r>
          </a:p>
        </p:txBody>
      </p:sp>
      <p:sp>
        <p:nvSpPr>
          <p:cNvPr id="6" name="Rechteck 5">
            <a:extLst>
              <a:ext uri="{FF2B5EF4-FFF2-40B4-BE49-F238E27FC236}">
                <a16:creationId xmlns:a16="http://schemas.microsoft.com/office/drawing/2014/main" id="{CCE3CB19-8A52-5243-9739-7FF03B488FC5}"/>
              </a:ext>
            </a:extLst>
          </p:cNvPr>
          <p:cNvSpPr/>
          <p:nvPr/>
        </p:nvSpPr>
        <p:spPr>
          <a:xfrm>
            <a:off x="1222834" y="4128760"/>
            <a:ext cx="3070841" cy="215444"/>
          </a:xfrm>
          <a:prstGeom prst="rect">
            <a:avLst/>
          </a:prstGeom>
        </p:spPr>
        <p:txBody>
          <a:bodyPr wrap="square">
            <a:spAutoFit/>
          </a:bodyPr>
          <a:lstStyle/>
          <a:p>
            <a:pPr algn="ctr"/>
            <a:r>
              <a:rPr lang="de-DE" sz="800" dirty="0">
                <a:solidFill>
                  <a:schemeClr val="bg1">
                    <a:lumMod val="75000"/>
                  </a:schemeClr>
                </a:solidFill>
              </a:rPr>
              <a:t>PIKAS </a:t>
            </a:r>
            <a:r>
              <a:rPr lang="de-DE" sz="800" dirty="0" err="1">
                <a:solidFill>
                  <a:schemeClr val="bg1">
                    <a:lumMod val="75000"/>
                  </a:schemeClr>
                </a:solidFill>
              </a:rPr>
              <a:t>digi</a:t>
            </a:r>
            <a:r>
              <a:rPr lang="de-DE" sz="800" dirty="0">
                <a:solidFill>
                  <a:schemeClr val="bg1">
                    <a:lumMod val="75000"/>
                  </a:schemeClr>
                </a:solidFill>
              </a:rPr>
              <a:t>. Lizenz: CC BY-SA 4.0</a:t>
            </a:r>
          </a:p>
        </p:txBody>
      </p:sp>
    </p:spTree>
    <p:extLst>
      <p:ext uri="{BB962C8B-B14F-4D97-AF65-F5344CB8AC3E}">
        <p14:creationId xmlns:p14="http://schemas.microsoft.com/office/powerpoint/2010/main" val="753807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7">
                                            <p:txEl>
                                              <p:pRg st="1" end="1"/>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3" grpId="0"/>
      <p:bldP spid="14" grpId="0" animBg="1"/>
      <p:bldP spid="15" grpId="0" animBg="1"/>
      <p:bldP spid="16" grpId="0"/>
      <p:bldP spid="1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9BE69DBB-CF86-F348-9A1E-3F3703BB26AE}"/>
              </a:ext>
            </a:extLst>
          </p:cNvPr>
          <p:cNvSpPr>
            <a:spLocks noGrp="1"/>
          </p:cNvSpPr>
          <p:nvPr>
            <p:ph type="dt" sz="half" idx="10"/>
          </p:nvPr>
        </p:nvSpPr>
        <p:spPr/>
        <p:txBody>
          <a:bodyPr/>
          <a:lstStyle/>
          <a:p>
            <a:fld id="{47812229-3D41-3749-81C7-654ECBC0BDF8}" type="datetime1">
              <a:rPr lang="de-DE" smtClean="0"/>
              <a:t>25.09.20</a:t>
            </a:fld>
            <a:endParaRPr lang="de-DE"/>
          </a:p>
        </p:txBody>
      </p:sp>
      <p:sp>
        <p:nvSpPr>
          <p:cNvPr id="4" name="Fußzeilenplatzhalter 3">
            <a:extLst>
              <a:ext uri="{FF2B5EF4-FFF2-40B4-BE49-F238E27FC236}">
                <a16:creationId xmlns:a16="http://schemas.microsoft.com/office/drawing/2014/main" id="{4F460D69-31A9-4343-B1C8-885880B4A224}"/>
              </a:ext>
            </a:extLst>
          </p:cNvPr>
          <p:cNvSpPr>
            <a:spLocks noGrp="1"/>
          </p:cNvSpPr>
          <p:nvPr>
            <p:ph type="ftr" sz="quarter" idx="11"/>
          </p:nvPr>
        </p:nvSpPr>
        <p:spPr/>
        <p:txBody>
          <a:bodyPr/>
          <a:lstStyle/>
          <a:p>
            <a:r>
              <a:rPr lang="de-DE"/>
              <a:t>Juli 2019 © </a:t>
            </a:r>
            <a:r>
              <a:rPr lang="de-DE" b="1"/>
              <a:t>PIKAS</a:t>
            </a:r>
            <a:r>
              <a:rPr lang="de-DE"/>
              <a:t> digi </a:t>
            </a:r>
            <a:r>
              <a:rPr lang="de-DE" i="1"/>
              <a:t>(pikas-digi.dzlm.de)</a:t>
            </a:r>
            <a:endParaRPr lang="de-DE" i="1" dirty="0"/>
          </a:p>
        </p:txBody>
      </p:sp>
      <p:sp>
        <p:nvSpPr>
          <p:cNvPr id="5" name="Foliennummernplatzhalter 4">
            <a:extLst>
              <a:ext uri="{FF2B5EF4-FFF2-40B4-BE49-F238E27FC236}">
                <a16:creationId xmlns:a16="http://schemas.microsoft.com/office/drawing/2014/main" id="{7EA64D15-3670-8F4B-87E7-8DAC7962B326}"/>
              </a:ext>
            </a:extLst>
          </p:cNvPr>
          <p:cNvSpPr>
            <a:spLocks noGrp="1"/>
          </p:cNvSpPr>
          <p:nvPr>
            <p:ph type="sldNum" sz="quarter" idx="12"/>
          </p:nvPr>
        </p:nvSpPr>
        <p:spPr/>
        <p:txBody>
          <a:bodyPr/>
          <a:lstStyle/>
          <a:p>
            <a:fld id="{7D26CBBC-A65C-324F-A558-3C7EC3B0734D}" type="slidenum">
              <a:rPr lang="de-DE" smtClean="0"/>
              <a:t>17</a:t>
            </a:fld>
            <a:endParaRPr lang="de-DE"/>
          </a:p>
        </p:txBody>
      </p:sp>
      <p:pic>
        <p:nvPicPr>
          <p:cNvPr id="8" name="Grafik 7">
            <a:extLst>
              <a:ext uri="{FF2B5EF4-FFF2-40B4-BE49-F238E27FC236}">
                <a16:creationId xmlns:a16="http://schemas.microsoft.com/office/drawing/2014/main" id="{2CB0B34B-F350-AD4C-8E64-25BF1D9A3B78}"/>
              </a:ext>
            </a:extLst>
          </p:cNvPr>
          <p:cNvPicPr>
            <a:picLocks noChangeAspect="1" noChangeArrowheads="1"/>
          </p:cNvPicPr>
          <p:nvPr/>
        </p:nvPicPr>
        <p:blipFill>
          <a:blip r:embed="rId3" cstate="hqprint">
            <a:extLst>
              <a:ext uri="{28A0092B-C50C-407E-A947-70E740481C1C}">
                <a14:useLocalDpi xmlns:a14="http://schemas.microsoft.com/office/drawing/2010/main"/>
              </a:ext>
            </a:extLst>
          </a:blip>
          <a:srcRect/>
          <a:stretch>
            <a:fillRect/>
          </a:stretch>
        </p:blipFill>
        <p:spPr bwMode="auto">
          <a:xfrm>
            <a:off x="2580162" y="1352568"/>
            <a:ext cx="7031675" cy="3977637"/>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Abgerundetes Rechteck 8">
            <a:extLst>
              <a:ext uri="{FF2B5EF4-FFF2-40B4-BE49-F238E27FC236}">
                <a16:creationId xmlns:a16="http://schemas.microsoft.com/office/drawing/2014/main" id="{85C9D86F-A6C0-8048-A923-A0A0EF8AEAE5}"/>
              </a:ext>
            </a:extLst>
          </p:cNvPr>
          <p:cNvSpPr/>
          <p:nvPr/>
        </p:nvSpPr>
        <p:spPr>
          <a:xfrm>
            <a:off x="3380377" y="2286000"/>
            <a:ext cx="4114800" cy="1707866"/>
          </a:xfrm>
          <a:prstGeom prst="roundRect">
            <a:avLst/>
          </a:prstGeom>
          <a:noFill/>
          <a:ln w="25400">
            <a:solidFill>
              <a:srgbClr val="0090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0" name="Abgerundetes Rechteck 9">
            <a:extLst>
              <a:ext uri="{FF2B5EF4-FFF2-40B4-BE49-F238E27FC236}">
                <a16:creationId xmlns:a16="http://schemas.microsoft.com/office/drawing/2014/main" id="{92E4FE1D-DF07-354A-8F8C-DAEAF25FEA80}"/>
              </a:ext>
            </a:extLst>
          </p:cNvPr>
          <p:cNvSpPr/>
          <p:nvPr/>
        </p:nvSpPr>
        <p:spPr>
          <a:xfrm>
            <a:off x="5234940" y="4152637"/>
            <a:ext cx="3771900" cy="1108988"/>
          </a:xfrm>
          <a:prstGeom prst="roundRect">
            <a:avLst/>
          </a:prstGeom>
          <a:noFill/>
          <a:ln w="25400">
            <a:solidFill>
              <a:srgbClr val="FF7E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1" name="Textfeld 3">
            <a:extLst>
              <a:ext uri="{FF2B5EF4-FFF2-40B4-BE49-F238E27FC236}">
                <a16:creationId xmlns:a16="http://schemas.microsoft.com/office/drawing/2014/main" id="{EEE3AE75-06EE-C241-A3B0-E635ABFCE263}"/>
              </a:ext>
            </a:extLst>
          </p:cNvPr>
          <p:cNvSpPr txBox="1">
            <a:spLocks noChangeArrowheads="1"/>
          </p:cNvSpPr>
          <p:nvPr/>
        </p:nvSpPr>
        <p:spPr bwMode="auto">
          <a:xfrm>
            <a:off x="7325634" y="5408594"/>
            <a:ext cx="234624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de-DE" altLang="de-DE" sz="1800" dirty="0">
                <a:latin typeface="Open Sans" panose="020B0606030504020204" pitchFamily="34" charset="0"/>
                <a:ea typeface="Open Sans" panose="020B0606030504020204" pitchFamily="34" charset="0"/>
                <a:cs typeface="Open Sans" panose="020B0606030504020204" pitchFamily="34" charset="0"/>
              </a:rPr>
              <a:t>(Krauthausen, 1991)</a:t>
            </a:r>
          </a:p>
          <a:p>
            <a:pPr eaLnBrk="1" hangingPunct="1">
              <a:spcBef>
                <a:spcPct val="0"/>
              </a:spcBef>
              <a:buFontTx/>
              <a:buNone/>
            </a:pPr>
            <a:endParaRPr lang="de-DE" altLang="de-DE" sz="1800" dirty="0">
              <a:latin typeface="Open Sans" panose="020B0606030504020204" pitchFamily="34" charset="0"/>
              <a:ea typeface="Open Sans" panose="020B0606030504020204" pitchFamily="34" charset="0"/>
              <a:cs typeface="Open Sans" panose="020B0606030504020204" pitchFamily="34" charset="0"/>
            </a:endParaRPr>
          </a:p>
        </p:txBody>
      </p:sp>
      <p:sp>
        <p:nvSpPr>
          <p:cNvPr id="12" name="Textfeld 11">
            <a:extLst>
              <a:ext uri="{FF2B5EF4-FFF2-40B4-BE49-F238E27FC236}">
                <a16:creationId xmlns:a16="http://schemas.microsoft.com/office/drawing/2014/main" id="{75F17DC1-FA83-F042-942A-952E1751E3BD}"/>
              </a:ext>
            </a:extLst>
          </p:cNvPr>
          <p:cNvSpPr txBox="1"/>
          <p:nvPr/>
        </p:nvSpPr>
        <p:spPr>
          <a:xfrm>
            <a:off x="2385059" y="5833130"/>
            <a:ext cx="7421880" cy="523220"/>
          </a:xfrm>
          <a:prstGeom prst="rect">
            <a:avLst/>
          </a:prstGeom>
          <a:noFill/>
        </p:spPr>
        <p:txBody>
          <a:bodyPr wrap="square" rtlCol="0">
            <a:spAutoFit/>
          </a:bodyPr>
          <a:lstStyle/>
          <a:p>
            <a:pPr algn="ctr"/>
            <a:r>
              <a:rPr lang="de-DE" sz="2800" b="1" dirty="0">
                <a:latin typeface="Open Sans" panose="020B0606030504020204" pitchFamily="34" charset="0"/>
                <a:ea typeface="Open Sans" panose="020B0606030504020204" pitchFamily="34" charset="0"/>
                <a:cs typeface="Open Sans" panose="020B0606030504020204" pitchFamily="34" charset="0"/>
              </a:rPr>
              <a:t>Welche Position sollte man einnehmen?</a:t>
            </a:r>
          </a:p>
        </p:txBody>
      </p:sp>
      <p:sp>
        <p:nvSpPr>
          <p:cNvPr id="13" name="Inhaltsplatzhalter 5">
            <a:extLst>
              <a:ext uri="{FF2B5EF4-FFF2-40B4-BE49-F238E27FC236}">
                <a16:creationId xmlns:a16="http://schemas.microsoft.com/office/drawing/2014/main" id="{7D0D7199-FF81-8649-9360-3B26A0B42988}"/>
              </a:ext>
            </a:extLst>
          </p:cNvPr>
          <p:cNvSpPr txBox="1">
            <a:spLocks/>
          </p:cNvSpPr>
          <p:nvPr/>
        </p:nvSpPr>
        <p:spPr>
          <a:xfrm>
            <a:off x="4150518" y="87843"/>
            <a:ext cx="5374482" cy="472839"/>
          </a:xfrm>
          <a:prstGeom prst="rect">
            <a:avLst/>
          </a:prstGeom>
          <a:solidFill>
            <a:srgbClr val="428891"/>
          </a:solidFill>
        </p:spPr>
        <p:txBody>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2800" dirty="0"/>
              <a:t>2. </a:t>
            </a:r>
            <a:r>
              <a:rPr lang="de-DE" sz="2800" b="1" dirty="0"/>
              <a:t>Positionen</a:t>
            </a:r>
            <a:r>
              <a:rPr lang="de-DE" sz="2800" dirty="0"/>
              <a:t> zum Lernen mit</a:t>
            </a:r>
          </a:p>
        </p:txBody>
      </p:sp>
      <p:sp>
        <p:nvSpPr>
          <p:cNvPr id="14" name="Inhaltsplatzhalter 5">
            <a:extLst>
              <a:ext uri="{FF2B5EF4-FFF2-40B4-BE49-F238E27FC236}">
                <a16:creationId xmlns:a16="http://schemas.microsoft.com/office/drawing/2014/main" id="{B8D6650B-D224-C342-9188-7899E4CA2B17}"/>
              </a:ext>
            </a:extLst>
          </p:cNvPr>
          <p:cNvSpPr txBox="1">
            <a:spLocks/>
          </p:cNvSpPr>
          <p:nvPr/>
        </p:nvSpPr>
        <p:spPr>
          <a:xfrm>
            <a:off x="4150518" y="594727"/>
            <a:ext cx="3132025" cy="472839"/>
          </a:xfrm>
          <a:prstGeom prst="rect">
            <a:avLst/>
          </a:prstGeom>
          <a:solidFill>
            <a:srgbClr val="428891"/>
          </a:solidFill>
        </p:spPr>
        <p:txBody>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2800" dirty="0"/>
              <a:t>digitalen Medien</a:t>
            </a:r>
          </a:p>
        </p:txBody>
      </p:sp>
    </p:spTree>
    <p:extLst>
      <p:ext uri="{BB962C8B-B14F-4D97-AF65-F5344CB8AC3E}">
        <p14:creationId xmlns:p14="http://schemas.microsoft.com/office/powerpoint/2010/main" val="2979792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985257DB-BF47-A34D-B18B-8D6D77670969}"/>
              </a:ext>
            </a:extLst>
          </p:cNvPr>
          <p:cNvSpPr>
            <a:spLocks noGrp="1"/>
          </p:cNvSpPr>
          <p:nvPr>
            <p:ph type="dt" sz="half" idx="10"/>
          </p:nvPr>
        </p:nvSpPr>
        <p:spPr/>
        <p:txBody>
          <a:bodyPr/>
          <a:lstStyle/>
          <a:p>
            <a:fld id="{47812229-3D41-3749-81C7-654ECBC0BDF8}" type="datetime1">
              <a:rPr lang="de-DE" smtClean="0"/>
              <a:t>25.09.20</a:t>
            </a:fld>
            <a:endParaRPr lang="de-DE"/>
          </a:p>
        </p:txBody>
      </p:sp>
      <p:sp>
        <p:nvSpPr>
          <p:cNvPr id="4" name="Fußzeilenplatzhalter 3">
            <a:extLst>
              <a:ext uri="{FF2B5EF4-FFF2-40B4-BE49-F238E27FC236}">
                <a16:creationId xmlns:a16="http://schemas.microsoft.com/office/drawing/2014/main" id="{ED416862-EBBE-574B-AB43-E30AE89C08D9}"/>
              </a:ext>
            </a:extLst>
          </p:cNvPr>
          <p:cNvSpPr>
            <a:spLocks noGrp="1"/>
          </p:cNvSpPr>
          <p:nvPr>
            <p:ph type="ftr" sz="quarter" idx="11"/>
          </p:nvPr>
        </p:nvSpPr>
        <p:spPr/>
        <p:txBody>
          <a:bodyPr/>
          <a:lstStyle/>
          <a:p>
            <a:r>
              <a:rPr lang="de-DE"/>
              <a:t>Juli 2019 © </a:t>
            </a:r>
            <a:r>
              <a:rPr lang="de-DE" b="1"/>
              <a:t>PIKAS</a:t>
            </a:r>
            <a:r>
              <a:rPr lang="de-DE"/>
              <a:t> digi </a:t>
            </a:r>
            <a:r>
              <a:rPr lang="de-DE" i="1"/>
              <a:t>(pikas-digi.dzlm.de)</a:t>
            </a:r>
            <a:endParaRPr lang="de-DE" i="1" dirty="0"/>
          </a:p>
        </p:txBody>
      </p:sp>
      <p:sp>
        <p:nvSpPr>
          <p:cNvPr id="5" name="Foliennummernplatzhalter 4">
            <a:extLst>
              <a:ext uri="{FF2B5EF4-FFF2-40B4-BE49-F238E27FC236}">
                <a16:creationId xmlns:a16="http://schemas.microsoft.com/office/drawing/2014/main" id="{55E01A78-F8CB-4342-8829-75E8CCF10641}"/>
              </a:ext>
            </a:extLst>
          </p:cNvPr>
          <p:cNvSpPr>
            <a:spLocks noGrp="1"/>
          </p:cNvSpPr>
          <p:nvPr>
            <p:ph type="sldNum" sz="quarter" idx="12"/>
          </p:nvPr>
        </p:nvSpPr>
        <p:spPr/>
        <p:txBody>
          <a:bodyPr/>
          <a:lstStyle/>
          <a:p>
            <a:fld id="{7D26CBBC-A65C-324F-A558-3C7EC3B0734D}" type="slidenum">
              <a:rPr lang="de-DE" smtClean="0"/>
              <a:t>18</a:t>
            </a:fld>
            <a:endParaRPr lang="de-DE"/>
          </a:p>
        </p:txBody>
      </p:sp>
      <p:sp>
        <p:nvSpPr>
          <p:cNvPr id="9" name="Pfeil nach links und rechts 8">
            <a:extLst>
              <a:ext uri="{FF2B5EF4-FFF2-40B4-BE49-F238E27FC236}">
                <a16:creationId xmlns:a16="http://schemas.microsoft.com/office/drawing/2014/main" id="{9911ECA6-967E-EA41-B355-D7707212ECBB}"/>
              </a:ext>
            </a:extLst>
          </p:cNvPr>
          <p:cNvSpPr/>
          <p:nvPr/>
        </p:nvSpPr>
        <p:spPr>
          <a:xfrm>
            <a:off x="838199" y="3327689"/>
            <a:ext cx="10515599" cy="969818"/>
          </a:xfrm>
          <a:prstGeom prst="leftRightArrow">
            <a:avLst/>
          </a:prstGeom>
          <a:solidFill>
            <a:srgbClr val="428891"/>
          </a:solidFill>
          <a:ln>
            <a:solidFill>
              <a:srgbClr val="4288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Textfeld 9">
            <a:extLst>
              <a:ext uri="{FF2B5EF4-FFF2-40B4-BE49-F238E27FC236}">
                <a16:creationId xmlns:a16="http://schemas.microsoft.com/office/drawing/2014/main" id="{2042E8BE-3DC0-B74B-B603-5793E7962046}"/>
              </a:ext>
            </a:extLst>
          </p:cNvPr>
          <p:cNvSpPr txBox="1"/>
          <p:nvPr/>
        </p:nvSpPr>
        <p:spPr>
          <a:xfrm>
            <a:off x="1435026" y="3581765"/>
            <a:ext cx="2743200" cy="461665"/>
          </a:xfrm>
          <a:prstGeom prst="rect">
            <a:avLst/>
          </a:prstGeom>
          <a:noFill/>
        </p:spPr>
        <p:txBody>
          <a:bodyPr wrap="square" rtlCol="0">
            <a:spAutoFit/>
          </a:bodyPr>
          <a:lstStyle/>
          <a:p>
            <a:r>
              <a:rPr lang="de-DE"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Ressentiments</a:t>
            </a:r>
          </a:p>
        </p:txBody>
      </p:sp>
      <p:sp>
        <p:nvSpPr>
          <p:cNvPr id="11" name="Textfeld 10">
            <a:extLst>
              <a:ext uri="{FF2B5EF4-FFF2-40B4-BE49-F238E27FC236}">
                <a16:creationId xmlns:a16="http://schemas.microsoft.com/office/drawing/2014/main" id="{9C2439ED-07C2-D54B-9BD9-77CBB66ACBF3}"/>
              </a:ext>
            </a:extLst>
          </p:cNvPr>
          <p:cNvSpPr txBox="1"/>
          <p:nvPr/>
        </p:nvSpPr>
        <p:spPr>
          <a:xfrm>
            <a:off x="8955882" y="3581764"/>
            <a:ext cx="1801092" cy="461665"/>
          </a:xfrm>
          <a:prstGeom prst="rect">
            <a:avLst/>
          </a:prstGeom>
          <a:noFill/>
        </p:spPr>
        <p:txBody>
          <a:bodyPr wrap="square" rtlCol="0">
            <a:spAutoFit/>
          </a:bodyPr>
          <a:lstStyle/>
          <a:p>
            <a:r>
              <a:rPr lang="de-DE" sz="2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Euphorien</a:t>
            </a:r>
            <a:endParaRPr lang="de-DE" sz="24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Textfeld 11">
            <a:extLst>
              <a:ext uri="{FF2B5EF4-FFF2-40B4-BE49-F238E27FC236}">
                <a16:creationId xmlns:a16="http://schemas.microsoft.com/office/drawing/2014/main" id="{DA010387-1F93-D443-BDE1-4FC39A916F17}"/>
              </a:ext>
            </a:extLst>
          </p:cNvPr>
          <p:cNvSpPr txBox="1"/>
          <p:nvPr/>
        </p:nvSpPr>
        <p:spPr>
          <a:xfrm>
            <a:off x="434340" y="1280160"/>
            <a:ext cx="6172200" cy="461665"/>
          </a:xfrm>
          <a:prstGeom prst="rect">
            <a:avLst/>
          </a:prstGeom>
          <a:noFill/>
        </p:spPr>
        <p:txBody>
          <a:bodyPr wrap="square" rtlCol="0">
            <a:spAutoFit/>
          </a:bodyPr>
          <a:lstStyle/>
          <a:p>
            <a:r>
              <a:rPr lang="de-DE" sz="2400" b="1" dirty="0">
                <a:latin typeface="Open Sans" panose="020B0606030504020204" pitchFamily="34" charset="0"/>
                <a:ea typeface="Open Sans" panose="020B0606030504020204" pitchFamily="34" charset="0"/>
                <a:cs typeface="Open Sans" panose="020B0606030504020204" pitchFamily="34" charset="0"/>
              </a:rPr>
              <a:t>Empfehlungen aus der Fachdidaktik:</a:t>
            </a:r>
          </a:p>
        </p:txBody>
      </p:sp>
      <p:sp>
        <p:nvSpPr>
          <p:cNvPr id="13" name="Textfeld 12">
            <a:extLst>
              <a:ext uri="{FF2B5EF4-FFF2-40B4-BE49-F238E27FC236}">
                <a16:creationId xmlns:a16="http://schemas.microsoft.com/office/drawing/2014/main" id="{811BA3DD-BAF0-1547-98B2-3A270AB2091C}"/>
              </a:ext>
            </a:extLst>
          </p:cNvPr>
          <p:cNvSpPr txBox="1"/>
          <p:nvPr/>
        </p:nvSpPr>
        <p:spPr>
          <a:xfrm>
            <a:off x="838199" y="1887122"/>
            <a:ext cx="2743200" cy="646331"/>
          </a:xfrm>
          <a:prstGeom prst="rect">
            <a:avLst/>
          </a:prstGeom>
          <a:solidFill>
            <a:srgbClr val="428891">
              <a:alpha val="30000"/>
            </a:srgbClr>
          </a:solidFill>
        </p:spPr>
        <p:txBody>
          <a:bodyPr wrap="square" rtlCol="0">
            <a:spAutoFit/>
          </a:bodyPr>
          <a:lstStyle/>
          <a:p>
            <a:r>
              <a:rPr lang="de-DE" b="1" dirty="0">
                <a:latin typeface="Open Sans" panose="020B0606030504020204" pitchFamily="34" charset="0"/>
                <a:ea typeface="Open Sans" panose="020B0606030504020204" pitchFamily="34" charset="0"/>
                <a:cs typeface="Open Sans" panose="020B0606030504020204" pitchFamily="34" charset="0"/>
              </a:rPr>
              <a:t>Verblödung durch digitale Medien</a:t>
            </a:r>
          </a:p>
        </p:txBody>
      </p:sp>
      <p:sp>
        <p:nvSpPr>
          <p:cNvPr id="14" name="Textfeld 13">
            <a:extLst>
              <a:ext uri="{FF2B5EF4-FFF2-40B4-BE49-F238E27FC236}">
                <a16:creationId xmlns:a16="http://schemas.microsoft.com/office/drawing/2014/main" id="{3790C8DB-EDA9-4442-B8A2-E8B75789B5BF}"/>
              </a:ext>
            </a:extLst>
          </p:cNvPr>
          <p:cNvSpPr txBox="1"/>
          <p:nvPr/>
        </p:nvSpPr>
        <p:spPr>
          <a:xfrm>
            <a:off x="838199" y="2607405"/>
            <a:ext cx="2743200" cy="646331"/>
          </a:xfrm>
          <a:prstGeom prst="rect">
            <a:avLst/>
          </a:prstGeom>
          <a:solidFill>
            <a:srgbClr val="428891">
              <a:alpha val="30000"/>
            </a:srgbClr>
          </a:solidFill>
        </p:spPr>
        <p:txBody>
          <a:bodyPr wrap="square" rtlCol="0">
            <a:spAutoFit/>
          </a:bodyPr>
          <a:lstStyle/>
          <a:p>
            <a:r>
              <a:rPr lang="de-DE" b="1" dirty="0">
                <a:latin typeface="Open Sans" panose="020B0606030504020204" pitchFamily="34" charset="0"/>
                <a:ea typeface="Open Sans" panose="020B0606030504020204" pitchFamily="34" charset="0"/>
                <a:cs typeface="Open Sans" panose="020B0606030504020204" pitchFamily="34" charset="0"/>
              </a:rPr>
              <a:t>Drohende Sprach- und Lernstörungen</a:t>
            </a:r>
          </a:p>
        </p:txBody>
      </p:sp>
      <p:sp>
        <p:nvSpPr>
          <p:cNvPr id="15" name="Textfeld 14">
            <a:extLst>
              <a:ext uri="{FF2B5EF4-FFF2-40B4-BE49-F238E27FC236}">
                <a16:creationId xmlns:a16="http://schemas.microsoft.com/office/drawing/2014/main" id="{5BCA8053-93A4-F84E-936A-8C2D428E76D1}"/>
              </a:ext>
            </a:extLst>
          </p:cNvPr>
          <p:cNvSpPr txBox="1"/>
          <p:nvPr/>
        </p:nvSpPr>
        <p:spPr>
          <a:xfrm>
            <a:off x="8610597" y="2607404"/>
            <a:ext cx="2743203" cy="646331"/>
          </a:xfrm>
          <a:prstGeom prst="rect">
            <a:avLst/>
          </a:prstGeom>
          <a:solidFill>
            <a:srgbClr val="428891">
              <a:alpha val="30000"/>
            </a:srgbClr>
          </a:solidFill>
        </p:spPr>
        <p:txBody>
          <a:bodyPr wrap="square" rtlCol="0">
            <a:spAutoFit/>
          </a:bodyPr>
          <a:lstStyle/>
          <a:p>
            <a:r>
              <a:rPr lang="de-DE" b="1" dirty="0">
                <a:latin typeface="Open Sans" panose="020B0606030504020204" pitchFamily="34" charset="0"/>
                <a:ea typeface="Open Sans" panose="020B0606030504020204" pitchFamily="34" charset="0"/>
                <a:cs typeface="Open Sans" panose="020B0606030504020204" pitchFamily="34" charset="0"/>
              </a:rPr>
              <a:t>Die Software mit Versetzungsgarantie</a:t>
            </a:r>
          </a:p>
        </p:txBody>
      </p:sp>
      <p:sp>
        <p:nvSpPr>
          <p:cNvPr id="16" name="Textfeld 15">
            <a:extLst>
              <a:ext uri="{FF2B5EF4-FFF2-40B4-BE49-F238E27FC236}">
                <a16:creationId xmlns:a16="http://schemas.microsoft.com/office/drawing/2014/main" id="{8CF32AF1-741F-A146-8289-670BF65CAAC8}"/>
              </a:ext>
            </a:extLst>
          </p:cNvPr>
          <p:cNvSpPr txBox="1"/>
          <p:nvPr/>
        </p:nvSpPr>
        <p:spPr>
          <a:xfrm>
            <a:off x="8610597" y="1887122"/>
            <a:ext cx="2743202" cy="655364"/>
          </a:xfrm>
          <a:prstGeom prst="rect">
            <a:avLst/>
          </a:prstGeom>
          <a:solidFill>
            <a:srgbClr val="428891">
              <a:alpha val="30000"/>
            </a:srgbClr>
          </a:solidFill>
        </p:spPr>
        <p:txBody>
          <a:bodyPr wrap="square" rtlCol="0">
            <a:spAutoFit/>
          </a:bodyPr>
          <a:lstStyle/>
          <a:p>
            <a:r>
              <a:rPr lang="de-DE" b="1" dirty="0">
                <a:latin typeface="Open Sans" panose="020B0606030504020204" pitchFamily="34" charset="0"/>
                <a:ea typeface="Open Sans" panose="020B0606030504020204" pitchFamily="34" charset="0"/>
                <a:cs typeface="Open Sans" panose="020B0606030504020204" pitchFamily="34" charset="0"/>
              </a:rPr>
              <a:t>Bessere Noten in 15 Minuten</a:t>
            </a:r>
          </a:p>
        </p:txBody>
      </p:sp>
      <p:sp>
        <p:nvSpPr>
          <p:cNvPr id="17" name="Textfeld 16">
            <a:extLst>
              <a:ext uri="{FF2B5EF4-FFF2-40B4-BE49-F238E27FC236}">
                <a16:creationId xmlns:a16="http://schemas.microsoft.com/office/drawing/2014/main" id="{8F3E7DC6-2615-CD4A-B8EA-911DE273C4C2}"/>
              </a:ext>
            </a:extLst>
          </p:cNvPr>
          <p:cNvSpPr txBox="1"/>
          <p:nvPr/>
        </p:nvSpPr>
        <p:spPr>
          <a:xfrm>
            <a:off x="944879" y="4686500"/>
            <a:ext cx="10302238" cy="1938992"/>
          </a:xfrm>
          <a:prstGeom prst="rect">
            <a:avLst/>
          </a:prstGeom>
          <a:noFill/>
        </p:spPr>
        <p:txBody>
          <a:bodyPr wrap="square" rtlCol="0">
            <a:spAutoFit/>
          </a:bodyPr>
          <a:lstStyle/>
          <a:p>
            <a:pPr>
              <a:defRPr/>
            </a:pPr>
            <a:r>
              <a:rPr lang="de-DE" altLang="de-DE" sz="2400" dirty="0">
                <a:latin typeface="Open Sans" panose="020B0606030504020204" pitchFamily="34" charset="0"/>
                <a:ea typeface="Open Sans" panose="020B0606030504020204" pitchFamily="34" charset="0"/>
                <a:cs typeface="Open Sans" panose="020B0606030504020204" pitchFamily="34" charset="0"/>
              </a:rPr>
              <a:t>„Kritisch, weil es nach wie vor […] Probleme gibt. Optimistisch aufgrund der Zuversicht, dass sich Grundschule und Fachdidaktik nicht in die normative Kraft des Faktischen ergeben müssen, sondern gestalten können.“ </a:t>
            </a:r>
            <a:r>
              <a:rPr lang="de-DE" altLang="de-DE" dirty="0">
                <a:latin typeface="Open Sans" panose="020B0606030504020204" pitchFamily="34" charset="0"/>
                <a:ea typeface="Open Sans" panose="020B0606030504020204" pitchFamily="34" charset="0"/>
                <a:cs typeface="Open Sans" panose="020B0606030504020204" pitchFamily="34" charset="0"/>
              </a:rPr>
              <a:t>(Krauthausen, 2012)</a:t>
            </a:r>
            <a:endParaRPr lang="de-DE" altLang="de-DE" b="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endParaRPr lang="de-DE"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Textfeld 17">
            <a:extLst>
              <a:ext uri="{FF2B5EF4-FFF2-40B4-BE49-F238E27FC236}">
                <a16:creationId xmlns:a16="http://schemas.microsoft.com/office/drawing/2014/main" id="{D2D3E753-013E-6D4C-9142-C5033313001C}"/>
              </a:ext>
            </a:extLst>
          </p:cNvPr>
          <p:cNvSpPr txBox="1"/>
          <p:nvPr/>
        </p:nvSpPr>
        <p:spPr>
          <a:xfrm>
            <a:off x="4546453" y="3590976"/>
            <a:ext cx="3672840" cy="461665"/>
          </a:xfrm>
          <a:prstGeom prst="rect">
            <a:avLst/>
          </a:prstGeom>
          <a:noFill/>
        </p:spPr>
        <p:txBody>
          <a:bodyPr wrap="square" rtlCol="0">
            <a:spAutoFit/>
          </a:bodyPr>
          <a:lstStyle/>
          <a:p>
            <a:r>
              <a:rPr lang="de-DE"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Kritischer Optimismus</a:t>
            </a:r>
          </a:p>
        </p:txBody>
      </p:sp>
      <p:sp>
        <p:nvSpPr>
          <p:cNvPr id="19" name="Inhaltsplatzhalter 5">
            <a:extLst>
              <a:ext uri="{FF2B5EF4-FFF2-40B4-BE49-F238E27FC236}">
                <a16:creationId xmlns:a16="http://schemas.microsoft.com/office/drawing/2014/main" id="{6D9D662E-178B-7641-854A-5CFB51D51039}"/>
              </a:ext>
            </a:extLst>
          </p:cNvPr>
          <p:cNvSpPr txBox="1">
            <a:spLocks/>
          </p:cNvSpPr>
          <p:nvPr/>
        </p:nvSpPr>
        <p:spPr>
          <a:xfrm>
            <a:off x="4150518" y="87843"/>
            <a:ext cx="5374482" cy="472839"/>
          </a:xfrm>
          <a:prstGeom prst="rect">
            <a:avLst/>
          </a:prstGeom>
          <a:solidFill>
            <a:srgbClr val="428891"/>
          </a:solidFill>
        </p:spPr>
        <p:txBody>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2800" dirty="0"/>
              <a:t>2. </a:t>
            </a:r>
            <a:r>
              <a:rPr lang="de-DE" sz="2800" b="1" dirty="0"/>
              <a:t>Positionen</a:t>
            </a:r>
            <a:r>
              <a:rPr lang="de-DE" sz="2800" dirty="0"/>
              <a:t> zum Lernen mit</a:t>
            </a:r>
          </a:p>
        </p:txBody>
      </p:sp>
      <p:sp>
        <p:nvSpPr>
          <p:cNvPr id="20" name="Inhaltsplatzhalter 5">
            <a:extLst>
              <a:ext uri="{FF2B5EF4-FFF2-40B4-BE49-F238E27FC236}">
                <a16:creationId xmlns:a16="http://schemas.microsoft.com/office/drawing/2014/main" id="{47087128-FCCE-6D41-97AD-2990A23D08CA}"/>
              </a:ext>
            </a:extLst>
          </p:cNvPr>
          <p:cNvSpPr txBox="1">
            <a:spLocks/>
          </p:cNvSpPr>
          <p:nvPr/>
        </p:nvSpPr>
        <p:spPr>
          <a:xfrm>
            <a:off x="4150518" y="594727"/>
            <a:ext cx="3132025" cy="472839"/>
          </a:xfrm>
          <a:prstGeom prst="rect">
            <a:avLst/>
          </a:prstGeom>
          <a:solidFill>
            <a:srgbClr val="428891"/>
          </a:solidFill>
        </p:spPr>
        <p:txBody>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2800" dirty="0"/>
              <a:t>digitalen Medien</a:t>
            </a:r>
          </a:p>
        </p:txBody>
      </p:sp>
    </p:spTree>
    <p:extLst>
      <p:ext uri="{BB962C8B-B14F-4D97-AF65-F5344CB8AC3E}">
        <p14:creationId xmlns:p14="http://schemas.microsoft.com/office/powerpoint/2010/main" val="193872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7" grpId="0"/>
      <p:bldP spid="1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12FE3040-62F5-B543-84FD-820640502E4C}"/>
              </a:ext>
            </a:extLst>
          </p:cNvPr>
          <p:cNvSpPr>
            <a:spLocks noGrp="1"/>
          </p:cNvSpPr>
          <p:nvPr>
            <p:ph type="dt" sz="half" idx="10"/>
          </p:nvPr>
        </p:nvSpPr>
        <p:spPr/>
        <p:txBody>
          <a:bodyPr/>
          <a:lstStyle/>
          <a:p>
            <a:fld id="{EC8AAEAB-DC0D-124C-A3A7-CECD9522A02D}" type="datetime1">
              <a:rPr lang="de-DE" smtClean="0"/>
              <a:t>25.09.20</a:t>
            </a:fld>
            <a:endParaRPr lang="de-DE"/>
          </a:p>
        </p:txBody>
      </p:sp>
      <p:sp>
        <p:nvSpPr>
          <p:cNvPr id="3" name="Fußzeilenplatzhalter 2">
            <a:extLst>
              <a:ext uri="{FF2B5EF4-FFF2-40B4-BE49-F238E27FC236}">
                <a16:creationId xmlns:a16="http://schemas.microsoft.com/office/drawing/2014/main" id="{D64A3B0D-DB71-994F-B300-E190F1E71ECE}"/>
              </a:ext>
            </a:extLst>
          </p:cNvPr>
          <p:cNvSpPr>
            <a:spLocks noGrp="1"/>
          </p:cNvSpPr>
          <p:nvPr>
            <p:ph type="ftr" sz="quarter" idx="11"/>
          </p:nvPr>
        </p:nvSpPr>
        <p:spPr/>
        <p:txBody>
          <a:bodyPr/>
          <a:lstStyle/>
          <a:p>
            <a:r>
              <a:rPr lang="de-DE"/>
              <a:t>Juli 2019 © </a:t>
            </a:r>
            <a:r>
              <a:rPr lang="de-DE" b="1"/>
              <a:t>PIKAS</a:t>
            </a:r>
            <a:r>
              <a:rPr lang="de-DE"/>
              <a:t> digi </a:t>
            </a:r>
            <a:r>
              <a:rPr lang="de-DE" i="1"/>
              <a:t>(pikas-digi.dzlm.de)</a:t>
            </a:r>
            <a:endParaRPr lang="de-DE" i="1" dirty="0"/>
          </a:p>
        </p:txBody>
      </p:sp>
      <p:sp>
        <p:nvSpPr>
          <p:cNvPr id="4" name="Foliennummernplatzhalter 3">
            <a:extLst>
              <a:ext uri="{FF2B5EF4-FFF2-40B4-BE49-F238E27FC236}">
                <a16:creationId xmlns:a16="http://schemas.microsoft.com/office/drawing/2014/main" id="{7DD86085-4DF3-9D4E-BE29-62580B195151}"/>
              </a:ext>
            </a:extLst>
          </p:cNvPr>
          <p:cNvSpPr>
            <a:spLocks noGrp="1"/>
          </p:cNvSpPr>
          <p:nvPr>
            <p:ph type="sldNum" sz="quarter" idx="12"/>
          </p:nvPr>
        </p:nvSpPr>
        <p:spPr/>
        <p:txBody>
          <a:bodyPr/>
          <a:lstStyle/>
          <a:p>
            <a:fld id="{63DC21CD-A42E-AB42-85DA-371CDC81102A}" type="slidenum">
              <a:rPr lang="de-DE" smtClean="0"/>
              <a:pPr/>
              <a:t>1</a:t>
            </a:fld>
            <a:endParaRPr lang="de-DE" dirty="0"/>
          </a:p>
        </p:txBody>
      </p:sp>
      <p:sp>
        <p:nvSpPr>
          <p:cNvPr id="5" name="Inhaltsplatzhalter 4">
            <a:extLst>
              <a:ext uri="{FF2B5EF4-FFF2-40B4-BE49-F238E27FC236}">
                <a16:creationId xmlns:a16="http://schemas.microsoft.com/office/drawing/2014/main" id="{13A40114-BE05-8846-9D40-5F0DFE931455}"/>
              </a:ext>
            </a:extLst>
          </p:cNvPr>
          <p:cNvSpPr>
            <a:spLocks noGrp="1"/>
          </p:cNvSpPr>
          <p:nvPr>
            <p:ph sz="half" idx="13"/>
          </p:nvPr>
        </p:nvSpPr>
        <p:spPr>
          <a:xfrm>
            <a:off x="4150516" y="355600"/>
            <a:ext cx="7203283" cy="598665"/>
          </a:xfrm>
        </p:spPr>
        <p:txBody>
          <a:bodyPr/>
          <a:lstStyle/>
          <a:p>
            <a:r>
              <a:rPr lang="de-DE" dirty="0"/>
              <a:t>Hinweise zu den Lizenzbedingungen</a:t>
            </a:r>
          </a:p>
        </p:txBody>
      </p:sp>
      <p:sp>
        <p:nvSpPr>
          <p:cNvPr id="7" name="Untertitel 2">
            <a:extLst>
              <a:ext uri="{FF2B5EF4-FFF2-40B4-BE49-F238E27FC236}">
                <a16:creationId xmlns:a16="http://schemas.microsoft.com/office/drawing/2014/main" id="{D5686E2D-CB51-6A41-A947-057D82FC0116}"/>
              </a:ext>
            </a:extLst>
          </p:cNvPr>
          <p:cNvSpPr txBox="1">
            <a:spLocks noChangeArrowheads="1"/>
          </p:cNvSpPr>
          <p:nvPr/>
        </p:nvSpPr>
        <p:spPr>
          <a:xfrm>
            <a:off x="838200" y="1825625"/>
            <a:ext cx="10515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2000" dirty="0"/>
              <a:t>Dieses Material wurde vom PIKAS-Team für das Deutsche Zentrum für Lehrerbildung Mathematik (DZLM) konzipiert und kann unter der </a:t>
            </a:r>
            <a:r>
              <a:rPr lang="de-DE" sz="2000" dirty="0">
                <a:solidFill>
                  <a:srgbClr val="428891"/>
                </a:solidFill>
              </a:rPr>
              <a:t>Creative </a:t>
            </a:r>
            <a:r>
              <a:rPr lang="de-DE" sz="2000" dirty="0" err="1">
                <a:solidFill>
                  <a:srgbClr val="428891"/>
                </a:solidFill>
              </a:rPr>
              <a:t>Commons</a:t>
            </a:r>
            <a:r>
              <a:rPr lang="de-DE" sz="2000" dirty="0">
                <a:solidFill>
                  <a:srgbClr val="428891"/>
                </a:solidFill>
              </a:rPr>
              <a:t> Lizenz BY-SA: Namensnennung – Weitergabe unter gleichen Bedingungen 4.0 International</a:t>
            </a:r>
            <a:r>
              <a:rPr lang="de-DE" sz="2000" dirty="0">
                <a:solidFill>
                  <a:srgbClr val="5EB511"/>
                </a:solidFill>
              </a:rPr>
              <a:t> </a:t>
            </a:r>
            <a:r>
              <a:rPr lang="de-DE" sz="2000" dirty="0"/>
              <a:t>weiterverwendet werden.</a:t>
            </a:r>
          </a:p>
          <a:p>
            <a:r>
              <a:rPr lang="de-DE" sz="2000" dirty="0"/>
              <a:t>Das bedeutet: Alle Folien und Materialien können für Zwecke der Aus- und Fortbildung unter der Bedingung heruntergeladen, verändert und genutzt werden, dass alle Quellenangaben erhalten bleiben, PIKAS als Urheber genannt und das neu entstandene Material unter den gleichen Bedingungen weitergegeben wird.</a:t>
            </a:r>
          </a:p>
          <a:p>
            <a:r>
              <a:rPr lang="de-DE" sz="2000" dirty="0"/>
              <a:t>Von der Weitergabe ausgenommen sind Fotos, die erkennbar reale Personen zeigen.</a:t>
            </a:r>
          </a:p>
          <a:p>
            <a:r>
              <a:rPr lang="de-DE" sz="2000" dirty="0"/>
              <a:t>Bildnachweise und Zitatquellen finden sich auf den jeweiligen Folien bzw. in den Zusatzmaterialien.</a:t>
            </a:r>
          </a:p>
          <a:p>
            <a:r>
              <a:rPr lang="de-DE" sz="2000" dirty="0"/>
              <a:t>Weitere Hinweise und Informationen zu PIKAS finden Sie unter </a:t>
            </a:r>
            <a:r>
              <a:rPr lang="de-DE" sz="2000" dirty="0">
                <a:solidFill>
                  <a:srgbClr val="428891"/>
                </a:solidFill>
                <a:hlinkClick r:id="rId2">
                  <a:extLst>
                    <a:ext uri="{A12FA001-AC4F-418D-AE19-62706E023703}">
                      <ahyp:hlinkClr xmlns:ahyp="http://schemas.microsoft.com/office/drawing/2018/hyperlinkcolor" val="tx"/>
                    </a:ext>
                  </a:extLst>
                </a:hlinkClick>
              </a:rPr>
              <a:t>http://pikas.dzlm.de</a:t>
            </a:r>
            <a:r>
              <a:rPr lang="de-DE" sz="2000" dirty="0"/>
              <a:t>.</a:t>
            </a:r>
          </a:p>
        </p:txBody>
      </p:sp>
      <p:sp>
        <p:nvSpPr>
          <p:cNvPr id="8" name="Inhaltsplatzhalter 4">
            <a:extLst>
              <a:ext uri="{FF2B5EF4-FFF2-40B4-BE49-F238E27FC236}">
                <a16:creationId xmlns:a16="http://schemas.microsoft.com/office/drawing/2014/main" id="{806D26FC-407B-1745-9486-584F684BF2F0}"/>
              </a:ext>
            </a:extLst>
          </p:cNvPr>
          <p:cNvSpPr txBox="1">
            <a:spLocks/>
          </p:cNvSpPr>
          <p:nvPr/>
        </p:nvSpPr>
        <p:spPr>
          <a:xfrm>
            <a:off x="838200" y="1209925"/>
            <a:ext cx="8847667" cy="598664"/>
          </a:xfrm>
          <a:prstGeom prst="rect">
            <a:avLst/>
          </a:prstGeom>
        </p:spPr>
        <p:txBody>
          <a:bodyPr/>
          <a:lstStyle>
            <a:lvl1pPr marL="342900" indent="-342900" algn="l" rtl="0" eaLnBrk="0" fontAlgn="base" hangingPunct="0">
              <a:spcBef>
                <a:spcPct val="20000"/>
              </a:spcBef>
              <a:spcAft>
                <a:spcPct val="0"/>
              </a:spcAft>
              <a:buFont typeface="Arial" charset="0"/>
              <a:buChar char="•"/>
              <a:defRPr sz="2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000">
                <a:solidFill>
                  <a:schemeClr val="tx1"/>
                </a:solidFill>
                <a:latin typeface="+mn-lt"/>
                <a:ea typeface="Arial" pitchFamily="-112"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pitchFamily="-112"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pitchFamily="-112"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pitchFamily="-112"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buNone/>
            </a:pPr>
            <a:r>
              <a:rPr lang="de-DE" sz="2400" b="1" kern="0" dirty="0">
                <a:solidFill>
                  <a:srgbClr val="428891"/>
                </a:solidFill>
              </a:rPr>
              <a:t>Diese Folie gehört zum Material und darf nicht entfernt werden.</a:t>
            </a:r>
          </a:p>
        </p:txBody>
      </p:sp>
      <p:pic>
        <p:nvPicPr>
          <p:cNvPr id="9" name="Bild 13">
            <a:extLst>
              <a:ext uri="{FF2B5EF4-FFF2-40B4-BE49-F238E27FC236}">
                <a16:creationId xmlns:a16="http://schemas.microsoft.com/office/drawing/2014/main" id="{46DDEBFD-EBE3-C348-BA72-1A865FC207D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272736" y="1226557"/>
            <a:ext cx="1091622" cy="393700"/>
          </a:xfrm>
          <a:prstGeom prst="rect">
            <a:avLst/>
          </a:prstGeom>
        </p:spPr>
      </p:pic>
    </p:spTree>
    <p:extLst>
      <p:ext uri="{BB962C8B-B14F-4D97-AF65-F5344CB8AC3E}">
        <p14:creationId xmlns:p14="http://schemas.microsoft.com/office/powerpoint/2010/main" val="32344809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E5058EA8-EF2E-3A41-B969-C3D8F82D7297}"/>
              </a:ext>
            </a:extLst>
          </p:cNvPr>
          <p:cNvSpPr>
            <a:spLocks noGrp="1"/>
          </p:cNvSpPr>
          <p:nvPr>
            <p:ph type="dt" sz="half" idx="10"/>
          </p:nvPr>
        </p:nvSpPr>
        <p:spPr/>
        <p:txBody>
          <a:bodyPr/>
          <a:lstStyle/>
          <a:p>
            <a:fld id="{47812229-3D41-3749-81C7-654ECBC0BDF8}" type="datetime1">
              <a:rPr lang="de-DE" smtClean="0"/>
              <a:t>25.09.20</a:t>
            </a:fld>
            <a:endParaRPr lang="de-DE" dirty="0"/>
          </a:p>
        </p:txBody>
      </p:sp>
      <p:sp>
        <p:nvSpPr>
          <p:cNvPr id="4" name="Fußzeilenplatzhalter 3">
            <a:extLst>
              <a:ext uri="{FF2B5EF4-FFF2-40B4-BE49-F238E27FC236}">
                <a16:creationId xmlns:a16="http://schemas.microsoft.com/office/drawing/2014/main" id="{808F59DE-74B0-224F-8056-6216BC6D2F73}"/>
              </a:ext>
            </a:extLst>
          </p:cNvPr>
          <p:cNvSpPr>
            <a:spLocks noGrp="1"/>
          </p:cNvSpPr>
          <p:nvPr>
            <p:ph type="ftr" sz="quarter" idx="11"/>
          </p:nvPr>
        </p:nvSpPr>
        <p:spPr/>
        <p:txBody>
          <a:bodyPr/>
          <a:lstStyle/>
          <a:p>
            <a:r>
              <a:rPr lang="de-DE"/>
              <a:t>Juli 2019 © </a:t>
            </a:r>
            <a:r>
              <a:rPr lang="de-DE" b="1"/>
              <a:t>PIKAS</a:t>
            </a:r>
            <a:r>
              <a:rPr lang="de-DE"/>
              <a:t> digi </a:t>
            </a:r>
            <a:r>
              <a:rPr lang="de-DE" i="1"/>
              <a:t>(pikas-digi.dzlm.de)</a:t>
            </a:r>
            <a:endParaRPr lang="de-DE" i="1" dirty="0"/>
          </a:p>
        </p:txBody>
      </p:sp>
      <p:sp>
        <p:nvSpPr>
          <p:cNvPr id="5" name="Foliennummernplatzhalter 4">
            <a:extLst>
              <a:ext uri="{FF2B5EF4-FFF2-40B4-BE49-F238E27FC236}">
                <a16:creationId xmlns:a16="http://schemas.microsoft.com/office/drawing/2014/main" id="{7D7388DD-1EF7-6445-879F-99982E5A03E5}"/>
              </a:ext>
            </a:extLst>
          </p:cNvPr>
          <p:cNvSpPr>
            <a:spLocks noGrp="1"/>
          </p:cNvSpPr>
          <p:nvPr>
            <p:ph type="sldNum" sz="quarter" idx="12"/>
          </p:nvPr>
        </p:nvSpPr>
        <p:spPr/>
        <p:txBody>
          <a:bodyPr/>
          <a:lstStyle/>
          <a:p>
            <a:fld id="{7D26CBBC-A65C-324F-A558-3C7EC3B0734D}" type="slidenum">
              <a:rPr lang="de-DE" smtClean="0"/>
              <a:t>19</a:t>
            </a:fld>
            <a:endParaRPr lang="de-DE"/>
          </a:p>
        </p:txBody>
      </p:sp>
      <p:sp>
        <p:nvSpPr>
          <p:cNvPr id="8" name="Untertitel 2">
            <a:extLst>
              <a:ext uri="{FF2B5EF4-FFF2-40B4-BE49-F238E27FC236}">
                <a16:creationId xmlns:a16="http://schemas.microsoft.com/office/drawing/2014/main" id="{B42E8895-4694-FD49-88BD-46CB287B0946}"/>
              </a:ext>
            </a:extLst>
          </p:cNvPr>
          <p:cNvSpPr txBox="1">
            <a:spLocks noChangeArrowheads="1"/>
          </p:cNvSpPr>
          <p:nvPr/>
        </p:nvSpPr>
        <p:spPr>
          <a:xfrm>
            <a:off x="876300" y="1371600"/>
            <a:ext cx="10439399" cy="489759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buNone/>
            </a:pPr>
            <a:r>
              <a:rPr lang="de-DE" altLang="de-DE" sz="2400" b="1" dirty="0">
                <a:ea typeface="ＭＳ Ｐゴシック" panose="020B0600070205080204" pitchFamily="34" charset="-128"/>
              </a:rPr>
              <a:t>Warum sollten</a:t>
            </a:r>
            <a:r>
              <a:rPr lang="de-DE" altLang="de-DE" sz="2400" b="1" i="1" dirty="0">
                <a:ea typeface="ＭＳ Ｐゴシック" panose="020B0600070205080204" pitchFamily="34" charset="-128"/>
              </a:rPr>
              <a:t> </a:t>
            </a:r>
            <a:r>
              <a:rPr lang="de-DE" altLang="de-DE" sz="2400" b="1" dirty="0">
                <a:ea typeface="ＭＳ Ｐゴシック" panose="020B0600070205080204" pitchFamily="34" charset="-128"/>
              </a:rPr>
              <a:t>wir uns mit Einsatzmöglichkeiten digitaler Medien im MU (stärker) befassen?</a:t>
            </a:r>
          </a:p>
          <a:p>
            <a:pPr marL="457200" indent="-457200">
              <a:spcAft>
                <a:spcPts val="1200"/>
              </a:spcAft>
              <a:buFont typeface="Wingdings" pitchFamily="2" charset="2"/>
              <a:buChar char="§"/>
            </a:pPr>
            <a:r>
              <a:rPr lang="de-DE" altLang="de-DE" sz="2400" dirty="0">
                <a:ea typeface="ＭＳ Ｐゴシック" panose="020B0600070205080204" pitchFamily="34" charset="-128"/>
              </a:rPr>
              <a:t>Verbindliche Kompetenzerwartungen zum Lernen mit digitalen Medien – auch im Fachunterricht </a:t>
            </a:r>
            <a:r>
              <a:rPr lang="de-DE" altLang="de-DE" sz="1800" dirty="0">
                <a:ea typeface="ＭＳ Ｐゴシック" panose="020B0600070205080204" pitchFamily="34" charset="-128"/>
              </a:rPr>
              <a:t>(KMK, 2016)</a:t>
            </a:r>
          </a:p>
          <a:p>
            <a:pPr marL="457200" indent="-457200">
              <a:spcAft>
                <a:spcPts val="1200"/>
              </a:spcAft>
              <a:buFont typeface="Wingdings" pitchFamily="2" charset="2"/>
              <a:buChar char="§"/>
            </a:pPr>
            <a:r>
              <a:rPr lang="de-DE" altLang="de-DE" sz="2400" dirty="0">
                <a:ea typeface="ＭＳ Ｐゴシック" panose="020B0600070205080204" pitchFamily="34" charset="-128"/>
              </a:rPr>
              <a:t>Umfangreiche Fördergelder (5 Milliarden € in den kommenden 5 Jahren) </a:t>
            </a:r>
            <a:r>
              <a:rPr lang="de-DE" altLang="de-DE" sz="1800" dirty="0">
                <a:ea typeface="ＭＳ Ｐゴシック" panose="020B0600070205080204" pitchFamily="34" charset="-128"/>
              </a:rPr>
              <a:t>(BMBF, 2016)</a:t>
            </a:r>
          </a:p>
          <a:p>
            <a:pPr marL="457200" indent="-457200">
              <a:spcAft>
                <a:spcPts val="1200"/>
              </a:spcAft>
              <a:buFont typeface="Wingdings" pitchFamily="2" charset="2"/>
              <a:buChar char="§"/>
            </a:pPr>
            <a:r>
              <a:rPr lang="de-DE" altLang="de-DE" sz="2400" dirty="0">
                <a:ea typeface="ＭＳ Ｐゴシック" panose="020B0600070205080204" pitchFamily="34" charset="-128"/>
              </a:rPr>
              <a:t>Verpflichtende Verwendung digitaler Medien im Referendariat in NRW </a:t>
            </a:r>
            <a:r>
              <a:rPr lang="de-DE" altLang="de-DE" sz="1800" dirty="0">
                <a:ea typeface="ＭＳ Ｐゴシック" panose="020B0600070205080204" pitchFamily="34" charset="-128"/>
              </a:rPr>
              <a:t>(OVP NRW, §11(3), 2016)</a:t>
            </a:r>
          </a:p>
          <a:p>
            <a:pPr marL="457200" indent="-457200"/>
            <a:endParaRPr lang="de-DE" altLang="de-DE" dirty="0">
              <a:ea typeface="ＭＳ Ｐゴシック" panose="020B0600070205080204" pitchFamily="34" charset="-128"/>
            </a:endParaRPr>
          </a:p>
        </p:txBody>
      </p:sp>
      <p:sp>
        <p:nvSpPr>
          <p:cNvPr id="9" name="Textfeld 8">
            <a:extLst>
              <a:ext uri="{FF2B5EF4-FFF2-40B4-BE49-F238E27FC236}">
                <a16:creationId xmlns:a16="http://schemas.microsoft.com/office/drawing/2014/main" id="{C1836737-7648-334D-B135-D919F3135971}"/>
              </a:ext>
            </a:extLst>
          </p:cNvPr>
          <p:cNvSpPr txBox="1"/>
          <p:nvPr/>
        </p:nvSpPr>
        <p:spPr>
          <a:xfrm>
            <a:off x="1040524" y="5106898"/>
            <a:ext cx="10313276" cy="954107"/>
          </a:xfrm>
          <a:prstGeom prst="rect">
            <a:avLst/>
          </a:prstGeom>
          <a:solidFill>
            <a:srgbClr val="428891">
              <a:alpha val="50000"/>
            </a:srgbClr>
          </a:solidFill>
        </p:spPr>
        <p:txBody>
          <a:bodyPr wrap="square" rtlCol="0">
            <a:spAutoFit/>
          </a:bodyPr>
          <a:lstStyle/>
          <a:p>
            <a:pPr algn="ctr"/>
            <a:r>
              <a:rPr lang="de-DE" sz="2800" dirty="0">
                <a:latin typeface="Open Sans" panose="020B0606030504020204" pitchFamily="34" charset="0"/>
                <a:ea typeface="Open Sans" panose="020B0606030504020204" pitchFamily="34" charset="0"/>
                <a:cs typeface="Open Sans" panose="020B0606030504020204" pitchFamily="34" charset="0"/>
              </a:rPr>
              <a:t>Vorgaben ‚von außen‘!</a:t>
            </a:r>
          </a:p>
          <a:p>
            <a:pPr algn="ctr"/>
            <a:r>
              <a:rPr lang="de-DE" sz="2800" dirty="0">
                <a:latin typeface="Open Sans" panose="020B0606030504020204" pitchFamily="34" charset="0"/>
                <a:ea typeface="Open Sans" panose="020B0606030504020204" pitchFamily="34" charset="0"/>
                <a:cs typeface="Open Sans" panose="020B0606030504020204" pitchFamily="34" charset="0"/>
              </a:rPr>
              <a:t>Welche (</a:t>
            </a:r>
            <a:r>
              <a:rPr lang="de-DE" sz="2800" dirty="0" err="1">
                <a:latin typeface="Open Sans" panose="020B0606030504020204" pitchFamily="34" charset="0"/>
                <a:ea typeface="Open Sans" panose="020B0606030504020204" pitchFamily="34" charset="0"/>
                <a:cs typeface="Open Sans" panose="020B0606030504020204" pitchFamily="34" charset="0"/>
              </a:rPr>
              <a:t>fach</a:t>
            </a:r>
            <a:r>
              <a:rPr lang="de-DE" sz="2800" dirty="0">
                <a:latin typeface="Open Sans" panose="020B0606030504020204" pitchFamily="34" charset="0"/>
                <a:ea typeface="Open Sans" panose="020B0606030504020204" pitchFamily="34" charset="0"/>
                <a:cs typeface="Open Sans" panose="020B0606030504020204" pitchFamily="34" charset="0"/>
              </a:rPr>
              <a:t>)didaktischen Gründe sprechen für den Einsatz?</a:t>
            </a:r>
          </a:p>
        </p:txBody>
      </p:sp>
      <p:sp>
        <p:nvSpPr>
          <p:cNvPr id="10" name="Inhaltsplatzhalter 5">
            <a:extLst>
              <a:ext uri="{FF2B5EF4-FFF2-40B4-BE49-F238E27FC236}">
                <a16:creationId xmlns:a16="http://schemas.microsoft.com/office/drawing/2014/main" id="{BF805809-1415-694A-BBB6-115B7E2E4525}"/>
              </a:ext>
            </a:extLst>
          </p:cNvPr>
          <p:cNvSpPr txBox="1">
            <a:spLocks/>
          </p:cNvSpPr>
          <p:nvPr/>
        </p:nvSpPr>
        <p:spPr>
          <a:xfrm>
            <a:off x="4150518" y="87843"/>
            <a:ext cx="5374482" cy="472839"/>
          </a:xfrm>
          <a:prstGeom prst="rect">
            <a:avLst/>
          </a:prstGeom>
          <a:solidFill>
            <a:srgbClr val="428891"/>
          </a:solidFill>
        </p:spPr>
        <p:txBody>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2800" dirty="0"/>
              <a:t>2. </a:t>
            </a:r>
            <a:r>
              <a:rPr lang="de-DE" sz="2800" b="1" dirty="0"/>
              <a:t>Positionen</a:t>
            </a:r>
            <a:r>
              <a:rPr lang="de-DE" sz="2800" dirty="0"/>
              <a:t> zum Lernen mit</a:t>
            </a:r>
          </a:p>
        </p:txBody>
      </p:sp>
      <p:sp>
        <p:nvSpPr>
          <p:cNvPr id="11" name="Inhaltsplatzhalter 5">
            <a:extLst>
              <a:ext uri="{FF2B5EF4-FFF2-40B4-BE49-F238E27FC236}">
                <a16:creationId xmlns:a16="http://schemas.microsoft.com/office/drawing/2014/main" id="{4AED8770-6177-7948-8BF4-5FCBF1C7CD0B}"/>
              </a:ext>
            </a:extLst>
          </p:cNvPr>
          <p:cNvSpPr txBox="1">
            <a:spLocks/>
          </p:cNvSpPr>
          <p:nvPr/>
        </p:nvSpPr>
        <p:spPr>
          <a:xfrm>
            <a:off x="4150518" y="594727"/>
            <a:ext cx="3132025" cy="472839"/>
          </a:xfrm>
          <a:prstGeom prst="rect">
            <a:avLst/>
          </a:prstGeom>
          <a:solidFill>
            <a:srgbClr val="428891"/>
          </a:solidFill>
        </p:spPr>
        <p:txBody>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2800" dirty="0"/>
              <a:t>digitalen Medien</a:t>
            </a:r>
          </a:p>
        </p:txBody>
      </p:sp>
    </p:spTree>
    <p:extLst>
      <p:ext uri="{BB962C8B-B14F-4D97-AF65-F5344CB8AC3E}">
        <p14:creationId xmlns:p14="http://schemas.microsoft.com/office/powerpoint/2010/main" val="1746928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605C3E8A-8F49-AA46-A015-FF26A88F1DA3}"/>
              </a:ext>
            </a:extLst>
          </p:cNvPr>
          <p:cNvSpPr>
            <a:spLocks noGrp="1"/>
          </p:cNvSpPr>
          <p:nvPr>
            <p:ph type="dt" sz="half" idx="10"/>
          </p:nvPr>
        </p:nvSpPr>
        <p:spPr/>
        <p:txBody>
          <a:bodyPr/>
          <a:lstStyle/>
          <a:p>
            <a:fld id="{47812229-3D41-3749-81C7-654ECBC0BDF8}" type="datetime1">
              <a:rPr lang="de-DE" smtClean="0"/>
              <a:t>25.09.20</a:t>
            </a:fld>
            <a:endParaRPr lang="de-DE"/>
          </a:p>
        </p:txBody>
      </p:sp>
      <p:sp>
        <p:nvSpPr>
          <p:cNvPr id="4" name="Fußzeilenplatzhalter 3">
            <a:extLst>
              <a:ext uri="{FF2B5EF4-FFF2-40B4-BE49-F238E27FC236}">
                <a16:creationId xmlns:a16="http://schemas.microsoft.com/office/drawing/2014/main" id="{A53EAACF-A9DE-B04C-873F-ED30E61E6DAC}"/>
              </a:ext>
            </a:extLst>
          </p:cNvPr>
          <p:cNvSpPr>
            <a:spLocks noGrp="1"/>
          </p:cNvSpPr>
          <p:nvPr>
            <p:ph type="ftr" sz="quarter" idx="11"/>
          </p:nvPr>
        </p:nvSpPr>
        <p:spPr/>
        <p:txBody>
          <a:bodyPr/>
          <a:lstStyle/>
          <a:p>
            <a:r>
              <a:rPr lang="de-DE"/>
              <a:t>Juli 2019 © </a:t>
            </a:r>
            <a:r>
              <a:rPr lang="de-DE" b="1"/>
              <a:t>PIKAS</a:t>
            </a:r>
            <a:r>
              <a:rPr lang="de-DE"/>
              <a:t> digi </a:t>
            </a:r>
            <a:r>
              <a:rPr lang="de-DE" i="1"/>
              <a:t>(pikas-digi.dzlm.de)</a:t>
            </a:r>
            <a:endParaRPr lang="de-DE" i="1" dirty="0"/>
          </a:p>
        </p:txBody>
      </p:sp>
      <p:sp>
        <p:nvSpPr>
          <p:cNvPr id="5" name="Foliennummernplatzhalter 4">
            <a:extLst>
              <a:ext uri="{FF2B5EF4-FFF2-40B4-BE49-F238E27FC236}">
                <a16:creationId xmlns:a16="http://schemas.microsoft.com/office/drawing/2014/main" id="{881CFBFE-3631-934C-87E7-B01CBD253A41}"/>
              </a:ext>
            </a:extLst>
          </p:cNvPr>
          <p:cNvSpPr>
            <a:spLocks noGrp="1"/>
          </p:cNvSpPr>
          <p:nvPr>
            <p:ph type="sldNum" sz="quarter" idx="12"/>
          </p:nvPr>
        </p:nvSpPr>
        <p:spPr/>
        <p:txBody>
          <a:bodyPr/>
          <a:lstStyle/>
          <a:p>
            <a:fld id="{7D26CBBC-A65C-324F-A558-3C7EC3B0734D}" type="slidenum">
              <a:rPr lang="de-DE" smtClean="0"/>
              <a:t>20</a:t>
            </a:fld>
            <a:endParaRPr lang="de-DE"/>
          </a:p>
        </p:txBody>
      </p:sp>
      <p:sp>
        <p:nvSpPr>
          <p:cNvPr id="7" name="Inhaltsplatzhalter 1">
            <a:extLst>
              <a:ext uri="{FF2B5EF4-FFF2-40B4-BE49-F238E27FC236}">
                <a16:creationId xmlns:a16="http://schemas.microsoft.com/office/drawing/2014/main" id="{52747C08-DBFD-8149-A383-682615D54832}"/>
              </a:ext>
            </a:extLst>
          </p:cNvPr>
          <p:cNvSpPr>
            <a:spLocks noGrp="1"/>
          </p:cNvSpPr>
          <p:nvPr>
            <p:ph idx="1"/>
          </p:nvPr>
        </p:nvSpPr>
        <p:spPr>
          <a:xfrm>
            <a:off x="838200" y="1433741"/>
            <a:ext cx="10515600" cy="4351338"/>
          </a:xfrm>
        </p:spPr>
        <p:txBody>
          <a:bodyPr/>
          <a:lstStyle/>
          <a:p>
            <a:pPr marL="0" indent="0">
              <a:buNone/>
            </a:pPr>
            <a:r>
              <a:rPr lang="de-DE" dirty="0">
                <a:solidFill>
                  <a:srgbClr val="428891"/>
                </a:solidFill>
              </a:rPr>
              <a:t>AKTIVITÄT</a:t>
            </a:r>
          </a:p>
          <a:p>
            <a:pPr marL="0" indent="0">
              <a:buNone/>
            </a:pPr>
            <a:endParaRPr lang="de-DE" dirty="0">
              <a:solidFill>
                <a:srgbClr val="428891"/>
              </a:solidFill>
            </a:endParaRPr>
          </a:p>
          <a:p>
            <a:pPr marL="514350" indent="-514350">
              <a:buAutoNum type="arabicPeriod"/>
            </a:pPr>
            <a:r>
              <a:rPr lang="de-DE" dirty="0"/>
              <a:t>Welche fachdidaktischen Kriterien sprechen für den Einsatz digitaler Medien in Ihrem Mathematikunterricht?</a:t>
            </a:r>
          </a:p>
          <a:p>
            <a:pPr marL="514350" indent="-514350">
              <a:buAutoNum type="arabicPeriod"/>
            </a:pPr>
            <a:endParaRPr lang="de-DE" dirty="0"/>
          </a:p>
          <a:p>
            <a:pPr marL="514350" indent="-514350">
              <a:buAutoNum type="arabicPeriod"/>
            </a:pPr>
            <a:r>
              <a:rPr lang="de-DE" dirty="0"/>
              <a:t>Welche (inhalts- und prozessbezogenen) Kompetenzen glaube Sie, gut mit digitalen Medien aufbauen zu können? Begründen Sie. </a:t>
            </a:r>
          </a:p>
        </p:txBody>
      </p:sp>
      <p:sp>
        <p:nvSpPr>
          <p:cNvPr id="9" name="Inhaltsplatzhalter 5">
            <a:extLst>
              <a:ext uri="{FF2B5EF4-FFF2-40B4-BE49-F238E27FC236}">
                <a16:creationId xmlns:a16="http://schemas.microsoft.com/office/drawing/2014/main" id="{65510432-1A9B-9740-B036-7F1F49AF6283}"/>
              </a:ext>
            </a:extLst>
          </p:cNvPr>
          <p:cNvSpPr txBox="1">
            <a:spLocks/>
          </p:cNvSpPr>
          <p:nvPr/>
        </p:nvSpPr>
        <p:spPr>
          <a:xfrm>
            <a:off x="4150518" y="87843"/>
            <a:ext cx="5374482" cy="472839"/>
          </a:xfrm>
          <a:prstGeom prst="rect">
            <a:avLst/>
          </a:prstGeom>
          <a:solidFill>
            <a:srgbClr val="428891"/>
          </a:solidFill>
        </p:spPr>
        <p:txBody>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2800" dirty="0"/>
              <a:t>2. </a:t>
            </a:r>
            <a:r>
              <a:rPr lang="de-DE" sz="2800" b="1" dirty="0"/>
              <a:t>Positionen</a:t>
            </a:r>
            <a:r>
              <a:rPr lang="de-DE" sz="2800" dirty="0"/>
              <a:t> zum Lernen mit</a:t>
            </a:r>
          </a:p>
        </p:txBody>
      </p:sp>
      <p:sp>
        <p:nvSpPr>
          <p:cNvPr id="10" name="Inhaltsplatzhalter 5">
            <a:extLst>
              <a:ext uri="{FF2B5EF4-FFF2-40B4-BE49-F238E27FC236}">
                <a16:creationId xmlns:a16="http://schemas.microsoft.com/office/drawing/2014/main" id="{40841604-DF62-5642-891F-DAAF8443E76E}"/>
              </a:ext>
            </a:extLst>
          </p:cNvPr>
          <p:cNvSpPr txBox="1">
            <a:spLocks/>
          </p:cNvSpPr>
          <p:nvPr/>
        </p:nvSpPr>
        <p:spPr>
          <a:xfrm>
            <a:off x="4150518" y="594727"/>
            <a:ext cx="3132025" cy="472839"/>
          </a:xfrm>
          <a:prstGeom prst="rect">
            <a:avLst/>
          </a:prstGeom>
          <a:solidFill>
            <a:srgbClr val="428891"/>
          </a:solidFill>
        </p:spPr>
        <p:txBody>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2800" dirty="0"/>
              <a:t>digitalen Medien</a:t>
            </a:r>
          </a:p>
        </p:txBody>
      </p:sp>
    </p:spTree>
    <p:extLst>
      <p:ext uri="{BB962C8B-B14F-4D97-AF65-F5344CB8AC3E}">
        <p14:creationId xmlns:p14="http://schemas.microsoft.com/office/powerpoint/2010/main" val="103660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id="{BB1EFFA6-F8F8-CC49-91C5-E98F8EA6D0C0}"/>
              </a:ext>
            </a:extLst>
          </p:cNvPr>
          <p:cNvSpPr txBox="1"/>
          <p:nvPr/>
        </p:nvSpPr>
        <p:spPr>
          <a:xfrm>
            <a:off x="13754100" y="2784131"/>
            <a:ext cx="184731" cy="369332"/>
          </a:xfrm>
          <a:prstGeom prst="rect">
            <a:avLst/>
          </a:prstGeom>
          <a:noFill/>
        </p:spPr>
        <p:txBody>
          <a:bodyPr wrap="none" rtlCol="0">
            <a:spAutoFit/>
          </a:bodyPr>
          <a:lstStyle/>
          <a:p>
            <a:endParaRPr lang="de-DE" dirty="0"/>
          </a:p>
        </p:txBody>
      </p:sp>
      <p:sp>
        <p:nvSpPr>
          <p:cNvPr id="2" name="Textfeld 1">
            <a:extLst>
              <a:ext uri="{FF2B5EF4-FFF2-40B4-BE49-F238E27FC236}">
                <a16:creationId xmlns:a16="http://schemas.microsoft.com/office/drawing/2014/main" id="{69397941-CD5A-3544-BE27-3B834739DA3C}"/>
              </a:ext>
            </a:extLst>
          </p:cNvPr>
          <p:cNvSpPr txBox="1"/>
          <p:nvPr/>
        </p:nvSpPr>
        <p:spPr>
          <a:xfrm>
            <a:off x="728663" y="2105974"/>
            <a:ext cx="10139206" cy="523220"/>
          </a:xfrm>
          <a:prstGeom prst="rect">
            <a:avLst/>
          </a:prstGeom>
          <a:solidFill>
            <a:schemeClr val="bg1"/>
          </a:solidFill>
        </p:spPr>
        <p:txBody>
          <a:bodyPr wrap="square" rtlCol="0">
            <a:spAutoFit/>
          </a:bodyPr>
          <a:lstStyle/>
          <a:p>
            <a:r>
              <a:rPr lang="de-DE" sz="2800" dirty="0">
                <a:solidFill>
                  <a:srgbClr val="428891"/>
                </a:solidFill>
                <a:latin typeface="Open Sans" panose="020B0606030504020204" pitchFamily="34" charset="0"/>
                <a:ea typeface="Open Sans" panose="020B0606030504020204" pitchFamily="34" charset="0"/>
                <a:cs typeface="Open Sans" panose="020B0606030504020204" pitchFamily="34" charset="0"/>
              </a:rPr>
              <a:t>1. </a:t>
            </a:r>
            <a:r>
              <a:rPr lang="de-DE" sz="2800" b="1" dirty="0">
                <a:solidFill>
                  <a:srgbClr val="428891"/>
                </a:solidFill>
                <a:latin typeface="Open Sans" panose="020B0606030504020204" pitchFamily="34" charset="0"/>
                <a:ea typeface="Open Sans" panose="020B0606030504020204" pitchFamily="34" charset="0"/>
                <a:cs typeface="Open Sans" panose="020B0606030504020204" pitchFamily="34" charset="0"/>
              </a:rPr>
              <a:t>Ausgangslage</a:t>
            </a:r>
            <a:r>
              <a:rPr lang="de-DE" sz="2800" dirty="0">
                <a:solidFill>
                  <a:srgbClr val="428891"/>
                </a:solidFill>
                <a:latin typeface="Open Sans" panose="020B0606030504020204" pitchFamily="34" charset="0"/>
                <a:ea typeface="Open Sans" panose="020B0606030504020204" pitchFamily="34" charset="0"/>
                <a:cs typeface="Open Sans" panose="020B0606030504020204" pitchFamily="34" charset="0"/>
              </a:rPr>
              <a:t> zum Lernen mit digitalen Medien (im MU)</a:t>
            </a:r>
          </a:p>
        </p:txBody>
      </p:sp>
      <p:sp>
        <p:nvSpPr>
          <p:cNvPr id="22" name="Textfeld 21">
            <a:extLst>
              <a:ext uri="{FF2B5EF4-FFF2-40B4-BE49-F238E27FC236}">
                <a16:creationId xmlns:a16="http://schemas.microsoft.com/office/drawing/2014/main" id="{137CD6F1-2BE0-7E43-B31C-57346D2F71CD}"/>
              </a:ext>
            </a:extLst>
          </p:cNvPr>
          <p:cNvSpPr txBox="1"/>
          <p:nvPr/>
        </p:nvSpPr>
        <p:spPr>
          <a:xfrm>
            <a:off x="728661" y="2881785"/>
            <a:ext cx="8205478" cy="523220"/>
          </a:xfrm>
          <a:prstGeom prst="rect">
            <a:avLst/>
          </a:prstGeom>
          <a:solidFill>
            <a:schemeClr val="bg1"/>
          </a:solidFill>
        </p:spPr>
        <p:txBody>
          <a:bodyPr wrap="square" rtlCol="0">
            <a:spAutoFit/>
          </a:bodyPr>
          <a:lstStyle/>
          <a:p>
            <a:r>
              <a:rPr lang="de-DE" sz="2800" dirty="0">
                <a:solidFill>
                  <a:srgbClr val="428891"/>
                </a:solidFill>
                <a:latin typeface="Open Sans" panose="020B0606030504020204" pitchFamily="34" charset="0"/>
                <a:ea typeface="Open Sans" panose="020B0606030504020204" pitchFamily="34" charset="0"/>
                <a:cs typeface="Open Sans" panose="020B0606030504020204" pitchFamily="34" charset="0"/>
              </a:rPr>
              <a:t>2. </a:t>
            </a:r>
            <a:r>
              <a:rPr lang="de-DE" sz="2800" b="1" dirty="0">
                <a:solidFill>
                  <a:srgbClr val="428891"/>
                </a:solidFill>
                <a:latin typeface="Open Sans" panose="020B0606030504020204" pitchFamily="34" charset="0"/>
                <a:ea typeface="Open Sans" panose="020B0606030504020204" pitchFamily="34" charset="0"/>
                <a:cs typeface="Open Sans" panose="020B0606030504020204" pitchFamily="34" charset="0"/>
              </a:rPr>
              <a:t>Positionen</a:t>
            </a:r>
            <a:r>
              <a:rPr lang="de-DE" sz="2800" dirty="0">
                <a:solidFill>
                  <a:srgbClr val="428891"/>
                </a:solidFill>
                <a:latin typeface="Open Sans" panose="020B0606030504020204" pitchFamily="34" charset="0"/>
                <a:ea typeface="Open Sans" panose="020B0606030504020204" pitchFamily="34" charset="0"/>
                <a:cs typeface="Open Sans" panose="020B0606030504020204" pitchFamily="34" charset="0"/>
              </a:rPr>
              <a:t> zum Lernen mit digitalen Medien</a:t>
            </a:r>
          </a:p>
        </p:txBody>
      </p:sp>
      <p:sp>
        <p:nvSpPr>
          <p:cNvPr id="23" name="Textfeld 22">
            <a:extLst>
              <a:ext uri="{FF2B5EF4-FFF2-40B4-BE49-F238E27FC236}">
                <a16:creationId xmlns:a16="http://schemas.microsoft.com/office/drawing/2014/main" id="{ADD31EB4-B00C-D441-871F-B4271FDE318E}"/>
              </a:ext>
            </a:extLst>
          </p:cNvPr>
          <p:cNvSpPr txBox="1"/>
          <p:nvPr/>
        </p:nvSpPr>
        <p:spPr>
          <a:xfrm>
            <a:off x="728660" y="3657987"/>
            <a:ext cx="10139206" cy="954107"/>
          </a:xfrm>
          <a:prstGeom prst="rect">
            <a:avLst/>
          </a:prstGeom>
          <a:solidFill>
            <a:srgbClr val="428891"/>
          </a:solidFill>
        </p:spPr>
        <p:txBody>
          <a:bodyPr wrap="square" rtlCol="0">
            <a:spAutoFit/>
          </a:bodyPr>
          <a:lstStyle/>
          <a:p>
            <a:r>
              <a:rPr lang="de-DE" sz="2800" dirty="0">
                <a:solidFill>
                  <a:schemeClr val="bg1"/>
                </a:solidFill>
                <a:latin typeface="Open Sans" panose="020B0606030504020204" pitchFamily="34" charset="0"/>
                <a:ea typeface="Open Sans" panose="020B0606030504020204" pitchFamily="34" charset="0"/>
                <a:cs typeface="Open Sans" panose="020B0606030504020204" pitchFamily="34" charset="0"/>
              </a:rPr>
              <a:t>3. Mathematikdidaktische und unterrichtsorganisatorische </a:t>
            </a:r>
            <a:r>
              <a:rPr lang="de-DE"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Potentiale</a:t>
            </a:r>
            <a:r>
              <a:rPr lang="de-DE" sz="2800" dirty="0">
                <a:solidFill>
                  <a:schemeClr val="bg1"/>
                </a:solidFill>
                <a:latin typeface="Open Sans" panose="020B0606030504020204" pitchFamily="34" charset="0"/>
                <a:ea typeface="Open Sans" panose="020B0606030504020204" pitchFamily="34" charset="0"/>
                <a:cs typeface="Open Sans" panose="020B0606030504020204" pitchFamily="34" charset="0"/>
              </a:rPr>
              <a:t> digitaler Medien</a:t>
            </a:r>
          </a:p>
        </p:txBody>
      </p:sp>
      <p:sp>
        <p:nvSpPr>
          <p:cNvPr id="24" name="Textfeld 23">
            <a:extLst>
              <a:ext uri="{FF2B5EF4-FFF2-40B4-BE49-F238E27FC236}">
                <a16:creationId xmlns:a16="http://schemas.microsoft.com/office/drawing/2014/main" id="{6156E62C-FEE4-1E49-87F2-C912BAEE2CC0}"/>
              </a:ext>
            </a:extLst>
          </p:cNvPr>
          <p:cNvSpPr txBox="1"/>
          <p:nvPr/>
        </p:nvSpPr>
        <p:spPr>
          <a:xfrm>
            <a:off x="728660" y="4870121"/>
            <a:ext cx="9074907" cy="523220"/>
          </a:xfrm>
          <a:prstGeom prst="rect">
            <a:avLst/>
          </a:prstGeom>
          <a:solidFill>
            <a:schemeClr val="bg1"/>
          </a:solidFill>
        </p:spPr>
        <p:txBody>
          <a:bodyPr wrap="square" rtlCol="0">
            <a:spAutoFit/>
          </a:bodyPr>
          <a:lstStyle/>
          <a:p>
            <a:r>
              <a:rPr lang="de-DE" sz="2800" dirty="0">
                <a:solidFill>
                  <a:srgbClr val="428891"/>
                </a:solidFill>
                <a:latin typeface="Open Sans" panose="020B0606030504020204" pitchFamily="34" charset="0"/>
                <a:ea typeface="Open Sans" panose="020B0606030504020204" pitchFamily="34" charset="0"/>
                <a:cs typeface="Open Sans" panose="020B0606030504020204" pitchFamily="34" charset="0"/>
              </a:rPr>
              <a:t>4. Digitale Medien und deren </a:t>
            </a:r>
            <a:r>
              <a:rPr lang="de-DE" sz="2800" b="1" dirty="0">
                <a:solidFill>
                  <a:srgbClr val="428891"/>
                </a:solidFill>
                <a:latin typeface="Open Sans" panose="020B0606030504020204" pitchFamily="34" charset="0"/>
                <a:ea typeface="Open Sans" panose="020B0606030504020204" pitchFamily="34" charset="0"/>
                <a:cs typeface="Open Sans" panose="020B0606030504020204" pitchFamily="34" charset="0"/>
              </a:rPr>
              <a:t>Einsatzmöglichkeiten</a:t>
            </a:r>
          </a:p>
        </p:txBody>
      </p:sp>
      <p:sp>
        <p:nvSpPr>
          <p:cNvPr id="25" name="Textfeld 24">
            <a:extLst>
              <a:ext uri="{FF2B5EF4-FFF2-40B4-BE49-F238E27FC236}">
                <a16:creationId xmlns:a16="http://schemas.microsoft.com/office/drawing/2014/main" id="{13B97451-38F0-7345-B1DD-EC1078A8214C}"/>
              </a:ext>
            </a:extLst>
          </p:cNvPr>
          <p:cNvSpPr txBox="1"/>
          <p:nvPr/>
        </p:nvSpPr>
        <p:spPr>
          <a:xfrm>
            <a:off x="728661" y="5651368"/>
            <a:ext cx="5852022" cy="523220"/>
          </a:xfrm>
          <a:prstGeom prst="rect">
            <a:avLst/>
          </a:prstGeom>
          <a:solidFill>
            <a:schemeClr val="bg1"/>
          </a:solidFill>
        </p:spPr>
        <p:txBody>
          <a:bodyPr wrap="square" rtlCol="0">
            <a:spAutoFit/>
          </a:bodyPr>
          <a:lstStyle/>
          <a:p>
            <a:r>
              <a:rPr lang="de-DE" sz="2800" dirty="0">
                <a:solidFill>
                  <a:srgbClr val="428891"/>
                </a:solidFill>
                <a:latin typeface="Open Sans" panose="020B0606030504020204" pitchFamily="34" charset="0"/>
                <a:ea typeface="Open Sans" panose="020B0606030504020204" pitchFamily="34" charset="0"/>
                <a:cs typeface="Open Sans" panose="020B0606030504020204" pitchFamily="34" charset="0"/>
              </a:rPr>
              <a:t>Zusammenfassung und Ausblick</a:t>
            </a:r>
          </a:p>
        </p:txBody>
      </p:sp>
      <p:sp>
        <p:nvSpPr>
          <p:cNvPr id="26" name="Textfeld 25">
            <a:extLst>
              <a:ext uri="{FF2B5EF4-FFF2-40B4-BE49-F238E27FC236}">
                <a16:creationId xmlns:a16="http://schemas.microsoft.com/office/drawing/2014/main" id="{CF60129E-25F7-534C-9D48-18D09E724B65}"/>
              </a:ext>
            </a:extLst>
          </p:cNvPr>
          <p:cNvSpPr txBox="1"/>
          <p:nvPr/>
        </p:nvSpPr>
        <p:spPr>
          <a:xfrm>
            <a:off x="728661" y="1264214"/>
            <a:ext cx="10734676" cy="707886"/>
          </a:xfrm>
          <a:prstGeom prst="rect">
            <a:avLst/>
          </a:prstGeom>
          <a:noFill/>
        </p:spPr>
        <p:txBody>
          <a:bodyPr wrap="square" rtlCol="0">
            <a:spAutoFit/>
          </a:bodyPr>
          <a:lstStyle/>
          <a:p>
            <a:r>
              <a:rPr lang="de-DE" sz="4000" dirty="0">
                <a:latin typeface="Open Sans" panose="020B0606030504020204" pitchFamily="34" charset="0"/>
                <a:ea typeface="Open Sans" panose="020B0606030504020204" pitchFamily="34" charset="0"/>
                <a:cs typeface="Open Sans" panose="020B0606030504020204" pitchFamily="34" charset="0"/>
              </a:rPr>
              <a:t>AUFBAU DES FORTBILDUNGSMODULS</a:t>
            </a:r>
          </a:p>
        </p:txBody>
      </p:sp>
      <p:sp>
        <p:nvSpPr>
          <p:cNvPr id="6" name="Foliennummernplatzhalter 5">
            <a:extLst>
              <a:ext uri="{FF2B5EF4-FFF2-40B4-BE49-F238E27FC236}">
                <a16:creationId xmlns:a16="http://schemas.microsoft.com/office/drawing/2014/main" id="{4B218E5B-5760-3C4E-9AFF-BF3F045EAAB3}"/>
              </a:ext>
            </a:extLst>
          </p:cNvPr>
          <p:cNvSpPr>
            <a:spLocks noGrp="1"/>
          </p:cNvSpPr>
          <p:nvPr>
            <p:ph type="sldNum" sz="quarter" idx="12"/>
          </p:nvPr>
        </p:nvSpPr>
        <p:spPr/>
        <p:txBody>
          <a:bodyPr/>
          <a:lstStyle/>
          <a:p>
            <a:fld id="{63DC21CD-A42E-AB42-85DA-371CDC81102A}" type="slidenum">
              <a:rPr lang="de-DE" smtClean="0"/>
              <a:pPr/>
              <a:t>21</a:t>
            </a:fld>
            <a:endParaRPr lang="de-DE" dirty="0"/>
          </a:p>
        </p:txBody>
      </p:sp>
      <p:sp>
        <p:nvSpPr>
          <p:cNvPr id="7" name="Datumsplatzhalter 6">
            <a:extLst>
              <a:ext uri="{FF2B5EF4-FFF2-40B4-BE49-F238E27FC236}">
                <a16:creationId xmlns:a16="http://schemas.microsoft.com/office/drawing/2014/main" id="{B2A905BA-1692-884B-A1D5-90B83DEA0E3A}"/>
              </a:ext>
            </a:extLst>
          </p:cNvPr>
          <p:cNvSpPr>
            <a:spLocks noGrp="1"/>
          </p:cNvSpPr>
          <p:nvPr>
            <p:ph type="dt" sz="half" idx="10"/>
          </p:nvPr>
        </p:nvSpPr>
        <p:spPr/>
        <p:txBody>
          <a:bodyPr/>
          <a:lstStyle/>
          <a:p>
            <a:fld id="{7446EC53-3AF3-5140-B116-87C71F65FA50}" type="datetime1">
              <a:rPr lang="de-DE" smtClean="0"/>
              <a:t>25.09.20</a:t>
            </a:fld>
            <a:endParaRPr lang="de-DE"/>
          </a:p>
        </p:txBody>
      </p:sp>
      <p:sp>
        <p:nvSpPr>
          <p:cNvPr id="8" name="Fußzeilenplatzhalter 7">
            <a:extLst>
              <a:ext uri="{FF2B5EF4-FFF2-40B4-BE49-F238E27FC236}">
                <a16:creationId xmlns:a16="http://schemas.microsoft.com/office/drawing/2014/main" id="{F2B0FDEB-D057-8E47-AA35-06348FE6B75A}"/>
              </a:ext>
            </a:extLst>
          </p:cNvPr>
          <p:cNvSpPr>
            <a:spLocks noGrp="1"/>
          </p:cNvSpPr>
          <p:nvPr>
            <p:ph type="ftr" sz="quarter" idx="11"/>
          </p:nvPr>
        </p:nvSpPr>
        <p:spPr/>
        <p:txBody>
          <a:bodyPr/>
          <a:lstStyle/>
          <a:p>
            <a:r>
              <a:rPr lang="de-DE"/>
              <a:t>Juli 2019 © </a:t>
            </a:r>
            <a:r>
              <a:rPr lang="de-DE" b="1"/>
              <a:t>PIKAS</a:t>
            </a:r>
            <a:r>
              <a:rPr lang="de-DE"/>
              <a:t> digi </a:t>
            </a:r>
            <a:r>
              <a:rPr lang="de-DE" i="1"/>
              <a:t>(pikas-digi.dzlm.de)</a:t>
            </a:r>
            <a:endParaRPr lang="de-DE" i="1" dirty="0"/>
          </a:p>
        </p:txBody>
      </p:sp>
    </p:spTree>
    <p:extLst>
      <p:ext uri="{BB962C8B-B14F-4D97-AF65-F5344CB8AC3E}">
        <p14:creationId xmlns:p14="http://schemas.microsoft.com/office/powerpoint/2010/main" val="8853305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C920FA88-F346-AD40-BFE2-704A1FAC509D}"/>
              </a:ext>
            </a:extLst>
          </p:cNvPr>
          <p:cNvSpPr>
            <a:spLocks noGrp="1"/>
          </p:cNvSpPr>
          <p:nvPr>
            <p:ph idx="1"/>
          </p:nvPr>
        </p:nvSpPr>
        <p:spPr>
          <a:xfrm>
            <a:off x="297180" y="2286000"/>
            <a:ext cx="11590020" cy="2174307"/>
          </a:xfrm>
        </p:spPr>
        <p:txBody>
          <a:bodyPr/>
          <a:lstStyle/>
          <a:p>
            <a:pPr marL="0" indent="0">
              <a:buNone/>
            </a:pPr>
            <a:endParaRPr lang="de-DE" sz="600" dirty="0"/>
          </a:p>
          <a:p>
            <a:pPr marL="0" indent="0">
              <a:buNone/>
              <a:defRPr/>
            </a:pPr>
            <a:r>
              <a:rPr lang="de-DE" altLang="de-DE" sz="2000" dirty="0">
                <a:solidFill>
                  <a:srgbClr val="0D0D0D"/>
                </a:solidFill>
              </a:rPr>
              <a:t>Eine fragwürdige These, weil ‚didaktischer Mehrwert‘...</a:t>
            </a:r>
          </a:p>
          <a:p>
            <a:pPr>
              <a:buFont typeface="Wingdings" charset="2"/>
              <a:buChar char="§"/>
              <a:defRPr/>
            </a:pPr>
            <a:r>
              <a:rPr lang="de-DE" altLang="de-DE" sz="2000" dirty="0">
                <a:solidFill>
                  <a:srgbClr val="0D0D0D"/>
                </a:solidFill>
              </a:rPr>
              <a:t> eine globale Überlegenheit bestimmter Medien suggeriert.</a:t>
            </a:r>
          </a:p>
          <a:p>
            <a:pPr>
              <a:buFont typeface="Wingdings" charset="2"/>
              <a:buChar char="§"/>
              <a:defRPr/>
            </a:pPr>
            <a:r>
              <a:rPr lang="de-DE" altLang="de-DE" sz="2000" dirty="0">
                <a:solidFill>
                  <a:srgbClr val="0D0D0D"/>
                </a:solidFill>
              </a:rPr>
              <a:t> begrifflich einem ‚didaktischen Minderwert‘ gegenübersteht.</a:t>
            </a:r>
          </a:p>
          <a:p>
            <a:pPr marL="0" indent="0">
              <a:buNone/>
              <a:defRPr/>
            </a:pPr>
            <a:r>
              <a:rPr lang="de-DE" altLang="de-DE" sz="2000" dirty="0">
                <a:solidFill>
                  <a:srgbClr val="0D0D0D"/>
                </a:solidFill>
                <a:sym typeface="Wingdings" pitchFamily="2" charset="2"/>
              </a:rPr>
              <a:t>	 Destruktives Konkurrenzdenken wird angeregt</a:t>
            </a:r>
            <a:endParaRPr lang="de-DE" altLang="de-DE" sz="2000" dirty="0">
              <a:solidFill>
                <a:srgbClr val="0D0D0D"/>
              </a:solidFill>
            </a:endParaRPr>
          </a:p>
          <a:p>
            <a:pPr>
              <a:buFont typeface="Wingdings" charset="2"/>
              <a:buChar char="§"/>
              <a:defRPr/>
            </a:pPr>
            <a:endParaRPr lang="de-DE" altLang="de-DE" sz="2000" b="1" dirty="0">
              <a:solidFill>
                <a:srgbClr val="0D0D0D"/>
              </a:solidFill>
            </a:endParaRPr>
          </a:p>
          <a:p>
            <a:pPr>
              <a:defRPr/>
            </a:pPr>
            <a:endParaRPr lang="de-DE" altLang="de-DE" sz="2000" b="1" dirty="0">
              <a:solidFill>
                <a:srgbClr val="0D0D0D"/>
              </a:solidFill>
            </a:endParaRPr>
          </a:p>
          <a:p>
            <a:pPr>
              <a:defRPr/>
            </a:pPr>
            <a:endParaRPr lang="de-DE" altLang="de-DE" sz="2000" b="1" dirty="0">
              <a:solidFill>
                <a:srgbClr val="0D0D0D"/>
              </a:solidFill>
            </a:endParaRPr>
          </a:p>
          <a:p>
            <a:pPr>
              <a:defRPr/>
            </a:pPr>
            <a:endParaRPr lang="de-DE" altLang="de-DE" sz="2000" dirty="0">
              <a:solidFill>
                <a:srgbClr val="000000"/>
              </a:solidFill>
            </a:endParaRPr>
          </a:p>
          <a:p>
            <a:pPr marL="0" indent="0">
              <a:buNone/>
            </a:pPr>
            <a:endParaRPr lang="de-DE" sz="2000" dirty="0"/>
          </a:p>
        </p:txBody>
      </p:sp>
      <p:sp>
        <p:nvSpPr>
          <p:cNvPr id="3" name="Datumsplatzhalter 2">
            <a:extLst>
              <a:ext uri="{FF2B5EF4-FFF2-40B4-BE49-F238E27FC236}">
                <a16:creationId xmlns:a16="http://schemas.microsoft.com/office/drawing/2014/main" id="{64E7827C-2E2A-9E4A-B7A0-B27339D3B0FF}"/>
              </a:ext>
            </a:extLst>
          </p:cNvPr>
          <p:cNvSpPr>
            <a:spLocks noGrp="1"/>
          </p:cNvSpPr>
          <p:nvPr>
            <p:ph type="dt" sz="half" idx="10"/>
          </p:nvPr>
        </p:nvSpPr>
        <p:spPr/>
        <p:txBody>
          <a:bodyPr/>
          <a:lstStyle/>
          <a:p>
            <a:fld id="{47812229-3D41-3749-81C7-654ECBC0BDF8}" type="datetime1">
              <a:rPr lang="de-DE" smtClean="0"/>
              <a:t>25.09.20</a:t>
            </a:fld>
            <a:endParaRPr lang="de-DE" dirty="0"/>
          </a:p>
        </p:txBody>
      </p:sp>
      <p:sp>
        <p:nvSpPr>
          <p:cNvPr id="4" name="Fußzeilenplatzhalter 3">
            <a:extLst>
              <a:ext uri="{FF2B5EF4-FFF2-40B4-BE49-F238E27FC236}">
                <a16:creationId xmlns:a16="http://schemas.microsoft.com/office/drawing/2014/main" id="{32462D0B-6466-EA47-AD13-BE07205EBF8B}"/>
              </a:ext>
            </a:extLst>
          </p:cNvPr>
          <p:cNvSpPr>
            <a:spLocks noGrp="1"/>
          </p:cNvSpPr>
          <p:nvPr>
            <p:ph type="ftr" sz="quarter" idx="11"/>
          </p:nvPr>
        </p:nvSpPr>
        <p:spPr/>
        <p:txBody>
          <a:bodyPr/>
          <a:lstStyle/>
          <a:p>
            <a:r>
              <a:rPr lang="de-DE" dirty="0"/>
              <a:t>Juli 2019 © </a:t>
            </a:r>
            <a:r>
              <a:rPr lang="de-DE" b="1" dirty="0"/>
              <a:t>PIKAS</a:t>
            </a:r>
            <a:r>
              <a:rPr lang="de-DE" dirty="0"/>
              <a:t> </a:t>
            </a:r>
            <a:r>
              <a:rPr lang="de-DE" dirty="0" err="1"/>
              <a:t>digi</a:t>
            </a:r>
            <a:r>
              <a:rPr lang="de-DE" dirty="0"/>
              <a:t> </a:t>
            </a:r>
            <a:r>
              <a:rPr lang="de-DE" i="1" dirty="0"/>
              <a:t>(</a:t>
            </a:r>
            <a:r>
              <a:rPr lang="de-DE" i="1" dirty="0" err="1"/>
              <a:t>pikas-digi.dzlm.de</a:t>
            </a:r>
            <a:r>
              <a:rPr lang="de-DE" i="1" dirty="0"/>
              <a:t>)</a:t>
            </a:r>
          </a:p>
        </p:txBody>
      </p:sp>
      <p:sp>
        <p:nvSpPr>
          <p:cNvPr id="5" name="Foliennummernplatzhalter 4">
            <a:extLst>
              <a:ext uri="{FF2B5EF4-FFF2-40B4-BE49-F238E27FC236}">
                <a16:creationId xmlns:a16="http://schemas.microsoft.com/office/drawing/2014/main" id="{9FB3ED03-C72E-FA4D-A343-60787B74ED42}"/>
              </a:ext>
            </a:extLst>
          </p:cNvPr>
          <p:cNvSpPr>
            <a:spLocks noGrp="1"/>
          </p:cNvSpPr>
          <p:nvPr>
            <p:ph type="sldNum" sz="quarter" idx="12"/>
          </p:nvPr>
        </p:nvSpPr>
        <p:spPr/>
        <p:txBody>
          <a:bodyPr/>
          <a:lstStyle/>
          <a:p>
            <a:fld id="{7D26CBBC-A65C-324F-A558-3C7EC3B0734D}" type="slidenum">
              <a:rPr lang="de-DE" smtClean="0"/>
              <a:t>22</a:t>
            </a:fld>
            <a:endParaRPr lang="de-DE" dirty="0"/>
          </a:p>
        </p:txBody>
      </p:sp>
      <p:sp>
        <p:nvSpPr>
          <p:cNvPr id="8" name="Abgerundete rechteckige Legende 7">
            <a:extLst>
              <a:ext uri="{FF2B5EF4-FFF2-40B4-BE49-F238E27FC236}">
                <a16:creationId xmlns:a16="http://schemas.microsoft.com/office/drawing/2014/main" id="{19ED5B2D-4D18-8141-9613-55351B323322}"/>
              </a:ext>
            </a:extLst>
          </p:cNvPr>
          <p:cNvSpPr/>
          <p:nvPr/>
        </p:nvSpPr>
        <p:spPr>
          <a:xfrm>
            <a:off x="304800" y="4219677"/>
            <a:ext cx="11582400" cy="1369695"/>
          </a:xfrm>
          <a:prstGeom prst="wedgeRoundRectCallout">
            <a:avLst>
              <a:gd name="adj1" fmla="val -48257"/>
              <a:gd name="adj2" fmla="val 66014"/>
              <a:gd name="adj3" fmla="val 16667"/>
            </a:avLst>
          </a:prstGeom>
          <a:solidFill>
            <a:srgbClr val="42889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de-DE" altLang="de-DE"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„Man sollte sich von dem Anspruch frei machen, einen Computer nur dann einzusetzen, wenn er ein </a:t>
            </a:r>
            <a:r>
              <a:rPr lang="de-DE" altLang="de-DE" sz="2400" b="1" dirty="0">
                <a:solidFill>
                  <a:schemeClr val="tx1"/>
                </a:solidFill>
                <a:latin typeface="Open Sans" panose="020B0606030504020204" pitchFamily="34" charset="0"/>
                <a:ea typeface="Open Sans" panose="020B0606030504020204" pitchFamily="34" charset="0"/>
                <a:cs typeface="Open Sans" panose="020B0606030504020204" pitchFamily="34" charset="0"/>
              </a:rPr>
              <a:t>besseres</a:t>
            </a:r>
            <a:r>
              <a:rPr lang="de-DE" altLang="de-DE"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 Werkzeug darstellt als alle anderen“ 	</a:t>
            </a:r>
            <a:r>
              <a:rPr lang="de-DE" altLang="de-DE" sz="2000" dirty="0">
                <a:solidFill>
                  <a:schemeClr val="tx1"/>
                </a:solidFill>
                <a:latin typeface="Open Sans" panose="020B0606030504020204" pitchFamily="34" charset="0"/>
                <a:ea typeface="Open Sans" panose="020B0606030504020204" pitchFamily="34" charset="0"/>
                <a:cs typeface="Open Sans" panose="020B0606030504020204" pitchFamily="34" charset="0"/>
              </a:rPr>
              <a:t>(Selter, 2003, S. 143).</a:t>
            </a:r>
            <a:endParaRPr lang="de-DE" altLang="de-DE" sz="2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feld 8">
            <a:extLst>
              <a:ext uri="{FF2B5EF4-FFF2-40B4-BE49-F238E27FC236}">
                <a16:creationId xmlns:a16="http://schemas.microsoft.com/office/drawing/2014/main" id="{FBC9A64B-FBDF-EA4D-9FB9-EB1AD82B856E}"/>
              </a:ext>
            </a:extLst>
          </p:cNvPr>
          <p:cNvSpPr txBox="1"/>
          <p:nvPr/>
        </p:nvSpPr>
        <p:spPr>
          <a:xfrm>
            <a:off x="838201" y="5661561"/>
            <a:ext cx="10515600" cy="830997"/>
          </a:xfrm>
          <a:prstGeom prst="rect">
            <a:avLst/>
          </a:prstGeom>
          <a:noFill/>
        </p:spPr>
        <p:txBody>
          <a:bodyPr wrap="square" rtlCol="0">
            <a:spAutoFit/>
          </a:bodyPr>
          <a:lstStyle/>
          <a:p>
            <a:pPr algn="ctr"/>
            <a:r>
              <a:rPr lang="de-DE" altLang="de-DE" sz="2400" b="1" dirty="0">
                <a:solidFill>
                  <a:srgbClr val="000000"/>
                </a:solidFill>
              </a:rPr>
              <a:t>PIKAS spricht von ‚Potentialen‘ statt </a:t>
            </a:r>
            <a:br>
              <a:rPr lang="de-DE" altLang="de-DE" sz="2400" b="1" dirty="0">
                <a:solidFill>
                  <a:srgbClr val="000000"/>
                </a:solidFill>
              </a:rPr>
            </a:br>
            <a:r>
              <a:rPr lang="de-DE" altLang="de-DE" sz="2400" b="1" dirty="0">
                <a:solidFill>
                  <a:srgbClr val="000000"/>
                </a:solidFill>
              </a:rPr>
              <a:t>von einem ‚didaktischen Mehrwert‘ digitaler Medien!</a:t>
            </a:r>
            <a:endParaRPr lang="de-DE" sz="2400" dirty="0"/>
          </a:p>
        </p:txBody>
      </p:sp>
      <p:sp>
        <p:nvSpPr>
          <p:cNvPr id="10" name="Abgerundete rechteckige Legende 9">
            <a:extLst>
              <a:ext uri="{FF2B5EF4-FFF2-40B4-BE49-F238E27FC236}">
                <a16:creationId xmlns:a16="http://schemas.microsoft.com/office/drawing/2014/main" id="{05A9342A-CEAB-8A4D-BF26-437F913B5569}"/>
              </a:ext>
            </a:extLst>
          </p:cNvPr>
          <p:cNvSpPr/>
          <p:nvPr/>
        </p:nvSpPr>
        <p:spPr>
          <a:xfrm>
            <a:off x="297180" y="1124250"/>
            <a:ext cx="11582400" cy="1212588"/>
          </a:xfrm>
          <a:prstGeom prst="wedgeRoundRectCallout">
            <a:avLst>
              <a:gd name="adj1" fmla="val 47519"/>
              <a:gd name="adj2" fmla="val 67771"/>
              <a:gd name="adj3" fmla="val 16667"/>
            </a:avLst>
          </a:prstGeom>
          <a:solidFill>
            <a:srgbClr val="42889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altLang="de-DE" sz="2400" dirty="0">
                <a:solidFill>
                  <a:srgbClr val="0D0D0D"/>
                </a:solidFill>
                <a:latin typeface="Open Sans" panose="020B0606030504020204" pitchFamily="34" charset="0"/>
                <a:ea typeface="Open Sans" panose="020B0606030504020204" pitchFamily="34" charset="0"/>
                <a:cs typeface="Open Sans" panose="020B0606030504020204" pitchFamily="34" charset="0"/>
              </a:rPr>
              <a:t>Digitale Medien sollen nur dann eingesetzt werden, </a:t>
            </a:r>
            <a:br>
              <a:rPr lang="de-DE" altLang="de-DE" sz="2400" dirty="0">
                <a:solidFill>
                  <a:srgbClr val="0D0D0D"/>
                </a:solidFill>
                <a:latin typeface="Open Sans" panose="020B0606030504020204" pitchFamily="34" charset="0"/>
                <a:ea typeface="Open Sans" panose="020B0606030504020204" pitchFamily="34" charset="0"/>
                <a:cs typeface="Open Sans" panose="020B0606030504020204" pitchFamily="34" charset="0"/>
              </a:rPr>
            </a:br>
            <a:r>
              <a:rPr lang="de-DE" altLang="de-DE" sz="2400" dirty="0">
                <a:solidFill>
                  <a:srgbClr val="0D0D0D"/>
                </a:solidFill>
                <a:latin typeface="Open Sans" panose="020B0606030504020204" pitchFamily="34" charset="0"/>
                <a:ea typeface="Open Sans" panose="020B0606030504020204" pitchFamily="34" charset="0"/>
                <a:cs typeface="Open Sans" panose="020B0606030504020204" pitchFamily="34" charset="0"/>
              </a:rPr>
              <a:t>wenn ein „didaktischer Mehrwert“ </a:t>
            </a:r>
            <a:r>
              <a:rPr lang="de-DE" altLang="de-DE" sz="2000" dirty="0">
                <a:solidFill>
                  <a:srgbClr val="0D0D0D"/>
                </a:solidFill>
                <a:latin typeface="Open Sans" panose="020B0606030504020204" pitchFamily="34" charset="0"/>
                <a:ea typeface="Open Sans" panose="020B0606030504020204" pitchFamily="34" charset="0"/>
                <a:cs typeface="Open Sans" panose="020B0606030504020204" pitchFamily="34" charset="0"/>
              </a:rPr>
              <a:t>(Dörr &amp; Strittmatter, 2002) </a:t>
            </a:r>
            <a:r>
              <a:rPr lang="de-DE" altLang="de-DE" sz="2400" dirty="0">
                <a:solidFill>
                  <a:srgbClr val="0D0D0D"/>
                </a:solidFill>
                <a:latin typeface="Open Sans" panose="020B0606030504020204" pitchFamily="34" charset="0"/>
                <a:ea typeface="Open Sans" panose="020B0606030504020204" pitchFamily="34" charset="0"/>
                <a:cs typeface="Open Sans" panose="020B0606030504020204" pitchFamily="34" charset="0"/>
              </a:rPr>
              <a:t>gegenüber physischen Medien vorliegen.</a:t>
            </a:r>
          </a:p>
        </p:txBody>
      </p:sp>
      <p:sp>
        <p:nvSpPr>
          <p:cNvPr id="11" name="Inhaltsplatzhalter 5">
            <a:extLst>
              <a:ext uri="{FF2B5EF4-FFF2-40B4-BE49-F238E27FC236}">
                <a16:creationId xmlns:a16="http://schemas.microsoft.com/office/drawing/2014/main" id="{CBED119A-C2CB-D540-B8CE-49A62355DB2B}"/>
              </a:ext>
            </a:extLst>
          </p:cNvPr>
          <p:cNvSpPr txBox="1">
            <a:spLocks/>
          </p:cNvSpPr>
          <p:nvPr/>
        </p:nvSpPr>
        <p:spPr>
          <a:xfrm>
            <a:off x="4150518" y="87843"/>
            <a:ext cx="5004368" cy="472839"/>
          </a:xfrm>
          <a:prstGeom prst="rect">
            <a:avLst/>
          </a:prstGeom>
          <a:solidFill>
            <a:srgbClr val="428891"/>
          </a:solidFill>
        </p:spPr>
        <p:txBody>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2650" spc="-150" dirty="0"/>
              <a:t>3. Mathematikdidaktische und</a:t>
            </a:r>
            <a:endParaRPr lang="de-DE" sz="2650" dirty="0"/>
          </a:p>
        </p:txBody>
      </p:sp>
      <p:sp>
        <p:nvSpPr>
          <p:cNvPr id="12" name="Inhaltsplatzhalter 5">
            <a:extLst>
              <a:ext uri="{FF2B5EF4-FFF2-40B4-BE49-F238E27FC236}">
                <a16:creationId xmlns:a16="http://schemas.microsoft.com/office/drawing/2014/main" id="{DF8BDDFB-8EE2-2549-8D7E-F5A2EB4EE58B}"/>
              </a:ext>
            </a:extLst>
          </p:cNvPr>
          <p:cNvSpPr txBox="1">
            <a:spLocks/>
          </p:cNvSpPr>
          <p:nvPr/>
        </p:nvSpPr>
        <p:spPr>
          <a:xfrm>
            <a:off x="4150518" y="594727"/>
            <a:ext cx="8041482" cy="472839"/>
          </a:xfrm>
          <a:prstGeom prst="rect">
            <a:avLst/>
          </a:prstGeom>
          <a:solidFill>
            <a:srgbClr val="428891"/>
          </a:solidFill>
        </p:spPr>
        <p:txBody>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2650" spc="-150" dirty="0"/>
              <a:t>unterrichtsorganisatorische </a:t>
            </a:r>
            <a:r>
              <a:rPr lang="de-DE" sz="2650" b="1" spc="-150" dirty="0"/>
              <a:t>Potentiale</a:t>
            </a:r>
            <a:r>
              <a:rPr lang="de-DE" sz="2650" spc="-150" dirty="0"/>
              <a:t> digitaler Medien</a:t>
            </a:r>
            <a:endParaRPr lang="de-DE" sz="2650" dirty="0"/>
          </a:p>
        </p:txBody>
      </p:sp>
    </p:spTree>
    <p:extLst>
      <p:ext uri="{BB962C8B-B14F-4D97-AF65-F5344CB8AC3E}">
        <p14:creationId xmlns:p14="http://schemas.microsoft.com/office/powerpoint/2010/main" val="1840787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10640A25-A902-CB45-8F33-521E13A73099}"/>
              </a:ext>
            </a:extLst>
          </p:cNvPr>
          <p:cNvSpPr>
            <a:spLocks noGrp="1"/>
          </p:cNvSpPr>
          <p:nvPr>
            <p:ph type="dt" sz="half" idx="10"/>
          </p:nvPr>
        </p:nvSpPr>
        <p:spPr/>
        <p:txBody>
          <a:bodyPr/>
          <a:lstStyle/>
          <a:p>
            <a:fld id="{47812229-3D41-3749-81C7-654ECBC0BDF8}" type="datetime1">
              <a:rPr lang="de-DE" smtClean="0"/>
              <a:t>25.09.20</a:t>
            </a:fld>
            <a:endParaRPr lang="de-DE"/>
          </a:p>
        </p:txBody>
      </p:sp>
      <p:sp>
        <p:nvSpPr>
          <p:cNvPr id="4" name="Fußzeilenplatzhalter 3">
            <a:extLst>
              <a:ext uri="{FF2B5EF4-FFF2-40B4-BE49-F238E27FC236}">
                <a16:creationId xmlns:a16="http://schemas.microsoft.com/office/drawing/2014/main" id="{5C3ED0EE-54B4-E54F-845F-596800B2DB12}"/>
              </a:ext>
            </a:extLst>
          </p:cNvPr>
          <p:cNvSpPr>
            <a:spLocks noGrp="1"/>
          </p:cNvSpPr>
          <p:nvPr>
            <p:ph type="ftr" sz="quarter" idx="11"/>
          </p:nvPr>
        </p:nvSpPr>
        <p:spPr/>
        <p:txBody>
          <a:bodyPr/>
          <a:lstStyle/>
          <a:p>
            <a:r>
              <a:rPr lang="de-DE" dirty="0"/>
              <a:t>Juli 2019 © </a:t>
            </a:r>
            <a:r>
              <a:rPr lang="de-DE" b="1" dirty="0"/>
              <a:t>PIKAS</a:t>
            </a:r>
            <a:r>
              <a:rPr lang="de-DE" dirty="0"/>
              <a:t> </a:t>
            </a:r>
            <a:r>
              <a:rPr lang="de-DE" dirty="0" err="1"/>
              <a:t>digi</a:t>
            </a:r>
            <a:r>
              <a:rPr lang="de-DE" dirty="0"/>
              <a:t> </a:t>
            </a:r>
            <a:r>
              <a:rPr lang="de-DE" i="1" dirty="0"/>
              <a:t>(</a:t>
            </a:r>
            <a:r>
              <a:rPr lang="de-DE" i="1" dirty="0" err="1"/>
              <a:t>pikas-digi.dzlm.de</a:t>
            </a:r>
            <a:r>
              <a:rPr lang="de-DE" i="1" dirty="0"/>
              <a:t>)</a:t>
            </a:r>
          </a:p>
        </p:txBody>
      </p:sp>
      <p:sp>
        <p:nvSpPr>
          <p:cNvPr id="5" name="Foliennummernplatzhalter 4">
            <a:extLst>
              <a:ext uri="{FF2B5EF4-FFF2-40B4-BE49-F238E27FC236}">
                <a16:creationId xmlns:a16="http://schemas.microsoft.com/office/drawing/2014/main" id="{531D929A-F9DB-8A4E-B03A-1F0DCA42ECA2}"/>
              </a:ext>
            </a:extLst>
          </p:cNvPr>
          <p:cNvSpPr>
            <a:spLocks noGrp="1"/>
          </p:cNvSpPr>
          <p:nvPr>
            <p:ph type="sldNum" sz="quarter" idx="12"/>
          </p:nvPr>
        </p:nvSpPr>
        <p:spPr/>
        <p:txBody>
          <a:bodyPr/>
          <a:lstStyle/>
          <a:p>
            <a:fld id="{7D26CBBC-A65C-324F-A558-3C7EC3B0734D}" type="slidenum">
              <a:rPr lang="de-DE" smtClean="0"/>
              <a:t>23</a:t>
            </a:fld>
            <a:endParaRPr lang="de-DE"/>
          </a:p>
        </p:txBody>
      </p:sp>
      <p:sp>
        <p:nvSpPr>
          <p:cNvPr id="9" name="Textfeld 8">
            <a:extLst>
              <a:ext uri="{FF2B5EF4-FFF2-40B4-BE49-F238E27FC236}">
                <a16:creationId xmlns:a16="http://schemas.microsoft.com/office/drawing/2014/main" id="{099B44FA-773C-4044-A84B-BEA0C15BED3A}"/>
              </a:ext>
            </a:extLst>
          </p:cNvPr>
          <p:cNvSpPr txBox="1"/>
          <p:nvPr/>
        </p:nvSpPr>
        <p:spPr>
          <a:xfrm>
            <a:off x="545430" y="4658024"/>
            <a:ext cx="11101134" cy="1200329"/>
          </a:xfrm>
          <a:prstGeom prst="rect">
            <a:avLst/>
          </a:prstGeom>
          <a:solidFill>
            <a:srgbClr val="428891">
              <a:alpha val="50000"/>
            </a:srgbClr>
          </a:solidFill>
        </p:spPr>
        <p:txBody>
          <a:bodyPr wrap="square" rtlCol="0">
            <a:spAutoFit/>
          </a:bodyPr>
          <a:lstStyle/>
          <a:p>
            <a:pPr algn="ctr">
              <a:defRPr/>
            </a:pPr>
            <a:r>
              <a:rPr lang="de-DE" altLang="de-DE" sz="2400" dirty="0">
                <a:solidFill>
                  <a:srgbClr val="000000"/>
                </a:solidFill>
                <a:latin typeface="Open Sans" panose="020B0606030504020204" pitchFamily="34" charset="0"/>
                <a:ea typeface="Open Sans" panose="020B0606030504020204" pitchFamily="34" charset="0"/>
                <a:cs typeface="Open Sans" panose="020B0606030504020204" pitchFamily="34" charset="0"/>
              </a:rPr>
              <a:t>Vielversprechende Potentiale, aber: </a:t>
            </a:r>
            <a:br>
              <a:rPr lang="de-DE" altLang="de-DE" sz="2400" dirty="0">
                <a:solidFill>
                  <a:srgbClr val="000000"/>
                </a:solidFill>
                <a:latin typeface="Open Sans" panose="020B0606030504020204" pitchFamily="34" charset="0"/>
                <a:ea typeface="Open Sans" panose="020B0606030504020204" pitchFamily="34" charset="0"/>
                <a:cs typeface="Open Sans" panose="020B0606030504020204" pitchFamily="34" charset="0"/>
              </a:rPr>
            </a:br>
            <a:r>
              <a:rPr lang="de-DE" altLang="de-DE" sz="2400" dirty="0">
                <a:solidFill>
                  <a:srgbClr val="000000"/>
                </a:solidFill>
                <a:latin typeface="Open Sans" panose="020B0606030504020204" pitchFamily="34" charset="0"/>
                <a:ea typeface="Open Sans" panose="020B0606030504020204" pitchFamily="34" charset="0"/>
                <a:cs typeface="Open Sans" panose="020B0606030504020204" pitchFamily="34" charset="0"/>
              </a:rPr>
              <a:t>Dies sind keine fachspezifischen Argumente für den Einsatz digitaler Medien im Mathematikunterricht!</a:t>
            </a:r>
          </a:p>
        </p:txBody>
      </p:sp>
      <p:sp>
        <p:nvSpPr>
          <p:cNvPr id="11" name="Textfeld 10">
            <a:extLst>
              <a:ext uri="{FF2B5EF4-FFF2-40B4-BE49-F238E27FC236}">
                <a16:creationId xmlns:a16="http://schemas.microsoft.com/office/drawing/2014/main" id="{269A2BB9-6A7D-9349-934B-BA6568CC7912}"/>
              </a:ext>
            </a:extLst>
          </p:cNvPr>
          <p:cNvSpPr txBox="1"/>
          <p:nvPr/>
        </p:nvSpPr>
        <p:spPr>
          <a:xfrm>
            <a:off x="441161" y="1139046"/>
            <a:ext cx="11205403" cy="3172600"/>
          </a:xfrm>
          <a:prstGeom prst="rect">
            <a:avLst/>
          </a:prstGeom>
          <a:noFill/>
        </p:spPr>
        <p:txBody>
          <a:bodyPr wrap="square" rtlCol="0">
            <a:spAutoFit/>
          </a:bodyPr>
          <a:lstStyle/>
          <a:p>
            <a:pPr>
              <a:lnSpc>
                <a:spcPct val="120000"/>
              </a:lnSpc>
            </a:pPr>
            <a:r>
              <a:rPr lang="de-DE" sz="2400" b="1" dirty="0">
                <a:latin typeface="Open Sans" panose="020B0606030504020204" pitchFamily="34" charset="0"/>
                <a:ea typeface="Open Sans" panose="020B0606030504020204" pitchFamily="34" charset="0"/>
                <a:cs typeface="Open Sans" panose="020B0606030504020204" pitchFamily="34" charset="0"/>
              </a:rPr>
              <a:t>Unterrichtsorganisatorische Potentiale digitaler Medien</a:t>
            </a:r>
          </a:p>
          <a:p>
            <a:pPr marL="285750" indent="-285750">
              <a:lnSpc>
                <a:spcPct val="120000"/>
              </a:lnSpc>
              <a:buFont typeface="Arial" panose="020B0604020202020204" pitchFamily="34" charset="0"/>
              <a:buChar char="•"/>
            </a:pPr>
            <a:r>
              <a:rPr lang="de-DE" sz="2400" dirty="0">
                <a:latin typeface="Open Sans" panose="020B0606030504020204" pitchFamily="34" charset="0"/>
                <a:ea typeface="Open Sans" panose="020B0606030504020204" pitchFamily="34" charset="0"/>
                <a:cs typeface="Open Sans" panose="020B0606030504020204" pitchFamily="34" charset="0"/>
              </a:rPr>
              <a:t>Material nutzen </a:t>
            </a:r>
            <a:r>
              <a:rPr lang="de-DE" sz="2000" dirty="0">
                <a:latin typeface="Open Sans" panose="020B0606030504020204" pitchFamily="34" charset="0"/>
                <a:ea typeface="Open Sans" panose="020B0606030504020204" pitchFamily="34" charset="0"/>
                <a:cs typeface="Open Sans" panose="020B0606030504020204" pitchFamily="34" charset="0"/>
              </a:rPr>
              <a:t>(Anzahl nahezu unbegrenzt, leichte Organisation, ...) </a:t>
            </a:r>
          </a:p>
          <a:p>
            <a:pPr marL="285750" indent="-285750">
              <a:lnSpc>
                <a:spcPct val="120000"/>
              </a:lnSpc>
              <a:buFont typeface="Arial" panose="020B0604020202020204" pitchFamily="34" charset="0"/>
              <a:buChar char="•"/>
            </a:pPr>
            <a:r>
              <a:rPr lang="de-DE" sz="2400" dirty="0">
                <a:latin typeface="Open Sans" panose="020B0606030504020204" pitchFamily="34" charset="0"/>
                <a:ea typeface="Open Sans" panose="020B0606030504020204" pitchFamily="34" charset="0"/>
                <a:cs typeface="Open Sans" panose="020B0606030504020204" pitchFamily="34" charset="0"/>
              </a:rPr>
              <a:t>Inhalte &amp; Ergebnisse veranschaulichen </a:t>
            </a:r>
            <a:r>
              <a:rPr lang="de-DE" sz="2000" dirty="0">
                <a:latin typeface="Open Sans" panose="020B0606030504020204" pitchFamily="34" charset="0"/>
                <a:ea typeface="Open Sans" panose="020B0606030504020204" pitchFamily="34" charset="0"/>
                <a:cs typeface="Open Sans" panose="020B0606030504020204" pitchFamily="34" charset="0"/>
              </a:rPr>
              <a:t>(schnelle und langfristige Verfügbarkeit, wiederholtes Abspielen, Sprachanpassung ,...) </a:t>
            </a:r>
          </a:p>
          <a:p>
            <a:pPr marL="285750" indent="-285750">
              <a:lnSpc>
                <a:spcPct val="120000"/>
              </a:lnSpc>
              <a:buFont typeface="Arial" panose="020B0604020202020204" pitchFamily="34" charset="0"/>
              <a:buChar char="•"/>
            </a:pPr>
            <a:r>
              <a:rPr lang="de-DE" sz="2400" dirty="0">
                <a:latin typeface="Open Sans" panose="020B0606030504020204" pitchFamily="34" charset="0"/>
                <a:ea typeface="Open Sans" panose="020B0606030504020204" pitchFamily="34" charset="0"/>
                <a:cs typeface="Open Sans" panose="020B0606030504020204" pitchFamily="34" charset="0"/>
              </a:rPr>
              <a:t>Lernprozesse dokumentieren </a:t>
            </a:r>
            <a:r>
              <a:rPr lang="de-DE" sz="2000" dirty="0">
                <a:latin typeface="Open Sans" panose="020B0606030504020204" pitchFamily="34" charset="0"/>
                <a:ea typeface="Open Sans" panose="020B0606030504020204" pitchFamily="34" charset="0"/>
                <a:cs typeface="Open Sans" panose="020B0606030504020204" pitchFamily="34" charset="0"/>
              </a:rPr>
              <a:t>(komfortable Sicherung von Daten, ...) </a:t>
            </a:r>
          </a:p>
          <a:p>
            <a:pPr>
              <a:lnSpc>
                <a:spcPct val="120000"/>
              </a:lnSpc>
            </a:pPr>
            <a:endParaRPr lang="de-DE" sz="1050" dirty="0">
              <a:latin typeface="Open Sans" panose="020B0606030504020204" pitchFamily="34" charset="0"/>
              <a:ea typeface="Open Sans" panose="020B0606030504020204" pitchFamily="34" charset="0"/>
              <a:cs typeface="Open Sans" panose="020B0606030504020204" pitchFamily="34" charset="0"/>
            </a:endParaRPr>
          </a:p>
          <a:p>
            <a:pPr algn="r">
              <a:lnSpc>
                <a:spcPct val="120000"/>
              </a:lnSpc>
            </a:pPr>
            <a:r>
              <a:rPr lang="de-DE" dirty="0">
                <a:latin typeface="Open Sans" panose="020B0606030504020204" pitchFamily="34" charset="0"/>
                <a:ea typeface="Open Sans" panose="020B0606030504020204" pitchFamily="34" charset="0"/>
                <a:cs typeface="Open Sans" panose="020B0606030504020204" pitchFamily="34" charset="0"/>
              </a:rPr>
              <a:t>(in Anlehnung an </a:t>
            </a:r>
            <a:r>
              <a:rPr lang="de-DE" dirty="0" err="1">
                <a:latin typeface="Open Sans" panose="020B0606030504020204" pitchFamily="34" charset="0"/>
                <a:ea typeface="Open Sans" panose="020B0606030504020204" pitchFamily="34" charset="0"/>
                <a:cs typeface="Open Sans" panose="020B0606030504020204" pitchFamily="34" charset="0"/>
              </a:rPr>
              <a:t>Irion</a:t>
            </a:r>
            <a:r>
              <a:rPr lang="de-DE" dirty="0">
                <a:latin typeface="Open Sans" panose="020B0606030504020204" pitchFamily="34" charset="0"/>
                <a:ea typeface="Open Sans" panose="020B0606030504020204" pitchFamily="34" charset="0"/>
                <a:cs typeface="Open Sans" panose="020B0606030504020204" pitchFamily="34" charset="0"/>
              </a:rPr>
              <a:t> &amp; </a:t>
            </a:r>
            <a:r>
              <a:rPr lang="de-DE" dirty="0" err="1">
                <a:latin typeface="Open Sans" panose="020B0606030504020204" pitchFamily="34" charset="0"/>
                <a:ea typeface="Open Sans" panose="020B0606030504020204" pitchFamily="34" charset="0"/>
                <a:cs typeface="Open Sans" panose="020B0606030504020204" pitchFamily="34" charset="0"/>
              </a:rPr>
              <a:t>Kammerl</a:t>
            </a:r>
            <a:r>
              <a:rPr lang="de-DE" dirty="0">
                <a:latin typeface="Open Sans" panose="020B0606030504020204" pitchFamily="34" charset="0"/>
                <a:ea typeface="Open Sans" panose="020B0606030504020204" pitchFamily="34" charset="0"/>
                <a:cs typeface="Open Sans" panose="020B0606030504020204" pitchFamily="34" charset="0"/>
              </a:rPr>
              <a:t> 2018; Krauthausen 2012; </a:t>
            </a:r>
            <a:r>
              <a:rPr lang="de-DE" dirty="0" err="1">
                <a:latin typeface="Open Sans" panose="020B0606030504020204" pitchFamily="34" charset="0"/>
                <a:ea typeface="Open Sans" panose="020B0606030504020204" pitchFamily="34" charset="0"/>
                <a:cs typeface="Open Sans" panose="020B0606030504020204" pitchFamily="34" charset="0"/>
              </a:rPr>
              <a:t>Ladel</a:t>
            </a:r>
            <a:r>
              <a:rPr lang="de-DE" dirty="0">
                <a:latin typeface="Open Sans" panose="020B0606030504020204" pitchFamily="34" charset="0"/>
                <a:ea typeface="Open Sans" panose="020B0606030504020204" pitchFamily="34" charset="0"/>
                <a:cs typeface="Open Sans" panose="020B0606030504020204" pitchFamily="34" charset="0"/>
              </a:rPr>
              <a:t>, 2018)</a:t>
            </a:r>
          </a:p>
          <a:p>
            <a:pPr>
              <a:lnSpc>
                <a:spcPct val="120000"/>
              </a:lnSpc>
            </a:pPr>
            <a:endParaRPr lang="de-DE"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2" name="Textfeld 11">
            <a:extLst>
              <a:ext uri="{FF2B5EF4-FFF2-40B4-BE49-F238E27FC236}">
                <a16:creationId xmlns:a16="http://schemas.microsoft.com/office/drawing/2014/main" id="{00A9D3F6-A878-A348-AE60-B7E23981800D}"/>
              </a:ext>
            </a:extLst>
          </p:cNvPr>
          <p:cNvSpPr txBox="1"/>
          <p:nvPr/>
        </p:nvSpPr>
        <p:spPr>
          <a:xfrm>
            <a:off x="1780823" y="5884725"/>
            <a:ext cx="8630347" cy="523220"/>
          </a:xfrm>
          <a:prstGeom prst="rect">
            <a:avLst/>
          </a:prstGeom>
          <a:noFill/>
        </p:spPr>
        <p:txBody>
          <a:bodyPr wrap="square" rtlCol="0">
            <a:spAutoFit/>
          </a:bodyPr>
          <a:lstStyle/>
          <a:p>
            <a:pPr algn="ctr"/>
            <a:r>
              <a:rPr lang="de-DE" sz="2800" b="1" dirty="0">
                <a:latin typeface="Open Sans" panose="020B0606030504020204" pitchFamily="34" charset="0"/>
                <a:ea typeface="Open Sans" panose="020B0606030504020204" pitchFamily="34" charset="0"/>
                <a:cs typeface="Open Sans" panose="020B0606030504020204" pitchFamily="34" charset="0"/>
              </a:rPr>
              <a:t>Was sind mathematikdidaktische Potentiale?</a:t>
            </a:r>
          </a:p>
        </p:txBody>
      </p:sp>
      <p:sp>
        <p:nvSpPr>
          <p:cNvPr id="13" name="Inhaltsplatzhalter 5">
            <a:extLst>
              <a:ext uri="{FF2B5EF4-FFF2-40B4-BE49-F238E27FC236}">
                <a16:creationId xmlns:a16="http://schemas.microsoft.com/office/drawing/2014/main" id="{A94B036A-A47A-4547-A67D-5C6E4DFCD353}"/>
              </a:ext>
            </a:extLst>
          </p:cNvPr>
          <p:cNvSpPr txBox="1">
            <a:spLocks/>
          </p:cNvSpPr>
          <p:nvPr/>
        </p:nvSpPr>
        <p:spPr>
          <a:xfrm>
            <a:off x="4150518" y="87843"/>
            <a:ext cx="5004368" cy="472839"/>
          </a:xfrm>
          <a:prstGeom prst="rect">
            <a:avLst/>
          </a:prstGeom>
          <a:solidFill>
            <a:srgbClr val="428891"/>
          </a:solidFill>
        </p:spPr>
        <p:txBody>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2650" spc="-150" dirty="0"/>
              <a:t>3. Mathematikdidaktische und</a:t>
            </a:r>
            <a:endParaRPr lang="de-DE" sz="2650" dirty="0"/>
          </a:p>
        </p:txBody>
      </p:sp>
      <p:sp>
        <p:nvSpPr>
          <p:cNvPr id="14" name="Inhaltsplatzhalter 5">
            <a:extLst>
              <a:ext uri="{FF2B5EF4-FFF2-40B4-BE49-F238E27FC236}">
                <a16:creationId xmlns:a16="http://schemas.microsoft.com/office/drawing/2014/main" id="{A0435250-7D98-D348-9324-9172A99DC9C0}"/>
              </a:ext>
            </a:extLst>
          </p:cNvPr>
          <p:cNvSpPr txBox="1">
            <a:spLocks/>
          </p:cNvSpPr>
          <p:nvPr/>
        </p:nvSpPr>
        <p:spPr>
          <a:xfrm>
            <a:off x="4150518" y="594727"/>
            <a:ext cx="8041482" cy="472839"/>
          </a:xfrm>
          <a:prstGeom prst="rect">
            <a:avLst/>
          </a:prstGeom>
          <a:solidFill>
            <a:srgbClr val="428891"/>
          </a:solidFill>
        </p:spPr>
        <p:txBody>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2650" spc="-150" dirty="0"/>
              <a:t>unterrichtsorganisatorische </a:t>
            </a:r>
            <a:r>
              <a:rPr lang="de-DE" sz="2650" b="1" spc="-150" dirty="0"/>
              <a:t>Potentiale</a:t>
            </a:r>
            <a:r>
              <a:rPr lang="de-DE" sz="2650" spc="-150" dirty="0"/>
              <a:t> digitaler Medien</a:t>
            </a:r>
            <a:endParaRPr lang="de-DE" sz="2650" dirty="0"/>
          </a:p>
        </p:txBody>
      </p:sp>
    </p:spTree>
    <p:extLst>
      <p:ext uri="{BB962C8B-B14F-4D97-AF65-F5344CB8AC3E}">
        <p14:creationId xmlns:p14="http://schemas.microsoft.com/office/powerpoint/2010/main" val="2594071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4B2301E0-C637-474D-AAF3-5CF4009B42F5}"/>
              </a:ext>
            </a:extLst>
          </p:cNvPr>
          <p:cNvSpPr>
            <a:spLocks noGrp="1"/>
          </p:cNvSpPr>
          <p:nvPr>
            <p:ph idx="1"/>
          </p:nvPr>
        </p:nvSpPr>
        <p:spPr>
          <a:xfrm>
            <a:off x="838200" y="1282847"/>
            <a:ext cx="10515600" cy="4351338"/>
          </a:xfrm>
        </p:spPr>
        <p:txBody>
          <a:bodyPr/>
          <a:lstStyle/>
          <a:p>
            <a:pPr marL="0" indent="0">
              <a:lnSpc>
                <a:spcPct val="150000"/>
              </a:lnSpc>
              <a:buNone/>
            </a:pPr>
            <a:r>
              <a:rPr lang="de-DE" sz="2400" b="1" dirty="0"/>
              <a:t>Fachdidaktische Potentiale digitaler Medien:</a:t>
            </a:r>
          </a:p>
          <a:p>
            <a:pPr>
              <a:lnSpc>
                <a:spcPct val="150000"/>
              </a:lnSpc>
            </a:pPr>
            <a:r>
              <a:rPr lang="de-DE" sz="2400" dirty="0"/>
              <a:t>Darstellungen vernetzen</a:t>
            </a:r>
          </a:p>
          <a:p>
            <a:pPr>
              <a:lnSpc>
                <a:spcPct val="150000"/>
              </a:lnSpc>
            </a:pPr>
            <a:r>
              <a:rPr lang="de-DE" sz="2400" dirty="0"/>
              <a:t>Darstellungen strukturieren</a:t>
            </a:r>
          </a:p>
          <a:p>
            <a:pPr>
              <a:lnSpc>
                <a:spcPct val="150000"/>
              </a:lnSpc>
            </a:pPr>
            <a:r>
              <a:rPr lang="de-DE" sz="2400" dirty="0"/>
              <a:t>Mentale Operationen virtuell darstellen</a:t>
            </a:r>
          </a:p>
          <a:p>
            <a:pPr>
              <a:lnSpc>
                <a:spcPct val="150000"/>
              </a:lnSpc>
            </a:pPr>
            <a:r>
              <a:rPr lang="de-DE" sz="2400" dirty="0"/>
              <a:t>Denk- und Arbeitsprozesse umlagern</a:t>
            </a:r>
          </a:p>
          <a:p>
            <a:pPr>
              <a:lnSpc>
                <a:spcPct val="150000"/>
              </a:lnSpc>
            </a:pPr>
            <a:r>
              <a:rPr lang="de-DE" sz="2400" dirty="0"/>
              <a:t>Informativ fachspezifisch zurückmelden</a:t>
            </a:r>
          </a:p>
          <a:p>
            <a:endParaRPr lang="de-DE" dirty="0"/>
          </a:p>
          <a:p>
            <a:pPr marL="0" indent="0">
              <a:buNone/>
            </a:pPr>
            <a:endParaRPr lang="de-DE" dirty="0"/>
          </a:p>
        </p:txBody>
      </p:sp>
      <p:sp>
        <p:nvSpPr>
          <p:cNvPr id="3" name="Datumsplatzhalter 2">
            <a:extLst>
              <a:ext uri="{FF2B5EF4-FFF2-40B4-BE49-F238E27FC236}">
                <a16:creationId xmlns:a16="http://schemas.microsoft.com/office/drawing/2014/main" id="{EA459E8C-ED0F-884F-AC3F-DD4A3D73EC1D}"/>
              </a:ext>
            </a:extLst>
          </p:cNvPr>
          <p:cNvSpPr>
            <a:spLocks noGrp="1"/>
          </p:cNvSpPr>
          <p:nvPr>
            <p:ph type="dt" sz="half" idx="10"/>
          </p:nvPr>
        </p:nvSpPr>
        <p:spPr/>
        <p:txBody>
          <a:bodyPr/>
          <a:lstStyle/>
          <a:p>
            <a:fld id="{47812229-3D41-3749-81C7-654ECBC0BDF8}" type="datetime1">
              <a:rPr lang="de-DE" smtClean="0"/>
              <a:t>25.09.20</a:t>
            </a:fld>
            <a:endParaRPr lang="de-DE"/>
          </a:p>
        </p:txBody>
      </p:sp>
      <p:sp>
        <p:nvSpPr>
          <p:cNvPr id="4" name="Fußzeilenplatzhalter 3">
            <a:extLst>
              <a:ext uri="{FF2B5EF4-FFF2-40B4-BE49-F238E27FC236}">
                <a16:creationId xmlns:a16="http://schemas.microsoft.com/office/drawing/2014/main" id="{953F0550-3C9A-B949-ADF4-F4C40C14F62C}"/>
              </a:ext>
            </a:extLst>
          </p:cNvPr>
          <p:cNvSpPr>
            <a:spLocks noGrp="1"/>
          </p:cNvSpPr>
          <p:nvPr>
            <p:ph type="ftr" sz="quarter" idx="11"/>
          </p:nvPr>
        </p:nvSpPr>
        <p:spPr/>
        <p:txBody>
          <a:bodyPr/>
          <a:lstStyle/>
          <a:p>
            <a:r>
              <a:rPr lang="de-DE"/>
              <a:t>Juli 2019 © </a:t>
            </a:r>
            <a:r>
              <a:rPr lang="de-DE" b="1"/>
              <a:t>PIKAS</a:t>
            </a:r>
            <a:r>
              <a:rPr lang="de-DE"/>
              <a:t> digi </a:t>
            </a:r>
            <a:r>
              <a:rPr lang="de-DE" i="1"/>
              <a:t>(pikas-digi.dzlm.de)</a:t>
            </a:r>
            <a:endParaRPr lang="de-DE" i="1" dirty="0"/>
          </a:p>
        </p:txBody>
      </p:sp>
      <p:sp>
        <p:nvSpPr>
          <p:cNvPr id="5" name="Foliennummernplatzhalter 4">
            <a:extLst>
              <a:ext uri="{FF2B5EF4-FFF2-40B4-BE49-F238E27FC236}">
                <a16:creationId xmlns:a16="http://schemas.microsoft.com/office/drawing/2014/main" id="{1C0CBD88-874C-7341-B5C2-F941C116E8A7}"/>
              </a:ext>
            </a:extLst>
          </p:cNvPr>
          <p:cNvSpPr>
            <a:spLocks noGrp="1"/>
          </p:cNvSpPr>
          <p:nvPr>
            <p:ph type="sldNum" sz="quarter" idx="12"/>
          </p:nvPr>
        </p:nvSpPr>
        <p:spPr/>
        <p:txBody>
          <a:bodyPr/>
          <a:lstStyle/>
          <a:p>
            <a:fld id="{7D26CBBC-A65C-324F-A558-3C7EC3B0734D}" type="slidenum">
              <a:rPr lang="de-DE" smtClean="0"/>
              <a:t>24</a:t>
            </a:fld>
            <a:endParaRPr lang="de-DE"/>
          </a:p>
        </p:txBody>
      </p:sp>
      <p:sp>
        <p:nvSpPr>
          <p:cNvPr id="7" name="Inhaltsplatzhalter 5">
            <a:extLst>
              <a:ext uri="{FF2B5EF4-FFF2-40B4-BE49-F238E27FC236}">
                <a16:creationId xmlns:a16="http://schemas.microsoft.com/office/drawing/2014/main" id="{9D53A0EF-4717-194A-9663-5724D00CBE1E}"/>
              </a:ext>
            </a:extLst>
          </p:cNvPr>
          <p:cNvSpPr txBox="1">
            <a:spLocks/>
          </p:cNvSpPr>
          <p:nvPr/>
        </p:nvSpPr>
        <p:spPr>
          <a:xfrm>
            <a:off x="4150518" y="87843"/>
            <a:ext cx="5004368" cy="472839"/>
          </a:xfrm>
          <a:prstGeom prst="rect">
            <a:avLst/>
          </a:prstGeom>
          <a:solidFill>
            <a:srgbClr val="428891"/>
          </a:solidFill>
        </p:spPr>
        <p:txBody>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2650" spc="-150" dirty="0"/>
              <a:t>3. Mathematikdidaktische und</a:t>
            </a:r>
            <a:endParaRPr lang="de-DE" sz="2650" dirty="0"/>
          </a:p>
        </p:txBody>
      </p:sp>
      <p:sp>
        <p:nvSpPr>
          <p:cNvPr id="8" name="Inhaltsplatzhalter 5">
            <a:extLst>
              <a:ext uri="{FF2B5EF4-FFF2-40B4-BE49-F238E27FC236}">
                <a16:creationId xmlns:a16="http://schemas.microsoft.com/office/drawing/2014/main" id="{1A2188F0-B926-9B46-8B63-CECFB1FC2B10}"/>
              </a:ext>
            </a:extLst>
          </p:cNvPr>
          <p:cNvSpPr txBox="1">
            <a:spLocks/>
          </p:cNvSpPr>
          <p:nvPr/>
        </p:nvSpPr>
        <p:spPr>
          <a:xfrm>
            <a:off x="4150518" y="560682"/>
            <a:ext cx="8041482" cy="472839"/>
          </a:xfrm>
          <a:prstGeom prst="rect">
            <a:avLst/>
          </a:prstGeom>
          <a:solidFill>
            <a:srgbClr val="428891"/>
          </a:solidFill>
        </p:spPr>
        <p:txBody>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2650" spc="-150" dirty="0"/>
              <a:t>unterrichtsorganisatorische </a:t>
            </a:r>
            <a:r>
              <a:rPr lang="de-DE" sz="2650" b="1" spc="-150" dirty="0"/>
              <a:t>Potentiale</a:t>
            </a:r>
            <a:r>
              <a:rPr lang="de-DE" sz="2650" spc="-150" dirty="0"/>
              <a:t> digitaler Medien</a:t>
            </a:r>
            <a:endParaRPr lang="de-DE" sz="2650" dirty="0"/>
          </a:p>
        </p:txBody>
      </p:sp>
      <p:sp>
        <p:nvSpPr>
          <p:cNvPr id="9" name="Textfeld 3">
            <a:extLst>
              <a:ext uri="{FF2B5EF4-FFF2-40B4-BE49-F238E27FC236}">
                <a16:creationId xmlns:a16="http://schemas.microsoft.com/office/drawing/2014/main" id="{925DB11A-9638-F74F-BB89-4F696B2C0B0A}"/>
              </a:ext>
            </a:extLst>
          </p:cNvPr>
          <p:cNvSpPr txBox="1">
            <a:spLocks noChangeArrowheads="1"/>
          </p:cNvSpPr>
          <p:nvPr/>
        </p:nvSpPr>
        <p:spPr bwMode="auto">
          <a:xfrm>
            <a:off x="5700156" y="5548176"/>
            <a:ext cx="5887082"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2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de-DE" altLang="de-DE" sz="1800" dirty="0">
                <a:latin typeface="Open Sans" panose="020B0606030504020204" pitchFamily="34" charset="0"/>
                <a:ea typeface="Open Sans" panose="020B0606030504020204" pitchFamily="34" charset="0"/>
                <a:cs typeface="Open Sans" panose="020B0606030504020204" pitchFamily="34" charset="0"/>
              </a:rPr>
              <a:t>(in Anlehnung an Walter, 2018; Schulz &amp; Walter, 2018)</a:t>
            </a:r>
          </a:p>
          <a:p>
            <a:pPr eaLnBrk="1" hangingPunct="1">
              <a:spcBef>
                <a:spcPct val="0"/>
              </a:spcBef>
              <a:buFontTx/>
              <a:buNone/>
            </a:pPr>
            <a:endParaRPr lang="de-DE" altLang="de-DE" sz="1800" dirty="0">
              <a:highlight>
                <a:srgbClr val="FFFF00"/>
              </a:highlight>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3296323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97F88939-F1F0-2F48-B028-E79BF4E807C5}"/>
              </a:ext>
            </a:extLst>
          </p:cNvPr>
          <p:cNvSpPr>
            <a:spLocks noGrp="1"/>
          </p:cNvSpPr>
          <p:nvPr>
            <p:ph idx="1"/>
          </p:nvPr>
        </p:nvSpPr>
        <p:spPr>
          <a:xfrm>
            <a:off x="838200" y="1506360"/>
            <a:ext cx="10788536" cy="1492021"/>
          </a:xfrm>
        </p:spPr>
        <p:txBody>
          <a:bodyPr/>
          <a:lstStyle/>
          <a:p>
            <a:pPr marL="0" indent="0">
              <a:buNone/>
            </a:pPr>
            <a:r>
              <a:rPr lang="de-DE" sz="2400" b="1" dirty="0"/>
              <a:t>Darstellungen vernetzen</a:t>
            </a:r>
          </a:p>
          <a:p>
            <a:pPr marL="0" indent="0">
              <a:buNone/>
            </a:pPr>
            <a:r>
              <a:rPr lang="de-DE" sz="2000" dirty="0"/>
              <a:t>Der flexible Wechsel zwischen Darstellungsformen (handelnd, bildlich, symbolisch) ist </a:t>
            </a:r>
            <a:r>
              <a:rPr lang="de-DE" sz="2000" dirty="0">
                <a:sym typeface="Wingdings" pitchFamily="2" charset="2"/>
              </a:rPr>
              <a:t>grundlegend für den </a:t>
            </a:r>
            <a:r>
              <a:rPr lang="de-DE" sz="2000" dirty="0"/>
              <a:t>Aufbau eines tragfähigen Zahl- bzw. Operationsverständnisses und für viele andere mathematische Inhalte </a:t>
            </a:r>
            <a:r>
              <a:rPr lang="de-DE" sz="1800" dirty="0"/>
              <a:t>(Ladel, 2009)</a:t>
            </a:r>
            <a:r>
              <a:rPr lang="de-DE" sz="2000" dirty="0"/>
              <a:t>.</a:t>
            </a:r>
          </a:p>
          <a:p>
            <a:pPr marL="0" indent="0">
              <a:buNone/>
            </a:pPr>
            <a:endParaRPr lang="de-DE" sz="2400" dirty="0"/>
          </a:p>
          <a:p>
            <a:endParaRPr lang="de-DE" sz="2400" dirty="0"/>
          </a:p>
          <a:p>
            <a:endParaRPr lang="de-DE" sz="2400" dirty="0"/>
          </a:p>
        </p:txBody>
      </p:sp>
      <p:sp>
        <p:nvSpPr>
          <p:cNvPr id="3" name="Datumsplatzhalter 2">
            <a:extLst>
              <a:ext uri="{FF2B5EF4-FFF2-40B4-BE49-F238E27FC236}">
                <a16:creationId xmlns:a16="http://schemas.microsoft.com/office/drawing/2014/main" id="{DBC451B1-ECE4-FB49-ADBA-9873352F346A}"/>
              </a:ext>
            </a:extLst>
          </p:cNvPr>
          <p:cNvSpPr>
            <a:spLocks noGrp="1"/>
          </p:cNvSpPr>
          <p:nvPr>
            <p:ph type="dt" sz="half" idx="10"/>
          </p:nvPr>
        </p:nvSpPr>
        <p:spPr/>
        <p:txBody>
          <a:bodyPr/>
          <a:lstStyle/>
          <a:p>
            <a:fld id="{47812229-3D41-3749-81C7-654ECBC0BDF8}" type="datetime1">
              <a:rPr lang="de-DE" smtClean="0"/>
              <a:t>25.09.20</a:t>
            </a:fld>
            <a:endParaRPr lang="de-DE"/>
          </a:p>
        </p:txBody>
      </p:sp>
      <p:sp>
        <p:nvSpPr>
          <p:cNvPr id="4" name="Fußzeilenplatzhalter 3">
            <a:extLst>
              <a:ext uri="{FF2B5EF4-FFF2-40B4-BE49-F238E27FC236}">
                <a16:creationId xmlns:a16="http://schemas.microsoft.com/office/drawing/2014/main" id="{48F4CEB9-A211-884D-8593-1DF27F919B61}"/>
              </a:ext>
            </a:extLst>
          </p:cNvPr>
          <p:cNvSpPr>
            <a:spLocks noGrp="1"/>
          </p:cNvSpPr>
          <p:nvPr>
            <p:ph type="ftr" sz="quarter" idx="11"/>
          </p:nvPr>
        </p:nvSpPr>
        <p:spPr/>
        <p:txBody>
          <a:bodyPr/>
          <a:lstStyle/>
          <a:p>
            <a:r>
              <a:rPr lang="de-DE"/>
              <a:t>Juli 2019 © </a:t>
            </a:r>
            <a:r>
              <a:rPr lang="de-DE" b="1"/>
              <a:t>PIKAS</a:t>
            </a:r>
            <a:r>
              <a:rPr lang="de-DE"/>
              <a:t> digi </a:t>
            </a:r>
            <a:r>
              <a:rPr lang="de-DE" i="1"/>
              <a:t>(pikas-digi.dzlm.de)</a:t>
            </a:r>
            <a:endParaRPr lang="de-DE" i="1" dirty="0"/>
          </a:p>
        </p:txBody>
      </p:sp>
      <p:sp>
        <p:nvSpPr>
          <p:cNvPr id="5" name="Foliennummernplatzhalter 4">
            <a:extLst>
              <a:ext uri="{FF2B5EF4-FFF2-40B4-BE49-F238E27FC236}">
                <a16:creationId xmlns:a16="http://schemas.microsoft.com/office/drawing/2014/main" id="{6156AA19-5692-AB4E-BBB2-627D9B77FF0A}"/>
              </a:ext>
            </a:extLst>
          </p:cNvPr>
          <p:cNvSpPr>
            <a:spLocks noGrp="1"/>
          </p:cNvSpPr>
          <p:nvPr>
            <p:ph type="sldNum" sz="quarter" idx="12"/>
          </p:nvPr>
        </p:nvSpPr>
        <p:spPr/>
        <p:txBody>
          <a:bodyPr/>
          <a:lstStyle/>
          <a:p>
            <a:fld id="{7D26CBBC-A65C-324F-A558-3C7EC3B0734D}" type="slidenum">
              <a:rPr lang="de-DE" smtClean="0"/>
              <a:t>25</a:t>
            </a:fld>
            <a:endParaRPr lang="de-DE"/>
          </a:p>
        </p:txBody>
      </p:sp>
      <p:sp>
        <p:nvSpPr>
          <p:cNvPr id="7" name="Inhaltsplatzhalter 5">
            <a:extLst>
              <a:ext uri="{FF2B5EF4-FFF2-40B4-BE49-F238E27FC236}">
                <a16:creationId xmlns:a16="http://schemas.microsoft.com/office/drawing/2014/main" id="{44F411BE-16A5-A349-8320-ADB5488A3FD4}"/>
              </a:ext>
            </a:extLst>
          </p:cNvPr>
          <p:cNvSpPr txBox="1">
            <a:spLocks/>
          </p:cNvSpPr>
          <p:nvPr/>
        </p:nvSpPr>
        <p:spPr>
          <a:xfrm>
            <a:off x="4150518" y="87843"/>
            <a:ext cx="5004368" cy="472839"/>
          </a:xfrm>
          <a:prstGeom prst="rect">
            <a:avLst/>
          </a:prstGeom>
          <a:solidFill>
            <a:srgbClr val="428891"/>
          </a:solidFill>
        </p:spPr>
        <p:txBody>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2650" spc="-150" dirty="0"/>
              <a:t>3. Mathematikdidaktische und</a:t>
            </a:r>
            <a:endParaRPr lang="de-DE" sz="2650" dirty="0"/>
          </a:p>
        </p:txBody>
      </p:sp>
      <p:sp>
        <p:nvSpPr>
          <p:cNvPr id="8" name="Inhaltsplatzhalter 5">
            <a:extLst>
              <a:ext uri="{FF2B5EF4-FFF2-40B4-BE49-F238E27FC236}">
                <a16:creationId xmlns:a16="http://schemas.microsoft.com/office/drawing/2014/main" id="{4DB5F1FB-E407-F742-9CCD-F90AF847DED3}"/>
              </a:ext>
            </a:extLst>
          </p:cNvPr>
          <p:cNvSpPr txBox="1">
            <a:spLocks/>
          </p:cNvSpPr>
          <p:nvPr/>
        </p:nvSpPr>
        <p:spPr>
          <a:xfrm>
            <a:off x="4150518" y="560682"/>
            <a:ext cx="8041482" cy="472839"/>
          </a:xfrm>
          <a:prstGeom prst="rect">
            <a:avLst/>
          </a:prstGeom>
          <a:solidFill>
            <a:srgbClr val="428891"/>
          </a:solidFill>
        </p:spPr>
        <p:txBody>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2650" spc="-150" dirty="0"/>
              <a:t>unterrichtsorganisatorische </a:t>
            </a:r>
            <a:r>
              <a:rPr lang="de-DE" sz="2650" b="1" spc="-150" dirty="0"/>
              <a:t>Potentiale</a:t>
            </a:r>
            <a:r>
              <a:rPr lang="de-DE" sz="2650" spc="-150" dirty="0"/>
              <a:t> digitaler Medien</a:t>
            </a:r>
            <a:endParaRPr lang="de-DE" sz="2650" dirty="0"/>
          </a:p>
        </p:txBody>
      </p:sp>
    </p:spTree>
    <p:extLst>
      <p:ext uri="{BB962C8B-B14F-4D97-AF65-F5344CB8AC3E}">
        <p14:creationId xmlns:p14="http://schemas.microsoft.com/office/powerpoint/2010/main" val="3769426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97F88939-F1F0-2F48-B028-E79BF4E807C5}"/>
              </a:ext>
            </a:extLst>
          </p:cNvPr>
          <p:cNvSpPr>
            <a:spLocks noGrp="1"/>
          </p:cNvSpPr>
          <p:nvPr>
            <p:ph idx="1"/>
          </p:nvPr>
        </p:nvSpPr>
        <p:spPr>
          <a:xfrm>
            <a:off x="838200" y="1506360"/>
            <a:ext cx="10788536" cy="1492021"/>
          </a:xfrm>
        </p:spPr>
        <p:txBody>
          <a:bodyPr/>
          <a:lstStyle/>
          <a:p>
            <a:pPr marL="0" indent="0">
              <a:buNone/>
            </a:pPr>
            <a:r>
              <a:rPr lang="de-DE" sz="2400" b="1" dirty="0"/>
              <a:t>Darstellungen vernetzen</a:t>
            </a:r>
          </a:p>
          <a:p>
            <a:pPr marL="0" indent="0">
              <a:buNone/>
            </a:pPr>
            <a:r>
              <a:rPr lang="de-DE" sz="2000" dirty="0"/>
              <a:t>Der flexible Wechsel zwischen Darstellungsformen (handelnd, bildlich, symbolisch) ist </a:t>
            </a:r>
            <a:r>
              <a:rPr lang="de-DE" sz="2000" dirty="0">
                <a:sym typeface="Wingdings" pitchFamily="2" charset="2"/>
              </a:rPr>
              <a:t>grundlegend für den </a:t>
            </a:r>
            <a:r>
              <a:rPr lang="de-DE" sz="2000" dirty="0"/>
              <a:t>Aufbau eines tragfähigen Zahl- bzw. Operationsverständnisses und für viele andere mathematische Inhalte </a:t>
            </a:r>
            <a:r>
              <a:rPr lang="de-DE" sz="1800" dirty="0"/>
              <a:t>(Ladel, 2009)</a:t>
            </a:r>
            <a:r>
              <a:rPr lang="de-DE" sz="2000" dirty="0"/>
              <a:t>.</a:t>
            </a:r>
          </a:p>
          <a:p>
            <a:pPr marL="0" indent="0">
              <a:buNone/>
            </a:pPr>
            <a:endParaRPr lang="de-DE" sz="2400" dirty="0"/>
          </a:p>
          <a:p>
            <a:endParaRPr lang="de-DE" sz="2400" dirty="0"/>
          </a:p>
          <a:p>
            <a:endParaRPr lang="de-DE" sz="2400" dirty="0"/>
          </a:p>
        </p:txBody>
      </p:sp>
      <p:sp>
        <p:nvSpPr>
          <p:cNvPr id="3" name="Datumsplatzhalter 2">
            <a:extLst>
              <a:ext uri="{FF2B5EF4-FFF2-40B4-BE49-F238E27FC236}">
                <a16:creationId xmlns:a16="http://schemas.microsoft.com/office/drawing/2014/main" id="{DBC451B1-ECE4-FB49-ADBA-9873352F346A}"/>
              </a:ext>
            </a:extLst>
          </p:cNvPr>
          <p:cNvSpPr>
            <a:spLocks noGrp="1"/>
          </p:cNvSpPr>
          <p:nvPr>
            <p:ph type="dt" sz="half" idx="10"/>
          </p:nvPr>
        </p:nvSpPr>
        <p:spPr/>
        <p:txBody>
          <a:bodyPr/>
          <a:lstStyle/>
          <a:p>
            <a:fld id="{47812229-3D41-3749-81C7-654ECBC0BDF8}" type="datetime1">
              <a:rPr lang="de-DE" smtClean="0"/>
              <a:t>25.09.20</a:t>
            </a:fld>
            <a:endParaRPr lang="de-DE"/>
          </a:p>
        </p:txBody>
      </p:sp>
      <p:sp>
        <p:nvSpPr>
          <p:cNvPr id="4" name="Fußzeilenplatzhalter 3">
            <a:extLst>
              <a:ext uri="{FF2B5EF4-FFF2-40B4-BE49-F238E27FC236}">
                <a16:creationId xmlns:a16="http://schemas.microsoft.com/office/drawing/2014/main" id="{48F4CEB9-A211-884D-8593-1DF27F919B61}"/>
              </a:ext>
            </a:extLst>
          </p:cNvPr>
          <p:cNvSpPr>
            <a:spLocks noGrp="1"/>
          </p:cNvSpPr>
          <p:nvPr>
            <p:ph type="ftr" sz="quarter" idx="11"/>
          </p:nvPr>
        </p:nvSpPr>
        <p:spPr/>
        <p:txBody>
          <a:bodyPr/>
          <a:lstStyle/>
          <a:p>
            <a:r>
              <a:rPr lang="de-DE"/>
              <a:t>Juli 2019 © </a:t>
            </a:r>
            <a:r>
              <a:rPr lang="de-DE" b="1"/>
              <a:t>PIKAS</a:t>
            </a:r>
            <a:r>
              <a:rPr lang="de-DE"/>
              <a:t> digi </a:t>
            </a:r>
            <a:r>
              <a:rPr lang="de-DE" i="1"/>
              <a:t>(pikas-digi.dzlm.de)</a:t>
            </a:r>
            <a:endParaRPr lang="de-DE" i="1" dirty="0"/>
          </a:p>
        </p:txBody>
      </p:sp>
      <p:sp>
        <p:nvSpPr>
          <p:cNvPr id="5" name="Foliennummernplatzhalter 4">
            <a:extLst>
              <a:ext uri="{FF2B5EF4-FFF2-40B4-BE49-F238E27FC236}">
                <a16:creationId xmlns:a16="http://schemas.microsoft.com/office/drawing/2014/main" id="{6156AA19-5692-AB4E-BBB2-627D9B77FF0A}"/>
              </a:ext>
            </a:extLst>
          </p:cNvPr>
          <p:cNvSpPr>
            <a:spLocks noGrp="1"/>
          </p:cNvSpPr>
          <p:nvPr>
            <p:ph type="sldNum" sz="quarter" idx="12"/>
          </p:nvPr>
        </p:nvSpPr>
        <p:spPr/>
        <p:txBody>
          <a:bodyPr/>
          <a:lstStyle/>
          <a:p>
            <a:fld id="{7D26CBBC-A65C-324F-A558-3C7EC3B0734D}" type="slidenum">
              <a:rPr lang="de-DE" smtClean="0"/>
              <a:t>26</a:t>
            </a:fld>
            <a:endParaRPr lang="de-DE"/>
          </a:p>
        </p:txBody>
      </p:sp>
      <p:sp>
        <p:nvSpPr>
          <p:cNvPr id="7" name="Inhaltsplatzhalter 5">
            <a:extLst>
              <a:ext uri="{FF2B5EF4-FFF2-40B4-BE49-F238E27FC236}">
                <a16:creationId xmlns:a16="http://schemas.microsoft.com/office/drawing/2014/main" id="{44F411BE-16A5-A349-8320-ADB5488A3FD4}"/>
              </a:ext>
            </a:extLst>
          </p:cNvPr>
          <p:cNvSpPr txBox="1">
            <a:spLocks/>
          </p:cNvSpPr>
          <p:nvPr/>
        </p:nvSpPr>
        <p:spPr>
          <a:xfrm>
            <a:off x="4150518" y="87843"/>
            <a:ext cx="5004368" cy="472839"/>
          </a:xfrm>
          <a:prstGeom prst="rect">
            <a:avLst/>
          </a:prstGeom>
          <a:solidFill>
            <a:srgbClr val="428891"/>
          </a:solidFill>
        </p:spPr>
        <p:txBody>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2650" spc="-150" dirty="0"/>
              <a:t>3. Mathematikdidaktische und</a:t>
            </a:r>
            <a:endParaRPr lang="de-DE" sz="2650" dirty="0"/>
          </a:p>
        </p:txBody>
      </p:sp>
      <p:sp>
        <p:nvSpPr>
          <p:cNvPr id="8" name="Inhaltsplatzhalter 5">
            <a:extLst>
              <a:ext uri="{FF2B5EF4-FFF2-40B4-BE49-F238E27FC236}">
                <a16:creationId xmlns:a16="http://schemas.microsoft.com/office/drawing/2014/main" id="{4DB5F1FB-E407-F742-9CCD-F90AF847DED3}"/>
              </a:ext>
            </a:extLst>
          </p:cNvPr>
          <p:cNvSpPr txBox="1">
            <a:spLocks/>
          </p:cNvSpPr>
          <p:nvPr/>
        </p:nvSpPr>
        <p:spPr>
          <a:xfrm>
            <a:off x="4150518" y="560682"/>
            <a:ext cx="8041482" cy="472839"/>
          </a:xfrm>
          <a:prstGeom prst="rect">
            <a:avLst/>
          </a:prstGeom>
          <a:solidFill>
            <a:srgbClr val="428891"/>
          </a:solidFill>
        </p:spPr>
        <p:txBody>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2650" spc="-150" dirty="0"/>
              <a:t>unterrichtsorganisatorische </a:t>
            </a:r>
            <a:r>
              <a:rPr lang="de-DE" sz="2650" b="1" spc="-150" dirty="0"/>
              <a:t>Potentiale</a:t>
            </a:r>
            <a:r>
              <a:rPr lang="de-DE" sz="2650" spc="-150" dirty="0"/>
              <a:t> digitaler Medien</a:t>
            </a:r>
            <a:endParaRPr lang="de-DE" sz="2650" dirty="0"/>
          </a:p>
        </p:txBody>
      </p:sp>
      <p:pic>
        <p:nvPicPr>
          <p:cNvPr id="9" name="Grafik 8">
            <a:extLst>
              <a:ext uri="{FF2B5EF4-FFF2-40B4-BE49-F238E27FC236}">
                <a16:creationId xmlns:a16="http://schemas.microsoft.com/office/drawing/2014/main" id="{3734759E-1EA8-7D4E-9EEB-D60CAC3AFB6E}"/>
              </a:ext>
            </a:extLst>
          </p:cNvPr>
          <p:cNvPicPr>
            <a:picLocks noChangeAspect="1"/>
          </p:cNvPicPr>
          <p:nvPr/>
        </p:nvPicPr>
        <p:blipFill>
          <a:blip r:embed="rId3"/>
          <a:stretch>
            <a:fillRect/>
          </a:stretch>
        </p:blipFill>
        <p:spPr>
          <a:xfrm>
            <a:off x="7393800" y="3065523"/>
            <a:ext cx="3960000" cy="3167999"/>
          </a:xfrm>
          <a:prstGeom prst="rect">
            <a:avLst/>
          </a:prstGeom>
        </p:spPr>
      </p:pic>
      <p:sp>
        <p:nvSpPr>
          <p:cNvPr id="10" name="Rechteck 9">
            <a:extLst>
              <a:ext uri="{FF2B5EF4-FFF2-40B4-BE49-F238E27FC236}">
                <a16:creationId xmlns:a16="http://schemas.microsoft.com/office/drawing/2014/main" id="{A31C7B36-ED71-5E4E-B6B1-1204DCD0F266}"/>
              </a:ext>
            </a:extLst>
          </p:cNvPr>
          <p:cNvSpPr/>
          <p:nvPr/>
        </p:nvSpPr>
        <p:spPr>
          <a:xfrm>
            <a:off x="838200" y="3065523"/>
            <a:ext cx="6096000" cy="2287806"/>
          </a:xfrm>
          <a:prstGeom prst="rect">
            <a:avLst/>
          </a:prstGeom>
        </p:spPr>
        <p:txBody>
          <a:bodyPr>
            <a:spAutoFit/>
          </a:bodyPr>
          <a:lstStyle/>
          <a:p>
            <a:pPr marL="228600" indent="-228600">
              <a:lnSpc>
                <a:spcPct val="90000"/>
              </a:lnSpc>
              <a:spcBef>
                <a:spcPts val="1000"/>
              </a:spcBef>
              <a:buFont typeface="Arial" panose="020B0604020202020204" pitchFamily="34" charset="0"/>
              <a:buChar char="•"/>
            </a:pPr>
            <a:r>
              <a:rPr lang="de-DE" sz="2000" dirty="0">
                <a:latin typeface="Open Sans" panose="020B0606030504020204" pitchFamily="34" charset="0"/>
                <a:ea typeface="Open Sans" panose="020B0606030504020204" pitchFamily="34" charset="0"/>
                <a:cs typeface="Open Sans" panose="020B0606030504020204" pitchFamily="34" charset="0"/>
              </a:rPr>
              <a:t>Zusammenhänge zwischen Darstellungsformen lassen sich verdeutlichen.</a:t>
            </a:r>
          </a:p>
          <a:p>
            <a:pPr marL="228600" indent="-228600">
              <a:lnSpc>
                <a:spcPct val="90000"/>
              </a:lnSpc>
              <a:spcBef>
                <a:spcPts val="1000"/>
              </a:spcBef>
              <a:buFont typeface="Arial" panose="020B0604020202020204" pitchFamily="34" charset="0"/>
              <a:buChar char="•"/>
            </a:pPr>
            <a:r>
              <a:rPr lang="de-DE" sz="2000" dirty="0">
                <a:latin typeface="Open Sans" panose="020B0606030504020204" pitchFamily="34" charset="0"/>
                <a:ea typeface="Open Sans" panose="020B0606030504020204" pitchFamily="34" charset="0"/>
                <a:cs typeface="Open Sans" panose="020B0606030504020204" pitchFamily="34" charset="0"/>
              </a:rPr>
              <a:t>Verschiedene Darstellungsformen (zu einem Objekt) können gleichzeitig angezeigt werden.</a:t>
            </a:r>
          </a:p>
          <a:p>
            <a:pPr marL="228600" indent="-228600">
              <a:lnSpc>
                <a:spcPct val="90000"/>
              </a:lnSpc>
              <a:spcBef>
                <a:spcPts val="1000"/>
              </a:spcBef>
              <a:buFont typeface="Arial" panose="020B0604020202020204" pitchFamily="34" charset="0"/>
              <a:buChar char="•"/>
            </a:pPr>
            <a:r>
              <a:rPr lang="de-DE" sz="2000" dirty="0">
                <a:latin typeface="Open Sans" panose="020B0606030504020204" pitchFamily="34" charset="0"/>
                <a:ea typeface="Open Sans" panose="020B0606030504020204" pitchFamily="34" charset="0"/>
                <a:cs typeface="Open Sans" panose="020B0606030504020204" pitchFamily="34" charset="0"/>
              </a:rPr>
              <a:t>Veränderungen einer Darstellung wirken sich automatisch auf andere Darstellungen aus </a:t>
            </a:r>
            <a:r>
              <a:rPr lang="de-DE" dirty="0">
                <a:latin typeface="Open Sans" panose="020B0606030504020204" pitchFamily="34" charset="0"/>
                <a:ea typeface="Open Sans" panose="020B0606030504020204" pitchFamily="34" charset="0"/>
                <a:cs typeface="Open Sans" panose="020B0606030504020204" pitchFamily="34" charset="0"/>
              </a:rPr>
              <a:t>(Schmidt-Thieme &amp; Weigand, 2015)</a:t>
            </a:r>
            <a:r>
              <a:rPr lang="de-DE" sz="2000" dirty="0">
                <a:latin typeface="Open Sans" panose="020B0606030504020204" pitchFamily="34" charset="0"/>
                <a:ea typeface="Open Sans" panose="020B0606030504020204" pitchFamily="34" charset="0"/>
                <a:cs typeface="Open Sans" panose="020B0606030504020204" pitchFamily="34" charset="0"/>
              </a:rPr>
              <a:t>.</a:t>
            </a:r>
          </a:p>
        </p:txBody>
      </p:sp>
    </p:spTree>
    <p:extLst>
      <p:ext uri="{BB962C8B-B14F-4D97-AF65-F5344CB8AC3E}">
        <p14:creationId xmlns:p14="http://schemas.microsoft.com/office/powerpoint/2010/main" val="3946771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97F88939-F1F0-2F48-B028-E79BF4E807C5}"/>
              </a:ext>
            </a:extLst>
          </p:cNvPr>
          <p:cNvSpPr>
            <a:spLocks noGrp="1"/>
          </p:cNvSpPr>
          <p:nvPr>
            <p:ph idx="1"/>
          </p:nvPr>
        </p:nvSpPr>
        <p:spPr>
          <a:xfrm>
            <a:off x="838199" y="1506360"/>
            <a:ext cx="10921145" cy="1211065"/>
          </a:xfrm>
        </p:spPr>
        <p:txBody>
          <a:bodyPr/>
          <a:lstStyle/>
          <a:p>
            <a:pPr marL="0" indent="0">
              <a:buNone/>
            </a:pPr>
            <a:r>
              <a:rPr lang="de-DE" sz="2400" b="1" dirty="0"/>
              <a:t>Darstellungen strukturieren</a:t>
            </a:r>
          </a:p>
          <a:p>
            <a:pPr marL="0" indent="0">
              <a:buNone/>
            </a:pPr>
            <a:r>
              <a:rPr lang="de-DE" sz="2000" dirty="0"/>
              <a:t>Strukturen in der Mathematik helfen Inhalte zu durchdringen und bieten gleichzeitig vielfältige Erkundungsprozesse (Mathematik als Wissenschaft der Muster und Strukturen </a:t>
            </a:r>
            <a:r>
              <a:rPr lang="de-DE" sz="1800" dirty="0"/>
              <a:t>(</a:t>
            </a:r>
            <a:r>
              <a:rPr lang="de-DE" sz="1800" dirty="0" err="1"/>
              <a:t>Delvin</a:t>
            </a:r>
            <a:r>
              <a:rPr lang="de-DE" sz="1800" dirty="0"/>
              <a:t>, 1998)</a:t>
            </a:r>
            <a:r>
              <a:rPr lang="de-DE" sz="2000" dirty="0"/>
              <a:t>.</a:t>
            </a:r>
            <a:endParaRPr lang="de-DE" sz="2400" dirty="0"/>
          </a:p>
          <a:p>
            <a:endParaRPr lang="de-DE" sz="2400" dirty="0"/>
          </a:p>
          <a:p>
            <a:pPr marL="0" indent="0">
              <a:buNone/>
            </a:pPr>
            <a:endParaRPr lang="de-DE" b="1" dirty="0"/>
          </a:p>
        </p:txBody>
      </p:sp>
      <p:sp>
        <p:nvSpPr>
          <p:cNvPr id="3" name="Datumsplatzhalter 2">
            <a:extLst>
              <a:ext uri="{FF2B5EF4-FFF2-40B4-BE49-F238E27FC236}">
                <a16:creationId xmlns:a16="http://schemas.microsoft.com/office/drawing/2014/main" id="{DBC451B1-ECE4-FB49-ADBA-9873352F346A}"/>
              </a:ext>
            </a:extLst>
          </p:cNvPr>
          <p:cNvSpPr>
            <a:spLocks noGrp="1"/>
          </p:cNvSpPr>
          <p:nvPr>
            <p:ph type="dt" sz="half" idx="10"/>
          </p:nvPr>
        </p:nvSpPr>
        <p:spPr/>
        <p:txBody>
          <a:bodyPr/>
          <a:lstStyle/>
          <a:p>
            <a:fld id="{47812229-3D41-3749-81C7-654ECBC0BDF8}" type="datetime1">
              <a:rPr lang="de-DE" smtClean="0"/>
              <a:t>25.09.20</a:t>
            </a:fld>
            <a:endParaRPr lang="de-DE"/>
          </a:p>
        </p:txBody>
      </p:sp>
      <p:sp>
        <p:nvSpPr>
          <p:cNvPr id="4" name="Fußzeilenplatzhalter 3">
            <a:extLst>
              <a:ext uri="{FF2B5EF4-FFF2-40B4-BE49-F238E27FC236}">
                <a16:creationId xmlns:a16="http://schemas.microsoft.com/office/drawing/2014/main" id="{48F4CEB9-A211-884D-8593-1DF27F919B61}"/>
              </a:ext>
            </a:extLst>
          </p:cNvPr>
          <p:cNvSpPr>
            <a:spLocks noGrp="1"/>
          </p:cNvSpPr>
          <p:nvPr>
            <p:ph type="ftr" sz="quarter" idx="11"/>
          </p:nvPr>
        </p:nvSpPr>
        <p:spPr/>
        <p:txBody>
          <a:bodyPr/>
          <a:lstStyle/>
          <a:p>
            <a:r>
              <a:rPr lang="de-DE"/>
              <a:t>Juli 2019 © </a:t>
            </a:r>
            <a:r>
              <a:rPr lang="de-DE" b="1"/>
              <a:t>PIKAS</a:t>
            </a:r>
            <a:r>
              <a:rPr lang="de-DE"/>
              <a:t> digi </a:t>
            </a:r>
            <a:r>
              <a:rPr lang="de-DE" i="1"/>
              <a:t>(pikas-digi.dzlm.de)</a:t>
            </a:r>
            <a:endParaRPr lang="de-DE" i="1" dirty="0"/>
          </a:p>
        </p:txBody>
      </p:sp>
      <p:sp>
        <p:nvSpPr>
          <p:cNvPr id="5" name="Foliennummernplatzhalter 4">
            <a:extLst>
              <a:ext uri="{FF2B5EF4-FFF2-40B4-BE49-F238E27FC236}">
                <a16:creationId xmlns:a16="http://schemas.microsoft.com/office/drawing/2014/main" id="{6156AA19-5692-AB4E-BBB2-627D9B77FF0A}"/>
              </a:ext>
            </a:extLst>
          </p:cNvPr>
          <p:cNvSpPr>
            <a:spLocks noGrp="1"/>
          </p:cNvSpPr>
          <p:nvPr>
            <p:ph type="sldNum" sz="quarter" idx="12"/>
          </p:nvPr>
        </p:nvSpPr>
        <p:spPr/>
        <p:txBody>
          <a:bodyPr/>
          <a:lstStyle/>
          <a:p>
            <a:fld id="{7D26CBBC-A65C-324F-A558-3C7EC3B0734D}" type="slidenum">
              <a:rPr lang="de-DE" smtClean="0"/>
              <a:t>27</a:t>
            </a:fld>
            <a:endParaRPr lang="de-DE"/>
          </a:p>
        </p:txBody>
      </p:sp>
      <p:sp>
        <p:nvSpPr>
          <p:cNvPr id="7" name="Inhaltsplatzhalter 5">
            <a:extLst>
              <a:ext uri="{FF2B5EF4-FFF2-40B4-BE49-F238E27FC236}">
                <a16:creationId xmlns:a16="http://schemas.microsoft.com/office/drawing/2014/main" id="{44F411BE-16A5-A349-8320-ADB5488A3FD4}"/>
              </a:ext>
            </a:extLst>
          </p:cNvPr>
          <p:cNvSpPr txBox="1">
            <a:spLocks/>
          </p:cNvSpPr>
          <p:nvPr/>
        </p:nvSpPr>
        <p:spPr>
          <a:xfrm>
            <a:off x="4150518" y="87843"/>
            <a:ext cx="5004368" cy="472839"/>
          </a:xfrm>
          <a:prstGeom prst="rect">
            <a:avLst/>
          </a:prstGeom>
          <a:solidFill>
            <a:srgbClr val="428891"/>
          </a:solidFill>
        </p:spPr>
        <p:txBody>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2650" spc="-150" dirty="0"/>
              <a:t>3. Mathematikdidaktische und</a:t>
            </a:r>
            <a:endParaRPr lang="de-DE" sz="2650" dirty="0"/>
          </a:p>
        </p:txBody>
      </p:sp>
      <p:sp>
        <p:nvSpPr>
          <p:cNvPr id="8" name="Inhaltsplatzhalter 5">
            <a:extLst>
              <a:ext uri="{FF2B5EF4-FFF2-40B4-BE49-F238E27FC236}">
                <a16:creationId xmlns:a16="http://schemas.microsoft.com/office/drawing/2014/main" id="{4DB5F1FB-E407-F742-9CCD-F90AF847DED3}"/>
              </a:ext>
            </a:extLst>
          </p:cNvPr>
          <p:cNvSpPr txBox="1">
            <a:spLocks/>
          </p:cNvSpPr>
          <p:nvPr/>
        </p:nvSpPr>
        <p:spPr>
          <a:xfrm>
            <a:off x="4150518" y="560682"/>
            <a:ext cx="8041482" cy="472839"/>
          </a:xfrm>
          <a:prstGeom prst="rect">
            <a:avLst/>
          </a:prstGeom>
          <a:solidFill>
            <a:srgbClr val="428891"/>
          </a:solidFill>
        </p:spPr>
        <p:txBody>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2650" spc="-150" dirty="0"/>
              <a:t>unterrichtsorganisatorische </a:t>
            </a:r>
            <a:r>
              <a:rPr lang="de-DE" sz="2650" b="1" spc="-150" dirty="0"/>
              <a:t>Potentiale</a:t>
            </a:r>
            <a:r>
              <a:rPr lang="de-DE" sz="2650" spc="-150" dirty="0"/>
              <a:t> digitaler Medien</a:t>
            </a:r>
            <a:endParaRPr lang="de-DE" sz="2650" dirty="0"/>
          </a:p>
        </p:txBody>
      </p:sp>
    </p:spTree>
    <p:extLst>
      <p:ext uri="{BB962C8B-B14F-4D97-AF65-F5344CB8AC3E}">
        <p14:creationId xmlns:p14="http://schemas.microsoft.com/office/powerpoint/2010/main" val="2014763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97F88939-F1F0-2F48-B028-E79BF4E807C5}"/>
              </a:ext>
            </a:extLst>
          </p:cNvPr>
          <p:cNvSpPr>
            <a:spLocks noGrp="1"/>
          </p:cNvSpPr>
          <p:nvPr>
            <p:ph idx="1"/>
          </p:nvPr>
        </p:nvSpPr>
        <p:spPr>
          <a:xfrm>
            <a:off x="838199" y="1506360"/>
            <a:ext cx="10921145" cy="1211065"/>
          </a:xfrm>
        </p:spPr>
        <p:txBody>
          <a:bodyPr/>
          <a:lstStyle/>
          <a:p>
            <a:pPr marL="0" indent="0">
              <a:buNone/>
            </a:pPr>
            <a:r>
              <a:rPr lang="de-DE" sz="2400" b="1" dirty="0"/>
              <a:t>Darstellungen strukturieren</a:t>
            </a:r>
          </a:p>
          <a:p>
            <a:pPr marL="0" indent="0">
              <a:buNone/>
            </a:pPr>
            <a:r>
              <a:rPr lang="de-DE" sz="2000" dirty="0"/>
              <a:t>Strukturen in der Mathematik helfen Inhalte zu durchdringen und bieten gleichzeitig vielfältige Erkundungsprozesse (Mathematik als Wissenschaft der Muster und Strukturen </a:t>
            </a:r>
            <a:r>
              <a:rPr lang="de-DE" sz="1800" dirty="0"/>
              <a:t>(</a:t>
            </a:r>
            <a:r>
              <a:rPr lang="de-DE" sz="1800" dirty="0" err="1"/>
              <a:t>Delvin</a:t>
            </a:r>
            <a:r>
              <a:rPr lang="de-DE" sz="1800" dirty="0"/>
              <a:t>, 1998)</a:t>
            </a:r>
            <a:r>
              <a:rPr lang="de-DE" sz="2000" dirty="0"/>
              <a:t>.</a:t>
            </a:r>
            <a:endParaRPr lang="de-DE" sz="2400" dirty="0"/>
          </a:p>
          <a:p>
            <a:endParaRPr lang="de-DE" sz="2400" dirty="0"/>
          </a:p>
          <a:p>
            <a:pPr marL="0" indent="0">
              <a:buNone/>
            </a:pPr>
            <a:endParaRPr lang="de-DE" b="1" dirty="0"/>
          </a:p>
        </p:txBody>
      </p:sp>
      <p:sp>
        <p:nvSpPr>
          <p:cNvPr id="3" name="Datumsplatzhalter 2">
            <a:extLst>
              <a:ext uri="{FF2B5EF4-FFF2-40B4-BE49-F238E27FC236}">
                <a16:creationId xmlns:a16="http://schemas.microsoft.com/office/drawing/2014/main" id="{DBC451B1-ECE4-FB49-ADBA-9873352F346A}"/>
              </a:ext>
            </a:extLst>
          </p:cNvPr>
          <p:cNvSpPr>
            <a:spLocks noGrp="1"/>
          </p:cNvSpPr>
          <p:nvPr>
            <p:ph type="dt" sz="half" idx="10"/>
          </p:nvPr>
        </p:nvSpPr>
        <p:spPr/>
        <p:txBody>
          <a:bodyPr/>
          <a:lstStyle/>
          <a:p>
            <a:fld id="{47812229-3D41-3749-81C7-654ECBC0BDF8}" type="datetime1">
              <a:rPr lang="de-DE" smtClean="0"/>
              <a:t>25.09.20</a:t>
            </a:fld>
            <a:endParaRPr lang="de-DE"/>
          </a:p>
        </p:txBody>
      </p:sp>
      <p:sp>
        <p:nvSpPr>
          <p:cNvPr id="4" name="Fußzeilenplatzhalter 3">
            <a:extLst>
              <a:ext uri="{FF2B5EF4-FFF2-40B4-BE49-F238E27FC236}">
                <a16:creationId xmlns:a16="http://schemas.microsoft.com/office/drawing/2014/main" id="{48F4CEB9-A211-884D-8593-1DF27F919B61}"/>
              </a:ext>
            </a:extLst>
          </p:cNvPr>
          <p:cNvSpPr>
            <a:spLocks noGrp="1"/>
          </p:cNvSpPr>
          <p:nvPr>
            <p:ph type="ftr" sz="quarter" idx="11"/>
          </p:nvPr>
        </p:nvSpPr>
        <p:spPr/>
        <p:txBody>
          <a:bodyPr/>
          <a:lstStyle/>
          <a:p>
            <a:r>
              <a:rPr lang="de-DE"/>
              <a:t>Juli 2019 © </a:t>
            </a:r>
            <a:r>
              <a:rPr lang="de-DE" b="1"/>
              <a:t>PIKAS</a:t>
            </a:r>
            <a:r>
              <a:rPr lang="de-DE"/>
              <a:t> digi </a:t>
            </a:r>
            <a:r>
              <a:rPr lang="de-DE" i="1"/>
              <a:t>(pikas-digi.dzlm.de)</a:t>
            </a:r>
            <a:endParaRPr lang="de-DE" i="1" dirty="0"/>
          </a:p>
        </p:txBody>
      </p:sp>
      <p:sp>
        <p:nvSpPr>
          <p:cNvPr id="5" name="Foliennummernplatzhalter 4">
            <a:extLst>
              <a:ext uri="{FF2B5EF4-FFF2-40B4-BE49-F238E27FC236}">
                <a16:creationId xmlns:a16="http://schemas.microsoft.com/office/drawing/2014/main" id="{6156AA19-5692-AB4E-BBB2-627D9B77FF0A}"/>
              </a:ext>
            </a:extLst>
          </p:cNvPr>
          <p:cNvSpPr>
            <a:spLocks noGrp="1"/>
          </p:cNvSpPr>
          <p:nvPr>
            <p:ph type="sldNum" sz="quarter" idx="12"/>
          </p:nvPr>
        </p:nvSpPr>
        <p:spPr/>
        <p:txBody>
          <a:bodyPr/>
          <a:lstStyle/>
          <a:p>
            <a:fld id="{7D26CBBC-A65C-324F-A558-3C7EC3B0734D}" type="slidenum">
              <a:rPr lang="de-DE" smtClean="0"/>
              <a:t>28</a:t>
            </a:fld>
            <a:endParaRPr lang="de-DE"/>
          </a:p>
        </p:txBody>
      </p:sp>
      <p:sp>
        <p:nvSpPr>
          <p:cNvPr id="7" name="Inhaltsplatzhalter 5">
            <a:extLst>
              <a:ext uri="{FF2B5EF4-FFF2-40B4-BE49-F238E27FC236}">
                <a16:creationId xmlns:a16="http://schemas.microsoft.com/office/drawing/2014/main" id="{44F411BE-16A5-A349-8320-ADB5488A3FD4}"/>
              </a:ext>
            </a:extLst>
          </p:cNvPr>
          <p:cNvSpPr txBox="1">
            <a:spLocks/>
          </p:cNvSpPr>
          <p:nvPr/>
        </p:nvSpPr>
        <p:spPr>
          <a:xfrm>
            <a:off x="4150518" y="87843"/>
            <a:ext cx="5004368" cy="472839"/>
          </a:xfrm>
          <a:prstGeom prst="rect">
            <a:avLst/>
          </a:prstGeom>
          <a:solidFill>
            <a:srgbClr val="428891"/>
          </a:solidFill>
        </p:spPr>
        <p:txBody>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2650" spc="-150" dirty="0"/>
              <a:t>3. Mathematikdidaktische und</a:t>
            </a:r>
            <a:endParaRPr lang="de-DE" sz="2650" dirty="0"/>
          </a:p>
        </p:txBody>
      </p:sp>
      <p:sp>
        <p:nvSpPr>
          <p:cNvPr id="8" name="Inhaltsplatzhalter 5">
            <a:extLst>
              <a:ext uri="{FF2B5EF4-FFF2-40B4-BE49-F238E27FC236}">
                <a16:creationId xmlns:a16="http://schemas.microsoft.com/office/drawing/2014/main" id="{4DB5F1FB-E407-F742-9CCD-F90AF847DED3}"/>
              </a:ext>
            </a:extLst>
          </p:cNvPr>
          <p:cNvSpPr txBox="1">
            <a:spLocks/>
          </p:cNvSpPr>
          <p:nvPr/>
        </p:nvSpPr>
        <p:spPr>
          <a:xfrm>
            <a:off x="4150518" y="560682"/>
            <a:ext cx="8041482" cy="472839"/>
          </a:xfrm>
          <a:prstGeom prst="rect">
            <a:avLst/>
          </a:prstGeom>
          <a:solidFill>
            <a:srgbClr val="428891"/>
          </a:solidFill>
        </p:spPr>
        <p:txBody>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2650" spc="-150" dirty="0"/>
              <a:t>unterrichtsorganisatorische </a:t>
            </a:r>
            <a:r>
              <a:rPr lang="de-DE" sz="2650" b="1" spc="-150" dirty="0"/>
              <a:t>Potentiale</a:t>
            </a:r>
            <a:r>
              <a:rPr lang="de-DE" sz="2650" spc="-150" dirty="0"/>
              <a:t> digitaler Medien</a:t>
            </a:r>
            <a:endParaRPr lang="de-DE" sz="2650" dirty="0"/>
          </a:p>
        </p:txBody>
      </p:sp>
      <p:pic>
        <p:nvPicPr>
          <p:cNvPr id="9" name="Grafik 8">
            <a:extLst>
              <a:ext uri="{FF2B5EF4-FFF2-40B4-BE49-F238E27FC236}">
                <a16:creationId xmlns:a16="http://schemas.microsoft.com/office/drawing/2014/main" id="{E6389C66-8166-6544-A4EC-1D41ECD12969}"/>
              </a:ext>
            </a:extLst>
          </p:cNvPr>
          <p:cNvPicPr>
            <a:picLocks noChangeAspect="1"/>
          </p:cNvPicPr>
          <p:nvPr/>
        </p:nvPicPr>
        <p:blipFill>
          <a:blip r:embed="rId3"/>
          <a:stretch>
            <a:fillRect/>
          </a:stretch>
        </p:blipFill>
        <p:spPr>
          <a:xfrm>
            <a:off x="7393800" y="2952887"/>
            <a:ext cx="3960000" cy="3168000"/>
          </a:xfrm>
          <a:prstGeom prst="rect">
            <a:avLst/>
          </a:prstGeom>
        </p:spPr>
      </p:pic>
      <p:sp>
        <p:nvSpPr>
          <p:cNvPr id="10" name="Rechteck 9">
            <a:extLst>
              <a:ext uri="{FF2B5EF4-FFF2-40B4-BE49-F238E27FC236}">
                <a16:creationId xmlns:a16="http://schemas.microsoft.com/office/drawing/2014/main" id="{A8C5AE46-9A7C-C84F-B9CD-83F0702364CF}"/>
              </a:ext>
            </a:extLst>
          </p:cNvPr>
          <p:cNvSpPr/>
          <p:nvPr/>
        </p:nvSpPr>
        <p:spPr>
          <a:xfrm>
            <a:off x="838199" y="3163990"/>
            <a:ext cx="6264350" cy="2159566"/>
          </a:xfrm>
          <a:prstGeom prst="rect">
            <a:avLst/>
          </a:prstGeom>
        </p:spPr>
        <p:txBody>
          <a:bodyPr wrap="square">
            <a:spAutoFit/>
          </a:bodyPr>
          <a:lstStyle/>
          <a:p>
            <a:pPr marL="228600" indent="-228600">
              <a:lnSpc>
                <a:spcPct val="90000"/>
              </a:lnSpc>
              <a:spcBef>
                <a:spcPts val="1000"/>
              </a:spcBef>
              <a:buFont typeface="Arial" panose="020B0604020202020204" pitchFamily="34" charset="0"/>
              <a:buChar char="•"/>
            </a:pPr>
            <a:r>
              <a:rPr lang="de-DE" sz="2000" dirty="0">
                <a:latin typeface="Open Sans" panose="020B0606030504020204" pitchFamily="34" charset="0"/>
                <a:ea typeface="Open Sans" panose="020B0606030504020204" pitchFamily="34" charset="0"/>
                <a:cs typeface="Open Sans" panose="020B0606030504020204" pitchFamily="34" charset="0"/>
              </a:rPr>
              <a:t>Virtuelle Repräsentanten (wie Plättchen oder Würfelmaterial) können </a:t>
            </a:r>
            <a:r>
              <a:rPr lang="de-DE" sz="2000" i="1" dirty="0">
                <a:latin typeface="Open Sans" panose="020B0606030504020204" pitchFamily="34" charset="0"/>
                <a:ea typeface="Open Sans" panose="020B0606030504020204" pitchFamily="34" charset="0"/>
                <a:cs typeface="Open Sans" panose="020B0606030504020204" pitchFamily="34" charset="0"/>
              </a:rPr>
              <a:t>auf Anfrage des Nutzers </a:t>
            </a:r>
            <a:r>
              <a:rPr lang="de-DE" sz="2000" dirty="0">
                <a:latin typeface="Open Sans" panose="020B0606030504020204" pitchFamily="34" charset="0"/>
                <a:ea typeface="Open Sans" panose="020B0606030504020204" pitchFamily="34" charset="0"/>
                <a:cs typeface="Open Sans" panose="020B0606030504020204" pitchFamily="34" charset="0"/>
              </a:rPr>
              <a:t>oder </a:t>
            </a:r>
            <a:r>
              <a:rPr lang="de-DE" sz="2000" i="1" dirty="0">
                <a:latin typeface="Open Sans" panose="020B0606030504020204" pitchFamily="34" charset="0"/>
                <a:ea typeface="Open Sans" panose="020B0606030504020204" pitchFamily="34" charset="0"/>
                <a:cs typeface="Open Sans" panose="020B0606030504020204" pitchFamily="34" charset="0"/>
              </a:rPr>
              <a:t>automatisch</a:t>
            </a:r>
            <a:r>
              <a:rPr lang="de-DE" sz="2000" dirty="0">
                <a:latin typeface="Open Sans" panose="020B0606030504020204" pitchFamily="34" charset="0"/>
                <a:ea typeface="Open Sans" panose="020B0606030504020204" pitchFamily="34" charset="0"/>
                <a:cs typeface="Open Sans" panose="020B0606030504020204" pitchFamily="34" charset="0"/>
              </a:rPr>
              <a:t> durch eine Software strukturiert werden </a:t>
            </a:r>
            <a:r>
              <a:rPr lang="de-DE" dirty="0">
                <a:latin typeface="Open Sans" panose="020B0606030504020204" pitchFamily="34" charset="0"/>
                <a:ea typeface="Open Sans" panose="020B0606030504020204" pitchFamily="34" charset="0"/>
                <a:cs typeface="Open Sans" panose="020B0606030504020204" pitchFamily="34" charset="0"/>
              </a:rPr>
              <a:t>(Walter, 2018)</a:t>
            </a:r>
            <a:r>
              <a:rPr lang="de-DE" sz="2000" dirty="0">
                <a:latin typeface="Open Sans" panose="020B0606030504020204" pitchFamily="34" charset="0"/>
                <a:ea typeface="Open Sans" panose="020B0606030504020204" pitchFamily="34" charset="0"/>
                <a:cs typeface="Open Sans" panose="020B0606030504020204" pitchFamily="34" charset="0"/>
              </a:rPr>
              <a:t>.</a:t>
            </a:r>
            <a:endParaRPr lang="de-DE" dirty="0">
              <a:latin typeface="Open Sans" panose="020B0606030504020204" pitchFamily="34" charset="0"/>
              <a:ea typeface="Open Sans" panose="020B0606030504020204" pitchFamily="34" charset="0"/>
              <a:cs typeface="Open Sans" panose="020B0606030504020204" pitchFamily="34" charset="0"/>
            </a:endParaRPr>
          </a:p>
          <a:p>
            <a:pPr marL="228600" indent="-228600">
              <a:lnSpc>
                <a:spcPct val="90000"/>
              </a:lnSpc>
              <a:spcBef>
                <a:spcPts val="1000"/>
              </a:spcBef>
              <a:buFont typeface="Arial" panose="020B0604020202020204" pitchFamily="34" charset="0"/>
              <a:buChar char="•"/>
            </a:pPr>
            <a:r>
              <a:rPr lang="de-DE" sz="2000" dirty="0">
                <a:latin typeface="Open Sans" panose="020B0606030504020204" pitchFamily="34" charset="0"/>
                <a:ea typeface="Open Sans" panose="020B0606030504020204" pitchFamily="34" charset="0"/>
                <a:cs typeface="Open Sans" panose="020B0606030504020204" pitchFamily="34" charset="0"/>
              </a:rPr>
              <a:t>Lernende können dadurch beim strukturierten Darstellen und Erfassen von Mengen unterstützt werden.</a:t>
            </a:r>
          </a:p>
        </p:txBody>
      </p:sp>
    </p:spTree>
    <p:extLst>
      <p:ext uri="{BB962C8B-B14F-4D97-AF65-F5344CB8AC3E}">
        <p14:creationId xmlns:p14="http://schemas.microsoft.com/office/powerpoint/2010/main" val="1790406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A2D3B96F-03E0-5F40-9F05-DA88CD124242}"/>
              </a:ext>
            </a:extLst>
          </p:cNvPr>
          <p:cNvSpPr>
            <a:spLocks noGrp="1"/>
          </p:cNvSpPr>
          <p:nvPr>
            <p:ph type="dt" sz="half" idx="10"/>
          </p:nvPr>
        </p:nvSpPr>
        <p:spPr/>
        <p:txBody>
          <a:bodyPr/>
          <a:lstStyle/>
          <a:p>
            <a:fld id="{47812229-3D41-3749-81C7-654ECBC0BDF8}" type="datetime1">
              <a:rPr lang="de-DE" smtClean="0"/>
              <a:t>25.09.20</a:t>
            </a:fld>
            <a:endParaRPr lang="de-DE"/>
          </a:p>
        </p:txBody>
      </p:sp>
      <p:sp>
        <p:nvSpPr>
          <p:cNvPr id="4" name="Fußzeilenplatzhalter 3">
            <a:extLst>
              <a:ext uri="{FF2B5EF4-FFF2-40B4-BE49-F238E27FC236}">
                <a16:creationId xmlns:a16="http://schemas.microsoft.com/office/drawing/2014/main" id="{A89876E4-8441-9441-9145-EAF954DEAFB0}"/>
              </a:ext>
            </a:extLst>
          </p:cNvPr>
          <p:cNvSpPr>
            <a:spLocks noGrp="1"/>
          </p:cNvSpPr>
          <p:nvPr>
            <p:ph type="ftr" sz="quarter" idx="11"/>
          </p:nvPr>
        </p:nvSpPr>
        <p:spPr/>
        <p:txBody>
          <a:bodyPr/>
          <a:lstStyle/>
          <a:p>
            <a:r>
              <a:rPr lang="de-DE" sz="900" dirty="0">
                <a:solidFill>
                  <a:schemeClr val="bg1">
                    <a:lumMod val="75000"/>
                  </a:schemeClr>
                </a:solidFill>
              </a:rPr>
              <a:t>Juli 2019 © </a:t>
            </a:r>
            <a:r>
              <a:rPr lang="de-DE" sz="900" b="1" dirty="0">
                <a:solidFill>
                  <a:schemeClr val="bg1">
                    <a:lumMod val="75000"/>
                  </a:schemeClr>
                </a:solidFill>
              </a:rPr>
              <a:t>PIKAS</a:t>
            </a:r>
            <a:r>
              <a:rPr lang="de-DE" sz="900" dirty="0">
                <a:solidFill>
                  <a:schemeClr val="bg1">
                    <a:lumMod val="75000"/>
                  </a:schemeClr>
                </a:solidFill>
              </a:rPr>
              <a:t> </a:t>
            </a:r>
            <a:r>
              <a:rPr lang="de-DE" sz="900" dirty="0" err="1">
                <a:solidFill>
                  <a:schemeClr val="bg1">
                    <a:lumMod val="75000"/>
                  </a:schemeClr>
                </a:solidFill>
              </a:rPr>
              <a:t>digi</a:t>
            </a:r>
            <a:r>
              <a:rPr lang="de-DE" sz="900" dirty="0">
                <a:solidFill>
                  <a:schemeClr val="bg1">
                    <a:lumMod val="75000"/>
                  </a:schemeClr>
                </a:solidFill>
              </a:rPr>
              <a:t> </a:t>
            </a:r>
            <a:r>
              <a:rPr lang="de-DE" sz="900" i="1" dirty="0">
                <a:solidFill>
                  <a:schemeClr val="bg1">
                    <a:lumMod val="75000"/>
                  </a:schemeClr>
                </a:solidFill>
              </a:rPr>
              <a:t>(</a:t>
            </a:r>
            <a:r>
              <a:rPr lang="de-DE" sz="900" i="1" dirty="0" err="1">
                <a:solidFill>
                  <a:schemeClr val="bg1">
                    <a:lumMod val="75000"/>
                  </a:schemeClr>
                </a:solidFill>
              </a:rPr>
              <a:t>pikas-digi.dzlm.de</a:t>
            </a:r>
            <a:r>
              <a:rPr lang="de-DE" sz="900" i="1" dirty="0">
                <a:solidFill>
                  <a:schemeClr val="bg1">
                    <a:lumMod val="75000"/>
                  </a:schemeClr>
                </a:solidFill>
              </a:rPr>
              <a:t>)</a:t>
            </a:r>
          </a:p>
        </p:txBody>
      </p:sp>
      <p:sp>
        <p:nvSpPr>
          <p:cNvPr id="5" name="Foliennummernplatzhalter 4">
            <a:extLst>
              <a:ext uri="{FF2B5EF4-FFF2-40B4-BE49-F238E27FC236}">
                <a16:creationId xmlns:a16="http://schemas.microsoft.com/office/drawing/2014/main" id="{80C92DED-4C65-C74A-ABFC-D365CF3F7431}"/>
              </a:ext>
            </a:extLst>
          </p:cNvPr>
          <p:cNvSpPr>
            <a:spLocks noGrp="1"/>
          </p:cNvSpPr>
          <p:nvPr>
            <p:ph type="sldNum" sz="quarter" idx="12"/>
          </p:nvPr>
        </p:nvSpPr>
        <p:spPr/>
        <p:txBody>
          <a:bodyPr/>
          <a:lstStyle/>
          <a:p>
            <a:fld id="{7D26CBBC-A65C-324F-A558-3C7EC3B0734D}" type="slidenum">
              <a:rPr lang="de-DE" smtClean="0"/>
              <a:t>2</a:t>
            </a:fld>
            <a:endParaRPr lang="de-DE"/>
          </a:p>
        </p:txBody>
      </p:sp>
      <p:sp>
        <p:nvSpPr>
          <p:cNvPr id="6" name="Inhaltsplatzhalter 5">
            <a:extLst>
              <a:ext uri="{FF2B5EF4-FFF2-40B4-BE49-F238E27FC236}">
                <a16:creationId xmlns:a16="http://schemas.microsoft.com/office/drawing/2014/main" id="{AA819DD3-21AD-9549-8195-896B43B1ADAD}"/>
              </a:ext>
            </a:extLst>
          </p:cNvPr>
          <p:cNvSpPr>
            <a:spLocks noGrp="1"/>
          </p:cNvSpPr>
          <p:nvPr>
            <p:ph sz="half" idx="13"/>
          </p:nvPr>
        </p:nvSpPr>
        <p:spPr>
          <a:xfrm>
            <a:off x="4150516" y="474311"/>
            <a:ext cx="6127339" cy="479954"/>
          </a:xfrm>
        </p:spPr>
        <p:txBody>
          <a:bodyPr/>
          <a:lstStyle/>
          <a:p>
            <a:r>
              <a:rPr lang="de-DE" dirty="0"/>
              <a:t>Mathematiklernen mit Medien</a:t>
            </a:r>
          </a:p>
        </p:txBody>
      </p:sp>
      <p:sp>
        <p:nvSpPr>
          <p:cNvPr id="7" name="Textplatzhalter 3">
            <a:extLst>
              <a:ext uri="{FF2B5EF4-FFF2-40B4-BE49-F238E27FC236}">
                <a16:creationId xmlns:a16="http://schemas.microsoft.com/office/drawing/2014/main" id="{9BF2EEEF-3779-F144-B0F3-416792F8C7FE}"/>
              </a:ext>
            </a:extLst>
          </p:cNvPr>
          <p:cNvSpPr txBox="1">
            <a:spLocks/>
          </p:cNvSpPr>
          <p:nvPr/>
        </p:nvSpPr>
        <p:spPr>
          <a:xfrm>
            <a:off x="1709588" y="1358610"/>
            <a:ext cx="2120900" cy="3258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de-DE" sz="2400" dirty="0">
                <a:latin typeface="Open Sans" panose="020B0606030504020204" pitchFamily="34" charset="0"/>
                <a:ea typeface="Open Sans" panose="020B0606030504020204" pitchFamily="34" charset="0"/>
                <a:cs typeface="Open Sans" panose="020B0606030504020204" pitchFamily="34" charset="0"/>
              </a:rPr>
              <a:t>Kind</a:t>
            </a:r>
          </a:p>
        </p:txBody>
      </p:sp>
      <p:pic>
        <p:nvPicPr>
          <p:cNvPr id="8" name="Bildplatzhalter 25">
            <a:extLst>
              <a:ext uri="{FF2B5EF4-FFF2-40B4-BE49-F238E27FC236}">
                <a16:creationId xmlns:a16="http://schemas.microsoft.com/office/drawing/2014/main" id="{2E4E512A-D768-284B-9383-4A7B97DF35AF}"/>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4293" b="89964" l="123" r="98589">
                        <a14:foregroundMark x1="153" y1="87666" x2="26564" y2="87666"/>
                        <a14:foregroundMark x1="26564" y1="87666" x2="66994" y2="83253"/>
                        <a14:foregroundMark x1="66994" y1="83253" x2="83589" y2="89843"/>
                        <a14:foregroundMark x1="83589" y1="89843" x2="95276" y2="65840"/>
                        <a14:foregroundMark x1="95276" y1="65840" x2="95276" y2="30653"/>
                        <a14:foregroundMark x1="95276" y1="30653" x2="85276" y2="8706"/>
                        <a14:foregroundMark x1="521" y1="86155" x2="2362" y2="18622"/>
                        <a14:foregroundMark x1="2362" y1="18622" x2="18804" y2="5744"/>
                        <a14:foregroundMark x1="18804" y1="5744" x2="36933" y2="6530"/>
                        <a14:foregroundMark x1="36933" y1="6530" x2="73742" y2="5744"/>
                        <a14:foregroundMark x1="73742" y1="5744" x2="90031" y2="7255"/>
                        <a14:foregroundMark x1="90031" y1="7255" x2="97485" y2="38815"/>
                        <a14:foregroundMark x1="97485" y1="38815" x2="96380" y2="71403"/>
                        <a14:foregroundMark x1="96380" y1="71403" x2="80031" y2="84704"/>
                        <a14:foregroundMark x1="80031" y1="84704" x2="153" y2="85429"/>
                        <a14:foregroundMark x1="16442" y1="7981" x2="890" y2="17473"/>
                        <a14:foregroundMark x1="890" y1="17473" x2="153" y2="50484"/>
                        <a14:foregroundMark x1="153" y1="50484" x2="14141" y2="81620"/>
                        <a14:foregroundMark x1="14141" y1="81620" x2="48865" y2="70798"/>
                        <a14:foregroundMark x1="48865" y1="70798" x2="33742" y2="11004"/>
                        <a14:foregroundMark x1="33742" y1="11004" x2="17546" y2="10883"/>
                        <a14:foregroundMark x1="17546" y1="10883" x2="16442" y2="8706"/>
                        <a14:foregroundMark x1="16074" y1="7255" x2="890" y2="17473"/>
                        <a14:foregroundMark x1="87883" y1="8706" x2="97117" y2="37062"/>
                        <a14:foregroundMark x1="97117" y1="37062" x2="89141" y2="8706"/>
                        <a14:foregroundMark x1="89141" y1="8706" x2="1258" y2="4293"/>
                        <a14:foregroundMark x1="1258" y1="4293" x2="890" y2="34281"/>
                        <a14:foregroundMark x1="87117" y1="7981" x2="97853" y2="34160"/>
                        <a14:foregroundMark x1="97853" y1="34160" x2="95276" y2="65719"/>
                        <a14:foregroundMark x1="95276" y1="65719" x2="93804" y2="23337"/>
                        <a14:foregroundMark x1="95644" y1="40145" x2="98589" y2="7799"/>
                        <a14:foregroundMark x1="98589" y1="7799" x2="76012" y2="9432"/>
                      </a14:backgroundRemoval>
                    </a14:imgEffect>
                  </a14:imgLayer>
                </a14:imgProps>
              </a:ext>
              <a:ext uri="{28A0092B-C50C-407E-A947-70E740481C1C}">
                <a14:useLocalDpi xmlns:a14="http://schemas.microsoft.com/office/drawing/2010/main"/>
              </a:ext>
            </a:extLst>
          </a:blip>
          <a:srcRect/>
          <a:stretch/>
        </p:blipFill>
        <p:spPr>
          <a:xfrm>
            <a:off x="7430728" y="1982351"/>
            <a:ext cx="2940886" cy="1489246"/>
          </a:xfrm>
          <a:prstGeom prst="rect">
            <a:avLst/>
          </a:prstGeom>
        </p:spPr>
      </p:pic>
      <p:sp>
        <p:nvSpPr>
          <p:cNvPr id="9" name="Textplatzhalter 5">
            <a:extLst>
              <a:ext uri="{FF2B5EF4-FFF2-40B4-BE49-F238E27FC236}">
                <a16:creationId xmlns:a16="http://schemas.microsoft.com/office/drawing/2014/main" id="{D51945B5-7F61-FA4B-BCB8-10787CC41B28}"/>
              </a:ext>
            </a:extLst>
          </p:cNvPr>
          <p:cNvSpPr txBox="1">
            <a:spLocks/>
          </p:cNvSpPr>
          <p:nvPr/>
        </p:nvSpPr>
        <p:spPr>
          <a:xfrm>
            <a:off x="7710595" y="1574827"/>
            <a:ext cx="2381152" cy="31640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de-DE" sz="2400" dirty="0">
                <a:latin typeface="Open Sans" panose="020B0606030504020204" pitchFamily="34" charset="0"/>
                <a:ea typeface="Open Sans" panose="020B0606030504020204" pitchFamily="34" charset="0"/>
                <a:cs typeface="Open Sans" panose="020B0606030504020204" pitchFamily="34" charset="0"/>
              </a:rPr>
              <a:t>Mathematik</a:t>
            </a:r>
            <a:endParaRPr lang="de-DE"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Textplatzhalter 7">
            <a:extLst>
              <a:ext uri="{FF2B5EF4-FFF2-40B4-BE49-F238E27FC236}">
                <a16:creationId xmlns:a16="http://schemas.microsoft.com/office/drawing/2014/main" id="{5F6F2D76-CF2A-D342-BD3A-1FD58F1A7AD5}"/>
              </a:ext>
            </a:extLst>
          </p:cNvPr>
          <p:cNvSpPr txBox="1">
            <a:spLocks/>
          </p:cNvSpPr>
          <p:nvPr/>
        </p:nvSpPr>
        <p:spPr>
          <a:xfrm>
            <a:off x="2832549" y="4030972"/>
            <a:ext cx="2120900" cy="3258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de-DE" sz="2400" dirty="0">
                <a:latin typeface="Open Sans" panose="020B0606030504020204" pitchFamily="34" charset="0"/>
                <a:ea typeface="Open Sans" panose="020B0606030504020204" pitchFamily="34" charset="0"/>
                <a:cs typeface="Open Sans" panose="020B0606030504020204" pitchFamily="34" charset="0"/>
              </a:rPr>
              <a:t>physisch</a:t>
            </a:r>
          </a:p>
        </p:txBody>
      </p:sp>
      <p:sp>
        <p:nvSpPr>
          <p:cNvPr id="12" name="Textplatzhalter 9">
            <a:extLst>
              <a:ext uri="{FF2B5EF4-FFF2-40B4-BE49-F238E27FC236}">
                <a16:creationId xmlns:a16="http://schemas.microsoft.com/office/drawing/2014/main" id="{2B05560D-D5B8-044B-B134-5FCE8ACE5B75}"/>
              </a:ext>
            </a:extLst>
          </p:cNvPr>
          <p:cNvSpPr txBox="1">
            <a:spLocks/>
          </p:cNvSpPr>
          <p:nvPr/>
        </p:nvSpPr>
        <p:spPr>
          <a:xfrm>
            <a:off x="6058862" y="3871344"/>
            <a:ext cx="2120900" cy="3258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de-DE" sz="2400" dirty="0">
                <a:latin typeface="Open Sans" panose="020B0606030504020204" pitchFamily="34" charset="0"/>
                <a:ea typeface="Open Sans" panose="020B0606030504020204" pitchFamily="34" charset="0"/>
                <a:cs typeface="Open Sans" panose="020B0606030504020204" pitchFamily="34" charset="0"/>
              </a:rPr>
              <a:t>digital</a:t>
            </a:r>
            <a:endParaRPr lang="de-DE"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Textplatzhalter 10">
            <a:extLst>
              <a:ext uri="{FF2B5EF4-FFF2-40B4-BE49-F238E27FC236}">
                <a16:creationId xmlns:a16="http://schemas.microsoft.com/office/drawing/2014/main" id="{F54BE5E7-401D-2146-A08A-E2619B3FBD05}"/>
              </a:ext>
            </a:extLst>
          </p:cNvPr>
          <p:cNvSpPr txBox="1">
            <a:spLocks/>
          </p:cNvSpPr>
          <p:nvPr/>
        </p:nvSpPr>
        <p:spPr>
          <a:xfrm>
            <a:off x="4030589" y="2164897"/>
            <a:ext cx="3088723" cy="3651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de-DE" sz="2400" b="1" dirty="0">
                <a:solidFill>
                  <a:srgbClr val="428891"/>
                </a:solidFill>
                <a:latin typeface="Open Sans" panose="020B0606030504020204" pitchFamily="34" charset="0"/>
                <a:ea typeface="Open Sans" panose="020B0606030504020204" pitchFamily="34" charset="0"/>
                <a:cs typeface="Open Sans" panose="020B0606030504020204" pitchFamily="34" charset="0"/>
              </a:rPr>
              <a:t>Medien als Mittler</a:t>
            </a:r>
          </a:p>
        </p:txBody>
      </p:sp>
      <p:pic>
        <p:nvPicPr>
          <p:cNvPr id="14" name="Bildplatzhalter 23">
            <a:extLst>
              <a:ext uri="{FF2B5EF4-FFF2-40B4-BE49-F238E27FC236}">
                <a16:creationId xmlns:a16="http://schemas.microsoft.com/office/drawing/2014/main" id="{D23E9020-634B-684B-9429-F0A74C7C1142}"/>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6207" b="99770" l="8946" r="95208">
                        <a14:foregroundMark x1="42492" y1="34483" x2="61981" y2="63908"/>
                        <a14:foregroundMark x1="61981" y1="63908" x2="79233" y2="28276"/>
                        <a14:foregroundMark x1="79233" y1="28276" x2="59425" y2="6207"/>
                        <a14:foregroundMark x1="59425" y1="6207" x2="54633" y2="6207"/>
                        <a14:foregroundMark x1="8946" y1="15632" x2="23003" y2="41839"/>
                        <a14:foregroundMark x1="23003" y1="41839" x2="37380" y2="45517"/>
                        <a14:foregroundMark x1="82428" y1="29195" x2="87220" y2="46667"/>
                        <a14:foregroundMark x1="35144" y1="71494" x2="42173" y2="97241"/>
                        <a14:foregroundMark x1="42173" y1="97241" x2="78594" y2="97931"/>
                        <a14:foregroundMark x1="78594" y1="97931" x2="61981" y2="80920"/>
                        <a14:foregroundMark x1="85623" y1="32644" x2="88818" y2="46667"/>
                        <a14:foregroundMark x1="92332" y1="35632" x2="95527" y2="37471"/>
                        <a14:foregroundMark x1="70927" y1="84368" x2="90735" y2="99770"/>
                      </a14:backgroundRemoval>
                    </a14:imgEffect>
                  </a14:imgLayer>
                </a14:imgProps>
              </a:ext>
              <a:ext uri="{28A0092B-C50C-407E-A947-70E740481C1C}">
                <a14:useLocalDpi xmlns:a14="http://schemas.microsoft.com/office/drawing/2010/main"/>
              </a:ext>
            </a:extLst>
          </a:blip>
          <a:srcRect l="5579" t="1292" r="1276" b="372"/>
          <a:stretch/>
        </p:blipFill>
        <p:spPr>
          <a:xfrm>
            <a:off x="2143714" y="1813758"/>
            <a:ext cx="1241102" cy="1820980"/>
          </a:xfrm>
          <a:prstGeom prst="rect">
            <a:avLst/>
          </a:prstGeom>
          <a:noFill/>
        </p:spPr>
      </p:pic>
      <p:pic>
        <p:nvPicPr>
          <p:cNvPr id="15" name="Bild 4">
            <a:extLst>
              <a:ext uri="{FF2B5EF4-FFF2-40B4-BE49-F238E27FC236}">
                <a16:creationId xmlns:a16="http://schemas.microsoft.com/office/drawing/2014/main" id="{E37BEC46-F502-D447-9567-7AC8E0F856E4}"/>
              </a:ext>
            </a:extLst>
          </p:cNvPr>
          <p:cNvPicPr>
            <a:picLocks noChangeAspect="1"/>
          </p:cNvPicPr>
          <p:nvPr/>
        </p:nvPicPr>
        <p:blipFill>
          <a:blip r:embed="rId7"/>
          <a:srcRect/>
          <a:stretch/>
        </p:blipFill>
        <p:spPr bwMode="auto">
          <a:xfrm>
            <a:off x="6118318" y="4285920"/>
            <a:ext cx="2087562" cy="151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17" name="Gerade Verbindung mit Pfeil 16">
            <a:extLst>
              <a:ext uri="{FF2B5EF4-FFF2-40B4-BE49-F238E27FC236}">
                <a16:creationId xmlns:a16="http://schemas.microsoft.com/office/drawing/2014/main" id="{CF748388-728D-E445-9538-AB8B100A1B81}"/>
              </a:ext>
            </a:extLst>
          </p:cNvPr>
          <p:cNvCxnSpPr>
            <a:cxnSpLocks/>
          </p:cNvCxnSpPr>
          <p:nvPr/>
        </p:nvCxnSpPr>
        <p:spPr>
          <a:xfrm>
            <a:off x="4030589" y="2561131"/>
            <a:ext cx="3088723" cy="0"/>
          </a:xfrm>
          <a:prstGeom prst="straightConnector1">
            <a:avLst/>
          </a:prstGeom>
          <a:ln>
            <a:solidFill>
              <a:schemeClr val="bg1">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9" name="Gerade Verbindung mit Pfeil 18">
            <a:extLst>
              <a:ext uri="{FF2B5EF4-FFF2-40B4-BE49-F238E27FC236}">
                <a16:creationId xmlns:a16="http://schemas.microsoft.com/office/drawing/2014/main" id="{04190B57-395F-C44E-A371-43DB32C2D66B}"/>
              </a:ext>
            </a:extLst>
          </p:cNvPr>
          <p:cNvCxnSpPr/>
          <p:nvPr/>
        </p:nvCxnSpPr>
        <p:spPr>
          <a:xfrm flipH="1">
            <a:off x="4576572" y="2735379"/>
            <a:ext cx="648000" cy="1008000"/>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4" name="Textfeld 23">
            <a:extLst>
              <a:ext uri="{FF2B5EF4-FFF2-40B4-BE49-F238E27FC236}">
                <a16:creationId xmlns:a16="http://schemas.microsoft.com/office/drawing/2014/main" id="{939EB36E-5501-0544-A2B7-46BCDA44151F}"/>
              </a:ext>
            </a:extLst>
          </p:cNvPr>
          <p:cNvSpPr txBox="1"/>
          <p:nvPr/>
        </p:nvSpPr>
        <p:spPr>
          <a:xfrm>
            <a:off x="4030589" y="3187309"/>
            <a:ext cx="184731" cy="369332"/>
          </a:xfrm>
          <a:prstGeom prst="rect">
            <a:avLst/>
          </a:prstGeom>
          <a:noFill/>
        </p:spPr>
        <p:txBody>
          <a:bodyPr wrap="none" rtlCol="0">
            <a:spAutoFit/>
          </a:bodyPr>
          <a:lstStyle/>
          <a:p>
            <a:endParaRPr lang="de-DE" dirty="0"/>
          </a:p>
        </p:txBody>
      </p:sp>
      <p:cxnSp>
        <p:nvCxnSpPr>
          <p:cNvPr id="25" name="Gerade Verbindung mit Pfeil 24">
            <a:extLst>
              <a:ext uri="{FF2B5EF4-FFF2-40B4-BE49-F238E27FC236}">
                <a16:creationId xmlns:a16="http://schemas.microsoft.com/office/drawing/2014/main" id="{C8750A02-6D45-1046-94F9-1AD62B981140}"/>
              </a:ext>
            </a:extLst>
          </p:cNvPr>
          <p:cNvCxnSpPr>
            <a:cxnSpLocks/>
          </p:cNvCxnSpPr>
          <p:nvPr/>
        </p:nvCxnSpPr>
        <p:spPr>
          <a:xfrm>
            <a:off x="5943229" y="2741483"/>
            <a:ext cx="648000" cy="1008000"/>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 name="Oval 1">
            <a:extLst>
              <a:ext uri="{FF2B5EF4-FFF2-40B4-BE49-F238E27FC236}">
                <a16:creationId xmlns:a16="http://schemas.microsoft.com/office/drawing/2014/main" id="{777254D6-5372-BD4B-A020-BF8191EDF053}"/>
              </a:ext>
            </a:extLst>
          </p:cNvPr>
          <p:cNvSpPr/>
          <p:nvPr/>
        </p:nvSpPr>
        <p:spPr>
          <a:xfrm>
            <a:off x="5449538" y="3819171"/>
            <a:ext cx="3339548" cy="231305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8" name="Rechteck 17">
            <a:extLst>
              <a:ext uri="{FF2B5EF4-FFF2-40B4-BE49-F238E27FC236}">
                <a16:creationId xmlns:a16="http://schemas.microsoft.com/office/drawing/2014/main" id="{7360E18B-4DB0-F94C-A935-22DAE16165B9}"/>
              </a:ext>
            </a:extLst>
          </p:cNvPr>
          <p:cNvSpPr/>
          <p:nvPr/>
        </p:nvSpPr>
        <p:spPr>
          <a:xfrm>
            <a:off x="8165232" y="3260204"/>
            <a:ext cx="1471877" cy="215444"/>
          </a:xfrm>
          <a:prstGeom prst="rect">
            <a:avLst/>
          </a:prstGeom>
        </p:spPr>
        <p:txBody>
          <a:bodyPr wrap="none">
            <a:spAutoFit/>
          </a:bodyPr>
          <a:lstStyle/>
          <a:p>
            <a:pPr algn="ctr"/>
            <a:r>
              <a:rPr lang="de-DE" sz="800" dirty="0">
                <a:solidFill>
                  <a:schemeClr val="bg1">
                    <a:lumMod val="75000"/>
                  </a:schemeClr>
                </a:solidFill>
              </a:rPr>
              <a:t>PIKAS </a:t>
            </a:r>
            <a:r>
              <a:rPr lang="de-DE" sz="800" dirty="0" err="1">
                <a:solidFill>
                  <a:schemeClr val="bg1">
                    <a:lumMod val="75000"/>
                  </a:schemeClr>
                </a:solidFill>
              </a:rPr>
              <a:t>digi</a:t>
            </a:r>
            <a:r>
              <a:rPr lang="de-DE" sz="800" dirty="0">
                <a:solidFill>
                  <a:schemeClr val="bg1">
                    <a:lumMod val="75000"/>
                  </a:schemeClr>
                </a:solidFill>
              </a:rPr>
              <a:t>. Lizenz: CC BY-SA 4.0</a:t>
            </a:r>
          </a:p>
        </p:txBody>
      </p:sp>
      <p:pic>
        <p:nvPicPr>
          <p:cNvPr id="20" name="Grafik 19">
            <a:extLst>
              <a:ext uri="{FF2B5EF4-FFF2-40B4-BE49-F238E27FC236}">
                <a16:creationId xmlns:a16="http://schemas.microsoft.com/office/drawing/2014/main" id="{666E9FD8-8246-1E4A-81E5-72E1C0C2B0A3}"/>
              </a:ext>
            </a:extLst>
          </p:cNvPr>
          <p:cNvPicPr>
            <a:picLocks noChangeAspect="1"/>
          </p:cNvPicPr>
          <p:nvPr/>
        </p:nvPicPr>
        <p:blipFill>
          <a:blip r:embed="rId8">
            <a:clrChange>
              <a:clrFrom>
                <a:srgbClr val="E5DDDA"/>
              </a:clrFrom>
              <a:clrTo>
                <a:srgbClr val="E5DDDA">
                  <a:alpha val="0"/>
                </a:srgbClr>
              </a:clrTo>
            </a:clrChange>
          </a:blip>
          <a:srcRect/>
          <a:stretch/>
        </p:blipFill>
        <p:spPr>
          <a:xfrm>
            <a:off x="2705376" y="4518677"/>
            <a:ext cx="2250224" cy="1613552"/>
          </a:xfrm>
          <a:prstGeom prst="rect">
            <a:avLst/>
          </a:prstGeom>
        </p:spPr>
      </p:pic>
      <p:sp>
        <p:nvSpPr>
          <p:cNvPr id="23" name="Rechteck 22">
            <a:extLst>
              <a:ext uri="{FF2B5EF4-FFF2-40B4-BE49-F238E27FC236}">
                <a16:creationId xmlns:a16="http://schemas.microsoft.com/office/drawing/2014/main" id="{DCB99FB4-1395-C94F-BAA7-21E9FF52BADA}"/>
              </a:ext>
            </a:extLst>
          </p:cNvPr>
          <p:cNvSpPr/>
          <p:nvPr/>
        </p:nvSpPr>
        <p:spPr>
          <a:xfrm>
            <a:off x="5622224" y="5793746"/>
            <a:ext cx="3079749" cy="215444"/>
          </a:xfrm>
          <a:prstGeom prst="rect">
            <a:avLst/>
          </a:prstGeom>
        </p:spPr>
        <p:txBody>
          <a:bodyPr wrap="square">
            <a:spAutoFit/>
          </a:bodyPr>
          <a:lstStyle/>
          <a:p>
            <a:pPr algn="ctr"/>
            <a:r>
              <a:rPr lang="de-DE" sz="800" dirty="0">
                <a:solidFill>
                  <a:schemeClr val="bg1">
                    <a:lumMod val="65000"/>
                  </a:schemeClr>
                </a:solidFill>
              </a:rPr>
              <a:t>Screenshot App „Virtuelles Zwanzigerfeld“© Christian </a:t>
            </a:r>
            <a:r>
              <a:rPr lang="de-DE" sz="800" dirty="0" err="1">
                <a:solidFill>
                  <a:schemeClr val="bg1">
                    <a:lumMod val="65000"/>
                  </a:schemeClr>
                </a:solidFill>
              </a:rPr>
              <a:t>Urff</a:t>
            </a:r>
            <a:endParaRPr lang="de-DE" sz="800" dirty="0">
              <a:solidFill>
                <a:schemeClr val="bg1">
                  <a:lumMod val="65000"/>
                </a:schemeClr>
              </a:solidFill>
            </a:endParaRPr>
          </a:p>
        </p:txBody>
      </p:sp>
      <p:sp>
        <p:nvSpPr>
          <p:cNvPr id="26" name="Rechteck 25">
            <a:extLst>
              <a:ext uri="{FF2B5EF4-FFF2-40B4-BE49-F238E27FC236}">
                <a16:creationId xmlns:a16="http://schemas.microsoft.com/office/drawing/2014/main" id="{423BBED1-B76F-CE45-B220-F63285CDD04B}"/>
              </a:ext>
            </a:extLst>
          </p:cNvPr>
          <p:cNvSpPr/>
          <p:nvPr/>
        </p:nvSpPr>
        <p:spPr>
          <a:xfrm>
            <a:off x="1969437" y="3649980"/>
            <a:ext cx="1471877" cy="215444"/>
          </a:xfrm>
          <a:prstGeom prst="rect">
            <a:avLst/>
          </a:prstGeom>
        </p:spPr>
        <p:txBody>
          <a:bodyPr wrap="none">
            <a:spAutoFit/>
          </a:bodyPr>
          <a:lstStyle/>
          <a:p>
            <a:pPr algn="ctr"/>
            <a:r>
              <a:rPr lang="de-DE" sz="800" dirty="0">
                <a:solidFill>
                  <a:schemeClr val="bg1">
                    <a:lumMod val="75000"/>
                  </a:schemeClr>
                </a:solidFill>
              </a:rPr>
              <a:t>PIKAS </a:t>
            </a:r>
            <a:r>
              <a:rPr lang="de-DE" sz="800" dirty="0" err="1">
                <a:solidFill>
                  <a:schemeClr val="bg1">
                    <a:lumMod val="75000"/>
                  </a:schemeClr>
                </a:solidFill>
              </a:rPr>
              <a:t>digi</a:t>
            </a:r>
            <a:r>
              <a:rPr lang="de-DE" sz="800" dirty="0">
                <a:solidFill>
                  <a:schemeClr val="bg1">
                    <a:lumMod val="75000"/>
                  </a:schemeClr>
                </a:solidFill>
              </a:rPr>
              <a:t>. Lizenz: CC BY-SA 4.0</a:t>
            </a:r>
          </a:p>
        </p:txBody>
      </p:sp>
      <p:sp>
        <p:nvSpPr>
          <p:cNvPr id="27" name="Rechteck 26">
            <a:extLst>
              <a:ext uri="{FF2B5EF4-FFF2-40B4-BE49-F238E27FC236}">
                <a16:creationId xmlns:a16="http://schemas.microsoft.com/office/drawing/2014/main" id="{D1A0C8B9-669D-5C4C-84EF-3B492166EC56}"/>
              </a:ext>
            </a:extLst>
          </p:cNvPr>
          <p:cNvSpPr/>
          <p:nvPr/>
        </p:nvSpPr>
        <p:spPr>
          <a:xfrm>
            <a:off x="3094549" y="6143704"/>
            <a:ext cx="1471877" cy="215444"/>
          </a:xfrm>
          <a:prstGeom prst="rect">
            <a:avLst/>
          </a:prstGeom>
        </p:spPr>
        <p:txBody>
          <a:bodyPr wrap="none">
            <a:spAutoFit/>
          </a:bodyPr>
          <a:lstStyle/>
          <a:p>
            <a:pPr algn="ctr"/>
            <a:r>
              <a:rPr lang="de-DE" sz="800" dirty="0">
                <a:solidFill>
                  <a:schemeClr val="bg1">
                    <a:lumMod val="75000"/>
                  </a:schemeClr>
                </a:solidFill>
              </a:rPr>
              <a:t>PIKAS </a:t>
            </a:r>
            <a:r>
              <a:rPr lang="de-DE" sz="800" dirty="0" err="1">
                <a:solidFill>
                  <a:schemeClr val="bg1">
                    <a:lumMod val="75000"/>
                  </a:schemeClr>
                </a:solidFill>
              </a:rPr>
              <a:t>digi</a:t>
            </a:r>
            <a:r>
              <a:rPr lang="de-DE" sz="800" dirty="0">
                <a:solidFill>
                  <a:schemeClr val="bg1">
                    <a:lumMod val="75000"/>
                  </a:schemeClr>
                </a:solidFill>
              </a:rPr>
              <a:t>. Lizenz: CC BY-SA 4.0</a:t>
            </a:r>
          </a:p>
        </p:txBody>
      </p:sp>
    </p:spTree>
    <p:extLst>
      <p:ext uri="{BB962C8B-B14F-4D97-AF65-F5344CB8AC3E}">
        <p14:creationId xmlns:p14="http://schemas.microsoft.com/office/powerpoint/2010/main" val="472002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p:bldP spid="12" grpId="0"/>
      <p:bldP spid="13" grpId="0"/>
      <p:bldP spid="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97F88939-F1F0-2F48-B028-E79BF4E807C5}"/>
              </a:ext>
            </a:extLst>
          </p:cNvPr>
          <p:cNvSpPr>
            <a:spLocks noGrp="1"/>
          </p:cNvSpPr>
          <p:nvPr>
            <p:ph idx="1"/>
          </p:nvPr>
        </p:nvSpPr>
        <p:spPr>
          <a:xfrm>
            <a:off x="838200" y="1532173"/>
            <a:ext cx="10944219" cy="1296087"/>
          </a:xfrm>
        </p:spPr>
        <p:txBody>
          <a:bodyPr/>
          <a:lstStyle/>
          <a:p>
            <a:pPr marL="0" indent="0">
              <a:buNone/>
            </a:pPr>
            <a:r>
              <a:rPr lang="de-DE" sz="2400" b="1" dirty="0"/>
              <a:t>Mentale Operationen virtuell darstellen</a:t>
            </a:r>
          </a:p>
          <a:p>
            <a:pPr marL="0" indent="0">
              <a:buNone/>
            </a:pPr>
            <a:r>
              <a:rPr lang="de-DE" sz="2000" dirty="0"/>
              <a:t>Für den Aufbau von tragfähigen Vorstellungsbildern ist sowohl das konkrete als auch gedankliche Durchführen und Nachvollziehen (aktiver) Handlungen an geeignetem didaktischen Material sinnvoll.</a:t>
            </a:r>
          </a:p>
          <a:p>
            <a:endParaRPr lang="de-DE" sz="2400" dirty="0"/>
          </a:p>
          <a:p>
            <a:pPr marL="0" indent="0">
              <a:buNone/>
            </a:pPr>
            <a:endParaRPr lang="de-DE" b="1" dirty="0"/>
          </a:p>
        </p:txBody>
      </p:sp>
      <p:sp>
        <p:nvSpPr>
          <p:cNvPr id="3" name="Datumsplatzhalter 2">
            <a:extLst>
              <a:ext uri="{FF2B5EF4-FFF2-40B4-BE49-F238E27FC236}">
                <a16:creationId xmlns:a16="http://schemas.microsoft.com/office/drawing/2014/main" id="{DBC451B1-ECE4-FB49-ADBA-9873352F346A}"/>
              </a:ext>
            </a:extLst>
          </p:cNvPr>
          <p:cNvSpPr>
            <a:spLocks noGrp="1"/>
          </p:cNvSpPr>
          <p:nvPr>
            <p:ph type="dt" sz="half" idx="10"/>
          </p:nvPr>
        </p:nvSpPr>
        <p:spPr/>
        <p:txBody>
          <a:bodyPr/>
          <a:lstStyle/>
          <a:p>
            <a:fld id="{47812229-3D41-3749-81C7-654ECBC0BDF8}" type="datetime1">
              <a:rPr lang="de-DE" smtClean="0"/>
              <a:t>25.09.20</a:t>
            </a:fld>
            <a:endParaRPr lang="de-DE" dirty="0"/>
          </a:p>
        </p:txBody>
      </p:sp>
      <p:sp>
        <p:nvSpPr>
          <p:cNvPr id="4" name="Fußzeilenplatzhalter 3">
            <a:extLst>
              <a:ext uri="{FF2B5EF4-FFF2-40B4-BE49-F238E27FC236}">
                <a16:creationId xmlns:a16="http://schemas.microsoft.com/office/drawing/2014/main" id="{48F4CEB9-A211-884D-8593-1DF27F919B61}"/>
              </a:ext>
            </a:extLst>
          </p:cNvPr>
          <p:cNvSpPr>
            <a:spLocks noGrp="1"/>
          </p:cNvSpPr>
          <p:nvPr>
            <p:ph type="ftr" sz="quarter" idx="11"/>
          </p:nvPr>
        </p:nvSpPr>
        <p:spPr/>
        <p:txBody>
          <a:bodyPr/>
          <a:lstStyle/>
          <a:p>
            <a:r>
              <a:rPr lang="de-DE"/>
              <a:t>Juli 2019 © </a:t>
            </a:r>
            <a:r>
              <a:rPr lang="de-DE" b="1"/>
              <a:t>PIKAS</a:t>
            </a:r>
            <a:r>
              <a:rPr lang="de-DE"/>
              <a:t> digi </a:t>
            </a:r>
            <a:r>
              <a:rPr lang="de-DE" i="1"/>
              <a:t>(pikas-digi.dzlm.de)</a:t>
            </a:r>
            <a:endParaRPr lang="de-DE" i="1" dirty="0"/>
          </a:p>
        </p:txBody>
      </p:sp>
      <p:sp>
        <p:nvSpPr>
          <p:cNvPr id="5" name="Foliennummernplatzhalter 4">
            <a:extLst>
              <a:ext uri="{FF2B5EF4-FFF2-40B4-BE49-F238E27FC236}">
                <a16:creationId xmlns:a16="http://schemas.microsoft.com/office/drawing/2014/main" id="{6156AA19-5692-AB4E-BBB2-627D9B77FF0A}"/>
              </a:ext>
            </a:extLst>
          </p:cNvPr>
          <p:cNvSpPr>
            <a:spLocks noGrp="1"/>
          </p:cNvSpPr>
          <p:nvPr>
            <p:ph type="sldNum" sz="quarter" idx="12"/>
          </p:nvPr>
        </p:nvSpPr>
        <p:spPr/>
        <p:txBody>
          <a:bodyPr/>
          <a:lstStyle/>
          <a:p>
            <a:fld id="{7D26CBBC-A65C-324F-A558-3C7EC3B0734D}" type="slidenum">
              <a:rPr lang="de-DE" smtClean="0"/>
              <a:t>29</a:t>
            </a:fld>
            <a:endParaRPr lang="de-DE"/>
          </a:p>
        </p:txBody>
      </p:sp>
      <p:sp>
        <p:nvSpPr>
          <p:cNvPr id="7" name="Inhaltsplatzhalter 5">
            <a:extLst>
              <a:ext uri="{FF2B5EF4-FFF2-40B4-BE49-F238E27FC236}">
                <a16:creationId xmlns:a16="http://schemas.microsoft.com/office/drawing/2014/main" id="{44F411BE-16A5-A349-8320-ADB5488A3FD4}"/>
              </a:ext>
            </a:extLst>
          </p:cNvPr>
          <p:cNvSpPr txBox="1">
            <a:spLocks/>
          </p:cNvSpPr>
          <p:nvPr/>
        </p:nvSpPr>
        <p:spPr>
          <a:xfrm>
            <a:off x="4150518" y="87843"/>
            <a:ext cx="5004368" cy="472839"/>
          </a:xfrm>
          <a:prstGeom prst="rect">
            <a:avLst/>
          </a:prstGeom>
          <a:solidFill>
            <a:srgbClr val="428891"/>
          </a:solidFill>
        </p:spPr>
        <p:txBody>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2650" spc="-150" dirty="0"/>
              <a:t>3. Mathematikdidaktische und</a:t>
            </a:r>
            <a:endParaRPr lang="de-DE" sz="2650" dirty="0"/>
          </a:p>
        </p:txBody>
      </p:sp>
      <p:sp>
        <p:nvSpPr>
          <p:cNvPr id="8" name="Inhaltsplatzhalter 5">
            <a:extLst>
              <a:ext uri="{FF2B5EF4-FFF2-40B4-BE49-F238E27FC236}">
                <a16:creationId xmlns:a16="http://schemas.microsoft.com/office/drawing/2014/main" id="{4DB5F1FB-E407-F742-9CCD-F90AF847DED3}"/>
              </a:ext>
            </a:extLst>
          </p:cNvPr>
          <p:cNvSpPr txBox="1">
            <a:spLocks/>
          </p:cNvSpPr>
          <p:nvPr/>
        </p:nvSpPr>
        <p:spPr>
          <a:xfrm>
            <a:off x="4150518" y="560682"/>
            <a:ext cx="8041482" cy="472839"/>
          </a:xfrm>
          <a:prstGeom prst="rect">
            <a:avLst/>
          </a:prstGeom>
          <a:solidFill>
            <a:srgbClr val="428891"/>
          </a:solidFill>
        </p:spPr>
        <p:txBody>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2650" spc="-150" dirty="0"/>
              <a:t>unterrichtsorganisatorische </a:t>
            </a:r>
            <a:r>
              <a:rPr lang="de-DE" sz="2650" b="1" spc="-150" dirty="0"/>
              <a:t>Potentiale</a:t>
            </a:r>
            <a:r>
              <a:rPr lang="de-DE" sz="2650" spc="-150" dirty="0"/>
              <a:t> digitaler Medien</a:t>
            </a:r>
            <a:endParaRPr lang="de-DE" sz="2650" dirty="0"/>
          </a:p>
        </p:txBody>
      </p:sp>
    </p:spTree>
    <p:extLst>
      <p:ext uri="{BB962C8B-B14F-4D97-AF65-F5344CB8AC3E}">
        <p14:creationId xmlns:p14="http://schemas.microsoft.com/office/powerpoint/2010/main" val="3178172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97F88939-F1F0-2F48-B028-E79BF4E807C5}"/>
              </a:ext>
            </a:extLst>
          </p:cNvPr>
          <p:cNvSpPr>
            <a:spLocks noGrp="1"/>
          </p:cNvSpPr>
          <p:nvPr>
            <p:ph idx="1"/>
          </p:nvPr>
        </p:nvSpPr>
        <p:spPr>
          <a:xfrm>
            <a:off x="838200" y="1532173"/>
            <a:ext cx="10944219" cy="1296087"/>
          </a:xfrm>
        </p:spPr>
        <p:txBody>
          <a:bodyPr/>
          <a:lstStyle/>
          <a:p>
            <a:pPr marL="0" indent="0">
              <a:buNone/>
            </a:pPr>
            <a:r>
              <a:rPr lang="de-DE" sz="2400" b="1" dirty="0"/>
              <a:t>Mentale Operationen virtuell darstellen</a:t>
            </a:r>
          </a:p>
          <a:p>
            <a:pPr marL="0" indent="0">
              <a:buNone/>
            </a:pPr>
            <a:r>
              <a:rPr lang="de-DE" sz="2000" dirty="0"/>
              <a:t>Für den Aufbau von tragfähigen Vorstellungsbildern ist sowohl das konkrete als auch gedankliche Durchführen und Nachvollziehen (aktiver) Handlungen an geeignetem didaktischen Material sinnvoll.</a:t>
            </a:r>
          </a:p>
          <a:p>
            <a:endParaRPr lang="de-DE" sz="2400" dirty="0"/>
          </a:p>
          <a:p>
            <a:pPr marL="0" indent="0">
              <a:buNone/>
            </a:pPr>
            <a:endParaRPr lang="de-DE" b="1" dirty="0"/>
          </a:p>
        </p:txBody>
      </p:sp>
      <p:sp>
        <p:nvSpPr>
          <p:cNvPr id="3" name="Datumsplatzhalter 2">
            <a:extLst>
              <a:ext uri="{FF2B5EF4-FFF2-40B4-BE49-F238E27FC236}">
                <a16:creationId xmlns:a16="http://schemas.microsoft.com/office/drawing/2014/main" id="{DBC451B1-ECE4-FB49-ADBA-9873352F346A}"/>
              </a:ext>
            </a:extLst>
          </p:cNvPr>
          <p:cNvSpPr>
            <a:spLocks noGrp="1"/>
          </p:cNvSpPr>
          <p:nvPr>
            <p:ph type="dt" sz="half" idx="10"/>
          </p:nvPr>
        </p:nvSpPr>
        <p:spPr/>
        <p:txBody>
          <a:bodyPr/>
          <a:lstStyle/>
          <a:p>
            <a:fld id="{47812229-3D41-3749-81C7-654ECBC0BDF8}" type="datetime1">
              <a:rPr lang="de-DE" smtClean="0"/>
              <a:t>25.09.20</a:t>
            </a:fld>
            <a:endParaRPr lang="de-DE" dirty="0"/>
          </a:p>
        </p:txBody>
      </p:sp>
      <p:sp>
        <p:nvSpPr>
          <p:cNvPr id="4" name="Fußzeilenplatzhalter 3">
            <a:extLst>
              <a:ext uri="{FF2B5EF4-FFF2-40B4-BE49-F238E27FC236}">
                <a16:creationId xmlns:a16="http://schemas.microsoft.com/office/drawing/2014/main" id="{48F4CEB9-A211-884D-8593-1DF27F919B61}"/>
              </a:ext>
            </a:extLst>
          </p:cNvPr>
          <p:cNvSpPr>
            <a:spLocks noGrp="1"/>
          </p:cNvSpPr>
          <p:nvPr>
            <p:ph type="ftr" sz="quarter" idx="11"/>
          </p:nvPr>
        </p:nvSpPr>
        <p:spPr/>
        <p:txBody>
          <a:bodyPr/>
          <a:lstStyle/>
          <a:p>
            <a:r>
              <a:rPr lang="de-DE"/>
              <a:t>Juli 2019 © </a:t>
            </a:r>
            <a:r>
              <a:rPr lang="de-DE" b="1"/>
              <a:t>PIKAS</a:t>
            </a:r>
            <a:r>
              <a:rPr lang="de-DE"/>
              <a:t> digi </a:t>
            </a:r>
            <a:r>
              <a:rPr lang="de-DE" i="1"/>
              <a:t>(pikas-digi.dzlm.de)</a:t>
            </a:r>
            <a:endParaRPr lang="de-DE" i="1" dirty="0"/>
          </a:p>
        </p:txBody>
      </p:sp>
      <p:sp>
        <p:nvSpPr>
          <p:cNvPr id="5" name="Foliennummernplatzhalter 4">
            <a:extLst>
              <a:ext uri="{FF2B5EF4-FFF2-40B4-BE49-F238E27FC236}">
                <a16:creationId xmlns:a16="http://schemas.microsoft.com/office/drawing/2014/main" id="{6156AA19-5692-AB4E-BBB2-627D9B77FF0A}"/>
              </a:ext>
            </a:extLst>
          </p:cNvPr>
          <p:cNvSpPr>
            <a:spLocks noGrp="1"/>
          </p:cNvSpPr>
          <p:nvPr>
            <p:ph type="sldNum" sz="quarter" idx="12"/>
          </p:nvPr>
        </p:nvSpPr>
        <p:spPr/>
        <p:txBody>
          <a:bodyPr/>
          <a:lstStyle/>
          <a:p>
            <a:fld id="{7D26CBBC-A65C-324F-A558-3C7EC3B0734D}" type="slidenum">
              <a:rPr lang="de-DE" smtClean="0"/>
              <a:t>30</a:t>
            </a:fld>
            <a:endParaRPr lang="de-DE"/>
          </a:p>
        </p:txBody>
      </p:sp>
      <p:sp>
        <p:nvSpPr>
          <p:cNvPr id="7" name="Inhaltsplatzhalter 5">
            <a:extLst>
              <a:ext uri="{FF2B5EF4-FFF2-40B4-BE49-F238E27FC236}">
                <a16:creationId xmlns:a16="http://schemas.microsoft.com/office/drawing/2014/main" id="{44F411BE-16A5-A349-8320-ADB5488A3FD4}"/>
              </a:ext>
            </a:extLst>
          </p:cNvPr>
          <p:cNvSpPr txBox="1">
            <a:spLocks/>
          </p:cNvSpPr>
          <p:nvPr/>
        </p:nvSpPr>
        <p:spPr>
          <a:xfrm>
            <a:off x="4150518" y="87843"/>
            <a:ext cx="5004368" cy="472839"/>
          </a:xfrm>
          <a:prstGeom prst="rect">
            <a:avLst/>
          </a:prstGeom>
          <a:solidFill>
            <a:srgbClr val="428891"/>
          </a:solidFill>
        </p:spPr>
        <p:txBody>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2650" spc="-150" dirty="0"/>
              <a:t>3. Mathematikdidaktische und</a:t>
            </a:r>
            <a:endParaRPr lang="de-DE" sz="2650" dirty="0"/>
          </a:p>
        </p:txBody>
      </p:sp>
      <p:sp>
        <p:nvSpPr>
          <p:cNvPr id="8" name="Inhaltsplatzhalter 5">
            <a:extLst>
              <a:ext uri="{FF2B5EF4-FFF2-40B4-BE49-F238E27FC236}">
                <a16:creationId xmlns:a16="http://schemas.microsoft.com/office/drawing/2014/main" id="{4DB5F1FB-E407-F742-9CCD-F90AF847DED3}"/>
              </a:ext>
            </a:extLst>
          </p:cNvPr>
          <p:cNvSpPr txBox="1">
            <a:spLocks/>
          </p:cNvSpPr>
          <p:nvPr/>
        </p:nvSpPr>
        <p:spPr>
          <a:xfrm>
            <a:off x="4150518" y="560682"/>
            <a:ext cx="8041482" cy="472839"/>
          </a:xfrm>
          <a:prstGeom prst="rect">
            <a:avLst/>
          </a:prstGeom>
          <a:solidFill>
            <a:srgbClr val="428891"/>
          </a:solidFill>
        </p:spPr>
        <p:txBody>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2650" spc="-150" dirty="0"/>
              <a:t>unterrichtsorganisatorische </a:t>
            </a:r>
            <a:r>
              <a:rPr lang="de-DE" sz="2650" b="1" spc="-150" dirty="0"/>
              <a:t>Potentiale</a:t>
            </a:r>
            <a:r>
              <a:rPr lang="de-DE" sz="2650" spc="-150" dirty="0"/>
              <a:t> digitaler Medien</a:t>
            </a:r>
            <a:endParaRPr lang="de-DE" sz="2650" dirty="0"/>
          </a:p>
        </p:txBody>
      </p:sp>
      <p:pic>
        <p:nvPicPr>
          <p:cNvPr id="9" name="Grafik 8">
            <a:extLst>
              <a:ext uri="{FF2B5EF4-FFF2-40B4-BE49-F238E27FC236}">
                <a16:creationId xmlns:a16="http://schemas.microsoft.com/office/drawing/2014/main" id="{1092656D-5F07-C343-9456-84EB70EB8BA4}"/>
              </a:ext>
            </a:extLst>
          </p:cNvPr>
          <p:cNvPicPr>
            <a:picLocks noChangeAspect="1"/>
          </p:cNvPicPr>
          <p:nvPr/>
        </p:nvPicPr>
        <p:blipFill>
          <a:blip r:embed="rId3"/>
          <a:stretch>
            <a:fillRect/>
          </a:stretch>
        </p:blipFill>
        <p:spPr>
          <a:xfrm>
            <a:off x="7393800" y="3008305"/>
            <a:ext cx="3960000" cy="3168000"/>
          </a:xfrm>
          <a:prstGeom prst="rect">
            <a:avLst/>
          </a:prstGeom>
        </p:spPr>
      </p:pic>
      <p:sp>
        <p:nvSpPr>
          <p:cNvPr id="10" name="Rechteck 9">
            <a:extLst>
              <a:ext uri="{FF2B5EF4-FFF2-40B4-BE49-F238E27FC236}">
                <a16:creationId xmlns:a16="http://schemas.microsoft.com/office/drawing/2014/main" id="{9C906137-484D-8849-8941-3FD2EFE7C7E8}"/>
              </a:ext>
            </a:extLst>
          </p:cNvPr>
          <p:cNvSpPr/>
          <p:nvPr/>
        </p:nvSpPr>
        <p:spPr>
          <a:xfrm>
            <a:off x="838200" y="3050178"/>
            <a:ext cx="6200553" cy="2537105"/>
          </a:xfrm>
          <a:prstGeom prst="rect">
            <a:avLst/>
          </a:prstGeom>
        </p:spPr>
        <p:txBody>
          <a:bodyPr wrap="square">
            <a:spAutoFit/>
          </a:bodyPr>
          <a:lstStyle/>
          <a:p>
            <a:pPr marL="228600" indent="-228600">
              <a:lnSpc>
                <a:spcPct val="90000"/>
              </a:lnSpc>
              <a:spcBef>
                <a:spcPts val="1000"/>
              </a:spcBef>
              <a:buFont typeface="Arial" panose="020B0604020202020204" pitchFamily="34" charset="0"/>
              <a:buChar char="•"/>
            </a:pPr>
            <a:r>
              <a:rPr lang="de-DE" sz="2000" dirty="0">
                <a:latin typeface="Open Sans" panose="020B0606030504020204" pitchFamily="34" charset="0"/>
                <a:ea typeface="Open Sans" panose="020B0606030504020204" pitchFamily="34" charset="0"/>
                <a:cs typeface="Open Sans" panose="020B0606030504020204" pitchFamily="34" charset="0"/>
              </a:rPr>
              <a:t>Durch ein digitales Medium können Materialhandlungen häufig besonders nah zur gewünschten mentalen Operation dargestellt werden.</a:t>
            </a:r>
          </a:p>
          <a:p>
            <a:pPr marL="228600" indent="-228600">
              <a:lnSpc>
                <a:spcPct val="90000"/>
              </a:lnSpc>
              <a:spcBef>
                <a:spcPts val="1000"/>
              </a:spcBef>
              <a:buFont typeface="Arial" panose="020B0604020202020204" pitchFamily="34" charset="0"/>
              <a:buChar char="•"/>
            </a:pPr>
            <a:r>
              <a:rPr lang="de-DE" sz="2000" dirty="0">
                <a:latin typeface="Open Sans" panose="020B0606030504020204" pitchFamily="34" charset="0"/>
                <a:ea typeface="Open Sans" panose="020B0606030504020204" pitchFamily="34" charset="0"/>
                <a:cs typeface="Open Sans" panose="020B0606030504020204" pitchFamily="34" charset="0"/>
              </a:rPr>
              <a:t>„Such </a:t>
            </a:r>
            <a:r>
              <a:rPr lang="de-DE" sz="2000" dirty="0" err="1">
                <a:latin typeface="Open Sans" panose="020B0606030504020204" pitchFamily="34" charset="0"/>
                <a:ea typeface="Open Sans" panose="020B0606030504020204" pitchFamily="34" charset="0"/>
                <a:cs typeface="Open Sans" panose="020B0606030504020204" pitchFamily="34" charset="0"/>
              </a:rPr>
              <a:t>actions</a:t>
            </a:r>
            <a:r>
              <a:rPr lang="de-DE" sz="2000" dirty="0">
                <a:latin typeface="Open Sans" panose="020B0606030504020204" pitchFamily="34" charset="0"/>
                <a:ea typeface="Open Sans" panose="020B0606030504020204" pitchFamily="34" charset="0"/>
                <a:cs typeface="Open Sans" panose="020B0606030504020204" pitchFamily="34" charset="0"/>
              </a:rPr>
              <a:t> </a:t>
            </a:r>
            <a:r>
              <a:rPr lang="de-DE" sz="2000" dirty="0" err="1">
                <a:latin typeface="Open Sans" panose="020B0606030504020204" pitchFamily="34" charset="0"/>
                <a:ea typeface="Open Sans" panose="020B0606030504020204" pitchFamily="34" charset="0"/>
                <a:cs typeface="Open Sans" panose="020B0606030504020204" pitchFamily="34" charset="0"/>
              </a:rPr>
              <a:t>are</a:t>
            </a:r>
            <a:r>
              <a:rPr lang="de-DE" sz="2000" dirty="0">
                <a:latin typeface="Open Sans" panose="020B0606030504020204" pitchFamily="34" charset="0"/>
                <a:ea typeface="Open Sans" panose="020B0606030504020204" pitchFamily="34" charset="0"/>
                <a:cs typeface="Open Sans" panose="020B0606030504020204" pitchFamily="34" charset="0"/>
              </a:rPr>
              <a:t> </a:t>
            </a:r>
            <a:r>
              <a:rPr lang="de-DE" sz="2000" dirty="0" err="1">
                <a:latin typeface="Open Sans" panose="020B0606030504020204" pitchFamily="34" charset="0"/>
                <a:ea typeface="Open Sans" panose="020B0606030504020204" pitchFamily="34" charset="0"/>
                <a:cs typeface="Open Sans" panose="020B0606030504020204" pitchFamily="34" charset="0"/>
              </a:rPr>
              <a:t>more</a:t>
            </a:r>
            <a:r>
              <a:rPr lang="de-DE" sz="2000" dirty="0">
                <a:latin typeface="Open Sans" panose="020B0606030504020204" pitchFamily="34" charset="0"/>
                <a:ea typeface="Open Sans" panose="020B0606030504020204" pitchFamily="34" charset="0"/>
                <a:cs typeface="Open Sans" panose="020B0606030504020204" pitchFamily="34" charset="0"/>
              </a:rPr>
              <a:t> in </a:t>
            </a:r>
            <a:r>
              <a:rPr lang="de-DE" sz="2000" dirty="0" err="1">
                <a:latin typeface="Open Sans" panose="020B0606030504020204" pitchFamily="34" charset="0"/>
                <a:ea typeface="Open Sans" panose="020B0606030504020204" pitchFamily="34" charset="0"/>
                <a:cs typeface="Open Sans" panose="020B0606030504020204" pitchFamily="34" charset="0"/>
              </a:rPr>
              <a:t>line</a:t>
            </a:r>
            <a:r>
              <a:rPr lang="de-DE" sz="2000" dirty="0">
                <a:latin typeface="Open Sans" panose="020B0606030504020204" pitchFamily="34" charset="0"/>
                <a:ea typeface="Open Sans" panose="020B0606030504020204" pitchFamily="34" charset="0"/>
                <a:cs typeface="Open Sans" panose="020B0606030504020204" pitchFamily="34" charset="0"/>
              </a:rPr>
              <a:t> </a:t>
            </a:r>
            <a:r>
              <a:rPr lang="de-DE" sz="2000" dirty="0" err="1">
                <a:latin typeface="Open Sans" panose="020B0606030504020204" pitchFamily="34" charset="0"/>
                <a:ea typeface="Open Sans" panose="020B0606030504020204" pitchFamily="34" charset="0"/>
                <a:cs typeface="Open Sans" panose="020B0606030504020204" pitchFamily="34" charset="0"/>
              </a:rPr>
              <a:t>with</a:t>
            </a:r>
            <a:r>
              <a:rPr lang="de-DE" sz="2000" dirty="0">
                <a:latin typeface="Open Sans" panose="020B0606030504020204" pitchFamily="34" charset="0"/>
                <a:ea typeface="Open Sans" panose="020B0606030504020204" pitchFamily="34" charset="0"/>
                <a:cs typeface="Open Sans" panose="020B0606030504020204" pitchFamily="34" charset="0"/>
              </a:rPr>
              <a:t> </a:t>
            </a:r>
            <a:r>
              <a:rPr lang="de-DE" sz="2000" dirty="0" err="1">
                <a:latin typeface="Open Sans" panose="020B0606030504020204" pitchFamily="34" charset="0"/>
                <a:ea typeface="Open Sans" panose="020B0606030504020204" pitchFamily="34" charset="0"/>
                <a:cs typeface="Open Sans" panose="020B0606030504020204" pitchFamily="34" charset="0"/>
              </a:rPr>
              <a:t>the</a:t>
            </a:r>
            <a:r>
              <a:rPr lang="de-DE" sz="2000" dirty="0">
                <a:latin typeface="Open Sans" panose="020B0606030504020204" pitchFamily="34" charset="0"/>
                <a:ea typeface="Open Sans" panose="020B0606030504020204" pitchFamily="34" charset="0"/>
                <a:cs typeface="Open Sans" panose="020B0606030504020204" pitchFamily="34" charset="0"/>
              </a:rPr>
              <a:t> mental </a:t>
            </a:r>
            <a:r>
              <a:rPr lang="de-DE" sz="2000" dirty="0" err="1">
                <a:latin typeface="Open Sans" panose="020B0606030504020204" pitchFamily="34" charset="0"/>
                <a:ea typeface="Open Sans" panose="020B0606030504020204" pitchFamily="34" charset="0"/>
                <a:cs typeface="Open Sans" panose="020B0606030504020204" pitchFamily="34" charset="0"/>
              </a:rPr>
              <a:t>actions</a:t>
            </a:r>
            <a:r>
              <a:rPr lang="de-DE" sz="2000" dirty="0">
                <a:latin typeface="Open Sans" panose="020B0606030504020204" pitchFamily="34" charset="0"/>
                <a:ea typeface="Open Sans" panose="020B0606030504020204" pitchFamily="34" charset="0"/>
                <a:cs typeface="Open Sans" panose="020B0606030504020204" pitchFamily="34" charset="0"/>
              </a:rPr>
              <a:t> </a:t>
            </a:r>
            <a:r>
              <a:rPr lang="de-DE" sz="2000" dirty="0" err="1">
                <a:latin typeface="Open Sans" panose="020B0606030504020204" pitchFamily="34" charset="0"/>
                <a:ea typeface="Open Sans" panose="020B0606030504020204" pitchFamily="34" charset="0"/>
                <a:cs typeface="Open Sans" panose="020B0606030504020204" pitchFamily="34" charset="0"/>
              </a:rPr>
              <a:t>that</a:t>
            </a:r>
            <a:r>
              <a:rPr lang="de-DE" sz="2000" dirty="0">
                <a:latin typeface="Open Sans" panose="020B0606030504020204" pitchFamily="34" charset="0"/>
                <a:ea typeface="Open Sans" panose="020B0606030504020204" pitchFamily="34" charset="0"/>
                <a:cs typeface="Open Sans" panose="020B0606030504020204" pitchFamily="34" charset="0"/>
              </a:rPr>
              <a:t> </a:t>
            </a:r>
            <a:r>
              <a:rPr lang="de-DE" sz="2000" dirty="0" err="1">
                <a:latin typeface="Open Sans" panose="020B0606030504020204" pitchFamily="34" charset="0"/>
                <a:ea typeface="Open Sans" panose="020B0606030504020204" pitchFamily="34" charset="0"/>
                <a:cs typeface="Open Sans" panose="020B0606030504020204" pitchFamily="34" charset="0"/>
              </a:rPr>
              <a:t>we</a:t>
            </a:r>
            <a:r>
              <a:rPr lang="de-DE" sz="2000" dirty="0">
                <a:latin typeface="Open Sans" panose="020B0606030504020204" pitchFamily="34" charset="0"/>
                <a:ea typeface="Open Sans" panose="020B0606030504020204" pitchFamily="34" charset="0"/>
                <a:cs typeface="Open Sans" panose="020B0606030504020204" pitchFamily="34" charset="0"/>
              </a:rPr>
              <a:t> </a:t>
            </a:r>
            <a:r>
              <a:rPr lang="de-DE" sz="2000" dirty="0" err="1">
                <a:latin typeface="Open Sans" panose="020B0606030504020204" pitchFamily="34" charset="0"/>
                <a:ea typeface="Open Sans" panose="020B0606030504020204" pitchFamily="34" charset="0"/>
                <a:cs typeface="Open Sans" panose="020B0606030504020204" pitchFamily="34" charset="0"/>
              </a:rPr>
              <a:t>want</a:t>
            </a:r>
            <a:r>
              <a:rPr lang="de-DE" sz="2000" dirty="0">
                <a:latin typeface="Open Sans" panose="020B0606030504020204" pitchFamily="34" charset="0"/>
                <a:ea typeface="Open Sans" panose="020B0606030504020204" pitchFamily="34" charset="0"/>
                <a:cs typeface="Open Sans" panose="020B0606030504020204" pitchFamily="34" charset="0"/>
              </a:rPr>
              <a:t> </a:t>
            </a:r>
            <a:r>
              <a:rPr lang="de-DE" sz="2000" dirty="0" err="1">
                <a:latin typeface="Open Sans" panose="020B0606030504020204" pitchFamily="34" charset="0"/>
                <a:ea typeface="Open Sans" panose="020B0606030504020204" pitchFamily="34" charset="0"/>
                <a:cs typeface="Open Sans" panose="020B0606030504020204" pitchFamily="34" charset="0"/>
              </a:rPr>
              <a:t>students</a:t>
            </a:r>
            <a:r>
              <a:rPr lang="de-DE" sz="2000" dirty="0">
                <a:latin typeface="Open Sans" panose="020B0606030504020204" pitchFamily="34" charset="0"/>
                <a:ea typeface="Open Sans" panose="020B0606030504020204" pitchFamily="34" charset="0"/>
                <a:cs typeface="Open Sans" panose="020B0606030504020204" pitchFamily="34" charset="0"/>
              </a:rPr>
              <a:t> </a:t>
            </a:r>
            <a:r>
              <a:rPr lang="de-DE" sz="2000" dirty="0" err="1">
                <a:latin typeface="Open Sans" panose="020B0606030504020204" pitchFamily="34" charset="0"/>
                <a:ea typeface="Open Sans" panose="020B0606030504020204" pitchFamily="34" charset="0"/>
                <a:cs typeface="Open Sans" panose="020B0606030504020204" pitchFamily="34" charset="0"/>
              </a:rPr>
              <a:t>to</a:t>
            </a:r>
            <a:r>
              <a:rPr lang="de-DE" sz="2000" dirty="0">
                <a:latin typeface="Open Sans" panose="020B0606030504020204" pitchFamily="34" charset="0"/>
                <a:ea typeface="Open Sans" panose="020B0606030504020204" pitchFamily="34" charset="0"/>
                <a:cs typeface="Open Sans" panose="020B0606030504020204" pitchFamily="34" charset="0"/>
              </a:rPr>
              <a:t> carry out.“ </a:t>
            </a:r>
            <a:r>
              <a:rPr lang="de-DE" dirty="0">
                <a:latin typeface="Open Sans" panose="020B0606030504020204" pitchFamily="34" charset="0"/>
                <a:ea typeface="Open Sans" panose="020B0606030504020204" pitchFamily="34" charset="0"/>
                <a:cs typeface="Open Sans" panose="020B0606030504020204" pitchFamily="34" charset="0"/>
              </a:rPr>
              <a:t>(</a:t>
            </a:r>
            <a:r>
              <a:rPr lang="de-DE" dirty="0" err="1">
                <a:latin typeface="Open Sans" panose="020B0606030504020204" pitchFamily="34" charset="0"/>
                <a:ea typeface="Open Sans" panose="020B0606030504020204" pitchFamily="34" charset="0"/>
                <a:cs typeface="Open Sans" panose="020B0606030504020204" pitchFamily="34" charset="0"/>
              </a:rPr>
              <a:t>Sarama</a:t>
            </a:r>
            <a:r>
              <a:rPr lang="de-DE" dirty="0">
                <a:latin typeface="Open Sans" panose="020B0606030504020204" pitchFamily="34" charset="0"/>
                <a:ea typeface="Open Sans" panose="020B0606030504020204" pitchFamily="34" charset="0"/>
                <a:cs typeface="Open Sans" panose="020B0606030504020204" pitchFamily="34" charset="0"/>
              </a:rPr>
              <a:t> &amp; Clements, 2006, S. 113)</a:t>
            </a:r>
          </a:p>
          <a:p>
            <a:pPr marL="228600" indent="-228600">
              <a:lnSpc>
                <a:spcPct val="90000"/>
              </a:lnSpc>
              <a:spcBef>
                <a:spcPts val="1000"/>
              </a:spcBef>
              <a:buFont typeface="Arial" panose="020B0604020202020204" pitchFamily="34" charset="0"/>
              <a:buChar char="•"/>
            </a:pPr>
            <a:endParaRPr lang="de-DE" sz="20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416915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97F88939-F1F0-2F48-B028-E79BF4E807C5}"/>
              </a:ext>
            </a:extLst>
          </p:cNvPr>
          <p:cNvSpPr>
            <a:spLocks noGrp="1"/>
          </p:cNvSpPr>
          <p:nvPr>
            <p:ph idx="1"/>
          </p:nvPr>
        </p:nvSpPr>
        <p:spPr>
          <a:xfrm>
            <a:off x="838200" y="1532173"/>
            <a:ext cx="10963940" cy="1183338"/>
          </a:xfrm>
        </p:spPr>
        <p:txBody>
          <a:bodyPr/>
          <a:lstStyle/>
          <a:p>
            <a:pPr marL="0" indent="0">
              <a:buNone/>
            </a:pPr>
            <a:r>
              <a:rPr lang="de-DE" sz="2400" b="1" dirty="0"/>
              <a:t>Denk- und Arbeitsprozesse umlagern</a:t>
            </a:r>
          </a:p>
          <a:p>
            <a:pPr marL="0" indent="0">
              <a:buNone/>
            </a:pPr>
            <a:r>
              <a:rPr lang="de-DE" sz="2000" dirty="0" err="1"/>
              <a:t>Cognitve</a:t>
            </a:r>
            <a:r>
              <a:rPr lang="de-DE" sz="2000" dirty="0"/>
              <a:t> Load </a:t>
            </a:r>
            <a:r>
              <a:rPr lang="de-DE" sz="2000" dirty="0" err="1"/>
              <a:t>Theory</a:t>
            </a:r>
            <a:r>
              <a:rPr lang="de-DE" sz="2000" dirty="0"/>
              <a:t>: Das menschliche Arbeitsgedächtnis ist nur begrenzt leistungsfähig  </a:t>
            </a:r>
            <a:r>
              <a:rPr lang="de-DE" sz="1800" dirty="0"/>
              <a:t>(Chandler &amp; </a:t>
            </a:r>
            <a:r>
              <a:rPr lang="de-DE" sz="1800" dirty="0" err="1"/>
              <a:t>Sweller</a:t>
            </a:r>
            <a:r>
              <a:rPr lang="de-DE" sz="1800" dirty="0"/>
              <a:t>, 1991; </a:t>
            </a:r>
            <a:r>
              <a:rPr lang="de-DE" sz="1800" dirty="0" err="1"/>
              <a:t>Sweller</a:t>
            </a:r>
            <a:r>
              <a:rPr lang="de-DE" sz="1800" dirty="0"/>
              <a:t>, 2005)</a:t>
            </a:r>
            <a:r>
              <a:rPr lang="de-DE" sz="2000" dirty="0"/>
              <a:t>.</a:t>
            </a:r>
            <a:endParaRPr lang="de-DE" sz="1800" dirty="0"/>
          </a:p>
          <a:p>
            <a:pPr marL="0" indent="0">
              <a:buNone/>
            </a:pPr>
            <a:endParaRPr lang="de-DE" dirty="0"/>
          </a:p>
        </p:txBody>
      </p:sp>
      <p:sp>
        <p:nvSpPr>
          <p:cNvPr id="3" name="Datumsplatzhalter 2">
            <a:extLst>
              <a:ext uri="{FF2B5EF4-FFF2-40B4-BE49-F238E27FC236}">
                <a16:creationId xmlns:a16="http://schemas.microsoft.com/office/drawing/2014/main" id="{DBC451B1-ECE4-FB49-ADBA-9873352F346A}"/>
              </a:ext>
            </a:extLst>
          </p:cNvPr>
          <p:cNvSpPr>
            <a:spLocks noGrp="1"/>
          </p:cNvSpPr>
          <p:nvPr>
            <p:ph type="dt" sz="half" idx="10"/>
          </p:nvPr>
        </p:nvSpPr>
        <p:spPr/>
        <p:txBody>
          <a:bodyPr/>
          <a:lstStyle/>
          <a:p>
            <a:fld id="{47812229-3D41-3749-81C7-654ECBC0BDF8}" type="datetime1">
              <a:rPr lang="de-DE" smtClean="0"/>
              <a:t>25.09.20</a:t>
            </a:fld>
            <a:endParaRPr lang="de-DE"/>
          </a:p>
        </p:txBody>
      </p:sp>
      <p:sp>
        <p:nvSpPr>
          <p:cNvPr id="4" name="Fußzeilenplatzhalter 3">
            <a:extLst>
              <a:ext uri="{FF2B5EF4-FFF2-40B4-BE49-F238E27FC236}">
                <a16:creationId xmlns:a16="http://schemas.microsoft.com/office/drawing/2014/main" id="{48F4CEB9-A211-884D-8593-1DF27F919B61}"/>
              </a:ext>
            </a:extLst>
          </p:cNvPr>
          <p:cNvSpPr>
            <a:spLocks noGrp="1"/>
          </p:cNvSpPr>
          <p:nvPr>
            <p:ph type="ftr" sz="quarter" idx="11"/>
          </p:nvPr>
        </p:nvSpPr>
        <p:spPr/>
        <p:txBody>
          <a:bodyPr/>
          <a:lstStyle/>
          <a:p>
            <a:r>
              <a:rPr lang="de-DE"/>
              <a:t>Juli 2019 © </a:t>
            </a:r>
            <a:r>
              <a:rPr lang="de-DE" b="1"/>
              <a:t>PIKAS</a:t>
            </a:r>
            <a:r>
              <a:rPr lang="de-DE"/>
              <a:t> digi </a:t>
            </a:r>
            <a:r>
              <a:rPr lang="de-DE" i="1"/>
              <a:t>(pikas-digi.dzlm.de)</a:t>
            </a:r>
            <a:endParaRPr lang="de-DE" i="1" dirty="0"/>
          </a:p>
        </p:txBody>
      </p:sp>
      <p:sp>
        <p:nvSpPr>
          <p:cNvPr id="5" name="Foliennummernplatzhalter 4">
            <a:extLst>
              <a:ext uri="{FF2B5EF4-FFF2-40B4-BE49-F238E27FC236}">
                <a16:creationId xmlns:a16="http://schemas.microsoft.com/office/drawing/2014/main" id="{6156AA19-5692-AB4E-BBB2-627D9B77FF0A}"/>
              </a:ext>
            </a:extLst>
          </p:cNvPr>
          <p:cNvSpPr>
            <a:spLocks noGrp="1"/>
          </p:cNvSpPr>
          <p:nvPr>
            <p:ph type="sldNum" sz="quarter" idx="12"/>
          </p:nvPr>
        </p:nvSpPr>
        <p:spPr/>
        <p:txBody>
          <a:bodyPr/>
          <a:lstStyle/>
          <a:p>
            <a:fld id="{7D26CBBC-A65C-324F-A558-3C7EC3B0734D}" type="slidenum">
              <a:rPr lang="de-DE" smtClean="0"/>
              <a:t>31</a:t>
            </a:fld>
            <a:endParaRPr lang="de-DE"/>
          </a:p>
        </p:txBody>
      </p:sp>
      <p:sp>
        <p:nvSpPr>
          <p:cNvPr id="7" name="Inhaltsplatzhalter 5">
            <a:extLst>
              <a:ext uri="{FF2B5EF4-FFF2-40B4-BE49-F238E27FC236}">
                <a16:creationId xmlns:a16="http://schemas.microsoft.com/office/drawing/2014/main" id="{44F411BE-16A5-A349-8320-ADB5488A3FD4}"/>
              </a:ext>
            </a:extLst>
          </p:cNvPr>
          <p:cNvSpPr txBox="1">
            <a:spLocks/>
          </p:cNvSpPr>
          <p:nvPr/>
        </p:nvSpPr>
        <p:spPr>
          <a:xfrm>
            <a:off x="4150518" y="87843"/>
            <a:ext cx="5004368" cy="472839"/>
          </a:xfrm>
          <a:prstGeom prst="rect">
            <a:avLst/>
          </a:prstGeom>
          <a:solidFill>
            <a:srgbClr val="428891"/>
          </a:solidFill>
        </p:spPr>
        <p:txBody>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2650" spc="-150" dirty="0"/>
              <a:t>3. Mathematikdidaktische und</a:t>
            </a:r>
            <a:endParaRPr lang="de-DE" sz="2650" dirty="0"/>
          </a:p>
        </p:txBody>
      </p:sp>
      <p:sp>
        <p:nvSpPr>
          <p:cNvPr id="8" name="Inhaltsplatzhalter 5">
            <a:extLst>
              <a:ext uri="{FF2B5EF4-FFF2-40B4-BE49-F238E27FC236}">
                <a16:creationId xmlns:a16="http://schemas.microsoft.com/office/drawing/2014/main" id="{4DB5F1FB-E407-F742-9CCD-F90AF847DED3}"/>
              </a:ext>
            </a:extLst>
          </p:cNvPr>
          <p:cNvSpPr txBox="1">
            <a:spLocks/>
          </p:cNvSpPr>
          <p:nvPr/>
        </p:nvSpPr>
        <p:spPr>
          <a:xfrm>
            <a:off x="4150518" y="560682"/>
            <a:ext cx="8041482" cy="472839"/>
          </a:xfrm>
          <a:prstGeom prst="rect">
            <a:avLst/>
          </a:prstGeom>
          <a:solidFill>
            <a:srgbClr val="428891"/>
          </a:solidFill>
        </p:spPr>
        <p:txBody>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2650" spc="-150" dirty="0"/>
              <a:t>unterrichtsorganisatorische </a:t>
            </a:r>
            <a:r>
              <a:rPr lang="de-DE" sz="2650" b="1" spc="-150" dirty="0"/>
              <a:t>Potentiale</a:t>
            </a:r>
            <a:r>
              <a:rPr lang="de-DE" sz="2650" spc="-150" dirty="0"/>
              <a:t> digitaler Medien</a:t>
            </a:r>
            <a:endParaRPr lang="de-DE" sz="2650" dirty="0"/>
          </a:p>
        </p:txBody>
      </p:sp>
    </p:spTree>
    <p:extLst>
      <p:ext uri="{BB962C8B-B14F-4D97-AF65-F5344CB8AC3E}">
        <p14:creationId xmlns:p14="http://schemas.microsoft.com/office/powerpoint/2010/main" val="802586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97F88939-F1F0-2F48-B028-E79BF4E807C5}"/>
              </a:ext>
            </a:extLst>
          </p:cNvPr>
          <p:cNvSpPr>
            <a:spLocks noGrp="1"/>
          </p:cNvSpPr>
          <p:nvPr>
            <p:ph idx="1"/>
          </p:nvPr>
        </p:nvSpPr>
        <p:spPr>
          <a:xfrm>
            <a:off x="838200" y="1532173"/>
            <a:ext cx="10963940" cy="1183338"/>
          </a:xfrm>
        </p:spPr>
        <p:txBody>
          <a:bodyPr/>
          <a:lstStyle/>
          <a:p>
            <a:pPr marL="0" indent="0">
              <a:buNone/>
            </a:pPr>
            <a:r>
              <a:rPr lang="de-DE" sz="2400" b="1" dirty="0"/>
              <a:t>Denk- und Arbeitsprozesse umlagern</a:t>
            </a:r>
          </a:p>
          <a:p>
            <a:pPr marL="0" indent="0">
              <a:buNone/>
            </a:pPr>
            <a:r>
              <a:rPr lang="de-DE" sz="2000" dirty="0" err="1"/>
              <a:t>Cognitve</a:t>
            </a:r>
            <a:r>
              <a:rPr lang="de-DE" sz="2000" dirty="0"/>
              <a:t> Load </a:t>
            </a:r>
            <a:r>
              <a:rPr lang="de-DE" sz="2000" dirty="0" err="1"/>
              <a:t>Theory</a:t>
            </a:r>
            <a:r>
              <a:rPr lang="de-DE" sz="2000" dirty="0"/>
              <a:t>: Das menschliche Arbeitsgedächtnis ist nur begrenzt leistungsfähig  </a:t>
            </a:r>
            <a:r>
              <a:rPr lang="de-DE" sz="1800" dirty="0"/>
              <a:t>(Chandler &amp; </a:t>
            </a:r>
            <a:r>
              <a:rPr lang="de-DE" sz="1800" dirty="0" err="1"/>
              <a:t>Sweller</a:t>
            </a:r>
            <a:r>
              <a:rPr lang="de-DE" sz="1800" dirty="0"/>
              <a:t>, 1991; </a:t>
            </a:r>
            <a:r>
              <a:rPr lang="de-DE" sz="1800" dirty="0" err="1"/>
              <a:t>Sweller</a:t>
            </a:r>
            <a:r>
              <a:rPr lang="de-DE" sz="1800" dirty="0"/>
              <a:t>, 2005)</a:t>
            </a:r>
            <a:r>
              <a:rPr lang="de-DE" sz="2000" dirty="0"/>
              <a:t>.</a:t>
            </a:r>
            <a:endParaRPr lang="de-DE" sz="1800" dirty="0"/>
          </a:p>
          <a:p>
            <a:pPr marL="0" indent="0">
              <a:buNone/>
            </a:pPr>
            <a:endParaRPr lang="de-DE" dirty="0"/>
          </a:p>
        </p:txBody>
      </p:sp>
      <p:sp>
        <p:nvSpPr>
          <p:cNvPr id="3" name="Datumsplatzhalter 2">
            <a:extLst>
              <a:ext uri="{FF2B5EF4-FFF2-40B4-BE49-F238E27FC236}">
                <a16:creationId xmlns:a16="http://schemas.microsoft.com/office/drawing/2014/main" id="{DBC451B1-ECE4-FB49-ADBA-9873352F346A}"/>
              </a:ext>
            </a:extLst>
          </p:cNvPr>
          <p:cNvSpPr>
            <a:spLocks noGrp="1"/>
          </p:cNvSpPr>
          <p:nvPr>
            <p:ph type="dt" sz="half" idx="10"/>
          </p:nvPr>
        </p:nvSpPr>
        <p:spPr/>
        <p:txBody>
          <a:bodyPr/>
          <a:lstStyle/>
          <a:p>
            <a:fld id="{47812229-3D41-3749-81C7-654ECBC0BDF8}" type="datetime1">
              <a:rPr lang="de-DE" smtClean="0"/>
              <a:t>25.09.20</a:t>
            </a:fld>
            <a:endParaRPr lang="de-DE"/>
          </a:p>
        </p:txBody>
      </p:sp>
      <p:sp>
        <p:nvSpPr>
          <p:cNvPr id="4" name="Fußzeilenplatzhalter 3">
            <a:extLst>
              <a:ext uri="{FF2B5EF4-FFF2-40B4-BE49-F238E27FC236}">
                <a16:creationId xmlns:a16="http://schemas.microsoft.com/office/drawing/2014/main" id="{48F4CEB9-A211-884D-8593-1DF27F919B61}"/>
              </a:ext>
            </a:extLst>
          </p:cNvPr>
          <p:cNvSpPr>
            <a:spLocks noGrp="1"/>
          </p:cNvSpPr>
          <p:nvPr>
            <p:ph type="ftr" sz="quarter" idx="11"/>
          </p:nvPr>
        </p:nvSpPr>
        <p:spPr/>
        <p:txBody>
          <a:bodyPr/>
          <a:lstStyle/>
          <a:p>
            <a:r>
              <a:rPr lang="de-DE"/>
              <a:t>Juli 2019 © </a:t>
            </a:r>
            <a:r>
              <a:rPr lang="de-DE" b="1"/>
              <a:t>PIKAS</a:t>
            </a:r>
            <a:r>
              <a:rPr lang="de-DE"/>
              <a:t> digi </a:t>
            </a:r>
            <a:r>
              <a:rPr lang="de-DE" i="1"/>
              <a:t>(pikas-digi.dzlm.de)</a:t>
            </a:r>
            <a:endParaRPr lang="de-DE" i="1" dirty="0"/>
          </a:p>
        </p:txBody>
      </p:sp>
      <p:sp>
        <p:nvSpPr>
          <p:cNvPr id="5" name="Foliennummernplatzhalter 4">
            <a:extLst>
              <a:ext uri="{FF2B5EF4-FFF2-40B4-BE49-F238E27FC236}">
                <a16:creationId xmlns:a16="http://schemas.microsoft.com/office/drawing/2014/main" id="{6156AA19-5692-AB4E-BBB2-627D9B77FF0A}"/>
              </a:ext>
            </a:extLst>
          </p:cNvPr>
          <p:cNvSpPr>
            <a:spLocks noGrp="1"/>
          </p:cNvSpPr>
          <p:nvPr>
            <p:ph type="sldNum" sz="quarter" idx="12"/>
          </p:nvPr>
        </p:nvSpPr>
        <p:spPr/>
        <p:txBody>
          <a:bodyPr/>
          <a:lstStyle/>
          <a:p>
            <a:fld id="{7D26CBBC-A65C-324F-A558-3C7EC3B0734D}" type="slidenum">
              <a:rPr lang="de-DE" smtClean="0"/>
              <a:t>32</a:t>
            </a:fld>
            <a:endParaRPr lang="de-DE"/>
          </a:p>
        </p:txBody>
      </p:sp>
      <p:sp>
        <p:nvSpPr>
          <p:cNvPr id="7" name="Inhaltsplatzhalter 5">
            <a:extLst>
              <a:ext uri="{FF2B5EF4-FFF2-40B4-BE49-F238E27FC236}">
                <a16:creationId xmlns:a16="http://schemas.microsoft.com/office/drawing/2014/main" id="{44F411BE-16A5-A349-8320-ADB5488A3FD4}"/>
              </a:ext>
            </a:extLst>
          </p:cNvPr>
          <p:cNvSpPr txBox="1">
            <a:spLocks/>
          </p:cNvSpPr>
          <p:nvPr/>
        </p:nvSpPr>
        <p:spPr>
          <a:xfrm>
            <a:off x="4150518" y="87843"/>
            <a:ext cx="5004368" cy="472839"/>
          </a:xfrm>
          <a:prstGeom prst="rect">
            <a:avLst/>
          </a:prstGeom>
          <a:solidFill>
            <a:srgbClr val="428891"/>
          </a:solidFill>
        </p:spPr>
        <p:txBody>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2650" spc="-150" dirty="0"/>
              <a:t>3. Mathematikdidaktische und</a:t>
            </a:r>
            <a:endParaRPr lang="de-DE" sz="2650" dirty="0"/>
          </a:p>
        </p:txBody>
      </p:sp>
      <p:sp>
        <p:nvSpPr>
          <p:cNvPr id="8" name="Inhaltsplatzhalter 5">
            <a:extLst>
              <a:ext uri="{FF2B5EF4-FFF2-40B4-BE49-F238E27FC236}">
                <a16:creationId xmlns:a16="http://schemas.microsoft.com/office/drawing/2014/main" id="{4DB5F1FB-E407-F742-9CCD-F90AF847DED3}"/>
              </a:ext>
            </a:extLst>
          </p:cNvPr>
          <p:cNvSpPr txBox="1">
            <a:spLocks/>
          </p:cNvSpPr>
          <p:nvPr/>
        </p:nvSpPr>
        <p:spPr>
          <a:xfrm>
            <a:off x="4150518" y="560682"/>
            <a:ext cx="8041482" cy="472839"/>
          </a:xfrm>
          <a:prstGeom prst="rect">
            <a:avLst/>
          </a:prstGeom>
          <a:solidFill>
            <a:srgbClr val="428891"/>
          </a:solidFill>
        </p:spPr>
        <p:txBody>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2650" spc="-150" dirty="0"/>
              <a:t>unterrichtsorganisatorische </a:t>
            </a:r>
            <a:r>
              <a:rPr lang="de-DE" sz="2650" b="1" spc="-150" dirty="0"/>
              <a:t>Potentiale</a:t>
            </a:r>
            <a:r>
              <a:rPr lang="de-DE" sz="2650" spc="-150" dirty="0"/>
              <a:t> digitaler Medien</a:t>
            </a:r>
            <a:endParaRPr lang="de-DE" sz="2650" dirty="0"/>
          </a:p>
        </p:txBody>
      </p:sp>
      <p:pic>
        <p:nvPicPr>
          <p:cNvPr id="9" name="Grafik 8">
            <a:extLst>
              <a:ext uri="{FF2B5EF4-FFF2-40B4-BE49-F238E27FC236}">
                <a16:creationId xmlns:a16="http://schemas.microsoft.com/office/drawing/2014/main" id="{60A257F0-04A5-3047-9343-B3EB3D494345}"/>
              </a:ext>
            </a:extLst>
          </p:cNvPr>
          <p:cNvPicPr>
            <a:picLocks noChangeAspect="1"/>
          </p:cNvPicPr>
          <p:nvPr/>
        </p:nvPicPr>
        <p:blipFill>
          <a:blip r:embed="rId3"/>
          <a:stretch>
            <a:fillRect/>
          </a:stretch>
        </p:blipFill>
        <p:spPr>
          <a:xfrm>
            <a:off x="7393800" y="2715511"/>
            <a:ext cx="3960000" cy="3168000"/>
          </a:xfrm>
          <a:prstGeom prst="rect">
            <a:avLst/>
          </a:prstGeom>
        </p:spPr>
      </p:pic>
      <p:sp>
        <p:nvSpPr>
          <p:cNvPr id="10" name="Rechteck 9">
            <a:extLst>
              <a:ext uri="{FF2B5EF4-FFF2-40B4-BE49-F238E27FC236}">
                <a16:creationId xmlns:a16="http://schemas.microsoft.com/office/drawing/2014/main" id="{7F2B09C0-9DC7-EE4F-AA3B-74CCD0C7A03F}"/>
              </a:ext>
            </a:extLst>
          </p:cNvPr>
          <p:cNvSpPr/>
          <p:nvPr/>
        </p:nvSpPr>
        <p:spPr>
          <a:xfrm>
            <a:off x="838200" y="2809839"/>
            <a:ext cx="6096000" cy="2841804"/>
          </a:xfrm>
          <a:prstGeom prst="rect">
            <a:avLst/>
          </a:prstGeom>
        </p:spPr>
        <p:txBody>
          <a:bodyPr>
            <a:spAutoFit/>
          </a:bodyPr>
          <a:lstStyle/>
          <a:p>
            <a:pPr marL="228600" indent="-228600">
              <a:lnSpc>
                <a:spcPct val="90000"/>
              </a:lnSpc>
              <a:spcBef>
                <a:spcPts val="1000"/>
              </a:spcBef>
              <a:buFont typeface="Arial" panose="020B0604020202020204" pitchFamily="34" charset="0"/>
              <a:buChar char="•"/>
            </a:pPr>
            <a:r>
              <a:rPr lang="de-DE" sz="2000" dirty="0">
                <a:latin typeface="Open Sans" panose="020B0606030504020204" pitchFamily="34" charset="0"/>
                <a:ea typeface="Open Sans" panose="020B0606030504020204" pitchFamily="34" charset="0"/>
                <a:cs typeface="Open Sans" panose="020B0606030504020204" pitchFamily="34" charset="0"/>
              </a:rPr>
              <a:t>Überlastung des Arbeitsgedächtnisses </a:t>
            </a:r>
            <a:r>
              <a:rPr lang="de-DE" dirty="0">
                <a:latin typeface="Open Sans" panose="020B0606030504020204" pitchFamily="34" charset="0"/>
                <a:ea typeface="Open Sans" panose="020B0606030504020204" pitchFamily="34" charset="0"/>
                <a:cs typeface="Open Sans" panose="020B0606030504020204" pitchFamily="34" charset="0"/>
              </a:rPr>
              <a:t>(Baddeley, 1992; Miller, 1994)</a:t>
            </a:r>
            <a:r>
              <a:rPr lang="de-DE" sz="2000" dirty="0">
                <a:latin typeface="Open Sans" panose="020B0606030504020204" pitchFamily="34" charset="0"/>
                <a:ea typeface="Open Sans" panose="020B0606030504020204" pitchFamily="34" charset="0"/>
                <a:cs typeface="Open Sans" panose="020B0606030504020204" pitchFamily="34" charset="0"/>
              </a:rPr>
              <a:t> kann verhindert werden.</a:t>
            </a:r>
          </a:p>
          <a:p>
            <a:pPr marL="228600" indent="-228600">
              <a:lnSpc>
                <a:spcPct val="90000"/>
              </a:lnSpc>
              <a:spcBef>
                <a:spcPts val="1000"/>
              </a:spcBef>
              <a:buFont typeface="Arial" panose="020B0604020202020204" pitchFamily="34" charset="0"/>
              <a:buChar char="•"/>
            </a:pPr>
            <a:r>
              <a:rPr lang="de-DE" sz="2000" dirty="0">
                <a:latin typeface="Open Sans" panose="020B0606030504020204" pitchFamily="34" charset="0"/>
                <a:ea typeface="Open Sans" panose="020B0606030504020204" pitchFamily="34" charset="0"/>
                <a:cs typeface="Open Sans" panose="020B0606030504020204" pitchFamily="34" charset="0"/>
              </a:rPr>
              <a:t>Zweitrangige Denk- und Arbeitsprozesse werden übernommen.</a:t>
            </a:r>
          </a:p>
          <a:p>
            <a:pPr marL="228600" indent="-228600">
              <a:lnSpc>
                <a:spcPct val="90000"/>
              </a:lnSpc>
              <a:spcBef>
                <a:spcPts val="1000"/>
              </a:spcBef>
              <a:buFont typeface="Arial" panose="020B0604020202020204" pitchFamily="34" charset="0"/>
              <a:buChar char="•"/>
            </a:pPr>
            <a:r>
              <a:rPr lang="de-DE" sz="2000" dirty="0">
                <a:latin typeface="Open Sans" panose="020B0606030504020204" pitchFamily="34" charset="0"/>
                <a:ea typeface="Open Sans" panose="020B0606030504020204" pitchFamily="34" charset="0"/>
                <a:cs typeface="Open Sans" panose="020B0606030504020204" pitchFamily="34" charset="0"/>
              </a:rPr>
              <a:t>Mathematisch reichhaltige Aktivitäten (wie bspw. dem Entdecken, Beschreiben und Begründen mathematischer Strukturen) können in den Fokus treten </a:t>
            </a:r>
            <a:r>
              <a:rPr lang="de-DE" dirty="0">
                <a:latin typeface="Open Sans" panose="020B0606030504020204" pitchFamily="34" charset="0"/>
                <a:ea typeface="Open Sans" panose="020B0606030504020204" pitchFamily="34" charset="0"/>
                <a:cs typeface="Open Sans" panose="020B0606030504020204" pitchFamily="34" charset="0"/>
              </a:rPr>
              <a:t>(Krauthausen &amp; Lorenz, 2011)</a:t>
            </a:r>
            <a:r>
              <a:rPr lang="de-DE" sz="2000" dirty="0">
                <a:latin typeface="Open Sans" panose="020B0606030504020204" pitchFamily="34" charset="0"/>
                <a:ea typeface="Open Sans" panose="020B0606030504020204" pitchFamily="34" charset="0"/>
                <a:cs typeface="Open Sans" panose="020B0606030504020204" pitchFamily="34" charset="0"/>
              </a:rPr>
              <a:t>.</a:t>
            </a:r>
          </a:p>
        </p:txBody>
      </p:sp>
    </p:spTree>
    <p:extLst>
      <p:ext uri="{BB962C8B-B14F-4D97-AF65-F5344CB8AC3E}">
        <p14:creationId xmlns:p14="http://schemas.microsoft.com/office/powerpoint/2010/main" val="2677114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DBC451B1-ECE4-FB49-ADBA-9873352F346A}"/>
              </a:ext>
            </a:extLst>
          </p:cNvPr>
          <p:cNvSpPr>
            <a:spLocks noGrp="1"/>
          </p:cNvSpPr>
          <p:nvPr>
            <p:ph type="dt" sz="half" idx="10"/>
          </p:nvPr>
        </p:nvSpPr>
        <p:spPr/>
        <p:txBody>
          <a:bodyPr/>
          <a:lstStyle/>
          <a:p>
            <a:fld id="{47812229-3D41-3749-81C7-654ECBC0BDF8}" type="datetime1">
              <a:rPr lang="de-DE" smtClean="0"/>
              <a:t>25.09.20</a:t>
            </a:fld>
            <a:endParaRPr lang="de-DE"/>
          </a:p>
        </p:txBody>
      </p:sp>
      <p:sp>
        <p:nvSpPr>
          <p:cNvPr id="4" name="Fußzeilenplatzhalter 3">
            <a:extLst>
              <a:ext uri="{FF2B5EF4-FFF2-40B4-BE49-F238E27FC236}">
                <a16:creationId xmlns:a16="http://schemas.microsoft.com/office/drawing/2014/main" id="{48F4CEB9-A211-884D-8593-1DF27F919B61}"/>
              </a:ext>
            </a:extLst>
          </p:cNvPr>
          <p:cNvSpPr>
            <a:spLocks noGrp="1"/>
          </p:cNvSpPr>
          <p:nvPr>
            <p:ph type="ftr" sz="quarter" idx="11"/>
          </p:nvPr>
        </p:nvSpPr>
        <p:spPr/>
        <p:txBody>
          <a:bodyPr/>
          <a:lstStyle/>
          <a:p>
            <a:r>
              <a:rPr lang="de-DE"/>
              <a:t>Juli 2019 © </a:t>
            </a:r>
            <a:r>
              <a:rPr lang="de-DE" b="1"/>
              <a:t>PIKAS</a:t>
            </a:r>
            <a:r>
              <a:rPr lang="de-DE"/>
              <a:t> digi </a:t>
            </a:r>
            <a:r>
              <a:rPr lang="de-DE" i="1"/>
              <a:t>(pikas-digi.dzlm.de)</a:t>
            </a:r>
            <a:endParaRPr lang="de-DE" i="1" dirty="0"/>
          </a:p>
        </p:txBody>
      </p:sp>
      <p:sp>
        <p:nvSpPr>
          <p:cNvPr id="5" name="Foliennummernplatzhalter 4">
            <a:extLst>
              <a:ext uri="{FF2B5EF4-FFF2-40B4-BE49-F238E27FC236}">
                <a16:creationId xmlns:a16="http://schemas.microsoft.com/office/drawing/2014/main" id="{6156AA19-5692-AB4E-BBB2-627D9B77FF0A}"/>
              </a:ext>
            </a:extLst>
          </p:cNvPr>
          <p:cNvSpPr>
            <a:spLocks noGrp="1"/>
          </p:cNvSpPr>
          <p:nvPr>
            <p:ph type="sldNum" sz="quarter" idx="12"/>
          </p:nvPr>
        </p:nvSpPr>
        <p:spPr/>
        <p:txBody>
          <a:bodyPr/>
          <a:lstStyle/>
          <a:p>
            <a:fld id="{7D26CBBC-A65C-324F-A558-3C7EC3B0734D}" type="slidenum">
              <a:rPr lang="de-DE" smtClean="0"/>
              <a:t>33</a:t>
            </a:fld>
            <a:endParaRPr lang="de-DE"/>
          </a:p>
        </p:txBody>
      </p:sp>
      <p:sp>
        <p:nvSpPr>
          <p:cNvPr id="7" name="Inhaltsplatzhalter 5">
            <a:extLst>
              <a:ext uri="{FF2B5EF4-FFF2-40B4-BE49-F238E27FC236}">
                <a16:creationId xmlns:a16="http://schemas.microsoft.com/office/drawing/2014/main" id="{44F411BE-16A5-A349-8320-ADB5488A3FD4}"/>
              </a:ext>
            </a:extLst>
          </p:cNvPr>
          <p:cNvSpPr txBox="1">
            <a:spLocks/>
          </p:cNvSpPr>
          <p:nvPr/>
        </p:nvSpPr>
        <p:spPr>
          <a:xfrm>
            <a:off x="4150518" y="87843"/>
            <a:ext cx="5004368" cy="472839"/>
          </a:xfrm>
          <a:prstGeom prst="rect">
            <a:avLst/>
          </a:prstGeom>
          <a:solidFill>
            <a:srgbClr val="428891"/>
          </a:solidFill>
        </p:spPr>
        <p:txBody>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2650" spc="-150" dirty="0"/>
              <a:t>3. Mathematikdidaktische und</a:t>
            </a:r>
            <a:endParaRPr lang="de-DE" sz="2650" dirty="0"/>
          </a:p>
        </p:txBody>
      </p:sp>
      <p:sp>
        <p:nvSpPr>
          <p:cNvPr id="8" name="Inhaltsplatzhalter 5">
            <a:extLst>
              <a:ext uri="{FF2B5EF4-FFF2-40B4-BE49-F238E27FC236}">
                <a16:creationId xmlns:a16="http://schemas.microsoft.com/office/drawing/2014/main" id="{4DB5F1FB-E407-F742-9CCD-F90AF847DED3}"/>
              </a:ext>
            </a:extLst>
          </p:cNvPr>
          <p:cNvSpPr txBox="1">
            <a:spLocks/>
          </p:cNvSpPr>
          <p:nvPr/>
        </p:nvSpPr>
        <p:spPr>
          <a:xfrm>
            <a:off x="4150518" y="560682"/>
            <a:ext cx="8041482" cy="472839"/>
          </a:xfrm>
          <a:prstGeom prst="rect">
            <a:avLst/>
          </a:prstGeom>
          <a:solidFill>
            <a:srgbClr val="428891"/>
          </a:solidFill>
        </p:spPr>
        <p:txBody>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2650" spc="-150" dirty="0"/>
              <a:t>unterrichtsorganisatorische </a:t>
            </a:r>
            <a:r>
              <a:rPr lang="de-DE" sz="2650" b="1" spc="-150" dirty="0"/>
              <a:t>Potentiale</a:t>
            </a:r>
            <a:r>
              <a:rPr lang="de-DE" sz="2650" spc="-150" dirty="0"/>
              <a:t> digitaler Medien</a:t>
            </a:r>
            <a:endParaRPr lang="de-DE" sz="2650" dirty="0"/>
          </a:p>
        </p:txBody>
      </p:sp>
      <p:sp>
        <p:nvSpPr>
          <p:cNvPr id="10" name="Inhaltsplatzhalter 1">
            <a:extLst>
              <a:ext uri="{FF2B5EF4-FFF2-40B4-BE49-F238E27FC236}">
                <a16:creationId xmlns:a16="http://schemas.microsoft.com/office/drawing/2014/main" id="{0CC47223-2E29-6D48-8DB1-A8109D5E2335}"/>
              </a:ext>
            </a:extLst>
          </p:cNvPr>
          <p:cNvSpPr txBox="1">
            <a:spLocks/>
          </p:cNvSpPr>
          <p:nvPr/>
        </p:nvSpPr>
        <p:spPr>
          <a:xfrm>
            <a:off x="838200" y="1532173"/>
            <a:ext cx="10963940" cy="1183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2400" b="1" dirty="0"/>
              <a:t>Informativ fachspezifisch zurückmelden</a:t>
            </a:r>
          </a:p>
          <a:p>
            <a:pPr marL="0" indent="0">
              <a:buNone/>
            </a:pPr>
            <a:r>
              <a:rPr lang="de-DE" sz="2000" dirty="0"/>
              <a:t>Informative Rückmeldungen zu den individuellen Lernständen unterstützen den Lernprozess der Lernenden positiv. </a:t>
            </a:r>
          </a:p>
          <a:p>
            <a:pPr marL="0" indent="0">
              <a:buNone/>
            </a:pPr>
            <a:endParaRPr lang="de-DE" sz="2000" dirty="0"/>
          </a:p>
        </p:txBody>
      </p:sp>
    </p:spTree>
    <p:extLst>
      <p:ext uri="{BB962C8B-B14F-4D97-AF65-F5344CB8AC3E}">
        <p14:creationId xmlns:p14="http://schemas.microsoft.com/office/powerpoint/2010/main" val="3699530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97F88939-F1F0-2F48-B028-E79BF4E807C5}"/>
              </a:ext>
            </a:extLst>
          </p:cNvPr>
          <p:cNvSpPr>
            <a:spLocks noGrp="1"/>
          </p:cNvSpPr>
          <p:nvPr>
            <p:ph idx="1"/>
          </p:nvPr>
        </p:nvSpPr>
        <p:spPr>
          <a:xfrm>
            <a:off x="838200" y="2818284"/>
            <a:ext cx="6282000" cy="1988281"/>
          </a:xfrm>
        </p:spPr>
        <p:txBody>
          <a:bodyPr/>
          <a:lstStyle/>
          <a:p>
            <a:r>
              <a:rPr lang="de-DE" sz="2000" dirty="0"/>
              <a:t>Unmittelbare Rückmeldungen nach der Aufgabenbearbeitung sind möglich.</a:t>
            </a:r>
          </a:p>
          <a:p>
            <a:r>
              <a:rPr lang="de-DE" sz="2000" dirty="0"/>
              <a:t>Die fachlich informative Rückmeldung geht über ein einfaches „falsch“ oder „richtig“ hinaus.</a:t>
            </a:r>
          </a:p>
          <a:p>
            <a:r>
              <a:rPr lang="de-DE" sz="2000" dirty="0"/>
              <a:t>Eigene Lernwege können so überdacht und umstrukturiert werden </a:t>
            </a:r>
            <a:r>
              <a:rPr lang="de-DE" sz="1800" dirty="0"/>
              <a:t>(</a:t>
            </a:r>
            <a:r>
              <a:rPr lang="de-DE" sz="1800" dirty="0" err="1"/>
              <a:t>Urff</a:t>
            </a:r>
            <a:r>
              <a:rPr lang="de-DE" sz="1800" dirty="0"/>
              <a:t>, 2010; </a:t>
            </a:r>
            <a:r>
              <a:rPr lang="de-DE" sz="1800" dirty="0" err="1"/>
              <a:t>Urff</a:t>
            </a:r>
            <a:r>
              <a:rPr lang="de-DE" sz="1800" dirty="0"/>
              <a:t>, 2014)</a:t>
            </a:r>
            <a:r>
              <a:rPr lang="de-DE" sz="2000" dirty="0"/>
              <a:t>. </a:t>
            </a:r>
          </a:p>
        </p:txBody>
      </p:sp>
      <p:sp>
        <p:nvSpPr>
          <p:cNvPr id="3" name="Datumsplatzhalter 2">
            <a:extLst>
              <a:ext uri="{FF2B5EF4-FFF2-40B4-BE49-F238E27FC236}">
                <a16:creationId xmlns:a16="http://schemas.microsoft.com/office/drawing/2014/main" id="{DBC451B1-ECE4-FB49-ADBA-9873352F346A}"/>
              </a:ext>
            </a:extLst>
          </p:cNvPr>
          <p:cNvSpPr>
            <a:spLocks noGrp="1"/>
          </p:cNvSpPr>
          <p:nvPr>
            <p:ph type="dt" sz="half" idx="10"/>
          </p:nvPr>
        </p:nvSpPr>
        <p:spPr/>
        <p:txBody>
          <a:bodyPr/>
          <a:lstStyle/>
          <a:p>
            <a:fld id="{47812229-3D41-3749-81C7-654ECBC0BDF8}" type="datetime1">
              <a:rPr lang="de-DE" smtClean="0"/>
              <a:t>25.09.20</a:t>
            </a:fld>
            <a:endParaRPr lang="de-DE"/>
          </a:p>
        </p:txBody>
      </p:sp>
      <p:sp>
        <p:nvSpPr>
          <p:cNvPr id="4" name="Fußzeilenplatzhalter 3">
            <a:extLst>
              <a:ext uri="{FF2B5EF4-FFF2-40B4-BE49-F238E27FC236}">
                <a16:creationId xmlns:a16="http://schemas.microsoft.com/office/drawing/2014/main" id="{48F4CEB9-A211-884D-8593-1DF27F919B61}"/>
              </a:ext>
            </a:extLst>
          </p:cNvPr>
          <p:cNvSpPr>
            <a:spLocks noGrp="1"/>
          </p:cNvSpPr>
          <p:nvPr>
            <p:ph type="ftr" sz="quarter" idx="11"/>
          </p:nvPr>
        </p:nvSpPr>
        <p:spPr/>
        <p:txBody>
          <a:bodyPr/>
          <a:lstStyle/>
          <a:p>
            <a:r>
              <a:rPr lang="de-DE"/>
              <a:t>Juli 2019 © </a:t>
            </a:r>
            <a:r>
              <a:rPr lang="de-DE" b="1"/>
              <a:t>PIKAS</a:t>
            </a:r>
            <a:r>
              <a:rPr lang="de-DE"/>
              <a:t> digi </a:t>
            </a:r>
            <a:r>
              <a:rPr lang="de-DE" i="1"/>
              <a:t>(pikas-digi.dzlm.de)</a:t>
            </a:r>
            <a:endParaRPr lang="de-DE" i="1" dirty="0"/>
          </a:p>
        </p:txBody>
      </p:sp>
      <p:sp>
        <p:nvSpPr>
          <p:cNvPr id="5" name="Foliennummernplatzhalter 4">
            <a:extLst>
              <a:ext uri="{FF2B5EF4-FFF2-40B4-BE49-F238E27FC236}">
                <a16:creationId xmlns:a16="http://schemas.microsoft.com/office/drawing/2014/main" id="{6156AA19-5692-AB4E-BBB2-627D9B77FF0A}"/>
              </a:ext>
            </a:extLst>
          </p:cNvPr>
          <p:cNvSpPr>
            <a:spLocks noGrp="1"/>
          </p:cNvSpPr>
          <p:nvPr>
            <p:ph type="sldNum" sz="quarter" idx="12"/>
          </p:nvPr>
        </p:nvSpPr>
        <p:spPr/>
        <p:txBody>
          <a:bodyPr/>
          <a:lstStyle/>
          <a:p>
            <a:fld id="{7D26CBBC-A65C-324F-A558-3C7EC3B0734D}" type="slidenum">
              <a:rPr lang="de-DE" smtClean="0"/>
              <a:t>34</a:t>
            </a:fld>
            <a:endParaRPr lang="de-DE"/>
          </a:p>
        </p:txBody>
      </p:sp>
      <p:sp>
        <p:nvSpPr>
          <p:cNvPr id="7" name="Inhaltsplatzhalter 5">
            <a:extLst>
              <a:ext uri="{FF2B5EF4-FFF2-40B4-BE49-F238E27FC236}">
                <a16:creationId xmlns:a16="http://schemas.microsoft.com/office/drawing/2014/main" id="{44F411BE-16A5-A349-8320-ADB5488A3FD4}"/>
              </a:ext>
            </a:extLst>
          </p:cNvPr>
          <p:cNvSpPr txBox="1">
            <a:spLocks/>
          </p:cNvSpPr>
          <p:nvPr/>
        </p:nvSpPr>
        <p:spPr>
          <a:xfrm>
            <a:off x="4150518" y="87843"/>
            <a:ext cx="5004368" cy="472839"/>
          </a:xfrm>
          <a:prstGeom prst="rect">
            <a:avLst/>
          </a:prstGeom>
          <a:solidFill>
            <a:srgbClr val="428891"/>
          </a:solidFill>
        </p:spPr>
        <p:txBody>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2650" spc="-150" dirty="0"/>
              <a:t>3. Mathematikdidaktische und</a:t>
            </a:r>
            <a:endParaRPr lang="de-DE" sz="2650" dirty="0"/>
          </a:p>
        </p:txBody>
      </p:sp>
      <p:sp>
        <p:nvSpPr>
          <p:cNvPr id="8" name="Inhaltsplatzhalter 5">
            <a:extLst>
              <a:ext uri="{FF2B5EF4-FFF2-40B4-BE49-F238E27FC236}">
                <a16:creationId xmlns:a16="http://schemas.microsoft.com/office/drawing/2014/main" id="{4DB5F1FB-E407-F742-9CCD-F90AF847DED3}"/>
              </a:ext>
            </a:extLst>
          </p:cNvPr>
          <p:cNvSpPr txBox="1">
            <a:spLocks/>
          </p:cNvSpPr>
          <p:nvPr/>
        </p:nvSpPr>
        <p:spPr>
          <a:xfrm>
            <a:off x="4150518" y="560682"/>
            <a:ext cx="8041482" cy="472839"/>
          </a:xfrm>
          <a:prstGeom prst="rect">
            <a:avLst/>
          </a:prstGeom>
          <a:solidFill>
            <a:srgbClr val="428891"/>
          </a:solidFill>
        </p:spPr>
        <p:txBody>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2650" spc="-150" dirty="0"/>
              <a:t>unterrichtsorganisatorische </a:t>
            </a:r>
            <a:r>
              <a:rPr lang="de-DE" sz="2650" b="1" spc="-150" dirty="0"/>
              <a:t>Potentiale</a:t>
            </a:r>
            <a:r>
              <a:rPr lang="de-DE" sz="2650" spc="-150" dirty="0"/>
              <a:t> digitaler Medien</a:t>
            </a:r>
            <a:endParaRPr lang="de-DE" sz="2650" dirty="0"/>
          </a:p>
        </p:txBody>
      </p:sp>
      <p:pic>
        <p:nvPicPr>
          <p:cNvPr id="9" name="Grafik 8">
            <a:extLst>
              <a:ext uri="{FF2B5EF4-FFF2-40B4-BE49-F238E27FC236}">
                <a16:creationId xmlns:a16="http://schemas.microsoft.com/office/drawing/2014/main" id="{B94E20F9-AC0A-7F46-B494-C2E92B3F6422}"/>
              </a:ext>
            </a:extLst>
          </p:cNvPr>
          <p:cNvPicPr>
            <a:picLocks noChangeAspect="1"/>
          </p:cNvPicPr>
          <p:nvPr/>
        </p:nvPicPr>
        <p:blipFill>
          <a:blip r:embed="rId3"/>
          <a:stretch>
            <a:fillRect/>
          </a:stretch>
        </p:blipFill>
        <p:spPr>
          <a:xfrm>
            <a:off x="7393800" y="2812968"/>
            <a:ext cx="3960000" cy="3168000"/>
          </a:xfrm>
          <a:prstGeom prst="rect">
            <a:avLst/>
          </a:prstGeom>
        </p:spPr>
      </p:pic>
      <p:sp>
        <p:nvSpPr>
          <p:cNvPr id="10" name="Inhaltsplatzhalter 1">
            <a:extLst>
              <a:ext uri="{FF2B5EF4-FFF2-40B4-BE49-F238E27FC236}">
                <a16:creationId xmlns:a16="http://schemas.microsoft.com/office/drawing/2014/main" id="{0CC47223-2E29-6D48-8DB1-A8109D5E2335}"/>
              </a:ext>
            </a:extLst>
          </p:cNvPr>
          <p:cNvSpPr txBox="1">
            <a:spLocks/>
          </p:cNvSpPr>
          <p:nvPr/>
        </p:nvSpPr>
        <p:spPr>
          <a:xfrm>
            <a:off x="838200" y="1532173"/>
            <a:ext cx="10963940" cy="1183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2400" b="1" dirty="0"/>
              <a:t>Informativ fachspezifisch zurückmelden</a:t>
            </a:r>
          </a:p>
          <a:p>
            <a:pPr marL="0" indent="0">
              <a:buNone/>
            </a:pPr>
            <a:r>
              <a:rPr lang="de-DE" sz="2000" dirty="0"/>
              <a:t>Informative Rückmeldungen zu den individuellen Lernständen unterstützen den Lernprozess der Lernenden positiv. </a:t>
            </a:r>
          </a:p>
          <a:p>
            <a:pPr marL="0" indent="0">
              <a:buNone/>
            </a:pPr>
            <a:endParaRPr lang="de-DE" sz="2000" dirty="0"/>
          </a:p>
        </p:txBody>
      </p:sp>
    </p:spTree>
    <p:extLst>
      <p:ext uri="{BB962C8B-B14F-4D97-AF65-F5344CB8AC3E}">
        <p14:creationId xmlns:p14="http://schemas.microsoft.com/office/powerpoint/2010/main" val="146229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id="{BB1EFFA6-F8F8-CC49-91C5-E98F8EA6D0C0}"/>
              </a:ext>
            </a:extLst>
          </p:cNvPr>
          <p:cNvSpPr txBox="1"/>
          <p:nvPr/>
        </p:nvSpPr>
        <p:spPr>
          <a:xfrm>
            <a:off x="13754100" y="2784131"/>
            <a:ext cx="184731" cy="369332"/>
          </a:xfrm>
          <a:prstGeom prst="rect">
            <a:avLst/>
          </a:prstGeom>
          <a:noFill/>
        </p:spPr>
        <p:txBody>
          <a:bodyPr wrap="none" rtlCol="0">
            <a:spAutoFit/>
          </a:bodyPr>
          <a:lstStyle/>
          <a:p>
            <a:endParaRPr lang="de-DE" dirty="0"/>
          </a:p>
        </p:txBody>
      </p:sp>
      <p:sp>
        <p:nvSpPr>
          <p:cNvPr id="2" name="Textfeld 1">
            <a:extLst>
              <a:ext uri="{FF2B5EF4-FFF2-40B4-BE49-F238E27FC236}">
                <a16:creationId xmlns:a16="http://schemas.microsoft.com/office/drawing/2014/main" id="{69397941-CD5A-3544-BE27-3B834739DA3C}"/>
              </a:ext>
            </a:extLst>
          </p:cNvPr>
          <p:cNvSpPr txBox="1"/>
          <p:nvPr/>
        </p:nvSpPr>
        <p:spPr>
          <a:xfrm>
            <a:off x="728663" y="2105974"/>
            <a:ext cx="10139206" cy="523220"/>
          </a:xfrm>
          <a:prstGeom prst="rect">
            <a:avLst/>
          </a:prstGeom>
          <a:solidFill>
            <a:schemeClr val="bg1"/>
          </a:solidFill>
        </p:spPr>
        <p:txBody>
          <a:bodyPr wrap="square" rtlCol="0">
            <a:spAutoFit/>
          </a:bodyPr>
          <a:lstStyle/>
          <a:p>
            <a:r>
              <a:rPr lang="de-DE" sz="2800" dirty="0">
                <a:solidFill>
                  <a:srgbClr val="428891"/>
                </a:solidFill>
                <a:latin typeface="Open Sans" panose="020B0606030504020204" pitchFamily="34" charset="0"/>
                <a:ea typeface="Open Sans" panose="020B0606030504020204" pitchFamily="34" charset="0"/>
                <a:cs typeface="Open Sans" panose="020B0606030504020204" pitchFamily="34" charset="0"/>
              </a:rPr>
              <a:t>1. </a:t>
            </a:r>
            <a:r>
              <a:rPr lang="de-DE" sz="2800" b="1" dirty="0">
                <a:solidFill>
                  <a:srgbClr val="428891"/>
                </a:solidFill>
                <a:latin typeface="Open Sans" panose="020B0606030504020204" pitchFamily="34" charset="0"/>
                <a:ea typeface="Open Sans" panose="020B0606030504020204" pitchFamily="34" charset="0"/>
                <a:cs typeface="Open Sans" panose="020B0606030504020204" pitchFamily="34" charset="0"/>
              </a:rPr>
              <a:t>Ausgangslage</a:t>
            </a:r>
            <a:r>
              <a:rPr lang="de-DE" sz="2800" dirty="0">
                <a:solidFill>
                  <a:srgbClr val="428891"/>
                </a:solidFill>
                <a:latin typeface="Open Sans" panose="020B0606030504020204" pitchFamily="34" charset="0"/>
                <a:ea typeface="Open Sans" panose="020B0606030504020204" pitchFamily="34" charset="0"/>
                <a:cs typeface="Open Sans" panose="020B0606030504020204" pitchFamily="34" charset="0"/>
              </a:rPr>
              <a:t> zum Lernen mit digitalen Medien (im MU)</a:t>
            </a:r>
          </a:p>
        </p:txBody>
      </p:sp>
      <p:sp>
        <p:nvSpPr>
          <p:cNvPr id="22" name="Textfeld 21">
            <a:extLst>
              <a:ext uri="{FF2B5EF4-FFF2-40B4-BE49-F238E27FC236}">
                <a16:creationId xmlns:a16="http://schemas.microsoft.com/office/drawing/2014/main" id="{137CD6F1-2BE0-7E43-B31C-57346D2F71CD}"/>
              </a:ext>
            </a:extLst>
          </p:cNvPr>
          <p:cNvSpPr txBox="1"/>
          <p:nvPr/>
        </p:nvSpPr>
        <p:spPr>
          <a:xfrm>
            <a:off x="728661" y="2881785"/>
            <a:ext cx="8205478" cy="523220"/>
          </a:xfrm>
          <a:prstGeom prst="rect">
            <a:avLst/>
          </a:prstGeom>
          <a:solidFill>
            <a:schemeClr val="bg1"/>
          </a:solidFill>
        </p:spPr>
        <p:txBody>
          <a:bodyPr wrap="square" rtlCol="0">
            <a:spAutoFit/>
          </a:bodyPr>
          <a:lstStyle/>
          <a:p>
            <a:r>
              <a:rPr lang="de-DE" sz="2800" dirty="0">
                <a:solidFill>
                  <a:srgbClr val="428891"/>
                </a:solidFill>
                <a:latin typeface="Open Sans" panose="020B0606030504020204" pitchFamily="34" charset="0"/>
                <a:ea typeface="Open Sans" panose="020B0606030504020204" pitchFamily="34" charset="0"/>
                <a:cs typeface="Open Sans" panose="020B0606030504020204" pitchFamily="34" charset="0"/>
              </a:rPr>
              <a:t>2. </a:t>
            </a:r>
            <a:r>
              <a:rPr lang="de-DE" sz="2800" b="1" dirty="0">
                <a:solidFill>
                  <a:srgbClr val="428891"/>
                </a:solidFill>
                <a:latin typeface="Open Sans" panose="020B0606030504020204" pitchFamily="34" charset="0"/>
                <a:ea typeface="Open Sans" panose="020B0606030504020204" pitchFamily="34" charset="0"/>
                <a:cs typeface="Open Sans" panose="020B0606030504020204" pitchFamily="34" charset="0"/>
              </a:rPr>
              <a:t>Positionen</a:t>
            </a:r>
            <a:r>
              <a:rPr lang="de-DE" sz="2800" dirty="0">
                <a:solidFill>
                  <a:srgbClr val="428891"/>
                </a:solidFill>
                <a:latin typeface="Open Sans" panose="020B0606030504020204" pitchFamily="34" charset="0"/>
                <a:ea typeface="Open Sans" panose="020B0606030504020204" pitchFamily="34" charset="0"/>
                <a:cs typeface="Open Sans" panose="020B0606030504020204" pitchFamily="34" charset="0"/>
              </a:rPr>
              <a:t> zum Lernen mit digitalen Medien</a:t>
            </a:r>
          </a:p>
        </p:txBody>
      </p:sp>
      <p:sp>
        <p:nvSpPr>
          <p:cNvPr id="23" name="Textfeld 22">
            <a:extLst>
              <a:ext uri="{FF2B5EF4-FFF2-40B4-BE49-F238E27FC236}">
                <a16:creationId xmlns:a16="http://schemas.microsoft.com/office/drawing/2014/main" id="{ADD31EB4-B00C-D441-871F-B4271FDE318E}"/>
              </a:ext>
            </a:extLst>
          </p:cNvPr>
          <p:cNvSpPr txBox="1"/>
          <p:nvPr/>
        </p:nvSpPr>
        <p:spPr>
          <a:xfrm>
            <a:off x="728660" y="3657987"/>
            <a:ext cx="10139206" cy="954107"/>
          </a:xfrm>
          <a:prstGeom prst="rect">
            <a:avLst/>
          </a:prstGeom>
          <a:solidFill>
            <a:schemeClr val="bg1"/>
          </a:solidFill>
        </p:spPr>
        <p:txBody>
          <a:bodyPr wrap="square" rtlCol="0">
            <a:spAutoFit/>
          </a:bodyPr>
          <a:lstStyle/>
          <a:p>
            <a:r>
              <a:rPr lang="de-DE" sz="2800" dirty="0">
                <a:solidFill>
                  <a:srgbClr val="428891"/>
                </a:solidFill>
                <a:latin typeface="Open Sans" panose="020B0606030504020204" pitchFamily="34" charset="0"/>
                <a:ea typeface="Open Sans" panose="020B0606030504020204" pitchFamily="34" charset="0"/>
                <a:cs typeface="Open Sans" panose="020B0606030504020204" pitchFamily="34" charset="0"/>
              </a:rPr>
              <a:t>3. Mathematikdidaktische und unterrichtsorganisatorische </a:t>
            </a:r>
            <a:r>
              <a:rPr lang="de-DE" sz="2800" b="1" dirty="0">
                <a:solidFill>
                  <a:srgbClr val="428891"/>
                </a:solidFill>
                <a:latin typeface="Open Sans" panose="020B0606030504020204" pitchFamily="34" charset="0"/>
                <a:ea typeface="Open Sans" panose="020B0606030504020204" pitchFamily="34" charset="0"/>
                <a:cs typeface="Open Sans" panose="020B0606030504020204" pitchFamily="34" charset="0"/>
              </a:rPr>
              <a:t>Potentiale</a:t>
            </a:r>
            <a:r>
              <a:rPr lang="de-DE" sz="2800" dirty="0">
                <a:solidFill>
                  <a:srgbClr val="428891"/>
                </a:solidFill>
                <a:latin typeface="Open Sans" panose="020B0606030504020204" pitchFamily="34" charset="0"/>
                <a:ea typeface="Open Sans" panose="020B0606030504020204" pitchFamily="34" charset="0"/>
                <a:cs typeface="Open Sans" panose="020B0606030504020204" pitchFamily="34" charset="0"/>
              </a:rPr>
              <a:t> digitaler Medien</a:t>
            </a:r>
          </a:p>
        </p:txBody>
      </p:sp>
      <p:sp>
        <p:nvSpPr>
          <p:cNvPr id="24" name="Textfeld 23">
            <a:extLst>
              <a:ext uri="{FF2B5EF4-FFF2-40B4-BE49-F238E27FC236}">
                <a16:creationId xmlns:a16="http://schemas.microsoft.com/office/drawing/2014/main" id="{6156E62C-FEE4-1E49-87F2-C912BAEE2CC0}"/>
              </a:ext>
            </a:extLst>
          </p:cNvPr>
          <p:cNvSpPr txBox="1"/>
          <p:nvPr/>
        </p:nvSpPr>
        <p:spPr>
          <a:xfrm>
            <a:off x="728660" y="4870121"/>
            <a:ext cx="9074907" cy="523220"/>
          </a:xfrm>
          <a:prstGeom prst="rect">
            <a:avLst/>
          </a:prstGeom>
          <a:solidFill>
            <a:srgbClr val="428891"/>
          </a:solidFill>
        </p:spPr>
        <p:txBody>
          <a:bodyPr wrap="square" rtlCol="0">
            <a:spAutoFit/>
          </a:bodyPr>
          <a:lstStyle/>
          <a:p>
            <a:r>
              <a:rPr lang="de-DE" sz="2800" dirty="0">
                <a:solidFill>
                  <a:schemeClr val="bg1"/>
                </a:solidFill>
                <a:latin typeface="Open Sans" panose="020B0606030504020204" pitchFamily="34" charset="0"/>
                <a:ea typeface="Open Sans" panose="020B0606030504020204" pitchFamily="34" charset="0"/>
                <a:cs typeface="Open Sans" panose="020B0606030504020204" pitchFamily="34" charset="0"/>
              </a:rPr>
              <a:t>4. Digitale Medien und deren </a:t>
            </a:r>
            <a:r>
              <a:rPr lang="de-DE"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Einsatzmöglichkeiten</a:t>
            </a:r>
          </a:p>
        </p:txBody>
      </p:sp>
      <p:sp>
        <p:nvSpPr>
          <p:cNvPr id="25" name="Textfeld 24">
            <a:extLst>
              <a:ext uri="{FF2B5EF4-FFF2-40B4-BE49-F238E27FC236}">
                <a16:creationId xmlns:a16="http://schemas.microsoft.com/office/drawing/2014/main" id="{13B97451-38F0-7345-B1DD-EC1078A8214C}"/>
              </a:ext>
            </a:extLst>
          </p:cNvPr>
          <p:cNvSpPr txBox="1"/>
          <p:nvPr/>
        </p:nvSpPr>
        <p:spPr>
          <a:xfrm>
            <a:off x="728661" y="5651368"/>
            <a:ext cx="5852022" cy="523220"/>
          </a:xfrm>
          <a:prstGeom prst="rect">
            <a:avLst/>
          </a:prstGeom>
          <a:solidFill>
            <a:schemeClr val="bg1"/>
          </a:solidFill>
        </p:spPr>
        <p:txBody>
          <a:bodyPr wrap="square" rtlCol="0">
            <a:spAutoFit/>
          </a:bodyPr>
          <a:lstStyle/>
          <a:p>
            <a:r>
              <a:rPr lang="de-DE" sz="2800" dirty="0">
                <a:solidFill>
                  <a:srgbClr val="428891"/>
                </a:solidFill>
                <a:latin typeface="Open Sans" panose="020B0606030504020204" pitchFamily="34" charset="0"/>
                <a:ea typeface="Open Sans" panose="020B0606030504020204" pitchFamily="34" charset="0"/>
                <a:cs typeface="Open Sans" panose="020B0606030504020204" pitchFamily="34" charset="0"/>
              </a:rPr>
              <a:t>Zusammenfassung und Ausblick</a:t>
            </a:r>
          </a:p>
        </p:txBody>
      </p:sp>
      <p:sp>
        <p:nvSpPr>
          <p:cNvPr id="26" name="Textfeld 25">
            <a:extLst>
              <a:ext uri="{FF2B5EF4-FFF2-40B4-BE49-F238E27FC236}">
                <a16:creationId xmlns:a16="http://schemas.microsoft.com/office/drawing/2014/main" id="{CF60129E-25F7-534C-9D48-18D09E724B65}"/>
              </a:ext>
            </a:extLst>
          </p:cNvPr>
          <p:cNvSpPr txBox="1"/>
          <p:nvPr/>
        </p:nvSpPr>
        <p:spPr>
          <a:xfrm>
            <a:off x="728661" y="1264214"/>
            <a:ext cx="10734676" cy="707886"/>
          </a:xfrm>
          <a:prstGeom prst="rect">
            <a:avLst/>
          </a:prstGeom>
          <a:noFill/>
        </p:spPr>
        <p:txBody>
          <a:bodyPr wrap="square" rtlCol="0">
            <a:spAutoFit/>
          </a:bodyPr>
          <a:lstStyle/>
          <a:p>
            <a:r>
              <a:rPr lang="de-DE" sz="4000" dirty="0">
                <a:latin typeface="Open Sans" panose="020B0606030504020204" pitchFamily="34" charset="0"/>
                <a:ea typeface="Open Sans" panose="020B0606030504020204" pitchFamily="34" charset="0"/>
                <a:cs typeface="Open Sans" panose="020B0606030504020204" pitchFamily="34" charset="0"/>
              </a:rPr>
              <a:t>AUFBAU DES FORTBILDUNGSMODULS</a:t>
            </a:r>
          </a:p>
        </p:txBody>
      </p:sp>
      <p:sp>
        <p:nvSpPr>
          <p:cNvPr id="6" name="Foliennummernplatzhalter 5">
            <a:extLst>
              <a:ext uri="{FF2B5EF4-FFF2-40B4-BE49-F238E27FC236}">
                <a16:creationId xmlns:a16="http://schemas.microsoft.com/office/drawing/2014/main" id="{4B218E5B-5760-3C4E-9AFF-BF3F045EAAB3}"/>
              </a:ext>
            </a:extLst>
          </p:cNvPr>
          <p:cNvSpPr>
            <a:spLocks noGrp="1"/>
          </p:cNvSpPr>
          <p:nvPr>
            <p:ph type="sldNum" sz="quarter" idx="12"/>
          </p:nvPr>
        </p:nvSpPr>
        <p:spPr/>
        <p:txBody>
          <a:bodyPr/>
          <a:lstStyle/>
          <a:p>
            <a:fld id="{63DC21CD-A42E-AB42-85DA-371CDC81102A}" type="slidenum">
              <a:rPr lang="de-DE" smtClean="0"/>
              <a:pPr/>
              <a:t>35</a:t>
            </a:fld>
            <a:endParaRPr lang="de-DE" dirty="0"/>
          </a:p>
        </p:txBody>
      </p:sp>
      <p:sp>
        <p:nvSpPr>
          <p:cNvPr id="7" name="Datumsplatzhalter 6">
            <a:extLst>
              <a:ext uri="{FF2B5EF4-FFF2-40B4-BE49-F238E27FC236}">
                <a16:creationId xmlns:a16="http://schemas.microsoft.com/office/drawing/2014/main" id="{B2A905BA-1692-884B-A1D5-90B83DEA0E3A}"/>
              </a:ext>
            </a:extLst>
          </p:cNvPr>
          <p:cNvSpPr>
            <a:spLocks noGrp="1"/>
          </p:cNvSpPr>
          <p:nvPr>
            <p:ph type="dt" sz="half" idx="10"/>
          </p:nvPr>
        </p:nvSpPr>
        <p:spPr/>
        <p:txBody>
          <a:bodyPr/>
          <a:lstStyle/>
          <a:p>
            <a:fld id="{7446EC53-3AF3-5140-B116-87C71F65FA50}" type="datetime1">
              <a:rPr lang="de-DE" smtClean="0"/>
              <a:t>25.09.20</a:t>
            </a:fld>
            <a:endParaRPr lang="de-DE"/>
          </a:p>
        </p:txBody>
      </p:sp>
      <p:sp>
        <p:nvSpPr>
          <p:cNvPr id="8" name="Fußzeilenplatzhalter 7">
            <a:extLst>
              <a:ext uri="{FF2B5EF4-FFF2-40B4-BE49-F238E27FC236}">
                <a16:creationId xmlns:a16="http://schemas.microsoft.com/office/drawing/2014/main" id="{F2B0FDEB-D057-8E47-AA35-06348FE6B75A}"/>
              </a:ext>
            </a:extLst>
          </p:cNvPr>
          <p:cNvSpPr>
            <a:spLocks noGrp="1"/>
          </p:cNvSpPr>
          <p:nvPr>
            <p:ph type="ftr" sz="quarter" idx="11"/>
          </p:nvPr>
        </p:nvSpPr>
        <p:spPr/>
        <p:txBody>
          <a:bodyPr/>
          <a:lstStyle/>
          <a:p>
            <a:r>
              <a:rPr lang="de-DE"/>
              <a:t>Juli 2019 © </a:t>
            </a:r>
            <a:r>
              <a:rPr lang="de-DE" b="1"/>
              <a:t>PIKAS</a:t>
            </a:r>
            <a:r>
              <a:rPr lang="de-DE"/>
              <a:t> digi </a:t>
            </a:r>
            <a:r>
              <a:rPr lang="de-DE" i="1"/>
              <a:t>(pikas-digi.dzlm.de)</a:t>
            </a:r>
            <a:endParaRPr lang="de-DE" i="1" dirty="0"/>
          </a:p>
        </p:txBody>
      </p:sp>
    </p:spTree>
    <p:extLst>
      <p:ext uri="{BB962C8B-B14F-4D97-AF65-F5344CB8AC3E}">
        <p14:creationId xmlns:p14="http://schemas.microsoft.com/office/powerpoint/2010/main" val="535046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043C9F84-189C-6A4B-9A94-0109F42264C5}"/>
              </a:ext>
            </a:extLst>
          </p:cNvPr>
          <p:cNvSpPr>
            <a:spLocks noGrp="1"/>
          </p:cNvSpPr>
          <p:nvPr>
            <p:ph idx="1"/>
          </p:nvPr>
        </p:nvSpPr>
        <p:spPr>
          <a:xfrm>
            <a:off x="838200" y="1368421"/>
            <a:ext cx="10515600" cy="4351338"/>
          </a:xfrm>
        </p:spPr>
        <p:txBody>
          <a:bodyPr/>
          <a:lstStyle/>
          <a:p>
            <a:pPr marL="0" indent="0">
              <a:buNone/>
            </a:pPr>
            <a:r>
              <a:rPr lang="de-DE" dirty="0">
                <a:solidFill>
                  <a:srgbClr val="428891"/>
                </a:solidFill>
              </a:rPr>
              <a:t>AKTIVITÄT</a:t>
            </a:r>
          </a:p>
          <a:p>
            <a:pPr marL="0" indent="0">
              <a:buNone/>
            </a:pPr>
            <a:endParaRPr lang="de-DE" sz="2400" dirty="0">
              <a:solidFill>
                <a:srgbClr val="428891"/>
              </a:solidFill>
            </a:endParaRPr>
          </a:p>
          <a:p>
            <a:pPr marL="0" indent="0">
              <a:buNone/>
            </a:pPr>
            <a:r>
              <a:rPr lang="de-DE" sz="2400" b="1" dirty="0"/>
              <a:t>Mit der Perspektive auf ein verpflichtendes Medienkonzept an Ihrer Schule:</a:t>
            </a:r>
          </a:p>
          <a:p>
            <a:pPr marL="0" indent="0">
              <a:buNone/>
            </a:pPr>
            <a:endParaRPr lang="de-DE" sz="2400" dirty="0"/>
          </a:p>
          <a:p>
            <a:pPr marL="514350" indent="-514350">
              <a:buAutoNum type="arabicPeriod"/>
            </a:pPr>
            <a:r>
              <a:rPr lang="de-DE" sz="2400" dirty="0"/>
              <a:t>Inwiefern sind fachbezogene Aspekte im Medienkonzept verankert?</a:t>
            </a:r>
          </a:p>
          <a:p>
            <a:pPr marL="514350" indent="-514350">
              <a:buAutoNum type="arabicPeriod"/>
            </a:pPr>
            <a:r>
              <a:rPr lang="de-DE" sz="2400" dirty="0"/>
              <a:t>Welche digitalen Medien verwenden Sie derzeit in Ihrem Mathematikunterricht? Für welche Zwecke setzen Sie sie ein?</a:t>
            </a:r>
          </a:p>
          <a:p>
            <a:pPr marL="514350" indent="-514350">
              <a:buAutoNum type="arabicPeriod"/>
            </a:pPr>
            <a:r>
              <a:rPr lang="de-DE" sz="2400" dirty="0"/>
              <a:t>Was ist Ihre Wunschvorstellung für einen guten Mathematikunterricht mit digitalen Medien?</a:t>
            </a:r>
          </a:p>
        </p:txBody>
      </p:sp>
      <p:sp>
        <p:nvSpPr>
          <p:cNvPr id="3" name="Datumsplatzhalter 2">
            <a:extLst>
              <a:ext uri="{FF2B5EF4-FFF2-40B4-BE49-F238E27FC236}">
                <a16:creationId xmlns:a16="http://schemas.microsoft.com/office/drawing/2014/main" id="{B71DB04A-0C5F-AA45-B95A-E16A13066F61}"/>
              </a:ext>
            </a:extLst>
          </p:cNvPr>
          <p:cNvSpPr>
            <a:spLocks noGrp="1"/>
          </p:cNvSpPr>
          <p:nvPr>
            <p:ph type="dt" sz="half" idx="10"/>
          </p:nvPr>
        </p:nvSpPr>
        <p:spPr/>
        <p:txBody>
          <a:bodyPr/>
          <a:lstStyle/>
          <a:p>
            <a:fld id="{47812229-3D41-3749-81C7-654ECBC0BDF8}" type="datetime1">
              <a:rPr lang="de-DE" smtClean="0"/>
              <a:t>25.09.20</a:t>
            </a:fld>
            <a:endParaRPr lang="de-DE"/>
          </a:p>
        </p:txBody>
      </p:sp>
      <p:sp>
        <p:nvSpPr>
          <p:cNvPr id="4" name="Fußzeilenplatzhalter 3">
            <a:extLst>
              <a:ext uri="{FF2B5EF4-FFF2-40B4-BE49-F238E27FC236}">
                <a16:creationId xmlns:a16="http://schemas.microsoft.com/office/drawing/2014/main" id="{D56EF30E-8443-5243-8D0E-F4E58788EECC}"/>
              </a:ext>
            </a:extLst>
          </p:cNvPr>
          <p:cNvSpPr>
            <a:spLocks noGrp="1"/>
          </p:cNvSpPr>
          <p:nvPr>
            <p:ph type="ftr" sz="quarter" idx="11"/>
          </p:nvPr>
        </p:nvSpPr>
        <p:spPr/>
        <p:txBody>
          <a:bodyPr/>
          <a:lstStyle/>
          <a:p>
            <a:r>
              <a:rPr lang="de-DE"/>
              <a:t>Juli 2019 © </a:t>
            </a:r>
            <a:r>
              <a:rPr lang="de-DE" b="1"/>
              <a:t>PIKAS</a:t>
            </a:r>
            <a:r>
              <a:rPr lang="de-DE"/>
              <a:t> digi </a:t>
            </a:r>
            <a:r>
              <a:rPr lang="de-DE" i="1"/>
              <a:t>(pikas-digi.dzlm.de)</a:t>
            </a:r>
            <a:endParaRPr lang="de-DE" i="1" dirty="0"/>
          </a:p>
        </p:txBody>
      </p:sp>
      <p:sp>
        <p:nvSpPr>
          <p:cNvPr id="5" name="Foliennummernplatzhalter 4">
            <a:extLst>
              <a:ext uri="{FF2B5EF4-FFF2-40B4-BE49-F238E27FC236}">
                <a16:creationId xmlns:a16="http://schemas.microsoft.com/office/drawing/2014/main" id="{97EDADFC-D8D2-3E42-B107-36EEE745FC31}"/>
              </a:ext>
            </a:extLst>
          </p:cNvPr>
          <p:cNvSpPr>
            <a:spLocks noGrp="1"/>
          </p:cNvSpPr>
          <p:nvPr>
            <p:ph type="sldNum" sz="quarter" idx="12"/>
          </p:nvPr>
        </p:nvSpPr>
        <p:spPr/>
        <p:txBody>
          <a:bodyPr/>
          <a:lstStyle/>
          <a:p>
            <a:fld id="{7D26CBBC-A65C-324F-A558-3C7EC3B0734D}" type="slidenum">
              <a:rPr lang="de-DE" smtClean="0"/>
              <a:t>36</a:t>
            </a:fld>
            <a:endParaRPr lang="de-DE"/>
          </a:p>
        </p:txBody>
      </p:sp>
      <p:sp>
        <p:nvSpPr>
          <p:cNvPr id="7" name="Inhaltsplatzhalter 5">
            <a:extLst>
              <a:ext uri="{FF2B5EF4-FFF2-40B4-BE49-F238E27FC236}">
                <a16:creationId xmlns:a16="http://schemas.microsoft.com/office/drawing/2014/main" id="{7BAFB6AA-94EB-5444-B0D5-E6615E608496}"/>
              </a:ext>
            </a:extLst>
          </p:cNvPr>
          <p:cNvSpPr txBox="1">
            <a:spLocks/>
          </p:cNvSpPr>
          <p:nvPr/>
        </p:nvSpPr>
        <p:spPr>
          <a:xfrm>
            <a:off x="4150518" y="87843"/>
            <a:ext cx="5374482" cy="472839"/>
          </a:xfrm>
          <a:prstGeom prst="rect">
            <a:avLst/>
          </a:prstGeom>
          <a:solidFill>
            <a:srgbClr val="428891"/>
          </a:solidFill>
        </p:spPr>
        <p:txBody>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2800" dirty="0"/>
              <a:t>4. Digitale Medien und deren</a:t>
            </a:r>
          </a:p>
        </p:txBody>
      </p:sp>
      <p:sp>
        <p:nvSpPr>
          <p:cNvPr id="8" name="Inhaltsplatzhalter 5">
            <a:extLst>
              <a:ext uri="{FF2B5EF4-FFF2-40B4-BE49-F238E27FC236}">
                <a16:creationId xmlns:a16="http://schemas.microsoft.com/office/drawing/2014/main" id="{609F3519-F59A-924A-89D2-E7B68FC38F8B}"/>
              </a:ext>
            </a:extLst>
          </p:cNvPr>
          <p:cNvSpPr txBox="1">
            <a:spLocks/>
          </p:cNvSpPr>
          <p:nvPr/>
        </p:nvSpPr>
        <p:spPr>
          <a:xfrm>
            <a:off x="4150518" y="594727"/>
            <a:ext cx="4111739" cy="472839"/>
          </a:xfrm>
          <a:prstGeom prst="rect">
            <a:avLst/>
          </a:prstGeom>
          <a:solidFill>
            <a:srgbClr val="428891"/>
          </a:solidFill>
        </p:spPr>
        <p:txBody>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2800" b="1" dirty="0"/>
              <a:t>Einsatzmöglichkeiten</a:t>
            </a:r>
            <a:endParaRPr lang="de-DE" sz="2800" dirty="0"/>
          </a:p>
        </p:txBody>
      </p:sp>
    </p:spTree>
    <p:extLst>
      <p:ext uri="{BB962C8B-B14F-4D97-AF65-F5344CB8AC3E}">
        <p14:creationId xmlns:p14="http://schemas.microsoft.com/office/powerpoint/2010/main" val="14469249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2BB7117F-1E75-4443-8D8D-8424FBC5EE82}"/>
              </a:ext>
            </a:extLst>
          </p:cNvPr>
          <p:cNvSpPr>
            <a:spLocks noGrp="1"/>
          </p:cNvSpPr>
          <p:nvPr>
            <p:ph type="dt" sz="half" idx="10"/>
          </p:nvPr>
        </p:nvSpPr>
        <p:spPr/>
        <p:txBody>
          <a:bodyPr/>
          <a:lstStyle/>
          <a:p>
            <a:fld id="{47812229-3D41-3749-81C7-654ECBC0BDF8}" type="datetime1">
              <a:rPr lang="de-DE" smtClean="0"/>
              <a:t>25.09.20</a:t>
            </a:fld>
            <a:endParaRPr lang="de-DE"/>
          </a:p>
        </p:txBody>
      </p:sp>
      <p:sp>
        <p:nvSpPr>
          <p:cNvPr id="4" name="Fußzeilenplatzhalter 3">
            <a:extLst>
              <a:ext uri="{FF2B5EF4-FFF2-40B4-BE49-F238E27FC236}">
                <a16:creationId xmlns:a16="http://schemas.microsoft.com/office/drawing/2014/main" id="{21199F2E-AF11-CD4A-A978-F02D19220D27}"/>
              </a:ext>
            </a:extLst>
          </p:cNvPr>
          <p:cNvSpPr>
            <a:spLocks noGrp="1"/>
          </p:cNvSpPr>
          <p:nvPr>
            <p:ph type="ftr" sz="quarter" idx="11"/>
          </p:nvPr>
        </p:nvSpPr>
        <p:spPr/>
        <p:txBody>
          <a:bodyPr/>
          <a:lstStyle/>
          <a:p>
            <a:r>
              <a:rPr lang="de-DE"/>
              <a:t>Juli 2019 © </a:t>
            </a:r>
            <a:r>
              <a:rPr lang="de-DE" b="1"/>
              <a:t>PIKAS</a:t>
            </a:r>
            <a:r>
              <a:rPr lang="de-DE"/>
              <a:t> digi </a:t>
            </a:r>
            <a:r>
              <a:rPr lang="de-DE" i="1"/>
              <a:t>(pikas-digi.dzlm.de)</a:t>
            </a:r>
            <a:endParaRPr lang="de-DE" i="1" dirty="0"/>
          </a:p>
        </p:txBody>
      </p:sp>
      <p:sp>
        <p:nvSpPr>
          <p:cNvPr id="5" name="Foliennummernplatzhalter 4">
            <a:extLst>
              <a:ext uri="{FF2B5EF4-FFF2-40B4-BE49-F238E27FC236}">
                <a16:creationId xmlns:a16="http://schemas.microsoft.com/office/drawing/2014/main" id="{A036FFD7-30CD-6C4C-A3C6-58BDAEBD734D}"/>
              </a:ext>
            </a:extLst>
          </p:cNvPr>
          <p:cNvSpPr>
            <a:spLocks noGrp="1"/>
          </p:cNvSpPr>
          <p:nvPr>
            <p:ph type="sldNum" sz="quarter" idx="12"/>
          </p:nvPr>
        </p:nvSpPr>
        <p:spPr/>
        <p:txBody>
          <a:bodyPr/>
          <a:lstStyle/>
          <a:p>
            <a:fld id="{7D26CBBC-A65C-324F-A558-3C7EC3B0734D}" type="slidenum">
              <a:rPr lang="de-DE" smtClean="0"/>
              <a:t>37</a:t>
            </a:fld>
            <a:endParaRPr lang="de-DE"/>
          </a:p>
        </p:txBody>
      </p:sp>
      <p:sp>
        <p:nvSpPr>
          <p:cNvPr id="10" name="Textfeld 9">
            <a:extLst>
              <a:ext uri="{FF2B5EF4-FFF2-40B4-BE49-F238E27FC236}">
                <a16:creationId xmlns:a16="http://schemas.microsoft.com/office/drawing/2014/main" id="{8C9B6C62-BA16-0442-B855-75F58EE56293}"/>
              </a:ext>
            </a:extLst>
          </p:cNvPr>
          <p:cNvSpPr txBox="1"/>
          <p:nvPr/>
        </p:nvSpPr>
        <p:spPr>
          <a:xfrm>
            <a:off x="1325880" y="1529392"/>
            <a:ext cx="5782286" cy="424732"/>
          </a:xfrm>
          <a:prstGeom prst="rect">
            <a:avLst/>
          </a:prstGeom>
          <a:solidFill>
            <a:schemeClr val="bg1"/>
          </a:solidFill>
        </p:spPr>
        <p:txBody>
          <a:bodyPr wrap="square" rtlCol="0">
            <a:spAutoFit/>
          </a:bodyPr>
          <a:lstStyle/>
          <a:p>
            <a:pPr>
              <a:lnSpc>
                <a:spcPct val="90000"/>
              </a:lnSpc>
              <a:spcAft>
                <a:spcPts val="1200"/>
              </a:spcAft>
            </a:pPr>
            <a:r>
              <a:rPr lang="de-DE" altLang="de-DE" sz="2400" dirty="0">
                <a:solidFill>
                  <a:srgbClr val="428891"/>
                </a:solidFill>
                <a:latin typeface="Open Sans" panose="020B0606030504020204" pitchFamily="34" charset="0"/>
                <a:ea typeface="Open Sans" panose="020B0606030504020204" pitchFamily="34" charset="0"/>
                <a:cs typeface="Open Sans" panose="020B0606030504020204" pitchFamily="34" charset="0"/>
              </a:rPr>
              <a:t>4.1 Apps für den Mathematikunterricht</a:t>
            </a:r>
          </a:p>
        </p:txBody>
      </p:sp>
      <p:sp>
        <p:nvSpPr>
          <p:cNvPr id="13" name="Textfeld 12">
            <a:extLst>
              <a:ext uri="{FF2B5EF4-FFF2-40B4-BE49-F238E27FC236}">
                <a16:creationId xmlns:a16="http://schemas.microsoft.com/office/drawing/2014/main" id="{ED22EC2C-C29B-8046-B409-3AF988663CFD}"/>
              </a:ext>
            </a:extLst>
          </p:cNvPr>
          <p:cNvSpPr txBox="1"/>
          <p:nvPr/>
        </p:nvSpPr>
        <p:spPr>
          <a:xfrm>
            <a:off x="1325880" y="5137840"/>
            <a:ext cx="4251960" cy="424732"/>
          </a:xfrm>
          <a:prstGeom prst="rect">
            <a:avLst/>
          </a:prstGeom>
          <a:solidFill>
            <a:schemeClr val="bg1"/>
          </a:solidFill>
        </p:spPr>
        <p:txBody>
          <a:bodyPr wrap="square" rtlCol="0">
            <a:spAutoFit/>
          </a:bodyPr>
          <a:lstStyle/>
          <a:p>
            <a:pPr>
              <a:lnSpc>
                <a:spcPct val="90000"/>
              </a:lnSpc>
              <a:spcAft>
                <a:spcPts val="1200"/>
              </a:spcAft>
            </a:pPr>
            <a:r>
              <a:rPr lang="de-DE" altLang="de-DE" sz="2400" dirty="0">
                <a:solidFill>
                  <a:srgbClr val="428891"/>
                </a:solidFill>
                <a:latin typeface="Open Sans" panose="020B0606030504020204" pitchFamily="34" charset="0"/>
                <a:ea typeface="Open Sans" panose="020B0606030504020204" pitchFamily="34" charset="0"/>
                <a:cs typeface="Open Sans" panose="020B0606030504020204" pitchFamily="34" charset="0"/>
              </a:rPr>
              <a:t>4.3 Ton, Bild und Video</a:t>
            </a:r>
          </a:p>
        </p:txBody>
      </p:sp>
      <p:sp>
        <p:nvSpPr>
          <p:cNvPr id="14" name="Textfeld 13">
            <a:extLst>
              <a:ext uri="{FF2B5EF4-FFF2-40B4-BE49-F238E27FC236}">
                <a16:creationId xmlns:a16="http://schemas.microsoft.com/office/drawing/2014/main" id="{335D92F5-0C70-9344-9426-E342047C2673}"/>
              </a:ext>
            </a:extLst>
          </p:cNvPr>
          <p:cNvSpPr txBox="1"/>
          <p:nvPr/>
        </p:nvSpPr>
        <p:spPr>
          <a:xfrm>
            <a:off x="1325880" y="4519036"/>
            <a:ext cx="3520440" cy="424732"/>
          </a:xfrm>
          <a:prstGeom prst="rect">
            <a:avLst/>
          </a:prstGeom>
          <a:solidFill>
            <a:schemeClr val="bg1"/>
          </a:solidFill>
        </p:spPr>
        <p:txBody>
          <a:bodyPr wrap="square" rtlCol="0">
            <a:spAutoFit/>
          </a:bodyPr>
          <a:lstStyle/>
          <a:p>
            <a:pPr>
              <a:lnSpc>
                <a:spcPct val="90000"/>
              </a:lnSpc>
              <a:spcAft>
                <a:spcPts val="1200"/>
              </a:spcAft>
            </a:pPr>
            <a:r>
              <a:rPr lang="de-DE" altLang="de-DE" sz="2400" dirty="0">
                <a:solidFill>
                  <a:srgbClr val="428891"/>
                </a:solidFill>
                <a:latin typeface="Open Sans" panose="020B0606030504020204" pitchFamily="34" charset="0"/>
                <a:ea typeface="Open Sans" panose="020B0606030504020204" pitchFamily="34" charset="0"/>
                <a:cs typeface="Open Sans" panose="020B0606030504020204" pitchFamily="34" charset="0"/>
              </a:rPr>
              <a:t>4.2 Internetrecherche</a:t>
            </a:r>
          </a:p>
        </p:txBody>
      </p:sp>
      <p:sp>
        <p:nvSpPr>
          <p:cNvPr id="15" name="Inhaltsplatzhalter 5">
            <a:extLst>
              <a:ext uri="{FF2B5EF4-FFF2-40B4-BE49-F238E27FC236}">
                <a16:creationId xmlns:a16="http://schemas.microsoft.com/office/drawing/2014/main" id="{840DEA64-290D-1C4B-AAC1-2AFA31E78C40}"/>
              </a:ext>
            </a:extLst>
          </p:cNvPr>
          <p:cNvSpPr txBox="1">
            <a:spLocks/>
          </p:cNvSpPr>
          <p:nvPr/>
        </p:nvSpPr>
        <p:spPr>
          <a:xfrm>
            <a:off x="4150518" y="87843"/>
            <a:ext cx="5374482" cy="472839"/>
          </a:xfrm>
          <a:prstGeom prst="rect">
            <a:avLst/>
          </a:prstGeom>
          <a:solidFill>
            <a:srgbClr val="428891"/>
          </a:solidFill>
        </p:spPr>
        <p:txBody>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2800" dirty="0"/>
              <a:t>4. Digitale Medien und deren</a:t>
            </a:r>
          </a:p>
        </p:txBody>
      </p:sp>
      <p:sp>
        <p:nvSpPr>
          <p:cNvPr id="16" name="Inhaltsplatzhalter 5">
            <a:extLst>
              <a:ext uri="{FF2B5EF4-FFF2-40B4-BE49-F238E27FC236}">
                <a16:creationId xmlns:a16="http://schemas.microsoft.com/office/drawing/2014/main" id="{275D302E-46FA-4342-9836-BC64D9A1311F}"/>
              </a:ext>
            </a:extLst>
          </p:cNvPr>
          <p:cNvSpPr txBox="1">
            <a:spLocks/>
          </p:cNvSpPr>
          <p:nvPr/>
        </p:nvSpPr>
        <p:spPr>
          <a:xfrm>
            <a:off x="4150518" y="594727"/>
            <a:ext cx="4111739" cy="472839"/>
          </a:xfrm>
          <a:prstGeom prst="rect">
            <a:avLst/>
          </a:prstGeom>
          <a:solidFill>
            <a:srgbClr val="428891"/>
          </a:solidFill>
        </p:spPr>
        <p:txBody>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2800" b="1" dirty="0"/>
              <a:t>Einsatzmöglichkeiten</a:t>
            </a:r>
            <a:endParaRPr lang="de-DE" sz="2800" dirty="0"/>
          </a:p>
        </p:txBody>
      </p:sp>
      <p:sp>
        <p:nvSpPr>
          <p:cNvPr id="17" name="Textfeld 16">
            <a:extLst>
              <a:ext uri="{FF2B5EF4-FFF2-40B4-BE49-F238E27FC236}">
                <a16:creationId xmlns:a16="http://schemas.microsoft.com/office/drawing/2014/main" id="{834FC407-2073-8A4E-8DB4-952131C34BE7}"/>
              </a:ext>
            </a:extLst>
          </p:cNvPr>
          <p:cNvSpPr txBox="1"/>
          <p:nvPr/>
        </p:nvSpPr>
        <p:spPr>
          <a:xfrm>
            <a:off x="1555342" y="2152146"/>
            <a:ext cx="3520441" cy="369332"/>
          </a:xfrm>
          <a:prstGeom prst="rect">
            <a:avLst/>
          </a:prstGeom>
          <a:solidFill>
            <a:schemeClr val="bg1"/>
          </a:solidFill>
        </p:spPr>
        <p:txBody>
          <a:bodyPr wrap="square" rtlCol="0">
            <a:spAutoFit/>
          </a:bodyPr>
          <a:lstStyle/>
          <a:p>
            <a:pPr>
              <a:lnSpc>
                <a:spcPct val="90000"/>
              </a:lnSpc>
              <a:spcAft>
                <a:spcPts val="1200"/>
              </a:spcAft>
            </a:pPr>
            <a:r>
              <a:rPr lang="de-DE" altLang="de-DE" sz="2000" dirty="0">
                <a:solidFill>
                  <a:srgbClr val="428891"/>
                </a:solidFill>
                <a:latin typeface="Open Sans" panose="020B0606030504020204" pitchFamily="34" charset="0"/>
                <a:ea typeface="Open Sans" panose="020B0606030504020204" pitchFamily="34" charset="0"/>
                <a:cs typeface="Open Sans" panose="020B0606030504020204" pitchFamily="34" charset="0"/>
              </a:rPr>
              <a:t>4.1.1 Apps als Arbeitsmittel</a:t>
            </a:r>
          </a:p>
        </p:txBody>
      </p:sp>
      <p:sp>
        <p:nvSpPr>
          <p:cNvPr id="18" name="Textfeld 17">
            <a:extLst>
              <a:ext uri="{FF2B5EF4-FFF2-40B4-BE49-F238E27FC236}">
                <a16:creationId xmlns:a16="http://schemas.microsoft.com/office/drawing/2014/main" id="{29764C50-2EDA-954A-91A5-7C5F4EF43603}"/>
              </a:ext>
            </a:extLst>
          </p:cNvPr>
          <p:cNvSpPr txBox="1"/>
          <p:nvPr/>
        </p:nvSpPr>
        <p:spPr>
          <a:xfrm>
            <a:off x="1560948" y="3955632"/>
            <a:ext cx="2417984" cy="369332"/>
          </a:xfrm>
          <a:prstGeom prst="rect">
            <a:avLst/>
          </a:prstGeom>
          <a:solidFill>
            <a:schemeClr val="bg1"/>
          </a:solidFill>
        </p:spPr>
        <p:txBody>
          <a:bodyPr wrap="square" rtlCol="0">
            <a:spAutoFit/>
          </a:bodyPr>
          <a:lstStyle/>
          <a:p>
            <a:pPr>
              <a:lnSpc>
                <a:spcPct val="90000"/>
              </a:lnSpc>
              <a:spcAft>
                <a:spcPts val="1200"/>
              </a:spcAft>
            </a:pPr>
            <a:r>
              <a:rPr lang="de-DE" altLang="de-DE" sz="2000" dirty="0">
                <a:solidFill>
                  <a:srgbClr val="428891"/>
                </a:solidFill>
                <a:latin typeface="Open Sans" panose="020B0606030504020204" pitchFamily="34" charset="0"/>
                <a:ea typeface="Open Sans" panose="020B0606030504020204" pitchFamily="34" charset="0"/>
                <a:cs typeface="Open Sans" panose="020B0606030504020204" pitchFamily="34" charset="0"/>
              </a:rPr>
              <a:t>4.1.5 Weitere Apps</a:t>
            </a:r>
          </a:p>
        </p:txBody>
      </p:sp>
      <p:sp>
        <p:nvSpPr>
          <p:cNvPr id="19" name="Textfeld 18">
            <a:extLst>
              <a:ext uri="{FF2B5EF4-FFF2-40B4-BE49-F238E27FC236}">
                <a16:creationId xmlns:a16="http://schemas.microsoft.com/office/drawing/2014/main" id="{49F380BC-B3E8-DF4F-AD11-0834D77FED74}"/>
              </a:ext>
            </a:extLst>
          </p:cNvPr>
          <p:cNvSpPr txBox="1"/>
          <p:nvPr/>
        </p:nvSpPr>
        <p:spPr>
          <a:xfrm>
            <a:off x="1560948" y="3506626"/>
            <a:ext cx="5143932" cy="369332"/>
          </a:xfrm>
          <a:prstGeom prst="rect">
            <a:avLst/>
          </a:prstGeom>
          <a:solidFill>
            <a:schemeClr val="bg1"/>
          </a:solidFill>
        </p:spPr>
        <p:txBody>
          <a:bodyPr wrap="square" rtlCol="0">
            <a:spAutoFit/>
          </a:bodyPr>
          <a:lstStyle/>
          <a:p>
            <a:pPr>
              <a:lnSpc>
                <a:spcPct val="90000"/>
              </a:lnSpc>
              <a:spcAft>
                <a:spcPts val="1200"/>
              </a:spcAft>
            </a:pPr>
            <a:r>
              <a:rPr lang="de-DE" altLang="de-DE" sz="2000" dirty="0">
                <a:solidFill>
                  <a:srgbClr val="428891"/>
                </a:solidFill>
                <a:latin typeface="Open Sans" panose="020B0606030504020204" pitchFamily="34" charset="0"/>
                <a:ea typeface="Open Sans" panose="020B0606030504020204" pitchFamily="34" charset="0"/>
                <a:cs typeface="Open Sans" panose="020B0606030504020204" pitchFamily="34" charset="0"/>
              </a:rPr>
              <a:t>4.1.4 Apps zum Nachdenken und Knobeln</a:t>
            </a:r>
          </a:p>
        </p:txBody>
      </p:sp>
      <p:sp>
        <p:nvSpPr>
          <p:cNvPr id="20" name="Textfeld 19">
            <a:extLst>
              <a:ext uri="{FF2B5EF4-FFF2-40B4-BE49-F238E27FC236}">
                <a16:creationId xmlns:a16="http://schemas.microsoft.com/office/drawing/2014/main" id="{7382A5BE-D52C-1F46-8F3B-526F87F31E02}"/>
              </a:ext>
            </a:extLst>
          </p:cNvPr>
          <p:cNvSpPr txBox="1"/>
          <p:nvPr/>
        </p:nvSpPr>
        <p:spPr>
          <a:xfrm>
            <a:off x="1560948" y="3057620"/>
            <a:ext cx="5143931" cy="369332"/>
          </a:xfrm>
          <a:prstGeom prst="rect">
            <a:avLst/>
          </a:prstGeom>
          <a:solidFill>
            <a:schemeClr val="bg1"/>
          </a:solidFill>
        </p:spPr>
        <p:txBody>
          <a:bodyPr wrap="square" rtlCol="0">
            <a:spAutoFit/>
          </a:bodyPr>
          <a:lstStyle/>
          <a:p>
            <a:pPr>
              <a:lnSpc>
                <a:spcPct val="90000"/>
              </a:lnSpc>
              <a:spcAft>
                <a:spcPts val="1200"/>
              </a:spcAft>
            </a:pPr>
            <a:r>
              <a:rPr lang="de-DE" altLang="de-DE" sz="2000" dirty="0">
                <a:solidFill>
                  <a:srgbClr val="428891"/>
                </a:solidFill>
                <a:latin typeface="Open Sans" panose="020B0606030504020204" pitchFamily="34" charset="0"/>
                <a:ea typeface="Open Sans" panose="020B0606030504020204" pitchFamily="34" charset="0"/>
                <a:cs typeface="Open Sans" panose="020B0606030504020204" pitchFamily="34" charset="0"/>
              </a:rPr>
              <a:t>4.1.3 Apps zum Üben und Automatisieren</a:t>
            </a:r>
          </a:p>
        </p:txBody>
      </p:sp>
      <p:sp>
        <p:nvSpPr>
          <p:cNvPr id="21" name="Textfeld 20">
            <a:extLst>
              <a:ext uri="{FF2B5EF4-FFF2-40B4-BE49-F238E27FC236}">
                <a16:creationId xmlns:a16="http://schemas.microsoft.com/office/drawing/2014/main" id="{81122AE0-0E76-D74B-814B-AE46F992A5E6}"/>
              </a:ext>
            </a:extLst>
          </p:cNvPr>
          <p:cNvSpPr txBox="1"/>
          <p:nvPr/>
        </p:nvSpPr>
        <p:spPr>
          <a:xfrm>
            <a:off x="1555342" y="2604883"/>
            <a:ext cx="4022498" cy="369332"/>
          </a:xfrm>
          <a:prstGeom prst="rect">
            <a:avLst/>
          </a:prstGeom>
          <a:solidFill>
            <a:schemeClr val="bg1"/>
          </a:solidFill>
        </p:spPr>
        <p:txBody>
          <a:bodyPr wrap="square" rtlCol="0">
            <a:spAutoFit/>
          </a:bodyPr>
          <a:lstStyle/>
          <a:p>
            <a:pPr>
              <a:lnSpc>
                <a:spcPct val="90000"/>
              </a:lnSpc>
              <a:spcAft>
                <a:spcPts val="1200"/>
              </a:spcAft>
            </a:pPr>
            <a:r>
              <a:rPr lang="de-DE" altLang="de-DE" sz="2000" dirty="0">
                <a:solidFill>
                  <a:srgbClr val="428891"/>
                </a:solidFill>
                <a:latin typeface="Open Sans" panose="020B0606030504020204" pitchFamily="34" charset="0"/>
                <a:ea typeface="Open Sans" panose="020B0606030504020204" pitchFamily="34" charset="0"/>
                <a:cs typeface="Open Sans" panose="020B0606030504020204" pitchFamily="34" charset="0"/>
              </a:rPr>
              <a:t>4.1.2 Apps als Aufgabenformate</a:t>
            </a:r>
          </a:p>
        </p:txBody>
      </p:sp>
    </p:spTree>
    <p:extLst>
      <p:ext uri="{BB962C8B-B14F-4D97-AF65-F5344CB8AC3E}">
        <p14:creationId xmlns:p14="http://schemas.microsoft.com/office/powerpoint/2010/main" val="23564763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a:extLst>
              <a:ext uri="{FF2B5EF4-FFF2-40B4-BE49-F238E27FC236}">
                <a16:creationId xmlns:a16="http://schemas.microsoft.com/office/drawing/2014/main" id="{AFC77EE7-859B-4D4A-A093-E2A101E2B26C}"/>
              </a:ext>
            </a:extLst>
          </p:cNvPr>
          <p:cNvSpPr>
            <a:spLocks noGrp="1"/>
          </p:cNvSpPr>
          <p:nvPr>
            <p:ph type="sldNum" sz="quarter" idx="12"/>
          </p:nvPr>
        </p:nvSpPr>
        <p:spPr/>
        <p:txBody>
          <a:bodyPr/>
          <a:lstStyle/>
          <a:p>
            <a:fld id="{7D26CBBC-A65C-324F-A558-3C7EC3B0734D}" type="slidenum">
              <a:rPr lang="de-DE" smtClean="0"/>
              <a:t>38</a:t>
            </a:fld>
            <a:endParaRPr lang="de-DE"/>
          </a:p>
        </p:txBody>
      </p:sp>
      <p:sp>
        <p:nvSpPr>
          <p:cNvPr id="8" name="Untertitel 2">
            <a:extLst>
              <a:ext uri="{FF2B5EF4-FFF2-40B4-BE49-F238E27FC236}">
                <a16:creationId xmlns:a16="http://schemas.microsoft.com/office/drawing/2014/main" id="{8CE9D185-D05B-3242-BA40-23C75CB31D8F}"/>
              </a:ext>
            </a:extLst>
          </p:cNvPr>
          <p:cNvSpPr txBox="1">
            <a:spLocks/>
          </p:cNvSpPr>
          <p:nvPr/>
        </p:nvSpPr>
        <p:spPr>
          <a:xfrm>
            <a:off x="973931" y="1390649"/>
            <a:ext cx="10244138" cy="51482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spcAft>
                <a:spcPts val="1200"/>
              </a:spcAft>
              <a:buFont typeface="Arial" charset="0"/>
              <a:buNone/>
              <a:defRPr/>
            </a:pPr>
            <a:endParaRPr lang="de-DE" altLang="de-DE" sz="2000" b="1" dirty="0"/>
          </a:p>
          <a:p>
            <a:pPr marL="457200" indent="-457200">
              <a:spcAft>
                <a:spcPts val="1200"/>
              </a:spcAft>
              <a:buFont typeface="Arial" charset="0"/>
              <a:buNone/>
              <a:defRPr/>
            </a:pPr>
            <a:br>
              <a:rPr lang="de-DE" altLang="de-DE" sz="2000" b="1" dirty="0"/>
            </a:br>
            <a:endParaRPr lang="de-DE" altLang="de-DE" sz="2000" b="1" dirty="0"/>
          </a:p>
        </p:txBody>
      </p:sp>
      <p:sp>
        <p:nvSpPr>
          <p:cNvPr id="10" name="Textfeld 9">
            <a:extLst>
              <a:ext uri="{FF2B5EF4-FFF2-40B4-BE49-F238E27FC236}">
                <a16:creationId xmlns:a16="http://schemas.microsoft.com/office/drawing/2014/main" id="{FE17114D-3217-724C-A0F2-24CCEDE2801F}"/>
              </a:ext>
            </a:extLst>
          </p:cNvPr>
          <p:cNvSpPr txBox="1"/>
          <p:nvPr/>
        </p:nvSpPr>
        <p:spPr>
          <a:xfrm>
            <a:off x="973931" y="1390649"/>
            <a:ext cx="4186446" cy="424732"/>
          </a:xfrm>
          <a:prstGeom prst="rect">
            <a:avLst/>
          </a:prstGeom>
          <a:solidFill>
            <a:schemeClr val="bg1"/>
          </a:solidFill>
        </p:spPr>
        <p:txBody>
          <a:bodyPr wrap="square" rtlCol="0">
            <a:spAutoFit/>
          </a:bodyPr>
          <a:lstStyle/>
          <a:p>
            <a:pPr>
              <a:lnSpc>
                <a:spcPct val="90000"/>
              </a:lnSpc>
              <a:spcAft>
                <a:spcPts val="1200"/>
              </a:spcAft>
            </a:pPr>
            <a:r>
              <a:rPr lang="de-DE" altLang="de-DE" sz="2400" dirty="0">
                <a:solidFill>
                  <a:srgbClr val="428891"/>
                </a:solidFill>
                <a:latin typeface="Open Sans" panose="020B0606030504020204" pitchFamily="34" charset="0"/>
                <a:ea typeface="Open Sans" panose="020B0606030504020204" pitchFamily="34" charset="0"/>
                <a:cs typeface="Open Sans" panose="020B0606030504020204" pitchFamily="34" charset="0"/>
              </a:rPr>
              <a:t>4.1.1 Apps als Arbeitsmittel</a:t>
            </a:r>
          </a:p>
        </p:txBody>
      </p:sp>
      <p:pic>
        <p:nvPicPr>
          <p:cNvPr id="9" name="Bild 4">
            <a:extLst>
              <a:ext uri="{FF2B5EF4-FFF2-40B4-BE49-F238E27FC236}">
                <a16:creationId xmlns:a16="http://schemas.microsoft.com/office/drawing/2014/main" id="{61EADC47-A147-6446-AA35-B55777CC774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74932" y="2762962"/>
            <a:ext cx="2124199" cy="1683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feld 3">
            <a:extLst>
              <a:ext uri="{FF2B5EF4-FFF2-40B4-BE49-F238E27FC236}">
                <a16:creationId xmlns:a16="http://schemas.microsoft.com/office/drawing/2014/main" id="{09539177-73D8-F943-989F-5B6C68ED822C}"/>
              </a:ext>
            </a:extLst>
          </p:cNvPr>
          <p:cNvSpPr txBox="1">
            <a:spLocks noChangeArrowheads="1"/>
          </p:cNvSpPr>
          <p:nvPr/>
        </p:nvSpPr>
        <p:spPr bwMode="auto">
          <a:xfrm>
            <a:off x="1538729" y="2454814"/>
            <a:ext cx="287155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2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de-DE" altLang="de-DE" sz="1800" dirty="0">
                <a:latin typeface="Open Sans" panose="020B0606030504020204" pitchFamily="34" charset="0"/>
                <a:ea typeface="Open Sans" panose="020B0606030504020204" pitchFamily="34" charset="0"/>
                <a:cs typeface="Open Sans" panose="020B0606030504020204" pitchFamily="34" charset="0"/>
              </a:rPr>
              <a:t>Virtueller Rechenrahmen</a:t>
            </a:r>
          </a:p>
        </p:txBody>
      </p:sp>
      <p:sp>
        <p:nvSpPr>
          <p:cNvPr id="15" name="Textfeld 3">
            <a:extLst>
              <a:ext uri="{FF2B5EF4-FFF2-40B4-BE49-F238E27FC236}">
                <a16:creationId xmlns:a16="http://schemas.microsoft.com/office/drawing/2014/main" id="{711D94C7-C715-814F-8810-22038C5102AB}"/>
              </a:ext>
            </a:extLst>
          </p:cNvPr>
          <p:cNvSpPr txBox="1">
            <a:spLocks noChangeArrowheads="1"/>
          </p:cNvSpPr>
          <p:nvPr/>
        </p:nvSpPr>
        <p:spPr bwMode="auto">
          <a:xfrm>
            <a:off x="7846646" y="2454814"/>
            <a:ext cx="337018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2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0"/>
              </a:spcBef>
              <a:buFontTx/>
              <a:buNone/>
            </a:pPr>
            <a:r>
              <a:rPr lang="de-DE" altLang="de-DE" sz="1800" dirty="0">
                <a:latin typeface="Open Sans" panose="020B0606030504020204" pitchFamily="34" charset="0"/>
                <a:ea typeface="Open Sans" panose="020B0606030504020204" pitchFamily="34" charset="0"/>
                <a:cs typeface="Open Sans" panose="020B0606030504020204" pitchFamily="34" charset="0"/>
              </a:rPr>
              <a:t>Klötzchen (Würfelbauwerke)</a:t>
            </a:r>
          </a:p>
        </p:txBody>
      </p:sp>
      <p:pic>
        <p:nvPicPr>
          <p:cNvPr id="16" name="Bild 1">
            <a:extLst>
              <a:ext uri="{FF2B5EF4-FFF2-40B4-BE49-F238E27FC236}">
                <a16:creationId xmlns:a16="http://schemas.microsoft.com/office/drawing/2014/main" id="{D8B19A01-D32A-1F4C-835A-026B1649DA4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60377" y="3579149"/>
            <a:ext cx="2097401" cy="1657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feld 3">
            <a:extLst>
              <a:ext uri="{FF2B5EF4-FFF2-40B4-BE49-F238E27FC236}">
                <a16:creationId xmlns:a16="http://schemas.microsoft.com/office/drawing/2014/main" id="{EAD8B062-5CA9-6B43-BF6F-9877F1129FFF}"/>
              </a:ext>
            </a:extLst>
          </p:cNvPr>
          <p:cNvSpPr txBox="1">
            <a:spLocks noChangeArrowheads="1"/>
          </p:cNvSpPr>
          <p:nvPr/>
        </p:nvSpPr>
        <p:spPr bwMode="auto">
          <a:xfrm>
            <a:off x="4769216" y="3253077"/>
            <a:ext cx="28797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de-DE" altLang="de-DE" sz="1800" dirty="0">
                <a:latin typeface="Open Sans" panose="020B0606030504020204" pitchFamily="34" charset="0"/>
                <a:ea typeface="Open Sans" panose="020B0606030504020204" pitchFamily="34" charset="0"/>
                <a:cs typeface="Open Sans" panose="020B0606030504020204" pitchFamily="34" charset="0"/>
              </a:rPr>
              <a:t>Virtuelles Zwanzigerfeld</a:t>
            </a:r>
          </a:p>
        </p:txBody>
      </p:sp>
      <p:sp>
        <p:nvSpPr>
          <p:cNvPr id="18" name="Textfeld 17">
            <a:extLst>
              <a:ext uri="{FF2B5EF4-FFF2-40B4-BE49-F238E27FC236}">
                <a16:creationId xmlns:a16="http://schemas.microsoft.com/office/drawing/2014/main" id="{D85C87AC-D9B2-0545-8CFB-0253C3BF0DA0}"/>
              </a:ext>
            </a:extLst>
          </p:cNvPr>
          <p:cNvSpPr txBox="1"/>
          <p:nvPr/>
        </p:nvSpPr>
        <p:spPr>
          <a:xfrm>
            <a:off x="1316830" y="5624017"/>
            <a:ext cx="9558337" cy="707886"/>
          </a:xfrm>
          <a:prstGeom prst="rect">
            <a:avLst/>
          </a:prstGeom>
          <a:solidFill>
            <a:srgbClr val="428891">
              <a:alpha val="40000"/>
            </a:srgbClr>
          </a:solidFill>
        </p:spPr>
        <p:txBody>
          <a:bodyPr wrap="square" rtlCol="0">
            <a:spAutoFit/>
          </a:bodyPr>
          <a:lstStyle/>
          <a:p>
            <a:pPr algn="ctr">
              <a:defRPr/>
            </a:pPr>
            <a:r>
              <a:rPr lang="de-DE" altLang="de-DE" sz="2000" dirty="0">
                <a:solidFill>
                  <a:srgbClr val="000000"/>
                </a:solidFill>
                <a:latin typeface="Open Sans" panose="020B0606030504020204" pitchFamily="34" charset="0"/>
                <a:ea typeface="Open Sans" panose="020B0606030504020204" pitchFamily="34" charset="0"/>
                <a:cs typeface="Open Sans" panose="020B0606030504020204" pitchFamily="34" charset="0"/>
              </a:rPr>
              <a:t>Diese virtuellen Arbeitsmittel brauchen unterrichtliche Rahmung!</a:t>
            </a:r>
            <a:br>
              <a:rPr lang="de-DE" altLang="de-DE" sz="2000" dirty="0">
                <a:solidFill>
                  <a:srgbClr val="000000"/>
                </a:solidFill>
                <a:latin typeface="Open Sans" panose="020B0606030504020204" pitchFamily="34" charset="0"/>
                <a:ea typeface="Open Sans" panose="020B0606030504020204" pitchFamily="34" charset="0"/>
                <a:cs typeface="Open Sans" panose="020B0606030504020204" pitchFamily="34" charset="0"/>
              </a:rPr>
            </a:br>
            <a:r>
              <a:rPr lang="de-DE" altLang="de-DE" sz="2000" dirty="0">
                <a:solidFill>
                  <a:srgbClr val="000000"/>
                </a:solidFill>
                <a:latin typeface="Open Sans" panose="020B0606030504020204" pitchFamily="34" charset="0"/>
                <a:ea typeface="Open Sans" panose="020B0606030504020204" pitchFamily="34" charset="0"/>
                <a:cs typeface="Open Sans" panose="020B0606030504020204" pitchFamily="34" charset="0"/>
              </a:rPr>
              <a:t>Die Lehrkraft muss ‚gute‘ Aufgaben stellen! </a:t>
            </a:r>
            <a:endParaRPr lang="de-DE" altLang="de-DE" sz="160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9" name="Bild 14">
            <a:extLst>
              <a:ext uri="{FF2B5EF4-FFF2-40B4-BE49-F238E27FC236}">
                <a16:creationId xmlns:a16="http://schemas.microsoft.com/office/drawing/2014/main" id="{4C294A0F-DA3F-4D44-B572-82F2251D0FC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00113" y="5600213"/>
            <a:ext cx="848467" cy="764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Bild 19">
            <a:extLst>
              <a:ext uri="{FF2B5EF4-FFF2-40B4-BE49-F238E27FC236}">
                <a16:creationId xmlns:a16="http://schemas.microsoft.com/office/drawing/2014/main" id="{362EF43F-52CD-B94B-952E-04D7CA0B82F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450933" y="5567567"/>
            <a:ext cx="848467" cy="764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Datumsplatzhalter 2">
            <a:extLst>
              <a:ext uri="{FF2B5EF4-FFF2-40B4-BE49-F238E27FC236}">
                <a16:creationId xmlns:a16="http://schemas.microsoft.com/office/drawing/2014/main" id="{E62E4955-5D60-2241-917F-DA96E24D4130}"/>
              </a:ext>
            </a:extLst>
          </p:cNvPr>
          <p:cNvSpPr>
            <a:spLocks noGrp="1"/>
          </p:cNvSpPr>
          <p:nvPr>
            <p:ph type="dt" sz="half" idx="10"/>
          </p:nvPr>
        </p:nvSpPr>
        <p:spPr>
          <a:xfrm>
            <a:off x="838200" y="6356350"/>
            <a:ext cx="2743200" cy="365125"/>
          </a:xfrm>
        </p:spPr>
        <p:txBody>
          <a:bodyPr/>
          <a:lstStyle/>
          <a:p>
            <a:fld id="{85E642CB-E990-4C43-A564-1B8DE7B07C8F}" type="datetime1">
              <a:rPr lang="de-DE" smtClean="0"/>
              <a:pPr/>
              <a:t>25.09.20</a:t>
            </a:fld>
            <a:endParaRPr lang="de-DE" dirty="0"/>
          </a:p>
        </p:txBody>
      </p:sp>
      <p:sp>
        <p:nvSpPr>
          <p:cNvPr id="23" name="Fußzeilenplatzhalter 3">
            <a:extLst>
              <a:ext uri="{FF2B5EF4-FFF2-40B4-BE49-F238E27FC236}">
                <a16:creationId xmlns:a16="http://schemas.microsoft.com/office/drawing/2014/main" id="{961C9AEC-826C-834E-855C-CD6881D25E42}"/>
              </a:ext>
            </a:extLst>
          </p:cNvPr>
          <p:cNvSpPr>
            <a:spLocks noGrp="1"/>
          </p:cNvSpPr>
          <p:nvPr>
            <p:ph type="ftr" sz="quarter" idx="11"/>
          </p:nvPr>
        </p:nvSpPr>
        <p:spPr>
          <a:xfrm>
            <a:off x="4038600" y="6356350"/>
            <a:ext cx="4114800" cy="365125"/>
          </a:xfrm>
        </p:spPr>
        <p:txBody>
          <a:bodyPr/>
          <a:lstStyle/>
          <a:p>
            <a:r>
              <a:rPr lang="de-DE"/>
              <a:t>September 2019 © </a:t>
            </a:r>
            <a:r>
              <a:rPr lang="de-DE" b="1"/>
              <a:t>PIKAS</a:t>
            </a:r>
            <a:r>
              <a:rPr lang="de-DE"/>
              <a:t> digi </a:t>
            </a:r>
            <a:r>
              <a:rPr lang="de-DE" i="1"/>
              <a:t>(pikas-digi.dzlm.de)</a:t>
            </a:r>
            <a:endParaRPr lang="de-DE" i="1" dirty="0"/>
          </a:p>
        </p:txBody>
      </p:sp>
      <p:pic>
        <p:nvPicPr>
          <p:cNvPr id="3" name="Grafik 2">
            <a:extLst>
              <a:ext uri="{FF2B5EF4-FFF2-40B4-BE49-F238E27FC236}">
                <a16:creationId xmlns:a16="http://schemas.microsoft.com/office/drawing/2014/main" id="{38260FEE-AF4E-6043-AD96-C63AF46440B5}"/>
              </a:ext>
            </a:extLst>
          </p:cNvPr>
          <p:cNvPicPr>
            <a:picLocks noChangeAspect="1"/>
          </p:cNvPicPr>
          <p:nvPr/>
        </p:nvPicPr>
        <p:blipFill>
          <a:blip r:embed="rId6"/>
          <a:stretch>
            <a:fillRect/>
          </a:stretch>
        </p:blipFill>
        <p:spPr>
          <a:xfrm>
            <a:off x="8484139" y="2824146"/>
            <a:ext cx="2095200" cy="1612239"/>
          </a:xfrm>
          <a:prstGeom prst="rect">
            <a:avLst/>
          </a:prstGeom>
        </p:spPr>
      </p:pic>
      <p:sp>
        <p:nvSpPr>
          <p:cNvPr id="4" name="Textfeld 3">
            <a:extLst>
              <a:ext uri="{FF2B5EF4-FFF2-40B4-BE49-F238E27FC236}">
                <a16:creationId xmlns:a16="http://schemas.microsoft.com/office/drawing/2014/main" id="{C69C8AB3-87B5-604A-A043-6E343A1C32F0}"/>
              </a:ext>
            </a:extLst>
          </p:cNvPr>
          <p:cNvSpPr txBox="1"/>
          <p:nvPr/>
        </p:nvSpPr>
        <p:spPr>
          <a:xfrm>
            <a:off x="1668614" y="4391393"/>
            <a:ext cx="2611788" cy="400110"/>
          </a:xfrm>
          <a:prstGeom prst="rect">
            <a:avLst/>
          </a:prstGeom>
          <a:noFill/>
        </p:spPr>
        <p:txBody>
          <a:bodyPr wrap="square" rtlCol="0">
            <a:spAutoFit/>
          </a:bodyPr>
          <a:lstStyle/>
          <a:p>
            <a:r>
              <a:rPr lang="de-DE" sz="1000" dirty="0">
                <a:solidFill>
                  <a:schemeClr val="bg1">
                    <a:lumMod val="65000"/>
                  </a:schemeClr>
                </a:solidFill>
                <a:ea typeface="Open Sans" panose="020B0606030504020204" pitchFamily="34" charset="0"/>
                <a:cs typeface="Open Sans" panose="020B0606030504020204" pitchFamily="34" charset="0"/>
              </a:rPr>
              <a:t>Screenshot App ‚Virtueller Rechenrahmen‘</a:t>
            </a:r>
            <a:r>
              <a:rPr lang="de-DE" sz="1000" dirty="0">
                <a:solidFill>
                  <a:schemeClr val="bg1">
                    <a:lumMod val="65000"/>
                  </a:schemeClr>
                </a:solidFill>
              </a:rPr>
              <a:t>©</a:t>
            </a:r>
            <a:r>
              <a:rPr lang="de-DE" sz="1000" dirty="0">
                <a:solidFill>
                  <a:schemeClr val="bg1">
                    <a:lumMod val="65000"/>
                  </a:schemeClr>
                </a:solidFill>
                <a:ea typeface="Open Sans" panose="020B0606030504020204" pitchFamily="34" charset="0"/>
                <a:cs typeface="Open Sans" panose="020B0606030504020204" pitchFamily="34" charset="0"/>
              </a:rPr>
              <a:t> Medienwerkstatt Mühlacker </a:t>
            </a:r>
            <a:r>
              <a:rPr lang="de-DE" sz="1000" dirty="0" err="1">
                <a:solidFill>
                  <a:schemeClr val="bg1">
                    <a:lumMod val="65000"/>
                  </a:schemeClr>
                </a:solidFill>
                <a:ea typeface="Open Sans" panose="020B0606030504020204" pitchFamily="34" charset="0"/>
                <a:cs typeface="Open Sans" panose="020B0606030504020204" pitchFamily="34" charset="0"/>
              </a:rPr>
              <a:t>Verlagsges.mbH</a:t>
            </a:r>
            <a:r>
              <a:rPr lang="de-DE" sz="1000" dirty="0">
                <a:solidFill>
                  <a:schemeClr val="bg1">
                    <a:lumMod val="65000"/>
                  </a:schemeClr>
                </a:solidFill>
                <a:ea typeface="Open Sans" panose="020B0606030504020204" pitchFamily="34" charset="0"/>
                <a:cs typeface="Open Sans" panose="020B0606030504020204" pitchFamily="34" charset="0"/>
              </a:rPr>
              <a:t> </a:t>
            </a:r>
          </a:p>
        </p:txBody>
      </p:sp>
      <p:sp>
        <p:nvSpPr>
          <p:cNvPr id="25" name="Textfeld 24">
            <a:extLst>
              <a:ext uri="{FF2B5EF4-FFF2-40B4-BE49-F238E27FC236}">
                <a16:creationId xmlns:a16="http://schemas.microsoft.com/office/drawing/2014/main" id="{62FF58F7-581D-D34B-A6DD-B70F973E76AA}"/>
              </a:ext>
            </a:extLst>
          </p:cNvPr>
          <p:cNvSpPr txBox="1"/>
          <p:nvPr/>
        </p:nvSpPr>
        <p:spPr>
          <a:xfrm>
            <a:off x="4945957" y="5208398"/>
            <a:ext cx="2702984" cy="246221"/>
          </a:xfrm>
          <a:prstGeom prst="rect">
            <a:avLst/>
          </a:prstGeom>
          <a:noFill/>
        </p:spPr>
        <p:txBody>
          <a:bodyPr wrap="none" rtlCol="0">
            <a:spAutoFit/>
          </a:bodyPr>
          <a:lstStyle/>
          <a:p>
            <a:r>
              <a:rPr lang="de-DE" sz="1000" dirty="0">
                <a:solidFill>
                  <a:schemeClr val="bg1">
                    <a:lumMod val="65000"/>
                  </a:schemeClr>
                </a:solidFill>
              </a:rPr>
              <a:t>Screenshot App ‚Zwanzigerfeld‘ © Christian </a:t>
            </a:r>
            <a:r>
              <a:rPr lang="de-DE" sz="1000" dirty="0" err="1">
                <a:solidFill>
                  <a:schemeClr val="bg1">
                    <a:lumMod val="65000"/>
                  </a:schemeClr>
                </a:solidFill>
              </a:rPr>
              <a:t>Urff</a:t>
            </a:r>
            <a:endParaRPr lang="de-DE" sz="1000" dirty="0">
              <a:solidFill>
                <a:schemeClr val="bg1">
                  <a:lumMod val="65000"/>
                </a:schemeClr>
              </a:solidFill>
            </a:endParaRPr>
          </a:p>
        </p:txBody>
      </p:sp>
      <p:sp>
        <p:nvSpPr>
          <p:cNvPr id="26" name="Textfeld 25">
            <a:extLst>
              <a:ext uri="{FF2B5EF4-FFF2-40B4-BE49-F238E27FC236}">
                <a16:creationId xmlns:a16="http://schemas.microsoft.com/office/drawing/2014/main" id="{899DCD76-8181-B049-AA56-261908AA8908}"/>
              </a:ext>
            </a:extLst>
          </p:cNvPr>
          <p:cNvSpPr txBox="1"/>
          <p:nvPr/>
        </p:nvSpPr>
        <p:spPr>
          <a:xfrm>
            <a:off x="8321310" y="4449925"/>
            <a:ext cx="2420856" cy="246221"/>
          </a:xfrm>
          <a:prstGeom prst="rect">
            <a:avLst/>
          </a:prstGeom>
          <a:noFill/>
        </p:spPr>
        <p:txBody>
          <a:bodyPr wrap="none" rtlCol="0">
            <a:spAutoFit/>
          </a:bodyPr>
          <a:lstStyle/>
          <a:p>
            <a:r>
              <a:rPr lang="de-DE" sz="1000" dirty="0">
                <a:solidFill>
                  <a:schemeClr val="bg1">
                    <a:lumMod val="65000"/>
                  </a:schemeClr>
                </a:solidFill>
              </a:rPr>
              <a:t>Screenshot App ‚Klötzchen‘ © Heiko </a:t>
            </a:r>
            <a:r>
              <a:rPr lang="de-DE" sz="1000" dirty="0" err="1">
                <a:solidFill>
                  <a:schemeClr val="bg1">
                    <a:lumMod val="65000"/>
                  </a:schemeClr>
                </a:solidFill>
              </a:rPr>
              <a:t>Etzold</a:t>
            </a:r>
            <a:endParaRPr lang="de-DE" sz="1000" dirty="0">
              <a:solidFill>
                <a:schemeClr val="bg1">
                  <a:lumMod val="65000"/>
                </a:schemeClr>
              </a:solidFill>
            </a:endParaRPr>
          </a:p>
        </p:txBody>
      </p:sp>
      <p:sp>
        <p:nvSpPr>
          <p:cNvPr id="24" name="Inhaltsplatzhalter 5">
            <a:extLst>
              <a:ext uri="{FF2B5EF4-FFF2-40B4-BE49-F238E27FC236}">
                <a16:creationId xmlns:a16="http://schemas.microsoft.com/office/drawing/2014/main" id="{B0531A8B-1AA0-0A46-ABD7-438A8E6FB234}"/>
              </a:ext>
            </a:extLst>
          </p:cNvPr>
          <p:cNvSpPr txBox="1">
            <a:spLocks/>
          </p:cNvSpPr>
          <p:nvPr/>
        </p:nvSpPr>
        <p:spPr>
          <a:xfrm>
            <a:off x="4150518" y="87843"/>
            <a:ext cx="5374482" cy="472839"/>
          </a:xfrm>
          <a:prstGeom prst="rect">
            <a:avLst/>
          </a:prstGeom>
          <a:solidFill>
            <a:srgbClr val="428891"/>
          </a:solidFill>
        </p:spPr>
        <p:txBody>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2800" dirty="0"/>
              <a:t>4. Digitale Medien und deren</a:t>
            </a:r>
          </a:p>
        </p:txBody>
      </p:sp>
      <p:sp>
        <p:nvSpPr>
          <p:cNvPr id="27" name="Inhaltsplatzhalter 5">
            <a:extLst>
              <a:ext uri="{FF2B5EF4-FFF2-40B4-BE49-F238E27FC236}">
                <a16:creationId xmlns:a16="http://schemas.microsoft.com/office/drawing/2014/main" id="{DB7F3C5F-1B72-9C48-B674-E4D65EACFF45}"/>
              </a:ext>
            </a:extLst>
          </p:cNvPr>
          <p:cNvSpPr txBox="1">
            <a:spLocks/>
          </p:cNvSpPr>
          <p:nvPr/>
        </p:nvSpPr>
        <p:spPr>
          <a:xfrm>
            <a:off x="4150518" y="594727"/>
            <a:ext cx="4111739" cy="472839"/>
          </a:xfrm>
          <a:prstGeom prst="rect">
            <a:avLst/>
          </a:prstGeom>
          <a:solidFill>
            <a:srgbClr val="428891"/>
          </a:solidFill>
        </p:spPr>
        <p:txBody>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2800" b="1" dirty="0"/>
              <a:t>Einsatzmöglichkeiten</a:t>
            </a:r>
            <a:endParaRPr lang="de-DE" sz="2800" dirty="0"/>
          </a:p>
        </p:txBody>
      </p:sp>
    </p:spTree>
    <p:extLst>
      <p:ext uri="{BB962C8B-B14F-4D97-AF65-F5344CB8AC3E}">
        <p14:creationId xmlns:p14="http://schemas.microsoft.com/office/powerpoint/2010/main" val="2723614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17" grpId="0"/>
      <p:bldP spid="18" grpId="0" animBg="1"/>
      <p:bldP spid="4" grpId="0"/>
      <p:bldP spid="25" grpId="0"/>
      <p:bldP spid="2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ED89CD7E-6B64-624F-957F-7103385B0F72}"/>
              </a:ext>
            </a:extLst>
          </p:cNvPr>
          <p:cNvSpPr>
            <a:spLocks noGrp="1"/>
          </p:cNvSpPr>
          <p:nvPr>
            <p:ph type="dt" sz="half" idx="10"/>
          </p:nvPr>
        </p:nvSpPr>
        <p:spPr/>
        <p:txBody>
          <a:bodyPr/>
          <a:lstStyle/>
          <a:p>
            <a:fld id="{47812229-3D41-3749-81C7-654ECBC0BDF8}" type="datetime1">
              <a:rPr lang="de-DE" smtClean="0"/>
              <a:t>25.09.20</a:t>
            </a:fld>
            <a:endParaRPr lang="de-DE"/>
          </a:p>
        </p:txBody>
      </p:sp>
      <p:sp>
        <p:nvSpPr>
          <p:cNvPr id="4" name="Fußzeilenplatzhalter 3">
            <a:extLst>
              <a:ext uri="{FF2B5EF4-FFF2-40B4-BE49-F238E27FC236}">
                <a16:creationId xmlns:a16="http://schemas.microsoft.com/office/drawing/2014/main" id="{5C68A38A-AA64-0141-A757-ECFF64AB2384}"/>
              </a:ext>
            </a:extLst>
          </p:cNvPr>
          <p:cNvSpPr>
            <a:spLocks noGrp="1"/>
          </p:cNvSpPr>
          <p:nvPr>
            <p:ph type="ftr" sz="quarter" idx="11"/>
          </p:nvPr>
        </p:nvSpPr>
        <p:spPr/>
        <p:txBody>
          <a:bodyPr/>
          <a:lstStyle/>
          <a:p>
            <a:r>
              <a:rPr lang="de-DE"/>
              <a:t>Juli 2019 © </a:t>
            </a:r>
            <a:r>
              <a:rPr lang="de-DE" b="1"/>
              <a:t>PIKAS</a:t>
            </a:r>
            <a:r>
              <a:rPr lang="de-DE"/>
              <a:t> digi </a:t>
            </a:r>
            <a:r>
              <a:rPr lang="de-DE" i="1"/>
              <a:t>(pikas-digi.dzlm.de)</a:t>
            </a:r>
            <a:endParaRPr lang="de-DE" i="1" dirty="0"/>
          </a:p>
        </p:txBody>
      </p:sp>
      <p:sp>
        <p:nvSpPr>
          <p:cNvPr id="5" name="Foliennummernplatzhalter 4">
            <a:extLst>
              <a:ext uri="{FF2B5EF4-FFF2-40B4-BE49-F238E27FC236}">
                <a16:creationId xmlns:a16="http://schemas.microsoft.com/office/drawing/2014/main" id="{FA15367D-A9B9-BA49-91CB-F8CE04C6A5B0}"/>
              </a:ext>
            </a:extLst>
          </p:cNvPr>
          <p:cNvSpPr>
            <a:spLocks noGrp="1"/>
          </p:cNvSpPr>
          <p:nvPr>
            <p:ph type="sldNum" sz="quarter" idx="12"/>
          </p:nvPr>
        </p:nvSpPr>
        <p:spPr/>
        <p:txBody>
          <a:bodyPr/>
          <a:lstStyle/>
          <a:p>
            <a:fld id="{7D26CBBC-A65C-324F-A558-3C7EC3B0734D}" type="slidenum">
              <a:rPr lang="de-DE" smtClean="0"/>
              <a:t>3</a:t>
            </a:fld>
            <a:endParaRPr lang="de-DE"/>
          </a:p>
        </p:txBody>
      </p:sp>
      <p:sp>
        <p:nvSpPr>
          <p:cNvPr id="6" name="Inhaltsplatzhalter 5">
            <a:extLst>
              <a:ext uri="{FF2B5EF4-FFF2-40B4-BE49-F238E27FC236}">
                <a16:creationId xmlns:a16="http://schemas.microsoft.com/office/drawing/2014/main" id="{82EC3F35-9288-1E48-9EE0-CBE375667D07}"/>
              </a:ext>
            </a:extLst>
          </p:cNvPr>
          <p:cNvSpPr>
            <a:spLocks noGrp="1"/>
          </p:cNvSpPr>
          <p:nvPr>
            <p:ph sz="half" idx="13"/>
          </p:nvPr>
        </p:nvSpPr>
        <p:spPr>
          <a:xfrm>
            <a:off x="4150517" y="474311"/>
            <a:ext cx="1006099" cy="479954"/>
          </a:xfrm>
        </p:spPr>
        <p:txBody>
          <a:bodyPr/>
          <a:lstStyle/>
          <a:p>
            <a:r>
              <a:rPr lang="de-DE" dirty="0"/>
              <a:t>Ziel</a:t>
            </a:r>
          </a:p>
        </p:txBody>
      </p:sp>
      <p:sp>
        <p:nvSpPr>
          <p:cNvPr id="7" name="Untertitel 2">
            <a:extLst>
              <a:ext uri="{FF2B5EF4-FFF2-40B4-BE49-F238E27FC236}">
                <a16:creationId xmlns:a16="http://schemas.microsoft.com/office/drawing/2014/main" id="{A2BE3872-361F-3B4F-B26A-DAD78BA95CB2}"/>
              </a:ext>
            </a:extLst>
          </p:cNvPr>
          <p:cNvSpPr>
            <a:spLocks noGrp="1" noChangeArrowheads="1"/>
          </p:cNvSpPr>
          <p:nvPr>
            <p:ph idx="1"/>
          </p:nvPr>
        </p:nvSpPr>
        <p:spPr/>
        <p:txBody>
          <a:bodyPr/>
          <a:lstStyle/>
          <a:p>
            <a:pPr marL="0" indent="0">
              <a:buNone/>
            </a:pPr>
            <a:r>
              <a:rPr lang="de-DE" altLang="de-DE" sz="2000" dirty="0">
                <a:ea typeface="ＭＳ Ｐゴシック" panose="020B0600070205080204" pitchFamily="34" charset="-128"/>
              </a:rPr>
              <a:t>Sensibilisierung für einen sinnvollen Einsatz digitaler Medien im Mathematikunterricht der Grundschule auf der Grundlage einer kritisch-optimistischen, fachdidaktischen Bewertung von Software</a:t>
            </a:r>
          </a:p>
          <a:p>
            <a:pPr marL="0" indent="0">
              <a:buNone/>
            </a:pPr>
            <a:endParaRPr lang="de-DE" altLang="de-DE" sz="2000" dirty="0">
              <a:ea typeface="ＭＳ Ｐゴシック" panose="020B0600070205080204" pitchFamily="34" charset="-128"/>
            </a:endParaRPr>
          </a:p>
          <a:p>
            <a:pPr marL="0" indent="0">
              <a:buNone/>
            </a:pPr>
            <a:r>
              <a:rPr lang="de-DE" altLang="de-DE" sz="2000" dirty="0">
                <a:ea typeface="ＭＳ Ｐゴシック" panose="020B0600070205080204" pitchFamily="34" charset="-128"/>
              </a:rPr>
              <a:t>Dafür ist es notwendig, ... </a:t>
            </a:r>
            <a:br>
              <a:rPr lang="de-DE" altLang="de-DE" sz="2000" dirty="0">
                <a:ea typeface="ＭＳ Ｐゴシック" panose="020B0600070205080204" pitchFamily="34" charset="-128"/>
              </a:rPr>
            </a:br>
            <a:endParaRPr lang="de-DE" altLang="de-DE" sz="2000" dirty="0">
              <a:ea typeface="ＭＳ Ｐゴシック" panose="020B0600070205080204" pitchFamily="34" charset="-128"/>
            </a:endParaRPr>
          </a:p>
          <a:p>
            <a:pPr>
              <a:buFont typeface="Wingdings" pitchFamily="2" charset="2"/>
              <a:buChar char="§"/>
            </a:pPr>
            <a:r>
              <a:rPr lang="de-DE" altLang="de-DE" sz="2000" dirty="0">
                <a:ea typeface="ＭＳ Ｐゴシック" panose="020B0600070205080204" pitchFamily="34" charset="-128"/>
              </a:rPr>
              <a:t>  eine starre Orientierung an der Technologie zu vermeiden.</a:t>
            </a:r>
          </a:p>
          <a:p>
            <a:pPr>
              <a:buFont typeface="Wingdings" pitchFamily="2" charset="2"/>
              <a:buChar char="§"/>
            </a:pPr>
            <a:r>
              <a:rPr lang="de-DE" altLang="de-DE" sz="2000" dirty="0">
                <a:ea typeface="ＭＳ Ｐゴシック" panose="020B0600070205080204" pitchFamily="34" charset="-128"/>
              </a:rPr>
              <a:t>  konsequent vom Fach Mathematik aus zu denken.</a:t>
            </a:r>
          </a:p>
          <a:p>
            <a:pPr>
              <a:buFont typeface="Wingdings" pitchFamily="2" charset="2"/>
              <a:buChar char="§"/>
            </a:pPr>
            <a:r>
              <a:rPr lang="de-DE" altLang="de-DE" sz="2000" dirty="0">
                <a:ea typeface="ＭＳ Ｐゴシック" panose="020B0600070205080204" pitchFamily="34" charset="-128"/>
              </a:rPr>
              <a:t>  fachdidaktische Potentiale digitaler Medien zu kennen.</a:t>
            </a:r>
          </a:p>
          <a:p>
            <a:pPr>
              <a:buFont typeface="Wingdings" pitchFamily="2" charset="2"/>
              <a:buChar char="§"/>
            </a:pPr>
            <a:r>
              <a:rPr lang="de-DE" altLang="de-DE" sz="2000" dirty="0">
                <a:ea typeface="ＭＳ Ｐゴシック" panose="020B0600070205080204" pitchFamily="34" charset="-128"/>
              </a:rPr>
              <a:t>  Unterschiede zu analogen/physischen Medien festzustellen.</a:t>
            </a:r>
            <a:endParaRPr lang="de-DE" altLang="de-DE" sz="1000" dirty="0">
              <a:ea typeface="ＭＳ Ｐゴシック" panose="020B0600070205080204" pitchFamily="34" charset="-128"/>
            </a:endParaRPr>
          </a:p>
          <a:p>
            <a:pPr>
              <a:lnSpc>
                <a:spcPct val="90000"/>
              </a:lnSpc>
              <a:spcAft>
                <a:spcPts val="1200"/>
              </a:spcAft>
            </a:pPr>
            <a:endParaRPr lang="de-DE" altLang="de-DE" sz="2200" b="1" dirty="0">
              <a:solidFill>
                <a:srgbClr val="FF0000"/>
              </a:solidFill>
              <a:ea typeface="ＭＳ Ｐゴシック" panose="020B0600070205080204" pitchFamily="34" charset="-128"/>
            </a:endParaRPr>
          </a:p>
        </p:txBody>
      </p:sp>
    </p:spTree>
    <p:extLst>
      <p:ext uri="{BB962C8B-B14F-4D97-AF65-F5344CB8AC3E}">
        <p14:creationId xmlns:p14="http://schemas.microsoft.com/office/powerpoint/2010/main" val="4108573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81ADF689-38DB-FE47-8B66-CFCAF8A31CFF}"/>
              </a:ext>
            </a:extLst>
          </p:cNvPr>
          <p:cNvSpPr>
            <a:spLocks noGrp="1"/>
          </p:cNvSpPr>
          <p:nvPr>
            <p:ph idx="1"/>
          </p:nvPr>
        </p:nvSpPr>
        <p:spPr>
          <a:xfrm>
            <a:off x="838200" y="1339850"/>
            <a:ext cx="10515600" cy="4351338"/>
          </a:xfrm>
        </p:spPr>
        <p:txBody>
          <a:bodyPr/>
          <a:lstStyle/>
          <a:p>
            <a:pPr marL="0" indent="0">
              <a:buNone/>
            </a:pPr>
            <a:r>
              <a:rPr lang="de-DE" dirty="0">
                <a:solidFill>
                  <a:srgbClr val="428891"/>
                </a:solidFill>
              </a:rPr>
              <a:t>AKTIVITÄT</a:t>
            </a:r>
          </a:p>
          <a:p>
            <a:pPr marL="0" indent="0">
              <a:buNone/>
            </a:pPr>
            <a:endParaRPr lang="de-DE" sz="1200" dirty="0"/>
          </a:p>
          <a:p>
            <a:pPr marL="457200" indent="-457200">
              <a:spcAft>
                <a:spcPts val="1200"/>
              </a:spcAft>
              <a:buFont typeface="+mj-lt"/>
              <a:buAutoNum type="arabicPeriod"/>
              <a:defRPr/>
            </a:pPr>
            <a:r>
              <a:rPr lang="de-DE" altLang="de-DE" dirty="0">
                <a:ea typeface="ＭＳ Ｐゴシック" charset="-128"/>
              </a:rPr>
              <a:t>Setzen Sie sich mit den Funktionsweisen der App auseinander.</a:t>
            </a:r>
          </a:p>
          <a:p>
            <a:pPr marL="457200" indent="-457200">
              <a:spcAft>
                <a:spcPts val="1200"/>
              </a:spcAft>
              <a:buFont typeface="+mj-lt"/>
              <a:buAutoNum type="arabicPeriod"/>
              <a:defRPr/>
            </a:pPr>
            <a:r>
              <a:rPr lang="de-DE" altLang="de-DE" dirty="0">
                <a:ea typeface="ＭＳ Ｐゴシック" charset="-128"/>
              </a:rPr>
              <a:t>Prüfen Sie, welche mathematikdidaktischen Potentiale in der App ‘Virtuelles Zwanzigerfeld‘ einprogrammiert sind.</a:t>
            </a:r>
          </a:p>
          <a:p>
            <a:pPr>
              <a:buFont typeface="Arial" charset="0"/>
              <a:buAutoNum type="arabicPeriod"/>
              <a:defRPr/>
            </a:pPr>
            <a:endParaRPr lang="de-DE" altLang="de-DE" sz="2400" dirty="0">
              <a:ea typeface="ＭＳ Ｐゴシック" charset="-128"/>
            </a:endParaRPr>
          </a:p>
          <a:p>
            <a:pPr>
              <a:buFont typeface="Arial" charset="0"/>
              <a:buAutoNum type="arabicPeriod"/>
              <a:defRPr/>
            </a:pPr>
            <a:endParaRPr lang="de-DE" altLang="de-DE" sz="2400" dirty="0">
              <a:ea typeface="ＭＳ Ｐゴシック" charset="-128"/>
            </a:endParaRPr>
          </a:p>
          <a:p>
            <a:pPr>
              <a:buFont typeface="Arial" charset="0"/>
              <a:buAutoNum type="arabicPeriod"/>
              <a:defRPr/>
            </a:pPr>
            <a:endParaRPr lang="de-DE" altLang="de-DE" sz="2400" dirty="0">
              <a:ea typeface="ＭＳ Ｐゴシック" charset="-128"/>
            </a:endParaRPr>
          </a:p>
          <a:p>
            <a:pPr marL="0" indent="0">
              <a:buNone/>
            </a:pPr>
            <a:endParaRPr lang="de-DE" dirty="0"/>
          </a:p>
        </p:txBody>
      </p:sp>
      <p:sp>
        <p:nvSpPr>
          <p:cNvPr id="3" name="Datumsplatzhalter 2">
            <a:extLst>
              <a:ext uri="{FF2B5EF4-FFF2-40B4-BE49-F238E27FC236}">
                <a16:creationId xmlns:a16="http://schemas.microsoft.com/office/drawing/2014/main" id="{C861DDE0-B003-2445-9ED6-111D1ADF7106}"/>
              </a:ext>
            </a:extLst>
          </p:cNvPr>
          <p:cNvSpPr>
            <a:spLocks noGrp="1"/>
          </p:cNvSpPr>
          <p:nvPr>
            <p:ph type="dt" sz="half" idx="10"/>
          </p:nvPr>
        </p:nvSpPr>
        <p:spPr/>
        <p:txBody>
          <a:bodyPr/>
          <a:lstStyle/>
          <a:p>
            <a:fld id="{47812229-3D41-3749-81C7-654ECBC0BDF8}" type="datetime1">
              <a:rPr lang="de-DE" smtClean="0"/>
              <a:t>25.09.20</a:t>
            </a:fld>
            <a:endParaRPr lang="de-DE"/>
          </a:p>
        </p:txBody>
      </p:sp>
      <p:sp>
        <p:nvSpPr>
          <p:cNvPr id="4" name="Fußzeilenplatzhalter 3">
            <a:extLst>
              <a:ext uri="{FF2B5EF4-FFF2-40B4-BE49-F238E27FC236}">
                <a16:creationId xmlns:a16="http://schemas.microsoft.com/office/drawing/2014/main" id="{87F12236-DF88-C34C-8AA3-A535A78838FF}"/>
              </a:ext>
            </a:extLst>
          </p:cNvPr>
          <p:cNvSpPr>
            <a:spLocks noGrp="1"/>
          </p:cNvSpPr>
          <p:nvPr>
            <p:ph type="ftr" sz="quarter" idx="11"/>
          </p:nvPr>
        </p:nvSpPr>
        <p:spPr/>
        <p:txBody>
          <a:bodyPr/>
          <a:lstStyle/>
          <a:p>
            <a:r>
              <a:rPr lang="de-DE"/>
              <a:t>Juli 2019 © </a:t>
            </a:r>
            <a:r>
              <a:rPr lang="de-DE" b="1"/>
              <a:t>PIKAS</a:t>
            </a:r>
            <a:r>
              <a:rPr lang="de-DE"/>
              <a:t> digi </a:t>
            </a:r>
            <a:r>
              <a:rPr lang="de-DE" i="1"/>
              <a:t>(pikas-digi.dzlm.de)</a:t>
            </a:r>
            <a:endParaRPr lang="de-DE" i="1" dirty="0"/>
          </a:p>
        </p:txBody>
      </p:sp>
      <p:sp>
        <p:nvSpPr>
          <p:cNvPr id="5" name="Foliennummernplatzhalter 4">
            <a:extLst>
              <a:ext uri="{FF2B5EF4-FFF2-40B4-BE49-F238E27FC236}">
                <a16:creationId xmlns:a16="http://schemas.microsoft.com/office/drawing/2014/main" id="{65AB6AF7-F1C0-C943-B6AF-6605982F997E}"/>
              </a:ext>
            </a:extLst>
          </p:cNvPr>
          <p:cNvSpPr>
            <a:spLocks noGrp="1"/>
          </p:cNvSpPr>
          <p:nvPr>
            <p:ph type="sldNum" sz="quarter" idx="12"/>
          </p:nvPr>
        </p:nvSpPr>
        <p:spPr/>
        <p:txBody>
          <a:bodyPr/>
          <a:lstStyle/>
          <a:p>
            <a:fld id="{7D26CBBC-A65C-324F-A558-3C7EC3B0734D}" type="slidenum">
              <a:rPr lang="de-DE" smtClean="0"/>
              <a:t>39</a:t>
            </a:fld>
            <a:endParaRPr lang="de-DE"/>
          </a:p>
        </p:txBody>
      </p:sp>
      <p:pic>
        <p:nvPicPr>
          <p:cNvPr id="7" name="Bild 5">
            <a:extLst>
              <a:ext uri="{FF2B5EF4-FFF2-40B4-BE49-F238E27FC236}">
                <a16:creationId xmlns:a16="http://schemas.microsoft.com/office/drawing/2014/main" id="{468B2078-B98B-8E42-98C3-BC460C6E9AA0}"/>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294368" y="4251326"/>
            <a:ext cx="1824038" cy="1439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Inhaltsplatzhalter 5">
            <a:extLst>
              <a:ext uri="{FF2B5EF4-FFF2-40B4-BE49-F238E27FC236}">
                <a16:creationId xmlns:a16="http://schemas.microsoft.com/office/drawing/2014/main" id="{25741E4B-F32A-B745-9461-8440C30D1E10}"/>
              </a:ext>
            </a:extLst>
          </p:cNvPr>
          <p:cNvSpPr txBox="1">
            <a:spLocks/>
          </p:cNvSpPr>
          <p:nvPr/>
        </p:nvSpPr>
        <p:spPr>
          <a:xfrm>
            <a:off x="4150518" y="87843"/>
            <a:ext cx="5374482" cy="472839"/>
          </a:xfrm>
          <a:prstGeom prst="rect">
            <a:avLst/>
          </a:prstGeom>
          <a:solidFill>
            <a:srgbClr val="428891"/>
          </a:solidFill>
        </p:spPr>
        <p:txBody>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2800" dirty="0"/>
              <a:t>4. Digitale Medien und deren</a:t>
            </a:r>
          </a:p>
        </p:txBody>
      </p:sp>
      <p:sp>
        <p:nvSpPr>
          <p:cNvPr id="10" name="Inhaltsplatzhalter 5">
            <a:extLst>
              <a:ext uri="{FF2B5EF4-FFF2-40B4-BE49-F238E27FC236}">
                <a16:creationId xmlns:a16="http://schemas.microsoft.com/office/drawing/2014/main" id="{A30761F2-23DC-3440-8BF5-1BC79405E183}"/>
              </a:ext>
            </a:extLst>
          </p:cNvPr>
          <p:cNvSpPr txBox="1">
            <a:spLocks/>
          </p:cNvSpPr>
          <p:nvPr/>
        </p:nvSpPr>
        <p:spPr>
          <a:xfrm>
            <a:off x="4150518" y="594727"/>
            <a:ext cx="4111739" cy="472839"/>
          </a:xfrm>
          <a:prstGeom prst="rect">
            <a:avLst/>
          </a:prstGeom>
          <a:solidFill>
            <a:srgbClr val="428891"/>
          </a:solidFill>
        </p:spPr>
        <p:txBody>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2800" b="1" dirty="0"/>
              <a:t>Einsatzmöglichkeiten</a:t>
            </a:r>
            <a:endParaRPr lang="de-DE" sz="2800" dirty="0"/>
          </a:p>
        </p:txBody>
      </p:sp>
      <p:sp>
        <p:nvSpPr>
          <p:cNvPr id="6" name="Rechteck 5"/>
          <p:cNvSpPr/>
          <p:nvPr/>
        </p:nvSpPr>
        <p:spPr>
          <a:xfrm>
            <a:off x="4751918" y="5667376"/>
            <a:ext cx="3079749" cy="230832"/>
          </a:xfrm>
          <a:prstGeom prst="rect">
            <a:avLst/>
          </a:prstGeom>
        </p:spPr>
        <p:txBody>
          <a:bodyPr wrap="square">
            <a:spAutoFit/>
          </a:bodyPr>
          <a:lstStyle/>
          <a:p>
            <a:r>
              <a:rPr lang="de-DE" sz="900" dirty="0">
                <a:solidFill>
                  <a:schemeClr val="bg1">
                    <a:lumMod val="65000"/>
                  </a:schemeClr>
                </a:solidFill>
              </a:rPr>
              <a:t>Screenshot App „Virtuelles Zwanzigerfeld“© Christian </a:t>
            </a:r>
            <a:r>
              <a:rPr lang="de-DE" sz="900" dirty="0" err="1">
                <a:solidFill>
                  <a:schemeClr val="bg1">
                    <a:lumMod val="65000"/>
                  </a:schemeClr>
                </a:solidFill>
              </a:rPr>
              <a:t>Urff</a:t>
            </a:r>
            <a:endParaRPr lang="de-DE" sz="900" dirty="0">
              <a:solidFill>
                <a:schemeClr val="bg1">
                  <a:lumMod val="65000"/>
                </a:schemeClr>
              </a:solidFill>
            </a:endParaRPr>
          </a:p>
        </p:txBody>
      </p:sp>
    </p:spTree>
    <p:extLst>
      <p:ext uri="{BB962C8B-B14F-4D97-AF65-F5344CB8AC3E}">
        <p14:creationId xmlns:p14="http://schemas.microsoft.com/office/powerpoint/2010/main" val="303642309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703C618C-F371-6D43-B4AF-219C49AFDF51}"/>
              </a:ext>
            </a:extLst>
          </p:cNvPr>
          <p:cNvSpPr>
            <a:spLocks noGrp="1"/>
          </p:cNvSpPr>
          <p:nvPr>
            <p:ph type="dt" sz="half" idx="10"/>
          </p:nvPr>
        </p:nvSpPr>
        <p:spPr/>
        <p:txBody>
          <a:bodyPr/>
          <a:lstStyle/>
          <a:p>
            <a:fld id="{829E82A7-97A2-6F48-9048-F4315A109F9B}" type="datetime1">
              <a:rPr lang="de-DE" smtClean="0"/>
              <a:t>25.09.20</a:t>
            </a:fld>
            <a:endParaRPr lang="de-DE" dirty="0"/>
          </a:p>
        </p:txBody>
      </p:sp>
      <p:sp>
        <p:nvSpPr>
          <p:cNvPr id="3" name="Fußzeilenplatzhalter 2">
            <a:extLst>
              <a:ext uri="{FF2B5EF4-FFF2-40B4-BE49-F238E27FC236}">
                <a16:creationId xmlns:a16="http://schemas.microsoft.com/office/drawing/2014/main" id="{F8ACD0CF-129F-064D-A0E9-99A786C61F3A}"/>
              </a:ext>
            </a:extLst>
          </p:cNvPr>
          <p:cNvSpPr>
            <a:spLocks noGrp="1"/>
          </p:cNvSpPr>
          <p:nvPr>
            <p:ph type="ftr" sz="quarter" idx="11"/>
          </p:nvPr>
        </p:nvSpPr>
        <p:spPr/>
        <p:txBody>
          <a:bodyPr/>
          <a:lstStyle/>
          <a:p>
            <a:r>
              <a:rPr lang="de-DE"/>
              <a:t>Juli 2019 © </a:t>
            </a:r>
            <a:r>
              <a:rPr lang="de-DE" b="1"/>
              <a:t>PIKAS</a:t>
            </a:r>
            <a:r>
              <a:rPr lang="de-DE"/>
              <a:t> digi </a:t>
            </a:r>
            <a:r>
              <a:rPr lang="de-DE" i="1"/>
              <a:t>(pikas-digi.dzlm.de)</a:t>
            </a:r>
            <a:endParaRPr lang="de-DE" i="1" dirty="0"/>
          </a:p>
        </p:txBody>
      </p:sp>
      <p:sp>
        <p:nvSpPr>
          <p:cNvPr id="4" name="Foliennummernplatzhalter 3">
            <a:extLst>
              <a:ext uri="{FF2B5EF4-FFF2-40B4-BE49-F238E27FC236}">
                <a16:creationId xmlns:a16="http://schemas.microsoft.com/office/drawing/2014/main" id="{8E0A368B-2234-7E40-B78B-9C9747C9F94D}"/>
              </a:ext>
            </a:extLst>
          </p:cNvPr>
          <p:cNvSpPr>
            <a:spLocks noGrp="1"/>
          </p:cNvSpPr>
          <p:nvPr>
            <p:ph type="sldNum" sz="quarter" idx="12"/>
          </p:nvPr>
        </p:nvSpPr>
        <p:spPr/>
        <p:txBody>
          <a:bodyPr/>
          <a:lstStyle/>
          <a:p>
            <a:fld id="{7D26CBBC-A65C-324F-A558-3C7EC3B0734D}" type="slidenum">
              <a:rPr lang="de-DE" smtClean="0"/>
              <a:t>40</a:t>
            </a:fld>
            <a:endParaRPr lang="de-DE"/>
          </a:p>
        </p:txBody>
      </p:sp>
      <p:sp>
        <p:nvSpPr>
          <p:cNvPr id="5" name="Inhaltsplatzhalter 4">
            <a:extLst>
              <a:ext uri="{FF2B5EF4-FFF2-40B4-BE49-F238E27FC236}">
                <a16:creationId xmlns:a16="http://schemas.microsoft.com/office/drawing/2014/main" id="{C557610F-29CC-BD44-BB3E-136EC9DE16FB}"/>
              </a:ext>
            </a:extLst>
          </p:cNvPr>
          <p:cNvSpPr>
            <a:spLocks noGrp="1"/>
          </p:cNvSpPr>
          <p:nvPr>
            <p:ph sz="half" idx="13"/>
          </p:nvPr>
        </p:nvSpPr>
        <p:spPr/>
        <p:txBody>
          <a:bodyPr/>
          <a:lstStyle/>
          <a:p>
            <a:endParaRPr lang="de-DE"/>
          </a:p>
        </p:txBody>
      </p:sp>
      <p:pic>
        <p:nvPicPr>
          <p:cNvPr id="6" name="Grafik 2">
            <a:extLst>
              <a:ext uri="{FF2B5EF4-FFF2-40B4-BE49-F238E27FC236}">
                <a16:creationId xmlns:a16="http://schemas.microsoft.com/office/drawing/2014/main" id="{092CDB00-66CC-4541-B9E4-7C534ECD817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789251" y="0"/>
            <a:ext cx="9183688" cy="6021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extfeld 3">
            <a:extLst>
              <a:ext uri="{FF2B5EF4-FFF2-40B4-BE49-F238E27FC236}">
                <a16:creationId xmlns:a16="http://schemas.microsoft.com/office/drawing/2014/main" id="{0EA9D77A-8E8C-AE47-9E7D-AF4DD3C6832D}"/>
              </a:ext>
            </a:extLst>
          </p:cNvPr>
          <p:cNvSpPr txBox="1">
            <a:spLocks noChangeArrowheads="1"/>
          </p:cNvSpPr>
          <p:nvPr/>
        </p:nvSpPr>
        <p:spPr bwMode="auto">
          <a:xfrm>
            <a:off x="4146564" y="315913"/>
            <a:ext cx="1152525" cy="11310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buFontTx/>
              <a:buNone/>
            </a:pPr>
            <a:r>
              <a:rPr lang="de-DE" altLang="de-DE" sz="1350" dirty="0">
                <a:latin typeface="Open Sans" panose="020B0606030504020204" pitchFamily="34" charset="0"/>
                <a:ea typeface="Open Sans" panose="020B0606030504020204" pitchFamily="34" charset="0"/>
                <a:cs typeface="Open Sans" panose="020B0606030504020204" pitchFamily="34" charset="0"/>
              </a:rPr>
              <a:t>Antippen – 5 rote Plättchen werden hinzugefügt</a:t>
            </a:r>
          </a:p>
        </p:txBody>
      </p:sp>
      <p:sp>
        <p:nvSpPr>
          <p:cNvPr id="8" name="Textfeld 4">
            <a:extLst>
              <a:ext uri="{FF2B5EF4-FFF2-40B4-BE49-F238E27FC236}">
                <a16:creationId xmlns:a16="http://schemas.microsoft.com/office/drawing/2014/main" id="{56997E36-1132-6145-925E-3D0D67CECDE4}"/>
              </a:ext>
            </a:extLst>
          </p:cNvPr>
          <p:cNvSpPr txBox="1">
            <a:spLocks noChangeArrowheads="1"/>
          </p:cNvSpPr>
          <p:nvPr/>
        </p:nvSpPr>
        <p:spPr bwMode="auto">
          <a:xfrm>
            <a:off x="5299089" y="315913"/>
            <a:ext cx="1150937" cy="11310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buFontTx/>
              <a:buNone/>
            </a:pPr>
            <a:r>
              <a:rPr lang="de-DE" altLang="de-DE" sz="1350">
                <a:latin typeface="Open Sans" panose="020B0606030504020204" pitchFamily="34" charset="0"/>
                <a:ea typeface="Open Sans" panose="020B0606030504020204" pitchFamily="34" charset="0"/>
                <a:cs typeface="Open Sans" panose="020B0606030504020204" pitchFamily="34" charset="0"/>
              </a:rPr>
              <a:t>Antippen – 1 rotes Plättchen wird hinzugefügt</a:t>
            </a:r>
          </a:p>
        </p:txBody>
      </p:sp>
      <p:sp>
        <p:nvSpPr>
          <p:cNvPr id="9" name="Textfeld 5">
            <a:extLst>
              <a:ext uri="{FF2B5EF4-FFF2-40B4-BE49-F238E27FC236}">
                <a16:creationId xmlns:a16="http://schemas.microsoft.com/office/drawing/2014/main" id="{88C49F71-5BE3-034A-8614-0702A7700FF4}"/>
              </a:ext>
            </a:extLst>
          </p:cNvPr>
          <p:cNvSpPr txBox="1">
            <a:spLocks noChangeArrowheads="1"/>
          </p:cNvSpPr>
          <p:nvPr/>
        </p:nvSpPr>
        <p:spPr bwMode="auto">
          <a:xfrm>
            <a:off x="6450026" y="315913"/>
            <a:ext cx="1152525" cy="11310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buFontTx/>
              <a:buNone/>
            </a:pPr>
            <a:r>
              <a:rPr lang="de-DE" altLang="de-DE" sz="1350">
                <a:latin typeface="Open Sans" panose="020B0606030504020204" pitchFamily="34" charset="0"/>
                <a:ea typeface="Open Sans" panose="020B0606030504020204" pitchFamily="34" charset="0"/>
                <a:cs typeface="Open Sans" panose="020B0606030504020204" pitchFamily="34" charset="0"/>
              </a:rPr>
              <a:t>Antippen – 1 rotes Plättchen wird entfernt</a:t>
            </a:r>
          </a:p>
        </p:txBody>
      </p:sp>
      <p:sp>
        <p:nvSpPr>
          <p:cNvPr id="10" name="Textfeld 6">
            <a:extLst>
              <a:ext uri="{FF2B5EF4-FFF2-40B4-BE49-F238E27FC236}">
                <a16:creationId xmlns:a16="http://schemas.microsoft.com/office/drawing/2014/main" id="{D196AF5D-BD8D-C24E-A955-190C29B69AF9}"/>
              </a:ext>
            </a:extLst>
          </p:cNvPr>
          <p:cNvSpPr txBox="1">
            <a:spLocks noChangeArrowheads="1"/>
          </p:cNvSpPr>
          <p:nvPr/>
        </p:nvSpPr>
        <p:spPr bwMode="auto">
          <a:xfrm>
            <a:off x="7818451" y="315913"/>
            <a:ext cx="1152525" cy="11310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buFontTx/>
              <a:buNone/>
            </a:pPr>
            <a:r>
              <a:rPr lang="de-DE" altLang="de-DE" sz="1350">
                <a:latin typeface="Open Sans" panose="020B0606030504020204" pitchFamily="34" charset="0"/>
                <a:ea typeface="Open Sans" panose="020B0606030504020204" pitchFamily="34" charset="0"/>
                <a:cs typeface="Open Sans" panose="020B0606030504020204" pitchFamily="34" charset="0"/>
              </a:rPr>
              <a:t>Antippen – 5 blaue Plättchen werden hinzugefügt</a:t>
            </a:r>
          </a:p>
        </p:txBody>
      </p:sp>
      <p:sp>
        <p:nvSpPr>
          <p:cNvPr id="11" name="Textfeld 7">
            <a:extLst>
              <a:ext uri="{FF2B5EF4-FFF2-40B4-BE49-F238E27FC236}">
                <a16:creationId xmlns:a16="http://schemas.microsoft.com/office/drawing/2014/main" id="{E5D62CF6-91C2-AA48-A211-31F66C2CB678}"/>
              </a:ext>
            </a:extLst>
          </p:cNvPr>
          <p:cNvSpPr txBox="1">
            <a:spLocks noChangeArrowheads="1"/>
          </p:cNvSpPr>
          <p:nvPr/>
        </p:nvSpPr>
        <p:spPr bwMode="auto">
          <a:xfrm>
            <a:off x="8899539" y="315913"/>
            <a:ext cx="1150937" cy="11310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buFontTx/>
              <a:buNone/>
            </a:pPr>
            <a:r>
              <a:rPr lang="de-DE" altLang="de-DE" sz="1350">
                <a:latin typeface="Open Sans" panose="020B0606030504020204" pitchFamily="34" charset="0"/>
                <a:ea typeface="Open Sans" panose="020B0606030504020204" pitchFamily="34" charset="0"/>
                <a:cs typeface="Open Sans" panose="020B0606030504020204" pitchFamily="34" charset="0"/>
              </a:rPr>
              <a:t>Antippen – 1 blaues Plättchen wird hinzugefügt</a:t>
            </a:r>
          </a:p>
        </p:txBody>
      </p:sp>
      <p:sp>
        <p:nvSpPr>
          <p:cNvPr id="12" name="Textfeld 8">
            <a:extLst>
              <a:ext uri="{FF2B5EF4-FFF2-40B4-BE49-F238E27FC236}">
                <a16:creationId xmlns:a16="http://schemas.microsoft.com/office/drawing/2014/main" id="{36DE55D1-58E4-F143-B4FE-E45E13554162}"/>
              </a:ext>
            </a:extLst>
          </p:cNvPr>
          <p:cNvSpPr txBox="1">
            <a:spLocks noChangeArrowheads="1"/>
          </p:cNvSpPr>
          <p:nvPr/>
        </p:nvSpPr>
        <p:spPr bwMode="auto">
          <a:xfrm>
            <a:off x="10123501" y="315913"/>
            <a:ext cx="1150938" cy="11310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buFontTx/>
              <a:buNone/>
            </a:pPr>
            <a:r>
              <a:rPr lang="de-DE" altLang="de-DE" sz="1350">
                <a:latin typeface="Open Sans" panose="020B0606030504020204" pitchFamily="34" charset="0"/>
                <a:ea typeface="Open Sans" panose="020B0606030504020204" pitchFamily="34" charset="0"/>
                <a:cs typeface="Open Sans" panose="020B0606030504020204" pitchFamily="34" charset="0"/>
              </a:rPr>
              <a:t>Antippen – 1 blaues Plättchen wird entfernt</a:t>
            </a:r>
          </a:p>
        </p:txBody>
      </p:sp>
      <p:sp>
        <p:nvSpPr>
          <p:cNvPr id="13" name="Textfeld 9">
            <a:extLst>
              <a:ext uri="{FF2B5EF4-FFF2-40B4-BE49-F238E27FC236}">
                <a16:creationId xmlns:a16="http://schemas.microsoft.com/office/drawing/2014/main" id="{862C307C-B0D3-4244-9A3E-15CCB22C0074}"/>
              </a:ext>
            </a:extLst>
          </p:cNvPr>
          <p:cNvSpPr txBox="1">
            <a:spLocks noChangeArrowheads="1"/>
          </p:cNvSpPr>
          <p:nvPr/>
        </p:nvSpPr>
        <p:spPr bwMode="auto">
          <a:xfrm>
            <a:off x="3036901" y="317500"/>
            <a:ext cx="1152525" cy="11310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buFontTx/>
              <a:buNone/>
            </a:pPr>
            <a:r>
              <a:rPr lang="de-DE" altLang="de-DE" sz="1350" dirty="0">
                <a:latin typeface="Open Sans" panose="020B0606030504020204" pitchFamily="34" charset="0"/>
                <a:ea typeface="Open Sans" panose="020B0606030504020204" pitchFamily="34" charset="0"/>
                <a:cs typeface="Open Sans" panose="020B0606030504020204" pitchFamily="34" charset="0"/>
              </a:rPr>
              <a:t>Antippen – alle Plättchen werden entfernt</a:t>
            </a:r>
          </a:p>
        </p:txBody>
      </p:sp>
      <p:sp>
        <p:nvSpPr>
          <p:cNvPr id="14" name="Textfeld 10">
            <a:extLst>
              <a:ext uri="{FF2B5EF4-FFF2-40B4-BE49-F238E27FC236}">
                <a16:creationId xmlns:a16="http://schemas.microsoft.com/office/drawing/2014/main" id="{4EB7970C-6A84-9E4F-B0A1-8BD6562A5A29}"/>
              </a:ext>
            </a:extLst>
          </p:cNvPr>
          <p:cNvSpPr txBox="1">
            <a:spLocks noChangeArrowheads="1"/>
          </p:cNvSpPr>
          <p:nvPr/>
        </p:nvSpPr>
        <p:spPr bwMode="auto">
          <a:xfrm>
            <a:off x="7639064" y="1785938"/>
            <a:ext cx="1511300" cy="738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buFontTx/>
              <a:buNone/>
            </a:pPr>
            <a:r>
              <a:rPr lang="de-DE" altLang="de-DE" sz="1400" dirty="0">
                <a:cs typeface="Calibri" panose="020F0502020204030204" pitchFamily="34" charset="0"/>
              </a:rPr>
              <a:t>Antippen – </a:t>
            </a:r>
          </a:p>
          <a:p>
            <a:pPr>
              <a:spcBef>
                <a:spcPct val="0"/>
              </a:spcBef>
              <a:buFontTx/>
              <a:buNone/>
            </a:pPr>
            <a:r>
              <a:rPr lang="de-DE" altLang="de-DE" sz="1400" dirty="0">
                <a:cs typeface="Calibri" panose="020F0502020204030204" pitchFamily="34" charset="0"/>
              </a:rPr>
              <a:t>das Plättchen wendet sich</a:t>
            </a:r>
          </a:p>
        </p:txBody>
      </p:sp>
      <p:sp>
        <p:nvSpPr>
          <p:cNvPr id="15" name="Textfeld 11">
            <a:extLst>
              <a:ext uri="{FF2B5EF4-FFF2-40B4-BE49-F238E27FC236}">
                <a16:creationId xmlns:a16="http://schemas.microsoft.com/office/drawing/2014/main" id="{7EB6FEDA-BD99-3642-87C7-D2EF1EFE6106}"/>
              </a:ext>
            </a:extLst>
          </p:cNvPr>
          <p:cNvSpPr txBox="1">
            <a:spLocks noChangeArrowheads="1"/>
          </p:cNvSpPr>
          <p:nvPr/>
        </p:nvSpPr>
        <p:spPr bwMode="auto">
          <a:xfrm>
            <a:off x="9474214" y="3814763"/>
            <a:ext cx="2044700" cy="15465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buFontTx/>
              <a:buNone/>
            </a:pPr>
            <a:r>
              <a:rPr lang="de-DE" altLang="de-DE" sz="1350">
                <a:latin typeface="Open Sans" panose="020B0606030504020204" pitchFamily="34" charset="0"/>
                <a:ea typeface="Open Sans" panose="020B0606030504020204" pitchFamily="34" charset="0"/>
                <a:cs typeface="Open Sans" panose="020B0606030504020204" pitchFamily="34" charset="0"/>
              </a:rPr>
              <a:t>Das weiße Feld wird durch Berührung durchsichtig und zeigt die Summe. </a:t>
            </a:r>
          </a:p>
          <a:p>
            <a:pPr>
              <a:spcBef>
                <a:spcPct val="0"/>
              </a:spcBef>
              <a:buFontTx/>
              <a:buNone/>
            </a:pPr>
            <a:r>
              <a:rPr lang="de-DE" altLang="de-DE" sz="1350">
                <a:latin typeface="Open Sans" panose="020B0606030504020204" pitchFamily="34" charset="0"/>
                <a:ea typeface="Open Sans" panose="020B0606030504020204" pitchFamily="34" charset="0"/>
                <a:cs typeface="Open Sans" panose="020B0606030504020204" pitchFamily="34" charset="0"/>
              </a:rPr>
              <a:t>Es kann auch ganz beiseite geschoben werden.</a:t>
            </a:r>
          </a:p>
        </p:txBody>
      </p:sp>
      <p:sp>
        <p:nvSpPr>
          <p:cNvPr id="16" name="Textfeld 12">
            <a:extLst>
              <a:ext uri="{FF2B5EF4-FFF2-40B4-BE49-F238E27FC236}">
                <a16:creationId xmlns:a16="http://schemas.microsoft.com/office/drawing/2014/main" id="{97D72EE2-FA8D-1C4A-833F-E85D46693224}"/>
              </a:ext>
            </a:extLst>
          </p:cNvPr>
          <p:cNvSpPr txBox="1">
            <a:spLocks noChangeArrowheads="1"/>
          </p:cNvSpPr>
          <p:nvPr/>
        </p:nvSpPr>
        <p:spPr bwMode="auto">
          <a:xfrm>
            <a:off x="4772039" y="4321175"/>
            <a:ext cx="4176712" cy="5078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buFontTx/>
              <a:buNone/>
            </a:pPr>
            <a:r>
              <a:rPr lang="de-DE" altLang="de-DE" sz="1350" dirty="0">
                <a:latin typeface="Open Sans" panose="020B0606030504020204" pitchFamily="34" charset="0"/>
                <a:ea typeface="Open Sans" panose="020B0606030504020204" pitchFamily="34" charset="0"/>
                <a:cs typeface="Open Sans" panose="020B0606030504020204" pitchFamily="34" charset="0"/>
              </a:rPr>
              <a:t>Antippen eines Summanden – </a:t>
            </a:r>
          </a:p>
          <a:p>
            <a:pPr>
              <a:spcBef>
                <a:spcPct val="0"/>
              </a:spcBef>
              <a:buFontTx/>
              <a:buNone/>
            </a:pPr>
            <a:r>
              <a:rPr lang="de-DE" altLang="de-DE" sz="1350" dirty="0">
                <a:latin typeface="Open Sans" panose="020B0606030504020204" pitchFamily="34" charset="0"/>
                <a:ea typeface="Open Sans" panose="020B0606030504020204" pitchFamily="34" charset="0"/>
                <a:cs typeface="Open Sans" panose="020B0606030504020204" pitchFamily="34" charset="0"/>
              </a:rPr>
              <a:t>die Zahl kann um +1/-1 verändert werden</a:t>
            </a:r>
          </a:p>
        </p:txBody>
      </p:sp>
      <p:pic>
        <p:nvPicPr>
          <p:cNvPr id="17" name="Grafik 13">
            <a:extLst>
              <a:ext uri="{FF2B5EF4-FFF2-40B4-BE49-F238E27FC236}">
                <a16:creationId xmlns:a16="http://schemas.microsoft.com/office/drawing/2014/main" id="{C6E2048A-6A29-834F-AB8C-EB2CCFB54339}"/>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814651" y="5924550"/>
            <a:ext cx="9183688" cy="796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 name="Textfeld 14">
            <a:extLst>
              <a:ext uri="{FF2B5EF4-FFF2-40B4-BE49-F238E27FC236}">
                <a16:creationId xmlns:a16="http://schemas.microsoft.com/office/drawing/2014/main" id="{1E6D177D-B552-A243-81AF-DB023FB57ED9}"/>
              </a:ext>
            </a:extLst>
          </p:cNvPr>
          <p:cNvSpPr txBox="1">
            <a:spLocks noChangeArrowheads="1"/>
          </p:cNvSpPr>
          <p:nvPr/>
        </p:nvSpPr>
        <p:spPr bwMode="auto">
          <a:xfrm>
            <a:off x="2814651" y="5621338"/>
            <a:ext cx="3635375" cy="3000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2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buFontTx/>
              <a:buNone/>
            </a:pPr>
            <a:r>
              <a:rPr lang="de-DE" altLang="de-DE" sz="1350" dirty="0">
                <a:latin typeface="Open Sans" panose="020B0606030504020204" pitchFamily="34" charset="0"/>
                <a:ea typeface="Open Sans" panose="020B0606030504020204" pitchFamily="34" charset="0"/>
                <a:cs typeface="Open Sans" panose="020B0606030504020204" pitchFamily="34" charset="0"/>
              </a:rPr>
              <a:t>Änderungsoptionen für die Darstellungen</a:t>
            </a:r>
          </a:p>
        </p:txBody>
      </p:sp>
      <p:sp>
        <p:nvSpPr>
          <p:cNvPr id="19" name="Textfeld 15">
            <a:extLst>
              <a:ext uri="{FF2B5EF4-FFF2-40B4-BE49-F238E27FC236}">
                <a16:creationId xmlns:a16="http://schemas.microsoft.com/office/drawing/2014/main" id="{C701CDC4-2E50-BD4D-8329-91E6CBB54084}"/>
              </a:ext>
            </a:extLst>
          </p:cNvPr>
          <p:cNvSpPr txBox="1">
            <a:spLocks noChangeArrowheads="1"/>
          </p:cNvSpPr>
          <p:nvPr/>
        </p:nvSpPr>
        <p:spPr bwMode="auto">
          <a:xfrm>
            <a:off x="8865033" y="5621338"/>
            <a:ext cx="3419475" cy="3000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buFontTx/>
              <a:buNone/>
            </a:pPr>
            <a:r>
              <a:rPr lang="de-DE" altLang="de-DE" sz="1350" dirty="0">
                <a:latin typeface="Open Sans" panose="020B0606030504020204" pitchFamily="34" charset="0"/>
                <a:ea typeface="Open Sans" panose="020B0606030504020204" pitchFamily="34" charset="0"/>
                <a:cs typeface="Open Sans" panose="020B0606030504020204" pitchFamily="34" charset="0"/>
              </a:rPr>
              <a:t>Änderungsoptionen für die Aufgaben</a:t>
            </a:r>
          </a:p>
        </p:txBody>
      </p:sp>
      <p:sp>
        <p:nvSpPr>
          <p:cNvPr id="20" name="Textfeld 16">
            <a:extLst>
              <a:ext uri="{FF2B5EF4-FFF2-40B4-BE49-F238E27FC236}">
                <a16:creationId xmlns:a16="http://schemas.microsoft.com/office/drawing/2014/main" id="{C2632EAE-2E3F-D849-AC5E-1B85DFF94442}"/>
              </a:ext>
            </a:extLst>
          </p:cNvPr>
          <p:cNvSpPr txBox="1">
            <a:spLocks noChangeArrowheads="1"/>
          </p:cNvSpPr>
          <p:nvPr/>
        </p:nvSpPr>
        <p:spPr bwMode="auto">
          <a:xfrm>
            <a:off x="6810389" y="5627688"/>
            <a:ext cx="1368425" cy="3000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buFontTx/>
              <a:buNone/>
            </a:pPr>
            <a:r>
              <a:rPr lang="de-DE" altLang="de-DE" sz="1350" dirty="0">
                <a:latin typeface="Open Sans" panose="020B0606030504020204" pitchFamily="34" charset="0"/>
                <a:ea typeface="Open Sans" panose="020B0606030504020204" pitchFamily="34" charset="0"/>
                <a:cs typeface="Open Sans" panose="020B0606030504020204" pitchFamily="34" charset="0"/>
              </a:rPr>
              <a:t>Bildschirmfoto</a:t>
            </a:r>
          </a:p>
        </p:txBody>
      </p:sp>
      <p:sp>
        <p:nvSpPr>
          <p:cNvPr id="21" name="Rechteck 20"/>
          <p:cNvSpPr/>
          <p:nvPr/>
        </p:nvSpPr>
        <p:spPr>
          <a:xfrm>
            <a:off x="2814651" y="6702367"/>
            <a:ext cx="2929007" cy="230832"/>
          </a:xfrm>
          <a:prstGeom prst="rect">
            <a:avLst/>
          </a:prstGeom>
        </p:spPr>
        <p:txBody>
          <a:bodyPr wrap="none">
            <a:spAutoFit/>
          </a:bodyPr>
          <a:lstStyle/>
          <a:p>
            <a:r>
              <a:rPr lang="de-DE" sz="900" dirty="0">
                <a:solidFill>
                  <a:schemeClr val="bg1">
                    <a:lumMod val="65000"/>
                  </a:schemeClr>
                </a:solidFill>
              </a:rPr>
              <a:t>Screenshot App „Virtuelles Zwanzigerfeld“© Christian </a:t>
            </a:r>
            <a:r>
              <a:rPr lang="de-DE" sz="900" dirty="0" err="1">
                <a:solidFill>
                  <a:schemeClr val="bg1">
                    <a:lumMod val="65000"/>
                  </a:schemeClr>
                </a:solidFill>
              </a:rPr>
              <a:t>Urff</a:t>
            </a:r>
            <a:endParaRPr lang="de-DE" sz="900" dirty="0">
              <a:solidFill>
                <a:schemeClr val="bg1">
                  <a:lumMod val="65000"/>
                </a:schemeClr>
              </a:solidFill>
            </a:endParaRPr>
          </a:p>
        </p:txBody>
      </p:sp>
    </p:spTree>
    <p:extLst>
      <p:ext uri="{BB962C8B-B14F-4D97-AF65-F5344CB8AC3E}">
        <p14:creationId xmlns:p14="http://schemas.microsoft.com/office/powerpoint/2010/main" val="405146345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81ADF689-38DB-FE47-8B66-CFCAF8A31CFF}"/>
              </a:ext>
            </a:extLst>
          </p:cNvPr>
          <p:cNvSpPr>
            <a:spLocks noGrp="1"/>
          </p:cNvSpPr>
          <p:nvPr>
            <p:ph idx="1"/>
          </p:nvPr>
        </p:nvSpPr>
        <p:spPr>
          <a:xfrm>
            <a:off x="838200" y="1339850"/>
            <a:ext cx="10515600" cy="4351338"/>
          </a:xfrm>
        </p:spPr>
        <p:txBody>
          <a:bodyPr/>
          <a:lstStyle/>
          <a:p>
            <a:pPr marL="0" indent="0">
              <a:buNone/>
            </a:pPr>
            <a:r>
              <a:rPr lang="de-DE" dirty="0">
                <a:solidFill>
                  <a:srgbClr val="428891"/>
                </a:solidFill>
              </a:rPr>
              <a:t>AKTIVITÄT</a:t>
            </a:r>
          </a:p>
          <a:p>
            <a:pPr marL="0" indent="0">
              <a:buNone/>
            </a:pPr>
            <a:endParaRPr lang="de-DE" sz="1200" dirty="0"/>
          </a:p>
          <a:p>
            <a:pPr marL="457200" indent="-457200">
              <a:spcAft>
                <a:spcPts val="1200"/>
              </a:spcAft>
              <a:buFont typeface="+mj-lt"/>
              <a:buAutoNum type="arabicPeriod"/>
              <a:defRPr/>
            </a:pPr>
            <a:r>
              <a:rPr lang="de-DE" altLang="de-DE" dirty="0">
                <a:ea typeface="ＭＳ Ｐゴシック" charset="-128"/>
              </a:rPr>
              <a:t>Setzen Sie sich mit den Funktionsweisen der App auseinander.</a:t>
            </a:r>
          </a:p>
          <a:p>
            <a:pPr marL="457200" indent="-457200">
              <a:spcAft>
                <a:spcPts val="1200"/>
              </a:spcAft>
              <a:buFont typeface="+mj-lt"/>
              <a:buAutoNum type="arabicPeriod"/>
              <a:defRPr/>
            </a:pPr>
            <a:r>
              <a:rPr lang="de-DE" altLang="de-DE" dirty="0">
                <a:ea typeface="ＭＳ Ｐゴシック" charset="-128"/>
              </a:rPr>
              <a:t>Prüfen Sie, welche mathematikdidaktischen Potentiale in der App ‘Virtuelles Zwanzigerfeld‘ einprogrammiert sind.</a:t>
            </a:r>
          </a:p>
          <a:p>
            <a:pPr marL="457200" indent="-457200">
              <a:spcAft>
                <a:spcPts val="1200"/>
              </a:spcAft>
              <a:buFont typeface="+mj-lt"/>
              <a:buAutoNum type="arabicPeriod"/>
              <a:defRPr/>
            </a:pPr>
            <a:r>
              <a:rPr lang="de-DE" altLang="de-DE" dirty="0">
                <a:ea typeface="ＭＳ Ｐゴシック" charset="-128"/>
              </a:rPr>
              <a:t>Entwickeln Sie gute Aufgaben für den Einsatz der App. Begründen Sie, warum Ihre Aufgaben ‚gute‘ Aufgaben sind.</a:t>
            </a:r>
          </a:p>
          <a:p>
            <a:pPr marL="457200" indent="-457200">
              <a:spcAft>
                <a:spcPts val="1200"/>
              </a:spcAft>
              <a:buFont typeface="+mj-lt"/>
              <a:buAutoNum type="arabicPeriod"/>
              <a:defRPr/>
            </a:pPr>
            <a:r>
              <a:rPr lang="de-DE" altLang="de-DE" dirty="0">
                <a:ea typeface="ＭＳ Ｐゴシック" charset="-128"/>
              </a:rPr>
              <a:t>Wie würden Sie die Software im Klassenverband einsetzen? Wo sehen Sie Schwierigkeiten? Wo sehen Sie Chancen?</a:t>
            </a:r>
          </a:p>
          <a:p>
            <a:pPr marL="457200" indent="-457200">
              <a:spcAft>
                <a:spcPts val="1200"/>
              </a:spcAft>
              <a:buFont typeface="+mj-lt"/>
              <a:buAutoNum type="arabicPeriod"/>
              <a:defRPr/>
            </a:pPr>
            <a:endParaRPr lang="de-DE" altLang="de-DE" dirty="0">
              <a:ea typeface="ＭＳ Ｐゴシック" charset="-128"/>
            </a:endParaRPr>
          </a:p>
          <a:p>
            <a:pPr>
              <a:buFont typeface="Arial" charset="0"/>
              <a:buAutoNum type="arabicPeriod"/>
              <a:defRPr/>
            </a:pPr>
            <a:endParaRPr lang="de-DE" altLang="de-DE" sz="2400" dirty="0">
              <a:ea typeface="ＭＳ Ｐゴシック" charset="-128"/>
            </a:endParaRPr>
          </a:p>
          <a:p>
            <a:pPr>
              <a:buFont typeface="Arial" charset="0"/>
              <a:buAutoNum type="arabicPeriod"/>
              <a:defRPr/>
            </a:pPr>
            <a:endParaRPr lang="de-DE" altLang="de-DE" sz="2400" dirty="0">
              <a:ea typeface="ＭＳ Ｐゴシック" charset="-128"/>
            </a:endParaRPr>
          </a:p>
          <a:p>
            <a:pPr>
              <a:buFont typeface="Arial" charset="0"/>
              <a:buAutoNum type="arabicPeriod"/>
              <a:defRPr/>
            </a:pPr>
            <a:endParaRPr lang="de-DE" altLang="de-DE" sz="2400" dirty="0">
              <a:ea typeface="ＭＳ Ｐゴシック" charset="-128"/>
            </a:endParaRPr>
          </a:p>
          <a:p>
            <a:pPr marL="0" indent="0">
              <a:buNone/>
            </a:pPr>
            <a:endParaRPr lang="de-DE" dirty="0"/>
          </a:p>
        </p:txBody>
      </p:sp>
      <p:sp>
        <p:nvSpPr>
          <p:cNvPr id="3" name="Datumsplatzhalter 2">
            <a:extLst>
              <a:ext uri="{FF2B5EF4-FFF2-40B4-BE49-F238E27FC236}">
                <a16:creationId xmlns:a16="http://schemas.microsoft.com/office/drawing/2014/main" id="{C861DDE0-B003-2445-9ED6-111D1ADF7106}"/>
              </a:ext>
            </a:extLst>
          </p:cNvPr>
          <p:cNvSpPr>
            <a:spLocks noGrp="1"/>
          </p:cNvSpPr>
          <p:nvPr>
            <p:ph type="dt" sz="half" idx="10"/>
          </p:nvPr>
        </p:nvSpPr>
        <p:spPr/>
        <p:txBody>
          <a:bodyPr/>
          <a:lstStyle/>
          <a:p>
            <a:fld id="{47812229-3D41-3749-81C7-654ECBC0BDF8}" type="datetime1">
              <a:rPr lang="de-DE" smtClean="0"/>
              <a:t>25.09.20</a:t>
            </a:fld>
            <a:endParaRPr lang="de-DE"/>
          </a:p>
        </p:txBody>
      </p:sp>
      <p:sp>
        <p:nvSpPr>
          <p:cNvPr id="4" name="Fußzeilenplatzhalter 3">
            <a:extLst>
              <a:ext uri="{FF2B5EF4-FFF2-40B4-BE49-F238E27FC236}">
                <a16:creationId xmlns:a16="http://schemas.microsoft.com/office/drawing/2014/main" id="{87F12236-DF88-C34C-8AA3-A535A78838FF}"/>
              </a:ext>
            </a:extLst>
          </p:cNvPr>
          <p:cNvSpPr>
            <a:spLocks noGrp="1"/>
          </p:cNvSpPr>
          <p:nvPr>
            <p:ph type="ftr" sz="quarter" idx="11"/>
          </p:nvPr>
        </p:nvSpPr>
        <p:spPr/>
        <p:txBody>
          <a:bodyPr/>
          <a:lstStyle/>
          <a:p>
            <a:r>
              <a:rPr lang="de-DE"/>
              <a:t>Juli 2019 © </a:t>
            </a:r>
            <a:r>
              <a:rPr lang="de-DE" b="1"/>
              <a:t>PIKAS</a:t>
            </a:r>
            <a:r>
              <a:rPr lang="de-DE"/>
              <a:t> digi </a:t>
            </a:r>
            <a:r>
              <a:rPr lang="de-DE" i="1"/>
              <a:t>(pikas-digi.dzlm.de)</a:t>
            </a:r>
            <a:endParaRPr lang="de-DE" i="1" dirty="0"/>
          </a:p>
        </p:txBody>
      </p:sp>
      <p:sp>
        <p:nvSpPr>
          <p:cNvPr id="5" name="Foliennummernplatzhalter 4">
            <a:extLst>
              <a:ext uri="{FF2B5EF4-FFF2-40B4-BE49-F238E27FC236}">
                <a16:creationId xmlns:a16="http://schemas.microsoft.com/office/drawing/2014/main" id="{65AB6AF7-F1C0-C943-B6AF-6605982F997E}"/>
              </a:ext>
            </a:extLst>
          </p:cNvPr>
          <p:cNvSpPr>
            <a:spLocks noGrp="1"/>
          </p:cNvSpPr>
          <p:nvPr>
            <p:ph type="sldNum" sz="quarter" idx="12"/>
          </p:nvPr>
        </p:nvSpPr>
        <p:spPr/>
        <p:txBody>
          <a:bodyPr/>
          <a:lstStyle/>
          <a:p>
            <a:fld id="{7D26CBBC-A65C-324F-A558-3C7EC3B0734D}" type="slidenum">
              <a:rPr lang="de-DE" smtClean="0"/>
              <a:t>41</a:t>
            </a:fld>
            <a:endParaRPr lang="de-DE"/>
          </a:p>
        </p:txBody>
      </p:sp>
      <p:sp>
        <p:nvSpPr>
          <p:cNvPr id="9" name="Inhaltsplatzhalter 5">
            <a:extLst>
              <a:ext uri="{FF2B5EF4-FFF2-40B4-BE49-F238E27FC236}">
                <a16:creationId xmlns:a16="http://schemas.microsoft.com/office/drawing/2014/main" id="{37824F5D-9B2E-0746-A558-1DA48F075589}"/>
              </a:ext>
            </a:extLst>
          </p:cNvPr>
          <p:cNvSpPr txBox="1">
            <a:spLocks/>
          </p:cNvSpPr>
          <p:nvPr/>
        </p:nvSpPr>
        <p:spPr>
          <a:xfrm>
            <a:off x="4150518" y="87843"/>
            <a:ext cx="5374482" cy="472839"/>
          </a:xfrm>
          <a:prstGeom prst="rect">
            <a:avLst/>
          </a:prstGeom>
          <a:solidFill>
            <a:srgbClr val="428891"/>
          </a:solidFill>
        </p:spPr>
        <p:txBody>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2800" dirty="0"/>
              <a:t>4. Digitale Medien und deren</a:t>
            </a:r>
          </a:p>
        </p:txBody>
      </p:sp>
      <p:sp>
        <p:nvSpPr>
          <p:cNvPr id="10" name="Inhaltsplatzhalter 5">
            <a:extLst>
              <a:ext uri="{FF2B5EF4-FFF2-40B4-BE49-F238E27FC236}">
                <a16:creationId xmlns:a16="http://schemas.microsoft.com/office/drawing/2014/main" id="{CA5C2AD5-1CB3-4F49-872F-6CF1CF85D4AE}"/>
              </a:ext>
            </a:extLst>
          </p:cNvPr>
          <p:cNvSpPr txBox="1">
            <a:spLocks/>
          </p:cNvSpPr>
          <p:nvPr/>
        </p:nvSpPr>
        <p:spPr>
          <a:xfrm>
            <a:off x="4150518" y="594727"/>
            <a:ext cx="4111739" cy="472839"/>
          </a:xfrm>
          <a:prstGeom prst="rect">
            <a:avLst/>
          </a:prstGeom>
          <a:solidFill>
            <a:srgbClr val="428891"/>
          </a:solidFill>
        </p:spPr>
        <p:txBody>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2800" b="1" dirty="0"/>
              <a:t>Einsatzmöglichkeiten</a:t>
            </a:r>
            <a:endParaRPr lang="de-DE" sz="2800" dirty="0"/>
          </a:p>
        </p:txBody>
      </p:sp>
      <p:pic>
        <p:nvPicPr>
          <p:cNvPr id="6" name="Grafik 5">
            <a:extLst>
              <a:ext uri="{FF2B5EF4-FFF2-40B4-BE49-F238E27FC236}">
                <a16:creationId xmlns:a16="http://schemas.microsoft.com/office/drawing/2014/main" id="{8FEDBF89-2795-924B-9334-2B02D94D3C11}"/>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93014342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a:extLst>
              <a:ext uri="{FF2B5EF4-FFF2-40B4-BE49-F238E27FC236}">
                <a16:creationId xmlns:a16="http://schemas.microsoft.com/office/drawing/2014/main" id="{3DF092E2-9448-E346-A45A-474000161354}"/>
              </a:ext>
            </a:extLst>
          </p:cNvPr>
          <p:cNvSpPr>
            <a:spLocks noGrp="1"/>
          </p:cNvSpPr>
          <p:nvPr>
            <p:ph type="sldNum" sz="quarter" idx="12"/>
          </p:nvPr>
        </p:nvSpPr>
        <p:spPr/>
        <p:txBody>
          <a:bodyPr/>
          <a:lstStyle/>
          <a:p>
            <a:fld id="{7D26CBBC-A65C-324F-A558-3C7EC3B0734D}" type="slidenum">
              <a:rPr lang="de-DE" smtClean="0"/>
              <a:t>42</a:t>
            </a:fld>
            <a:endParaRPr lang="de-DE"/>
          </a:p>
        </p:txBody>
      </p:sp>
      <p:pic>
        <p:nvPicPr>
          <p:cNvPr id="10" name="Bild 2">
            <a:extLst>
              <a:ext uri="{FF2B5EF4-FFF2-40B4-BE49-F238E27FC236}">
                <a16:creationId xmlns:a16="http://schemas.microsoft.com/office/drawing/2014/main" id="{6933D848-97BB-F64F-B227-9D7DFC1691C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89283" y="2520605"/>
            <a:ext cx="2088129" cy="167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Bild 3">
            <a:extLst>
              <a:ext uri="{FF2B5EF4-FFF2-40B4-BE49-F238E27FC236}">
                <a16:creationId xmlns:a16="http://schemas.microsoft.com/office/drawing/2014/main" id="{566B6201-60C4-534A-9C25-42067CE7202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679877" y="2516562"/>
            <a:ext cx="2125662" cy="1686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feld 3">
            <a:extLst>
              <a:ext uri="{FF2B5EF4-FFF2-40B4-BE49-F238E27FC236}">
                <a16:creationId xmlns:a16="http://schemas.microsoft.com/office/drawing/2014/main" id="{C8EA0BD9-EC08-D740-BE9C-0BF2C299BC8C}"/>
              </a:ext>
            </a:extLst>
          </p:cNvPr>
          <p:cNvSpPr txBox="1">
            <a:spLocks noChangeArrowheads="1"/>
          </p:cNvSpPr>
          <p:nvPr/>
        </p:nvSpPr>
        <p:spPr bwMode="auto">
          <a:xfrm>
            <a:off x="7235267" y="2183371"/>
            <a:ext cx="179616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2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de-DE" altLang="de-DE" sz="1800" dirty="0">
                <a:latin typeface="Open Sans" panose="020B0606030504020204" pitchFamily="34" charset="0"/>
                <a:ea typeface="Open Sans" panose="020B0606030504020204" pitchFamily="34" charset="0"/>
                <a:cs typeface="Open Sans" panose="020B0606030504020204" pitchFamily="34" charset="0"/>
              </a:rPr>
              <a:t>Rechendreieck</a:t>
            </a:r>
          </a:p>
        </p:txBody>
      </p:sp>
      <p:sp>
        <p:nvSpPr>
          <p:cNvPr id="16" name="Textfeld 3">
            <a:extLst>
              <a:ext uri="{FF2B5EF4-FFF2-40B4-BE49-F238E27FC236}">
                <a16:creationId xmlns:a16="http://schemas.microsoft.com/office/drawing/2014/main" id="{E9FD1E06-C9A0-AC4F-A977-D4902F793DF8}"/>
              </a:ext>
            </a:extLst>
          </p:cNvPr>
          <p:cNvSpPr txBox="1">
            <a:spLocks noChangeArrowheads="1"/>
          </p:cNvSpPr>
          <p:nvPr/>
        </p:nvSpPr>
        <p:spPr bwMode="auto">
          <a:xfrm>
            <a:off x="2858758" y="2191312"/>
            <a:ext cx="179616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2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de-DE" altLang="de-DE" sz="1800" dirty="0">
                <a:latin typeface="Open Sans" panose="020B0606030504020204" pitchFamily="34" charset="0"/>
                <a:ea typeface="Open Sans" panose="020B0606030504020204" pitchFamily="34" charset="0"/>
                <a:cs typeface="Open Sans" panose="020B0606030504020204" pitchFamily="34" charset="0"/>
              </a:rPr>
              <a:t>Rechentablett</a:t>
            </a:r>
          </a:p>
        </p:txBody>
      </p:sp>
      <p:sp>
        <p:nvSpPr>
          <p:cNvPr id="19" name="Textfeld 18">
            <a:extLst>
              <a:ext uri="{FF2B5EF4-FFF2-40B4-BE49-F238E27FC236}">
                <a16:creationId xmlns:a16="http://schemas.microsoft.com/office/drawing/2014/main" id="{B651313F-1CB1-1B45-9105-EF647F21A2FE}"/>
              </a:ext>
            </a:extLst>
          </p:cNvPr>
          <p:cNvSpPr txBox="1"/>
          <p:nvPr/>
        </p:nvSpPr>
        <p:spPr>
          <a:xfrm>
            <a:off x="1316830" y="5624017"/>
            <a:ext cx="9558337" cy="707886"/>
          </a:xfrm>
          <a:prstGeom prst="rect">
            <a:avLst/>
          </a:prstGeom>
          <a:solidFill>
            <a:srgbClr val="428891">
              <a:alpha val="40000"/>
            </a:srgbClr>
          </a:solidFill>
        </p:spPr>
        <p:txBody>
          <a:bodyPr wrap="square" rtlCol="0">
            <a:spAutoFit/>
          </a:bodyPr>
          <a:lstStyle/>
          <a:p>
            <a:pPr algn="ctr">
              <a:defRPr/>
            </a:pPr>
            <a:r>
              <a:rPr lang="de-DE" altLang="de-DE" sz="2000" dirty="0">
                <a:solidFill>
                  <a:srgbClr val="000000"/>
                </a:solidFill>
                <a:latin typeface="Open Sans" panose="020B0606030504020204" pitchFamily="34" charset="0"/>
                <a:ea typeface="Open Sans" panose="020B0606030504020204" pitchFamily="34" charset="0"/>
                <a:cs typeface="Open Sans" panose="020B0606030504020204" pitchFamily="34" charset="0"/>
              </a:rPr>
              <a:t>Diese virtuellen Aufgabenformate brauchen unterrichtliche Rahmung!</a:t>
            </a:r>
            <a:br>
              <a:rPr lang="de-DE" altLang="de-DE" sz="2000" dirty="0">
                <a:solidFill>
                  <a:srgbClr val="000000"/>
                </a:solidFill>
                <a:latin typeface="Open Sans" panose="020B0606030504020204" pitchFamily="34" charset="0"/>
                <a:ea typeface="Open Sans" panose="020B0606030504020204" pitchFamily="34" charset="0"/>
                <a:cs typeface="Open Sans" panose="020B0606030504020204" pitchFamily="34" charset="0"/>
              </a:rPr>
            </a:br>
            <a:r>
              <a:rPr lang="de-DE" altLang="de-DE" sz="2000" dirty="0">
                <a:solidFill>
                  <a:srgbClr val="000000"/>
                </a:solidFill>
                <a:latin typeface="Open Sans" panose="020B0606030504020204" pitchFamily="34" charset="0"/>
                <a:ea typeface="Open Sans" panose="020B0606030504020204" pitchFamily="34" charset="0"/>
                <a:cs typeface="Open Sans" panose="020B0606030504020204" pitchFamily="34" charset="0"/>
              </a:rPr>
              <a:t>Die Lehrkraft muss ‚gute‘ Aufgaben stellen! </a:t>
            </a:r>
            <a:endParaRPr lang="de-DE" altLang="de-DE" sz="160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0" name="Bild 14">
            <a:extLst>
              <a:ext uri="{FF2B5EF4-FFF2-40B4-BE49-F238E27FC236}">
                <a16:creationId xmlns:a16="http://schemas.microsoft.com/office/drawing/2014/main" id="{F458EFE5-C3D0-554A-8FA0-F5982E6E212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00113" y="5600213"/>
            <a:ext cx="848467" cy="764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Bild 19">
            <a:extLst>
              <a:ext uri="{FF2B5EF4-FFF2-40B4-BE49-F238E27FC236}">
                <a16:creationId xmlns:a16="http://schemas.microsoft.com/office/drawing/2014/main" id="{753F1E98-844B-B546-B5C9-0B28019AB19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450933" y="5567567"/>
            <a:ext cx="848467" cy="764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Datumsplatzhalter 2">
            <a:extLst>
              <a:ext uri="{FF2B5EF4-FFF2-40B4-BE49-F238E27FC236}">
                <a16:creationId xmlns:a16="http://schemas.microsoft.com/office/drawing/2014/main" id="{F0EADA4F-AAAC-A64F-BF97-32BF4E2163F1}"/>
              </a:ext>
            </a:extLst>
          </p:cNvPr>
          <p:cNvSpPr>
            <a:spLocks noGrp="1"/>
          </p:cNvSpPr>
          <p:nvPr>
            <p:ph type="dt" sz="half" idx="10"/>
          </p:nvPr>
        </p:nvSpPr>
        <p:spPr>
          <a:xfrm>
            <a:off x="838200" y="6356350"/>
            <a:ext cx="2743200" cy="365125"/>
          </a:xfrm>
        </p:spPr>
        <p:txBody>
          <a:bodyPr/>
          <a:lstStyle/>
          <a:p>
            <a:fld id="{85E642CB-E990-4C43-A564-1B8DE7B07C8F}" type="datetime1">
              <a:rPr lang="de-DE" smtClean="0"/>
              <a:pPr/>
              <a:t>25.09.20</a:t>
            </a:fld>
            <a:endParaRPr lang="de-DE" dirty="0"/>
          </a:p>
        </p:txBody>
      </p:sp>
      <p:sp>
        <p:nvSpPr>
          <p:cNvPr id="17" name="Fußzeilenplatzhalter 3">
            <a:extLst>
              <a:ext uri="{FF2B5EF4-FFF2-40B4-BE49-F238E27FC236}">
                <a16:creationId xmlns:a16="http://schemas.microsoft.com/office/drawing/2014/main" id="{03E64F9F-36DD-6647-93E4-DA67C6981B28}"/>
              </a:ext>
            </a:extLst>
          </p:cNvPr>
          <p:cNvSpPr>
            <a:spLocks noGrp="1"/>
          </p:cNvSpPr>
          <p:nvPr>
            <p:ph type="ftr" sz="quarter" idx="11"/>
          </p:nvPr>
        </p:nvSpPr>
        <p:spPr>
          <a:xfrm>
            <a:off x="4038600" y="6356350"/>
            <a:ext cx="4114800" cy="365125"/>
          </a:xfrm>
        </p:spPr>
        <p:txBody>
          <a:bodyPr/>
          <a:lstStyle/>
          <a:p>
            <a:r>
              <a:rPr lang="de-DE"/>
              <a:t>September 2019 © </a:t>
            </a:r>
            <a:r>
              <a:rPr lang="de-DE" b="1"/>
              <a:t>PIKAS</a:t>
            </a:r>
            <a:r>
              <a:rPr lang="de-DE"/>
              <a:t> digi </a:t>
            </a:r>
            <a:r>
              <a:rPr lang="de-DE" i="1"/>
              <a:t>(pikas-digi.dzlm.de)</a:t>
            </a:r>
            <a:endParaRPr lang="de-DE" i="1" dirty="0"/>
          </a:p>
        </p:txBody>
      </p:sp>
      <p:sp>
        <p:nvSpPr>
          <p:cNvPr id="18" name="Textfeld 17">
            <a:extLst>
              <a:ext uri="{FF2B5EF4-FFF2-40B4-BE49-F238E27FC236}">
                <a16:creationId xmlns:a16="http://schemas.microsoft.com/office/drawing/2014/main" id="{84C22E80-69B2-444D-A688-B7F35CA499D6}"/>
              </a:ext>
            </a:extLst>
          </p:cNvPr>
          <p:cNvSpPr txBox="1"/>
          <p:nvPr/>
        </p:nvSpPr>
        <p:spPr>
          <a:xfrm>
            <a:off x="973930" y="1390649"/>
            <a:ext cx="4857527" cy="424732"/>
          </a:xfrm>
          <a:prstGeom prst="rect">
            <a:avLst/>
          </a:prstGeom>
          <a:solidFill>
            <a:schemeClr val="bg1"/>
          </a:solidFill>
        </p:spPr>
        <p:txBody>
          <a:bodyPr wrap="square" rtlCol="0">
            <a:spAutoFit/>
          </a:bodyPr>
          <a:lstStyle/>
          <a:p>
            <a:pPr>
              <a:lnSpc>
                <a:spcPct val="90000"/>
              </a:lnSpc>
              <a:spcAft>
                <a:spcPts val="1200"/>
              </a:spcAft>
            </a:pPr>
            <a:r>
              <a:rPr lang="de-DE" altLang="de-DE" sz="2400" dirty="0">
                <a:solidFill>
                  <a:srgbClr val="428891"/>
                </a:solidFill>
                <a:latin typeface="Open Sans" panose="020B0606030504020204" pitchFamily="34" charset="0"/>
                <a:ea typeface="Open Sans" panose="020B0606030504020204" pitchFamily="34" charset="0"/>
                <a:cs typeface="Open Sans" panose="020B0606030504020204" pitchFamily="34" charset="0"/>
              </a:rPr>
              <a:t>4.1.2 Apps als Aufgabenformate</a:t>
            </a:r>
          </a:p>
        </p:txBody>
      </p:sp>
      <p:sp>
        <p:nvSpPr>
          <p:cNvPr id="22" name="Textfeld 21">
            <a:extLst>
              <a:ext uri="{FF2B5EF4-FFF2-40B4-BE49-F238E27FC236}">
                <a16:creationId xmlns:a16="http://schemas.microsoft.com/office/drawing/2014/main" id="{FB4B6D59-0F8C-1447-8189-B0D41CA08DA8}"/>
              </a:ext>
            </a:extLst>
          </p:cNvPr>
          <p:cNvSpPr txBox="1"/>
          <p:nvPr/>
        </p:nvSpPr>
        <p:spPr>
          <a:xfrm>
            <a:off x="2410956" y="4199663"/>
            <a:ext cx="2691763" cy="246221"/>
          </a:xfrm>
          <a:prstGeom prst="rect">
            <a:avLst/>
          </a:prstGeom>
          <a:noFill/>
        </p:spPr>
        <p:txBody>
          <a:bodyPr wrap="none" rtlCol="0">
            <a:spAutoFit/>
          </a:bodyPr>
          <a:lstStyle/>
          <a:p>
            <a:r>
              <a:rPr lang="de-DE" sz="1000" dirty="0">
                <a:solidFill>
                  <a:schemeClr val="bg1">
                    <a:lumMod val="65000"/>
                  </a:schemeClr>
                </a:solidFill>
              </a:rPr>
              <a:t>Screenshot App ‚Rechentablett‘ © Christian </a:t>
            </a:r>
            <a:r>
              <a:rPr lang="de-DE" sz="1000" dirty="0" err="1">
                <a:solidFill>
                  <a:schemeClr val="bg1">
                    <a:lumMod val="65000"/>
                  </a:schemeClr>
                </a:solidFill>
              </a:rPr>
              <a:t>Urff</a:t>
            </a:r>
            <a:endParaRPr lang="de-DE" sz="1000" dirty="0">
              <a:solidFill>
                <a:schemeClr val="bg1">
                  <a:lumMod val="65000"/>
                </a:schemeClr>
              </a:solidFill>
            </a:endParaRPr>
          </a:p>
        </p:txBody>
      </p:sp>
      <p:sp>
        <p:nvSpPr>
          <p:cNvPr id="23" name="Textfeld 22">
            <a:extLst>
              <a:ext uri="{FF2B5EF4-FFF2-40B4-BE49-F238E27FC236}">
                <a16:creationId xmlns:a16="http://schemas.microsoft.com/office/drawing/2014/main" id="{5D1D6E7D-30C8-0F4C-A9E6-C989CDBD87B4}"/>
              </a:ext>
            </a:extLst>
          </p:cNvPr>
          <p:cNvSpPr txBox="1"/>
          <p:nvPr/>
        </p:nvSpPr>
        <p:spPr>
          <a:xfrm>
            <a:off x="6784111" y="4191180"/>
            <a:ext cx="2722220" cy="246221"/>
          </a:xfrm>
          <a:prstGeom prst="rect">
            <a:avLst/>
          </a:prstGeom>
          <a:noFill/>
        </p:spPr>
        <p:txBody>
          <a:bodyPr wrap="none" rtlCol="0">
            <a:spAutoFit/>
          </a:bodyPr>
          <a:lstStyle/>
          <a:p>
            <a:r>
              <a:rPr lang="de-DE" sz="1000" dirty="0">
                <a:solidFill>
                  <a:schemeClr val="bg1">
                    <a:lumMod val="65000"/>
                  </a:schemeClr>
                </a:solidFill>
              </a:rPr>
              <a:t>Screenshot App ‚Rechendreieck‘ © Christian </a:t>
            </a:r>
            <a:r>
              <a:rPr lang="de-DE" sz="1000" dirty="0" err="1">
                <a:solidFill>
                  <a:schemeClr val="bg1">
                    <a:lumMod val="65000"/>
                  </a:schemeClr>
                </a:solidFill>
              </a:rPr>
              <a:t>Urff</a:t>
            </a:r>
            <a:endParaRPr lang="de-DE" sz="1000" dirty="0">
              <a:solidFill>
                <a:schemeClr val="bg1">
                  <a:lumMod val="65000"/>
                </a:schemeClr>
              </a:solidFill>
            </a:endParaRPr>
          </a:p>
        </p:txBody>
      </p:sp>
      <p:sp>
        <p:nvSpPr>
          <p:cNvPr id="24" name="Inhaltsplatzhalter 5">
            <a:extLst>
              <a:ext uri="{FF2B5EF4-FFF2-40B4-BE49-F238E27FC236}">
                <a16:creationId xmlns:a16="http://schemas.microsoft.com/office/drawing/2014/main" id="{23126C68-FF69-584E-9F80-14510877DD66}"/>
              </a:ext>
            </a:extLst>
          </p:cNvPr>
          <p:cNvSpPr txBox="1">
            <a:spLocks/>
          </p:cNvSpPr>
          <p:nvPr/>
        </p:nvSpPr>
        <p:spPr>
          <a:xfrm>
            <a:off x="4150518" y="87843"/>
            <a:ext cx="5374482" cy="472839"/>
          </a:xfrm>
          <a:prstGeom prst="rect">
            <a:avLst/>
          </a:prstGeom>
          <a:solidFill>
            <a:srgbClr val="428891"/>
          </a:solidFill>
        </p:spPr>
        <p:txBody>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2800" dirty="0"/>
              <a:t>4. Digitale Medien und deren</a:t>
            </a:r>
          </a:p>
        </p:txBody>
      </p:sp>
      <p:sp>
        <p:nvSpPr>
          <p:cNvPr id="26" name="Inhaltsplatzhalter 5">
            <a:extLst>
              <a:ext uri="{FF2B5EF4-FFF2-40B4-BE49-F238E27FC236}">
                <a16:creationId xmlns:a16="http://schemas.microsoft.com/office/drawing/2014/main" id="{AF651533-DD3F-D040-A1D0-A3F3D83B65FB}"/>
              </a:ext>
            </a:extLst>
          </p:cNvPr>
          <p:cNvSpPr txBox="1">
            <a:spLocks/>
          </p:cNvSpPr>
          <p:nvPr/>
        </p:nvSpPr>
        <p:spPr>
          <a:xfrm>
            <a:off x="4150518" y="594727"/>
            <a:ext cx="4111739" cy="472839"/>
          </a:xfrm>
          <a:prstGeom prst="rect">
            <a:avLst/>
          </a:prstGeom>
          <a:solidFill>
            <a:srgbClr val="428891"/>
          </a:solidFill>
        </p:spPr>
        <p:txBody>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2800" b="1" dirty="0"/>
              <a:t>Einsatzmöglichkeiten</a:t>
            </a:r>
            <a:endParaRPr lang="de-DE" sz="2800" dirty="0"/>
          </a:p>
        </p:txBody>
      </p:sp>
    </p:spTree>
    <p:extLst>
      <p:ext uri="{BB962C8B-B14F-4D97-AF65-F5344CB8AC3E}">
        <p14:creationId xmlns:p14="http://schemas.microsoft.com/office/powerpoint/2010/main" val="2870575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9" grpId="0" animBg="1"/>
      <p:bldP spid="22" grpId="0"/>
      <p:bldP spid="2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a:extLst>
              <a:ext uri="{FF2B5EF4-FFF2-40B4-BE49-F238E27FC236}">
                <a16:creationId xmlns:a16="http://schemas.microsoft.com/office/drawing/2014/main" id="{2A96DF99-A0A0-B94D-929E-A6130E7E67A4}"/>
              </a:ext>
            </a:extLst>
          </p:cNvPr>
          <p:cNvSpPr>
            <a:spLocks noGrp="1"/>
          </p:cNvSpPr>
          <p:nvPr>
            <p:ph type="sldNum" sz="quarter" idx="12"/>
          </p:nvPr>
        </p:nvSpPr>
        <p:spPr/>
        <p:txBody>
          <a:bodyPr/>
          <a:lstStyle/>
          <a:p>
            <a:fld id="{7D26CBBC-A65C-324F-A558-3C7EC3B0734D}" type="slidenum">
              <a:rPr lang="de-DE" smtClean="0"/>
              <a:t>43</a:t>
            </a:fld>
            <a:endParaRPr lang="de-DE"/>
          </a:p>
        </p:txBody>
      </p:sp>
      <p:pic>
        <p:nvPicPr>
          <p:cNvPr id="8" name="Bild 20" descr="PNG-Bild (Portable Network Graphics)-7E1A19EF19C1-1.png">
            <a:extLst>
              <a:ext uri="{FF2B5EF4-FFF2-40B4-BE49-F238E27FC236}">
                <a16:creationId xmlns:a16="http://schemas.microsoft.com/office/drawing/2014/main" id="{4AD078EA-C4AF-9649-BFFE-05E9ED2EE38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69272" y="1872159"/>
            <a:ext cx="2071687" cy="1605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Bild 22" descr="PNG-Bild (Portable Network Graphics)-3B9C3218B42F-1.png">
            <a:extLst>
              <a:ext uri="{FF2B5EF4-FFF2-40B4-BE49-F238E27FC236}">
                <a16:creationId xmlns:a16="http://schemas.microsoft.com/office/drawing/2014/main" id="{C8AAA59F-C5D3-E241-B766-CE42C0AABDA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515511" y="1849256"/>
            <a:ext cx="2073088" cy="1607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Bild 29" descr="PNG-Bild (Portable Network Graphics)-7AD0C7899CA1-1.png">
            <a:extLst>
              <a:ext uri="{FF2B5EF4-FFF2-40B4-BE49-F238E27FC236}">
                <a16:creationId xmlns:a16="http://schemas.microsoft.com/office/drawing/2014/main" id="{6ABDDEF4-5B86-6544-B5CE-7323B09CEF1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369272" y="3975430"/>
            <a:ext cx="2097750" cy="1624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Bild 24" descr="DFG_2017-07-20-08-54-34.png">
            <a:extLst>
              <a:ext uri="{FF2B5EF4-FFF2-40B4-BE49-F238E27FC236}">
                <a16:creationId xmlns:a16="http://schemas.microsoft.com/office/drawing/2014/main" id="{7BE92CED-F8FA-0B45-A63C-7EF4A4DD74D6}"/>
              </a:ext>
            </a:extLst>
          </p:cNvPr>
          <p:cNvPicPr>
            <a:picLocks noChangeAspect="1"/>
          </p:cNvPicPr>
          <p:nvPr/>
        </p:nvPicPr>
        <p:blipFill>
          <a:blip r:embed="rId6">
            <a:extLst>
              <a:ext uri="{28A0092B-C50C-407E-A947-70E740481C1C}">
                <a14:useLocalDpi xmlns:a14="http://schemas.microsoft.com/office/drawing/2010/main" val="0"/>
              </a:ext>
            </a:extLst>
          </a:blip>
          <a:srcRect l="5972" t="11475" r="5782" b="10269"/>
          <a:stretch>
            <a:fillRect/>
          </a:stretch>
        </p:blipFill>
        <p:spPr bwMode="auto">
          <a:xfrm>
            <a:off x="8738079" y="4203632"/>
            <a:ext cx="2161723" cy="1336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Bild 27" descr="PNG-Bild (Portable Network Graphics)-832A7CAD0DE2-1.png">
            <a:extLst>
              <a:ext uri="{FF2B5EF4-FFF2-40B4-BE49-F238E27FC236}">
                <a16:creationId xmlns:a16="http://schemas.microsoft.com/office/drawing/2014/main" id="{7A74C485-8B7F-3D48-834F-D8E604BDFC46}"/>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068137" y="1820680"/>
            <a:ext cx="1476375" cy="1929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feld 13">
            <a:extLst>
              <a:ext uri="{FF2B5EF4-FFF2-40B4-BE49-F238E27FC236}">
                <a16:creationId xmlns:a16="http://schemas.microsoft.com/office/drawing/2014/main" id="{D3E5D24B-A0F1-3F43-88C6-C2D8CB835FF6}"/>
              </a:ext>
            </a:extLst>
          </p:cNvPr>
          <p:cNvSpPr txBox="1"/>
          <p:nvPr/>
        </p:nvSpPr>
        <p:spPr>
          <a:xfrm>
            <a:off x="1320588" y="5808267"/>
            <a:ext cx="9558337" cy="400110"/>
          </a:xfrm>
          <a:prstGeom prst="rect">
            <a:avLst/>
          </a:prstGeom>
          <a:solidFill>
            <a:srgbClr val="428891">
              <a:alpha val="40000"/>
            </a:srgbClr>
          </a:solidFill>
        </p:spPr>
        <p:txBody>
          <a:bodyPr wrap="square" rtlCol="0">
            <a:spAutoFit/>
          </a:bodyPr>
          <a:lstStyle/>
          <a:p>
            <a:pPr algn="ctr">
              <a:defRPr/>
            </a:pPr>
            <a:r>
              <a:rPr lang="de-DE" altLang="de-DE" sz="2000" dirty="0">
                <a:solidFill>
                  <a:srgbClr val="000000"/>
                </a:solidFill>
                <a:latin typeface="Open Sans" panose="020B0606030504020204" pitchFamily="34" charset="0"/>
                <a:ea typeface="Open Sans" panose="020B0606030504020204" pitchFamily="34" charset="0"/>
                <a:cs typeface="Open Sans" panose="020B0606030504020204" pitchFamily="34" charset="0"/>
              </a:rPr>
              <a:t>Nicht jede Übungssoftware ist zum Verständnisaufbau geeignet. </a:t>
            </a:r>
          </a:p>
        </p:txBody>
      </p:sp>
      <p:pic>
        <p:nvPicPr>
          <p:cNvPr id="15" name="Bild 14">
            <a:extLst>
              <a:ext uri="{FF2B5EF4-FFF2-40B4-BE49-F238E27FC236}">
                <a16:creationId xmlns:a16="http://schemas.microsoft.com/office/drawing/2014/main" id="{1C3575D6-2C6D-5C4E-BB8C-ABB3EB529D03}"/>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900113" y="5600213"/>
            <a:ext cx="848467" cy="764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Bild 19">
            <a:extLst>
              <a:ext uri="{FF2B5EF4-FFF2-40B4-BE49-F238E27FC236}">
                <a16:creationId xmlns:a16="http://schemas.microsoft.com/office/drawing/2014/main" id="{EC74CF0E-582A-8E4A-B23E-C769837D6542}"/>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0450933" y="5567567"/>
            <a:ext cx="848467" cy="764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feld 3">
            <a:extLst>
              <a:ext uri="{FF2B5EF4-FFF2-40B4-BE49-F238E27FC236}">
                <a16:creationId xmlns:a16="http://schemas.microsoft.com/office/drawing/2014/main" id="{244B7FDD-FD01-B347-BF85-F90348FA9981}"/>
              </a:ext>
            </a:extLst>
          </p:cNvPr>
          <p:cNvSpPr txBox="1">
            <a:spLocks noChangeArrowheads="1"/>
          </p:cNvSpPr>
          <p:nvPr/>
        </p:nvSpPr>
        <p:spPr bwMode="auto">
          <a:xfrm>
            <a:off x="2351325" y="1545240"/>
            <a:ext cx="20716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0"/>
              </a:spcBef>
              <a:buFontTx/>
              <a:buNone/>
            </a:pPr>
            <a:r>
              <a:rPr lang="de-DE" altLang="de-DE" sz="1800" dirty="0">
                <a:latin typeface="Open Sans" panose="020B0606030504020204" pitchFamily="34" charset="0"/>
                <a:ea typeface="Open Sans" panose="020B0606030504020204" pitchFamily="34" charset="0"/>
                <a:cs typeface="Open Sans" panose="020B0606030504020204" pitchFamily="34" charset="0"/>
              </a:rPr>
              <a:t>Blitzrechnen</a:t>
            </a:r>
          </a:p>
        </p:txBody>
      </p:sp>
      <p:sp>
        <p:nvSpPr>
          <p:cNvPr id="18" name="Textfeld 3">
            <a:extLst>
              <a:ext uri="{FF2B5EF4-FFF2-40B4-BE49-F238E27FC236}">
                <a16:creationId xmlns:a16="http://schemas.microsoft.com/office/drawing/2014/main" id="{FBA5ECC8-03B5-7041-99A3-D37A667AA3E5}"/>
              </a:ext>
            </a:extLst>
          </p:cNvPr>
          <p:cNvSpPr txBox="1">
            <a:spLocks noChangeArrowheads="1"/>
          </p:cNvSpPr>
          <p:nvPr/>
        </p:nvSpPr>
        <p:spPr bwMode="auto">
          <a:xfrm>
            <a:off x="1888106" y="3655564"/>
            <a:ext cx="3024187" cy="369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0"/>
              </a:spcBef>
              <a:buFontTx/>
              <a:buNone/>
            </a:pPr>
            <a:r>
              <a:rPr lang="de-DE" altLang="de-DE" sz="1800" dirty="0">
                <a:latin typeface="Open Sans" panose="020B0606030504020204" pitchFamily="34" charset="0"/>
                <a:ea typeface="Open Sans" panose="020B0606030504020204" pitchFamily="34" charset="0"/>
                <a:cs typeface="Open Sans" panose="020B0606030504020204" pitchFamily="34" charset="0"/>
              </a:rPr>
              <a:t>Rechnen mit </a:t>
            </a:r>
            <a:r>
              <a:rPr lang="de-DE" altLang="de-DE" sz="1800" dirty="0" err="1">
                <a:latin typeface="Open Sans" panose="020B0606030504020204" pitchFamily="34" charset="0"/>
                <a:ea typeface="Open Sans" panose="020B0606030504020204" pitchFamily="34" charset="0"/>
                <a:cs typeface="Open Sans" panose="020B0606030504020204" pitchFamily="34" charset="0"/>
              </a:rPr>
              <a:t>Wendi</a:t>
            </a:r>
            <a:endParaRPr lang="de-DE" altLang="de-DE" sz="1800" dirty="0">
              <a:latin typeface="Open Sans" panose="020B0606030504020204" pitchFamily="34" charset="0"/>
              <a:ea typeface="Open Sans" panose="020B0606030504020204" pitchFamily="34" charset="0"/>
              <a:cs typeface="Open Sans" panose="020B0606030504020204" pitchFamily="34" charset="0"/>
            </a:endParaRPr>
          </a:p>
        </p:txBody>
      </p:sp>
      <p:sp>
        <p:nvSpPr>
          <p:cNvPr id="20" name="Textfeld 3">
            <a:extLst>
              <a:ext uri="{FF2B5EF4-FFF2-40B4-BE49-F238E27FC236}">
                <a16:creationId xmlns:a16="http://schemas.microsoft.com/office/drawing/2014/main" id="{363FCB86-1862-5741-AD9A-7C8A2B77BBF9}"/>
              </a:ext>
            </a:extLst>
          </p:cNvPr>
          <p:cNvSpPr txBox="1">
            <a:spLocks noChangeArrowheads="1"/>
          </p:cNvSpPr>
          <p:nvPr/>
        </p:nvSpPr>
        <p:spPr bwMode="auto">
          <a:xfrm>
            <a:off x="5039961" y="1522664"/>
            <a:ext cx="3024188" cy="36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0"/>
              </a:spcBef>
              <a:buFontTx/>
              <a:buNone/>
            </a:pPr>
            <a:r>
              <a:rPr lang="de-DE" altLang="de-DE" sz="1800" dirty="0">
                <a:latin typeface="Open Sans" panose="020B0606030504020204" pitchFamily="34" charset="0"/>
                <a:ea typeface="Open Sans" panose="020B0606030504020204" pitchFamily="34" charset="0"/>
                <a:cs typeface="Open Sans" panose="020B0606030504020204" pitchFamily="34" charset="0"/>
              </a:rPr>
              <a:t>Fingerzahlen</a:t>
            </a:r>
          </a:p>
        </p:txBody>
      </p:sp>
      <p:sp>
        <p:nvSpPr>
          <p:cNvPr id="22" name="Textfeld 3">
            <a:extLst>
              <a:ext uri="{FF2B5EF4-FFF2-40B4-BE49-F238E27FC236}">
                <a16:creationId xmlns:a16="http://schemas.microsoft.com/office/drawing/2014/main" id="{050E8319-1C3D-F64A-8539-AA797D571161}"/>
              </a:ext>
            </a:extLst>
          </p:cNvPr>
          <p:cNvSpPr txBox="1">
            <a:spLocks noChangeArrowheads="1"/>
          </p:cNvSpPr>
          <p:nvPr/>
        </p:nvSpPr>
        <p:spPr bwMode="auto">
          <a:xfrm>
            <a:off x="9086083" y="1479870"/>
            <a:ext cx="1440482" cy="369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0"/>
              </a:spcBef>
              <a:buFontTx/>
              <a:buNone/>
            </a:pPr>
            <a:r>
              <a:rPr lang="de-DE" altLang="de-DE" sz="1800" dirty="0">
                <a:latin typeface="Open Sans" panose="020B0606030504020204" pitchFamily="34" charset="0"/>
                <a:ea typeface="Open Sans" panose="020B0606030504020204" pitchFamily="34" charset="0"/>
                <a:cs typeface="Open Sans" panose="020B0606030504020204" pitchFamily="34" charset="0"/>
              </a:rPr>
              <a:t>Zahlenjagd </a:t>
            </a:r>
          </a:p>
        </p:txBody>
      </p:sp>
      <p:sp>
        <p:nvSpPr>
          <p:cNvPr id="24" name="Textfeld 3">
            <a:extLst>
              <a:ext uri="{FF2B5EF4-FFF2-40B4-BE49-F238E27FC236}">
                <a16:creationId xmlns:a16="http://schemas.microsoft.com/office/drawing/2014/main" id="{1DCE447D-A361-F045-9102-43871A52C019}"/>
              </a:ext>
            </a:extLst>
          </p:cNvPr>
          <p:cNvSpPr txBox="1">
            <a:spLocks noChangeArrowheads="1"/>
          </p:cNvSpPr>
          <p:nvPr/>
        </p:nvSpPr>
        <p:spPr bwMode="auto">
          <a:xfrm>
            <a:off x="8683877" y="3895490"/>
            <a:ext cx="2270125" cy="369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0"/>
              </a:spcBef>
              <a:buFontTx/>
              <a:buNone/>
            </a:pPr>
            <a:r>
              <a:rPr lang="de-DE" altLang="de-DE" sz="1800" dirty="0">
                <a:latin typeface="Open Sans" panose="020B0606030504020204" pitchFamily="34" charset="0"/>
                <a:ea typeface="Open Sans" panose="020B0606030504020204" pitchFamily="34" charset="0"/>
                <a:cs typeface="Open Sans" panose="020B0606030504020204" pitchFamily="34" charset="0"/>
              </a:rPr>
              <a:t>Stellenwerte üben</a:t>
            </a:r>
          </a:p>
        </p:txBody>
      </p:sp>
      <p:sp>
        <p:nvSpPr>
          <p:cNvPr id="21" name="Datumsplatzhalter 2">
            <a:extLst>
              <a:ext uri="{FF2B5EF4-FFF2-40B4-BE49-F238E27FC236}">
                <a16:creationId xmlns:a16="http://schemas.microsoft.com/office/drawing/2014/main" id="{FC328B0E-25CB-3146-9F64-DAB6E6FBBFDF}"/>
              </a:ext>
            </a:extLst>
          </p:cNvPr>
          <p:cNvSpPr>
            <a:spLocks noGrp="1"/>
          </p:cNvSpPr>
          <p:nvPr>
            <p:ph type="dt" sz="half" idx="10"/>
          </p:nvPr>
        </p:nvSpPr>
        <p:spPr>
          <a:xfrm>
            <a:off x="838200" y="6356350"/>
            <a:ext cx="2743200" cy="365125"/>
          </a:xfrm>
        </p:spPr>
        <p:txBody>
          <a:bodyPr/>
          <a:lstStyle/>
          <a:p>
            <a:fld id="{85E642CB-E990-4C43-A564-1B8DE7B07C8F}" type="datetime1">
              <a:rPr lang="de-DE" smtClean="0"/>
              <a:pPr/>
              <a:t>25.09.20</a:t>
            </a:fld>
            <a:endParaRPr lang="de-DE" dirty="0"/>
          </a:p>
        </p:txBody>
      </p:sp>
      <p:sp>
        <p:nvSpPr>
          <p:cNvPr id="23" name="Fußzeilenplatzhalter 3">
            <a:extLst>
              <a:ext uri="{FF2B5EF4-FFF2-40B4-BE49-F238E27FC236}">
                <a16:creationId xmlns:a16="http://schemas.microsoft.com/office/drawing/2014/main" id="{6D48FB66-A074-0743-980E-F3119F69DB13}"/>
              </a:ext>
            </a:extLst>
          </p:cNvPr>
          <p:cNvSpPr>
            <a:spLocks noGrp="1"/>
          </p:cNvSpPr>
          <p:nvPr>
            <p:ph type="ftr" sz="quarter" idx="11"/>
          </p:nvPr>
        </p:nvSpPr>
        <p:spPr>
          <a:xfrm>
            <a:off x="4038600" y="6356350"/>
            <a:ext cx="4114800" cy="365125"/>
          </a:xfrm>
        </p:spPr>
        <p:txBody>
          <a:bodyPr/>
          <a:lstStyle/>
          <a:p>
            <a:r>
              <a:rPr lang="de-DE"/>
              <a:t>September 2019 © </a:t>
            </a:r>
            <a:r>
              <a:rPr lang="de-DE" b="1"/>
              <a:t>PIKAS</a:t>
            </a:r>
            <a:r>
              <a:rPr lang="de-DE"/>
              <a:t> digi </a:t>
            </a:r>
            <a:r>
              <a:rPr lang="de-DE" i="1"/>
              <a:t>(pikas-digi.dzlm.de)</a:t>
            </a:r>
            <a:endParaRPr lang="de-DE" i="1" dirty="0"/>
          </a:p>
        </p:txBody>
      </p:sp>
      <p:sp>
        <p:nvSpPr>
          <p:cNvPr id="26" name="Textfeld 3">
            <a:extLst>
              <a:ext uri="{FF2B5EF4-FFF2-40B4-BE49-F238E27FC236}">
                <a16:creationId xmlns:a16="http://schemas.microsoft.com/office/drawing/2014/main" id="{69218835-7ED0-6944-BFE2-CDFDCFAFFBDF}"/>
              </a:ext>
            </a:extLst>
          </p:cNvPr>
          <p:cNvSpPr txBox="1">
            <a:spLocks noChangeArrowheads="1"/>
          </p:cNvSpPr>
          <p:nvPr/>
        </p:nvSpPr>
        <p:spPr bwMode="auto">
          <a:xfrm>
            <a:off x="5098284" y="3652975"/>
            <a:ext cx="301534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2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0"/>
              </a:spcBef>
              <a:buFontTx/>
              <a:buNone/>
            </a:pPr>
            <a:r>
              <a:rPr lang="de-DE" altLang="de-DE" sz="1800" dirty="0">
                <a:latin typeface="Open Sans" panose="020B0606030504020204" pitchFamily="34" charset="0"/>
                <a:ea typeface="Open Sans" panose="020B0606030504020204" pitchFamily="34" charset="0"/>
                <a:cs typeface="Open Sans" panose="020B0606030504020204" pitchFamily="34" charset="0"/>
              </a:rPr>
              <a:t>Klipp Klapp (Würfelnetze)</a:t>
            </a:r>
          </a:p>
        </p:txBody>
      </p:sp>
      <p:pic>
        <p:nvPicPr>
          <p:cNvPr id="2" name="Grafik 1">
            <a:extLst>
              <a:ext uri="{FF2B5EF4-FFF2-40B4-BE49-F238E27FC236}">
                <a16:creationId xmlns:a16="http://schemas.microsoft.com/office/drawing/2014/main" id="{0A1D8DDC-5C34-D14A-8DED-2C1B93D6311B}"/>
              </a:ext>
            </a:extLst>
          </p:cNvPr>
          <p:cNvPicPr>
            <a:picLocks noChangeAspect="1"/>
          </p:cNvPicPr>
          <p:nvPr/>
        </p:nvPicPr>
        <p:blipFill>
          <a:blip r:embed="rId9"/>
          <a:stretch>
            <a:fillRect/>
          </a:stretch>
        </p:blipFill>
        <p:spPr>
          <a:xfrm>
            <a:off x="5554950" y="4010042"/>
            <a:ext cx="2095200" cy="1618408"/>
          </a:xfrm>
          <a:prstGeom prst="rect">
            <a:avLst/>
          </a:prstGeom>
        </p:spPr>
      </p:pic>
      <p:sp>
        <p:nvSpPr>
          <p:cNvPr id="28" name="Textfeld 27">
            <a:extLst>
              <a:ext uri="{FF2B5EF4-FFF2-40B4-BE49-F238E27FC236}">
                <a16:creationId xmlns:a16="http://schemas.microsoft.com/office/drawing/2014/main" id="{2842AEC1-8173-2C40-BB9C-DD1FF2D81EC8}"/>
              </a:ext>
            </a:extLst>
          </p:cNvPr>
          <p:cNvSpPr txBox="1"/>
          <p:nvPr/>
        </p:nvSpPr>
        <p:spPr>
          <a:xfrm>
            <a:off x="985728" y="1146453"/>
            <a:ext cx="6260461" cy="424732"/>
          </a:xfrm>
          <a:prstGeom prst="rect">
            <a:avLst/>
          </a:prstGeom>
          <a:solidFill>
            <a:schemeClr val="bg1"/>
          </a:solidFill>
        </p:spPr>
        <p:txBody>
          <a:bodyPr wrap="square" rtlCol="0">
            <a:spAutoFit/>
          </a:bodyPr>
          <a:lstStyle/>
          <a:p>
            <a:pPr>
              <a:lnSpc>
                <a:spcPct val="90000"/>
              </a:lnSpc>
              <a:spcAft>
                <a:spcPts val="1200"/>
              </a:spcAft>
            </a:pPr>
            <a:r>
              <a:rPr lang="de-DE" altLang="de-DE" sz="2400" dirty="0">
                <a:solidFill>
                  <a:srgbClr val="428891"/>
                </a:solidFill>
                <a:latin typeface="Open Sans" panose="020B0606030504020204" pitchFamily="34" charset="0"/>
                <a:ea typeface="Open Sans" panose="020B0606030504020204" pitchFamily="34" charset="0"/>
                <a:cs typeface="Open Sans" panose="020B0606030504020204" pitchFamily="34" charset="0"/>
              </a:rPr>
              <a:t>4.1.3 Apps zum Üben und Automatisieren</a:t>
            </a:r>
          </a:p>
        </p:txBody>
      </p:sp>
      <p:sp>
        <p:nvSpPr>
          <p:cNvPr id="27" name="Textfeld 26">
            <a:extLst>
              <a:ext uri="{FF2B5EF4-FFF2-40B4-BE49-F238E27FC236}">
                <a16:creationId xmlns:a16="http://schemas.microsoft.com/office/drawing/2014/main" id="{5EEFA14E-9191-8B45-AA8E-CFFEDF3A23EA}"/>
              </a:ext>
            </a:extLst>
          </p:cNvPr>
          <p:cNvSpPr txBox="1"/>
          <p:nvPr/>
        </p:nvSpPr>
        <p:spPr>
          <a:xfrm>
            <a:off x="1893008" y="3406754"/>
            <a:ext cx="2988319" cy="246221"/>
          </a:xfrm>
          <a:prstGeom prst="rect">
            <a:avLst/>
          </a:prstGeom>
          <a:noFill/>
        </p:spPr>
        <p:txBody>
          <a:bodyPr wrap="none" rtlCol="0">
            <a:spAutoFit/>
          </a:bodyPr>
          <a:lstStyle/>
          <a:p>
            <a:r>
              <a:rPr lang="de-DE" sz="1000" dirty="0">
                <a:solidFill>
                  <a:schemeClr val="bg1">
                    <a:lumMod val="65000"/>
                  </a:schemeClr>
                </a:solidFill>
              </a:rPr>
              <a:t>  ‚Blitzrechnen‘ © Ernst Klett Verlag GmbH, Stuttgart</a:t>
            </a:r>
          </a:p>
        </p:txBody>
      </p:sp>
      <p:sp>
        <p:nvSpPr>
          <p:cNvPr id="29" name="Textfeld 28">
            <a:extLst>
              <a:ext uri="{FF2B5EF4-FFF2-40B4-BE49-F238E27FC236}">
                <a16:creationId xmlns:a16="http://schemas.microsoft.com/office/drawing/2014/main" id="{198C5A15-9FBD-5B45-9B37-E7B299BB090B}"/>
              </a:ext>
            </a:extLst>
          </p:cNvPr>
          <p:cNvSpPr txBox="1"/>
          <p:nvPr/>
        </p:nvSpPr>
        <p:spPr>
          <a:xfrm>
            <a:off x="5651808" y="3390484"/>
            <a:ext cx="1800493" cy="246221"/>
          </a:xfrm>
          <a:prstGeom prst="rect">
            <a:avLst/>
          </a:prstGeom>
          <a:noFill/>
        </p:spPr>
        <p:txBody>
          <a:bodyPr wrap="none" rtlCol="0">
            <a:spAutoFit/>
          </a:bodyPr>
          <a:lstStyle/>
          <a:p>
            <a:r>
              <a:rPr lang="de-DE" sz="1000" dirty="0">
                <a:solidFill>
                  <a:schemeClr val="bg1">
                    <a:lumMod val="65000"/>
                  </a:schemeClr>
                </a:solidFill>
              </a:rPr>
              <a:t> ‚Fingerzahlen‘ © Christian </a:t>
            </a:r>
            <a:r>
              <a:rPr lang="de-DE" sz="1000" dirty="0" err="1">
                <a:solidFill>
                  <a:schemeClr val="bg1">
                    <a:lumMod val="65000"/>
                  </a:schemeClr>
                </a:solidFill>
              </a:rPr>
              <a:t>Urff</a:t>
            </a:r>
            <a:endParaRPr lang="de-DE" sz="1000" dirty="0">
              <a:solidFill>
                <a:schemeClr val="bg1">
                  <a:lumMod val="65000"/>
                </a:schemeClr>
              </a:solidFill>
            </a:endParaRPr>
          </a:p>
        </p:txBody>
      </p:sp>
      <p:sp>
        <p:nvSpPr>
          <p:cNvPr id="30" name="Textfeld 29">
            <a:extLst>
              <a:ext uri="{FF2B5EF4-FFF2-40B4-BE49-F238E27FC236}">
                <a16:creationId xmlns:a16="http://schemas.microsoft.com/office/drawing/2014/main" id="{B75A535C-D1DA-7849-8E0D-F1C3508264E3}"/>
              </a:ext>
            </a:extLst>
          </p:cNvPr>
          <p:cNvSpPr txBox="1"/>
          <p:nvPr/>
        </p:nvSpPr>
        <p:spPr>
          <a:xfrm>
            <a:off x="8944285" y="3671110"/>
            <a:ext cx="1749308" cy="246221"/>
          </a:xfrm>
          <a:prstGeom prst="rect">
            <a:avLst/>
          </a:prstGeom>
          <a:noFill/>
        </p:spPr>
        <p:txBody>
          <a:bodyPr wrap="square" rtlCol="0">
            <a:spAutoFit/>
          </a:bodyPr>
          <a:lstStyle/>
          <a:p>
            <a:r>
              <a:rPr lang="de-DE" sz="1000" dirty="0">
                <a:solidFill>
                  <a:schemeClr val="bg1">
                    <a:lumMod val="65000"/>
                  </a:schemeClr>
                </a:solidFill>
              </a:rPr>
              <a:t> ‚Zahlenjagd‘ © Christian </a:t>
            </a:r>
            <a:r>
              <a:rPr lang="de-DE" sz="1000" dirty="0" err="1">
                <a:solidFill>
                  <a:schemeClr val="bg1">
                    <a:lumMod val="65000"/>
                  </a:schemeClr>
                </a:solidFill>
              </a:rPr>
              <a:t>Urff</a:t>
            </a:r>
            <a:endParaRPr lang="de-DE" sz="1000" dirty="0">
              <a:solidFill>
                <a:schemeClr val="bg1">
                  <a:lumMod val="65000"/>
                </a:schemeClr>
              </a:solidFill>
            </a:endParaRPr>
          </a:p>
        </p:txBody>
      </p:sp>
      <p:sp>
        <p:nvSpPr>
          <p:cNvPr id="31" name="Textfeld 30">
            <a:extLst>
              <a:ext uri="{FF2B5EF4-FFF2-40B4-BE49-F238E27FC236}">
                <a16:creationId xmlns:a16="http://schemas.microsoft.com/office/drawing/2014/main" id="{93750D47-DC1A-B947-9F3B-AFAE6CDF6A07}"/>
              </a:ext>
            </a:extLst>
          </p:cNvPr>
          <p:cNvSpPr txBox="1"/>
          <p:nvPr/>
        </p:nvSpPr>
        <p:spPr>
          <a:xfrm>
            <a:off x="2275395" y="5533821"/>
            <a:ext cx="2191626" cy="246221"/>
          </a:xfrm>
          <a:prstGeom prst="rect">
            <a:avLst/>
          </a:prstGeom>
          <a:noFill/>
        </p:spPr>
        <p:txBody>
          <a:bodyPr wrap="none" rtlCol="0">
            <a:spAutoFit/>
          </a:bodyPr>
          <a:lstStyle/>
          <a:p>
            <a:r>
              <a:rPr lang="de-DE" sz="1000" dirty="0">
                <a:solidFill>
                  <a:schemeClr val="bg1">
                    <a:lumMod val="65000"/>
                  </a:schemeClr>
                </a:solidFill>
              </a:rPr>
              <a:t> ‚Rechnen mit </a:t>
            </a:r>
            <a:r>
              <a:rPr lang="de-DE" sz="1000" dirty="0" err="1">
                <a:solidFill>
                  <a:schemeClr val="bg1">
                    <a:lumMod val="65000"/>
                  </a:schemeClr>
                </a:solidFill>
              </a:rPr>
              <a:t>Wendii</a:t>
            </a:r>
            <a:r>
              <a:rPr lang="de-DE" sz="1000" dirty="0">
                <a:solidFill>
                  <a:schemeClr val="bg1">
                    <a:lumMod val="65000"/>
                  </a:schemeClr>
                </a:solidFill>
              </a:rPr>
              <a:t>‘ © Christian </a:t>
            </a:r>
            <a:r>
              <a:rPr lang="de-DE" sz="1000" dirty="0" err="1">
                <a:solidFill>
                  <a:schemeClr val="bg1">
                    <a:lumMod val="65000"/>
                  </a:schemeClr>
                </a:solidFill>
              </a:rPr>
              <a:t>Urff</a:t>
            </a:r>
            <a:endParaRPr lang="de-DE" sz="1000" dirty="0">
              <a:solidFill>
                <a:schemeClr val="bg1">
                  <a:lumMod val="65000"/>
                </a:schemeClr>
              </a:solidFill>
            </a:endParaRPr>
          </a:p>
        </p:txBody>
      </p:sp>
      <p:sp>
        <p:nvSpPr>
          <p:cNvPr id="33" name="Textfeld 32">
            <a:extLst>
              <a:ext uri="{FF2B5EF4-FFF2-40B4-BE49-F238E27FC236}">
                <a16:creationId xmlns:a16="http://schemas.microsoft.com/office/drawing/2014/main" id="{327018FA-5F14-1541-8A1A-019ED42CDE0D}"/>
              </a:ext>
            </a:extLst>
          </p:cNvPr>
          <p:cNvSpPr txBox="1"/>
          <p:nvPr/>
        </p:nvSpPr>
        <p:spPr>
          <a:xfrm>
            <a:off x="5788327" y="5579326"/>
            <a:ext cx="1670650" cy="246221"/>
          </a:xfrm>
          <a:prstGeom prst="rect">
            <a:avLst/>
          </a:prstGeom>
          <a:noFill/>
        </p:spPr>
        <p:txBody>
          <a:bodyPr wrap="none" rtlCol="0">
            <a:spAutoFit/>
          </a:bodyPr>
          <a:lstStyle/>
          <a:p>
            <a:r>
              <a:rPr lang="de-DE" sz="1000" dirty="0">
                <a:solidFill>
                  <a:schemeClr val="bg1">
                    <a:lumMod val="65000"/>
                  </a:schemeClr>
                </a:solidFill>
              </a:rPr>
              <a:t> ‚Klipp Klapp‘ © Heiko </a:t>
            </a:r>
            <a:r>
              <a:rPr lang="de-DE" sz="1000" dirty="0" err="1">
                <a:solidFill>
                  <a:schemeClr val="bg1">
                    <a:lumMod val="65000"/>
                  </a:schemeClr>
                </a:solidFill>
              </a:rPr>
              <a:t>Etzold</a:t>
            </a:r>
            <a:endParaRPr lang="de-DE" sz="1000" dirty="0">
              <a:solidFill>
                <a:schemeClr val="bg1">
                  <a:lumMod val="65000"/>
                </a:schemeClr>
              </a:solidFill>
            </a:endParaRPr>
          </a:p>
        </p:txBody>
      </p:sp>
      <p:sp>
        <p:nvSpPr>
          <p:cNvPr id="34" name="Textfeld 33">
            <a:extLst>
              <a:ext uri="{FF2B5EF4-FFF2-40B4-BE49-F238E27FC236}">
                <a16:creationId xmlns:a16="http://schemas.microsoft.com/office/drawing/2014/main" id="{9D5B9622-5804-9947-B237-EE40B93149B7}"/>
              </a:ext>
            </a:extLst>
          </p:cNvPr>
          <p:cNvSpPr txBox="1"/>
          <p:nvPr/>
        </p:nvSpPr>
        <p:spPr>
          <a:xfrm>
            <a:off x="8425769" y="5454515"/>
            <a:ext cx="2786340" cy="246221"/>
          </a:xfrm>
          <a:prstGeom prst="rect">
            <a:avLst/>
          </a:prstGeom>
          <a:noFill/>
        </p:spPr>
        <p:txBody>
          <a:bodyPr wrap="none" rtlCol="0">
            <a:spAutoFit/>
          </a:bodyPr>
          <a:lstStyle/>
          <a:p>
            <a:r>
              <a:rPr lang="de-DE" sz="1000" dirty="0">
                <a:solidFill>
                  <a:schemeClr val="bg1">
                    <a:lumMod val="65000"/>
                  </a:schemeClr>
                </a:solidFill>
              </a:rPr>
              <a:t>‚Stellenwerte üben‘ © Axel Schulz, Daniel Walter</a:t>
            </a:r>
          </a:p>
        </p:txBody>
      </p:sp>
      <p:sp>
        <p:nvSpPr>
          <p:cNvPr id="32" name="Inhaltsplatzhalter 5">
            <a:extLst>
              <a:ext uri="{FF2B5EF4-FFF2-40B4-BE49-F238E27FC236}">
                <a16:creationId xmlns:a16="http://schemas.microsoft.com/office/drawing/2014/main" id="{F82EFFB1-4B50-D64E-9B5C-0186969E6ACA}"/>
              </a:ext>
            </a:extLst>
          </p:cNvPr>
          <p:cNvSpPr txBox="1">
            <a:spLocks/>
          </p:cNvSpPr>
          <p:nvPr/>
        </p:nvSpPr>
        <p:spPr>
          <a:xfrm>
            <a:off x="4150518" y="87843"/>
            <a:ext cx="5374482" cy="472839"/>
          </a:xfrm>
          <a:prstGeom prst="rect">
            <a:avLst/>
          </a:prstGeom>
          <a:solidFill>
            <a:srgbClr val="428891"/>
          </a:solidFill>
        </p:spPr>
        <p:txBody>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2800" dirty="0"/>
              <a:t>4. Digitale Medien und deren</a:t>
            </a:r>
          </a:p>
        </p:txBody>
      </p:sp>
      <p:sp>
        <p:nvSpPr>
          <p:cNvPr id="35" name="Inhaltsplatzhalter 5">
            <a:extLst>
              <a:ext uri="{FF2B5EF4-FFF2-40B4-BE49-F238E27FC236}">
                <a16:creationId xmlns:a16="http://schemas.microsoft.com/office/drawing/2014/main" id="{D7D450C3-FEB6-FA48-8B3D-B6D1C4ECB1B6}"/>
              </a:ext>
            </a:extLst>
          </p:cNvPr>
          <p:cNvSpPr txBox="1">
            <a:spLocks/>
          </p:cNvSpPr>
          <p:nvPr/>
        </p:nvSpPr>
        <p:spPr>
          <a:xfrm>
            <a:off x="4150518" y="594727"/>
            <a:ext cx="4111739" cy="472839"/>
          </a:xfrm>
          <a:prstGeom prst="rect">
            <a:avLst/>
          </a:prstGeom>
          <a:solidFill>
            <a:srgbClr val="428891"/>
          </a:solidFill>
        </p:spPr>
        <p:txBody>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2800" b="1" dirty="0"/>
              <a:t>Einsatzmöglichkeiten</a:t>
            </a:r>
            <a:endParaRPr lang="de-DE" sz="2800" dirty="0"/>
          </a:p>
        </p:txBody>
      </p:sp>
    </p:spTree>
    <p:extLst>
      <p:ext uri="{BB962C8B-B14F-4D97-AF65-F5344CB8AC3E}">
        <p14:creationId xmlns:p14="http://schemas.microsoft.com/office/powerpoint/2010/main" val="100812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3"/>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4"/>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2"/>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5"/>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6"/>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p:bldP spid="18" grpId="0"/>
      <p:bldP spid="20" grpId="0"/>
      <p:bldP spid="22" grpId="0"/>
      <p:bldP spid="24" grpId="0"/>
      <p:bldP spid="26" grpId="0"/>
      <p:bldP spid="27" grpId="0"/>
      <p:bldP spid="29" grpId="0"/>
      <p:bldP spid="30" grpId="0"/>
      <p:bldP spid="31" grpId="0"/>
      <p:bldP spid="33" grpId="0"/>
      <p:bldP spid="3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a:extLst>
              <a:ext uri="{FF2B5EF4-FFF2-40B4-BE49-F238E27FC236}">
                <a16:creationId xmlns:a16="http://schemas.microsoft.com/office/drawing/2014/main" id="{7FA40843-B7CD-1346-9FCB-7681410F5070}"/>
              </a:ext>
            </a:extLst>
          </p:cNvPr>
          <p:cNvSpPr>
            <a:spLocks noGrp="1"/>
          </p:cNvSpPr>
          <p:nvPr>
            <p:ph type="sldNum" sz="quarter" idx="12"/>
          </p:nvPr>
        </p:nvSpPr>
        <p:spPr/>
        <p:txBody>
          <a:bodyPr/>
          <a:lstStyle/>
          <a:p>
            <a:fld id="{7D26CBBC-A65C-324F-A558-3C7EC3B0734D}" type="slidenum">
              <a:rPr lang="de-DE" smtClean="0"/>
              <a:t>44</a:t>
            </a:fld>
            <a:endParaRPr lang="de-DE" dirty="0"/>
          </a:p>
        </p:txBody>
      </p:sp>
      <p:sp>
        <p:nvSpPr>
          <p:cNvPr id="7" name="Untertitel 2">
            <a:extLst>
              <a:ext uri="{FF2B5EF4-FFF2-40B4-BE49-F238E27FC236}">
                <a16:creationId xmlns:a16="http://schemas.microsoft.com/office/drawing/2014/main" id="{8CAABE43-4414-C94E-9626-754F9E3256B0}"/>
              </a:ext>
            </a:extLst>
          </p:cNvPr>
          <p:cNvSpPr txBox="1">
            <a:spLocks noChangeArrowheads="1"/>
          </p:cNvSpPr>
          <p:nvPr/>
        </p:nvSpPr>
        <p:spPr>
          <a:xfrm>
            <a:off x="841375" y="1390649"/>
            <a:ext cx="10512425" cy="51482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buNone/>
            </a:pPr>
            <a:endParaRPr lang="de-DE" altLang="de-DE" sz="2200" b="1" dirty="0">
              <a:ea typeface="ＭＳ Ｐゴシック" panose="020B0600070205080204" pitchFamily="34" charset="-128"/>
            </a:endParaRPr>
          </a:p>
        </p:txBody>
      </p:sp>
      <p:sp>
        <p:nvSpPr>
          <p:cNvPr id="9" name="Textfeld 8">
            <a:extLst>
              <a:ext uri="{FF2B5EF4-FFF2-40B4-BE49-F238E27FC236}">
                <a16:creationId xmlns:a16="http://schemas.microsoft.com/office/drawing/2014/main" id="{1D782B38-8A98-4545-9C26-8FDAE5399325}"/>
              </a:ext>
            </a:extLst>
          </p:cNvPr>
          <p:cNvSpPr txBox="1"/>
          <p:nvPr/>
        </p:nvSpPr>
        <p:spPr>
          <a:xfrm>
            <a:off x="1316830" y="5656675"/>
            <a:ext cx="9558337" cy="646331"/>
          </a:xfrm>
          <a:prstGeom prst="rect">
            <a:avLst/>
          </a:prstGeom>
          <a:solidFill>
            <a:srgbClr val="428891">
              <a:alpha val="40000"/>
            </a:srgbClr>
          </a:solidFill>
        </p:spPr>
        <p:txBody>
          <a:bodyPr wrap="square" rtlCol="0">
            <a:spAutoFit/>
          </a:bodyPr>
          <a:lstStyle/>
          <a:p>
            <a:pPr algn="ctr">
              <a:defRPr/>
            </a:pPr>
            <a:r>
              <a:rPr lang="de-DE" altLang="de-DE" dirty="0">
                <a:solidFill>
                  <a:srgbClr val="000000"/>
                </a:solidFill>
                <a:latin typeface="Open Sans" panose="020B0606030504020204" pitchFamily="34" charset="0"/>
                <a:ea typeface="Open Sans" panose="020B0606030504020204" pitchFamily="34" charset="0"/>
                <a:cs typeface="Open Sans" panose="020B0606030504020204" pitchFamily="34" charset="0"/>
              </a:rPr>
              <a:t>Eine sinnvolle unterrichtliche Integration dieser Apps ist unabdingbar, um die inhalts- als auch prozessbezogenen Kompetenzen hinreichend anzusprechen.</a:t>
            </a:r>
          </a:p>
        </p:txBody>
      </p:sp>
      <p:pic>
        <p:nvPicPr>
          <p:cNvPr id="10" name="Bild 14">
            <a:extLst>
              <a:ext uri="{FF2B5EF4-FFF2-40B4-BE49-F238E27FC236}">
                <a16:creationId xmlns:a16="http://schemas.microsoft.com/office/drawing/2014/main" id="{77DE4E64-1305-2D46-9614-78A2D7DCB44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67456" y="5600213"/>
            <a:ext cx="848467" cy="764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Bild 19">
            <a:extLst>
              <a:ext uri="{FF2B5EF4-FFF2-40B4-BE49-F238E27FC236}">
                <a16:creationId xmlns:a16="http://schemas.microsoft.com/office/drawing/2014/main" id="{FF3886B5-E517-4C45-A30E-29C0A8F1A50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476074" y="5592014"/>
            <a:ext cx="848467" cy="764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Grafik 7">
            <a:extLst>
              <a:ext uri="{FF2B5EF4-FFF2-40B4-BE49-F238E27FC236}">
                <a16:creationId xmlns:a16="http://schemas.microsoft.com/office/drawing/2014/main" id="{CF32749A-F8AB-4542-B076-675F29F426D7}"/>
              </a:ext>
            </a:extLst>
          </p:cNvPr>
          <p:cNvPicPr>
            <a:picLocks noChangeAspect="1"/>
          </p:cNvPicPr>
          <p:nvPr/>
        </p:nvPicPr>
        <p:blipFill>
          <a:blip r:embed="rId4"/>
          <a:stretch>
            <a:fillRect/>
          </a:stretch>
        </p:blipFill>
        <p:spPr>
          <a:xfrm>
            <a:off x="4958995" y="2109762"/>
            <a:ext cx="2274006" cy="2970548"/>
          </a:xfrm>
          <a:prstGeom prst="rect">
            <a:avLst/>
          </a:prstGeom>
        </p:spPr>
      </p:pic>
      <p:sp>
        <p:nvSpPr>
          <p:cNvPr id="15" name="Datumsplatzhalter 2">
            <a:extLst>
              <a:ext uri="{FF2B5EF4-FFF2-40B4-BE49-F238E27FC236}">
                <a16:creationId xmlns:a16="http://schemas.microsoft.com/office/drawing/2014/main" id="{5C14AAF3-5209-5F4C-B16A-B02D74DA52D2}"/>
              </a:ext>
            </a:extLst>
          </p:cNvPr>
          <p:cNvSpPr>
            <a:spLocks noGrp="1"/>
          </p:cNvSpPr>
          <p:nvPr>
            <p:ph type="dt" sz="half" idx="10"/>
          </p:nvPr>
        </p:nvSpPr>
        <p:spPr>
          <a:xfrm>
            <a:off x="838200" y="6356350"/>
            <a:ext cx="2743200" cy="365125"/>
          </a:xfrm>
        </p:spPr>
        <p:txBody>
          <a:bodyPr/>
          <a:lstStyle/>
          <a:p>
            <a:fld id="{85E642CB-E990-4C43-A564-1B8DE7B07C8F}" type="datetime1">
              <a:rPr lang="de-DE" smtClean="0"/>
              <a:pPr/>
              <a:t>25.09.20</a:t>
            </a:fld>
            <a:endParaRPr lang="de-DE" dirty="0"/>
          </a:p>
        </p:txBody>
      </p:sp>
      <p:sp>
        <p:nvSpPr>
          <p:cNvPr id="17" name="Fußzeilenplatzhalter 3">
            <a:extLst>
              <a:ext uri="{FF2B5EF4-FFF2-40B4-BE49-F238E27FC236}">
                <a16:creationId xmlns:a16="http://schemas.microsoft.com/office/drawing/2014/main" id="{C24FD34A-4E9F-9543-8596-96F244930FEE}"/>
              </a:ext>
            </a:extLst>
          </p:cNvPr>
          <p:cNvSpPr>
            <a:spLocks noGrp="1"/>
          </p:cNvSpPr>
          <p:nvPr>
            <p:ph type="ftr" sz="quarter" idx="11"/>
          </p:nvPr>
        </p:nvSpPr>
        <p:spPr>
          <a:xfrm>
            <a:off x="4038600" y="6356350"/>
            <a:ext cx="4114800" cy="365125"/>
          </a:xfrm>
        </p:spPr>
        <p:txBody>
          <a:bodyPr/>
          <a:lstStyle/>
          <a:p>
            <a:r>
              <a:rPr lang="de-DE"/>
              <a:t>September 2019 © </a:t>
            </a:r>
            <a:r>
              <a:rPr lang="de-DE" b="1"/>
              <a:t>PIKAS</a:t>
            </a:r>
            <a:r>
              <a:rPr lang="de-DE"/>
              <a:t> digi </a:t>
            </a:r>
            <a:r>
              <a:rPr lang="de-DE" i="1"/>
              <a:t>(pikas-digi.dzlm.de)</a:t>
            </a:r>
            <a:endParaRPr lang="de-DE" i="1" dirty="0"/>
          </a:p>
        </p:txBody>
      </p:sp>
      <p:sp>
        <p:nvSpPr>
          <p:cNvPr id="12" name="Textfeld 11">
            <a:extLst>
              <a:ext uri="{FF2B5EF4-FFF2-40B4-BE49-F238E27FC236}">
                <a16:creationId xmlns:a16="http://schemas.microsoft.com/office/drawing/2014/main" id="{81FD53C4-CEC9-EF45-9259-9F43ADD54E5F}"/>
              </a:ext>
            </a:extLst>
          </p:cNvPr>
          <p:cNvSpPr txBox="1"/>
          <p:nvPr/>
        </p:nvSpPr>
        <p:spPr>
          <a:xfrm>
            <a:off x="973930" y="1390649"/>
            <a:ext cx="6259071" cy="424732"/>
          </a:xfrm>
          <a:prstGeom prst="rect">
            <a:avLst/>
          </a:prstGeom>
          <a:solidFill>
            <a:schemeClr val="bg1"/>
          </a:solidFill>
        </p:spPr>
        <p:txBody>
          <a:bodyPr wrap="square" rtlCol="0">
            <a:spAutoFit/>
          </a:bodyPr>
          <a:lstStyle/>
          <a:p>
            <a:pPr>
              <a:lnSpc>
                <a:spcPct val="90000"/>
              </a:lnSpc>
              <a:spcAft>
                <a:spcPts val="1200"/>
              </a:spcAft>
            </a:pPr>
            <a:r>
              <a:rPr lang="de-DE" altLang="de-DE" sz="2400" dirty="0">
                <a:solidFill>
                  <a:srgbClr val="428891"/>
                </a:solidFill>
                <a:latin typeface="Open Sans" panose="020B0606030504020204" pitchFamily="34" charset="0"/>
                <a:ea typeface="Open Sans" panose="020B0606030504020204" pitchFamily="34" charset="0"/>
                <a:cs typeface="Open Sans" panose="020B0606030504020204" pitchFamily="34" charset="0"/>
              </a:rPr>
              <a:t>4.1.4 Apps zum Nachdenken und Knobeln</a:t>
            </a:r>
          </a:p>
        </p:txBody>
      </p:sp>
      <p:sp>
        <p:nvSpPr>
          <p:cNvPr id="13" name="Textfeld 12">
            <a:extLst>
              <a:ext uri="{FF2B5EF4-FFF2-40B4-BE49-F238E27FC236}">
                <a16:creationId xmlns:a16="http://schemas.microsoft.com/office/drawing/2014/main" id="{371485E8-177A-3048-81CC-3803C4C6F810}"/>
              </a:ext>
            </a:extLst>
          </p:cNvPr>
          <p:cNvSpPr txBox="1"/>
          <p:nvPr/>
        </p:nvSpPr>
        <p:spPr>
          <a:xfrm>
            <a:off x="7587854" y="1144428"/>
            <a:ext cx="4604146" cy="246221"/>
          </a:xfrm>
          <a:prstGeom prst="rect">
            <a:avLst/>
          </a:prstGeom>
          <a:noFill/>
        </p:spPr>
        <p:txBody>
          <a:bodyPr wrap="none" rtlCol="0">
            <a:spAutoFit/>
          </a:bodyPr>
          <a:lstStyle/>
          <a:p>
            <a:r>
              <a:rPr lang="de-DE" sz="1000" dirty="0">
                <a:solidFill>
                  <a:schemeClr val="bg1">
                    <a:lumMod val="85000"/>
                  </a:schemeClr>
                </a:solidFill>
              </a:rPr>
              <a:t>Zeichnung „Apps zum Nachdenken und Knobeln“ von PIKAS digi. Lizenz: CC BY-SA 4.0</a:t>
            </a:r>
          </a:p>
        </p:txBody>
      </p:sp>
      <p:sp>
        <p:nvSpPr>
          <p:cNvPr id="2" name="Rechteck 1">
            <a:extLst>
              <a:ext uri="{FF2B5EF4-FFF2-40B4-BE49-F238E27FC236}">
                <a16:creationId xmlns:a16="http://schemas.microsoft.com/office/drawing/2014/main" id="{B53D3C3F-5965-764D-B8FE-8428C1C35433}"/>
              </a:ext>
            </a:extLst>
          </p:cNvPr>
          <p:cNvSpPr/>
          <p:nvPr/>
        </p:nvSpPr>
        <p:spPr>
          <a:xfrm>
            <a:off x="5231715" y="5048481"/>
            <a:ext cx="1773242" cy="246221"/>
          </a:xfrm>
          <a:prstGeom prst="rect">
            <a:avLst/>
          </a:prstGeom>
        </p:spPr>
        <p:txBody>
          <a:bodyPr wrap="none">
            <a:spAutoFit/>
          </a:bodyPr>
          <a:lstStyle/>
          <a:p>
            <a:r>
              <a:rPr lang="de-DE" sz="1000" dirty="0">
                <a:solidFill>
                  <a:schemeClr val="bg1">
                    <a:lumMod val="65000"/>
                  </a:schemeClr>
                </a:solidFill>
              </a:rPr>
              <a:t>PIKAS digi. Lizenz: CC 4.0BY-SA</a:t>
            </a:r>
          </a:p>
        </p:txBody>
      </p:sp>
      <p:sp>
        <p:nvSpPr>
          <p:cNvPr id="14" name="Inhaltsplatzhalter 5">
            <a:extLst>
              <a:ext uri="{FF2B5EF4-FFF2-40B4-BE49-F238E27FC236}">
                <a16:creationId xmlns:a16="http://schemas.microsoft.com/office/drawing/2014/main" id="{90E7147B-4BA7-874C-9752-27A6338B1E5F}"/>
              </a:ext>
            </a:extLst>
          </p:cNvPr>
          <p:cNvSpPr txBox="1">
            <a:spLocks/>
          </p:cNvSpPr>
          <p:nvPr/>
        </p:nvSpPr>
        <p:spPr>
          <a:xfrm>
            <a:off x="4150518" y="87843"/>
            <a:ext cx="5374482" cy="472839"/>
          </a:xfrm>
          <a:prstGeom prst="rect">
            <a:avLst/>
          </a:prstGeom>
          <a:solidFill>
            <a:srgbClr val="428891"/>
          </a:solidFill>
        </p:spPr>
        <p:txBody>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2800" dirty="0"/>
              <a:t>4. Digitale Medien und deren</a:t>
            </a:r>
          </a:p>
        </p:txBody>
      </p:sp>
      <p:sp>
        <p:nvSpPr>
          <p:cNvPr id="18" name="Inhaltsplatzhalter 5">
            <a:extLst>
              <a:ext uri="{FF2B5EF4-FFF2-40B4-BE49-F238E27FC236}">
                <a16:creationId xmlns:a16="http://schemas.microsoft.com/office/drawing/2014/main" id="{DA391C35-560E-334E-B6E5-0EF71F11BD20}"/>
              </a:ext>
            </a:extLst>
          </p:cNvPr>
          <p:cNvSpPr txBox="1">
            <a:spLocks/>
          </p:cNvSpPr>
          <p:nvPr/>
        </p:nvSpPr>
        <p:spPr>
          <a:xfrm>
            <a:off x="4150518" y="594727"/>
            <a:ext cx="4111739" cy="472839"/>
          </a:xfrm>
          <a:prstGeom prst="rect">
            <a:avLst/>
          </a:prstGeom>
          <a:solidFill>
            <a:srgbClr val="428891"/>
          </a:solidFill>
        </p:spPr>
        <p:txBody>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2800" b="1" dirty="0"/>
              <a:t>Einsatzmöglichkeiten</a:t>
            </a:r>
            <a:endParaRPr lang="de-DE" sz="2800" dirty="0"/>
          </a:p>
        </p:txBody>
      </p:sp>
    </p:spTree>
    <p:extLst>
      <p:ext uri="{BB962C8B-B14F-4D97-AF65-F5344CB8AC3E}">
        <p14:creationId xmlns:p14="http://schemas.microsoft.com/office/powerpoint/2010/main" val="3645357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a:extLst>
              <a:ext uri="{FF2B5EF4-FFF2-40B4-BE49-F238E27FC236}">
                <a16:creationId xmlns:a16="http://schemas.microsoft.com/office/drawing/2014/main" id="{BF9F655A-1767-124A-B2A2-8E47D6CDC9A8}"/>
              </a:ext>
            </a:extLst>
          </p:cNvPr>
          <p:cNvSpPr>
            <a:spLocks noGrp="1"/>
          </p:cNvSpPr>
          <p:nvPr>
            <p:ph type="sldNum" sz="quarter" idx="12"/>
          </p:nvPr>
        </p:nvSpPr>
        <p:spPr/>
        <p:txBody>
          <a:bodyPr/>
          <a:lstStyle/>
          <a:p>
            <a:fld id="{7D26CBBC-A65C-324F-A558-3C7EC3B0734D}" type="slidenum">
              <a:rPr lang="de-DE" smtClean="0"/>
              <a:t>45</a:t>
            </a:fld>
            <a:endParaRPr lang="de-DE"/>
          </a:p>
        </p:txBody>
      </p:sp>
      <p:sp>
        <p:nvSpPr>
          <p:cNvPr id="8" name="Untertitel 2">
            <a:extLst>
              <a:ext uri="{FF2B5EF4-FFF2-40B4-BE49-F238E27FC236}">
                <a16:creationId xmlns:a16="http://schemas.microsoft.com/office/drawing/2014/main" id="{F41107F2-44F7-D14B-91A3-1C3A1F72E166}"/>
              </a:ext>
            </a:extLst>
          </p:cNvPr>
          <p:cNvSpPr txBox="1">
            <a:spLocks noChangeArrowheads="1"/>
          </p:cNvSpPr>
          <p:nvPr/>
        </p:nvSpPr>
        <p:spPr>
          <a:xfrm>
            <a:off x="914400" y="1322614"/>
            <a:ext cx="10254343" cy="489244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buNone/>
            </a:pPr>
            <a:endParaRPr lang="de-DE" altLang="de-DE" sz="2000" b="1" dirty="0"/>
          </a:p>
          <a:p>
            <a:pPr>
              <a:spcAft>
                <a:spcPts val="1200"/>
              </a:spcAft>
            </a:pPr>
            <a:r>
              <a:rPr lang="de-DE" altLang="de-DE" sz="2000" dirty="0"/>
              <a:t>Vorgehensweisen beschreiben und begründen (</a:t>
            </a:r>
            <a:r>
              <a:rPr lang="de-DE" altLang="de-DE" sz="2000" dirty="0" err="1"/>
              <a:t>Explain</a:t>
            </a:r>
            <a:r>
              <a:rPr lang="de-DE" altLang="de-DE" sz="2000" dirty="0"/>
              <a:t> </a:t>
            </a:r>
            <a:r>
              <a:rPr lang="de-DE" altLang="de-DE" sz="2000" dirty="0" err="1"/>
              <a:t>Everything</a:t>
            </a:r>
            <a:r>
              <a:rPr lang="de-DE" altLang="de-DE" sz="2000" dirty="0"/>
              <a:t>) </a:t>
            </a:r>
          </a:p>
          <a:p>
            <a:pPr marL="457200" indent="-457200">
              <a:spcAft>
                <a:spcPts val="1200"/>
              </a:spcAft>
              <a:buFont typeface="Wingdings" pitchFamily="2" charset="2"/>
              <a:buChar char="§"/>
            </a:pPr>
            <a:endParaRPr lang="de-DE" altLang="de-DE" sz="2000" dirty="0"/>
          </a:p>
          <a:p>
            <a:pPr marL="457200" indent="-457200">
              <a:spcAft>
                <a:spcPts val="1200"/>
              </a:spcAft>
              <a:buFont typeface="Wingdings" pitchFamily="2" charset="2"/>
              <a:buChar char="§"/>
            </a:pPr>
            <a:endParaRPr lang="de-DE" altLang="de-DE" sz="2000" dirty="0"/>
          </a:p>
          <a:p>
            <a:pPr marL="0" indent="0">
              <a:spcAft>
                <a:spcPts val="1200"/>
              </a:spcAft>
              <a:buNone/>
            </a:pPr>
            <a:endParaRPr lang="de-DE" altLang="de-DE" sz="2000" dirty="0"/>
          </a:p>
          <a:p>
            <a:pPr>
              <a:spcAft>
                <a:spcPts val="1200"/>
              </a:spcAft>
            </a:pPr>
            <a:r>
              <a:rPr lang="de-DE" altLang="de-DE" sz="2000" dirty="0"/>
              <a:t>Vorgehensweisen digital dokumentieren mit dem Book </a:t>
            </a:r>
            <a:r>
              <a:rPr lang="de-DE" altLang="de-DE" sz="2000" dirty="0" err="1"/>
              <a:t>Creator</a:t>
            </a:r>
            <a:endParaRPr lang="de-DE" altLang="de-DE" sz="2000" b="1" dirty="0"/>
          </a:p>
          <a:p>
            <a:pPr marL="0" indent="0">
              <a:spcAft>
                <a:spcPts val="1200"/>
              </a:spcAft>
              <a:buNone/>
            </a:pPr>
            <a:br>
              <a:rPr lang="de-DE" altLang="de-DE" sz="2000" b="1" dirty="0">
                <a:solidFill>
                  <a:srgbClr val="FF0000"/>
                </a:solidFill>
              </a:rPr>
            </a:br>
            <a:endParaRPr lang="de-DE" altLang="de-DE" sz="2000" b="1" dirty="0">
              <a:solidFill>
                <a:srgbClr val="FF0000"/>
              </a:solidFill>
            </a:endParaRPr>
          </a:p>
        </p:txBody>
      </p:sp>
      <p:pic>
        <p:nvPicPr>
          <p:cNvPr id="9" name="Bild 5">
            <a:extLst>
              <a:ext uri="{FF2B5EF4-FFF2-40B4-BE49-F238E27FC236}">
                <a16:creationId xmlns:a16="http://schemas.microsoft.com/office/drawing/2014/main" id="{5ACD83CE-4CE3-CD4E-9C8E-F395918A4D8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06135" y="2246979"/>
            <a:ext cx="2175271" cy="1685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Bild 4">
            <a:extLst>
              <a:ext uri="{FF2B5EF4-FFF2-40B4-BE49-F238E27FC236}">
                <a16:creationId xmlns:a16="http://schemas.microsoft.com/office/drawing/2014/main" id="{ABBF1147-0BF3-8C47-8315-540389A4609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73133" y="4469020"/>
            <a:ext cx="2304596" cy="1786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Bild 3">
            <a:extLst>
              <a:ext uri="{FF2B5EF4-FFF2-40B4-BE49-F238E27FC236}">
                <a16:creationId xmlns:a16="http://schemas.microsoft.com/office/drawing/2014/main" id="{94CE2470-669D-DE4D-AE9D-9BC6B0563A5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683807" y="4469020"/>
            <a:ext cx="2304596" cy="1786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Datumsplatzhalter 2">
            <a:extLst>
              <a:ext uri="{FF2B5EF4-FFF2-40B4-BE49-F238E27FC236}">
                <a16:creationId xmlns:a16="http://schemas.microsoft.com/office/drawing/2014/main" id="{83D63ACE-7D35-E149-8235-8058D9B7E29A}"/>
              </a:ext>
            </a:extLst>
          </p:cNvPr>
          <p:cNvSpPr>
            <a:spLocks noGrp="1"/>
          </p:cNvSpPr>
          <p:nvPr>
            <p:ph type="dt" sz="half" idx="10"/>
          </p:nvPr>
        </p:nvSpPr>
        <p:spPr>
          <a:xfrm>
            <a:off x="838200" y="6356350"/>
            <a:ext cx="2743200" cy="365125"/>
          </a:xfrm>
        </p:spPr>
        <p:txBody>
          <a:bodyPr/>
          <a:lstStyle/>
          <a:p>
            <a:fld id="{85E642CB-E990-4C43-A564-1B8DE7B07C8F}" type="datetime1">
              <a:rPr lang="de-DE" smtClean="0"/>
              <a:pPr/>
              <a:t>25.09.20</a:t>
            </a:fld>
            <a:endParaRPr lang="de-DE" dirty="0"/>
          </a:p>
        </p:txBody>
      </p:sp>
      <p:sp>
        <p:nvSpPr>
          <p:cNvPr id="16" name="Fußzeilenplatzhalter 3">
            <a:extLst>
              <a:ext uri="{FF2B5EF4-FFF2-40B4-BE49-F238E27FC236}">
                <a16:creationId xmlns:a16="http://schemas.microsoft.com/office/drawing/2014/main" id="{80006433-00CA-CB4B-8EF9-CB49663DCE7D}"/>
              </a:ext>
            </a:extLst>
          </p:cNvPr>
          <p:cNvSpPr>
            <a:spLocks noGrp="1"/>
          </p:cNvSpPr>
          <p:nvPr>
            <p:ph type="ftr" sz="quarter" idx="11"/>
          </p:nvPr>
        </p:nvSpPr>
        <p:spPr>
          <a:xfrm>
            <a:off x="4038600" y="6356350"/>
            <a:ext cx="4114800" cy="365125"/>
          </a:xfrm>
        </p:spPr>
        <p:txBody>
          <a:bodyPr/>
          <a:lstStyle/>
          <a:p>
            <a:r>
              <a:rPr lang="de-DE"/>
              <a:t>September 2019 © </a:t>
            </a:r>
            <a:r>
              <a:rPr lang="de-DE" b="1"/>
              <a:t>PIKAS</a:t>
            </a:r>
            <a:r>
              <a:rPr lang="de-DE"/>
              <a:t> digi </a:t>
            </a:r>
            <a:r>
              <a:rPr lang="de-DE" i="1"/>
              <a:t>(pikas-digi.dzlm.de)</a:t>
            </a:r>
            <a:endParaRPr lang="de-DE" i="1" dirty="0"/>
          </a:p>
        </p:txBody>
      </p:sp>
      <p:sp>
        <p:nvSpPr>
          <p:cNvPr id="13" name="Textfeld 12">
            <a:extLst>
              <a:ext uri="{FF2B5EF4-FFF2-40B4-BE49-F238E27FC236}">
                <a16:creationId xmlns:a16="http://schemas.microsoft.com/office/drawing/2014/main" id="{72FF13E2-06A1-8741-BC2A-9590E8646375}"/>
              </a:ext>
            </a:extLst>
          </p:cNvPr>
          <p:cNvSpPr txBox="1"/>
          <p:nvPr/>
        </p:nvSpPr>
        <p:spPr>
          <a:xfrm>
            <a:off x="973930" y="1390649"/>
            <a:ext cx="3064669" cy="424732"/>
          </a:xfrm>
          <a:prstGeom prst="rect">
            <a:avLst/>
          </a:prstGeom>
          <a:solidFill>
            <a:schemeClr val="bg1"/>
          </a:solidFill>
        </p:spPr>
        <p:txBody>
          <a:bodyPr wrap="square" rtlCol="0">
            <a:spAutoFit/>
          </a:bodyPr>
          <a:lstStyle/>
          <a:p>
            <a:pPr>
              <a:lnSpc>
                <a:spcPct val="90000"/>
              </a:lnSpc>
              <a:spcAft>
                <a:spcPts val="1200"/>
              </a:spcAft>
            </a:pPr>
            <a:r>
              <a:rPr lang="de-DE" altLang="de-DE" sz="2400" dirty="0">
                <a:solidFill>
                  <a:srgbClr val="428891"/>
                </a:solidFill>
                <a:latin typeface="Open Sans" panose="020B0606030504020204" pitchFamily="34" charset="0"/>
                <a:ea typeface="Open Sans" panose="020B0606030504020204" pitchFamily="34" charset="0"/>
                <a:cs typeface="Open Sans" panose="020B0606030504020204" pitchFamily="34" charset="0"/>
              </a:rPr>
              <a:t>4.1.5 Weitere Apps</a:t>
            </a:r>
          </a:p>
        </p:txBody>
      </p:sp>
      <p:sp>
        <p:nvSpPr>
          <p:cNvPr id="18" name="Textfeld 17">
            <a:extLst>
              <a:ext uri="{FF2B5EF4-FFF2-40B4-BE49-F238E27FC236}">
                <a16:creationId xmlns:a16="http://schemas.microsoft.com/office/drawing/2014/main" id="{4974D01E-AE12-264D-892D-5F9AAF58B5FF}"/>
              </a:ext>
            </a:extLst>
          </p:cNvPr>
          <p:cNvSpPr txBox="1"/>
          <p:nvPr/>
        </p:nvSpPr>
        <p:spPr>
          <a:xfrm>
            <a:off x="3139675" y="3833977"/>
            <a:ext cx="2876108" cy="246221"/>
          </a:xfrm>
          <a:prstGeom prst="rect">
            <a:avLst/>
          </a:prstGeom>
          <a:noFill/>
        </p:spPr>
        <p:txBody>
          <a:bodyPr wrap="none" rtlCol="0">
            <a:spAutoFit/>
          </a:bodyPr>
          <a:lstStyle/>
          <a:p>
            <a:r>
              <a:rPr lang="de-DE" sz="1000" dirty="0">
                <a:solidFill>
                  <a:schemeClr val="bg1">
                    <a:lumMod val="65000"/>
                  </a:schemeClr>
                </a:solidFill>
              </a:rPr>
              <a:t>  ‚</a:t>
            </a:r>
            <a:r>
              <a:rPr lang="de-DE" sz="1000" dirty="0" err="1">
                <a:solidFill>
                  <a:schemeClr val="bg1">
                    <a:lumMod val="65000"/>
                  </a:schemeClr>
                </a:solidFill>
              </a:rPr>
              <a:t>Explain</a:t>
            </a:r>
            <a:r>
              <a:rPr lang="de-DE" sz="1000" dirty="0">
                <a:solidFill>
                  <a:schemeClr val="bg1">
                    <a:lumMod val="65000"/>
                  </a:schemeClr>
                </a:solidFill>
              </a:rPr>
              <a:t> </a:t>
            </a:r>
            <a:r>
              <a:rPr lang="de-DE" sz="1000" dirty="0" err="1">
                <a:solidFill>
                  <a:schemeClr val="bg1">
                    <a:lumMod val="65000"/>
                  </a:schemeClr>
                </a:solidFill>
              </a:rPr>
              <a:t>Everything</a:t>
            </a:r>
            <a:r>
              <a:rPr lang="de-DE" sz="1000" dirty="0">
                <a:solidFill>
                  <a:schemeClr val="bg1">
                    <a:lumMod val="65000"/>
                  </a:schemeClr>
                </a:solidFill>
              </a:rPr>
              <a:t>‘ © </a:t>
            </a:r>
            <a:r>
              <a:rPr lang="de-DE" sz="1000" dirty="0" err="1">
                <a:solidFill>
                  <a:schemeClr val="bg1">
                    <a:lumMod val="65000"/>
                  </a:schemeClr>
                </a:solidFill>
              </a:rPr>
              <a:t>Explain</a:t>
            </a:r>
            <a:r>
              <a:rPr lang="de-DE" sz="1000" dirty="0">
                <a:solidFill>
                  <a:schemeClr val="bg1">
                    <a:lumMod val="65000"/>
                  </a:schemeClr>
                </a:solidFill>
              </a:rPr>
              <a:t> </a:t>
            </a:r>
            <a:r>
              <a:rPr lang="de-DE" sz="1000" dirty="0" err="1">
                <a:solidFill>
                  <a:schemeClr val="bg1">
                    <a:lumMod val="65000"/>
                  </a:schemeClr>
                </a:solidFill>
              </a:rPr>
              <a:t>Everything</a:t>
            </a:r>
            <a:r>
              <a:rPr lang="de-DE" sz="1000" dirty="0">
                <a:solidFill>
                  <a:schemeClr val="bg1">
                    <a:lumMod val="65000"/>
                  </a:schemeClr>
                </a:solidFill>
              </a:rPr>
              <a:t> </a:t>
            </a:r>
            <a:r>
              <a:rPr lang="de-DE" sz="1000" dirty="0" err="1">
                <a:solidFill>
                  <a:schemeClr val="bg1">
                    <a:lumMod val="65000"/>
                  </a:schemeClr>
                </a:solidFill>
              </a:rPr>
              <a:t>sp</a:t>
            </a:r>
            <a:r>
              <a:rPr lang="de-DE" sz="1000" dirty="0">
                <a:solidFill>
                  <a:schemeClr val="bg1">
                    <a:lumMod val="65000"/>
                  </a:schemeClr>
                </a:solidFill>
              </a:rPr>
              <a:t>. </a:t>
            </a:r>
            <a:r>
              <a:rPr lang="de-DE" sz="1000" dirty="0" err="1">
                <a:solidFill>
                  <a:schemeClr val="bg1">
                    <a:lumMod val="65000"/>
                  </a:schemeClr>
                </a:solidFill>
              </a:rPr>
              <a:t>z</a:t>
            </a:r>
            <a:r>
              <a:rPr lang="de-DE" sz="1000" dirty="0">
                <a:solidFill>
                  <a:schemeClr val="bg1">
                    <a:lumMod val="65000"/>
                  </a:schemeClr>
                </a:solidFill>
              </a:rPr>
              <a:t> </a:t>
            </a:r>
            <a:r>
              <a:rPr lang="de-DE" sz="1000" dirty="0" err="1">
                <a:solidFill>
                  <a:schemeClr val="bg1">
                    <a:lumMod val="65000"/>
                  </a:schemeClr>
                </a:solidFill>
              </a:rPr>
              <a:t>o.o.</a:t>
            </a:r>
            <a:endParaRPr lang="de-DE" sz="1000" dirty="0">
              <a:solidFill>
                <a:schemeClr val="bg1">
                  <a:lumMod val="65000"/>
                </a:schemeClr>
              </a:solidFill>
            </a:endParaRPr>
          </a:p>
        </p:txBody>
      </p:sp>
      <p:sp>
        <p:nvSpPr>
          <p:cNvPr id="19" name="Textfeld 18">
            <a:extLst>
              <a:ext uri="{FF2B5EF4-FFF2-40B4-BE49-F238E27FC236}">
                <a16:creationId xmlns:a16="http://schemas.microsoft.com/office/drawing/2014/main" id="{1258FE0F-80AC-4749-BAAA-C0831FB15E0E}"/>
              </a:ext>
            </a:extLst>
          </p:cNvPr>
          <p:cNvSpPr txBox="1"/>
          <p:nvPr/>
        </p:nvSpPr>
        <p:spPr>
          <a:xfrm>
            <a:off x="3534154" y="6197154"/>
            <a:ext cx="2193229" cy="246221"/>
          </a:xfrm>
          <a:prstGeom prst="rect">
            <a:avLst/>
          </a:prstGeom>
          <a:noFill/>
        </p:spPr>
        <p:txBody>
          <a:bodyPr wrap="none" rtlCol="0">
            <a:spAutoFit/>
          </a:bodyPr>
          <a:lstStyle/>
          <a:p>
            <a:r>
              <a:rPr lang="de-DE" sz="1000" dirty="0">
                <a:solidFill>
                  <a:schemeClr val="bg1">
                    <a:lumMod val="65000"/>
                  </a:schemeClr>
                </a:solidFill>
              </a:rPr>
              <a:t>  ‚Book </a:t>
            </a:r>
            <a:r>
              <a:rPr lang="de-DE" sz="1000" dirty="0" err="1">
                <a:solidFill>
                  <a:schemeClr val="bg1">
                    <a:lumMod val="65000"/>
                  </a:schemeClr>
                </a:solidFill>
              </a:rPr>
              <a:t>Creator</a:t>
            </a:r>
            <a:r>
              <a:rPr lang="de-DE" sz="1000" dirty="0">
                <a:solidFill>
                  <a:schemeClr val="bg1">
                    <a:lumMod val="65000"/>
                  </a:schemeClr>
                </a:solidFill>
              </a:rPr>
              <a:t>‘ © </a:t>
            </a:r>
            <a:r>
              <a:rPr lang="de-DE" sz="1000" dirty="0" err="1">
                <a:solidFill>
                  <a:schemeClr val="bg1">
                    <a:lumMod val="65000"/>
                  </a:schemeClr>
                </a:solidFill>
              </a:rPr>
              <a:t>Red</a:t>
            </a:r>
            <a:r>
              <a:rPr lang="de-DE" sz="1000" dirty="0">
                <a:solidFill>
                  <a:schemeClr val="bg1">
                    <a:lumMod val="65000"/>
                  </a:schemeClr>
                </a:solidFill>
              </a:rPr>
              <a:t> Jumper Limited</a:t>
            </a:r>
          </a:p>
        </p:txBody>
      </p:sp>
      <p:sp>
        <p:nvSpPr>
          <p:cNvPr id="15" name="Inhaltsplatzhalter 5">
            <a:extLst>
              <a:ext uri="{FF2B5EF4-FFF2-40B4-BE49-F238E27FC236}">
                <a16:creationId xmlns:a16="http://schemas.microsoft.com/office/drawing/2014/main" id="{7348B871-2592-D64B-98D8-05119EA4D139}"/>
              </a:ext>
            </a:extLst>
          </p:cNvPr>
          <p:cNvSpPr txBox="1">
            <a:spLocks/>
          </p:cNvSpPr>
          <p:nvPr/>
        </p:nvSpPr>
        <p:spPr>
          <a:xfrm>
            <a:off x="4150518" y="87843"/>
            <a:ext cx="5374482" cy="472839"/>
          </a:xfrm>
          <a:prstGeom prst="rect">
            <a:avLst/>
          </a:prstGeom>
          <a:solidFill>
            <a:srgbClr val="428891"/>
          </a:solidFill>
        </p:spPr>
        <p:txBody>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2800" dirty="0"/>
              <a:t>4. Digitale Medien und deren</a:t>
            </a:r>
          </a:p>
        </p:txBody>
      </p:sp>
      <p:sp>
        <p:nvSpPr>
          <p:cNvPr id="20" name="Inhaltsplatzhalter 5">
            <a:extLst>
              <a:ext uri="{FF2B5EF4-FFF2-40B4-BE49-F238E27FC236}">
                <a16:creationId xmlns:a16="http://schemas.microsoft.com/office/drawing/2014/main" id="{458450F1-A1C7-0E42-98B9-C250AB0B94BB}"/>
              </a:ext>
            </a:extLst>
          </p:cNvPr>
          <p:cNvSpPr txBox="1">
            <a:spLocks/>
          </p:cNvSpPr>
          <p:nvPr/>
        </p:nvSpPr>
        <p:spPr>
          <a:xfrm>
            <a:off x="4150518" y="594727"/>
            <a:ext cx="4111739" cy="472839"/>
          </a:xfrm>
          <a:prstGeom prst="rect">
            <a:avLst/>
          </a:prstGeom>
          <a:solidFill>
            <a:srgbClr val="428891"/>
          </a:solidFill>
        </p:spPr>
        <p:txBody>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2800" b="1" dirty="0"/>
              <a:t>Einsatzmöglichkeiten</a:t>
            </a:r>
            <a:endParaRPr lang="de-DE" sz="2800" dirty="0"/>
          </a:p>
        </p:txBody>
      </p:sp>
    </p:spTree>
    <p:extLst>
      <p:ext uri="{BB962C8B-B14F-4D97-AF65-F5344CB8AC3E}">
        <p14:creationId xmlns:p14="http://schemas.microsoft.com/office/powerpoint/2010/main" val="2227485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1"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grpId="1"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P spid="19" grpId="0"/>
      <p:bldP spid="19" grpId="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F05DD083-F2E5-3A45-8261-F57D53A9C9DE}"/>
              </a:ext>
            </a:extLst>
          </p:cNvPr>
          <p:cNvSpPr>
            <a:spLocks noGrp="1"/>
          </p:cNvSpPr>
          <p:nvPr>
            <p:ph type="dt" sz="half" idx="10"/>
          </p:nvPr>
        </p:nvSpPr>
        <p:spPr/>
        <p:txBody>
          <a:bodyPr/>
          <a:lstStyle/>
          <a:p>
            <a:fld id="{47812229-3D41-3749-81C7-654ECBC0BDF8}" type="datetime1">
              <a:rPr lang="de-DE" smtClean="0"/>
              <a:t>25.09.20</a:t>
            </a:fld>
            <a:endParaRPr lang="de-DE"/>
          </a:p>
        </p:txBody>
      </p:sp>
      <p:sp>
        <p:nvSpPr>
          <p:cNvPr id="4" name="Fußzeilenplatzhalter 3">
            <a:extLst>
              <a:ext uri="{FF2B5EF4-FFF2-40B4-BE49-F238E27FC236}">
                <a16:creationId xmlns:a16="http://schemas.microsoft.com/office/drawing/2014/main" id="{E1EE00E1-2908-B347-BEFF-A4012A84E3D3}"/>
              </a:ext>
            </a:extLst>
          </p:cNvPr>
          <p:cNvSpPr>
            <a:spLocks noGrp="1"/>
          </p:cNvSpPr>
          <p:nvPr>
            <p:ph type="ftr" sz="quarter" idx="11"/>
          </p:nvPr>
        </p:nvSpPr>
        <p:spPr/>
        <p:txBody>
          <a:bodyPr/>
          <a:lstStyle/>
          <a:p>
            <a:r>
              <a:rPr lang="de-DE"/>
              <a:t>Juli 2019 © </a:t>
            </a:r>
            <a:r>
              <a:rPr lang="de-DE" b="1"/>
              <a:t>PIKAS</a:t>
            </a:r>
            <a:r>
              <a:rPr lang="de-DE"/>
              <a:t> digi </a:t>
            </a:r>
            <a:r>
              <a:rPr lang="de-DE" i="1"/>
              <a:t>(pikas-digi.dzlm.de)</a:t>
            </a:r>
            <a:endParaRPr lang="de-DE" i="1" dirty="0"/>
          </a:p>
        </p:txBody>
      </p:sp>
      <p:sp>
        <p:nvSpPr>
          <p:cNvPr id="5" name="Foliennummernplatzhalter 4">
            <a:extLst>
              <a:ext uri="{FF2B5EF4-FFF2-40B4-BE49-F238E27FC236}">
                <a16:creationId xmlns:a16="http://schemas.microsoft.com/office/drawing/2014/main" id="{AFC77EE7-859B-4D4A-A093-E2A101E2B26C}"/>
              </a:ext>
            </a:extLst>
          </p:cNvPr>
          <p:cNvSpPr>
            <a:spLocks noGrp="1"/>
          </p:cNvSpPr>
          <p:nvPr>
            <p:ph type="sldNum" sz="quarter" idx="12"/>
          </p:nvPr>
        </p:nvSpPr>
        <p:spPr/>
        <p:txBody>
          <a:bodyPr/>
          <a:lstStyle/>
          <a:p>
            <a:fld id="{7D26CBBC-A65C-324F-A558-3C7EC3B0734D}" type="slidenum">
              <a:rPr lang="de-DE" smtClean="0"/>
              <a:t>46</a:t>
            </a:fld>
            <a:endParaRPr lang="de-DE"/>
          </a:p>
        </p:txBody>
      </p:sp>
      <p:sp>
        <p:nvSpPr>
          <p:cNvPr id="8" name="Untertitel 2">
            <a:extLst>
              <a:ext uri="{FF2B5EF4-FFF2-40B4-BE49-F238E27FC236}">
                <a16:creationId xmlns:a16="http://schemas.microsoft.com/office/drawing/2014/main" id="{8CE9D185-D05B-3242-BA40-23C75CB31D8F}"/>
              </a:ext>
            </a:extLst>
          </p:cNvPr>
          <p:cNvSpPr txBox="1">
            <a:spLocks/>
          </p:cNvSpPr>
          <p:nvPr/>
        </p:nvSpPr>
        <p:spPr>
          <a:xfrm>
            <a:off x="973931" y="1390649"/>
            <a:ext cx="10244138" cy="51482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spcAft>
                <a:spcPts val="1200"/>
              </a:spcAft>
              <a:buFont typeface="Arial" charset="0"/>
              <a:buNone/>
              <a:defRPr/>
            </a:pPr>
            <a:endParaRPr lang="de-DE" altLang="de-DE" sz="2000" b="1" dirty="0"/>
          </a:p>
          <a:p>
            <a:pPr marL="457200" indent="-457200">
              <a:spcAft>
                <a:spcPts val="1200"/>
              </a:spcAft>
              <a:buFont typeface="Wingdings" charset="2"/>
              <a:buChar char="§"/>
              <a:defRPr/>
            </a:pPr>
            <a:r>
              <a:rPr lang="de-DE" altLang="de-DE" sz="2000" dirty="0"/>
              <a:t>Nutzung von Suchseiten für Kinder:</a:t>
            </a:r>
            <a:br>
              <a:rPr lang="de-DE" altLang="de-DE" sz="2000" dirty="0"/>
            </a:br>
            <a:r>
              <a:rPr lang="de-DE" altLang="de-DE" sz="2000" dirty="0" err="1"/>
              <a:t>FragFinn</a:t>
            </a:r>
            <a:br>
              <a:rPr lang="de-DE" altLang="de-DE" sz="2000" dirty="0"/>
            </a:br>
            <a:r>
              <a:rPr lang="de-DE" altLang="de-DE" sz="2000" dirty="0"/>
              <a:t>Blinde-Kuh</a:t>
            </a:r>
            <a:br>
              <a:rPr lang="de-DE" altLang="de-DE" sz="2000" dirty="0"/>
            </a:br>
            <a:r>
              <a:rPr lang="de-DE" altLang="de-DE" sz="2000" dirty="0"/>
              <a:t>Helles-</a:t>
            </a:r>
            <a:r>
              <a:rPr lang="de-DE" altLang="de-DE" sz="2000" dirty="0" err="1"/>
              <a:t>Koepfchen</a:t>
            </a:r>
            <a:endParaRPr lang="de-DE" altLang="de-DE" sz="2000" dirty="0"/>
          </a:p>
          <a:p>
            <a:pPr marL="0" indent="0">
              <a:spcAft>
                <a:spcPts val="1200"/>
              </a:spcAft>
              <a:buNone/>
              <a:defRPr/>
            </a:pPr>
            <a:r>
              <a:rPr lang="de-DE" altLang="de-DE" sz="2000" dirty="0"/>
              <a:t>Beispiel Mathematikunterricht: </a:t>
            </a:r>
            <a:br>
              <a:rPr lang="de-DE" altLang="de-DE" sz="2000" dirty="0"/>
            </a:br>
            <a:r>
              <a:rPr lang="de-DE" altLang="de-DE" sz="2000" dirty="0"/>
              <a:t>Recherchieren zu offenen Sachaufgaben</a:t>
            </a:r>
            <a:endParaRPr lang="de-DE" altLang="de-DE" sz="2000" b="1" dirty="0"/>
          </a:p>
          <a:p>
            <a:pPr marL="0" indent="0">
              <a:spcAft>
                <a:spcPts val="1200"/>
              </a:spcAft>
              <a:buNone/>
              <a:defRPr/>
            </a:pPr>
            <a:r>
              <a:rPr lang="de-DE" altLang="de-DE" sz="2000" b="1" dirty="0"/>
              <a:t>Wie viele Noten werden in allen deutschen Schulen pro Jahr erteilt?</a:t>
            </a:r>
            <a:endParaRPr lang="de-DE" altLang="de-DE" sz="2000" dirty="0"/>
          </a:p>
          <a:p>
            <a:pPr marL="457200" indent="-457200">
              <a:spcAft>
                <a:spcPts val="1200"/>
              </a:spcAft>
              <a:buFont typeface="Wingdings" charset="2"/>
              <a:buChar char="§"/>
              <a:defRPr/>
            </a:pPr>
            <a:r>
              <a:rPr lang="de-DE" altLang="de-DE" sz="2000" dirty="0"/>
              <a:t>Wichtig ist, den Kindern zunächst ein sicheres Suchen im Netz zu ermöglichen und bei der Orientierung zu helfen</a:t>
            </a:r>
          </a:p>
          <a:p>
            <a:pPr marL="457200" indent="-457200">
              <a:spcAft>
                <a:spcPts val="1200"/>
              </a:spcAft>
              <a:buFont typeface="Wingdings" charset="2"/>
              <a:buChar char="§"/>
              <a:defRPr/>
            </a:pPr>
            <a:r>
              <a:rPr lang="de-DE" altLang="de-DE" sz="2000" dirty="0"/>
              <a:t>Heranführung an digital bereitgestellte Sammlungen von Texten und Bildern</a:t>
            </a:r>
          </a:p>
          <a:p>
            <a:pPr marL="457200" indent="-457200">
              <a:spcAft>
                <a:spcPts val="1200"/>
              </a:spcAft>
              <a:buFont typeface="Arial" charset="0"/>
              <a:buNone/>
              <a:defRPr/>
            </a:pPr>
            <a:br>
              <a:rPr lang="de-DE" altLang="de-DE" sz="2000" b="1" dirty="0"/>
            </a:br>
            <a:endParaRPr lang="de-DE" altLang="de-DE" sz="2000" b="1" dirty="0"/>
          </a:p>
        </p:txBody>
      </p:sp>
      <p:sp>
        <p:nvSpPr>
          <p:cNvPr id="10" name="Textfeld 9">
            <a:extLst>
              <a:ext uri="{FF2B5EF4-FFF2-40B4-BE49-F238E27FC236}">
                <a16:creationId xmlns:a16="http://schemas.microsoft.com/office/drawing/2014/main" id="{FE17114D-3217-724C-A0F2-24CCEDE2801F}"/>
              </a:ext>
            </a:extLst>
          </p:cNvPr>
          <p:cNvSpPr txBox="1"/>
          <p:nvPr/>
        </p:nvSpPr>
        <p:spPr>
          <a:xfrm>
            <a:off x="973931" y="1390649"/>
            <a:ext cx="3291840" cy="424732"/>
          </a:xfrm>
          <a:prstGeom prst="rect">
            <a:avLst/>
          </a:prstGeom>
          <a:solidFill>
            <a:schemeClr val="bg1"/>
          </a:solidFill>
        </p:spPr>
        <p:txBody>
          <a:bodyPr wrap="square" rtlCol="0">
            <a:spAutoFit/>
          </a:bodyPr>
          <a:lstStyle/>
          <a:p>
            <a:pPr>
              <a:lnSpc>
                <a:spcPct val="90000"/>
              </a:lnSpc>
              <a:spcAft>
                <a:spcPts val="1200"/>
              </a:spcAft>
            </a:pPr>
            <a:r>
              <a:rPr lang="de-DE" altLang="de-DE" sz="2400" dirty="0">
                <a:solidFill>
                  <a:srgbClr val="428891"/>
                </a:solidFill>
                <a:latin typeface="Open Sans" panose="020B0606030504020204" pitchFamily="34" charset="0"/>
                <a:ea typeface="Open Sans" panose="020B0606030504020204" pitchFamily="34" charset="0"/>
                <a:cs typeface="Open Sans" panose="020B0606030504020204" pitchFamily="34" charset="0"/>
              </a:rPr>
              <a:t>4.2 Internetrecherche</a:t>
            </a:r>
          </a:p>
        </p:txBody>
      </p:sp>
      <p:sp>
        <p:nvSpPr>
          <p:cNvPr id="11" name="Inhaltsplatzhalter 5">
            <a:extLst>
              <a:ext uri="{FF2B5EF4-FFF2-40B4-BE49-F238E27FC236}">
                <a16:creationId xmlns:a16="http://schemas.microsoft.com/office/drawing/2014/main" id="{7DE975F4-B8A2-8B4C-AC7D-0D40BAD6AD91}"/>
              </a:ext>
            </a:extLst>
          </p:cNvPr>
          <p:cNvSpPr txBox="1">
            <a:spLocks/>
          </p:cNvSpPr>
          <p:nvPr/>
        </p:nvSpPr>
        <p:spPr>
          <a:xfrm>
            <a:off x="4150518" y="87843"/>
            <a:ext cx="5374482" cy="472839"/>
          </a:xfrm>
          <a:prstGeom prst="rect">
            <a:avLst/>
          </a:prstGeom>
          <a:solidFill>
            <a:srgbClr val="428891"/>
          </a:solidFill>
        </p:spPr>
        <p:txBody>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2800" dirty="0"/>
              <a:t>4. Digitale Medien und deren</a:t>
            </a:r>
          </a:p>
        </p:txBody>
      </p:sp>
      <p:sp>
        <p:nvSpPr>
          <p:cNvPr id="12" name="Inhaltsplatzhalter 5">
            <a:extLst>
              <a:ext uri="{FF2B5EF4-FFF2-40B4-BE49-F238E27FC236}">
                <a16:creationId xmlns:a16="http://schemas.microsoft.com/office/drawing/2014/main" id="{BEF73EA1-1F49-384B-8B2A-5A4D6F6F7F4A}"/>
              </a:ext>
            </a:extLst>
          </p:cNvPr>
          <p:cNvSpPr txBox="1">
            <a:spLocks/>
          </p:cNvSpPr>
          <p:nvPr/>
        </p:nvSpPr>
        <p:spPr>
          <a:xfrm>
            <a:off x="4150518" y="594727"/>
            <a:ext cx="4111739" cy="472839"/>
          </a:xfrm>
          <a:prstGeom prst="rect">
            <a:avLst/>
          </a:prstGeom>
          <a:solidFill>
            <a:srgbClr val="428891"/>
          </a:solidFill>
        </p:spPr>
        <p:txBody>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2800" b="1" dirty="0"/>
              <a:t>Einsatzmöglichkeiten</a:t>
            </a:r>
            <a:endParaRPr lang="de-DE" sz="2800" dirty="0"/>
          </a:p>
        </p:txBody>
      </p:sp>
    </p:spTree>
    <p:extLst>
      <p:ext uri="{BB962C8B-B14F-4D97-AF65-F5344CB8AC3E}">
        <p14:creationId xmlns:p14="http://schemas.microsoft.com/office/powerpoint/2010/main" val="3808470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105B7488-40C2-9849-868F-F61E874F677D}"/>
              </a:ext>
            </a:extLst>
          </p:cNvPr>
          <p:cNvSpPr>
            <a:spLocks noGrp="1"/>
          </p:cNvSpPr>
          <p:nvPr>
            <p:ph type="dt" sz="half" idx="10"/>
          </p:nvPr>
        </p:nvSpPr>
        <p:spPr/>
        <p:txBody>
          <a:bodyPr/>
          <a:lstStyle/>
          <a:p>
            <a:fld id="{47812229-3D41-3749-81C7-654ECBC0BDF8}" type="datetime1">
              <a:rPr lang="de-DE" smtClean="0"/>
              <a:t>25.09.20</a:t>
            </a:fld>
            <a:endParaRPr lang="de-DE"/>
          </a:p>
        </p:txBody>
      </p:sp>
      <p:sp>
        <p:nvSpPr>
          <p:cNvPr id="4" name="Fußzeilenplatzhalter 3">
            <a:extLst>
              <a:ext uri="{FF2B5EF4-FFF2-40B4-BE49-F238E27FC236}">
                <a16:creationId xmlns:a16="http://schemas.microsoft.com/office/drawing/2014/main" id="{3010088F-BEAD-D945-9B6B-CFBED1D2BD41}"/>
              </a:ext>
            </a:extLst>
          </p:cNvPr>
          <p:cNvSpPr>
            <a:spLocks noGrp="1"/>
          </p:cNvSpPr>
          <p:nvPr>
            <p:ph type="ftr" sz="quarter" idx="11"/>
          </p:nvPr>
        </p:nvSpPr>
        <p:spPr/>
        <p:txBody>
          <a:bodyPr/>
          <a:lstStyle/>
          <a:p>
            <a:r>
              <a:rPr lang="de-DE"/>
              <a:t>Juli 2019 © </a:t>
            </a:r>
            <a:r>
              <a:rPr lang="de-DE" b="1"/>
              <a:t>PIKAS</a:t>
            </a:r>
            <a:r>
              <a:rPr lang="de-DE"/>
              <a:t> digi </a:t>
            </a:r>
            <a:r>
              <a:rPr lang="de-DE" i="1"/>
              <a:t>(pikas-digi.dzlm.de)</a:t>
            </a:r>
            <a:endParaRPr lang="de-DE" i="1" dirty="0"/>
          </a:p>
        </p:txBody>
      </p:sp>
      <p:sp>
        <p:nvSpPr>
          <p:cNvPr id="5" name="Foliennummernplatzhalter 4">
            <a:extLst>
              <a:ext uri="{FF2B5EF4-FFF2-40B4-BE49-F238E27FC236}">
                <a16:creationId xmlns:a16="http://schemas.microsoft.com/office/drawing/2014/main" id="{7FA40843-B7CD-1346-9FCB-7681410F5070}"/>
              </a:ext>
            </a:extLst>
          </p:cNvPr>
          <p:cNvSpPr>
            <a:spLocks noGrp="1"/>
          </p:cNvSpPr>
          <p:nvPr>
            <p:ph type="sldNum" sz="quarter" idx="12"/>
          </p:nvPr>
        </p:nvSpPr>
        <p:spPr/>
        <p:txBody>
          <a:bodyPr/>
          <a:lstStyle/>
          <a:p>
            <a:fld id="{7D26CBBC-A65C-324F-A558-3C7EC3B0734D}" type="slidenum">
              <a:rPr lang="de-DE" smtClean="0"/>
              <a:t>47</a:t>
            </a:fld>
            <a:endParaRPr lang="de-DE" dirty="0"/>
          </a:p>
        </p:txBody>
      </p:sp>
      <p:sp>
        <p:nvSpPr>
          <p:cNvPr id="7" name="Untertitel 2">
            <a:extLst>
              <a:ext uri="{FF2B5EF4-FFF2-40B4-BE49-F238E27FC236}">
                <a16:creationId xmlns:a16="http://schemas.microsoft.com/office/drawing/2014/main" id="{8CAABE43-4414-C94E-9626-754F9E3256B0}"/>
              </a:ext>
            </a:extLst>
          </p:cNvPr>
          <p:cNvSpPr txBox="1">
            <a:spLocks noChangeArrowheads="1"/>
          </p:cNvSpPr>
          <p:nvPr/>
        </p:nvSpPr>
        <p:spPr>
          <a:xfrm>
            <a:off x="841375" y="1390649"/>
            <a:ext cx="10512425" cy="51482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buNone/>
            </a:pPr>
            <a:endParaRPr lang="de-DE" altLang="de-DE" sz="2200" b="1" dirty="0">
              <a:ea typeface="ＭＳ Ｐゴシック" panose="020B0600070205080204" pitchFamily="34" charset="-128"/>
            </a:endParaRPr>
          </a:p>
          <a:p>
            <a:pPr marL="0" indent="0">
              <a:spcAft>
                <a:spcPts val="1200"/>
              </a:spcAft>
              <a:buNone/>
            </a:pPr>
            <a:r>
              <a:rPr lang="de-DE" altLang="de-DE" sz="2000" dirty="0">
                <a:ea typeface="ＭＳ Ｐゴシック" panose="020B0600070205080204" pitchFamily="34" charset="-128"/>
              </a:rPr>
              <a:t>Beispiel 1: </a:t>
            </a:r>
            <a:r>
              <a:rPr lang="de-DE" altLang="de-DE" sz="2000" b="1" dirty="0">
                <a:ea typeface="ＭＳ Ｐゴシック" panose="020B0600070205080204" pitchFamily="34" charset="-128"/>
              </a:rPr>
              <a:t>Audio-Podcasts in der Primarstufe (</a:t>
            </a:r>
            <a:r>
              <a:rPr lang="de-DE" altLang="de-DE" sz="2000" b="1" dirty="0" err="1">
                <a:ea typeface="ＭＳ Ｐゴシック" panose="020B0600070205080204" pitchFamily="34" charset="-128"/>
              </a:rPr>
              <a:t>PriMaPodcasts</a:t>
            </a:r>
            <a:r>
              <a:rPr lang="de-DE" altLang="de-DE" sz="2000" b="1" dirty="0">
                <a:ea typeface="ＭＳ Ｐゴシック" panose="020B0600070205080204" pitchFamily="34" charset="-128"/>
              </a:rPr>
              <a:t>)</a:t>
            </a:r>
            <a:br>
              <a:rPr lang="de-DE" altLang="de-DE" sz="2000" dirty="0">
                <a:ea typeface="ＭＳ Ｐゴシック" panose="020B0600070205080204" pitchFamily="34" charset="-128"/>
              </a:rPr>
            </a:br>
            <a:endParaRPr lang="de-DE" altLang="de-DE" sz="2000" dirty="0">
              <a:ea typeface="ＭＳ Ｐゴシック" panose="020B0600070205080204" pitchFamily="34" charset="-128"/>
            </a:endParaRPr>
          </a:p>
          <a:p>
            <a:pPr marL="457200" indent="-457200">
              <a:spcAft>
                <a:spcPts val="1200"/>
              </a:spcAft>
              <a:buFont typeface="Wingdings" pitchFamily="2" charset="2"/>
              <a:buChar char="§"/>
            </a:pPr>
            <a:r>
              <a:rPr lang="de-DE" altLang="de-DE" sz="2000" i="1" dirty="0">
                <a:ea typeface="ＭＳ Ｐゴシック" panose="020B0600070205080204" pitchFamily="34" charset="-128"/>
              </a:rPr>
              <a:t>Mündliches</a:t>
            </a:r>
            <a:r>
              <a:rPr lang="de-DE" altLang="de-DE" sz="2000" dirty="0">
                <a:ea typeface="ＭＳ Ｐゴシック" panose="020B0600070205080204" pitchFamily="34" charset="-128"/>
              </a:rPr>
              <a:t> Darstellen und Beschreiben </a:t>
            </a:r>
            <a:br>
              <a:rPr lang="de-DE" altLang="de-DE" sz="2000" dirty="0">
                <a:ea typeface="ＭＳ Ｐゴシック" panose="020B0600070205080204" pitchFamily="34" charset="-128"/>
              </a:rPr>
            </a:br>
            <a:r>
              <a:rPr lang="de-DE" altLang="de-DE" sz="2000" dirty="0">
                <a:ea typeface="ＭＳ Ｐゴシック" panose="020B0600070205080204" pitchFamily="34" charset="-128"/>
              </a:rPr>
              <a:t>mathematischer Begriffe</a:t>
            </a:r>
          </a:p>
          <a:p>
            <a:pPr marL="457200" indent="-457200">
              <a:spcAft>
                <a:spcPts val="1200"/>
              </a:spcAft>
              <a:buFont typeface="Wingdings" pitchFamily="2" charset="2"/>
              <a:buChar char="§"/>
            </a:pPr>
            <a:r>
              <a:rPr lang="de-DE" altLang="de-DE" sz="2000" dirty="0" err="1">
                <a:ea typeface="ＭＳ Ｐゴシック" panose="020B0600070205080204" pitchFamily="34" charset="-128"/>
              </a:rPr>
              <a:t>Sechsschrittiger</a:t>
            </a:r>
            <a:r>
              <a:rPr lang="de-DE" altLang="de-DE" sz="2000" dirty="0">
                <a:ea typeface="ＭＳ Ｐゴシック" panose="020B0600070205080204" pitchFamily="34" charset="-128"/>
              </a:rPr>
              <a:t> Ablauf im Erstellungsprozess:</a:t>
            </a:r>
          </a:p>
          <a:p>
            <a:pPr marL="457200" indent="-457200">
              <a:spcAft>
                <a:spcPts val="1200"/>
              </a:spcAft>
              <a:buFont typeface="Wingdings" pitchFamily="2" charset="2"/>
              <a:buChar char="§"/>
            </a:pPr>
            <a:r>
              <a:rPr lang="de-DE" altLang="de-DE" sz="2000" dirty="0" err="1">
                <a:ea typeface="ＭＳ Ｐゴシック" panose="020B0600070205080204" pitchFamily="34" charset="-128"/>
              </a:rPr>
              <a:t>PriMaPodcasts</a:t>
            </a:r>
            <a:r>
              <a:rPr lang="de-DE" altLang="de-DE" sz="2000" dirty="0">
                <a:ea typeface="ＭＳ Ｐゴシック" panose="020B0600070205080204" pitchFamily="34" charset="-128"/>
              </a:rPr>
              <a:t> eröffnen Chancen zum</a:t>
            </a:r>
            <a:br>
              <a:rPr lang="de-DE" altLang="de-DE" sz="2000" dirty="0">
                <a:ea typeface="ＭＳ Ｐゴシック" panose="020B0600070205080204" pitchFamily="34" charset="-128"/>
              </a:rPr>
            </a:br>
            <a:r>
              <a:rPr lang="de-DE" altLang="de-DE" sz="2000" dirty="0">
                <a:ea typeface="ＭＳ Ｐゴシック" panose="020B0600070205080204" pitchFamily="34" charset="-128"/>
              </a:rPr>
              <a:t>Lernen, zur Diagnose und zum Forschen</a:t>
            </a:r>
            <a:br>
              <a:rPr lang="de-DE" altLang="de-DE" sz="2000" b="1" dirty="0">
                <a:ea typeface="ＭＳ Ｐゴシック" panose="020B0600070205080204" pitchFamily="34" charset="-128"/>
              </a:rPr>
            </a:br>
            <a:endParaRPr lang="de-DE" altLang="de-DE" sz="2000" b="1" dirty="0">
              <a:ea typeface="ＭＳ Ｐゴシック" panose="020B0600070205080204" pitchFamily="34" charset="-128"/>
            </a:endParaRPr>
          </a:p>
        </p:txBody>
      </p:sp>
      <p:pic>
        <p:nvPicPr>
          <p:cNvPr id="9" name="Bild 3">
            <a:extLst>
              <a:ext uri="{FF2B5EF4-FFF2-40B4-BE49-F238E27FC236}">
                <a16:creationId xmlns:a16="http://schemas.microsoft.com/office/drawing/2014/main" id="{9AE1EED8-FCBC-C549-B737-A9ADAFE9A446}"/>
              </a:ext>
            </a:extLst>
          </p:cNvPr>
          <p:cNvPicPr>
            <a:picLocks noChangeAspect="1"/>
          </p:cNvPicPr>
          <p:nvPr/>
        </p:nvPicPr>
        <p:blipFill>
          <a:blip r:embed="rId3" cstate="print">
            <a:extLst>
              <a:ext uri="{28A0092B-C50C-407E-A947-70E740481C1C}">
                <a14:useLocalDpi xmlns:a14="http://schemas.microsoft.com/office/drawing/2010/main"/>
              </a:ext>
            </a:extLst>
          </a:blip>
          <a:srcRect l="16927" t="11987" r="16927" b="13559"/>
          <a:stretch>
            <a:fillRect/>
          </a:stretch>
        </p:blipFill>
        <p:spPr bwMode="auto">
          <a:xfrm>
            <a:off x="8850312" y="2360608"/>
            <a:ext cx="2016125" cy="2808288"/>
          </a:xfrm>
          <a:prstGeom prst="rect">
            <a:avLst/>
          </a:prstGeom>
          <a:noFill/>
          <a:ln>
            <a:noFill/>
          </a:ln>
          <a:effectLst>
            <a:outerShdw blurRad="50800" dist="38100" dir="2700000" algn="tl" rotWithShape="0">
              <a:prstClr val="black">
                <a:alpha val="40000"/>
              </a:prst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Textfeld 3">
            <a:extLst>
              <a:ext uri="{FF2B5EF4-FFF2-40B4-BE49-F238E27FC236}">
                <a16:creationId xmlns:a16="http://schemas.microsoft.com/office/drawing/2014/main" id="{C4F2693B-15DA-4C47-8D42-E7B344E35185}"/>
              </a:ext>
            </a:extLst>
          </p:cNvPr>
          <p:cNvSpPr txBox="1">
            <a:spLocks noChangeArrowheads="1"/>
          </p:cNvSpPr>
          <p:nvPr/>
        </p:nvSpPr>
        <p:spPr bwMode="auto">
          <a:xfrm>
            <a:off x="7547430" y="5213341"/>
            <a:ext cx="3419024"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2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r" eaLnBrk="1" hangingPunct="1">
              <a:spcBef>
                <a:spcPct val="0"/>
              </a:spcBef>
              <a:buFontTx/>
              <a:buNone/>
            </a:pPr>
            <a:r>
              <a:rPr lang="de-DE" altLang="de-DE" sz="1600" dirty="0">
                <a:latin typeface="Open Sans" panose="020B0606030504020204" pitchFamily="34" charset="0"/>
                <a:ea typeface="Open Sans" panose="020B0606030504020204" pitchFamily="34" charset="0"/>
                <a:cs typeface="Open Sans" panose="020B0606030504020204" pitchFamily="34" charset="0"/>
              </a:rPr>
              <a:t>(Schreiber &amp; Klose, 2017)</a:t>
            </a:r>
          </a:p>
        </p:txBody>
      </p:sp>
      <p:sp>
        <p:nvSpPr>
          <p:cNvPr id="12" name="Textfeld 11">
            <a:extLst>
              <a:ext uri="{FF2B5EF4-FFF2-40B4-BE49-F238E27FC236}">
                <a16:creationId xmlns:a16="http://schemas.microsoft.com/office/drawing/2014/main" id="{95A4B86D-71B5-4C44-BD94-9792D2340930}"/>
              </a:ext>
            </a:extLst>
          </p:cNvPr>
          <p:cNvSpPr txBox="1"/>
          <p:nvPr/>
        </p:nvSpPr>
        <p:spPr>
          <a:xfrm>
            <a:off x="1316830" y="5624017"/>
            <a:ext cx="9558337" cy="707886"/>
          </a:xfrm>
          <a:prstGeom prst="rect">
            <a:avLst/>
          </a:prstGeom>
          <a:solidFill>
            <a:srgbClr val="428891">
              <a:alpha val="40000"/>
            </a:srgbClr>
          </a:solidFill>
        </p:spPr>
        <p:txBody>
          <a:bodyPr wrap="square" rtlCol="0">
            <a:spAutoFit/>
          </a:bodyPr>
          <a:lstStyle/>
          <a:p>
            <a:pPr algn="ctr"/>
            <a:r>
              <a:rPr lang="de-DE" sz="2000" dirty="0">
                <a:latin typeface="Open Sans" panose="020B0606030504020204" pitchFamily="34" charset="0"/>
                <a:ea typeface="Open Sans" panose="020B0606030504020204" pitchFamily="34" charset="0"/>
                <a:cs typeface="Open Sans" panose="020B0606030504020204" pitchFamily="34" charset="0"/>
              </a:rPr>
              <a:t>Eine umfangreiche Sammlung erstellter Podcasts und Drehbücher </a:t>
            </a:r>
            <a:br>
              <a:rPr lang="de-DE" sz="2000" dirty="0">
                <a:latin typeface="Open Sans" panose="020B0606030504020204" pitchFamily="34" charset="0"/>
                <a:ea typeface="Open Sans" panose="020B0606030504020204" pitchFamily="34" charset="0"/>
                <a:cs typeface="Open Sans" panose="020B0606030504020204" pitchFamily="34" charset="0"/>
              </a:rPr>
            </a:br>
            <a:r>
              <a:rPr lang="de-DE" sz="2000" dirty="0">
                <a:latin typeface="Open Sans" panose="020B0606030504020204" pitchFamily="34" charset="0"/>
                <a:ea typeface="Open Sans" panose="020B0606030504020204" pitchFamily="34" charset="0"/>
                <a:cs typeface="Open Sans" panose="020B0606030504020204" pitchFamily="34" charset="0"/>
              </a:rPr>
              <a:t>ist verfügbar unter: http://</a:t>
            </a:r>
            <a:r>
              <a:rPr lang="de-DE" sz="2000" dirty="0" err="1">
                <a:latin typeface="Open Sans" panose="020B0606030504020204" pitchFamily="34" charset="0"/>
                <a:ea typeface="Open Sans" panose="020B0606030504020204" pitchFamily="34" charset="0"/>
                <a:cs typeface="Open Sans" panose="020B0606030504020204" pitchFamily="34" charset="0"/>
              </a:rPr>
              <a:t>www.inst.uni-giessen.de</a:t>
            </a:r>
            <a:r>
              <a:rPr lang="de-DE" sz="2000" dirty="0">
                <a:latin typeface="Open Sans" panose="020B0606030504020204" pitchFamily="34" charset="0"/>
                <a:ea typeface="Open Sans" panose="020B0606030504020204" pitchFamily="34" charset="0"/>
                <a:cs typeface="Open Sans" panose="020B0606030504020204" pitchFamily="34" charset="0"/>
              </a:rPr>
              <a:t>/</a:t>
            </a:r>
            <a:r>
              <a:rPr lang="de-DE" sz="2000" dirty="0" err="1">
                <a:latin typeface="Open Sans" panose="020B0606030504020204" pitchFamily="34" charset="0"/>
                <a:ea typeface="Open Sans" panose="020B0606030504020204" pitchFamily="34" charset="0"/>
                <a:cs typeface="Open Sans" panose="020B0606030504020204" pitchFamily="34" charset="0"/>
              </a:rPr>
              <a:t>idm</a:t>
            </a:r>
            <a:r>
              <a:rPr lang="de-DE" sz="2000" dirty="0">
                <a:latin typeface="Open Sans" panose="020B0606030504020204" pitchFamily="34" charset="0"/>
                <a:ea typeface="Open Sans" panose="020B0606030504020204" pitchFamily="34" charset="0"/>
                <a:cs typeface="Open Sans" panose="020B0606030504020204" pitchFamily="34" charset="0"/>
              </a:rPr>
              <a:t>/</a:t>
            </a:r>
            <a:r>
              <a:rPr lang="de-DE" sz="2000" dirty="0" err="1">
                <a:latin typeface="Open Sans" panose="020B0606030504020204" pitchFamily="34" charset="0"/>
                <a:ea typeface="Open Sans" panose="020B0606030504020204" pitchFamily="34" charset="0"/>
                <a:cs typeface="Open Sans" panose="020B0606030504020204" pitchFamily="34" charset="0"/>
              </a:rPr>
              <a:t>primapodcast</a:t>
            </a:r>
            <a:endParaRPr lang="de-DE"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14" name="Textfeld 13">
            <a:extLst>
              <a:ext uri="{FF2B5EF4-FFF2-40B4-BE49-F238E27FC236}">
                <a16:creationId xmlns:a16="http://schemas.microsoft.com/office/drawing/2014/main" id="{70D6745E-8270-0A49-9246-CF52FDE7320A}"/>
              </a:ext>
            </a:extLst>
          </p:cNvPr>
          <p:cNvSpPr txBox="1"/>
          <p:nvPr/>
        </p:nvSpPr>
        <p:spPr>
          <a:xfrm>
            <a:off x="838200" y="1390649"/>
            <a:ext cx="3520440" cy="424732"/>
          </a:xfrm>
          <a:prstGeom prst="rect">
            <a:avLst/>
          </a:prstGeom>
          <a:solidFill>
            <a:schemeClr val="bg1"/>
          </a:solidFill>
        </p:spPr>
        <p:txBody>
          <a:bodyPr wrap="square" rtlCol="0">
            <a:spAutoFit/>
          </a:bodyPr>
          <a:lstStyle/>
          <a:p>
            <a:pPr>
              <a:lnSpc>
                <a:spcPct val="90000"/>
              </a:lnSpc>
              <a:spcAft>
                <a:spcPts val="1200"/>
              </a:spcAft>
            </a:pPr>
            <a:r>
              <a:rPr lang="de-DE" altLang="de-DE" sz="2400" dirty="0">
                <a:solidFill>
                  <a:srgbClr val="428891"/>
                </a:solidFill>
                <a:latin typeface="Open Sans" panose="020B0606030504020204" pitchFamily="34" charset="0"/>
                <a:ea typeface="Open Sans" panose="020B0606030504020204" pitchFamily="34" charset="0"/>
                <a:cs typeface="Open Sans" panose="020B0606030504020204" pitchFamily="34" charset="0"/>
              </a:rPr>
              <a:t>4.3 Ton, Bild und Video</a:t>
            </a:r>
          </a:p>
        </p:txBody>
      </p:sp>
      <p:sp>
        <p:nvSpPr>
          <p:cNvPr id="13" name="Inhaltsplatzhalter 5">
            <a:extLst>
              <a:ext uri="{FF2B5EF4-FFF2-40B4-BE49-F238E27FC236}">
                <a16:creationId xmlns:a16="http://schemas.microsoft.com/office/drawing/2014/main" id="{A64D9B31-2897-5A4D-B45D-15AA05858F27}"/>
              </a:ext>
            </a:extLst>
          </p:cNvPr>
          <p:cNvSpPr txBox="1">
            <a:spLocks/>
          </p:cNvSpPr>
          <p:nvPr/>
        </p:nvSpPr>
        <p:spPr>
          <a:xfrm>
            <a:off x="4150518" y="87843"/>
            <a:ext cx="5374482" cy="472839"/>
          </a:xfrm>
          <a:prstGeom prst="rect">
            <a:avLst/>
          </a:prstGeom>
          <a:solidFill>
            <a:srgbClr val="428891"/>
          </a:solidFill>
        </p:spPr>
        <p:txBody>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2800" dirty="0"/>
              <a:t>4. Digitale Medien und deren</a:t>
            </a:r>
          </a:p>
        </p:txBody>
      </p:sp>
      <p:sp>
        <p:nvSpPr>
          <p:cNvPr id="15" name="Inhaltsplatzhalter 5">
            <a:extLst>
              <a:ext uri="{FF2B5EF4-FFF2-40B4-BE49-F238E27FC236}">
                <a16:creationId xmlns:a16="http://schemas.microsoft.com/office/drawing/2014/main" id="{CB5D3264-E743-834E-8CC9-66CDD4D71622}"/>
              </a:ext>
            </a:extLst>
          </p:cNvPr>
          <p:cNvSpPr txBox="1">
            <a:spLocks/>
          </p:cNvSpPr>
          <p:nvPr/>
        </p:nvSpPr>
        <p:spPr>
          <a:xfrm>
            <a:off x="4150518" y="594727"/>
            <a:ext cx="4111739" cy="472839"/>
          </a:xfrm>
          <a:prstGeom prst="rect">
            <a:avLst/>
          </a:prstGeom>
          <a:solidFill>
            <a:srgbClr val="428891"/>
          </a:solidFill>
        </p:spPr>
        <p:txBody>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2800" b="1" dirty="0"/>
              <a:t>Einsatzmöglichkeiten</a:t>
            </a:r>
            <a:endParaRPr lang="de-DE" sz="2800" dirty="0"/>
          </a:p>
        </p:txBody>
      </p:sp>
      <p:pic>
        <p:nvPicPr>
          <p:cNvPr id="16" name="Grafik 15">
            <a:extLst>
              <a:ext uri="{FF2B5EF4-FFF2-40B4-BE49-F238E27FC236}">
                <a16:creationId xmlns:a16="http://schemas.microsoft.com/office/drawing/2014/main" id="{EF8D64DE-B46B-9B42-9055-3BEC00054C8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756400" y="2803073"/>
            <a:ext cx="1854200" cy="2514600"/>
          </a:xfrm>
          <a:prstGeom prst="rect">
            <a:avLst/>
          </a:prstGeom>
        </p:spPr>
      </p:pic>
      <p:sp>
        <p:nvSpPr>
          <p:cNvPr id="2" name="Rechteck 1">
            <a:extLst>
              <a:ext uri="{FF2B5EF4-FFF2-40B4-BE49-F238E27FC236}">
                <a16:creationId xmlns:a16="http://schemas.microsoft.com/office/drawing/2014/main" id="{EDABA1A1-5445-8548-BD5F-3C3902AE0787}"/>
              </a:ext>
            </a:extLst>
          </p:cNvPr>
          <p:cNvSpPr/>
          <p:nvPr/>
        </p:nvSpPr>
        <p:spPr>
          <a:xfrm>
            <a:off x="6369054" y="5274379"/>
            <a:ext cx="1633781" cy="230832"/>
          </a:xfrm>
          <a:prstGeom prst="rect">
            <a:avLst/>
          </a:prstGeom>
        </p:spPr>
        <p:txBody>
          <a:bodyPr wrap="none">
            <a:spAutoFit/>
          </a:bodyPr>
          <a:lstStyle/>
          <a:p>
            <a:r>
              <a:rPr lang="de-DE" sz="900" dirty="0">
                <a:solidFill>
                  <a:schemeClr val="bg1">
                    <a:lumMod val="85000"/>
                  </a:schemeClr>
                </a:solidFill>
              </a:rPr>
              <a:t>PIKAS </a:t>
            </a:r>
            <a:r>
              <a:rPr lang="de-DE" sz="900" dirty="0" err="1">
                <a:solidFill>
                  <a:schemeClr val="bg1">
                    <a:lumMod val="85000"/>
                  </a:schemeClr>
                </a:solidFill>
              </a:rPr>
              <a:t>digi</a:t>
            </a:r>
            <a:r>
              <a:rPr lang="de-DE" sz="900" dirty="0">
                <a:solidFill>
                  <a:schemeClr val="bg1">
                    <a:lumMod val="85000"/>
                  </a:schemeClr>
                </a:solidFill>
              </a:rPr>
              <a:t>. Lizenz: CC BY-SA 4.0</a:t>
            </a:r>
          </a:p>
        </p:txBody>
      </p:sp>
    </p:spTree>
    <p:extLst>
      <p:ext uri="{BB962C8B-B14F-4D97-AF65-F5344CB8AC3E}">
        <p14:creationId xmlns:p14="http://schemas.microsoft.com/office/powerpoint/2010/main" val="722641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10" grpId="0"/>
      <p:bldP spid="12"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2CC1C1FE-E8CC-3548-9A69-D218ABA65B47}"/>
              </a:ext>
            </a:extLst>
          </p:cNvPr>
          <p:cNvSpPr>
            <a:spLocks noGrp="1"/>
          </p:cNvSpPr>
          <p:nvPr>
            <p:ph type="dt" sz="half" idx="10"/>
          </p:nvPr>
        </p:nvSpPr>
        <p:spPr/>
        <p:txBody>
          <a:bodyPr/>
          <a:lstStyle/>
          <a:p>
            <a:fld id="{47812229-3D41-3749-81C7-654ECBC0BDF8}" type="datetime1">
              <a:rPr lang="de-DE" smtClean="0"/>
              <a:t>25.09.20</a:t>
            </a:fld>
            <a:endParaRPr lang="de-DE"/>
          </a:p>
        </p:txBody>
      </p:sp>
      <p:sp>
        <p:nvSpPr>
          <p:cNvPr id="4" name="Fußzeilenplatzhalter 3">
            <a:extLst>
              <a:ext uri="{FF2B5EF4-FFF2-40B4-BE49-F238E27FC236}">
                <a16:creationId xmlns:a16="http://schemas.microsoft.com/office/drawing/2014/main" id="{D21D17F1-D247-C946-B86F-A5748F597C28}"/>
              </a:ext>
            </a:extLst>
          </p:cNvPr>
          <p:cNvSpPr>
            <a:spLocks noGrp="1"/>
          </p:cNvSpPr>
          <p:nvPr>
            <p:ph type="ftr" sz="quarter" idx="11"/>
          </p:nvPr>
        </p:nvSpPr>
        <p:spPr/>
        <p:txBody>
          <a:bodyPr/>
          <a:lstStyle/>
          <a:p>
            <a:r>
              <a:rPr lang="de-DE"/>
              <a:t>Juli 2019 © </a:t>
            </a:r>
            <a:r>
              <a:rPr lang="de-DE" b="1"/>
              <a:t>PIKAS</a:t>
            </a:r>
            <a:r>
              <a:rPr lang="de-DE"/>
              <a:t> digi </a:t>
            </a:r>
            <a:r>
              <a:rPr lang="de-DE" i="1"/>
              <a:t>(pikas-digi.dzlm.de)</a:t>
            </a:r>
            <a:endParaRPr lang="de-DE" i="1" dirty="0"/>
          </a:p>
        </p:txBody>
      </p:sp>
      <p:sp>
        <p:nvSpPr>
          <p:cNvPr id="5" name="Foliennummernplatzhalter 4">
            <a:extLst>
              <a:ext uri="{FF2B5EF4-FFF2-40B4-BE49-F238E27FC236}">
                <a16:creationId xmlns:a16="http://schemas.microsoft.com/office/drawing/2014/main" id="{D257E0DE-7C85-7A4F-9AE8-F0BDEC2682B8}"/>
              </a:ext>
            </a:extLst>
          </p:cNvPr>
          <p:cNvSpPr>
            <a:spLocks noGrp="1"/>
          </p:cNvSpPr>
          <p:nvPr>
            <p:ph type="sldNum" sz="quarter" idx="12"/>
          </p:nvPr>
        </p:nvSpPr>
        <p:spPr/>
        <p:txBody>
          <a:bodyPr/>
          <a:lstStyle/>
          <a:p>
            <a:fld id="{7D26CBBC-A65C-324F-A558-3C7EC3B0734D}" type="slidenum">
              <a:rPr lang="de-DE" smtClean="0"/>
              <a:t>48</a:t>
            </a:fld>
            <a:endParaRPr lang="de-DE"/>
          </a:p>
        </p:txBody>
      </p:sp>
      <p:sp>
        <p:nvSpPr>
          <p:cNvPr id="9" name="Untertitel 2">
            <a:extLst>
              <a:ext uri="{FF2B5EF4-FFF2-40B4-BE49-F238E27FC236}">
                <a16:creationId xmlns:a16="http://schemas.microsoft.com/office/drawing/2014/main" id="{EEAB5290-A8F7-C541-A970-F599A4280672}"/>
              </a:ext>
            </a:extLst>
          </p:cNvPr>
          <p:cNvSpPr txBox="1">
            <a:spLocks noChangeArrowheads="1"/>
          </p:cNvSpPr>
          <p:nvPr/>
        </p:nvSpPr>
        <p:spPr>
          <a:xfrm>
            <a:off x="841375" y="1390649"/>
            <a:ext cx="10512425" cy="51482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buNone/>
            </a:pPr>
            <a:endParaRPr lang="de-DE" altLang="de-DE" sz="2200" b="1" dirty="0">
              <a:ea typeface="ＭＳ Ｐゴシック" panose="020B0600070205080204" pitchFamily="34" charset="-128"/>
            </a:endParaRPr>
          </a:p>
          <a:p>
            <a:pPr marL="0" indent="0">
              <a:spcAft>
                <a:spcPts val="1200"/>
              </a:spcAft>
              <a:buNone/>
            </a:pPr>
            <a:r>
              <a:rPr lang="de-DE" altLang="de-DE" sz="2000" dirty="0">
                <a:ea typeface="ＭＳ Ｐゴシック" panose="020B0600070205080204" pitchFamily="34" charset="-128"/>
              </a:rPr>
              <a:t>Beispiel 2: </a:t>
            </a:r>
            <a:r>
              <a:rPr lang="de-DE" altLang="de-DE" sz="2000" b="1" dirty="0">
                <a:ea typeface="ＭＳ Ｐゴシック" panose="020B0600070205080204" pitchFamily="34" charset="-128"/>
              </a:rPr>
              <a:t>Entdeckerfilm / Stopp-Motion-Technik</a:t>
            </a:r>
          </a:p>
          <a:p>
            <a:pPr marL="0" indent="0">
              <a:spcAft>
                <a:spcPts val="1200"/>
              </a:spcAft>
              <a:buNone/>
            </a:pPr>
            <a:br>
              <a:rPr lang="de-DE" altLang="de-DE" sz="2000" b="1" dirty="0">
                <a:ea typeface="ＭＳ Ｐゴシック" panose="020B0600070205080204" pitchFamily="34" charset="-128"/>
              </a:rPr>
            </a:br>
            <a:endParaRPr lang="de-DE" altLang="de-DE" sz="2000" b="1" dirty="0">
              <a:ea typeface="ＭＳ Ｐゴシック" panose="020B0600070205080204" pitchFamily="34" charset="-128"/>
            </a:endParaRPr>
          </a:p>
        </p:txBody>
      </p:sp>
      <p:sp>
        <p:nvSpPr>
          <p:cNvPr id="10" name="Textfeld 9">
            <a:extLst>
              <a:ext uri="{FF2B5EF4-FFF2-40B4-BE49-F238E27FC236}">
                <a16:creationId xmlns:a16="http://schemas.microsoft.com/office/drawing/2014/main" id="{834F3F4F-DF94-BF43-85D9-C3DE9D841AE5}"/>
              </a:ext>
            </a:extLst>
          </p:cNvPr>
          <p:cNvSpPr txBox="1"/>
          <p:nvPr/>
        </p:nvSpPr>
        <p:spPr>
          <a:xfrm>
            <a:off x="1316830" y="2459653"/>
            <a:ext cx="9570244" cy="1323439"/>
          </a:xfrm>
          <a:prstGeom prst="rect">
            <a:avLst/>
          </a:prstGeom>
          <a:solidFill>
            <a:srgbClr val="428891">
              <a:alpha val="40000"/>
            </a:srgbClr>
          </a:solidFill>
        </p:spPr>
        <p:txBody>
          <a:bodyPr wrap="square" rtlCol="0">
            <a:spAutoFit/>
          </a:bodyPr>
          <a:lstStyle/>
          <a:p>
            <a:pPr marL="342900" indent="-342900" algn="just">
              <a:buFont typeface="Wingdings" pitchFamily="2" charset="2"/>
              <a:buChar char="§"/>
              <a:defRPr/>
            </a:pPr>
            <a:r>
              <a:rPr lang="de-DE" sz="2000" dirty="0">
                <a:latin typeface="Open Sans" panose="020B0606030504020204" pitchFamily="34" charset="0"/>
                <a:ea typeface="Open Sans" panose="020B0606030504020204" pitchFamily="34" charset="0"/>
                <a:cs typeface="Open Sans" panose="020B0606030504020204" pitchFamily="34" charset="0"/>
              </a:rPr>
              <a:t>kurzer, auf der Stopp-Motion-Technik basierender Film</a:t>
            </a:r>
          </a:p>
          <a:p>
            <a:pPr marL="342900" indent="-342900" algn="just">
              <a:buFont typeface="Wingdings" pitchFamily="2" charset="2"/>
              <a:buChar char="§"/>
              <a:defRPr/>
            </a:pPr>
            <a:r>
              <a:rPr lang="de-DE" sz="2000" dirty="0">
                <a:latin typeface="Open Sans" panose="020B0606030504020204" pitchFamily="34" charset="0"/>
                <a:ea typeface="Open Sans" panose="020B0606030504020204" pitchFamily="34" charset="0"/>
                <a:cs typeface="Open Sans" panose="020B0606030504020204" pitchFamily="34" charset="0"/>
              </a:rPr>
              <a:t>mathematischer Inhalt wird mithilfe alltagsnaher Situationen dargestellt</a:t>
            </a:r>
          </a:p>
          <a:p>
            <a:pPr marL="342900" indent="-342900" algn="just">
              <a:buFont typeface="Wingdings" pitchFamily="2" charset="2"/>
              <a:buChar char="§"/>
              <a:defRPr/>
            </a:pPr>
            <a:r>
              <a:rPr lang="de-DE" sz="2000" dirty="0">
                <a:latin typeface="Open Sans" panose="020B0606030504020204" pitchFamily="34" charset="0"/>
                <a:ea typeface="Open Sans" panose="020B0606030504020204" pitchFamily="34" charset="0"/>
                <a:cs typeface="Open Sans" panose="020B0606030504020204" pitchFamily="34" charset="0"/>
              </a:rPr>
              <a:t>soll zum Erkunden, Beschreiben, Begründen und Weiterdenken anregen	      			  </a:t>
            </a:r>
            <a:r>
              <a:rPr lang="de-DE" sz="1600" dirty="0">
                <a:latin typeface="Open Sans" panose="020B0606030504020204" pitchFamily="34" charset="0"/>
                <a:ea typeface="Open Sans" panose="020B0606030504020204" pitchFamily="34" charset="0"/>
                <a:cs typeface="Open Sans" panose="020B0606030504020204" pitchFamily="34" charset="0"/>
              </a:rPr>
              <a:t> (Römer &amp; Nührenbörger, 2018)</a:t>
            </a:r>
            <a:endParaRPr lang="de-DE" sz="2000"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Bild 1">
            <a:extLst>
              <a:ext uri="{FF2B5EF4-FFF2-40B4-BE49-F238E27FC236}">
                <a16:creationId xmlns:a16="http://schemas.microsoft.com/office/drawing/2014/main" id="{E2E1D155-EFAE-A240-916D-0D35C6305A9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92222" y="4058444"/>
            <a:ext cx="2895600" cy="170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 name="Bild 2">
            <a:extLst>
              <a:ext uri="{FF2B5EF4-FFF2-40B4-BE49-F238E27FC236}">
                <a16:creationId xmlns:a16="http://schemas.microsoft.com/office/drawing/2014/main" id="{90FE3319-EB82-F442-95CE-DF7ECCB069D6}"/>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654548" y="4058444"/>
            <a:ext cx="2882900" cy="1714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 name="Bild 3">
            <a:extLst>
              <a:ext uri="{FF2B5EF4-FFF2-40B4-BE49-F238E27FC236}">
                <a16:creationId xmlns:a16="http://schemas.microsoft.com/office/drawing/2014/main" id="{62F638B8-A85D-5C47-ADB1-CE6DA503DEFB}"/>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004174" y="4058444"/>
            <a:ext cx="2882900" cy="170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 name="Pfeil nach rechts 13">
            <a:extLst>
              <a:ext uri="{FF2B5EF4-FFF2-40B4-BE49-F238E27FC236}">
                <a16:creationId xmlns:a16="http://schemas.microsoft.com/office/drawing/2014/main" id="{3AE91E25-5CC8-0647-816F-E3BC40BD56C7}"/>
              </a:ext>
            </a:extLst>
          </p:cNvPr>
          <p:cNvSpPr/>
          <p:nvPr/>
        </p:nvSpPr>
        <p:spPr>
          <a:xfrm>
            <a:off x="3992560" y="4752181"/>
            <a:ext cx="857250" cy="314325"/>
          </a:xfrm>
          <a:prstGeom prst="rightArrow">
            <a:avLst/>
          </a:prstGeom>
          <a:solidFill>
            <a:srgbClr val="4288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Pfeil nach rechts 14">
            <a:extLst>
              <a:ext uri="{FF2B5EF4-FFF2-40B4-BE49-F238E27FC236}">
                <a16:creationId xmlns:a16="http://schemas.microsoft.com/office/drawing/2014/main" id="{CAD23D4B-32FB-4A43-AF44-20BA234102E7}"/>
              </a:ext>
            </a:extLst>
          </p:cNvPr>
          <p:cNvSpPr/>
          <p:nvPr/>
        </p:nvSpPr>
        <p:spPr>
          <a:xfrm>
            <a:off x="7342186" y="4758670"/>
            <a:ext cx="857250" cy="314325"/>
          </a:xfrm>
          <a:prstGeom prst="rightArrow">
            <a:avLst/>
          </a:prstGeom>
          <a:solidFill>
            <a:srgbClr val="4288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Textfeld 3">
            <a:extLst>
              <a:ext uri="{FF2B5EF4-FFF2-40B4-BE49-F238E27FC236}">
                <a16:creationId xmlns:a16="http://schemas.microsoft.com/office/drawing/2014/main" id="{1E3FBAC3-E534-994D-B1EE-3846D221D438}"/>
              </a:ext>
            </a:extLst>
          </p:cNvPr>
          <p:cNvSpPr txBox="1">
            <a:spLocks noChangeArrowheads="1"/>
          </p:cNvSpPr>
          <p:nvPr/>
        </p:nvSpPr>
        <p:spPr bwMode="auto">
          <a:xfrm>
            <a:off x="1316831" y="5684836"/>
            <a:ext cx="9570244"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2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a:spcBef>
                <a:spcPct val="0"/>
              </a:spcBef>
              <a:buNone/>
            </a:pPr>
            <a:r>
              <a:rPr lang="de-DE" altLang="de-DE" sz="1800" b="1" dirty="0">
                <a:latin typeface="Open Sans" panose="020B0606030504020204" pitchFamily="34" charset="0"/>
                <a:ea typeface="Open Sans" panose="020B0606030504020204" pitchFamily="34" charset="0"/>
                <a:cs typeface="Open Sans" panose="020B0606030504020204" pitchFamily="34" charset="0"/>
              </a:rPr>
              <a:t>In der U-Bahn</a:t>
            </a:r>
            <a:br>
              <a:rPr lang="de-DE" altLang="de-DE" sz="1600" dirty="0">
                <a:latin typeface="Open Sans" panose="020B0606030504020204" pitchFamily="34" charset="0"/>
                <a:ea typeface="Open Sans" panose="020B0606030504020204" pitchFamily="34" charset="0"/>
                <a:cs typeface="Open Sans" panose="020B0606030504020204" pitchFamily="34" charset="0"/>
              </a:rPr>
            </a:br>
            <a:r>
              <a:rPr lang="de-DE" altLang="de-DE" sz="1400" dirty="0">
                <a:latin typeface="Open Sans" panose="020B0606030504020204" pitchFamily="34" charset="0"/>
                <a:ea typeface="Open Sans" panose="020B0606030504020204" pitchFamily="34" charset="0"/>
                <a:cs typeface="Open Sans" panose="020B0606030504020204" pitchFamily="34" charset="0"/>
              </a:rPr>
              <a:t>entwickelt und fotografiert im Rahmen einer Masterarbeit von </a:t>
            </a:r>
          </a:p>
          <a:p>
            <a:pPr algn="ctr">
              <a:spcBef>
                <a:spcPct val="0"/>
              </a:spcBef>
              <a:buNone/>
            </a:pPr>
            <a:r>
              <a:rPr lang="de-DE" altLang="de-DE" sz="1400" dirty="0">
                <a:latin typeface="Open Sans" panose="020B0606030504020204" pitchFamily="34" charset="0"/>
                <a:ea typeface="Open Sans" panose="020B0606030504020204" pitchFamily="34" charset="0"/>
                <a:cs typeface="Open Sans" panose="020B0606030504020204" pitchFamily="34" charset="0"/>
              </a:rPr>
              <a:t>Tabea Scheidler und Franziska Müller (TU Dortmund) </a:t>
            </a:r>
          </a:p>
        </p:txBody>
      </p:sp>
      <p:sp>
        <p:nvSpPr>
          <p:cNvPr id="18" name="Textfeld 17">
            <a:extLst>
              <a:ext uri="{FF2B5EF4-FFF2-40B4-BE49-F238E27FC236}">
                <a16:creationId xmlns:a16="http://schemas.microsoft.com/office/drawing/2014/main" id="{13A7AB76-33A6-5B47-B525-15CDCFE5EE23}"/>
              </a:ext>
            </a:extLst>
          </p:cNvPr>
          <p:cNvSpPr txBox="1"/>
          <p:nvPr/>
        </p:nvSpPr>
        <p:spPr>
          <a:xfrm>
            <a:off x="838200" y="1390649"/>
            <a:ext cx="3520440" cy="424732"/>
          </a:xfrm>
          <a:prstGeom prst="rect">
            <a:avLst/>
          </a:prstGeom>
          <a:solidFill>
            <a:schemeClr val="bg1"/>
          </a:solidFill>
        </p:spPr>
        <p:txBody>
          <a:bodyPr wrap="square" rtlCol="0">
            <a:spAutoFit/>
          </a:bodyPr>
          <a:lstStyle/>
          <a:p>
            <a:pPr>
              <a:lnSpc>
                <a:spcPct val="90000"/>
              </a:lnSpc>
              <a:spcAft>
                <a:spcPts val="1200"/>
              </a:spcAft>
            </a:pPr>
            <a:r>
              <a:rPr lang="de-DE" altLang="de-DE" sz="2400" dirty="0">
                <a:solidFill>
                  <a:srgbClr val="428891"/>
                </a:solidFill>
                <a:latin typeface="Open Sans" panose="020B0606030504020204" pitchFamily="34" charset="0"/>
                <a:ea typeface="Open Sans" panose="020B0606030504020204" pitchFamily="34" charset="0"/>
                <a:cs typeface="Open Sans" panose="020B0606030504020204" pitchFamily="34" charset="0"/>
              </a:rPr>
              <a:t>4.3 Ton, Bild und Video</a:t>
            </a:r>
          </a:p>
        </p:txBody>
      </p:sp>
      <p:sp>
        <p:nvSpPr>
          <p:cNvPr id="17" name="Inhaltsplatzhalter 5">
            <a:extLst>
              <a:ext uri="{FF2B5EF4-FFF2-40B4-BE49-F238E27FC236}">
                <a16:creationId xmlns:a16="http://schemas.microsoft.com/office/drawing/2014/main" id="{B6C9CD80-EB24-CA4D-8ABA-5713E25B1A6C}"/>
              </a:ext>
            </a:extLst>
          </p:cNvPr>
          <p:cNvSpPr txBox="1">
            <a:spLocks/>
          </p:cNvSpPr>
          <p:nvPr/>
        </p:nvSpPr>
        <p:spPr>
          <a:xfrm>
            <a:off x="4150518" y="87843"/>
            <a:ext cx="5374482" cy="472839"/>
          </a:xfrm>
          <a:prstGeom prst="rect">
            <a:avLst/>
          </a:prstGeom>
          <a:solidFill>
            <a:srgbClr val="428891"/>
          </a:solidFill>
        </p:spPr>
        <p:txBody>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2800" dirty="0"/>
              <a:t>4. Digitale Medien und deren</a:t>
            </a:r>
          </a:p>
        </p:txBody>
      </p:sp>
      <p:sp>
        <p:nvSpPr>
          <p:cNvPr id="19" name="Inhaltsplatzhalter 5">
            <a:extLst>
              <a:ext uri="{FF2B5EF4-FFF2-40B4-BE49-F238E27FC236}">
                <a16:creationId xmlns:a16="http://schemas.microsoft.com/office/drawing/2014/main" id="{0377D137-B69F-F847-BF2A-E8FAB67E946C}"/>
              </a:ext>
            </a:extLst>
          </p:cNvPr>
          <p:cNvSpPr txBox="1">
            <a:spLocks/>
          </p:cNvSpPr>
          <p:nvPr/>
        </p:nvSpPr>
        <p:spPr>
          <a:xfrm>
            <a:off x="4150518" y="594727"/>
            <a:ext cx="4111739" cy="472839"/>
          </a:xfrm>
          <a:prstGeom prst="rect">
            <a:avLst/>
          </a:prstGeom>
          <a:solidFill>
            <a:srgbClr val="428891"/>
          </a:solidFill>
        </p:spPr>
        <p:txBody>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2800" b="1" dirty="0"/>
              <a:t>Einsatzmöglichkeiten</a:t>
            </a:r>
            <a:endParaRPr lang="de-DE" sz="2800" dirty="0"/>
          </a:p>
        </p:txBody>
      </p:sp>
    </p:spTree>
    <p:extLst>
      <p:ext uri="{BB962C8B-B14F-4D97-AF65-F5344CB8AC3E}">
        <p14:creationId xmlns:p14="http://schemas.microsoft.com/office/powerpoint/2010/main" val="2384662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animBg="1"/>
      <p:bldP spid="15" grpId="0" animBg="1"/>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id="{BB1EFFA6-F8F8-CC49-91C5-E98F8EA6D0C0}"/>
              </a:ext>
            </a:extLst>
          </p:cNvPr>
          <p:cNvSpPr txBox="1"/>
          <p:nvPr/>
        </p:nvSpPr>
        <p:spPr>
          <a:xfrm>
            <a:off x="13754100" y="2784131"/>
            <a:ext cx="184731" cy="369332"/>
          </a:xfrm>
          <a:prstGeom prst="rect">
            <a:avLst/>
          </a:prstGeom>
          <a:noFill/>
        </p:spPr>
        <p:txBody>
          <a:bodyPr wrap="none" rtlCol="0">
            <a:spAutoFit/>
          </a:bodyPr>
          <a:lstStyle/>
          <a:p>
            <a:endParaRPr lang="de-DE" dirty="0"/>
          </a:p>
        </p:txBody>
      </p:sp>
      <p:sp>
        <p:nvSpPr>
          <p:cNvPr id="2" name="Textfeld 1">
            <a:extLst>
              <a:ext uri="{FF2B5EF4-FFF2-40B4-BE49-F238E27FC236}">
                <a16:creationId xmlns:a16="http://schemas.microsoft.com/office/drawing/2014/main" id="{69397941-CD5A-3544-BE27-3B834739DA3C}"/>
              </a:ext>
            </a:extLst>
          </p:cNvPr>
          <p:cNvSpPr txBox="1"/>
          <p:nvPr/>
        </p:nvSpPr>
        <p:spPr>
          <a:xfrm>
            <a:off x="728663" y="2105974"/>
            <a:ext cx="10139206" cy="523220"/>
          </a:xfrm>
          <a:prstGeom prst="rect">
            <a:avLst/>
          </a:prstGeom>
          <a:solidFill>
            <a:schemeClr val="bg1"/>
          </a:solidFill>
        </p:spPr>
        <p:txBody>
          <a:bodyPr wrap="square" rtlCol="0">
            <a:spAutoFit/>
          </a:bodyPr>
          <a:lstStyle/>
          <a:p>
            <a:r>
              <a:rPr lang="de-DE" sz="2800" dirty="0">
                <a:solidFill>
                  <a:srgbClr val="428891"/>
                </a:solidFill>
                <a:latin typeface="Open Sans" panose="020B0606030504020204" pitchFamily="34" charset="0"/>
                <a:ea typeface="Open Sans" panose="020B0606030504020204" pitchFamily="34" charset="0"/>
                <a:cs typeface="Open Sans" panose="020B0606030504020204" pitchFamily="34" charset="0"/>
              </a:rPr>
              <a:t>1. </a:t>
            </a:r>
            <a:r>
              <a:rPr lang="de-DE" sz="2800" b="1" dirty="0">
                <a:solidFill>
                  <a:srgbClr val="428891"/>
                </a:solidFill>
                <a:latin typeface="Open Sans" panose="020B0606030504020204" pitchFamily="34" charset="0"/>
                <a:ea typeface="Open Sans" panose="020B0606030504020204" pitchFamily="34" charset="0"/>
                <a:cs typeface="Open Sans" panose="020B0606030504020204" pitchFamily="34" charset="0"/>
              </a:rPr>
              <a:t>Ausgangslage</a:t>
            </a:r>
            <a:r>
              <a:rPr lang="de-DE" sz="2800" dirty="0">
                <a:solidFill>
                  <a:srgbClr val="428891"/>
                </a:solidFill>
                <a:latin typeface="Open Sans" panose="020B0606030504020204" pitchFamily="34" charset="0"/>
                <a:ea typeface="Open Sans" panose="020B0606030504020204" pitchFamily="34" charset="0"/>
                <a:cs typeface="Open Sans" panose="020B0606030504020204" pitchFamily="34" charset="0"/>
              </a:rPr>
              <a:t> zum Lernen mit digitalen Medien (im MU)</a:t>
            </a:r>
          </a:p>
        </p:txBody>
      </p:sp>
      <p:sp>
        <p:nvSpPr>
          <p:cNvPr id="22" name="Textfeld 21">
            <a:extLst>
              <a:ext uri="{FF2B5EF4-FFF2-40B4-BE49-F238E27FC236}">
                <a16:creationId xmlns:a16="http://schemas.microsoft.com/office/drawing/2014/main" id="{137CD6F1-2BE0-7E43-B31C-57346D2F71CD}"/>
              </a:ext>
            </a:extLst>
          </p:cNvPr>
          <p:cNvSpPr txBox="1"/>
          <p:nvPr/>
        </p:nvSpPr>
        <p:spPr>
          <a:xfrm>
            <a:off x="728661" y="2881785"/>
            <a:ext cx="8205478" cy="523220"/>
          </a:xfrm>
          <a:prstGeom prst="rect">
            <a:avLst/>
          </a:prstGeom>
          <a:solidFill>
            <a:schemeClr val="bg1"/>
          </a:solidFill>
        </p:spPr>
        <p:txBody>
          <a:bodyPr wrap="square" rtlCol="0">
            <a:spAutoFit/>
          </a:bodyPr>
          <a:lstStyle/>
          <a:p>
            <a:r>
              <a:rPr lang="de-DE" sz="2800" dirty="0">
                <a:solidFill>
                  <a:srgbClr val="428891"/>
                </a:solidFill>
                <a:latin typeface="Open Sans" panose="020B0606030504020204" pitchFamily="34" charset="0"/>
                <a:ea typeface="Open Sans" panose="020B0606030504020204" pitchFamily="34" charset="0"/>
                <a:cs typeface="Open Sans" panose="020B0606030504020204" pitchFamily="34" charset="0"/>
              </a:rPr>
              <a:t>2. </a:t>
            </a:r>
            <a:r>
              <a:rPr lang="de-DE" sz="2800" b="1" dirty="0">
                <a:solidFill>
                  <a:srgbClr val="428891"/>
                </a:solidFill>
                <a:latin typeface="Open Sans" panose="020B0606030504020204" pitchFamily="34" charset="0"/>
                <a:ea typeface="Open Sans" panose="020B0606030504020204" pitchFamily="34" charset="0"/>
                <a:cs typeface="Open Sans" panose="020B0606030504020204" pitchFamily="34" charset="0"/>
              </a:rPr>
              <a:t>Positionen</a:t>
            </a:r>
            <a:r>
              <a:rPr lang="de-DE" sz="2800" dirty="0">
                <a:solidFill>
                  <a:srgbClr val="428891"/>
                </a:solidFill>
                <a:latin typeface="Open Sans" panose="020B0606030504020204" pitchFamily="34" charset="0"/>
                <a:ea typeface="Open Sans" panose="020B0606030504020204" pitchFamily="34" charset="0"/>
                <a:cs typeface="Open Sans" panose="020B0606030504020204" pitchFamily="34" charset="0"/>
              </a:rPr>
              <a:t> zum Lernen mit digitalen Medien</a:t>
            </a:r>
          </a:p>
        </p:txBody>
      </p:sp>
      <p:sp>
        <p:nvSpPr>
          <p:cNvPr id="23" name="Textfeld 22">
            <a:extLst>
              <a:ext uri="{FF2B5EF4-FFF2-40B4-BE49-F238E27FC236}">
                <a16:creationId xmlns:a16="http://schemas.microsoft.com/office/drawing/2014/main" id="{ADD31EB4-B00C-D441-871F-B4271FDE318E}"/>
              </a:ext>
            </a:extLst>
          </p:cNvPr>
          <p:cNvSpPr txBox="1"/>
          <p:nvPr/>
        </p:nvSpPr>
        <p:spPr>
          <a:xfrm>
            <a:off x="728660" y="3657987"/>
            <a:ext cx="10139206" cy="954107"/>
          </a:xfrm>
          <a:prstGeom prst="rect">
            <a:avLst/>
          </a:prstGeom>
          <a:solidFill>
            <a:schemeClr val="bg1"/>
          </a:solidFill>
        </p:spPr>
        <p:txBody>
          <a:bodyPr wrap="square" rtlCol="0">
            <a:spAutoFit/>
          </a:bodyPr>
          <a:lstStyle/>
          <a:p>
            <a:r>
              <a:rPr lang="de-DE" sz="2800" dirty="0">
                <a:solidFill>
                  <a:srgbClr val="428891"/>
                </a:solidFill>
                <a:latin typeface="Open Sans" panose="020B0606030504020204" pitchFamily="34" charset="0"/>
                <a:ea typeface="Open Sans" panose="020B0606030504020204" pitchFamily="34" charset="0"/>
                <a:cs typeface="Open Sans" panose="020B0606030504020204" pitchFamily="34" charset="0"/>
              </a:rPr>
              <a:t>3. Mathematikdidaktische und unterrichtsorganisatorische </a:t>
            </a:r>
            <a:r>
              <a:rPr lang="de-DE" sz="2800" b="1" dirty="0">
                <a:solidFill>
                  <a:srgbClr val="428891"/>
                </a:solidFill>
                <a:latin typeface="Open Sans" panose="020B0606030504020204" pitchFamily="34" charset="0"/>
                <a:ea typeface="Open Sans" panose="020B0606030504020204" pitchFamily="34" charset="0"/>
                <a:cs typeface="Open Sans" panose="020B0606030504020204" pitchFamily="34" charset="0"/>
              </a:rPr>
              <a:t>Potentiale</a:t>
            </a:r>
            <a:r>
              <a:rPr lang="de-DE" sz="2800" dirty="0">
                <a:solidFill>
                  <a:srgbClr val="428891"/>
                </a:solidFill>
                <a:latin typeface="Open Sans" panose="020B0606030504020204" pitchFamily="34" charset="0"/>
                <a:ea typeface="Open Sans" panose="020B0606030504020204" pitchFamily="34" charset="0"/>
                <a:cs typeface="Open Sans" panose="020B0606030504020204" pitchFamily="34" charset="0"/>
              </a:rPr>
              <a:t> digitaler Medien</a:t>
            </a:r>
          </a:p>
        </p:txBody>
      </p:sp>
      <p:sp>
        <p:nvSpPr>
          <p:cNvPr id="24" name="Textfeld 23">
            <a:extLst>
              <a:ext uri="{FF2B5EF4-FFF2-40B4-BE49-F238E27FC236}">
                <a16:creationId xmlns:a16="http://schemas.microsoft.com/office/drawing/2014/main" id="{6156E62C-FEE4-1E49-87F2-C912BAEE2CC0}"/>
              </a:ext>
            </a:extLst>
          </p:cNvPr>
          <p:cNvSpPr txBox="1"/>
          <p:nvPr/>
        </p:nvSpPr>
        <p:spPr>
          <a:xfrm>
            <a:off x="728660" y="4870121"/>
            <a:ext cx="9074907" cy="523220"/>
          </a:xfrm>
          <a:prstGeom prst="rect">
            <a:avLst/>
          </a:prstGeom>
          <a:solidFill>
            <a:schemeClr val="bg1"/>
          </a:solidFill>
        </p:spPr>
        <p:txBody>
          <a:bodyPr wrap="square" rtlCol="0">
            <a:spAutoFit/>
          </a:bodyPr>
          <a:lstStyle/>
          <a:p>
            <a:r>
              <a:rPr lang="de-DE" sz="2800" dirty="0">
                <a:solidFill>
                  <a:srgbClr val="428891"/>
                </a:solidFill>
                <a:latin typeface="Open Sans" panose="020B0606030504020204" pitchFamily="34" charset="0"/>
                <a:ea typeface="Open Sans" panose="020B0606030504020204" pitchFamily="34" charset="0"/>
                <a:cs typeface="Open Sans" panose="020B0606030504020204" pitchFamily="34" charset="0"/>
              </a:rPr>
              <a:t>4. Digitale Medien und deren </a:t>
            </a:r>
            <a:r>
              <a:rPr lang="de-DE" sz="2800" b="1" dirty="0">
                <a:solidFill>
                  <a:srgbClr val="428891"/>
                </a:solidFill>
                <a:latin typeface="Open Sans" panose="020B0606030504020204" pitchFamily="34" charset="0"/>
                <a:ea typeface="Open Sans" panose="020B0606030504020204" pitchFamily="34" charset="0"/>
                <a:cs typeface="Open Sans" panose="020B0606030504020204" pitchFamily="34" charset="0"/>
              </a:rPr>
              <a:t>Einsatzmöglichkeiten</a:t>
            </a:r>
          </a:p>
        </p:txBody>
      </p:sp>
      <p:sp>
        <p:nvSpPr>
          <p:cNvPr id="25" name="Textfeld 24">
            <a:extLst>
              <a:ext uri="{FF2B5EF4-FFF2-40B4-BE49-F238E27FC236}">
                <a16:creationId xmlns:a16="http://schemas.microsoft.com/office/drawing/2014/main" id="{13B97451-38F0-7345-B1DD-EC1078A8214C}"/>
              </a:ext>
            </a:extLst>
          </p:cNvPr>
          <p:cNvSpPr txBox="1"/>
          <p:nvPr/>
        </p:nvSpPr>
        <p:spPr>
          <a:xfrm>
            <a:off x="728661" y="5651368"/>
            <a:ext cx="5852022" cy="523220"/>
          </a:xfrm>
          <a:prstGeom prst="rect">
            <a:avLst/>
          </a:prstGeom>
          <a:solidFill>
            <a:schemeClr val="bg1"/>
          </a:solidFill>
        </p:spPr>
        <p:txBody>
          <a:bodyPr wrap="square" rtlCol="0">
            <a:spAutoFit/>
          </a:bodyPr>
          <a:lstStyle/>
          <a:p>
            <a:r>
              <a:rPr lang="de-DE" sz="2800" dirty="0">
                <a:solidFill>
                  <a:srgbClr val="428891"/>
                </a:solidFill>
                <a:latin typeface="Open Sans" panose="020B0606030504020204" pitchFamily="34" charset="0"/>
                <a:ea typeface="Open Sans" panose="020B0606030504020204" pitchFamily="34" charset="0"/>
                <a:cs typeface="Open Sans" panose="020B0606030504020204" pitchFamily="34" charset="0"/>
              </a:rPr>
              <a:t>Zusammenfassung und Ausblick</a:t>
            </a:r>
          </a:p>
        </p:txBody>
      </p:sp>
      <p:sp>
        <p:nvSpPr>
          <p:cNvPr id="26" name="Textfeld 25">
            <a:extLst>
              <a:ext uri="{FF2B5EF4-FFF2-40B4-BE49-F238E27FC236}">
                <a16:creationId xmlns:a16="http://schemas.microsoft.com/office/drawing/2014/main" id="{CF60129E-25F7-534C-9D48-18D09E724B65}"/>
              </a:ext>
            </a:extLst>
          </p:cNvPr>
          <p:cNvSpPr txBox="1"/>
          <p:nvPr/>
        </p:nvSpPr>
        <p:spPr>
          <a:xfrm>
            <a:off x="728661" y="1264214"/>
            <a:ext cx="10734676" cy="707886"/>
          </a:xfrm>
          <a:prstGeom prst="rect">
            <a:avLst/>
          </a:prstGeom>
          <a:noFill/>
        </p:spPr>
        <p:txBody>
          <a:bodyPr wrap="square" rtlCol="0">
            <a:spAutoFit/>
          </a:bodyPr>
          <a:lstStyle/>
          <a:p>
            <a:r>
              <a:rPr lang="de-DE" sz="4000" dirty="0">
                <a:latin typeface="Open Sans" panose="020B0606030504020204" pitchFamily="34" charset="0"/>
                <a:ea typeface="Open Sans" panose="020B0606030504020204" pitchFamily="34" charset="0"/>
                <a:cs typeface="Open Sans" panose="020B0606030504020204" pitchFamily="34" charset="0"/>
              </a:rPr>
              <a:t>AUFBAU DES FORTBILDUNGSMODULS</a:t>
            </a:r>
          </a:p>
        </p:txBody>
      </p:sp>
      <p:sp>
        <p:nvSpPr>
          <p:cNvPr id="6" name="Foliennummernplatzhalter 5">
            <a:extLst>
              <a:ext uri="{FF2B5EF4-FFF2-40B4-BE49-F238E27FC236}">
                <a16:creationId xmlns:a16="http://schemas.microsoft.com/office/drawing/2014/main" id="{4B218E5B-5760-3C4E-9AFF-BF3F045EAAB3}"/>
              </a:ext>
            </a:extLst>
          </p:cNvPr>
          <p:cNvSpPr>
            <a:spLocks noGrp="1"/>
          </p:cNvSpPr>
          <p:nvPr>
            <p:ph type="sldNum" sz="quarter" idx="12"/>
          </p:nvPr>
        </p:nvSpPr>
        <p:spPr/>
        <p:txBody>
          <a:bodyPr/>
          <a:lstStyle/>
          <a:p>
            <a:fld id="{63DC21CD-A42E-AB42-85DA-371CDC81102A}" type="slidenum">
              <a:rPr lang="de-DE" smtClean="0"/>
              <a:pPr/>
              <a:t>4</a:t>
            </a:fld>
            <a:endParaRPr lang="de-DE" dirty="0"/>
          </a:p>
        </p:txBody>
      </p:sp>
      <p:sp>
        <p:nvSpPr>
          <p:cNvPr id="7" name="Datumsplatzhalter 6">
            <a:extLst>
              <a:ext uri="{FF2B5EF4-FFF2-40B4-BE49-F238E27FC236}">
                <a16:creationId xmlns:a16="http://schemas.microsoft.com/office/drawing/2014/main" id="{B2A905BA-1692-884B-A1D5-90B83DEA0E3A}"/>
              </a:ext>
            </a:extLst>
          </p:cNvPr>
          <p:cNvSpPr>
            <a:spLocks noGrp="1"/>
          </p:cNvSpPr>
          <p:nvPr>
            <p:ph type="dt" sz="half" idx="10"/>
          </p:nvPr>
        </p:nvSpPr>
        <p:spPr/>
        <p:txBody>
          <a:bodyPr/>
          <a:lstStyle/>
          <a:p>
            <a:fld id="{7446EC53-3AF3-5140-B116-87C71F65FA50}" type="datetime1">
              <a:rPr lang="de-DE" smtClean="0"/>
              <a:t>25.09.20</a:t>
            </a:fld>
            <a:endParaRPr lang="de-DE"/>
          </a:p>
        </p:txBody>
      </p:sp>
      <p:sp>
        <p:nvSpPr>
          <p:cNvPr id="8" name="Fußzeilenplatzhalter 7">
            <a:extLst>
              <a:ext uri="{FF2B5EF4-FFF2-40B4-BE49-F238E27FC236}">
                <a16:creationId xmlns:a16="http://schemas.microsoft.com/office/drawing/2014/main" id="{F2B0FDEB-D057-8E47-AA35-06348FE6B75A}"/>
              </a:ext>
            </a:extLst>
          </p:cNvPr>
          <p:cNvSpPr>
            <a:spLocks noGrp="1"/>
          </p:cNvSpPr>
          <p:nvPr>
            <p:ph type="ftr" sz="quarter" idx="11"/>
          </p:nvPr>
        </p:nvSpPr>
        <p:spPr/>
        <p:txBody>
          <a:bodyPr/>
          <a:lstStyle/>
          <a:p>
            <a:r>
              <a:rPr lang="de-DE"/>
              <a:t>Juli 2019 © </a:t>
            </a:r>
            <a:r>
              <a:rPr lang="de-DE" b="1"/>
              <a:t>PIKAS</a:t>
            </a:r>
            <a:r>
              <a:rPr lang="de-DE"/>
              <a:t> digi </a:t>
            </a:r>
            <a:r>
              <a:rPr lang="de-DE" i="1"/>
              <a:t>(pikas-digi.dzlm.de)</a:t>
            </a:r>
            <a:endParaRPr lang="de-DE" i="1" dirty="0"/>
          </a:p>
        </p:txBody>
      </p:sp>
    </p:spTree>
    <p:extLst>
      <p:ext uri="{BB962C8B-B14F-4D97-AF65-F5344CB8AC3E}">
        <p14:creationId xmlns:p14="http://schemas.microsoft.com/office/powerpoint/2010/main" val="3386634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2" grpId="0" animBg="1"/>
      <p:bldP spid="23" grpId="0" animBg="1"/>
      <p:bldP spid="24" grpId="0" animBg="1"/>
      <p:bldP spid="25"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id="{BB1EFFA6-F8F8-CC49-91C5-E98F8EA6D0C0}"/>
              </a:ext>
            </a:extLst>
          </p:cNvPr>
          <p:cNvSpPr txBox="1"/>
          <p:nvPr/>
        </p:nvSpPr>
        <p:spPr>
          <a:xfrm>
            <a:off x="13754100" y="2784131"/>
            <a:ext cx="184731" cy="369332"/>
          </a:xfrm>
          <a:prstGeom prst="rect">
            <a:avLst/>
          </a:prstGeom>
          <a:noFill/>
        </p:spPr>
        <p:txBody>
          <a:bodyPr wrap="none" rtlCol="0">
            <a:spAutoFit/>
          </a:bodyPr>
          <a:lstStyle/>
          <a:p>
            <a:endParaRPr lang="de-DE" dirty="0"/>
          </a:p>
        </p:txBody>
      </p:sp>
      <p:sp>
        <p:nvSpPr>
          <p:cNvPr id="2" name="Textfeld 1">
            <a:extLst>
              <a:ext uri="{FF2B5EF4-FFF2-40B4-BE49-F238E27FC236}">
                <a16:creationId xmlns:a16="http://schemas.microsoft.com/office/drawing/2014/main" id="{69397941-CD5A-3544-BE27-3B834739DA3C}"/>
              </a:ext>
            </a:extLst>
          </p:cNvPr>
          <p:cNvSpPr txBox="1"/>
          <p:nvPr/>
        </p:nvSpPr>
        <p:spPr>
          <a:xfrm>
            <a:off x="728663" y="2105974"/>
            <a:ext cx="10139206" cy="523220"/>
          </a:xfrm>
          <a:prstGeom prst="rect">
            <a:avLst/>
          </a:prstGeom>
          <a:solidFill>
            <a:schemeClr val="bg1"/>
          </a:solidFill>
        </p:spPr>
        <p:txBody>
          <a:bodyPr wrap="square" rtlCol="0">
            <a:spAutoFit/>
          </a:bodyPr>
          <a:lstStyle/>
          <a:p>
            <a:r>
              <a:rPr lang="de-DE" sz="2800" dirty="0">
                <a:solidFill>
                  <a:srgbClr val="428891"/>
                </a:solidFill>
                <a:latin typeface="Open Sans" panose="020B0606030504020204" pitchFamily="34" charset="0"/>
                <a:ea typeface="Open Sans" panose="020B0606030504020204" pitchFamily="34" charset="0"/>
                <a:cs typeface="Open Sans" panose="020B0606030504020204" pitchFamily="34" charset="0"/>
              </a:rPr>
              <a:t>1. </a:t>
            </a:r>
            <a:r>
              <a:rPr lang="de-DE" sz="2800" b="1" dirty="0">
                <a:solidFill>
                  <a:srgbClr val="428891"/>
                </a:solidFill>
                <a:latin typeface="Open Sans" panose="020B0606030504020204" pitchFamily="34" charset="0"/>
                <a:ea typeface="Open Sans" panose="020B0606030504020204" pitchFamily="34" charset="0"/>
                <a:cs typeface="Open Sans" panose="020B0606030504020204" pitchFamily="34" charset="0"/>
              </a:rPr>
              <a:t>Ausgangslage</a:t>
            </a:r>
            <a:r>
              <a:rPr lang="de-DE" sz="2800" dirty="0">
                <a:solidFill>
                  <a:srgbClr val="428891"/>
                </a:solidFill>
                <a:latin typeface="Open Sans" panose="020B0606030504020204" pitchFamily="34" charset="0"/>
                <a:ea typeface="Open Sans" panose="020B0606030504020204" pitchFamily="34" charset="0"/>
                <a:cs typeface="Open Sans" panose="020B0606030504020204" pitchFamily="34" charset="0"/>
              </a:rPr>
              <a:t> zum Lernen mit digitalen Medien (im MU)</a:t>
            </a:r>
          </a:p>
        </p:txBody>
      </p:sp>
      <p:sp>
        <p:nvSpPr>
          <p:cNvPr id="22" name="Textfeld 21">
            <a:extLst>
              <a:ext uri="{FF2B5EF4-FFF2-40B4-BE49-F238E27FC236}">
                <a16:creationId xmlns:a16="http://schemas.microsoft.com/office/drawing/2014/main" id="{137CD6F1-2BE0-7E43-B31C-57346D2F71CD}"/>
              </a:ext>
            </a:extLst>
          </p:cNvPr>
          <p:cNvSpPr txBox="1"/>
          <p:nvPr/>
        </p:nvSpPr>
        <p:spPr>
          <a:xfrm>
            <a:off x="728661" y="2881785"/>
            <a:ext cx="8205478" cy="523220"/>
          </a:xfrm>
          <a:prstGeom prst="rect">
            <a:avLst/>
          </a:prstGeom>
          <a:solidFill>
            <a:schemeClr val="bg1"/>
          </a:solidFill>
        </p:spPr>
        <p:txBody>
          <a:bodyPr wrap="square" rtlCol="0">
            <a:spAutoFit/>
          </a:bodyPr>
          <a:lstStyle/>
          <a:p>
            <a:r>
              <a:rPr lang="de-DE" sz="2800" dirty="0">
                <a:solidFill>
                  <a:srgbClr val="428891"/>
                </a:solidFill>
                <a:latin typeface="Open Sans" panose="020B0606030504020204" pitchFamily="34" charset="0"/>
                <a:ea typeface="Open Sans" panose="020B0606030504020204" pitchFamily="34" charset="0"/>
                <a:cs typeface="Open Sans" panose="020B0606030504020204" pitchFamily="34" charset="0"/>
              </a:rPr>
              <a:t>2. </a:t>
            </a:r>
            <a:r>
              <a:rPr lang="de-DE" sz="2800" b="1" dirty="0">
                <a:solidFill>
                  <a:srgbClr val="428891"/>
                </a:solidFill>
                <a:latin typeface="Open Sans" panose="020B0606030504020204" pitchFamily="34" charset="0"/>
                <a:ea typeface="Open Sans" panose="020B0606030504020204" pitchFamily="34" charset="0"/>
                <a:cs typeface="Open Sans" panose="020B0606030504020204" pitchFamily="34" charset="0"/>
              </a:rPr>
              <a:t>Positionen</a:t>
            </a:r>
            <a:r>
              <a:rPr lang="de-DE" sz="2800" dirty="0">
                <a:solidFill>
                  <a:srgbClr val="428891"/>
                </a:solidFill>
                <a:latin typeface="Open Sans" panose="020B0606030504020204" pitchFamily="34" charset="0"/>
                <a:ea typeface="Open Sans" panose="020B0606030504020204" pitchFamily="34" charset="0"/>
                <a:cs typeface="Open Sans" panose="020B0606030504020204" pitchFamily="34" charset="0"/>
              </a:rPr>
              <a:t> zum Lernen mit digitalen Medien</a:t>
            </a:r>
          </a:p>
        </p:txBody>
      </p:sp>
      <p:sp>
        <p:nvSpPr>
          <p:cNvPr id="23" name="Textfeld 22">
            <a:extLst>
              <a:ext uri="{FF2B5EF4-FFF2-40B4-BE49-F238E27FC236}">
                <a16:creationId xmlns:a16="http://schemas.microsoft.com/office/drawing/2014/main" id="{ADD31EB4-B00C-D441-871F-B4271FDE318E}"/>
              </a:ext>
            </a:extLst>
          </p:cNvPr>
          <p:cNvSpPr txBox="1"/>
          <p:nvPr/>
        </p:nvSpPr>
        <p:spPr>
          <a:xfrm>
            <a:off x="728660" y="3657987"/>
            <a:ext cx="10139206" cy="954107"/>
          </a:xfrm>
          <a:prstGeom prst="rect">
            <a:avLst/>
          </a:prstGeom>
          <a:solidFill>
            <a:schemeClr val="bg1"/>
          </a:solidFill>
        </p:spPr>
        <p:txBody>
          <a:bodyPr wrap="square" rtlCol="0">
            <a:spAutoFit/>
          </a:bodyPr>
          <a:lstStyle/>
          <a:p>
            <a:r>
              <a:rPr lang="de-DE" sz="2800" dirty="0">
                <a:solidFill>
                  <a:srgbClr val="428891"/>
                </a:solidFill>
                <a:latin typeface="Open Sans" panose="020B0606030504020204" pitchFamily="34" charset="0"/>
                <a:ea typeface="Open Sans" panose="020B0606030504020204" pitchFamily="34" charset="0"/>
                <a:cs typeface="Open Sans" panose="020B0606030504020204" pitchFamily="34" charset="0"/>
              </a:rPr>
              <a:t>3. Mathematikdidaktische und unterrichtsorganisatorische </a:t>
            </a:r>
            <a:r>
              <a:rPr lang="de-DE" sz="2800" b="1" dirty="0">
                <a:solidFill>
                  <a:srgbClr val="428891"/>
                </a:solidFill>
                <a:latin typeface="Open Sans" panose="020B0606030504020204" pitchFamily="34" charset="0"/>
                <a:ea typeface="Open Sans" panose="020B0606030504020204" pitchFamily="34" charset="0"/>
                <a:cs typeface="Open Sans" panose="020B0606030504020204" pitchFamily="34" charset="0"/>
              </a:rPr>
              <a:t>Potentiale</a:t>
            </a:r>
            <a:r>
              <a:rPr lang="de-DE" sz="2800" dirty="0">
                <a:solidFill>
                  <a:srgbClr val="428891"/>
                </a:solidFill>
                <a:latin typeface="Open Sans" panose="020B0606030504020204" pitchFamily="34" charset="0"/>
                <a:ea typeface="Open Sans" panose="020B0606030504020204" pitchFamily="34" charset="0"/>
                <a:cs typeface="Open Sans" panose="020B0606030504020204" pitchFamily="34" charset="0"/>
              </a:rPr>
              <a:t> </a:t>
            </a:r>
            <a:r>
              <a:rPr lang="de-DE" sz="2800">
                <a:solidFill>
                  <a:srgbClr val="428891"/>
                </a:solidFill>
                <a:latin typeface="Open Sans" panose="020B0606030504020204" pitchFamily="34" charset="0"/>
                <a:ea typeface="Open Sans" panose="020B0606030504020204" pitchFamily="34" charset="0"/>
                <a:cs typeface="Open Sans" panose="020B0606030504020204" pitchFamily="34" charset="0"/>
              </a:rPr>
              <a:t>digitaler Medien</a:t>
            </a:r>
            <a:endParaRPr lang="de-DE" sz="2800" dirty="0">
              <a:solidFill>
                <a:srgbClr val="42889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4" name="Textfeld 23">
            <a:extLst>
              <a:ext uri="{FF2B5EF4-FFF2-40B4-BE49-F238E27FC236}">
                <a16:creationId xmlns:a16="http://schemas.microsoft.com/office/drawing/2014/main" id="{6156E62C-FEE4-1E49-87F2-C912BAEE2CC0}"/>
              </a:ext>
            </a:extLst>
          </p:cNvPr>
          <p:cNvSpPr txBox="1"/>
          <p:nvPr/>
        </p:nvSpPr>
        <p:spPr>
          <a:xfrm>
            <a:off x="728660" y="4870121"/>
            <a:ext cx="9074907" cy="523220"/>
          </a:xfrm>
          <a:prstGeom prst="rect">
            <a:avLst/>
          </a:prstGeom>
          <a:solidFill>
            <a:schemeClr val="bg1"/>
          </a:solidFill>
        </p:spPr>
        <p:txBody>
          <a:bodyPr wrap="square" rtlCol="0">
            <a:spAutoFit/>
          </a:bodyPr>
          <a:lstStyle/>
          <a:p>
            <a:r>
              <a:rPr lang="de-DE" sz="2800" dirty="0">
                <a:solidFill>
                  <a:srgbClr val="428891"/>
                </a:solidFill>
                <a:latin typeface="Open Sans" panose="020B0606030504020204" pitchFamily="34" charset="0"/>
                <a:ea typeface="Open Sans" panose="020B0606030504020204" pitchFamily="34" charset="0"/>
                <a:cs typeface="Open Sans" panose="020B0606030504020204" pitchFamily="34" charset="0"/>
              </a:rPr>
              <a:t>4. Digitale Medien und deren </a:t>
            </a:r>
            <a:r>
              <a:rPr lang="de-DE" sz="2800" b="1" dirty="0">
                <a:solidFill>
                  <a:srgbClr val="428891"/>
                </a:solidFill>
                <a:latin typeface="Open Sans" panose="020B0606030504020204" pitchFamily="34" charset="0"/>
                <a:ea typeface="Open Sans" panose="020B0606030504020204" pitchFamily="34" charset="0"/>
                <a:cs typeface="Open Sans" panose="020B0606030504020204" pitchFamily="34" charset="0"/>
              </a:rPr>
              <a:t>Einsatzmöglichkeiten</a:t>
            </a:r>
          </a:p>
        </p:txBody>
      </p:sp>
      <p:sp>
        <p:nvSpPr>
          <p:cNvPr id="25" name="Textfeld 24">
            <a:extLst>
              <a:ext uri="{FF2B5EF4-FFF2-40B4-BE49-F238E27FC236}">
                <a16:creationId xmlns:a16="http://schemas.microsoft.com/office/drawing/2014/main" id="{13B97451-38F0-7345-B1DD-EC1078A8214C}"/>
              </a:ext>
            </a:extLst>
          </p:cNvPr>
          <p:cNvSpPr txBox="1"/>
          <p:nvPr/>
        </p:nvSpPr>
        <p:spPr>
          <a:xfrm>
            <a:off x="728661" y="5651368"/>
            <a:ext cx="5852022" cy="523220"/>
          </a:xfrm>
          <a:prstGeom prst="rect">
            <a:avLst/>
          </a:prstGeom>
          <a:solidFill>
            <a:srgbClr val="428891"/>
          </a:solidFill>
        </p:spPr>
        <p:txBody>
          <a:bodyPr wrap="square" rtlCol="0">
            <a:spAutoFit/>
          </a:bodyPr>
          <a:lstStyle/>
          <a:p>
            <a:r>
              <a:rPr lang="de-DE" sz="2800" dirty="0">
                <a:solidFill>
                  <a:schemeClr val="bg1"/>
                </a:solidFill>
                <a:latin typeface="Open Sans" panose="020B0606030504020204" pitchFamily="34" charset="0"/>
                <a:ea typeface="Open Sans" panose="020B0606030504020204" pitchFamily="34" charset="0"/>
                <a:cs typeface="Open Sans" panose="020B0606030504020204" pitchFamily="34" charset="0"/>
              </a:rPr>
              <a:t>Zusammenfassung und Ausblick</a:t>
            </a:r>
          </a:p>
        </p:txBody>
      </p:sp>
      <p:sp>
        <p:nvSpPr>
          <p:cNvPr id="26" name="Textfeld 25">
            <a:extLst>
              <a:ext uri="{FF2B5EF4-FFF2-40B4-BE49-F238E27FC236}">
                <a16:creationId xmlns:a16="http://schemas.microsoft.com/office/drawing/2014/main" id="{CF60129E-25F7-534C-9D48-18D09E724B65}"/>
              </a:ext>
            </a:extLst>
          </p:cNvPr>
          <p:cNvSpPr txBox="1"/>
          <p:nvPr/>
        </p:nvSpPr>
        <p:spPr>
          <a:xfrm>
            <a:off x="728661" y="1264214"/>
            <a:ext cx="10734676" cy="707886"/>
          </a:xfrm>
          <a:prstGeom prst="rect">
            <a:avLst/>
          </a:prstGeom>
          <a:noFill/>
        </p:spPr>
        <p:txBody>
          <a:bodyPr wrap="square" rtlCol="0">
            <a:spAutoFit/>
          </a:bodyPr>
          <a:lstStyle/>
          <a:p>
            <a:r>
              <a:rPr lang="de-DE" sz="4000" dirty="0">
                <a:latin typeface="Open Sans" panose="020B0606030504020204" pitchFamily="34" charset="0"/>
                <a:ea typeface="Open Sans" panose="020B0606030504020204" pitchFamily="34" charset="0"/>
                <a:cs typeface="Open Sans" panose="020B0606030504020204" pitchFamily="34" charset="0"/>
              </a:rPr>
              <a:t>AUFBAU DES FORTBILDUNGSMODULS</a:t>
            </a:r>
          </a:p>
        </p:txBody>
      </p:sp>
      <p:sp>
        <p:nvSpPr>
          <p:cNvPr id="6" name="Foliennummernplatzhalter 5">
            <a:extLst>
              <a:ext uri="{FF2B5EF4-FFF2-40B4-BE49-F238E27FC236}">
                <a16:creationId xmlns:a16="http://schemas.microsoft.com/office/drawing/2014/main" id="{4B218E5B-5760-3C4E-9AFF-BF3F045EAAB3}"/>
              </a:ext>
            </a:extLst>
          </p:cNvPr>
          <p:cNvSpPr>
            <a:spLocks noGrp="1"/>
          </p:cNvSpPr>
          <p:nvPr>
            <p:ph type="sldNum" sz="quarter" idx="12"/>
          </p:nvPr>
        </p:nvSpPr>
        <p:spPr/>
        <p:txBody>
          <a:bodyPr/>
          <a:lstStyle/>
          <a:p>
            <a:fld id="{63DC21CD-A42E-AB42-85DA-371CDC81102A}" type="slidenum">
              <a:rPr lang="de-DE" smtClean="0"/>
              <a:pPr/>
              <a:t>49</a:t>
            </a:fld>
            <a:endParaRPr lang="de-DE" dirty="0"/>
          </a:p>
        </p:txBody>
      </p:sp>
      <p:sp>
        <p:nvSpPr>
          <p:cNvPr id="7" name="Datumsplatzhalter 6">
            <a:extLst>
              <a:ext uri="{FF2B5EF4-FFF2-40B4-BE49-F238E27FC236}">
                <a16:creationId xmlns:a16="http://schemas.microsoft.com/office/drawing/2014/main" id="{B2A905BA-1692-884B-A1D5-90B83DEA0E3A}"/>
              </a:ext>
            </a:extLst>
          </p:cNvPr>
          <p:cNvSpPr>
            <a:spLocks noGrp="1"/>
          </p:cNvSpPr>
          <p:nvPr>
            <p:ph type="dt" sz="half" idx="10"/>
          </p:nvPr>
        </p:nvSpPr>
        <p:spPr/>
        <p:txBody>
          <a:bodyPr/>
          <a:lstStyle/>
          <a:p>
            <a:fld id="{7446EC53-3AF3-5140-B116-87C71F65FA50}" type="datetime1">
              <a:rPr lang="de-DE" smtClean="0"/>
              <a:t>25.09.20</a:t>
            </a:fld>
            <a:endParaRPr lang="de-DE"/>
          </a:p>
        </p:txBody>
      </p:sp>
      <p:sp>
        <p:nvSpPr>
          <p:cNvPr id="8" name="Fußzeilenplatzhalter 7">
            <a:extLst>
              <a:ext uri="{FF2B5EF4-FFF2-40B4-BE49-F238E27FC236}">
                <a16:creationId xmlns:a16="http://schemas.microsoft.com/office/drawing/2014/main" id="{F2B0FDEB-D057-8E47-AA35-06348FE6B75A}"/>
              </a:ext>
            </a:extLst>
          </p:cNvPr>
          <p:cNvSpPr>
            <a:spLocks noGrp="1"/>
          </p:cNvSpPr>
          <p:nvPr>
            <p:ph type="ftr" sz="quarter" idx="11"/>
          </p:nvPr>
        </p:nvSpPr>
        <p:spPr/>
        <p:txBody>
          <a:bodyPr/>
          <a:lstStyle/>
          <a:p>
            <a:r>
              <a:rPr lang="de-DE"/>
              <a:t>Juli 2019 © </a:t>
            </a:r>
            <a:r>
              <a:rPr lang="de-DE" b="1"/>
              <a:t>PIKAS</a:t>
            </a:r>
            <a:r>
              <a:rPr lang="de-DE"/>
              <a:t> digi </a:t>
            </a:r>
            <a:r>
              <a:rPr lang="de-DE" i="1"/>
              <a:t>(pikas-digi.dzlm.de)</a:t>
            </a:r>
            <a:endParaRPr lang="de-DE" i="1" dirty="0"/>
          </a:p>
        </p:txBody>
      </p:sp>
    </p:spTree>
    <p:extLst>
      <p:ext uri="{BB962C8B-B14F-4D97-AF65-F5344CB8AC3E}">
        <p14:creationId xmlns:p14="http://schemas.microsoft.com/office/powerpoint/2010/main" val="238122281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A259CB76-7CE2-0A47-BBB9-F096524E9848}"/>
              </a:ext>
            </a:extLst>
          </p:cNvPr>
          <p:cNvSpPr>
            <a:spLocks noGrp="1"/>
          </p:cNvSpPr>
          <p:nvPr>
            <p:ph type="dt" sz="half" idx="10"/>
          </p:nvPr>
        </p:nvSpPr>
        <p:spPr/>
        <p:txBody>
          <a:bodyPr/>
          <a:lstStyle/>
          <a:p>
            <a:fld id="{EC8AAEAB-DC0D-124C-A3A7-CECD9522A02D}" type="datetime1">
              <a:rPr lang="de-DE" smtClean="0"/>
              <a:t>25.09.20</a:t>
            </a:fld>
            <a:endParaRPr lang="de-DE"/>
          </a:p>
        </p:txBody>
      </p:sp>
      <p:sp>
        <p:nvSpPr>
          <p:cNvPr id="3" name="Fußzeilenplatzhalter 2">
            <a:extLst>
              <a:ext uri="{FF2B5EF4-FFF2-40B4-BE49-F238E27FC236}">
                <a16:creationId xmlns:a16="http://schemas.microsoft.com/office/drawing/2014/main" id="{BC1408DA-BF86-D248-98A2-CEE9BCA6FAF0}"/>
              </a:ext>
            </a:extLst>
          </p:cNvPr>
          <p:cNvSpPr>
            <a:spLocks noGrp="1"/>
          </p:cNvSpPr>
          <p:nvPr>
            <p:ph type="ftr" sz="quarter" idx="11"/>
          </p:nvPr>
        </p:nvSpPr>
        <p:spPr/>
        <p:txBody>
          <a:bodyPr/>
          <a:lstStyle/>
          <a:p>
            <a:r>
              <a:rPr lang="de-DE"/>
              <a:t>Juli 2019 © </a:t>
            </a:r>
            <a:r>
              <a:rPr lang="de-DE" b="1"/>
              <a:t>PIKAS</a:t>
            </a:r>
            <a:r>
              <a:rPr lang="de-DE"/>
              <a:t> digi </a:t>
            </a:r>
            <a:r>
              <a:rPr lang="de-DE" i="1"/>
              <a:t>(pikas-digi.dzlm.de)</a:t>
            </a:r>
            <a:endParaRPr lang="de-DE" i="1" dirty="0"/>
          </a:p>
        </p:txBody>
      </p:sp>
      <p:sp>
        <p:nvSpPr>
          <p:cNvPr id="4" name="Foliennummernplatzhalter 3">
            <a:extLst>
              <a:ext uri="{FF2B5EF4-FFF2-40B4-BE49-F238E27FC236}">
                <a16:creationId xmlns:a16="http://schemas.microsoft.com/office/drawing/2014/main" id="{E2C55AB9-2679-8241-8A73-566475B06B09}"/>
              </a:ext>
            </a:extLst>
          </p:cNvPr>
          <p:cNvSpPr>
            <a:spLocks noGrp="1"/>
          </p:cNvSpPr>
          <p:nvPr>
            <p:ph type="sldNum" sz="quarter" idx="12"/>
          </p:nvPr>
        </p:nvSpPr>
        <p:spPr/>
        <p:txBody>
          <a:bodyPr/>
          <a:lstStyle/>
          <a:p>
            <a:fld id="{63DC21CD-A42E-AB42-85DA-371CDC81102A}" type="slidenum">
              <a:rPr lang="de-DE" smtClean="0"/>
              <a:pPr/>
              <a:t>50</a:t>
            </a:fld>
            <a:endParaRPr lang="de-DE" dirty="0"/>
          </a:p>
        </p:txBody>
      </p:sp>
      <p:sp>
        <p:nvSpPr>
          <p:cNvPr id="5" name="Inhaltsplatzhalter 4">
            <a:extLst>
              <a:ext uri="{FF2B5EF4-FFF2-40B4-BE49-F238E27FC236}">
                <a16:creationId xmlns:a16="http://schemas.microsoft.com/office/drawing/2014/main" id="{69558F65-AA4B-CC42-AE81-11FAEF3CEC38}"/>
              </a:ext>
            </a:extLst>
          </p:cNvPr>
          <p:cNvSpPr>
            <a:spLocks noGrp="1"/>
          </p:cNvSpPr>
          <p:nvPr>
            <p:ph sz="half" idx="13"/>
          </p:nvPr>
        </p:nvSpPr>
        <p:spPr>
          <a:xfrm>
            <a:off x="4150517" y="474311"/>
            <a:ext cx="6348754" cy="479954"/>
          </a:xfrm>
        </p:spPr>
        <p:txBody>
          <a:bodyPr/>
          <a:lstStyle/>
          <a:p>
            <a:r>
              <a:rPr lang="de-DE" dirty="0"/>
              <a:t>Zusammenfassung und Ausblick</a:t>
            </a:r>
          </a:p>
        </p:txBody>
      </p:sp>
      <p:sp>
        <p:nvSpPr>
          <p:cNvPr id="6" name="Untertitel 2">
            <a:extLst>
              <a:ext uri="{FF2B5EF4-FFF2-40B4-BE49-F238E27FC236}">
                <a16:creationId xmlns:a16="http://schemas.microsoft.com/office/drawing/2014/main" id="{A43357D6-C116-9E47-883C-27F09A2C204B}"/>
              </a:ext>
            </a:extLst>
          </p:cNvPr>
          <p:cNvSpPr txBox="1">
            <a:spLocks/>
          </p:cNvSpPr>
          <p:nvPr/>
        </p:nvSpPr>
        <p:spPr>
          <a:xfrm>
            <a:off x="917665" y="1443575"/>
            <a:ext cx="9976758" cy="475138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200"/>
              </a:lnSpc>
              <a:buNone/>
              <a:defRPr/>
            </a:pPr>
            <a:r>
              <a:rPr lang="de-DE" altLang="de-DE" sz="2400" b="1" dirty="0">
                <a:latin typeface="Open Sans" panose="020B0606030504020204" pitchFamily="34" charset="0"/>
                <a:ea typeface="Open Sans" panose="020B0606030504020204" pitchFamily="34" charset="0"/>
                <a:cs typeface="Open Sans" panose="020B0606030504020204" pitchFamily="34" charset="0"/>
              </a:rPr>
              <a:t>Digitale Medien...</a:t>
            </a:r>
            <a:endParaRPr lang="de-DE" altLang="de-DE" sz="2400" dirty="0">
              <a:latin typeface="Open Sans" panose="020B0606030504020204" pitchFamily="34" charset="0"/>
              <a:ea typeface="Open Sans" panose="020B0606030504020204" pitchFamily="34" charset="0"/>
              <a:cs typeface="Open Sans" panose="020B0606030504020204" pitchFamily="34" charset="0"/>
            </a:endParaRPr>
          </a:p>
          <a:p>
            <a:pPr marL="457200" indent="-457200">
              <a:spcAft>
                <a:spcPts val="1200"/>
              </a:spcAft>
              <a:buFont typeface="Wingdings" charset="2"/>
              <a:buChar char="§"/>
              <a:defRPr/>
            </a:pPr>
            <a:r>
              <a:rPr lang="de-DE" altLang="de-DE" sz="2400" dirty="0">
                <a:latin typeface="Open Sans" panose="020B0606030504020204" pitchFamily="34" charset="0"/>
                <a:ea typeface="Open Sans" panose="020B0606030504020204" pitchFamily="34" charset="0"/>
                <a:cs typeface="Open Sans" panose="020B0606030504020204" pitchFamily="34" charset="0"/>
              </a:rPr>
              <a:t>... sollen zukünftig laut bildungspolitischer Vorgaben flächendeckend genutzt werden.</a:t>
            </a:r>
          </a:p>
          <a:p>
            <a:pPr marL="457200" indent="-457200">
              <a:spcAft>
                <a:spcPts val="1200"/>
              </a:spcAft>
              <a:buFont typeface="Wingdings" charset="2"/>
              <a:buChar char="§"/>
              <a:defRPr/>
            </a:pPr>
            <a:r>
              <a:rPr lang="de-DE" altLang="de-DE" sz="2400" dirty="0">
                <a:latin typeface="Open Sans" panose="020B0606030504020204" pitchFamily="34" charset="0"/>
                <a:ea typeface="Open Sans" panose="020B0606030504020204" pitchFamily="34" charset="0"/>
                <a:cs typeface="Open Sans" panose="020B0606030504020204" pitchFamily="34" charset="0"/>
              </a:rPr>
              <a:t>... werden häufig zu (</a:t>
            </a:r>
            <a:r>
              <a:rPr lang="de-DE" altLang="de-DE" sz="2400" dirty="0" err="1">
                <a:latin typeface="Open Sans" panose="020B0606030504020204" pitchFamily="34" charset="0"/>
                <a:ea typeface="Open Sans" panose="020B0606030504020204" pitchFamily="34" charset="0"/>
                <a:cs typeface="Open Sans" panose="020B0606030504020204" pitchFamily="34" charset="0"/>
              </a:rPr>
              <a:t>un</a:t>
            </a:r>
            <a:r>
              <a:rPr lang="de-DE" altLang="de-DE" sz="2400" dirty="0">
                <a:latin typeface="Open Sans" panose="020B0606030504020204" pitchFamily="34" charset="0"/>
                <a:ea typeface="Open Sans" panose="020B0606030504020204" pitchFamily="34" charset="0"/>
                <a:cs typeface="Open Sans" panose="020B0606030504020204" pitchFamily="34" charset="0"/>
              </a:rPr>
              <a:t>)kritisch bewertet.</a:t>
            </a:r>
          </a:p>
          <a:p>
            <a:pPr marL="457200" indent="-457200">
              <a:spcAft>
                <a:spcPts val="1200"/>
              </a:spcAft>
              <a:buFont typeface="Wingdings" charset="2"/>
              <a:buChar char="§"/>
              <a:defRPr/>
            </a:pPr>
            <a:r>
              <a:rPr lang="de-DE" altLang="de-DE" sz="2400" dirty="0">
                <a:latin typeface="Open Sans" panose="020B0606030504020204" pitchFamily="34" charset="0"/>
                <a:ea typeface="Open Sans" panose="020B0606030504020204" pitchFamily="34" charset="0"/>
                <a:cs typeface="Open Sans" panose="020B0606030504020204" pitchFamily="34" charset="0"/>
              </a:rPr>
              <a:t>... bieten sowohl unterrichtsorganisatorische als auch mathematikdidaktische Potentiale.</a:t>
            </a:r>
          </a:p>
          <a:p>
            <a:pPr marL="457200" indent="-457200">
              <a:spcAft>
                <a:spcPts val="1200"/>
              </a:spcAft>
              <a:buFont typeface="Wingdings" charset="2"/>
              <a:buChar char="§"/>
              <a:defRPr/>
            </a:pPr>
            <a:r>
              <a:rPr lang="de-DE" altLang="de-DE" sz="2400" dirty="0">
                <a:latin typeface="Open Sans" panose="020B0606030504020204" pitchFamily="34" charset="0"/>
                <a:ea typeface="Open Sans" panose="020B0606030504020204" pitchFamily="34" charset="0"/>
                <a:cs typeface="Open Sans" panose="020B0606030504020204" pitchFamily="34" charset="0"/>
              </a:rPr>
              <a:t>... können ein sinnvolles Ergänzungs- und Unterstützungsmedium für den Mathematikunterricht sein.</a:t>
            </a:r>
          </a:p>
          <a:p>
            <a:pPr marL="457200" indent="-457200">
              <a:buFont typeface="Wingdings" charset="2"/>
              <a:buChar char="§"/>
              <a:defRPr/>
            </a:pPr>
            <a:endParaRPr lang="de-DE" altLang="de-DE" sz="24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458166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7C2E9BE3-3BC0-7647-944D-D60A897EDE51}"/>
              </a:ext>
            </a:extLst>
          </p:cNvPr>
          <p:cNvSpPr>
            <a:spLocks noGrp="1"/>
          </p:cNvSpPr>
          <p:nvPr>
            <p:ph type="dt" sz="half" idx="10"/>
          </p:nvPr>
        </p:nvSpPr>
        <p:spPr/>
        <p:txBody>
          <a:bodyPr/>
          <a:lstStyle/>
          <a:p>
            <a:fld id="{EC8AAEAB-DC0D-124C-A3A7-CECD9522A02D}" type="datetime1">
              <a:rPr lang="de-DE" smtClean="0"/>
              <a:t>25.09.20</a:t>
            </a:fld>
            <a:endParaRPr lang="de-DE"/>
          </a:p>
        </p:txBody>
      </p:sp>
      <p:sp>
        <p:nvSpPr>
          <p:cNvPr id="3" name="Fußzeilenplatzhalter 2">
            <a:extLst>
              <a:ext uri="{FF2B5EF4-FFF2-40B4-BE49-F238E27FC236}">
                <a16:creationId xmlns:a16="http://schemas.microsoft.com/office/drawing/2014/main" id="{6372FA53-105A-2F44-A7BB-01CA4B5E870B}"/>
              </a:ext>
            </a:extLst>
          </p:cNvPr>
          <p:cNvSpPr>
            <a:spLocks noGrp="1"/>
          </p:cNvSpPr>
          <p:nvPr>
            <p:ph type="ftr" sz="quarter" idx="11"/>
          </p:nvPr>
        </p:nvSpPr>
        <p:spPr/>
        <p:txBody>
          <a:bodyPr/>
          <a:lstStyle/>
          <a:p>
            <a:r>
              <a:rPr lang="de-DE"/>
              <a:t>Juli 2019 © </a:t>
            </a:r>
            <a:r>
              <a:rPr lang="de-DE" b="1"/>
              <a:t>PIKAS</a:t>
            </a:r>
            <a:r>
              <a:rPr lang="de-DE"/>
              <a:t> digi </a:t>
            </a:r>
            <a:r>
              <a:rPr lang="de-DE" i="1"/>
              <a:t>(pikas-digi.dzlm.de)</a:t>
            </a:r>
            <a:endParaRPr lang="de-DE" i="1" dirty="0"/>
          </a:p>
        </p:txBody>
      </p:sp>
      <p:sp>
        <p:nvSpPr>
          <p:cNvPr id="4" name="Foliennummernplatzhalter 3">
            <a:extLst>
              <a:ext uri="{FF2B5EF4-FFF2-40B4-BE49-F238E27FC236}">
                <a16:creationId xmlns:a16="http://schemas.microsoft.com/office/drawing/2014/main" id="{72D30F0D-F943-7A4F-8C46-C1B892C6DDA7}"/>
              </a:ext>
            </a:extLst>
          </p:cNvPr>
          <p:cNvSpPr>
            <a:spLocks noGrp="1"/>
          </p:cNvSpPr>
          <p:nvPr>
            <p:ph type="sldNum" sz="quarter" idx="12"/>
          </p:nvPr>
        </p:nvSpPr>
        <p:spPr/>
        <p:txBody>
          <a:bodyPr/>
          <a:lstStyle/>
          <a:p>
            <a:fld id="{63DC21CD-A42E-AB42-85DA-371CDC81102A}" type="slidenum">
              <a:rPr lang="de-DE" smtClean="0"/>
              <a:pPr/>
              <a:t>51</a:t>
            </a:fld>
            <a:endParaRPr lang="de-DE" dirty="0"/>
          </a:p>
        </p:txBody>
      </p:sp>
      <p:sp>
        <p:nvSpPr>
          <p:cNvPr id="6" name="Untertitel 2">
            <a:extLst>
              <a:ext uri="{FF2B5EF4-FFF2-40B4-BE49-F238E27FC236}">
                <a16:creationId xmlns:a16="http://schemas.microsoft.com/office/drawing/2014/main" id="{3CD6D123-0D0B-4443-825B-920F0CD9F14A}"/>
              </a:ext>
            </a:extLst>
          </p:cNvPr>
          <p:cNvSpPr txBox="1">
            <a:spLocks noChangeArrowheads="1"/>
          </p:cNvSpPr>
          <p:nvPr/>
        </p:nvSpPr>
        <p:spPr>
          <a:xfrm>
            <a:off x="914399" y="1518557"/>
            <a:ext cx="10205357" cy="469650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buNone/>
            </a:pPr>
            <a:r>
              <a:rPr lang="de-DE" altLang="de-DE" sz="2400" b="1" dirty="0">
                <a:latin typeface="Open Sans" panose="020B0606030504020204" pitchFamily="34" charset="0"/>
                <a:ea typeface="Open Sans" panose="020B0606030504020204" pitchFamily="34" charset="0"/>
                <a:cs typeface="Open Sans" panose="020B0606030504020204" pitchFamily="34" charset="0"/>
              </a:rPr>
              <a:t>Bei allem kritischen Optimismus bitte beachten:</a:t>
            </a:r>
          </a:p>
          <a:p>
            <a:pPr marL="457200" indent="-457200">
              <a:spcAft>
                <a:spcPts val="1200"/>
              </a:spcAft>
              <a:buFont typeface="Wingdings" pitchFamily="2" charset="2"/>
              <a:buChar char="§"/>
            </a:pPr>
            <a:r>
              <a:rPr lang="de-DE" altLang="de-DE" sz="2400" dirty="0">
                <a:latin typeface="Open Sans" panose="020B0606030504020204" pitchFamily="34" charset="0"/>
                <a:ea typeface="Open Sans" panose="020B0606030504020204" pitchFamily="34" charset="0"/>
                <a:cs typeface="Open Sans" panose="020B0606030504020204" pitchFamily="34" charset="0"/>
              </a:rPr>
              <a:t>die „Qual der Wahl</a:t>
            </a:r>
            <a:r>
              <a:rPr lang="ja-JP" altLang="de-DE" sz="2400">
                <a:latin typeface="Open Sans" panose="020B0606030504020204" pitchFamily="34" charset="0"/>
                <a:ea typeface="ＭＳ Ｐゴシック" panose="020B0600070205080204" pitchFamily="34" charset="-128"/>
                <a:cs typeface="Open Sans" panose="020B0606030504020204" pitchFamily="34" charset="0"/>
              </a:rPr>
              <a:t>“</a:t>
            </a:r>
            <a:r>
              <a:rPr lang="de-DE" altLang="ja-JP" sz="2400" dirty="0">
                <a:latin typeface="Open Sans" panose="020B0606030504020204" pitchFamily="34" charset="0"/>
                <a:ea typeface="Open Sans" panose="020B0606030504020204" pitchFamily="34" charset="0"/>
                <a:cs typeface="Open Sans" panose="020B0606030504020204" pitchFamily="34" charset="0"/>
              </a:rPr>
              <a:t> – vor allem im </a:t>
            </a:r>
            <a:r>
              <a:rPr lang="de-DE" altLang="ja-JP" sz="2400" dirty="0" err="1">
                <a:latin typeface="Open Sans" panose="020B0606030504020204" pitchFamily="34" charset="0"/>
                <a:ea typeface="Open Sans" panose="020B0606030504020204" pitchFamily="34" charset="0"/>
                <a:cs typeface="Open Sans" panose="020B0606030504020204" pitchFamily="34" charset="0"/>
              </a:rPr>
              <a:t>AppStore</a:t>
            </a:r>
            <a:endParaRPr lang="de-DE" altLang="ja-JP" sz="2400" dirty="0">
              <a:latin typeface="Open Sans" panose="020B0606030504020204" pitchFamily="34" charset="0"/>
              <a:ea typeface="Open Sans" panose="020B0606030504020204" pitchFamily="34" charset="0"/>
              <a:cs typeface="Open Sans" panose="020B0606030504020204" pitchFamily="34" charset="0"/>
            </a:endParaRPr>
          </a:p>
          <a:p>
            <a:pPr marL="457200" indent="-457200">
              <a:spcAft>
                <a:spcPts val="1200"/>
              </a:spcAft>
              <a:buFont typeface="Wingdings" pitchFamily="2" charset="2"/>
              <a:buChar char="§"/>
            </a:pPr>
            <a:r>
              <a:rPr lang="de-DE" altLang="de-DE" sz="2400" dirty="0">
                <a:latin typeface="Open Sans" panose="020B0606030504020204" pitchFamily="34" charset="0"/>
                <a:ea typeface="Open Sans" panose="020B0606030504020204" pitchFamily="34" charset="0"/>
                <a:cs typeface="Open Sans" panose="020B0606030504020204" pitchFamily="34" charset="0"/>
              </a:rPr>
              <a:t>die Fehleranfälligkeit der Geräte</a:t>
            </a:r>
          </a:p>
          <a:p>
            <a:pPr marL="457200" indent="-457200">
              <a:spcAft>
                <a:spcPts val="1200"/>
              </a:spcAft>
              <a:buFont typeface="Wingdings" pitchFamily="2" charset="2"/>
              <a:buChar char="§"/>
            </a:pPr>
            <a:r>
              <a:rPr lang="de-DE" altLang="de-DE" sz="2400" dirty="0">
                <a:latin typeface="Open Sans" panose="020B0606030504020204" pitchFamily="34" charset="0"/>
                <a:ea typeface="Open Sans" panose="020B0606030504020204" pitchFamily="34" charset="0"/>
                <a:cs typeface="Open Sans" panose="020B0606030504020204" pitchFamily="34" charset="0"/>
              </a:rPr>
              <a:t>die nur bedingt zufriedenstellende Ausstattung der Schulen (zu wenig Hardware, fachdidaktisch unpassende Software…)</a:t>
            </a:r>
          </a:p>
          <a:p>
            <a:pPr marL="457200" indent="-457200">
              <a:spcAft>
                <a:spcPts val="1200"/>
              </a:spcAft>
              <a:buFont typeface="Wingdings" pitchFamily="2" charset="2"/>
              <a:buChar char="§"/>
            </a:pPr>
            <a:r>
              <a:rPr lang="de-DE" altLang="de-DE" sz="2400" dirty="0">
                <a:latin typeface="Open Sans" panose="020B0606030504020204" pitchFamily="34" charset="0"/>
                <a:ea typeface="Open Sans" panose="020B0606030504020204" pitchFamily="34" charset="0"/>
                <a:cs typeface="Open Sans" panose="020B0606030504020204" pitchFamily="34" charset="0"/>
              </a:rPr>
              <a:t>die Notwendigkeit der zeitraubenden (inhaltlichen und administrativen) Einarbeitung in die ‚digitale Welt‘</a:t>
            </a:r>
          </a:p>
          <a:p>
            <a:pPr marL="457200" indent="-457200">
              <a:spcAft>
                <a:spcPts val="1200"/>
              </a:spcAft>
              <a:buFont typeface="Wingdings" pitchFamily="2" charset="2"/>
              <a:buChar char="§"/>
            </a:pPr>
            <a:r>
              <a:rPr lang="de-DE" altLang="de-DE" sz="2400" dirty="0">
                <a:latin typeface="Open Sans" panose="020B0606030504020204" pitchFamily="34" charset="0"/>
                <a:ea typeface="Open Sans" panose="020B0606030504020204" pitchFamily="34" charset="0"/>
                <a:cs typeface="Open Sans" panose="020B0606030504020204" pitchFamily="34" charset="0"/>
              </a:rPr>
              <a:t>die vielfach reduzierte Nutzung von Übungsprogrammen mit dem Fokus auf die Automatisierung im Mathematikunterricht</a:t>
            </a:r>
            <a:br>
              <a:rPr lang="de-DE" altLang="de-DE" sz="2400" b="1" dirty="0">
                <a:latin typeface="Open Sans" panose="020B0606030504020204" pitchFamily="34" charset="0"/>
                <a:ea typeface="Open Sans" panose="020B0606030504020204" pitchFamily="34" charset="0"/>
                <a:cs typeface="Open Sans" panose="020B0606030504020204" pitchFamily="34" charset="0"/>
              </a:rPr>
            </a:br>
            <a:endParaRPr lang="de-DE" altLang="de-DE" sz="24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Inhaltsplatzhalter 4">
            <a:extLst>
              <a:ext uri="{FF2B5EF4-FFF2-40B4-BE49-F238E27FC236}">
                <a16:creationId xmlns:a16="http://schemas.microsoft.com/office/drawing/2014/main" id="{A2EBF8CA-575E-BF44-A2AF-C4851B9BBF0D}"/>
              </a:ext>
            </a:extLst>
          </p:cNvPr>
          <p:cNvSpPr>
            <a:spLocks noGrp="1"/>
          </p:cNvSpPr>
          <p:nvPr>
            <p:ph sz="half" idx="13"/>
          </p:nvPr>
        </p:nvSpPr>
        <p:spPr>
          <a:xfrm>
            <a:off x="4150517" y="474311"/>
            <a:ext cx="6348754" cy="479954"/>
          </a:xfrm>
        </p:spPr>
        <p:txBody>
          <a:bodyPr/>
          <a:lstStyle/>
          <a:p>
            <a:r>
              <a:rPr lang="de-DE" dirty="0"/>
              <a:t>Zusammenfassung und Ausblick</a:t>
            </a:r>
          </a:p>
        </p:txBody>
      </p:sp>
    </p:spTree>
    <p:extLst>
      <p:ext uri="{BB962C8B-B14F-4D97-AF65-F5344CB8AC3E}">
        <p14:creationId xmlns:p14="http://schemas.microsoft.com/office/powerpoint/2010/main" val="1230273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96D40397-B64A-AD48-9322-C65F7AD86977}"/>
              </a:ext>
            </a:extLst>
          </p:cNvPr>
          <p:cNvSpPr>
            <a:spLocks noGrp="1"/>
          </p:cNvSpPr>
          <p:nvPr>
            <p:ph type="dt" sz="half" idx="10"/>
          </p:nvPr>
        </p:nvSpPr>
        <p:spPr/>
        <p:txBody>
          <a:bodyPr/>
          <a:lstStyle/>
          <a:p>
            <a:fld id="{EC8AAEAB-DC0D-124C-A3A7-CECD9522A02D}" type="datetime1">
              <a:rPr lang="de-DE" smtClean="0"/>
              <a:t>25.09.20</a:t>
            </a:fld>
            <a:endParaRPr lang="de-DE"/>
          </a:p>
        </p:txBody>
      </p:sp>
      <p:sp>
        <p:nvSpPr>
          <p:cNvPr id="3" name="Fußzeilenplatzhalter 2">
            <a:extLst>
              <a:ext uri="{FF2B5EF4-FFF2-40B4-BE49-F238E27FC236}">
                <a16:creationId xmlns:a16="http://schemas.microsoft.com/office/drawing/2014/main" id="{F35729B4-B6AC-AA47-89D1-393D568C79AE}"/>
              </a:ext>
            </a:extLst>
          </p:cNvPr>
          <p:cNvSpPr>
            <a:spLocks noGrp="1"/>
          </p:cNvSpPr>
          <p:nvPr>
            <p:ph type="ftr" sz="quarter" idx="11"/>
          </p:nvPr>
        </p:nvSpPr>
        <p:spPr/>
        <p:txBody>
          <a:bodyPr/>
          <a:lstStyle/>
          <a:p>
            <a:r>
              <a:rPr lang="de-DE"/>
              <a:t>Juli 2019 © </a:t>
            </a:r>
            <a:r>
              <a:rPr lang="de-DE" b="1"/>
              <a:t>PIKAS</a:t>
            </a:r>
            <a:r>
              <a:rPr lang="de-DE"/>
              <a:t> digi </a:t>
            </a:r>
            <a:r>
              <a:rPr lang="de-DE" i="1"/>
              <a:t>(pikas-digi.dzlm.de)</a:t>
            </a:r>
            <a:endParaRPr lang="de-DE" i="1" dirty="0"/>
          </a:p>
        </p:txBody>
      </p:sp>
      <p:sp>
        <p:nvSpPr>
          <p:cNvPr id="4" name="Foliennummernplatzhalter 3">
            <a:extLst>
              <a:ext uri="{FF2B5EF4-FFF2-40B4-BE49-F238E27FC236}">
                <a16:creationId xmlns:a16="http://schemas.microsoft.com/office/drawing/2014/main" id="{08FF6AFF-AC58-B24B-BE03-45CD00A35529}"/>
              </a:ext>
            </a:extLst>
          </p:cNvPr>
          <p:cNvSpPr>
            <a:spLocks noGrp="1"/>
          </p:cNvSpPr>
          <p:nvPr>
            <p:ph type="sldNum" sz="quarter" idx="12"/>
          </p:nvPr>
        </p:nvSpPr>
        <p:spPr/>
        <p:txBody>
          <a:bodyPr/>
          <a:lstStyle/>
          <a:p>
            <a:fld id="{63DC21CD-A42E-AB42-85DA-371CDC81102A}" type="slidenum">
              <a:rPr lang="de-DE" smtClean="0"/>
              <a:pPr/>
              <a:t>52</a:t>
            </a:fld>
            <a:endParaRPr lang="de-DE" dirty="0"/>
          </a:p>
        </p:txBody>
      </p:sp>
      <p:sp>
        <p:nvSpPr>
          <p:cNvPr id="7" name="Inhaltsplatzhalter 4">
            <a:extLst>
              <a:ext uri="{FF2B5EF4-FFF2-40B4-BE49-F238E27FC236}">
                <a16:creationId xmlns:a16="http://schemas.microsoft.com/office/drawing/2014/main" id="{1BCE53CA-0779-E547-AE74-65A8429E8DC0}"/>
              </a:ext>
            </a:extLst>
          </p:cNvPr>
          <p:cNvSpPr>
            <a:spLocks noGrp="1"/>
          </p:cNvSpPr>
          <p:nvPr>
            <p:ph sz="half" idx="13"/>
          </p:nvPr>
        </p:nvSpPr>
        <p:spPr>
          <a:xfrm>
            <a:off x="4150517" y="474311"/>
            <a:ext cx="6348754" cy="479954"/>
          </a:xfrm>
        </p:spPr>
        <p:txBody>
          <a:bodyPr/>
          <a:lstStyle/>
          <a:p>
            <a:r>
              <a:rPr lang="de-DE" dirty="0"/>
              <a:t>Zusammenfassung und Ausblick</a:t>
            </a:r>
          </a:p>
        </p:txBody>
      </p:sp>
      <p:sp>
        <p:nvSpPr>
          <p:cNvPr id="9" name="Untertitel 2">
            <a:extLst>
              <a:ext uri="{FF2B5EF4-FFF2-40B4-BE49-F238E27FC236}">
                <a16:creationId xmlns:a16="http://schemas.microsoft.com/office/drawing/2014/main" id="{F0D823E2-3BD8-1B45-AC48-6F0D2F4CB02E}"/>
              </a:ext>
            </a:extLst>
          </p:cNvPr>
          <p:cNvSpPr txBox="1">
            <a:spLocks noChangeArrowheads="1"/>
          </p:cNvSpPr>
          <p:nvPr/>
        </p:nvSpPr>
        <p:spPr>
          <a:xfrm>
            <a:off x="911133" y="1504949"/>
            <a:ext cx="9895115" cy="51482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buNone/>
            </a:pPr>
            <a:r>
              <a:rPr lang="de-DE" altLang="de-DE" sz="2400" b="1" dirty="0">
                <a:latin typeface="Open Sans" panose="020B0606030504020204" pitchFamily="34" charset="0"/>
                <a:ea typeface="Open Sans" panose="020B0606030504020204" pitchFamily="34" charset="0"/>
                <a:cs typeface="Open Sans" panose="020B0606030504020204" pitchFamily="34" charset="0"/>
              </a:rPr>
              <a:t>Bei allem kritischen Optimismus bitte beachten:</a:t>
            </a:r>
            <a:endParaRPr lang="de-DE" altLang="de-DE" sz="2400" dirty="0">
              <a:latin typeface="Open Sans" panose="020B0606030504020204" pitchFamily="34" charset="0"/>
              <a:ea typeface="Open Sans" panose="020B0606030504020204" pitchFamily="34" charset="0"/>
              <a:cs typeface="Open Sans" panose="020B0606030504020204" pitchFamily="34" charset="0"/>
            </a:endParaRPr>
          </a:p>
          <a:p>
            <a:pPr marL="457200" indent="-457200">
              <a:spcAft>
                <a:spcPts val="1200"/>
              </a:spcAft>
              <a:buFont typeface="Wingdings" pitchFamily="2" charset="2"/>
              <a:buChar char="§"/>
            </a:pPr>
            <a:r>
              <a:rPr lang="de-DE" altLang="de-DE" sz="2400" dirty="0">
                <a:latin typeface="Open Sans" panose="020B0606030504020204" pitchFamily="34" charset="0"/>
                <a:ea typeface="Open Sans" panose="020B0606030504020204" pitchFamily="34" charset="0"/>
                <a:cs typeface="Open Sans" panose="020B0606030504020204" pitchFamily="34" charset="0"/>
              </a:rPr>
              <a:t>Der Computer ist </a:t>
            </a:r>
            <a:r>
              <a:rPr lang="de-DE" altLang="de-DE" sz="2400" b="1" dirty="0">
                <a:latin typeface="Open Sans" panose="020B0606030504020204" pitchFamily="34" charset="0"/>
                <a:ea typeface="Open Sans" panose="020B0606030504020204" pitchFamily="34" charset="0"/>
                <a:cs typeface="Open Sans" panose="020B0606030504020204" pitchFamily="34" charset="0"/>
              </a:rPr>
              <a:t>kein Zauberstab </a:t>
            </a:r>
            <a:r>
              <a:rPr lang="de-DE" altLang="de-DE" sz="2400" dirty="0">
                <a:latin typeface="Open Sans" panose="020B0606030504020204" pitchFamily="34" charset="0"/>
                <a:ea typeface="Open Sans" panose="020B0606030504020204" pitchFamily="34" charset="0"/>
                <a:cs typeface="Open Sans" panose="020B0606030504020204" pitchFamily="34" charset="0"/>
              </a:rPr>
              <a:t>und löst nicht die Alltagsprobleme des Lehrens und Lernens von alleine.</a:t>
            </a:r>
          </a:p>
          <a:p>
            <a:pPr marL="457200" indent="-457200">
              <a:spcAft>
                <a:spcPts val="1200"/>
              </a:spcAft>
              <a:buFont typeface="Wingdings" pitchFamily="2" charset="2"/>
              <a:buChar char="§"/>
            </a:pPr>
            <a:r>
              <a:rPr lang="de-DE" altLang="de-DE" sz="2400" dirty="0">
                <a:latin typeface="Open Sans" panose="020B0606030504020204" pitchFamily="34" charset="0"/>
                <a:ea typeface="Open Sans" panose="020B0606030504020204" pitchFamily="34" charset="0"/>
                <a:cs typeface="Open Sans" panose="020B0606030504020204" pitchFamily="34" charset="0"/>
              </a:rPr>
              <a:t>Der Computer ist </a:t>
            </a:r>
            <a:r>
              <a:rPr lang="de-DE" altLang="de-DE" sz="2400" b="1" dirty="0">
                <a:latin typeface="Open Sans" panose="020B0606030504020204" pitchFamily="34" charset="0"/>
                <a:ea typeface="Open Sans" panose="020B0606030504020204" pitchFamily="34" charset="0"/>
                <a:cs typeface="Open Sans" panose="020B0606030504020204" pitchFamily="34" charset="0"/>
              </a:rPr>
              <a:t>kein Lernautomat</a:t>
            </a:r>
            <a:r>
              <a:rPr lang="de-DE" altLang="de-DE" sz="2400" dirty="0">
                <a:latin typeface="Open Sans" panose="020B0606030504020204" pitchFamily="34" charset="0"/>
                <a:ea typeface="Open Sans" panose="020B0606030504020204" pitchFamily="34" charset="0"/>
                <a:cs typeface="Open Sans" panose="020B0606030504020204" pitchFamily="34" charset="0"/>
              </a:rPr>
              <a:t>, der einfacheres, sicheres und effektives Lernen garantiert.</a:t>
            </a:r>
          </a:p>
          <a:p>
            <a:pPr marL="457200" indent="-457200">
              <a:spcAft>
                <a:spcPts val="1200"/>
              </a:spcAft>
              <a:buFont typeface="Wingdings" pitchFamily="2" charset="2"/>
              <a:buChar char="§"/>
            </a:pPr>
            <a:r>
              <a:rPr lang="de-DE" altLang="de-DE" sz="2400" dirty="0">
                <a:latin typeface="Open Sans" panose="020B0606030504020204" pitchFamily="34" charset="0"/>
                <a:ea typeface="Open Sans" panose="020B0606030504020204" pitchFamily="34" charset="0"/>
                <a:cs typeface="Open Sans" panose="020B0606030504020204" pitchFamily="34" charset="0"/>
              </a:rPr>
              <a:t>Der Computer ist </a:t>
            </a:r>
            <a:r>
              <a:rPr lang="de-DE" altLang="de-DE" sz="2400" b="1" dirty="0">
                <a:latin typeface="Open Sans" panose="020B0606030504020204" pitchFamily="34" charset="0"/>
                <a:ea typeface="Open Sans" panose="020B0606030504020204" pitchFamily="34" charset="0"/>
                <a:cs typeface="Open Sans" panose="020B0606030504020204" pitchFamily="34" charset="0"/>
              </a:rPr>
              <a:t>kein Ersatz für</a:t>
            </a:r>
            <a:r>
              <a:rPr lang="de-DE" altLang="de-DE" sz="2400" dirty="0">
                <a:latin typeface="Open Sans" panose="020B0606030504020204" pitchFamily="34" charset="0"/>
                <a:ea typeface="Open Sans" panose="020B0606030504020204" pitchFamily="34" charset="0"/>
                <a:cs typeface="Open Sans" panose="020B0606030504020204" pitchFamily="34" charset="0"/>
              </a:rPr>
              <a:t> </a:t>
            </a:r>
            <a:r>
              <a:rPr lang="de-DE" altLang="de-DE" sz="2400" b="1" dirty="0">
                <a:latin typeface="Open Sans" panose="020B0606030504020204" pitchFamily="34" charset="0"/>
                <a:ea typeface="Open Sans" panose="020B0606030504020204" pitchFamily="34" charset="0"/>
                <a:cs typeface="Open Sans" panose="020B0606030504020204" pitchFamily="34" charset="0"/>
              </a:rPr>
              <a:t>kompetente Lehrkräfte </a:t>
            </a:r>
            <a:r>
              <a:rPr lang="de-DE" altLang="de-DE" sz="2400" dirty="0">
                <a:latin typeface="Open Sans" panose="020B0606030504020204" pitchFamily="34" charset="0"/>
                <a:ea typeface="Open Sans" panose="020B0606030504020204" pitchFamily="34" charset="0"/>
                <a:cs typeface="Open Sans" panose="020B0606030504020204" pitchFamily="34" charset="0"/>
              </a:rPr>
              <a:t>und kann Aufgaben der Lehrkraft nicht einfach ‚übernehmen‘.</a:t>
            </a:r>
          </a:p>
          <a:p>
            <a:pPr marL="457200" indent="-457200">
              <a:spcAft>
                <a:spcPts val="1200"/>
              </a:spcAft>
              <a:buFont typeface="Wingdings" pitchFamily="2" charset="2"/>
              <a:buChar char="§"/>
            </a:pPr>
            <a:r>
              <a:rPr lang="de-DE" altLang="de-DE" sz="2400" dirty="0">
                <a:latin typeface="Open Sans" panose="020B0606030504020204" pitchFamily="34" charset="0"/>
                <a:ea typeface="Open Sans" panose="020B0606030504020204" pitchFamily="34" charset="0"/>
                <a:cs typeface="Open Sans" panose="020B0606030504020204" pitchFamily="34" charset="0"/>
              </a:rPr>
              <a:t>Der Computer ist </a:t>
            </a:r>
            <a:r>
              <a:rPr lang="de-DE" altLang="de-DE" sz="2400" b="1" dirty="0">
                <a:latin typeface="Open Sans" panose="020B0606030504020204" pitchFamily="34" charset="0"/>
                <a:ea typeface="Open Sans" panose="020B0606030504020204" pitchFamily="34" charset="0"/>
                <a:cs typeface="Open Sans" panose="020B0606030504020204" pitchFamily="34" charset="0"/>
              </a:rPr>
              <a:t>kein Motivationsautomat</a:t>
            </a:r>
            <a:r>
              <a:rPr lang="de-DE" altLang="de-DE" sz="2400" dirty="0">
                <a:latin typeface="Open Sans" panose="020B0606030504020204" pitchFamily="34" charset="0"/>
                <a:ea typeface="Open Sans" panose="020B0606030504020204" pitchFamily="34" charset="0"/>
                <a:cs typeface="Open Sans" panose="020B0606030504020204" pitchFamily="34" charset="0"/>
              </a:rPr>
              <a:t>, durch den alle Kinder zukünftig auf einmal nachhaltig mehr Freude am Lernen haben. </a:t>
            </a:r>
          </a:p>
          <a:p>
            <a:pPr marL="0" indent="0">
              <a:spcAft>
                <a:spcPts val="1200"/>
              </a:spcAft>
              <a:buNone/>
            </a:pPr>
            <a:br>
              <a:rPr lang="de-DE" altLang="de-DE" sz="2400" b="1" dirty="0">
                <a:latin typeface="Open Sans" panose="020B0606030504020204" pitchFamily="34" charset="0"/>
                <a:ea typeface="Open Sans" panose="020B0606030504020204" pitchFamily="34" charset="0"/>
                <a:cs typeface="Open Sans" panose="020B0606030504020204" pitchFamily="34" charset="0"/>
              </a:rPr>
            </a:br>
            <a:endParaRPr lang="de-DE" altLang="de-DE" sz="24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Textfeld 3">
            <a:extLst>
              <a:ext uri="{FF2B5EF4-FFF2-40B4-BE49-F238E27FC236}">
                <a16:creationId xmlns:a16="http://schemas.microsoft.com/office/drawing/2014/main" id="{A4383AE8-B469-714C-9B3B-CE041694B395}"/>
              </a:ext>
            </a:extLst>
          </p:cNvPr>
          <p:cNvSpPr txBox="1">
            <a:spLocks noChangeArrowheads="1"/>
          </p:cNvSpPr>
          <p:nvPr/>
        </p:nvSpPr>
        <p:spPr bwMode="auto">
          <a:xfrm>
            <a:off x="7137453" y="5896342"/>
            <a:ext cx="3361818"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de-DE" altLang="de-DE" sz="1800" dirty="0">
                <a:latin typeface="Open Sans" panose="020B0606030504020204" pitchFamily="34" charset="0"/>
                <a:ea typeface="Open Sans" panose="020B0606030504020204" pitchFamily="34" charset="0"/>
                <a:cs typeface="Open Sans" panose="020B0606030504020204" pitchFamily="34" charset="0"/>
              </a:rPr>
              <a:t>(Krauthausen &amp; Lorenz, 2011)</a:t>
            </a:r>
          </a:p>
        </p:txBody>
      </p:sp>
    </p:spTree>
    <p:extLst>
      <p:ext uri="{BB962C8B-B14F-4D97-AF65-F5344CB8AC3E}">
        <p14:creationId xmlns:p14="http://schemas.microsoft.com/office/powerpoint/2010/main" val="243061839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4E0EB793-9910-884B-8CD4-125F3FBFBEF4}"/>
              </a:ext>
            </a:extLst>
          </p:cNvPr>
          <p:cNvSpPr>
            <a:spLocks noGrp="1"/>
          </p:cNvSpPr>
          <p:nvPr>
            <p:ph idx="1"/>
          </p:nvPr>
        </p:nvSpPr>
        <p:spPr>
          <a:xfrm>
            <a:off x="838200" y="1262097"/>
            <a:ext cx="10515600" cy="4351338"/>
          </a:xfrm>
        </p:spPr>
        <p:txBody>
          <a:bodyPr/>
          <a:lstStyle/>
          <a:p>
            <a:pPr marL="0" indent="0">
              <a:buNone/>
            </a:pPr>
            <a:r>
              <a:rPr lang="de-DE" b="1" dirty="0"/>
              <a:t>Das Wie entscheidet!</a:t>
            </a:r>
          </a:p>
        </p:txBody>
      </p:sp>
      <p:sp>
        <p:nvSpPr>
          <p:cNvPr id="3" name="Datumsplatzhalter 2">
            <a:extLst>
              <a:ext uri="{FF2B5EF4-FFF2-40B4-BE49-F238E27FC236}">
                <a16:creationId xmlns:a16="http://schemas.microsoft.com/office/drawing/2014/main" id="{8FAD386A-3ED9-BF47-A51A-F4DF4D172B02}"/>
              </a:ext>
            </a:extLst>
          </p:cNvPr>
          <p:cNvSpPr>
            <a:spLocks noGrp="1"/>
          </p:cNvSpPr>
          <p:nvPr>
            <p:ph type="dt" sz="half" idx="10"/>
          </p:nvPr>
        </p:nvSpPr>
        <p:spPr/>
        <p:txBody>
          <a:bodyPr/>
          <a:lstStyle/>
          <a:p>
            <a:fld id="{47812229-3D41-3749-81C7-654ECBC0BDF8}" type="datetime1">
              <a:rPr lang="de-DE" smtClean="0"/>
              <a:t>25.09.20</a:t>
            </a:fld>
            <a:endParaRPr lang="de-DE"/>
          </a:p>
        </p:txBody>
      </p:sp>
      <p:sp>
        <p:nvSpPr>
          <p:cNvPr id="4" name="Fußzeilenplatzhalter 3">
            <a:extLst>
              <a:ext uri="{FF2B5EF4-FFF2-40B4-BE49-F238E27FC236}">
                <a16:creationId xmlns:a16="http://schemas.microsoft.com/office/drawing/2014/main" id="{C87DD2A4-CDFF-C045-8BA4-FDAE3860DD28}"/>
              </a:ext>
            </a:extLst>
          </p:cNvPr>
          <p:cNvSpPr>
            <a:spLocks noGrp="1"/>
          </p:cNvSpPr>
          <p:nvPr>
            <p:ph type="ftr" sz="quarter" idx="11"/>
          </p:nvPr>
        </p:nvSpPr>
        <p:spPr/>
        <p:txBody>
          <a:bodyPr/>
          <a:lstStyle/>
          <a:p>
            <a:r>
              <a:rPr lang="de-DE"/>
              <a:t>Juli 2019 © </a:t>
            </a:r>
            <a:r>
              <a:rPr lang="de-DE" b="1"/>
              <a:t>PIKAS</a:t>
            </a:r>
            <a:r>
              <a:rPr lang="de-DE"/>
              <a:t> digi </a:t>
            </a:r>
            <a:r>
              <a:rPr lang="de-DE" i="1"/>
              <a:t>(pikas-digi.dzlm.de)</a:t>
            </a:r>
            <a:endParaRPr lang="de-DE" i="1" dirty="0"/>
          </a:p>
        </p:txBody>
      </p:sp>
      <p:sp>
        <p:nvSpPr>
          <p:cNvPr id="5" name="Foliennummernplatzhalter 4">
            <a:extLst>
              <a:ext uri="{FF2B5EF4-FFF2-40B4-BE49-F238E27FC236}">
                <a16:creationId xmlns:a16="http://schemas.microsoft.com/office/drawing/2014/main" id="{49949264-43A8-2B48-91C1-D02CBF6A4808}"/>
              </a:ext>
            </a:extLst>
          </p:cNvPr>
          <p:cNvSpPr>
            <a:spLocks noGrp="1"/>
          </p:cNvSpPr>
          <p:nvPr>
            <p:ph type="sldNum" sz="quarter" idx="12"/>
          </p:nvPr>
        </p:nvSpPr>
        <p:spPr/>
        <p:txBody>
          <a:bodyPr/>
          <a:lstStyle/>
          <a:p>
            <a:fld id="{7D26CBBC-A65C-324F-A558-3C7EC3B0734D}" type="slidenum">
              <a:rPr lang="de-DE" smtClean="0"/>
              <a:t>53</a:t>
            </a:fld>
            <a:endParaRPr lang="de-DE"/>
          </a:p>
        </p:txBody>
      </p:sp>
      <p:sp>
        <p:nvSpPr>
          <p:cNvPr id="7" name="Inhaltsplatzhalter 4">
            <a:extLst>
              <a:ext uri="{FF2B5EF4-FFF2-40B4-BE49-F238E27FC236}">
                <a16:creationId xmlns:a16="http://schemas.microsoft.com/office/drawing/2014/main" id="{80DFA6FB-86AD-5744-929F-500DE41088BE}"/>
              </a:ext>
            </a:extLst>
          </p:cNvPr>
          <p:cNvSpPr>
            <a:spLocks noGrp="1"/>
          </p:cNvSpPr>
          <p:nvPr>
            <p:ph sz="half" idx="13"/>
          </p:nvPr>
        </p:nvSpPr>
        <p:spPr>
          <a:xfrm>
            <a:off x="4150517" y="474311"/>
            <a:ext cx="6348754" cy="479954"/>
          </a:xfrm>
        </p:spPr>
        <p:txBody>
          <a:bodyPr/>
          <a:lstStyle/>
          <a:p>
            <a:r>
              <a:rPr lang="de-DE" dirty="0"/>
              <a:t>Zusammenfassung und Ausblick</a:t>
            </a:r>
          </a:p>
        </p:txBody>
      </p:sp>
      <p:pic>
        <p:nvPicPr>
          <p:cNvPr id="8" name="Grafik 2">
            <a:extLst>
              <a:ext uri="{FF2B5EF4-FFF2-40B4-BE49-F238E27FC236}">
                <a16:creationId xmlns:a16="http://schemas.microsoft.com/office/drawing/2014/main" id="{187D4268-64CC-7C41-801E-2855117520DF}"/>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p:blipFill>
        <p:spPr bwMode="auto">
          <a:xfrm>
            <a:off x="4426865" y="2057400"/>
            <a:ext cx="3338269" cy="4179951"/>
          </a:xfrm>
          <a:prstGeom prst="rect">
            <a:avLst/>
          </a:prstGeom>
          <a:noFill/>
          <a:ln>
            <a:noFill/>
          </a:ln>
          <a:effectLst>
            <a:outerShdw blurRad="50800" dist="38100" dir="2700000" algn="tl" rotWithShape="0">
              <a:prstClr val="black">
                <a:alpha val="40000"/>
              </a:prstClr>
            </a:outerShdw>
            <a:softEdge rad="0"/>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hteck 5">
            <a:extLst>
              <a:ext uri="{FF2B5EF4-FFF2-40B4-BE49-F238E27FC236}">
                <a16:creationId xmlns:a16="http://schemas.microsoft.com/office/drawing/2014/main" id="{A3A0FC97-EAD3-6E41-A563-F4EB8FAD7654}"/>
              </a:ext>
            </a:extLst>
          </p:cNvPr>
          <p:cNvSpPr/>
          <p:nvPr/>
        </p:nvSpPr>
        <p:spPr>
          <a:xfrm>
            <a:off x="5017017" y="6268273"/>
            <a:ext cx="2366353" cy="230832"/>
          </a:xfrm>
          <a:prstGeom prst="rect">
            <a:avLst/>
          </a:prstGeom>
        </p:spPr>
        <p:txBody>
          <a:bodyPr wrap="none">
            <a:spAutoFit/>
          </a:bodyPr>
          <a:lstStyle/>
          <a:p>
            <a:r>
              <a:rPr lang="de-DE" sz="900" dirty="0">
                <a:solidFill>
                  <a:schemeClr val="bg1">
                    <a:lumMod val="75000"/>
                  </a:schemeClr>
                </a:solidFill>
              </a:rPr>
              <a:t>Abbildung  von PIKAS </a:t>
            </a:r>
            <a:r>
              <a:rPr lang="de-DE" sz="900" dirty="0" err="1">
                <a:solidFill>
                  <a:schemeClr val="bg1">
                    <a:lumMod val="75000"/>
                  </a:schemeClr>
                </a:solidFill>
              </a:rPr>
              <a:t>digi</a:t>
            </a:r>
            <a:r>
              <a:rPr lang="de-DE" sz="900" dirty="0">
                <a:solidFill>
                  <a:schemeClr val="bg1">
                    <a:lumMod val="75000"/>
                  </a:schemeClr>
                </a:solidFill>
              </a:rPr>
              <a:t>. Lizenz: CC BY-SA 4.0</a:t>
            </a:r>
          </a:p>
        </p:txBody>
      </p:sp>
    </p:spTree>
    <p:extLst>
      <p:ext uri="{BB962C8B-B14F-4D97-AF65-F5344CB8AC3E}">
        <p14:creationId xmlns:p14="http://schemas.microsoft.com/office/powerpoint/2010/main" val="310045203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66A5C9A2-B276-A74C-86AC-CFD481E14E00}"/>
              </a:ext>
            </a:extLst>
          </p:cNvPr>
          <p:cNvSpPr>
            <a:spLocks noGrp="1"/>
          </p:cNvSpPr>
          <p:nvPr>
            <p:ph idx="1"/>
          </p:nvPr>
        </p:nvSpPr>
        <p:spPr>
          <a:xfrm>
            <a:off x="838200" y="1619885"/>
            <a:ext cx="10515600" cy="4351338"/>
          </a:xfrm>
        </p:spPr>
        <p:txBody>
          <a:bodyPr/>
          <a:lstStyle/>
          <a:p>
            <a:pPr marL="0" indent="0">
              <a:buNone/>
            </a:pPr>
            <a:r>
              <a:rPr lang="de-DE" dirty="0">
                <a:solidFill>
                  <a:srgbClr val="428891"/>
                </a:solidFill>
              </a:rPr>
              <a:t>ZUM ABSCHLUSS</a:t>
            </a:r>
          </a:p>
          <a:p>
            <a:pPr marL="0" indent="0">
              <a:buNone/>
            </a:pPr>
            <a:endParaRPr lang="de-DE" dirty="0"/>
          </a:p>
          <a:p>
            <a:pPr marL="0" indent="0">
              <a:buNone/>
              <a:defRPr/>
            </a:pPr>
            <a:r>
              <a:rPr lang="de-DE" altLang="de-DE" b="1" dirty="0"/>
              <a:t>Bitte vervollständigen Sie den folgenden Satz:</a:t>
            </a:r>
            <a:endParaRPr lang="de-DE" altLang="de-DE" dirty="0"/>
          </a:p>
          <a:p>
            <a:pPr>
              <a:buFont typeface="Arial" charset="0"/>
              <a:buAutoNum type="arabicPeriod"/>
              <a:defRPr/>
            </a:pPr>
            <a:endParaRPr lang="de-DE" altLang="de-DE" dirty="0"/>
          </a:p>
          <a:p>
            <a:pPr>
              <a:buFont typeface="Arial" charset="0"/>
              <a:buAutoNum type="arabicPeriod"/>
              <a:defRPr/>
            </a:pPr>
            <a:r>
              <a:rPr lang="de-DE" altLang="de-DE" dirty="0"/>
              <a:t>   Für meinen Mathematikunterricht nehme ich aus dieser</a:t>
            </a:r>
            <a:br>
              <a:rPr lang="de-DE" altLang="de-DE" dirty="0"/>
            </a:br>
            <a:r>
              <a:rPr lang="de-DE" altLang="de-DE" dirty="0"/>
              <a:t>    Fortbildung mit ...</a:t>
            </a:r>
          </a:p>
          <a:p>
            <a:pPr>
              <a:buFont typeface="Arial" charset="0"/>
              <a:buAutoNum type="arabicPeriod"/>
              <a:defRPr/>
            </a:pPr>
            <a:endParaRPr lang="de-DE" altLang="de-DE" dirty="0"/>
          </a:p>
          <a:p>
            <a:pPr>
              <a:buFont typeface="Arial" charset="0"/>
              <a:buAutoNum type="arabicPeriod"/>
              <a:defRPr/>
            </a:pPr>
            <a:r>
              <a:rPr lang="de-DE" altLang="de-DE" dirty="0"/>
              <a:t>   Was den Einsatz digitaler Medien im Mathematikunterricht</a:t>
            </a:r>
            <a:br>
              <a:rPr lang="de-DE" altLang="de-DE" dirty="0"/>
            </a:br>
            <a:r>
              <a:rPr lang="de-DE" altLang="de-DE" dirty="0"/>
              <a:t>    angeht, hat sich meine Einstellung ..., weil …</a:t>
            </a:r>
          </a:p>
          <a:p>
            <a:pPr>
              <a:defRPr/>
            </a:pPr>
            <a:endParaRPr lang="de-DE" altLang="de-DE" sz="2000" dirty="0">
              <a:solidFill>
                <a:srgbClr val="000000"/>
              </a:solidFill>
            </a:endParaRPr>
          </a:p>
          <a:p>
            <a:pPr marL="0" indent="0">
              <a:buNone/>
            </a:pPr>
            <a:endParaRPr lang="de-DE" dirty="0"/>
          </a:p>
        </p:txBody>
      </p:sp>
      <p:sp>
        <p:nvSpPr>
          <p:cNvPr id="3" name="Datumsplatzhalter 2">
            <a:extLst>
              <a:ext uri="{FF2B5EF4-FFF2-40B4-BE49-F238E27FC236}">
                <a16:creationId xmlns:a16="http://schemas.microsoft.com/office/drawing/2014/main" id="{6AA53C97-289B-8D4A-A779-74D921C1E522}"/>
              </a:ext>
            </a:extLst>
          </p:cNvPr>
          <p:cNvSpPr>
            <a:spLocks noGrp="1"/>
          </p:cNvSpPr>
          <p:nvPr>
            <p:ph type="dt" sz="half" idx="10"/>
          </p:nvPr>
        </p:nvSpPr>
        <p:spPr/>
        <p:txBody>
          <a:bodyPr/>
          <a:lstStyle/>
          <a:p>
            <a:fld id="{47812229-3D41-3749-81C7-654ECBC0BDF8}" type="datetime1">
              <a:rPr lang="de-DE" smtClean="0"/>
              <a:t>25.09.20</a:t>
            </a:fld>
            <a:endParaRPr lang="de-DE"/>
          </a:p>
        </p:txBody>
      </p:sp>
      <p:sp>
        <p:nvSpPr>
          <p:cNvPr id="4" name="Fußzeilenplatzhalter 3">
            <a:extLst>
              <a:ext uri="{FF2B5EF4-FFF2-40B4-BE49-F238E27FC236}">
                <a16:creationId xmlns:a16="http://schemas.microsoft.com/office/drawing/2014/main" id="{718A3559-C3AB-904E-862D-26EF12F082DA}"/>
              </a:ext>
            </a:extLst>
          </p:cNvPr>
          <p:cNvSpPr>
            <a:spLocks noGrp="1"/>
          </p:cNvSpPr>
          <p:nvPr>
            <p:ph type="ftr" sz="quarter" idx="11"/>
          </p:nvPr>
        </p:nvSpPr>
        <p:spPr/>
        <p:txBody>
          <a:bodyPr/>
          <a:lstStyle/>
          <a:p>
            <a:r>
              <a:rPr lang="de-DE"/>
              <a:t>Juli 2019 © </a:t>
            </a:r>
            <a:r>
              <a:rPr lang="de-DE" b="1"/>
              <a:t>PIKAS</a:t>
            </a:r>
            <a:r>
              <a:rPr lang="de-DE"/>
              <a:t> digi </a:t>
            </a:r>
            <a:r>
              <a:rPr lang="de-DE" i="1"/>
              <a:t>(pikas-digi.dzlm.de)</a:t>
            </a:r>
            <a:endParaRPr lang="de-DE" i="1" dirty="0"/>
          </a:p>
        </p:txBody>
      </p:sp>
      <p:sp>
        <p:nvSpPr>
          <p:cNvPr id="5" name="Foliennummernplatzhalter 4">
            <a:extLst>
              <a:ext uri="{FF2B5EF4-FFF2-40B4-BE49-F238E27FC236}">
                <a16:creationId xmlns:a16="http://schemas.microsoft.com/office/drawing/2014/main" id="{1BE9DD73-1709-0846-B5DF-4CF72BDB854B}"/>
              </a:ext>
            </a:extLst>
          </p:cNvPr>
          <p:cNvSpPr>
            <a:spLocks noGrp="1"/>
          </p:cNvSpPr>
          <p:nvPr>
            <p:ph type="sldNum" sz="quarter" idx="12"/>
          </p:nvPr>
        </p:nvSpPr>
        <p:spPr/>
        <p:txBody>
          <a:bodyPr/>
          <a:lstStyle/>
          <a:p>
            <a:fld id="{7D26CBBC-A65C-324F-A558-3C7EC3B0734D}" type="slidenum">
              <a:rPr lang="de-DE" smtClean="0"/>
              <a:t>54</a:t>
            </a:fld>
            <a:endParaRPr lang="de-DE"/>
          </a:p>
        </p:txBody>
      </p:sp>
      <p:sp>
        <p:nvSpPr>
          <p:cNvPr id="7" name="Inhaltsplatzhalter 4">
            <a:extLst>
              <a:ext uri="{FF2B5EF4-FFF2-40B4-BE49-F238E27FC236}">
                <a16:creationId xmlns:a16="http://schemas.microsoft.com/office/drawing/2014/main" id="{9A5784A0-450C-134D-B849-240F7E861C6E}"/>
              </a:ext>
            </a:extLst>
          </p:cNvPr>
          <p:cNvSpPr>
            <a:spLocks noGrp="1"/>
          </p:cNvSpPr>
          <p:nvPr>
            <p:ph sz="half" idx="13"/>
          </p:nvPr>
        </p:nvSpPr>
        <p:spPr>
          <a:xfrm>
            <a:off x="4150517" y="474311"/>
            <a:ext cx="6348754" cy="479954"/>
          </a:xfrm>
        </p:spPr>
        <p:txBody>
          <a:bodyPr/>
          <a:lstStyle/>
          <a:p>
            <a:r>
              <a:rPr lang="de-DE" dirty="0"/>
              <a:t>Zusammenfassung und Ausblick</a:t>
            </a:r>
          </a:p>
        </p:txBody>
      </p:sp>
    </p:spTree>
    <p:extLst>
      <p:ext uri="{BB962C8B-B14F-4D97-AF65-F5344CB8AC3E}">
        <p14:creationId xmlns:p14="http://schemas.microsoft.com/office/powerpoint/2010/main" val="263348322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11F70971-9B58-574C-A97C-5C8095C8119A}"/>
              </a:ext>
            </a:extLst>
          </p:cNvPr>
          <p:cNvSpPr>
            <a:spLocks noGrp="1"/>
          </p:cNvSpPr>
          <p:nvPr>
            <p:ph type="dt" sz="half" idx="10"/>
          </p:nvPr>
        </p:nvSpPr>
        <p:spPr/>
        <p:txBody>
          <a:bodyPr/>
          <a:lstStyle/>
          <a:p>
            <a:fld id="{47812229-3D41-3749-81C7-654ECBC0BDF8}" type="datetime1">
              <a:rPr lang="de-DE" smtClean="0"/>
              <a:t>25.09.20</a:t>
            </a:fld>
            <a:endParaRPr lang="de-DE"/>
          </a:p>
        </p:txBody>
      </p:sp>
      <p:sp>
        <p:nvSpPr>
          <p:cNvPr id="4" name="Fußzeilenplatzhalter 3">
            <a:extLst>
              <a:ext uri="{FF2B5EF4-FFF2-40B4-BE49-F238E27FC236}">
                <a16:creationId xmlns:a16="http://schemas.microsoft.com/office/drawing/2014/main" id="{B130DE41-D6B1-354E-8E03-DA06D5CA4B7D}"/>
              </a:ext>
            </a:extLst>
          </p:cNvPr>
          <p:cNvSpPr>
            <a:spLocks noGrp="1"/>
          </p:cNvSpPr>
          <p:nvPr>
            <p:ph type="ftr" sz="quarter" idx="11"/>
          </p:nvPr>
        </p:nvSpPr>
        <p:spPr/>
        <p:txBody>
          <a:bodyPr/>
          <a:lstStyle/>
          <a:p>
            <a:r>
              <a:rPr lang="de-DE"/>
              <a:t>Juli 2019 © </a:t>
            </a:r>
            <a:r>
              <a:rPr lang="de-DE" b="1"/>
              <a:t>PIKAS</a:t>
            </a:r>
            <a:r>
              <a:rPr lang="de-DE"/>
              <a:t> digi </a:t>
            </a:r>
            <a:r>
              <a:rPr lang="de-DE" i="1"/>
              <a:t>(pikas-digi.dzlm.de)</a:t>
            </a:r>
            <a:endParaRPr lang="de-DE" i="1" dirty="0"/>
          </a:p>
        </p:txBody>
      </p:sp>
      <p:sp>
        <p:nvSpPr>
          <p:cNvPr id="5" name="Foliennummernplatzhalter 4">
            <a:extLst>
              <a:ext uri="{FF2B5EF4-FFF2-40B4-BE49-F238E27FC236}">
                <a16:creationId xmlns:a16="http://schemas.microsoft.com/office/drawing/2014/main" id="{F1D7662D-290C-594B-BBF2-E901F10C4A5E}"/>
              </a:ext>
            </a:extLst>
          </p:cNvPr>
          <p:cNvSpPr>
            <a:spLocks noGrp="1"/>
          </p:cNvSpPr>
          <p:nvPr>
            <p:ph type="sldNum" sz="quarter" idx="12"/>
          </p:nvPr>
        </p:nvSpPr>
        <p:spPr/>
        <p:txBody>
          <a:bodyPr/>
          <a:lstStyle/>
          <a:p>
            <a:fld id="{7D26CBBC-A65C-324F-A558-3C7EC3B0734D}" type="slidenum">
              <a:rPr lang="de-DE" smtClean="0"/>
              <a:t>55</a:t>
            </a:fld>
            <a:endParaRPr lang="de-DE"/>
          </a:p>
        </p:txBody>
      </p:sp>
      <p:pic>
        <p:nvPicPr>
          <p:cNvPr id="7" name="Picture 13" descr="Piko Lösung&amp;seekrank">
            <a:extLst>
              <a:ext uri="{FF2B5EF4-FFF2-40B4-BE49-F238E27FC236}">
                <a16:creationId xmlns:a16="http://schemas.microsoft.com/office/drawing/2014/main" id="{745580E6-31DC-F84E-A8F4-5E55D41C9264}"/>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887" b="99676" l="1211" r="99135">
                        <a14:foregroundMark x1="37370" y1="24959" x2="33910" y2="41653"/>
                        <a14:foregroundMark x1="33910" y1="41653" x2="50865" y2="45867"/>
                        <a14:foregroundMark x1="50865" y1="45867" x2="60208" y2="31605"/>
                        <a14:foregroundMark x1="60208" y1="31605" x2="37024" y2="24473"/>
                        <a14:foregroundMark x1="14533" y1="50405" x2="1903" y2="61426"/>
                        <a14:foregroundMark x1="1903" y1="61426" x2="15052" y2="72447"/>
                        <a14:foregroundMark x1="15052" y1="72447" x2="28374" y2="62075"/>
                        <a14:foregroundMark x1="28374" y1="62075" x2="10900" y2="66288"/>
                        <a14:foregroundMark x1="10900" y1="66288" x2="15398" y2="50405"/>
                        <a14:foregroundMark x1="15398" y1="50405" x2="15398" y2="50405"/>
                        <a14:foregroundMark x1="74048" y1="53971" x2="78926" y2="47195"/>
                        <a14:foregroundMark x1="80773" y1="28463" x2="79585" y2="24311"/>
                        <a14:foregroundMark x1="82506" y1="34522" x2="82217" y2="33510"/>
                        <a14:foregroundMark x1="79585" y1="24311" x2="96713" y2="24473"/>
                        <a14:foregroundMark x1="96713" y1="24473" x2="81661" y2="54619"/>
                        <a14:foregroundMark x1="81661" y1="54619" x2="75260" y2="54781"/>
                        <a14:foregroundMark x1="31892" y1="94939" x2="42907" y2="91572"/>
                        <a14:foregroundMark x1="30532" y1="95355" x2="31763" y2="94979"/>
                        <a14:foregroundMark x1="44431" y1="78597" x2="44810" y2="75365"/>
                        <a14:foregroundMark x1="42907" y1="91572" x2="43621" y2="85492"/>
                        <a14:foregroundMark x1="44810" y1="75365" x2="35467" y2="81361"/>
                        <a14:foregroundMark x1="45960" y1="85336" x2="46886" y2="94976"/>
                        <a14:foregroundMark x1="56124" y1="97537" x2="63841" y2="99676"/>
                        <a14:foregroundMark x1="46886" y1="94976" x2="55514" y2="97368"/>
                        <a14:foregroundMark x1="46435" y1="78463" x2="46021" y2="77958"/>
                        <a14:foregroundMark x1="52296" y1="85606" x2="47311" y2="79531"/>
                        <a14:foregroundMark x1="63841" y1="99676" x2="61635" y2="96987"/>
                        <a14:foregroundMark x1="80929" y1="28457" x2="80277" y2="25608"/>
                        <a14:foregroundMark x1="82316" y1="34522" x2="82246" y2="34218"/>
                        <a14:foregroundMark x1="80277" y1="25608" x2="90311" y2="38898"/>
                        <a14:foregroundMark x1="90311" y1="38898" x2="84746" y2="41857"/>
                        <a14:foregroundMark x1="85467" y1="25932" x2="91696" y2="24149"/>
                        <a14:foregroundMark x1="90138" y1="23825" x2="89792" y2="24959"/>
                        <a14:foregroundMark x1="91003" y1="23501" x2="89792" y2="24473"/>
                        <a14:foregroundMark x1="61765" y1="11345" x2="66436" y2="12804"/>
                        <a14:foregroundMark x1="62976" y1="11345" x2="68858" y2="12804"/>
                        <a14:foregroundMark x1="86159" y1="29335" x2="85467" y2="12642"/>
                        <a14:foregroundMark x1="85467" y1="12642" x2="99135" y2="27553"/>
                        <a14:foregroundMark x1="59862" y1="14263" x2="73529" y2="14263"/>
                        <a14:foregroundMark x1="60014" y1="97251" x2="60554" y2="97893"/>
                        <a14:foregroundMark x1="55506" y1="91887" x2="56224" y2="92742"/>
                        <a14:foregroundMark x1="54589" y1="90797" x2="55371" y2="91728"/>
                        <a14:foregroundMark x1="53513" y1="89517" x2="54006" y2="90103"/>
                        <a14:foregroundMark x1="49654" y1="84927" x2="53401" y2="89384"/>
                        <a14:foregroundMark x1="53638" y1="88780" x2="50346" y2="84441"/>
                        <a14:foregroundMark x1="55543" y1="91290" x2="53746" y2="88922"/>
                        <a14:foregroundMark x1="56338" y1="92338" x2="55672" y2="91461"/>
                        <a14:foregroundMark x1="60554" y1="97893" x2="60077" y2="97264"/>
                        <a14:foregroundMark x1="50346" y1="84441" x2="50346" y2="94165"/>
                        <a14:backgroundMark x1="79066" y1="28525" x2="79758" y2="45219"/>
                        <a14:backgroundMark x1="79758" y1="45219" x2="81488" y2="34198"/>
                        <a14:backgroundMark x1="81142" y1="34846" x2="81834" y2="42301"/>
                        <a14:backgroundMark x1="81488" y1="35981" x2="81834" y2="34846"/>
                        <a14:backgroundMark x1="79931" y1="34522" x2="79931" y2="35170"/>
                        <a14:backgroundMark x1="82699" y1="36629" x2="81488" y2="33387"/>
                        <a14:backgroundMark x1="77509" y1="49595" x2="78720" y2="48460"/>
                        <a14:backgroundMark x1="32353" y1="84927" x2="29066" y2="94165"/>
                        <a14:backgroundMark x1="29931" y1="94652" x2="25260" y2="96110"/>
                        <a14:backgroundMark x1="30277" y1="86872" x2="34948" y2="84603"/>
                        <a14:backgroundMark x1="42907" y1="94976" x2="44291" y2="78606"/>
                        <a14:backgroundMark x1="44291" y1="78606" x2="44810" y2="85413"/>
                        <a14:backgroundMark x1="53114" y1="90113" x2="53979" y2="88331"/>
                        <a14:backgroundMark x1="53460" y1="92382" x2="54671" y2="90600"/>
                        <a14:backgroundMark x1="55882" y1="93517" x2="58304" y2="90924"/>
                        <a14:backgroundMark x1="55536" y1="94165" x2="54325" y2="90600"/>
                        <a14:backgroundMark x1="56228" y1="93841" x2="62976" y2="95300"/>
                        <a14:backgroundMark x1="55536" y1="93517" x2="57093" y2="93517"/>
                        <a14:backgroundMark x1="54671" y1="93517" x2="55882" y2="90924"/>
                      </a14:backgroundRemoval>
                    </a14:imgEffect>
                  </a14:imgLayer>
                </a14:imgProps>
              </a:ext>
              <a:ext uri="{28A0092B-C50C-407E-A947-70E740481C1C}">
                <a14:useLocalDpi xmlns:a14="http://schemas.microsoft.com/office/drawing/2010/main"/>
              </a:ext>
            </a:extLst>
          </a:blip>
          <a:srcRect/>
          <a:stretch>
            <a:fillRect/>
          </a:stretch>
        </p:blipFill>
        <p:spPr bwMode="auto">
          <a:xfrm>
            <a:off x="3069908" y="2660964"/>
            <a:ext cx="2765425" cy="2952750"/>
          </a:xfrm>
          <a:prstGeom prst="rect">
            <a:avLst/>
          </a:prstGeom>
          <a:noFill/>
          <a:ln>
            <a:noFill/>
          </a:ln>
          <a:effectLst>
            <a:softEdge rad="0"/>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AutoShape 9">
            <a:extLst>
              <a:ext uri="{FF2B5EF4-FFF2-40B4-BE49-F238E27FC236}">
                <a16:creationId xmlns:a16="http://schemas.microsoft.com/office/drawing/2014/main" id="{CFBD0BAA-EF73-A543-B2F3-3BCFF73C57C4}"/>
              </a:ext>
            </a:extLst>
          </p:cNvPr>
          <p:cNvSpPr>
            <a:spLocks noChangeArrowheads="1"/>
          </p:cNvSpPr>
          <p:nvPr/>
        </p:nvSpPr>
        <p:spPr bwMode="auto">
          <a:xfrm>
            <a:off x="6055519" y="1579561"/>
            <a:ext cx="5110162" cy="2405063"/>
          </a:xfrm>
          <a:prstGeom prst="wedgeEllipseCallout">
            <a:avLst>
              <a:gd name="adj1" fmla="val -73546"/>
              <a:gd name="adj2" fmla="val 58514"/>
            </a:avLst>
          </a:prstGeom>
          <a:solidFill>
            <a:srgbClr val="428891">
              <a:alpha val="50000"/>
            </a:srgbClr>
          </a:solidFill>
          <a:ln w="9525">
            <a:noFill/>
            <a:miter lim="800000"/>
            <a:headEnd/>
            <a:tailEnd/>
          </a:ln>
        </p:spPr>
        <p:txBody>
          <a:bodyPr/>
          <a:lstStyle>
            <a:lvl1pPr>
              <a:spcBef>
                <a:spcPct val="20000"/>
              </a:spcBef>
              <a:buFont typeface="Arial" panose="020B0604020202020204" pitchFamily="34" charset="0"/>
              <a:buChar char="•"/>
              <a:defRPr sz="2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0"/>
              </a:spcBef>
              <a:buFontTx/>
              <a:buNone/>
            </a:pPr>
            <a:r>
              <a:rPr lang="de-DE" altLang="zh-CN" sz="3200" b="1" dirty="0">
                <a:latin typeface="Open Sans" panose="020B0606030504020204" pitchFamily="34" charset="0"/>
                <a:ea typeface="Open Sans" panose="020B0606030504020204" pitchFamily="34" charset="0"/>
                <a:cs typeface="Open Sans" panose="020B0606030504020204" pitchFamily="34" charset="0"/>
              </a:rPr>
              <a:t>Vielen Dank für Ihre Aufmerksamkeit!</a:t>
            </a:r>
            <a:endParaRPr lang="de-DE" altLang="de-DE" sz="1600" b="1"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45510900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11E2DBBA-6192-E647-BD57-E4A6E624C599}"/>
              </a:ext>
            </a:extLst>
          </p:cNvPr>
          <p:cNvSpPr>
            <a:spLocks noGrp="1"/>
          </p:cNvSpPr>
          <p:nvPr>
            <p:ph type="dt" sz="half" idx="10"/>
          </p:nvPr>
        </p:nvSpPr>
        <p:spPr/>
        <p:txBody>
          <a:bodyPr/>
          <a:lstStyle/>
          <a:p>
            <a:fld id="{47812229-3D41-3749-81C7-654ECBC0BDF8}" type="datetime1">
              <a:rPr lang="de-DE" smtClean="0"/>
              <a:t>25.09.20</a:t>
            </a:fld>
            <a:endParaRPr lang="de-DE"/>
          </a:p>
        </p:txBody>
      </p:sp>
      <p:sp>
        <p:nvSpPr>
          <p:cNvPr id="4" name="Fußzeilenplatzhalter 3">
            <a:extLst>
              <a:ext uri="{FF2B5EF4-FFF2-40B4-BE49-F238E27FC236}">
                <a16:creationId xmlns:a16="http://schemas.microsoft.com/office/drawing/2014/main" id="{0206367C-7441-4047-AC29-B83F834A69B3}"/>
              </a:ext>
            </a:extLst>
          </p:cNvPr>
          <p:cNvSpPr>
            <a:spLocks noGrp="1"/>
          </p:cNvSpPr>
          <p:nvPr>
            <p:ph type="ftr" sz="quarter" idx="11"/>
          </p:nvPr>
        </p:nvSpPr>
        <p:spPr/>
        <p:txBody>
          <a:bodyPr/>
          <a:lstStyle/>
          <a:p>
            <a:r>
              <a:rPr lang="de-DE"/>
              <a:t>Juli 2019 © </a:t>
            </a:r>
            <a:r>
              <a:rPr lang="de-DE" b="1"/>
              <a:t>PIKAS</a:t>
            </a:r>
            <a:r>
              <a:rPr lang="de-DE"/>
              <a:t> digi </a:t>
            </a:r>
            <a:r>
              <a:rPr lang="de-DE" i="1"/>
              <a:t>(pikas-digi.dzlm.de)</a:t>
            </a:r>
            <a:endParaRPr lang="de-DE" i="1" dirty="0"/>
          </a:p>
        </p:txBody>
      </p:sp>
      <p:sp>
        <p:nvSpPr>
          <p:cNvPr id="5" name="Foliennummernplatzhalter 4">
            <a:extLst>
              <a:ext uri="{FF2B5EF4-FFF2-40B4-BE49-F238E27FC236}">
                <a16:creationId xmlns:a16="http://schemas.microsoft.com/office/drawing/2014/main" id="{B25039FF-F42F-1944-87A2-98CF10F871E9}"/>
              </a:ext>
            </a:extLst>
          </p:cNvPr>
          <p:cNvSpPr>
            <a:spLocks noGrp="1"/>
          </p:cNvSpPr>
          <p:nvPr>
            <p:ph type="sldNum" sz="quarter" idx="12"/>
          </p:nvPr>
        </p:nvSpPr>
        <p:spPr/>
        <p:txBody>
          <a:bodyPr/>
          <a:lstStyle/>
          <a:p>
            <a:fld id="{7D26CBBC-A65C-324F-A558-3C7EC3B0734D}" type="slidenum">
              <a:rPr lang="de-DE" smtClean="0"/>
              <a:t>56</a:t>
            </a:fld>
            <a:endParaRPr lang="de-DE"/>
          </a:p>
        </p:txBody>
      </p:sp>
      <p:sp>
        <p:nvSpPr>
          <p:cNvPr id="6" name="Inhaltsplatzhalter 5">
            <a:extLst>
              <a:ext uri="{FF2B5EF4-FFF2-40B4-BE49-F238E27FC236}">
                <a16:creationId xmlns:a16="http://schemas.microsoft.com/office/drawing/2014/main" id="{189CCC41-8529-624C-AD37-D4559B50B447}"/>
              </a:ext>
            </a:extLst>
          </p:cNvPr>
          <p:cNvSpPr>
            <a:spLocks noGrp="1"/>
          </p:cNvSpPr>
          <p:nvPr>
            <p:ph sz="half" idx="13"/>
          </p:nvPr>
        </p:nvSpPr>
        <p:spPr/>
        <p:txBody>
          <a:bodyPr/>
          <a:lstStyle/>
          <a:p>
            <a:r>
              <a:rPr lang="de-DE" dirty="0"/>
              <a:t>Literaturverzeichnis</a:t>
            </a:r>
          </a:p>
        </p:txBody>
      </p:sp>
      <p:sp>
        <p:nvSpPr>
          <p:cNvPr id="7" name="Inhaltsplatzhalter 2">
            <a:extLst>
              <a:ext uri="{FF2B5EF4-FFF2-40B4-BE49-F238E27FC236}">
                <a16:creationId xmlns:a16="http://schemas.microsoft.com/office/drawing/2014/main" id="{C6658801-F79D-424D-8D7E-D05EFC0D8697}"/>
              </a:ext>
            </a:extLst>
          </p:cNvPr>
          <p:cNvSpPr>
            <a:spLocks noGrp="1" noChangeArrowheads="1"/>
          </p:cNvSpPr>
          <p:nvPr>
            <p:ph idx="1"/>
          </p:nvPr>
        </p:nvSpPr>
        <p:spPr>
          <a:xfrm>
            <a:off x="274321" y="1210629"/>
            <a:ext cx="11597640" cy="5692775"/>
          </a:xfrm>
          <a:ln/>
        </p:spPr>
        <p:txBody>
          <a:bodyPr/>
          <a:lstStyle/>
          <a:p>
            <a:pPr>
              <a:lnSpc>
                <a:spcPct val="87000"/>
              </a:lnSpc>
              <a:spcBef>
                <a:spcPts val="300"/>
              </a:spcBef>
              <a:spcAft>
                <a:spcPts val="300"/>
              </a:spcAft>
            </a:pPr>
            <a:r>
              <a:rPr lang="de-DE" altLang="de-DE" sz="1200" dirty="0"/>
              <a:t>Baddeley, A. (1992). Working </a:t>
            </a:r>
            <a:r>
              <a:rPr lang="de-DE" altLang="de-DE" sz="1200" dirty="0" err="1"/>
              <a:t>memory</a:t>
            </a:r>
            <a:r>
              <a:rPr lang="de-DE" altLang="de-DE" sz="1200" dirty="0"/>
              <a:t>. </a:t>
            </a:r>
            <a:r>
              <a:rPr lang="de-DE" altLang="de-DE" sz="1200" i="1" dirty="0"/>
              <a:t>Science</a:t>
            </a:r>
            <a:r>
              <a:rPr lang="de-DE" altLang="de-DE" sz="1200" dirty="0"/>
              <a:t>, 225, S. 556-559.</a:t>
            </a:r>
          </a:p>
          <a:p>
            <a:pPr>
              <a:lnSpc>
                <a:spcPct val="87000"/>
              </a:lnSpc>
              <a:spcBef>
                <a:spcPts val="300"/>
              </a:spcBef>
              <a:spcAft>
                <a:spcPts val="300"/>
              </a:spcAft>
            </a:pPr>
            <a:r>
              <a:rPr lang="de-DE" altLang="de-DE" sz="1200" dirty="0"/>
              <a:t>Barzel, B., </a:t>
            </a:r>
            <a:r>
              <a:rPr lang="de-DE" altLang="de-DE" sz="1200" dirty="0" err="1"/>
              <a:t>Hußmann</a:t>
            </a:r>
            <a:r>
              <a:rPr lang="de-DE" altLang="de-DE" sz="1200" dirty="0"/>
              <a:t>, S., &amp; </a:t>
            </a:r>
            <a:r>
              <a:rPr lang="de-DE" altLang="de-DE" sz="1200" dirty="0" err="1"/>
              <a:t>Leuders</a:t>
            </a:r>
            <a:r>
              <a:rPr lang="de-DE" altLang="de-DE" sz="1200" dirty="0"/>
              <a:t>, T. (Hrsg.) (2005). </a:t>
            </a:r>
            <a:r>
              <a:rPr lang="de-DE" altLang="de-DE" sz="1200" i="1" dirty="0"/>
              <a:t>Computer, Internet &amp; Co. im Mathematikunterricht</a:t>
            </a:r>
            <a:r>
              <a:rPr lang="de-DE" altLang="de-DE" sz="1200" dirty="0"/>
              <a:t>. Berlin: Cornelsen.</a:t>
            </a:r>
          </a:p>
          <a:p>
            <a:pPr>
              <a:lnSpc>
                <a:spcPct val="87000"/>
              </a:lnSpc>
              <a:spcBef>
                <a:spcPts val="300"/>
              </a:spcBef>
              <a:spcAft>
                <a:spcPts val="300"/>
              </a:spcAft>
            </a:pPr>
            <a:r>
              <a:rPr lang="de-DE" altLang="de-DE" sz="1200" dirty="0"/>
              <a:t>Bundesministerium für Bildung und Forschung (2016). </a:t>
            </a:r>
            <a:r>
              <a:rPr lang="de-DE" altLang="de-DE" sz="1200" i="1" dirty="0"/>
              <a:t>Bildungsoffensive für die digitale Wissensgesellschaft</a:t>
            </a:r>
            <a:r>
              <a:rPr lang="de-DE" altLang="de-DE" sz="1200" dirty="0"/>
              <a:t>. Verfügbar unter </a:t>
            </a:r>
            <a:r>
              <a:rPr lang="de-DE" altLang="de-DE" sz="1200" dirty="0">
                <a:hlinkClick r:id="rId3"/>
              </a:rPr>
              <a:t>https://www.bmbf.de/files/Bildungsoffensive_fuer_die_digitale_Wissensgesellschaft.pdf</a:t>
            </a:r>
            <a:r>
              <a:rPr lang="de-DE" altLang="de-DE" sz="1200" dirty="0"/>
              <a:t> [21.01.2020].</a:t>
            </a:r>
          </a:p>
          <a:p>
            <a:pPr>
              <a:lnSpc>
                <a:spcPct val="87000"/>
              </a:lnSpc>
              <a:spcBef>
                <a:spcPts val="300"/>
              </a:spcBef>
              <a:spcAft>
                <a:spcPts val="300"/>
              </a:spcAft>
            </a:pPr>
            <a:r>
              <a:rPr lang="de-DE" altLang="de-DE" sz="1200" dirty="0"/>
              <a:t>Bürgermeister, A., </a:t>
            </a:r>
            <a:r>
              <a:rPr lang="de-DE" altLang="de-DE" sz="1200" dirty="0" err="1"/>
              <a:t>Klieme</a:t>
            </a:r>
            <a:r>
              <a:rPr lang="de-DE" altLang="de-DE" sz="1200" dirty="0"/>
              <a:t>, E., </a:t>
            </a:r>
            <a:r>
              <a:rPr lang="de-DE" altLang="de-DE" sz="1200" dirty="0" err="1"/>
              <a:t>Rakoczy</a:t>
            </a:r>
            <a:r>
              <a:rPr lang="de-DE" altLang="de-DE" sz="1200" dirty="0"/>
              <a:t>, K., </a:t>
            </a:r>
            <a:r>
              <a:rPr lang="de-DE" altLang="de-DE" sz="1200" dirty="0" err="1"/>
              <a:t>Harks</a:t>
            </a:r>
            <a:r>
              <a:rPr lang="de-DE" altLang="de-DE" sz="1200" dirty="0"/>
              <a:t>, B. &amp; Blum, W. (2014). Formative Leistungsbeurteilung im Unterricht: Konzepte, Praxisberichte und ein neues Diagnoseinstrument für das Fach Mathematik. In M. </a:t>
            </a:r>
            <a:r>
              <a:rPr lang="de-DE" altLang="de-DE" sz="1200" dirty="0" err="1"/>
              <a:t>Hasselhorn</a:t>
            </a:r>
            <a:r>
              <a:rPr lang="de-DE" altLang="de-DE" sz="1200" dirty="0"/>
              <a:t>, W. Scheider &amp; U. Trautwein (Hrsg.). </a:t>
            </a:r>
            <a:r>
              <a:rPr lang="de-DE" altLang="de-DE" sz="1200" i="1" dirty="0"/>
              <a:t>Lernverlaufsdiagnostik</a:t>
            </a:r>
            <a:r>
              <a:rPr lang="de-DE" altLang="de-DE" sz="1200" dirty="0"/>
              <a:t>. Göttingen: </a:t>
            </a:r>
            <a:r>
              <a:rPr lang="de-DE" altLang="de-DE" sz="1200" dirty="0" err="1"/>
              <a:t>Hogrefe</a:t>
            </a:r>
            <a:r>
              <a:rPr lang="de-DE" altLang="de-DE" sz="1200" dirty="0"/>
              <a:t>.</a:t>
            </a:r>
          </a:p>
          <a:p>
            <a:pPr>
              <a:lnSpc>
                <a:spcPct val="87000"/>
              </a:lnSpc>
              <a:spcBef>
                <a:spcPts val="300"/>
              </a:spcBef>
              <a:spcAft>
                <a:spcPts val="300"/>
              </a:spcAft>
            </a:pPr>
            <a:r>
              <a:rPr lang="de-DE" altLang="de-DE" sz="1200" dirty="0"/>
              <a:t>Chandler, P., &amp; </a:t>
            </a:r>
            <a:r>
              <a:rPr lang="de-DE" altLang="de-DE" sz="1200" dirty="0" err="1"/>
              <a:t>Sweller</a:t>
            </a:r>
            <a:r>
              <a:rPr lang="de-DE" altLang="de-DE" sz="1200" dirty="0"/>
              <a:t>, J. (1991). </a:t>
            </a:r>
            <a:r>
              <a:rPr lang="de-DE" altLang="de-DE" sz="1200" dirty="0" err="1"/>
              <a:t>Cognitive</a:t>
            </a:r>
            <a:r>
              <a:rPr lang="de-DE" altLang="de-DE" sz="1200" dirty="0"/>
              <a:t> Load </a:t>
            </a:r>
            <a:r>
              <a:rPr lang="de-DE" altLang="de-DE" sz="1200" dirty="0" err="1"/>
              <a:t>Theory</a:t>
            </a:r>
            <a:r>
              <a:rPr lang="de-DE" altLang="de-DE" sz="1200" dirty="0"/>
              <a:t> </a:t>
            </a:r>
            <a:r>
              <a:rPr lang="de-DE" altLang="de-DE" sz="1200" dirty="0" err="1"/>
              <a:t>and</a:t>
            </a:r>
            <a:r>
              <a:rPr lang="de-DE" altLang="de-DE" sz="1200" dirty="0"/>
              <a:t> </a:t>
            </a:r>
            <a:r>
              <a:rPr lang="de-DE" altLang="de-DE" sz="1200" dirty="0" err="1"/>
              <a:t>the</a:t>
            </a:r>
            <a:r>
              <a:rPr lang="de-DE" altLang="de-DE" sz="1200" dirty="0"/>
              <a:t> Format </a:t>
            </a:r>
            <a:r>
              <a:rPr lang="de-DE" altLang="de-DE" sz="1200" dirty="0" err="1"/>
              <a:t>of</a:t>
            </a:r>
            <a:r>
              <a:rPr lang="de-DE" altLang="de-DE" sz="1200" dirty="0"/>
              <a:t> </a:t>
            </a:r>
            <a:r>
              <a:rPr lang="de-DE" altLang="de-DE" sz="1200" dirty="0" err="1"/>
              <a:t>Instruction</a:t>
            </a:r>
            <a:r>
              <a:rPr lang="de-DE" altLang="de-DE" sz="1200" dirty="0"/>
              <a:t>. </a:t>
            </a:r>
            <a:r>
              <a:rPr lang="de-DE" altLang="de-DE" sz="1200" i="1" dirty="0" err="1"/>
              <a:t>Cognition</a:t>
            </a:r>
            <a:r>
              <a:rPr lang="de-DE" altLang="de-DE" sz="1200" i="1" dirty="0"/>
              <a:t> </a:t>
            </a:r>
            <a:r>
              <a:rPr lang="de-DE" altLang="de-DE" sz="1200" i="1" dirty="0" err="1"/>
              <a:t>and</a:t>
            </a:r>
            <a:r>
              <a:rPr lang="de-DE" altLang="de-DE" sz="1200" i="1" dirty="0"/>
              <a:t> </a:t>
            </a:r>
            <a:r>
              <a:rPr lang="de-DE" altLang="de-DE" sz="1200" i="1" dirty="0" err="1"/>
              <a:t>Instruction</a:t>
            </a:r>
            <a:r>
              <a:rPr lang="de-DE" altLang="de-DE" sz="1200" dirty="0"/>
              <a:t>, 8 (4), S. 293-332.</a:t>
            </a:r>
          </a:p>
          <a:p>
            <a:pPr>
              <a:lnSpc>
                <a:spcPct val="87000"/>
              </a:lnSpc>
              <a:spcBef>
                <a:spcPts val="300"/>
              </a:spcBef>
              <a:spcAft>
                <a:spcPts val="300"/>
              </a:spcAft>
            </a:pPr>
            <a:r>
              <a:rPr lang="de-DE" altLang="de-DE" sz="1200" dirty="0" err="1"/>
              <a:t>Devlin</a:t>
            </a:r>
            <a:r>
              <a:rPr lang="de-DE" altLang="de-DE" sz="1200" dirty="0"/>
              <a:t>, K. (1998). </a:t>
            </a:r>
            <a:r>
              <a:rPr lang="de-DE" altLang="de-DE" sz="1200" i="1" dirty="0"/>
              <a:t>Muster der Mathematik</a:t>
            </a:r>
            <a:r>
              <a:rPr lang="de-DE" altLang="de-DE" sz="1200" dirty="0"/>
              <a:t>. Ordnungsgesetze des Geistes und der Natur. Heidelberg: Spektrum Akademischer Verlag. </a:t>
            </a:r>
          </a:p>
          <a:p>
            <a:pPr>
              <a:lnSpc>
                <a:spcPct val="87000"/>
              </a:lnSpc>
              <a:spcBef>
                <a:spcPts val="300"/>
              </a:spcBef>
              <a:spcAft>
                <a:spcPts val="300"/>
              </a:spcAft>
            </a:pPr>
            <a:r>
              <a:rPr lang="de-DE" altLang="de-DE" sz="1200" dirty="0"/>
              <a:t>Goodwin, K., &amp; </a:t>
            </a:r>
            <a:r>
              <a:rPr lang="de-DE" altLang="de-DE" sz="1200" dirty="0" err="1"/>
              <a:t>Highfield</a:t>
            </a:r>
            <a:r>
              <a:rPr lang="de-DE" altLang="de-DE" sz="1200" dirty="0"/>
              <a:t>, K. (2013). A Framework </a:t>
            </a:r>
            <a:r>
              <a:rPr lang="de-DE" altLang="de-DE" sz="1200" dirty="0" err="1"/>
              <a:t>for</a:t>
            </a:r>
            <a:r>
              <a:rPr lang="de-DE" altLang="de-DE" sz="1200" dirty="0"/>
              <a:t> </a:t>
            </a:r>
            <a:r>
              <a:rPr lang="de-DE" altLang="de-DE" sz="1200" dirty="0" err="1"/>
              <a:t>Examining</a:t>
            </a:r>
            <a:r>
              <a:rPr lang="de-DE" altLang="de-DE" sz="1200" dirty="0"/>
              <a:t> Technologies </a:t>
            </a:r>
            <a:r>
              <a:rPr lang="de-DE" altLang="de-DE" sz="1200" dirty="0" err="1"/>
              <a:t>and</a:t>
            </a:r>
            <a:r>
              <a:rPr lang="de-DE" altLang="de-DE" sz="1200" dirty="0"/>
              <a:t> Early </a:t>
            </a:r>
            <a:r>
              <a:rPr lang="de-DE" altLang="de-DE" sz="1200" dirty="0" err="1"/>
              <a:t>Mathematics</a:t>
            </a:r>
            <a:r>
              <a:rPr lang="de-DE" altLang="de-DE" sz="1200" dirty="0"/>
              <a:t> Learning. In L. D. English &amp; J. T. Mulligan (Hrsg.). </a:t>
            </a:r>
            <a:r>
              <a:rPr lang="de-DE" altLang="de-DE" sz="1200" i="1" dirty="0" err="1"/>
              <a:t>Reconceptualizing</a:t>
            </a:r>
            <a:r>
              <a:rPr lang="de-DE" altLang="de-DE" sz="1200" i="1" dirty="0"/>
              <a:t> Early </a:t>
            </a:r>
            <a:r>
              <a:rPr lang="de-DE" altLang="de-DE" sz="1200" i="1" dirty="0" err="1"/>
              <a:t>Mathematics</a:t>
            </a:r>
            <a:r>
              <a:rPr lang="de-DE" altLang="de-DE" sz="1200" i="1" dirty="0"/>
              <a:t> Learning</a:t>
            </a:r>
            <a:r>
              <a:rPr lang="de-DE" altLang="de-DE" sz="1200" dirty="0"/>
              <a:t>. Dordrecht: Springer.</a:t>
            </a:r>
          </a:p>
          <a:p>
            <a:pPr>
              <a:lnSpc>
                <a:spcPct val="87000"/>
              </a:lnSpc>
              <a:spcBef>
                <a:spcPts val="300"/>
              </a:spcBef>
              <a:spcAft>
                <a:spcPts val="300"/>
              </a:spcAft>
            </a:pPr>
            <a:r>
              <a:rPr lang="de-DE" altLang="de-DE" sz="1200" dirty="0" err="1"/>
              <a:t>Irion</a:t>
            </a:r>
            <a:r>
              <a:rPr lang="de-DE" altLang="de-DE" sz="1200" dirty="0"/>
              <a:t>, T. &amp; </a:t>
            </a:r>
            <a:r>
              <a:rPr lang="de-DE" altLang="de-DE" sz="1200" dirty="0" err="1"/>
              <a:t>Kammerl</a:t>
            </a:r>
            <a:r>
              <a:rPr lang="de-DE" altLang="de-DE" sz="1200" dirty="0"/>
              <a:t>, R. (2018). Mit digitalen Medien lernen - Grundlagen, Potenziale und Herausforderungen. </a:t>
            </a:r>
            <a:r>
              <a:rPr lang="de-DE" altLang="de-DE" sz="1200" i="1" dirty="0"/>
              <a:t>Die Grundschulzeitschrift</a:t>
            </a:r>
            <a:r>
              <a:rPr lang="de-DE" altLang="de-DE" sz="1200" dirty="0"/>
              <a:t>, 307, S. 12-18.</a:t>
            </a:r>
          </a:p>
          <a:p>
            <a:pPr>
              <a:lnSpc>
                <a:spcPct val="87000"/>
              </a:lnSpc>
              <a:spcBef>
                <a:spcPts val="300"/>
              </a:spcBef>
              <a:spcAft>
                <a:spcPts val="300"/>
              </a:spcAft>
            </a:pPr>
            <a:r>
              <a:rPr lang="de-DE" altLang="de-DE" sz="1200" dirty="0"/>
              <a:t>Konferenz der Kultusminister der Länder der Bundesrepublik Deutschland (2016). </a:t>
            </a:r>
            <a:r>
              <a:rPr lang="de-DE" altLang="de-DE" sz="1200" i="1" dirty="0"/>
              <a:t>Bildung in der digitalen Welt</a:t>
            </a:r>
            <a:r>
              <a:rPr lang="de-DE" altLang="de-DE" sz="1200" dirty="0"/>
              <a:t>. Verfügbar unter </a:t>
            </a:r>
            <a:r>
              <a:rPr lang="de-DE" altLang="de-DE" sz="1200" dirty="0">
                <a:hlinkClick r:id="rId4"/>
              </a:rPr>
              <a:t>https://www.kmk.org/presse/pressearchiv/mitteilung/strategie-bildung-in-der-digitalen-welt.html</a:t>
            </a:r>
            <a:r>
              <a:rPr lang="de-DE" altLang="de-DE" sz="1200" dirty="0"/>
              <a:t> [21.01.2020].</a:t>
            </a:r>
          </a:p>
          <a:p>
            <a:pPr>
              <a:lnSpc>
                <a:spcPct val="87000"/>
              </a:lnSpc>
              <a:spcBef>
                <a:spcPts val="300"/>
              </a:spcBef>
              <a:spcAft>
                <a:spcPts val="300"/>
              </a:spcAft>
            </a:pPr>
            <a:r>
              <a:rPr lang="de-DE" altLang="de-DE" sz="1200" dirty="0"/>
              <a:t>Krauthausen, G. (1991). Software im Mathematikunterricht: Eine Betrachtung aus fachdidaktischer Sicht. </a:t>
            </a:r>
            <a:r>
              <a:rPr lang="de-DE" altLang="de-DE" sz="1200" i="1" dirty="0"/>
              <a:t>Schulpraxis</a:t>
            </a:r>
            <a:r>
              <a:rPr lang="de-DE" altLang="de-DE" sz="1200" dirty="0"/>
              <a:t>.</a:t>
            </a:r>
            <a:r>
              <a:rPr lang="de-DE" altLang="de-DE" sz="1200" i="1" dirty="0"/>
              <a:t> </a:t>
            </a:r>
            <a:r>
              <a:rPr lang="de-DE" altLang="de-DE" sz="1200" dirty="0"/>
              <a:t>5/6. S. 36-41.</a:t>
            </a:r>
          </a:p>
          <a:p>
            <a:pPr>
              <a:lnSpc>
                <a:spcPct val="87000"/>
              </a:lnSpc>
              <a:spcBef>
                <a:spcPts val="300"/>
              </a:spcBef>
              <a:spcAft>
                <a:spcPts val="300"/>
              </a:spcAft>
            </a:pPr>
            <a:r>
              <a:rPr lang="de-DE" altLang="de-DE" sz="1200" dirty="0"/>
              <a:t>Krauthausen, G. (2012). </a:t>
            </a:r>
            <a:r>
              <a:rPr lang="de-DE" altLang="de-DE" sz="1200" i="1" dirty="0"/>
              <a:t>Digitale Medien im Mathematikunterricht der Grundschule</a:t>
            </a:r>
            <a:r>
              <a:rPr lang="de-DE" altLang="de-DE" sz="1200" dirty="0"/>
              <a:t>. Heidelberg: Springer Spektrum.</a:t>
            </a:r>
          </a:p>
          <a:p>
            <a:pPr>
              <a:lnSpc>
                <a:spcPct val="87000"/>
              </a:lnSpc>
              <a:spcBef>
                <a:spcPts val="300"/>
              </a:spcBef>
              <a:spcAft>
                <a:spcPts val="300"/>
              </a:spcAft>
            </a:pPr>
            <a:r>
              <a:rPr lang="de-DE" altLang="de-DE" sz="1200" dirty="0"/>
              <a:t>Krauthausen, G. &amp; Lorenz, J. H. (2011). Computereinsatz im Mathematikunterricht. In G. Walther, M. van den </a:t>
            </a:r>
            <a:r>
              <a:rPr lang="de-DE" altLang="de-DE" sz="1200" dirty="0" err="1"/>
              <a:t>Heuvel-Panhuizen</a:t>
            </a:r>
            <a:r>
              <a:rPr lang="de-DE" altLang="de-DE" sz="1200" dirty="0"/>
              <a:t>, D. </a:t>
            </a:r>
            <a:r>
              <a:rPr lang="de-DE" altLang="de-DE" sz="1200" dirty="0" err="1"/>
              <a:t>Granzer</a:t>
            </a:r>
            <a:r>
              <a:rPr lang="de-DE" altLang="de-DE" sz="1200" dirty="0"/>
              <a:t> &amp; O. Köller (Hrsg.). </a:t>
            </a:r>
            <a:r>
              <a:rPr lang="de-DE" altLang="de-DE" sz="1200" i="1" dirty="0"/>
              <a:t>Bildungsstandards für Grundschule: Mathematik konkret</a:t>
            </a:r>
            <a:r>
              <a:rPr lang="de-DE" altLang="de-DE" sz="1200" dirty="0"/>
              <a:t>. Berlin: Cornelsen.</a:t>
            </a:r>
          </a:p>
          <a:p>
            <a:pPr>
              <a:lnSpc>
                <a:spcPct val="87000"/>
              </a:lnSpc>
              <a:spcBef>
                <a:spcPts val="300"/>
              </a:spcBef>
              <a:spcAft>
                <a:spcPts val="300"/>
              </a:spcAft>
            </a:pPr>
            <a:r>
              <a:rPr lang="de-DE" altLang="de-DE" sz="1200" dirty="0" err="1"/>
              <a:t>Ladel</a:t>
            </a:r>
            <a:r>
              <a:rPr lang="de-DE" altLang="de-DE" sz="1200" dirty="0"/>
              <a:t>, S. (2009). </a:t>
            </a:r>
            <a:r>
              <a:rPr lang="de-DE" altLang="de-DE" sz="1200" i="1" dirty="0"/>
              <a:t>Multiple externe Repräsentationen (MERs) und deren Verknüpfung durch Computereinsatz</a:t>
            </a:r>
            <a:r>
              <a:rPr lang="de-DE" altLang="de-DE" sz="1200" dirty="0"/>
              <a:t>. Hamburg: Dr. </a:t>
            </a:r>
            <a:r>
              <a:rPr lang="de-DE" altLang="de-DE" sz="1200" dirty="0" err="1"/>
              <a:t>Kovač</a:t>
            </a:r>
            <a:r>
              <a:rPr lang="de-DE" altLang="de-DE" sz="1200" dirty="0"/>
              <a:t>.</a:t>
            </a:r>
          </a:p>
          <a:p>
            <a:pPr>
              <a:lnSpc>
                <a:spcPct val="87000"/>
              </a:lnSpc>
              <a:spcBef>
                <a:spcPts val="300"/>
              </a:spcBef>
              <a:spcAft>
                <a:spcPts val="300"/>
              </a:spcAft>
            </a:pPr>
            <a:r>
              <a:rPr lang="de-DE" altLang="de-DE" sz="1200" dirty="0" err="1"/>
              <a:t>Ladel</a:t>
            </a:r>
            <a:r>
              <a:rPr lang="de-DE" altLang="de-DE" sz="1200" dirty="0"/>
              <a:t>, S. (2018). Sinnvolle Kombination virtueller und physischer Materialien. In S. </a:t>
            </a:r>
            <a:r>
              <a:rPr lang="de-DE" altLang="de-DE" sz="1200" dirty="0" err="1"/>
              <a:t>Ladel</a:t>
            </a:r>
            <a:r>
              <a:rPr lang="de-DE" altLang="de-DE" sz="1200" dirty="0"/>
              <a:t>, J. Knopf &amp; A. Weinberger (Hrsg.). </a:t>
            </a:r>
            <a:r>
              <a:rPr lang="de-DE" altLang="de-DE" sz="1200" i="1" dirty="0"/>
              <a:t>Digitalisierung und Bildung</a:t>
            </a:r>
            <a:r>
              <a:rPr lang="de-DE" altLang="de-DE" sz="1200" dirty="0"/>
              <a:t>. Wiesbaden: Springer.</a:t>
            </a:r>
          </a:p>
          <a:p>
            <a:pPr>
              <a:lnSpc>
                <a:spcPct val="87000"/>
              </a:lnSpc>
              <a:spcBef>
                <a:spcPts val="300"/>
              </a:spcBef>
              <a:spcAft>
                <a:spcPts val="300"/>
              </a:spcAft>
            </a:pPr>
            <a:r>
              <a:rPr lang="de-DE" altLang="de-DE" sz="1200" dirty="0"/>
              <a:t>Miller, G. A. (1994). The </a:t>
            </a:r>
            <a:r>
              <a:rPr lang="de-DE" altLang="de-DE" sz="1200" dirty="0" err="1"/>
              <a:t>Magical</a:t>
            </a:r>
            <a:r>
              <a:rPr lang="de-DE" altLang="de-DE" sz="1200" dirty="0"/>
              <a:t> </a:t>
            </a:r>
            <a:r>
              <a:rPr lang="de-DE" altLang="de-DE" sz="1200" dirty="0" err="1"/>
              <a:t>Number</a:t>
            </a:r>
            <a:r>
              <a:rPr lang="de-DE" altLang="de-DE" sz="1200" dirty="0"/>
              <a:t> Seven, Plus </a:t>
            </a:r>
            <a:r>
              <a:rPr lang="de-DE" altLang="de-DE" sz="1200" dirty="0" err="1"/>
              <a:t>or</a:t>
            </a:r>
            <a:r>
              <a:rPr lang="de-DE" altLang="de-DE" sz="1200" dirty="0"/>
              <a:t> Minus </a:t>
            </a:r>
            <a:r>
              <a:rPr lang="de-DE" altLang="de-DE" sz="1200" dirty="0" err="1"/>
              <a:t>Two</a:t>
            </a:r>
            <a:r>
              <a:rPr lang="de-DE" altLang="de-DE" sz="1200" dirty="0"/>
              <a:t>: </a:t>
            </a:r>
            <a:r>
              <a:rPr lang="de-DE" altLang="de-DE" sz="1200" dirty="0" err="1"/>
              <a:t>Some</a:t>
            </a:r>
            <a:r>
              <a:rPr lang="de-DE" altLang="de-DE" sz="1200" dirty="0"/>
              <a:t> Limits on </a:t>
            </a:r>
            <a:r>
              <a:rPr lang="de-DE" altLang="de-DE" sz="1200" dirty="0" err="1"/>
              <a:t>Our</a:t>
            </a:r>
            <a:r>
              <a:rPr lang="de-DE" altLang="de-DE" sz="1200" dirty="0"/>
              <a:t> </a:t>
            </a:r>
            <a:r>
              <a:rPr lang="de-DE" altLang="de-DE" sz="1200" dirty="0" err="1"/>
              <a:t>Capacity</a:t>
            </a:r>
            <a:r>
              <a:rPr lang="de-DE" altLang="de-DE" sz="1200" dirty="0"/>
              <a:t> </a:t>
            </a:r>
            <a:r>
              <a:rPr lang="de-DE" altLang="de-DE" sz="1200" dirty="0" err="1"/>
              <a:t>for</a:t>
            </a:r>
            <a:r>
              <a:rPr lang="de-DE" altLang="de-DE" sz="1200" dirty="0"/>
              <a:t> Processing Information. </a:t>
            </a:r>
            <a:r>
              <a:rPr lang="de-DE" altLang="de-DE" sz="1200" i="1" dirty="0"/>
              <a:t>Psychological </a:t>
            </a:r>
            <a:r>
              <a:rPr lang="de-DE" altLang="de-DE" sz="1200" i="1" dirty="0" err="1"/>
              <a:t>Rewiew</a:t>
            </a:r>
            <a:r>
              <a:rPr lang="de-DE" altLang="de-DE" sz="1200" dirty="0"/>
              <a:t>, 101(2), S. 343-352.</a:t>
            </a:r>
          </a:p>
          <a:p>
            <a:pPr>
              <a:lnSpc>
                <a:spcPct val="87000"/>
              </a:lnSpc>
              <a:spcBef>
                <a:spcPts val="300"/>
              </a:spcBef>
              <a:spcAft>
                <a:spcPts val="300"/>
              </a:spcAft>
            </a:pPr>
            <a:r>
              <a:rPr lang="de-DE" altLang="de-DE" sz="1200" dirty="0"/>
              <a:t>Ministerium für Schule und Bildung des Landes Nordrhein-Westfalen (2016). </a:t>
            </a:r>
            <a:r>
              <a:rPr lang="de-DE" altLang="de-DE" sz="1200" i="1" dirty="0"/>
              <a:t>Ordnung des Vorbereitungsdienstes und der Staatsprüfung für Lehrämter an Schulen (Ordnung des Vorbereitungsdienstes und der Staatsprüfung - OVP). </a:t>
            </a:r>
            <a:r>
              <a:rPr lang="de-DE" altLang="de-DE" sz="1200" dirty="0"/>
              <a:t>Verfügbar unter </a:t>
            </a:r>
            <a:r>
              <a:rPr lang="de-DE" altLang="de-DE" sz="1200" dirty="0">
                <a:hlinkClick r:id="rId5"/>
              </a:rPr>
              <a:t>https://www.schulministerium.nrw.de/docs/Recht/LAusbildung/Vorbereitungsdienst/OVP.pdf</a:t>
            </a:r>
            <a:r>
              <a:rPr lang="de-DE" altLang="de-DE" sz="1200" dirty="0"/>
              <a:t> [21.01.2020].</a:t>
            </a:r>
          </a:p>
          <a:p>
            <a:pPr>
              <a:lnSpc>
                <a:spcPct val="87000"/>
              </a:lnSpc>
              <a:spcBef>
                <a:spcPts val="300"/>
              </a:spcBef>
              <a:spcAft>
                <a:spcPts val="300"/>
              </a:spcAft>
            </a:pPr>
            <a:endParaRPr lang="de-DE" altLang="de-DE" sz="1200" dirty="0"/>
          </a:p>
          <a:p>
            <a:pPr>
              <a:lnSpc>
                <a:spcPct val="87000"/>
              </a:lnSpc>
              <a:spcBef>
                <a:spcPts val="300"/>
              </a:spcBef>
              <a:spcAft>
                <a:spcPts val="300"/>
              </a:spcAft>
            </a:pPr>
            <a:endParaRPr lang="de-DE" altLang="de-DE" sz="1200" dirty="0"/>
          </a:p>
        </p:txBody>
      </p:sp>
    </p:spTree>
    <p:extLst>
      <p:ext uri="{BB962C8B-B14F-4D97-AF65-F5344CB8AC3E}">
        <p14:creationId xmlns:p14="http://schemas.microsoft.com/office/powerpoint/2010/main" val="316054160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11E2DBBA-6192-E647-BD57-E4A6E624C599}"/>
              </a:ext>
            </a:extLst>
          </p:cNvPr>
          <p:cNvSpPr>
            <a:spLocks noGrp="1"/>
          </p:cNvSpPr>
          <p:nvPr>
            <p:ph type="dt" sz="half" idx="10"/>
          </p:nvPr>
        </p:nvSpPr>
        <p:spPr/>
        <p:txBody>
          <a:bodyPr/>
          <a:lstStyle/>
          <a:p>
            <a:fld id="{47812229-3D41-3749-81C7-654ECBC0BDF8}" type="datetime1">
              <a:rPr lang="de-DE" smtClean="0"/>
              <a:t>25.09.20</a:t>
            </a:fld>
            <a:endParaRPr lang="de-DE"/>
          </a:p>
        </p:txBody>
      </p:sp>
      <p:sp>
        <p:nvSpPr>
          <p:cNvPr id="4" name="Fußzeilenplatzhalter 3">
            <a:extLst>
              <a:ext uri="{FF2B5EF4-FFF2-40B4-BE49-F238E27FC236}">
                <a16:creationId xmlns:a16="http://schemas.microsoft.com/office/drawing/2014/main" id="{0206367C-7441-4047-AC29-B83F834A69B3}"/>
              </a:ext>
            </a:extLst>
          </p:cNvPr>
          <p:cNvSpPr>
            <a:spLocks noGrp="1"/>
          </p:cNvSpPr>
          <p:nvPr>
            <p:ph type="ftr" sz="quarter" idx="11"/>
          </p:nvPr>
        </p:nvSpPr>
        <p:spPr/>
        <p:txBody>
          <a:bodyPr/>
          <a:lstStyle/>
          <a:p>
            <a:r>
              <a:rPr lang="de-DE"/>
              <a:t>Juli 2019 © </a:t>
            </a:r>
            <a:r>
              <a:rPr lang="de-DE" b="1"/>
              <a:t>PIKAS</a:t>
            </a:r>
            <a:r>
              <a:rPr lang="de-DE"/>
              <a:t> digi </a:t>
            </a:r>
            <a:r>
              <a:rPr lang="de-DE" i="1"/>
              <a:t>(pikas-digi.dzlm.de)</a:t>
            </a:r>
            <a:endParaRPr lang="de-DE" i="1" dirty="0"/>
          </a:p>
        </p:txBody>
      </p:sp>
      <p:sp>
        <p:nvSpPr>
          <p:cNvPr id="5" name="Foliennummernplatzhalter 4">
            <a:extLst>
              <a:ext uri="{FF2B5EF4-FFF2-40B4-BE49-F238E27FC236}">
                <a16:creationId xmlns:a16="http://schemas.microsoft.com/office/drawing/2014/main" id="{B25039FF-F42F-1944-87A2-98CF10F871E9}"/>
              </a:ext>
            </a:extLst>
          </p:cNvPr>
          <p:cNvSpPr>
            <a:spLocks noGrp="1"/>
          </p:cNvSpPr>
          <p:nvPr>
            <p:ph type="sldNum" sz="quarter" idx="12"/>
          </p:nvPr>
        </p:nvSpPr>
        <p:spPr/>
        <p:txBody>
          <a:bodyPr/>
          <a:lstStyle/>
          <a:p>
            <a:fld id="{7D26CBBC-A65C-324F-A558-3C7EC3B0734D}" type="slidenum">
              <a:rPr lang="de-DE" smtClean="0"/>
              <a:t>57</a:t>
            </a:fld>
            <a:endParaRPr lang="de-DE"/>
          </a:p>
        </p:txBody>
      </p:sp>
      <p:sp>
        <p:nvSpPr>
          <p:cNvPr id="6" name="Inhaltsplatzhalter 5">
            <a:extLst>
              <a:ext uri="{FF2B5EF4-FFF2-40B4-BE49-F238E27FC236}">
                <a16:creationId xmlns:a16="http://schemas.microsoft.com/office/drawing/2014/main" id="{189CCC41-8529-624C-AD37-D4559B50B447}"/>
              </a:ext>
            </a:extLst>
          </p:cNvPr>
          <p:cNvSpPr>
            <a:spLocks noGrp="1"/>
          </p:cNvSpPr>
          <p:nvPr>
            <p:ph sz="half" idx="13"/>
          </p:nvPr>
        </p:nvSpPr>
        <p:spPr/>
        <p:txBody>
          <a:bodyPr/>
          <a:lstStyle/>
          <a:p>
            <a:r>
              <a:rPr lang="de-DE" dirty="0"/>
              <a:t>Literaturverzeichnis</a:t>
            </a:r>
          </a:p>
        </p:txBody>
      </p:sp>
      <p:sp>
        <p:nvSpPr>
          <p:cNvPr id="7" name="Inhaltsplatzhalter 2">
            <a:extLst>
              <a:ext uri="{FF2B5EF4-FFF2-40B4-BE49-F238E27FC236}">
                <a16:creationId xmlns:a16="http://schemas.microsoft.com/office/drawing/2014/main" id="{C6658801-F79D-424D-8D7E-D05EFC0D8697}"/>
              </a:ext>
            </a:extLst>
          </p:cNvPr>
          <p:cNvSpPr>
            <a:spLocks noGrp="1" noChangeArrowheads="1"/>
          </p:cNvSpPr>
          <p:nvPr>
            <p:ph idx="1"/>
          </p:nvPr>
        </p:nvSpPr>
        <p:spPr>
          <a:xfrm>
            <a:off x="274321" y="1210629"/>
            <a:ext cx="11597640" cy="5692775"/>
          </a:xfrm>
          <a:ln/>
        </p:spPr>
        <p:txBody>
          <a:bodyPr/>
          <a:lstStyle/>
          <a:p>
            <a:pPr>
              <a:lnSpc>
                <a:spcPct val="87000"/>
              </a:lnSpc>
              <a:spcBef>
                <a:spcPts val="300"/>
              </a:spcBef>
              <a:spcAft>
                <a:spcPts val="300"/>
              </a:spcAft>
            </a:pPr>
            <a:r>
              <a:rPr lang="de-DE" altLang="de-DE" sz="1200" dirty="0"/>
              <a:t>Ministerium für Schule und Bildung des Landes Nordrhein-Westfalen (2017). </a:t>
            </a:r>
            <a:r>
              <a:rPr lang="de-DE" altLang="de-DE" sz="1200" i="1" dirty="0"/>
              <a:t>Arbeiten mit dem Medienkompetenzrahmen. </a:t>
            </a:r>
            <a:r>
              <a:rPr lang="de-DE" altLang="de-DE" sz="1200" dirty="0"/>
              <a:t>Verfügbar unter </a:t>
            </a:r>
            <a:r>
              <a:rPr lang="de-DE" altLang="de-DE" sz="1200" dirty="0">
                <a:hlinkClick r:id="rId3"/>
              </a:rPr>
              <a:t>https://www.medienpass.nrw.de/de/inhalt/arbeiten-mit-dem-medienkompetenzrahmen-nrw</a:t>
            </a:r>
            <a:r>
              <a:rPr lang="de-DE" altLang="de-DE" sz="1200" dirty="0"/>
              <a:t> [21.01.2020].</a:t>
            </a:r>
          </a:p>
          <a:p>
            <a:pPr>
              <a:lnSpc>
                <a:spcPct val="87000"/>
              </a:lnSpc>
              <a:spcBef>
                <a:spcPts val="300"/>
              </a:spcBef>
              <a:spcAft>
                <a:spcPts val="300"/>
              </a:spcAft>
            </a:pPr>
            <a:r>
              <a:rPr lang="de-DE" altLang="de-DE" sz="1200" dirty="0"/>
              <a:t>Moser Opitz, E. (2008). </a:t>
            </a:r>
            <a:r>
              <a:rPr lang="de-DE" altLang="de-DE" sz="1200" i="1" dirty="0"/>
              <a:t>Zählen – Zahlbegriff – Rechnen: Theoretische Grundlagen und eine empirische Untersuchung zum mathematischen Erstunterricht in Sonderklassen</a:t>
            </a:r>
            <a:r>
              <a:rPr lang="de-DE" altLang="de-DE" sz="1200" dirty="0"/>
              <a:t>. Bern, Stuttgart, Wien: Haupt.</a:t>
            </a:r>
          </a:p>
          <a:p>
            <a:pPr>
              <a:lnSpc>
                <a:spcPct val="87000"/>
              </a:lnSpc>
              <a:spcBef>
                <a:spcPts val="300"/>
              </a:spcBef>
              <a:spcAft>
                <a:spcPts val="300"/>
              </a:spcAft>
            </a:pPr>
            <a:r>
              <a:rPr lang="de-DE" altLang="de-DE" sz="1200" dirty="0" err="1"/>
              <a:t>Rauh</a:t>
            </a:r>
            <a:r>
              <a:rPr lang="de-DE" altLang="de-DE" sz="1200" dirty="0"/>
              <a:t>, B. (2012). Höheres Lernen mit digitalen Medien - auch im Bereich der Arithmetik? In S. </a:t>
            </a:r>
            <a:r>
              <a:rPr lang="de-DE" altLang="de-DE" sz="1200" dirty="0" err="1"/>
              <a:t>Ladel</a:t>
            </a:r>
            <a:r>
              <a:rPr lang="de-DE" altLang="de-DE" sz="1200" dirty="0"/>
              <a:t> &amp; C. Schreiber (Hrsg.). </a:t>
            </a:r>
            <a:r>
              <a:rPr lang="de-DE" altLang="de-DE" sz="1200" i="1" dirty="0"/>
              <a:t>Lernen, Lehren und Forschen in der Primarstufe</a:t>
            </a:r>
            <a:r>
              <a:rPr lang="de-DE" altLang="de-DE" sz="1200" dirty="0"/>
              <a:t>. Hildesheim: Franzbecker.</a:t>
            </a:r>
          </a:p>
          <a:p>
            <a:pPr>
              <a:lnSpc>
                <a:spcPct val="87000"/>
              </a:lnSpc>
              <a:spcBef>
                <a:spcPts val="300"/>
              </a:spcBef>
              <a:spcAft>
                <a:spcPts val="300"/>
              </a:spcAft>
            </a:pPr>
            <a:r>
              <a:rPr lang="de-DE" altLang="de-DE" sz="1200" dirty="0"/>
              <a:t>Römer, S. &amp; Nührenbörger, M. (2018). Entdeckerfilme im Mathematikunterricht der Grundschule – Entwicklung und Erforschung von videobasierten Lernumgebungen. In Fachgruppe Didaktik der Mathematik der Universität Paderborn (Hrsg.) </a:t>
            </a:r>
            <a:r>
              <a:rPr lang="de-DE" altLang="de-DE" sz="1200" i="1" dirty="0"/>
              <a:t>Beiträge zum Mathematikunterricht 2018. </a:t>
            </a:r>
            <a:r>
              <a:rPr lang="de-DE" altLang="de-DE" sz="1200" dirty="0"/>
              <a:t>Münster: WTM.</a:t>
            </a:r>
          </a:p>
          <a:p>
            <a:pPr>
              <a:lnSpc>
                <a:spcPct val="87000"/>
              </a:lnSpc>
              <a:spcBef>
                <a:spcPts val="300"/>
              </a:spcBef>
              <a:spcAft>
                <a:spcPts val="300"/>
              </a:spcAft>
            </a:pPr>
            <a:r>
              <a:rPr lang="de-DE" altLang="de-DE" sz="1200" dirty="0" err="1"/>
              <a:t>Sarama</a:t>
            </a:r>
            <a:r>
              <a:rPr lang="de-DE" altLang="de-DE" sz="1200" dirty="0"/>
              <a:t>, J., &amp; Clements, D. H. (2006). </a:t>
            </a:r>
            <a:r>
              <a:rPr lang="de-DE" altLang="de-DE" sz="1200" dirty="0" err="1"/>
              <a:t>Mathematics</a:t>
            </a:r>
            <a:r>
              <a:rPr lang="de-DE" altLang="de-DE" sz="1200" dirty="0"/>
              <a:t>, Young </a:t>
            </a:r>
            <a:r>
              <a:rPr lang="de-DE" altLang="de-DE" sz="1200" dirty="0" err="1"/>
              <a:t>Students</a:t>
            </a:r>
            <a:r>
              <a:rPr lang="de-DE" altLang="de-DE" sz="1200" dirty="0"/>
              <a:t>, </a:t>
            </a:r>
            <a:r>
              <a:rPr lang="de-DE" altLang="de-DE" sz="1200" dirty="0" err="1"/>
              <a:t>and</a:t>
            </a:r>
            <a:r>
              <a:rPr lang="de-DE" altLang="de-DE" sz="1200" dirty="0"/>
              <a:t> Computers: Software, Teaching </a:t>
            </a:r>
            <a:r>
              <a:rPr lang="de-DE" altLang="de-DE" sz="1200" dirty="0" err="1"/>
              <a:t>Strategies</a:t>
            </a:r>
            <a:r>
              <a:rPr lang="de-DE" altLang="de-DE" sz="1200" dirty="0"/>
              <a:t> </a:t>
            </a:r>
            <a:r>
              <a:rPr lang="de-DE" altLang="de-DE" sz="1200" dirty="0" err="1"/>
              <a:t>and</a:t>
            </a:r>
            <a:r>
              <a:rPr lang="de-DE" altLang="de-DE" sz="1200" dirty="0"/>
              <a:t> Professional Development. </a:t>
            </a:r>
            <a:r>
              <a:rPr lang="de-DE" altLang="de-DE" sz="1200" i="1" dirty="0"/>
              <a:t>The </a:t>
            </a:r>
            <a:r>
              <a:rPr lang="de-DE" altLang="de-DE" sz="1200" i="1" dirty="0" err="1"/>
              <a:t>Mathematics</a:t>
            </a:r>
            <a:r>
              <a:rPr lang="de-DE" altLang="de-DE" sz="1200" i="1" dirty="0"/>
              <a:t> </a:t>
            </a:r>
            <a:r>
              <a:rPr lang="de-DE" altLang="de-DE" sz="1200" i="1" dirty="0" err="1"/>
              <a:t>Educator</a:t>
            </a:r>
            <a:r>
              <a:rPr lang="de-DE" altLang="de-DE" sz="1200" dirty="0"/>
              <a:t>. 9 (2). S. 112-134.</a:t>
            </a:r>
          </a:p>
          <a:p>
            <a:pPr>
              <a:lnSpc>
                <a:spcPct val="87000"/>
              </a:lnSpc>
              <a:spcBef>
                <a:spcPts val="300"/>
              </a:spcBef>
              <a:spcAft>
                <a:spcPts val="300"/>
              </a:spcAft>
            </a:pPr>
            <a:r>
              <a:rPr lang="de-DE" altLang="de-DE" sz="1200" dirty="0"/>
              <a:t>Schmidt-Thieme, B. &amp; Weigand, H.-G. (2015). Medien. In R. Bruder, L. </a:t>
            </a:r>
            <a:r>
              <a:rPr lang="de-DE" altLang="de-DE" sz="1200" dirty="0" err="1"/>
              <a:t>Hefendehl-Hebeker</a:t>
            </a:r>
            <a:r>
              <a:rPr lang="de-DE" altLang="de-DE" sz="1200" dirty="0"/>
              <a:t>, B. Schmidt-Thieme &amp; H.-G. Weigand (Hrsg.). </a:t>
            </a:r>
            <a:r>
              <a:rPr lang="de-DE" altLang="de-DE" sz="1200" i="1" dirty="0"/>
              <a:t>Handbuch der Mathematikdidaktik</a:t>
            </a:r>
            <a:r>
              <a:rPr lang="de-DE" altLang="de-DE" sz="1200" dirty="0"/>
              <a:t>. Berlin und Heidelberg: Springer.</a:t>
            </a:r>
          </a:p>
          <a:p>
            <a:pPr>
              <a:lnSpc>
                <a:spcPct val="87000"/>
              </a:lnSpc>
              <a:spcBef>
                <a:spcPts val="300"/>
              </a:spcBef>
              <a:spcAft>
                <a:spcPts val="300"/>
              </a:spcAft>
            </a:pPr>
            <a:r>
              <a:rPr lang="de-DE" altLang="de-DE" sz="1200" dirty="0"/>
              <a:t>Schulz, A., &amp; Walter, D. (2018). Stellenwertverständnis festigen – Potentiale und Nutzungsweisen einer Software zum Darstellungswechsel. In Fachgruppe Didaktik der Mathematik der Universität Paderborn (Hrsg.). </a:t>
            </a:r>
            <a:r>
              <a:rPr lang="de-DE" altLang="de-DE" sz="1200" i="1" dirty="0"/>
              <a:t>Beiträge zum Mathematikunterricht 2018</a:t>
            </a:r>
            <a:r>
              <a:rPr lang="de-DE" altLang="de-DE" sz="1200" dirty="0"/>
              <a:t>. Münster: WTM.</a:t>
            </a:r>
          </a:p>
          <a:p>
            <a:pPr>
              <a:lnSpc>
                <a:spcPct val="87000"/>
              </a:lnSpc>
              <a:spcBef>
                <a:spcPts val="300"/>
              </a:spcBef>
              <a:spcAft>
                <a:spcPts val="300"/>
              </a:spcAft>
            </a:pPr>
            <a:r>
              <a:rPr lang="de-DE" altLang="de-DE" sz="1200" dirty="0"/>
              <a:t>Schreiber, </a:t>
            </a:r>
            <a:r>
              <a:rPr lang="de-DE" altLang="de-DE" sz="1200" dirty="0" err="1"/>
              <a:t>Ch</a:t>
            </a:r>
            <a:r>
              <a:rPr lang="de-DE" altLang="de-DE" sz="1200" dirty="0"/>
              <a:t>. &amp; Klose, R. (2017). Audio-Podcasts zum Darstellen und Kommunizieren. In </a:t>
            </a:r>
            <a:r>
              <a:rPr lang="de-DE" altLang="de-DE" sz="1200" dirty="0" err="1"/>
              <a:t>Ch</a:t>
            </a:r>
            <a:r>
              <a:rPr lang="de-DE" altLang="de-DE" sz="1200" dirty="0"/>
              <a:t>. Schreiber, R. Rink &amp; S. </a:t>
            </a:r>
            <a:r>
              <a:rPr lang="de-DE" altLang="de-DE" sz="1200" dirty="0" err="1"/>
              <a:t>Ladel</a:t>
            </a:r>
            <a:r>
              <a:rPr lang="de-DE" altLang="de-DE" sz="1200" dirty="0"/>
              <a:t> (Hrsg.). </a:t>
            </a:r>
            <a:r>
              <a:rPr lang="de-DE" altLang="de-DE" sz="1200" i="1" dirty="0"/>
              <a:t>Digitale Medien im Mathematikunterricht der Primarstufe – Ein Handbuch für die Lehrerausbildung. </a:t>
            </a:r>
            <a:r>
              <a:rPr lang="de-DE" altLang="de-DE" sz="1200" dirty="0"/>
              <a:t>Münster: WTM.</a:t>
            </a:r>
          </a:p>
          <a:p>
            <a:pPr>
              <a:lnSpc>
                <a:spcPct val="87000"/>
              </a:lnSpc>
              <a:spcBef>
                <a:spcPts val="300"/>
              </a:spcBef>
              <a:spcAft>
                <a:spcPts val="300"/>
              </a:spcAft>
            </a:pPr>
            <a:r>
              <a:rPr lang="de-DE" altLang="de-DE" sz="1200" dirty="0"/>
              <a:t>Spitzer, M. (2012). </a:t>
            </a:r>
            <a:r>
              <a:rPr lang="de-DE" altLang="de-DE" sz="1200" i="1" dirty="0"/>
              <a:t>Digitale Demenz: Wie wir uns und unsere Kinder um den Verstand bringen</a:t>
            </a:r>
            <a:r>
              <a:rPr lang="de-DE" altLang="de-DE" sz="1200" dirty="0"/>
              <a:t>. München: </a:t>
            </a:r>
            <a:r>
              <a:rPr lang="de-DE" altLang="de-DE" sz="1200" dirty="0" err="1"/>
              <a:t>Droemer</a:t>
            </a:r>
            <a:r>
              <a:rPr lang="de-DE" altLang="de-DE" sz="1200" dirty="0"/>
              <a:t>.</a:t>
            </a:r>
          </a:p>
          <a:p>
            <a:pPr>
              <a:lnSpc>
                <a:spcPct val="87000"/>
              </a:lnSpc>
              <a:spcBef>
                <a:spcPts val="300"/>
              </a:spcBef>
              <a:spcAft>
                <a:spcPts val="300"/>
              </a:spcAft>
            </a:pPr>
            <a:r>
              <a:rPr lang="de-DE" altLang="de-DE" sz="1200" dirty="0" err="1"/>
              <a:t>Sweller</a:t>
            </a:r>
            <a:r>
              <a:rPr lang="de-DE" altLang="de-DE" sz="1200" dirty="0"/>
              <a:t>, J. (2005). </a:t>
            </a:r>
            <a:r>
              <a:rPr lang="de-DE" altLang="de-DE" sz="1200" dirty="0" err="1"/>
              <a:t>Implications</a:t>
            </a:r>
            <a:r>
              <a:rPr lang="de-DE" altLang="de-DE" sz="1200" dirty="0"/>
              <a:t> </a:t>
            </a:r>
            <a:r>
              <a:rPr lang="de-DE" altLang="de-DE" sz="1200" dirty="0" err="1"/>
              <a:t>of</a:t>
            </a:r>
            <a:r>
              <a:rPr lang="de-DE" altLang="de-DE" sz="1200" dirty="0"/>
              <a:t> </a:t>
            </a:r>
            <a:r>
              <a:rPr lang="de-DE" altLang="de-DE" sz="1200" dirty="0" err="1"/>
              <a:t>cognitive</a:t>
            </a:r>
            <a:r>
              <a:rPr lang="de-DE" altLang="de-DE" sz="1200" dirty="0"/>
              <a:t> </a:t>
            </a:r>
            <a:r>
              <a:rPr lang="de-DE" altLang="de-DE" sz="1200" dirty="0" err="1"/>
              <a:t>load</a:t>
            </a:r>
            <a:r>
              <a:rPr lang="de-DE" altLang="de-DE" sz="1200" dirty="0"/>
              <a:t> </a:t>
            </a:r>
            <a:r>
              <a:rPr lang="de-DE" altLang="de-DE" sz="1200" dirty="0" err="1"/>
              <a:t>theory</a:t>
            </a:r>
            <a:r>
              <a:rPr lang="de-DE" altLang="de-DE" sz="1200" dirty="0"/>
              <a:t> </a:t>
            </a:r>
            <a:r>
              <a:rPr lang="de-DE" altLang="de-DE" sz="1200" dirty="0" err="1"/>
              <a:t>for</a:t>
            </a:r>
            <a:r>
              <a:rPr lang="de-DE" altLang="de-DE" sz="1200" dirty="0"/>
              <a:t> </a:t>
            </a:r>
            <a:r>
              <a:rPr lang="de-DE" altLang="de-DE" sz="1200" dirty="0" err="1"/>
              <a:t>multimedia</a:t>
            </a:r>
            <a:r>
              <a:rPr lang="de-DE" altLang="de-DE" sz="1200" dirty="0"/>
              <a:t> </a:t>
            </a:r>
            <a:r>
              <a:rPr lang="de-DE" altLang="de-DE" sz="1200" dirty="0" err="1"/>
              <a:t>learning</a:t>
            </a:r>
            <a:r>
              <a:rPr lang="de-DE" altLang="de-DE" sz="1200" dirty="0"/>
              <a:t>. In R. E. Mayer (Hrsg.).</a:t>
            </a:r>
            <a:r>
              <a:rPr lang="de-DE" altLang="de-DE" sz="1200" i="1" dirty="0"/>
              <a:t> The Cambridge Handbook </a:t>
            </a:r>
            <a:r>
              <a:rPr lang="de-DE" altLang="de-DE" sz="1200" i="1" dirty="0" err="1"/>
              <a:t>of</a:t>
            </a:r>
            <a:r>
              <a:rPr lang="de-DE" altLang="de-DE" sz="1200" i="1" dirty="0"/>
              <a:t> Multimedia Learning</a:t>
            </a:r>
            <a:r>
              <a:rPr lang="de-DE" altLang="de-DE" sz="1200" dirty="0"/>
              <a:t>. New York: Cambridge University Press.</a:t>
            </a:r>
          </a:p>
          <a:p>
            <a:pPr>
              <a:lnSpc>
                <a:spcPct val="87000"/>
              </a:lnSpc>
              <a:spcBef>
                <a:spcPts val="300"/>
              </a:spcBef>
              <a:spcAft>
                <a:spcPts val="300"/>
              </a:spcAft>
            </a:pPr>
            <a:r>
              <a:rPr lang="de-DE" altLang="de-DE" sz="1200" dirty="0" err="1"/>
              <a:t>Urff</a:t>
            </a:r>
            <a:r>
              <a:rPr lang="de-DE" altLang="de-DE" sz="1200" dirty="0"/>
              <a:t>, C. (2010). Potentiale und Perspektiven digitaler Lernmedien für die Förderung grundlegender mathematischer Kompetenzen. </a:t>
            </a:r>
            <a:r>
              <a:rPr lang="de-DE" altLang="de-DE" sz="1200" i="1" dirty="0"/>
              <a:t>Zeitschrift für Heilpädagogik</a:t>
            </a:r>
            <a:r>
              <a:rPr lang="de-DE" altLang="de-DE" sz="1200" dirty="0"/>
              <a:t>, 61, S. 141-150.</a:t>
            </a:r>
          </a:p>
          <a:p>
            <a:pPr>
              <a:lnSpc>
                <a:spcPct val="87000"/>
              </a:lnSpc>
              <a:spcBef>
                <a:spcPts val="300"/>
              </a:spcBef>
              <a:spcAft>
                <a:spcPts val="300"/>
              </a:spcAft>
            </a:pPr>
            <a:r>
              <a:rPr lang="de-DE" altLang="de-DE" sz="1200" dirty="0" err="1"/>
              <a:t>Urff</a:t>
            </a:r>
            <a:r>
              <a:rPr lang="de-DE" altLang="de-DE" sz="1200" dirty="0"/>
              <a:t>, C. (2014). </a:t>
            </a:r>
            <a:r>
              <a:rPr lang="de-DE" altLang="de-DE" sz="1200" i="1" dirty="0"/>
              <a:t>Digitale Lernmedien zur Förderung grundlegender mathematischer Kompetenzen - Theoretische Analysen, empirische Fallstudien und praktische Umsetzung anhand der Entwicklung virtueller Arbeitsmittel</a:t>
            </a:r>
            <a:r>
              <a:rPr lang="de-DE" altLang="de-DE" sz="1200" dirty="0"/>
              <a:t>. Berlin: Mensch und Buch.</a:t>
            </a:r>
          </a:p>
          <a:p>
            <a:pPr>
              <a:lnSpc>
                <a:spcPct val="87000"/>
              </a:lnSpc>
              <a:spcBef>
                <a:spcPts val="300"/>
              </a:spcBef>
              <a:spcAft>
                <a:spcPts val="300"/>
              </a:spcAft>
            </a:pPr>
            <a:r>
              <a:rPr lang="de-DE" altLang="de-DE" sz="1200" dirty="0"/>
              <a:t>Walter, D. (2018). </a:t>
            </a:r>
            <a:r>
              <a:rPr lang="de-DE" altLang="de-DE" sz="1200" i="1" dirty="0"/>
              <a:t>Nutzungsweisen bei der Verwendung von Tablet-Apps: Eine Untersuchung bei zählend rechnenden Lernenden zu Beginn des zweiten Schuljahres</a:t>
            </a:r>
            <a:r>
              <a:rPr lang="de-DE" altLang="de-DE" sz="1200" dirty="0"/>
              <a:t>. Wiesbaden: Springer Spektrum.</a:t>
            </a:r>
          </a:p>
          <a:p>
            <a:pPr>
              <a:lnSpc>
                <a:spcPct val="87000"/>
              </a:lnSpc>
              <a:spcBef>
                <a:spcPts val="300"/>
              </a:spcBef>
              <a:spcAft>
                <a:spcPts val="300"/>
              </a:spcAft>
            </a:pPr>
            <a:r>
              <a:rPr lang="de-DE" altLang="de-DE" sz="1200" dirty="0" err="1"/>
              <a:t>Wartha</a:t>
            </a:r>
            <a:r>
              <a:rPr lang="de-DE" altLang="de-DE" sz="1200" dirty="0"/>
              <a:t>, S. &amp; Schulz, A. (2014). </a:t>
            </a:r>
            <a:r>
              <a:rPr lang="de-DE" altLang="de-DE" sz="1200" i="1" dirty="0"/>
              <a:t>Rechenproblemen vorbeugen</a:t>
            </a:r>
            <a:r>
              <a:rPr lang="de-DE" altLang="de-DE" sz="1200" dirty="0"/>
              <a:t>. Berlin: Cornelsen.</a:t>
            </a:r>
          </a:p>
          <a:p>
            <a:pPr>
              <a:lnSpc>
                <a:spcPct val="87000"/>
              </a:lnSpc>
              <a:spcBef>
                <a:spcPts val="300"/>
              </a:spcBef>
              <a:spcAft>
                <a:spcPts val="300"/>
              </a:spcAft>
            </a:pPr>
            <a:endParaRPr lang="de-DE" altLang="de-DE" sz="1200" dirty="0"/>
          </a:p>
        </p:txBody>
      </p:sp>
    </p:spTree>
    <p:extLst>
      <p:ext uri="{BB962C8B-B14F-4D97-AF65-F5344CB8AC3E}">
        <p14:creationId xmlns:p14="http://schemas.microsoft.com/office/powerpoint/2010/main" val="26974611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id="{BB1EFFA6-F8F8-CC49-91C5-E98F8EA6D0C0}"/>
              </a:ext>
            </a:extLst>
          </p:cNvPr>
          <p:cNvSpPr txBox="1"/>
          <p:nvPr/>
        </p:nvSpPr>
        <p:spPr>
          <a:xfrm>
            <a:off x="13754100" y="2784131"/>
            <a:ext cx="184731" cy="369332"/>
          </a:xfrm>
          <a:prstGeom prst="rect">
            <a:avLst/>
          </a:prstGeom>
          <a:noFill/>
        </p:spPr>
        <p:txBody>
          <a:bodyPr wrap="none" rtlCol="0">
            <a:spAutoFit/>
          </a:bodyPr>
          <a:lstStyle/>
          <a:p>
            <a:endParaRPr lang="de-DE" dirty="0"/>
          </a:p>
        </p:txBody>
      </p:sp>
      <p:sp>
        <p:nvSpPr>
          <p:cNvPr id="2" name="Textfeld 1">
            <a:extLst>
              <a:ext uri="{FF2B5EF4-FFF2-40B4-BE49-F238E27FC236}">
                <a16:creationId xmlns:a16="http://schemas.microsoft.com/office/drawing/2014/main" id="{69397941-CD5A-3544-BE27-3B834739DA3C}"/>
              </a:ext>
            </a:extLst>
          </p:cNvPr>
          <p:cNvSpPr txBox="1"/>
          <p:nvPr/>
        </p:nvSpPr>
        <p:spPr>
          <a:xfrm>
            <a:off x="728663" y="2105974"/>
            <a:ext cx="10139206" cy="523220"/>
          </a:xfrm>
          <a:prstGeom prst="rect">
            <a:avLst/>
          </a:prstGeom>
          <a:solidFill>
            <a:srgbClr val="428891"/>
          </a:solidFill>
        </p:spPr>
        <p:txBody>
          <a:bodyPr wrap="square" rtlCol="0">
            <a:spAutoFit/>
          </a:bodyPr>
          <a:lstStyle/>
          <a:p>
            <a:r>
              <a:rPr lang="de-DE" sz="2800" dirty="0">
                <a:solidFill>
                  <a:schemeClr val="bg1"/>
                </a:solidFill>
                <a:latin typeface="Open Sans" panose="020B0606030504020204" pitchFamily="34" charset="0"/>
                <a:ea typeface="Open Sans" panose="020B0606030504020204" pitchFamily="34" charset="0"/>
                <a:cs typeface="Open Sans" panose="020B0606030504020204" pitchFamily="34" charset="0"/>
              </a:rPr>
              <a:t>1. </a:t>
            </a:r>
            <a:r>
              <a:rPr lang="de-DE"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Ausgangslage</a:t>
            </a:r>
            <a:r>
              <a:rPr lang="de-DE" sz="2800" dirty="0">
                <a:solidFill>
                  <a:schemeClr val="bg1"/>
                </a:solidFill>
                <a:latin typeface="Open Sans" panose="020B0606030504020204" pitchFamily="34" charset="0"/>
                <a:ea typeface="Open Sans" panose="020B0606030504020204" pitchFamily="34" charset="0"/>
                <a:cs typeface="Open Sans" panose="020B0606030504020204" pitchFamily="34" charset="0"/>
              </a:rPr>
              <a:t> zum Lernen mit digitalen Medien (im MU)</a:t>
            </a:r>
          </a:p>
        </p:txBody>
      </p:sp>
      <p:sp>
        <p:nvSpPr>
          <p:cNvPr id="22" name="Textfeld 21">
            <a:extLst>
              <a:ext uri="{FF2B5EF4-FFF2-40B4-BE49-F238E27FC236}">
                <a16:creationId xmlns:a16="http://schemas.microsoft.com/office/drawing/2014/main" id="{137CD6F1-2BE0-7E43-B31C-57346D2F71CD}"/>
              </a:ext>
            </a:extLst>
          </p:cNvPr>
          <p:cNvSpPr txBox="1"/>
          <p:nvPr/>
        </p:nvSpPr>
        <p:spPr>
          <a:xfrm>
            <a:off x="728661" y="2881785"/>
            <a:ext cx="8205478" cy="523220"/>
          </a:xfrm>
          <a:prstGeom prst="rect">
            <a:avLst/>
          </a:prstGeom>
          <a:solidFill>
            <a:schemeClr val="bg1"/>
          </a:solidFill>
        </p:spPr>
        <p:txBody>
          <a:bodyPr wrap="square" rtlCol="0">
            <a:spAutoFit/>
          </a:bodyPr>
          <a:lstStyle/>
          <a:p>
            <a:r>
              <a:rPr lang="de-DE" sz="2800" dirty="0">
                <a:solidFill>
                  <a:srgbClr val="428891"/>
                </a:solidFill>
                <a:latin typeface="Open Sans" panose="020B0606030504020204" pitchFamily="34" charset="0"/>
                <a:ea typeface="Open Sans" panose="020B0606030504020204" pitchFamily="34" charset="0"/>
                <a:cs typeface="Open Sans" panose="020B0606030504020204" pitchFamily="34" charset="0"/>
              </a:rPr>
              <a:t>2. </a:t>
            </a:r>
            <a:r>
              <a:rPr lang="de-DE" sz="2800" b="1" dirty="0">
                <a:solidFill>
                  <a:srgbClr val="428891"/>
                </a:solidFill>
                <a:latin typeface="Open Sans" panose="020B0606030504020204" pitchFamily="34" charset="0"/>
                <a:ea typeface="Open Sans" panose="020B0606030504020204" pitchFamily="34" charset="0"/>
                <a:cs typeface="Open Sans" panose="020B0606030504020204" pitchFamily="34" charset="0"/>
              </a:rPr>
              <a:t>Positionen</a:t>
            </a:r>
            <a:r>
              <a:rPr lang="de-DE" sz="2800" dirty="0">
                <a:solidFill>
                  <a:srgbClr val="428891"/>
                </a:solidFill>
                <a:latin typeface="Open Sans" panose="020B0606030504020204" pitchFamily="34" charset="0"/>
                <a:ea typeface="Open Sans" panose="020B0606030504020204" pitchFamily="34" charset="0"/>
                <a:cs typeface="Open Sans" panose="020B0606030504020204" pitchFamily="34" charset="0"/>
              </a:rPr>
              <a:t> zum Lernen mit digitalen Medien</a:t>
            </a:r>
          </a:p>
        </p:txBody>
      </p:sp>
      <p:sp>
        <p:nvSpPr>
          <p:cNvPr id="23" name="Textfeld 22">
            <a:extLst>
              <a:ext uri="{FF2B5EF4-FFF2-40B4-BE49-F238E27FC236}">
                <a16:creationId xmlns:a16="http://schemas.microsoft.com/office/drawing/2014/main" id="{ADD31EB4-B00C-D441-871F-B4271FDE318E}"/>
              </a:ext>
            </a:extLst>
          </p:cNvPr>
          <p:cNvSpPr txBox="1"/>
          <p:nvPr/>
        </p:nvSpPr>
        <p:spPr>
          <a:xfrm>
            <a:off x="728660" y="3657987"/>
            <a:ext cx="10139206" cy="954107"/>
          </a:xfrm>
          <a:prstGeom prst="rect">
            <a:avLst/>
          </a:prstGeom>
          <a:solidFill>
            <a:schemeClr val="bg1"/>
          </a:solidFill>
        </p:spPr>
        <p:txBody>
          <a:bodyPr wrap="square" rtlCol="0">
            <a:spAutoFit/>
          </a:bodyPr>
          <a:lstStyle/>
          <a:p>
            <a:r>
              <a:rPr lang="de-DE" sz="2800" dirty="0">
                <a:solidFill>
                  <a:srgbClr val="428891"/>
                </a:solidFill>
                <a:latin typeface="Open Sans" panose="020B0606030504020204" pitchFamily="34" charset="0"/>
                <a:ea typeface="Open Sans" panose="020B0606030504020204" pitchFamily="34" charset="0"/>
                <a:cs typeface="Open Sans" panose="020B0606030504020204" pitchFamily="34" charset="0"/>
              </a:rPr>
              <a:t>3. Mathematikdidaktische und unterrichtsorganisatorische </a:t>
            </a:r>
            <a:r>
              <a:rPr lang="de-DE" sz="2800" b="1" dirty="0">
                <a:solidFill>
                  <a:srgbClr val="428891"/>
                </a:solidFill>
                <a:latin typeface="Open Sans" panose="020B0606030504020204" pitchFamily="34" charset="0"/>
                <a:ea typeface="Open Sans" panose="020B0606030504020204" pitchFamily="34" charset="0"/>
                <a:cs typeface="Open Sans" panose="020B0606030504020204" pitchFamily="34" charset="0"/>
              </a:rPr>
              <a:t>Potentiale</a:t>
            </a:r>
            <a:r>
              <a:rPr lang="de-DE" sz="2800" dirty="0">
                <a:solidFill>
                  <a:srgbClr val="428891"/>
                </a:solidFill>
                <a:latin typeface="Open Sans" panose="020B0606030504020204" pitchFamily="34" charset="0"/>
                <a:ea typeface="Open Sans" panose="020B0606030504020204" pitchFamily="34" charset="0"/>
                <a:cs typeface="Open Sans" panose="020B0606030504020204" pitchFamily="34" charset="0"/>
              </a:rPr>
              <a:t> digitaler Medien</a:t>
            </a:r>
          </a:p>
        </p:txBody>
      </p:sp>
      <p:sp>
        <p:nvSpPr>
          <p:cNvPr id="24" name="Textfeld 23">
            <a:extLst>
              <a:ext uri="{FF2B5EF4-FFF2-40B4-BE49-F238E27FC236}">
                <a16:creationId xmlns:a16="http://schemas.microsoft.com/office/drawing/2014/main" id="{6156E62C-FEE4-1E49-87F2-C912BAEE2CC0}"/>
              </a:ext>
            </a:extLst>
          </p:cNvPr>
          <p:cNvSpPr txBox="1"/>
          <p:nvPr/>
        </p:nvSpPr>
        <p:spPr>
          <a:xfrm>
            <a:off x="728660" y="4870121"/>
            <a:ext cx="9074907" cy="523220"/>
          </a:xfrm>
          <a:prstGeom prst="rect">
            <a:avLst/>
          </a:prstGeom>
          <a:solidFill>
            <a:schemeClr val="bg1"/>
          </a:solidFill>
        </p:spPr>
        <p:txBody>
          <a:bodyPr wrap="square" rtlCol="0">
            <a:spAutoFit/>
          </a:bodyPr>
          <a:lstStyle/>
          <a:p>
            <a:r>
              <a:rPr lang="de-DE" sz="2800" dirty="0">
                <a:solidFill>
                  <a:srgbClr val="428891"/>
                </a:solidFill>
                <a:latin typeface="Open Sans" panose="020B0606030504020204" pitchFamily="34" charset="0"/>
                <a:ea typeface="Open Sans" panose="020B0606030504020204" pitchFamily="34" charset="0"/>
                <a:cs typeface="Open Sans" panose="020B0606030504020204" pitchFamily="34" charset="0"/>
              </a:rPr>
              <a:t>4. Digitale Medien und deren </a:t>
            </a:r>
            <a:r>
              <a:rPr lang="de-DE" sz="2800" b="1" dirty="0">
                <a:solidFill>
                  <a:srgbClr val="428891"/>
                </a:solidFill>
                <a:latin typeface="Open Sans" panose="020B0606030504020204" pitchFamily="34" charset="0"/>
                <a:ea typeface="Open Sans" panose="020B0606030504020204" pitchFamily="34" charset="0"/>
                <a:cs typeface="Open Sans" panose="020B0606030504020204" pitchFamily="34" charset="0"/>
              </a:rPr>
              <a:t>Einsatzmöglichkeiten</a:t>
            </a:r>
          </a:p>
        </p:txBody>
      </p:sp>
      <p:sp>
        <p:nvSpPr>
          <p:cNvPr id="25" name="Textfeld 24">
            <a:extLst>
              <a:ext uri="{FF2B5EF4-FFF2-40B4-BE49-F238E27FC236}">
                <a16:creationId xmlns:a16="http://schemas.microsoft.com/office/drawing/2014/main" id="{13B97451-38F0-7345-B1DD-EC1078A8214C}"/>
              </a:ext>
            </a:extLst>
          </p:cNvPr>
          <p:cNvSpPr txBox="1"/>
          <p:nvPr/>
        </p:nvSpPr>
        <p:spPr>
          <a:xfrm>
            <a:off x="728661" y="5651368"/>
            <a:ext cx="5852022" cy="523220"/>
          </a:xfrm>
          <a:prstGeom prst="rect">
            <a:avLst/>
          </a:prstGeom>
          <a:solidFill>
            <a:schemeClr val="bg1"/>
          </a:solidFill>
        </p:spPr>
        <p:txBody>
          <a:bodyPr wrap="square" rtlCol="0">
            <a:spAutoFit/>
          </a:bodyPr>
          <a:lstStyle/>
          <a:p>
            <a:r>
              <a:rPr lang="de-DE" sz="2800" dirty="0">
                <a:solidFill>
                  <a:srgbClr val="428891"/>
                </a:solidFill>
                <a:latin typeface="Open Sans" panose="020B0606030504020204" pitchFamily="34" charset="0"/>
                <a:ea typeface="Open Sans" panose="020B0606030504020204" pitchFamily="34" charset="0"/>
                <a:cs typeface="Open Sans" panose="020B0606030504020204" pitchFamily="34" charset="0"/>
              </a:rPr>
              <a:t>Zusammenfassung und Ausblick</a:t>
            </a:r>
          </a:p>
        </p:txBody>
      </p:sp>
      <p:sp>
        <p:nvSpPr>
          <p:cNvPr id="26" name="Textfeld 25">
            <a:extLst>
              <a:ext uri="{FF2B5EF4-FFF2-40B4-BE49-F238E27FC236}">
                <a16:creationId xmlns:a16="http://schemas.microsoft.com/office/drawing/2014/main" id="{CF60129E-25F7-534C-9D48-18D09E724B65}"/>
              </a:ext>
            </a:extLst>
          </p:cNvPr>
          <p:cNvSpPr txBox="1"/>
          <p:nvPr/>
        </p:nvSpPr>
        <p:spPr>
          <a:xfrm>
            <a:off x="728661" y="1264214"/>
            <a:ext cx="10734676" cy="707886"/>
          </a:xfrm>
          <a:prstGeom prst="rect">
            <a:avLst/>
          </a:prstGeom>
          <a:noFill/>
        </p:spPr>
        <p:txBody>
          <a:bodyPr wrap="square" rtlCol="0">
            <a:spAutoFit/>
          </a:bodyPr>
          <a:lstStyle/>
          <a:p>
            <a:r>
              <a:rPr lang="de-DE" sz="4000" dirty="0">
                <a:latin typeface="Open Sans" panose="020B0606030504020204" pitchFamily="34" charset="0"/>
                <a:ea typeface="Open Sans" panose="020B0606030504020204" pitchFamily="34" charset="0"/>
                <a:cs typeface="Open Sans" panose="020B0606030504020204" pitchFamily="34" charset="0"/>
              </a:rPr>
              <a:t>AUFBAU DES FORTBILDUNGSMODULS</a:t>
            </a:r>
          </a:p>
        </p:txBody>
      </p:sp>
      <p:sp>
        <p:nvSpPr>
          <p:cNvPr id="6" name="Foliennummernplatzhalter 5">
            <a:extLst>
              <a:ext uri="{FF2B5EF4-FFF2-40B4-BE49-F238E27FC236}">
                <a16:creationId xmlns:a16="http://schemas.microsoft.com/office/drawing/2014/main" id="{4B218E5B-5760-3C4E-9AFF-BF3F045EAAB3}"/>
              </a:ext>
            </a:extLst>
          </p:cNvPr>
          <p:cNvSpPr>
            <a:spLocks noGrp="1"/>
          </p:cNvSpPr>
          <p:nvPr>
            <p:ph type="sldNum" sz="quarter" idx="12"/>
          </p:nvPr>
        </p:nvSpPr>
        <p:spPr/>
        <p:txBody>
          <a:bodyPr/>
          <a:lstStyle/>
          <a:p>
            <a:fld id="{63DC21CD-A42E-AB42-85DA-371CDC81102A}" type="slidenum">
              <a:rPr lang="de-DE" smtClean="0"/>
              <a:pPr/>
              <a:t>5</a:t>
            </a:fld>
            <a:endParaRPr lang="de-DE" dirty="0"/>
          </a:p>
        </p:txBody>
      </p:sp>
      <p:sp>
        <p:nvSpPr>
          <p:cNvPr id="7" name="Datumsplatzhalter 6">
            <a:extLst>
              <a:ext uri="{FF2B5EF4-FFF2-40B4-BE49-F238E27FC236}">
                <a16:creationId xmlns:a16="http://schemas.microsoft.com/office/drawing/2014/main" id="{B2A905BA-1692-884B-A1D5-90B83DEA0E3A}"/>
              </a:ext>
            </a:extLst>
          </p:cNvPr>
          <p:cNvSpPr>
            <a:spLocks noGrp="1"/>
          </p:cNvSpPr>
          <p:nvPr>
            <p:ph type="dt" sz="half" idx="10"/>
          </p:nvPr>
        </p:nvSpPr>
        <p:spPr/>
        <p:txBody>
          <a:bodyPr/>
          <a:lstStyle/>
          <a:p>
            <a:fld id="{7446EC53-3AF3-5140-B116-87C71F65FA50}" type="datetime1">
              <a:rPr lang="de-DE" smtClean="0"/>
              <a:t>25.09.20</a:t>
            </a:fld>
            <a:endParaRPr lang="de-DE"/>
          </a:p>
        </p:txBody>
      </p:sp>
      <p:sp>
        <p:nvSpPr>
          <p:cNvPr id="8" name="Fußzeilenplatzhalter 7">
            <a:extLst>
              <a:ext uri="{FF2B5EF4-FFF2-40B4-BE49-F238E27FC236}">
                <a16:creationId xmlns:a16="http://schemas.microsoft.com/office/drawing/2014/main" id="{F2B0FDEB-D057-8E47-AA35-06348FE6B75A}"/>
              </a:ext>
            </a:extLst>
          </p:cNvPr>
          <p:cNvSpPr>
            <a:spLocks noGrp="1"/>
          </p:cNvSpPr>
          <p:nvPr>
            <p:ph type="ftr" sz="quarter" idx="11"/>
          </p:nvPr>
        </p:nvSpPr>
        <p:spPr/>
        <p:txBody>
          <a:bodyPr/>
          <a:lstStyle/>
          <a:p>
            <a:r>
              <a:rPr lang="de-DE"/>
              <a:t>Juli 2019 © </a:t>
            </a:r>
            <a:r>
              <a:rPr lang="de-DE" b="1"/>
              <a:t>PIKAS</a:t>
            </a:r>
            <a:r>
              <a:rPr lang="de-DE"/>
              <a:t> digi </a:t>
            </a:r>
            <a:r>
              <a:rPr lang="de-DE" i="1"/>
              <a:t>(pikas-digi.dzlm.de)</a:t>
            </a:r>
            <a:endParaRPr lang="de-DE" i="1" dirty="0"/>
          </a:p>
        </p:txBody>
      </p:sp>
    </p:spTree>
    <p:extLst>
      <p:ext uri="{BB962C8B-B14F-4D97-AF65-F5344CB8AC3E}">
        <p14:creationId xmlns:p14="http://schemas.microsoft.com/office/powerpoint/2010/main" val="35884447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EFF6B621-95BC-BC49-A995-A1BB548BC2D8}"/>
              </a:ext>
            </a:extLst>
          </p:cNvPr>
          <p:cNvSpPr>
            <a:spLocks noGrp="1"/>
          </p:cNvSpPr>
          <p:nvPr>
            <p:ph idx="1"/>
          </p:nvPr>
        </p:nvSpPr>
        <p:spPr>
          <a:xfrm>
            <a:off x="838200" y="3428999"/>
            <a:ext cx="10515600" cy="2976563"/>
          </a:xfrm>
        </p:spPr>
        <p:txBody>
          <a:bodyPr/>
          <a:lstStyle/>
          <a:p>
            <a:pPr marL="0" indent="0" algn="ctr">
              <a:buNone/>
            </a:pPr>
            <a:r>
              <a:rPr lang="de-DE" b="1" dirty="0"/>
              <a:t>Was sind eigentlich digitale Medien?</a:t>
            </a:r>
          </a:p>
          <a:p>
            <a:pPr marL="0" indent="0" algn="ctr">
              <a:buNone/>
            </a:pPr>
            <a:endParaRPr lang="de-DE" dirty="0"/>
          </a:p>
          <a:p>
            <a:pPr marL="0" indent="0" algn="ctr">
              <a:buNone/>
            </a:pPr>
            <a:r>
              <a:rPr lang="de-DE" dirty="0"/>
              <a:t>„technische Geräte zur Darstellung von </a:t>
            </a:r>
          </a:p>
          <a:p>
            <a:pPr marL="0" indent="0" algn="ctr">
              <a:buNone/>
            </a:pPr>
            <a:r>
              <a:rPr lang="de-DE" dirty="0"/>
              <a:t>digitalen Inhalten“</a:t>
            </a:r>
          </a:p>
          <a:p>
            <a:pPr marL="0" indent="0" algn="ctr">
              <a:buNone/>
            </a:pPr>
            <a:r>
              <a:rPr lang="de-DE" sz="2000" dirty="0"/>
              <a:t>(</a:t>
            </a:r>
            <a:r>
              <a:rPr lang="de-DE" sz="2000" dirty="0" err="1"/>
              <a:t>Rauh</a:t>
            </a:r>
            <a:r>
              <a:rPr lang="de-DE" sz="2000" dirty="0"/>
              <a:t>, 2012, S. 39)</a:t>
            </a:r>
          </a:p>
        </p:txBody>
      </p:sp>
      <p:sp>
        <p:nvSpPr>
          <p:cNvPr id="3" name="Datumsplatzhalter 2">
            <a:extLst>
              <a:ext uri="{FF2B5EF4-FFF2-40B4-BE49-F238E27FC236}">
                <a16:creationId xmlns:a16="http://schemas.microsoft.com/office/drawing/2014/main" id="{458D219D-FA49-564C-B78B-A39A6E9F0548}"/>
              </a:ext>
            </a:extLst>
          </p:cNvPr>
          <p:cNvSpPr>
            <a:spLocks noGrp="1"/>
          </p:cNvSpPr>
          <p:nvPr>
            <p:ph type="dt" sz="half" idx="10"/>
          </p:nvPr>
        </p:nvSpPr>
        <p:spPr/>
        <p:txBody>
          <a:bodyPr/>
          <a:lstStyle/>
          <a:p>
            <a:fld id="{47812229-3D41-3749-81C7-654ECBC0BDF8}" type="datetime1">
              <a:rPr lang="de-DE" smtClean="0"/>
              <a:t>25.09.20</a:t>
            </a:fld>
            <a:endParaRPr lang="de-DE"/>
          </a:p>
        </p:txBody>
      </p:sp>
      <p:sp>
        <p:nvSpPr>
          <p:cNvPr id="4" name="Fußzeilenplatzhalter 3">
            <a:extLst>
              <a:ext uri="{FF2B5EF4-FFF2-40B4-BE49-F238E27FC236}">
                <a16:creationId xmlns:a16="http://schemas.microsoft.com/office/drawing/2014/main" id="{7B69F977-CA9F-134F-862C-D4472E300C8C}"/>
              </a:ext>
            </a:extLst>
          </p:cNvPr>
          <p:cNvSpPr>
            <a:spLocks noGrp="1"/>
          </p:cNvSpPr>
          <p:nvPr>
            <p:ph type="ftr" sz="quarter" idx="11"/>
          </p:nvPr>
        </p:nvSpPr>
        <p:spPr/>
        <p:txBody>
          <a:bodyPr/>
          <a:lstStyle/>
          <a:p>
            <a:r>
              <a:rPr lang="de-DE"/>
              <a:t>Juli 2019 © </a:t>
            </a:r>
            <a:r>
              <a:rPr lang="de-DE" b="1"/>
              <a:t>PIKAS</a:t>
            </a:r>
            <a:r>
              <a:rPr lang="de-DE"/>
              <a:t> digi </a:t>
            </a:r>
            <a:r>
              <a:rPr lang="de-DE" i="1"/>
              <a:t>(pikas-digi.dzlm.de)</a:t>
            </a:r>
            <a:endParaRPr lang="de-DE" i="1" dirty="0"/>
          </a:p>
        </p:txBody>
      </p:sp>
      <p:sp>
        <p:nvSpPr>
          <p:cNvPr id="5" name="Foliennummernplatzhalter 4">
            <a:extLst>
              <a:ext uri="{FF2B5EF4-FFF2-40B4-BE49-F238E27FC236}">
                <a16:creationId xmlns:a16="http://schemas.microsoft.com/office/drawing/2014/main" id="{6EC43BF8-4C9E-DA43-9DB6-3F531BE43AD2}"/>
              </a:ext>
            </a:extLst>
          </p:cNvPr>
          <p:cNvSpPr>
            <a:spLocks noGrp="1"/>
          </p:cNvSpPr>
          <p:nvPr>
            <p:ph type="sldNum" sz="quarter" idx="12"/>
          </p:nvPr>
        </p:nvSpPr>
        <p:spPr/>
        <p:txBody>
          <a:bodyPr/>
          <a:lstStyle/>
          <a:p>
            <a:fld id="{7D26CBBC-A65C-324F-A558-3C7EC3B0734D}" type="slidenum">
              <a:rPr lang="de-DE" smtClean="0"/>
              <a:t>6</a:t>
            </a:fld>
            <a:endParaRPr lang="de-DE"/>
          </a:p>
        </p:txBody>
      </p:sp>
      <p:sp>
        <p:nvSpPr>
          <p:cNvPr id="6" name="Inhaltsplatzhalter 5">
            <a:extLst>
              <a:ext uri="{FF2B5EF4-FFF2-40B4-BE49-F238E27FC236}">
                <a16:creationId xmlns:a16="http://schemas.microsoft.com/office/drawing/2014/main" id="{EDF446E9-D702-5A4F-9AB9-F7B23AD78E54}"/>
              </a:ext>
            </a:extLst>
          </p:cNvPr>
          <p:cNvSpPr>
            <a:spLocks noGrp="1"/>
          </p:cNvSpPr>
          <p:nvPr>
            <p:ph sz="half" idx="13"/>
          </p:nvPr>
        </p:nvSpPr>
        <p:spPr>
          <a:xfrm>
            <a:off x="4150518" y="87843"/>
            <a:ext cx="5951426" cy="472839"/>
          </a:xfrm>
        </p:spPr>
        <p:txBody>
          <a:bodyPr/>
          <a:lstStyle/>
          <a:p>
            <a:r>
              <a:rPr lang="de-DE" sz="2800" dirty="0"/>
              <a:t>1. </a:t>
            </a:r>
            <a:r>
              <a:rPr lang="de-DE" sz="2800" b="1" dirty="0"/>
              <a:t>Ausgangslage</a:t>
            </a:r>
            <a:r>
              <a:rPr lang="de-DE" sz="2800" dirty="0"/>
              <a:t> zum Lernen mit</a:t>
            </a:r>
          </a:p>
        </p:txBody>
      </p:sp>
      <p:sp>
        <p:nvSpPr>
          <p:cNvPr id="15" name="Inhaltsplatzhalter 5">
            <a:extLst>
              <a:ext uri="{FF2B5EF4-FFF2-40B4-BE49-F238E27FC236}">
                <a16:creationId xmlns:a16="http://schemas.microsoft.com/office/drawing/2014/main" id="{72334381-1796-8248-83E2-078E2D306F38}"/>
              </a:ext>
            </a:extLst>
          </p:cNvPr>
          <p:cNvSpPr txBox="1">
            <a:spLocks/>
          </p:cNvSpPr>
          <p:nvPr/>
        </p:nvSpPr>
        <p:spPr>
          <a:xfrm>
            <a:off x="4150518" y="594727"/>
            <a:ext cx="4928168" cy="472839"/>
          </a:xfrm>
          <a:prstGeom prst="rect">
            <a:avLst/>
          </a:prstGeom>
          <a:solidFill>
            <a:srgbClr val="428891"/>
          </a:solidFill>
        </p:spPr>
        <p:txBody>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2800" dirty="0"/>
              <a:t>digitalen Medien (</a:t>
            </a:r>
            <a:r>
              <a:rPr lang="de-DE" sz="2800"/>
              <a:t>im MU</a:t>
            </a:r>
            <a:r>
              <a:rPr lang="de-DE" sz="2800" dirty="0"/>
              <a:t>)</a:t>
            </a:r>
          </a:p>
        </p:txBody>
      </p:sp>
      <p:pic>
        <p:nvPicPr>
          <p:cNvPr id="14" name="Grafik 13">
            <a:extLst>
              <a:ext uri="{FF2B5EF4-FFF2-40B4-BE49-F238E27FC236}">
                <a16:creationId xmlns:a16="http://schemas.microsoft.com/office/drawing/2014/main" id="{F2DC6A7A-0CD9-174C-9594-F6B76B1D7FD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985213" y="1631672"/>
            <a:ext cx="2368587" cy="1741608"/>
          </a:xfrm>
          <a:prstGeom prst="rect">
            <a:avLst/>
          </a:prstGeom>
        </p:spPr>
      </p:pic>
      <p:pic>
        <p:nvPicPr>
          <p:cNvPr id="17" name="Grafik 16">
            <a:extLst>
              <a:ext uri="{FF2B5EF4-FFF2-40B4-BE49-F238E27FC236}">
                <a16:creationId xmlns:a16="http://schemas.microsoft.com/office/drawing/2014/main" id="{D1228F07-FA4E-4540-A101-0214E69389C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055100" y="4355524"/>
            <a:ext cx="1854200" cy="2514600"/>
          </a:xfrm>
          <a:prstGeom prst="rect">
            <a:avLst/>
          </a:prstGeom>
        </p:spPr>
      </p:pic>
      <p:pic>
        <p:nvPicPr>
          <p:cNvPr id="19" name="Grafik 18">
            <a:extLst>
              <a:ext uri="{FF2B5EF4-FFF2-40B4-BE49-F238E27FC236}">
                <a16:creationId xmlns:a16="http://schemas.microsoft.com/office/drawing/2014/main" id="{88FE1E9F-2885-9D47-98A0-16B38066A2E6}"/>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736293" y="1244372"/>
            <a:ext cx="2719414" cy="2065986"/>
          </a:xfrm>
          <a:prstGeom prst="rect">
            <a:avLst/>
          </a:prstGeom>
        </p:spPr>
      </p:pic>
      <p:pic>
        <p:nvPicPr>
          <p:cNvPr id="21" name="Grafik 20">
            <a:extLst>
              <a:ext uri="{FF2B5EF4-FFF2-40B4-BE49-F238E27FC236}">
                <a16:creationId xmlns:a16="http://schemas.microsoft.com/office/drawing/2014/main" id="{024DAF41-9E21-AF45-8892-2A0A573B34D6}"/>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rot="19975700">
            <a:off x="976403" y="2209336"/>
            <a:ext cx="2656269" cy="1246820"/>
          </a:xfrm>
          <a:prstGeom prst="rect">
            <a:avLst/>
          </a:prstGeom>
        </p:spPr>
      </p:pic>
      <p:pic>
        <p:nvPicPr>
          <p:cNvPr id="23" name="Grafik 22">
            <a:extLst>
              <a:ext uri="{FF2B5EF4-FFF2-40B4-BE49-F238E27FC236}">
                <a16:creationId xmlns:a16="http://schemas.microsoft.com/office/drawing/2014/main" id="{853FB838-442A-0048-BAFE-9A691933FF27}"/>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flipH="1">
            <a:off x="1282700" y="4448374"/>
            <a:ext cx="1539875" cy="1665517"/>
          </a:xfrm>
          <a:prstGeom prst="rect">
            <a:avLst/>
          </a:prstGeom>
        </p:spPr>
      </p:pic>
      <p:sp>
        <p:nvSpPr>
          <p:cNvPr id="7" name="Rechteck 6">
            <a:extLst>
              <a:ext uri="{FF2B5EF4-FFF2-40B4-BE49-F238E27FC236}">
                <a16:creationId xmlns:a16="http://schemas.microsoft.com/office/drawing/2014/main" id="{CECE7AA8-ED4B-5E46-AA1B-BCC8E883890E}"/>
              </a:ext>
            </a:extLst>
          </p:cNvPr>
          <p:cNvSpPr/>
          <p:nvPr/>
        </p:nvSpPr>
        <p:spPr>
          <a:xfrm>
            <a:off x="4981752" y="6190118"/>
            <a:ext cx="2228495" cy="215444"/>
          </a:xfrm>
          <a:prstGeom prst="rect">
            <a:avLst/>
          </a:prstGeom>
        </p:spPr>
        <p:txBody>
          <a:bodyPr wrap="none">
            <a:spAutoFit/>
          </a:bodyPr>
          <a:lstStyle/>
          <a:p>
            <a:r>
              <a:rPr lang="de-DE" sz="800" dirty="0">
                <a:solidFill>
                  <a:schemeClr val="bg1">
                    <a:lumMod val="75000"/>
                  </a:schemeClr>
                </a:solidFill>
              </a:rPr>
              <a:t>Abbildungen  von PIKAS </a:t>
            </a:r>
            <a:r>
              <a:rPr lang="de-DE" sz="800" dirty="0" err="1">
                <a:solidFill>
                  <a:schemeClr val="bg1">
                    <a:lumMod val="75000"/>
                  </a:schemeClr>
                </a:solidFill>
              </a:rPr>
              <a:t>digi</a:t>
            </a:r>
            <a:r>
              <a:rPr lang="de-DE" sz="800" dirty="0">
                <a:solidFill>
                  <a:schemeClr val="bg1">
                    <a:lumMod val="75000"/>
                  </a:schemeClr>
                </a:solidFill>
              </a:rPr>
              <a:t>. Lizenz: CC BY-SA 4.0</a:t>
            </a:r>
          </a:p>
        </p:txBody>
      </p:sp>
    </p:spTree>
    <p:extLst>
      <p:ext uri="{BB962C8B-B14F-4D97-AF65-F5344CB8AC3E}">
        <p14:creationId xmlns:p14="http://schemas.microsoft.com/office/powerpoint/2010/main" val="505930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Wolkenförmige Legende 14">
            <a:extLst>
              <a:ext uri="{FF2B5EF4-FFF2-40B4-BE49-F238E27FC236}">
                <a16:creationId xmlns:a16="http://schemas.microsoft.com/office/drawing/2014/main" id="{E8C78054-A715-4242-AA09-32C7FEC15409}"/>
              </a:ext>
            </a:extLst>
          </p:cNvPr>
          <p:cNvSpPr/>
          <p:nvPr/>
        </p:nvSpPr>
        <p:spPr>
          <a:xfrm>
            <a:off x="5303520" y="3731835"/>
            <a:ext cx="6050280" cy="1546086"/>
          </a:xfrm>
          <a:prstGeom prst="cloudCallout">
            <a:avLst>
              <a:gd name="adj1" fmla="val 58308"/>
              <a:gd name="adj2" fmla="val 48237"/>
            </a:avLst>
          </a:prstGeom>
          <a:solidFill>
            <a:srgbClr val="317E87"/>
          </a:solidFill>
          <a:ln>
            <a:noFill/>
          </a:ln>
        </p:spPr>
        <p:style>
          <a:lnRef idx="0">
            <a:scrgbClr r="0" g="0" b="0"/>
          </a:lnRef>
          <a:fillRef idx="0">
            <a:scrgbClr r="0" g="0" b="0"/>
          </a:fillRef>
          <a:effectRef idx="0">
            <a:scrgbClr r="0" g="0" b="0"/>
          </a:effectRef>
          <a:fontRef idx="minor">
            <a:schemeClr val="lt1"/>
          </a:fontRef>
        </p:style>
        <p:txBody>
          <a:bodyPr wrap="square" rtlCol="0" anchor="ctr">
            <a:spAutoFit/>
          </a:bodyPr>
          <a:lstStyle/>
          <a:p>
            <a:pPr algn="ctr"/>
            <a:r>
              <a:rPr lang="de-DE" sz="2000" dirty="0">
                <a:latin typeface="Open Sans" panose="020B0606030504020204" pitchFamily="34" charset="0"/>
                <a:ea typeface="Open Sans" panose="020B0606030504020204" pitchFamily="34" charset="0"/>
                <a:cs typeface="Open Sans" panose="020B0606030504020204" pitchFamily="34" charset="0"/>
              </a:rPr>
              <a:t>Digitale Medien ermöglichen es, </a:t>
            </a:r>
            <a:r>
              <a:rPr lang="de-DE" sz="2000" b="1" dirty="0">
                <a:latin typeface="Open Sans" panose="020B0606030504020204" pitchFamily="34" charset="0"/>
                <a:ea typeface="Open Sans" panose="020B0606030504020204" pitchFamily="34" charset="0"/>
                <a:cs typeface="Open Sans" panose="020B0606030504020204" pitchFamily="34" charset="0"/>
              </a:rPr>
              <a:t>unabhängig von Raum und Zeit</a:t>
            </a:r>
            <a:r>
              <a:rPr lang="de-DE" sz="2000" dirty="0">
                <a:latin typeface="Open Sans" panose="020B0606030504020204" pitchFamily="34" charset="0"/>
                <a:ea typeface="Open Sans" panose="020B0606030504020204" pitchFamily="34" charset="0"/>
                <a:cs typeface="Open Sans" panose="020B0606030504020204" pitchFamily="34" charset="0"/>
              </a:rPr>
              <a:t> zu lernen.</a:t>
            </a:r>
          </a:p>
        </p:txBody>
      </p:sp>
      <p:sp>
        <p:nvSpPr>
          <p:cNvPr id="17" name="Wolkenförmige Legende 16">
            <a:extLst>
              <a:ext uri="{FF2B5EF4-FFF2-40B4-BE49-F238E27FC236}">
                <a16:creationId xmlns:a16="http://schemas.microsoft.com/office/drawing/2014/main" id="{0D89281C-C564-4540-8D26-C1A5EB71C369}"/>
              </a:ext>
            </a:extLst>
          </p:cNvPr>
          <p:cNvSpPr/>
          <p:nvPr/>
        </p:nvSpPr>
        <p:spPr>
          <a:xfrm>
            <a:off x="1213358" y="3884291"/>
            <a:ext cx="3251962" cy="1077575"/>
          </a:xfrm>
          <a:prstGeom prst="cloudCallout">
            <a:avLst>
              <a:gd name="adj1" fmla="val -73724"/>
              <a:gd name="adj2" fmla="val 55037"/>
            </a:avLst>
          </a:prstGeom>
          <a:solidFill>
            <a:srgbClr val="317E87"/>
          </a:solidFill>
          <a:ln>
            <a:noFill/>
          </a:ln>
        </p:spPr>
        <p:style>
          <a:lnRef idx="0">
            <a:scrgbClr r="0" g="0" b="0"/>
          </a:lnRef>
          <a:fillRef idx="0">
            <a:scrgbClr r="0" g="0" b="0"/>
          </a:fillRef>
          <a:effectRef idx="0">
            <a:scrgbClr r="0" g="0" b="0"/>
          </a:effectRef>
          <a:fontRef idx="minor">
            <a:schemeClr val="lt1"/>
          </a:fontRef>
        </p:style>
        <p:txBody>
          <a:bodyPr wrap="square" rtlCol="0" anchor="ctr">
            <a:spAutoFit/>
          </a:bodyPr>
          <a:lstStyle/>
          <a:p>
            <a:pPr algn="ctr"/>
            <a:r>
              <a:rPr lang="de-DE" sz="2000" dirty="0">
                <a:latin typeface="Open Sans" panose="020B0606030504020204" pitchFamily="34" charset="0"/>
                <a:ea typeface="Open Sans" panose="020B0606030504020204" pitchFamily="34" charset="0"/>
                <a:cs typeface="Open Sans" panose="020B0606030504020204" pitchFamily="34" charset="0"/>
              </a:rPr>
              <a:t>… und viele mehr</a:t>
            </a:r>
          </a:p>
        </p:txBody>
      </p:sp>
      <p:sp>
        <p:nvSpPr>
          <p:cNvPr id="19" name="Wolkenförmige Legende 18">
            <a:extLst>
              <a:ext uri="{FF2B5EF4-FFF2-40B4-BE49-F238E27FC236}">
                <a16:creationId xmlns:a16="http://schemas.microsoft.com/office/drawing/2014/main" id="{44EB11B3-4475-5F46-9C7A-C080B07B9526}"/>
              </a:ext>
            </a:extLst>
          </p:cNvPr>
          <p:cNvSpPr>
            <a:spLocks/>
          </p:cNvSpPr>
          <p:nvPr/>
        </p:nvSpPr>
        <p:spPr>
          <a:xfrm>
            <a:off x="277052" y="1666497"/>
            <a:ext cx="4843588" cy="2014597"/>
          </a:xfrm>
          <a:prstGeom prst="cloudCallout">
            <a:avLst>
              <a:gd name="adj1" fmla="val -49630"/>
              <a:gd name="adj2" fmla="val 68934"/>
            </a:avLst>
          </a:prstGeom>
          <a:solidFill>
            <a:srgbClr val="317E87"/>
          </a:solidFill>
          <a:ln>
            <a:noFill/>
          </a:ln>
        </p:spPr>
        <p:style>
          <a:lnRef idx="0">
            <a:scrgbClr r="0" g="0" b="0"/>
          </a:lnRef>
          <a:fillRef idx="0">
            <a:scrgbClr r="0" g="0" b="0"/>
          </a:fillRef>
          <a:effectRef idx="0">
            <a:scrgbClr r="0" g="0" b="0"/>
          </a:effectRef>
          <a:fontRef idx="minor">
            <a:schemeClr val="lt1"/>
          </a:fontRef>
        </p:style>
        <p:txBody>
          <a:bodyPr wrap="square" rtlCol="0" anchor="ctr">
            <a:spAutoFit/>
          </a:bodyPr>
          <a:lstStyle/>
          <a:p>
            <a:pPr algn="ctr"/>
            <a:r>
              <a:rPr lang="de-DE" sz="2000" dirty="0">
                <a:latin typeface="Open Sans" panose="020B0606030504020204" pitchFamily="34" charset="0"/>
                <a:ea typeface="Open Sans" panose="020B0606030504020204" pitchFamily="34" charset="0"/>
                <a:cs typeface="Open Sans" panose="020B0606030504020204" pitchFamily="34" charset="0"/>
              </a:rPr>
              <a:t>Digitale Medien </a:t>
            </a:r>
            <a:r>
              <a:rPr lang="de-DE" sz="2000" b="1" dirty="0">
                <a:latin typeface="Open Sans" panose="020B0606030504020204" pitchFamily="34" charset="0"/>
                <a:ea typeface="Open Sans" panose="020B0606030504020204" pitchFamily="34" charset="0"/>
                <a:cs typeface="Open Sans" panose="020B0606030504020204" pitchFamily="34" charset="0"/>
              </a:rPr>
              <a:t>motivieren</a:t>
            </a:r>
            <a:r>
              <a:rPr lang="de-DE" sz="2000" dirty="0">
                <a:latin typeface="Open Sans" panose="020B0606030504020204" pitchFamily="34" charset="0"/>
                <a:ea typeface="Open Sans" panose="020B0606030504020204" pitchFamily="34" charset="0"/>
                <a:cs typeface="Open Sans" panose="020B0606030504020204" pitchFamily="34" charset="0"/>
              </a:rPr>
              <a:t>, Fächer zu lernen, die Kinder sonst nicht gerne lernen.</a:t>
            </a:r>
          </a:p>
        </p:txBody>
      </p:sp>
      <p:sp>
        <p:nvSpPr>
          <p:cNvPr id="21" name="Wolkenförmige Legende 20">
            <a:extLst>
              <a:ext uri="{FF2B5EF4-FFF2-40B4-BE49-F238E27FC236}">
                <a16:creationId xmlns:a16="http://schemas.microsoft.com/office/drawing/2014/main" id="{C080D0BF-3DBA-634B-B8C2-AFE66EDF3F91}"/>
              </a:ext>
            </a:extLst>
          </p:cNvPr>
          <p:cNvSpPr/>
          <p:nvPr/>
        </p:nvSpPr>
        <p:spPr>
          <a:xfrm>
            <a:off x="7415468" y="1508948"/>
            <a:ext cx="4554344" cy="2014597"/>
          </a:xfrm>
          <a:prstGeom prst="cloudCallout">
            <a:avLst>
              <a:gd name="adj1" fmla="val 46943"/>
              <a:gd name="adj2" fmla="val 61165"/>
            </a:avLst>
          </a:prstGeom>
          <a:solidFill>
            <a:srgbClr val="317E87"/>
          </a:solidFill>
          <a:ln>
            <a:noFill/>
          </a:ln>
        </p:spPr>
        <p:style>
          <a:lnRef idx="0">
            <a:scrgbClr r="0" g="0" b="0"/>
          </a:lnRef>
          <a:fillRef idx="0">
            <a:scrgbClr r="0" g="0" b="0"/>
          </a:fillRef>
          <a:effectRef idx="0">
            <a:scrgbClr r="0" g="0" b="0"/>
          </a:effectRef>
          <a:fontRef idx="minor">
            <a:schemeClr val="lt1"/>
          </a:fontRef>
        </p:style>
        <p:txBody>
          <a:bodyPr wrap="square" rtlCol="0" anchor="ctr">
            <a:spAutoFit/>
          </a:bodyPr>
          <a:lstStyle/>
          <a:p>
            <a:pPr algn="ctr"/>
            <a:r>
              <a:rPr lang="de-DE" sz="2000" dirty="0">
                <a:latin typeface="Open Sans" panose="020B0606030504020204" pitchFamily="34" charset="0"/>
                <a:ea typeface="Open Sans" panose="020B0606030504020204" pitchFamily="34" charset="0"/>
                <a:cs typeface="Open Sans" panose="020B0606030504020204" pitchFamily="34" charset="0"/>
              </a:rPr>
              <a:t>Digitale Medien eignen sich hervorragend für </a:t>
            </a:r>
            <a:r>
              <a:rPr lang="de-DE" sz="2000" b="1" dirty="0">
                <a:latin typeface="Open Sans" panose="020B0606030504020204" pitchFamily="34" charset="0"/>
                <a:ea typeface="Open Sans" panose="020B0606030504020204" pitchFamily="34" charset="0"/>
                <a:cs typeface="Open Sans" panose="020B0606030504020204" pitchFamily="34" charset="0"/>
              </a:rPr>
              <a:t>individualisiertes Lernen</a:t>
            </a:r>
          </a:p>
        </p:txBody>
      </p:sp>
      <p:sp>
        <p:nvSpPr>
          <p:cNvPr id="5" name="Textfeld 4">
            <a:extLst>
              <a:ext uri="{FF2B5EF4-FFF2-40B4-BE49-F238E27FC236}">
                <a16:creationId xmlns:a16="http://schemas.microsoft.com/office/drawing/2014/main" id="{BB1EFFA6-F8F8-CC49-91C5-E98F8EA6D0C0}"/>
              </a:ext>
            </a:extLst>
          </p:cNvPr>
          <p:cNvSpPr txBox="1"/>
          <p:nvPr/>
        </p:nvSpPr>
        <p:spPr>
          <a:xfrm>
            <a:off x="13754100" y="2784131"/>
            <a:ext cx="184731" cy="369332"/>
          </a:xfrm>
          <a:prstGeom prst="rect">
            <a:avLst/>
          </a:prstGeom>
          <a:noFill/>
        </p:spPr>
        <p:txBody>
          <a:bodyPr wrap="none" rtlCol="0">
            <a:spAutoFit/>
          </a:bodyPr>
          <a:lstStyle/>
          <a:p>
            <a:endParaRPr lang="de-DE" dirty="0"/>
          </a:p>
        </p:txBody>
      </p:sp>
      <p:sp>
        <p:nvSpPr>
          <p:cNvPr id="7" name="Foliennummernplatzhalter 6">
            <a:extLst>
              <a:ext uri="{FF2B5EF4-FFF2-40B4-BE49-F238E27FC236}">
                <a16:creationId xmlns:a16="http://schemas.microsoft.com/office/drawing/2014/main" id="{50C0115D-7572-7545-82AA-1C90A18BD9A9}"/>
              </a:ext>
            </a:extLst>
          </p:cNvPr>
          <p:cNvSpPr>
            <a:spLocks noGrp="1"/>
          </p:cNvSpPr>
          <p:nvPr>
            <p:ph type="sldNum" sz="quarter" idx="12"/>
          </p:nvPr>
        </p:nvSpPr>
        <p:spPr/>
        <p:txBody>
          <a:bodyPr/>
          <a:lstStyle/>
          <a:p>
            <a:fld id="{63DC21CD-A42E-AB42-85DA-371CDC81102A}" type="slidenum">
              <a:rPr lang="de-DE" smtClean="0"/>
              <a:pPr/>
              <a:t>7</a:t>
            </a:fld>
            <a:endParaRPr lang="de-DE" dirty="0"/>
          </a:p>
        </p:txBody>
      </p:sp>
      <p:sp>
        <p:nvSpPr>
          <p:cNvPr id="2" name="Datumsplatzhalter 1">
            <a:extLst>
              <a:ext uri="{FF2B5EF4-FFF2-40B4-BE49-F238E27FC236}">
                <a16:creationId xmlns:a16="http://schemas.microsoft.com/office/drawing/2014/main" id="{17F2853D-29E2-BF40-B40D-D45213F6D3D1}"/>
              </a:ext>
            </a:extLst>
          </p:cNvPr>
          <p:cNvSpPr>
            <a:spLocks noGrp="1"/>
          </p:cNvSpPr>
          <p:nvPr>
            <p:ph type="dt" sz="half" idx="10"/>
          </p:nvPr>
        </p:nvSpPr>
        <p:spPr/>
        <p:txBody>
          <a:bodyPr/>
          <a:lstStyle/>
          <a:p>
            <a:fld id="{B4EC6785-F208-944B-922A-F22B3E65FC61}" type="datetime1">
              <a:rPr lang="de-DE" smtClean="0"/>
              <a:t>25.09.20</a:t>
            </a:fld>
            <a:endParaRPr lang="de-DE"/>
          </a:p>
        </p:txBody>
      </p:sp>
      <p:sp>
        <p:nvSpPr>
          <p:cNvPr id="3" name="Fußzeilenplatzhalter 2">
            <a:extLst>
              <a:ext uri="{FF2B5EF4-FFF2-40B4-BE49-F238E27FC236}">
                <a16:creationId xmlns:a16="http://schemas.microsoft.com/office/drawing/2014/main" id="{265D27AB-472B-9F4E-A8F7-8C4B2F85DD7D}"/>
              </a:ext>
            </a:extLst>
          </p:cNvPr>
          <p:cNvSpPr>
            <a:spLocks noGrp="1"/>
          </p:cNvSpPr>
          <p:nvPr>
            <p:ph type="ftr" sz="quarter" idx="11"/>
          </p:nvPr>
        </p:nvSpPr>
        <p:spPr/>
        <p:txBody>
          <a:bodyPr/>
          <a:lstStyle/>
          <a:p>
            <a:r>
              <a:rPr lang="de-DE"/>
              <a:t>Juli 2019 © </a:t>
            </a:r>
            <a:r>
              <a:rPr lang="de-DE" b="1"/>
              <a:t>PIKAS</a:t>
            </a:r>
            <a:r>
              <a:rPr lang="de-DE"/>
              <a:t> digi </a:t>
            </a:r>
            <a:r>
              <a:rPr lang="de-DE" i="1"/>
              <a:t>(pikas-digi.dzlm.de)</a:t>
            </a:r>
            <a:endParaRPr lang="de-DE" i="1" dirty="0"/>
          </a:p>
        </p:txBody>
      </p:sp>
      <p:sp>
        <p:nvSpPr>
          <p:cNvPr id="4" name="Textfeld 3">
            <a:extLst>
              <a:ext uri="{FF2B5EF4-FFF2-40B4-BE49-F238E27FC236}">
                <a16:creationId xmlns:a16="http://schemas.microsoft.com/office/drawing/2014/main" id="{384FD805-B504-BC43-A03B-DA2BDBD8CBB9}"/>
              </a:ext>
            </a:extLst>
          </p:cNvPr>
          <p:cNvSpPr txBox="1"/>
          <p:nvPr/>
        </p:nvSpPr>
        <p:spPr>
          <a:xfrm>
            <a:off x="2499360" y="1174735"/>
            <a:ext cx="7193280" cy="461665"/>
          </a:xfrm>
          <a:prstGeom prst="rect">
            <a:avLst/>
          </a:prstGeom>
          <a:noFill/>
        </p:spPr>
        <p:txBody>
          <a:bodyPr wrap="square" rtlCol="0">
            <a:spAutoFit/>
          </a:bodyPr>
          <a:lstStyle/>
          <a:p>
            <a:pPr algn="ctr"/>
            <a:r>
              <a:rPr lang="de-DE" sz="2400" b="1" dirty="0">
                <a:latin typeface="Open Sans" panose="020B0606030504020204" pitchFamily="34" charset="0"/>
                <a:ea typeface="Open Sans" panose="020B0606030504020204" pitchFamily="34" charset="0"/>
                <a:cs typeface="Open Sans" panose="020B0606030504020204" pitchFamily="34" charset="0"/>
              </a:rPr>
              <a:t>Einige Überzeugungen zum ‚digitalen Lernen‘</a:t>
            </a:r>
          </a:p>
        </p:txBody>
      </p:sp>
      <p:sp>
        <p:nvSpPr>
          <p:cNvPr id="23" name="Textfeld 22">
            <a:extLst>
              <a:ext uri="{FF2B5EF4-FFF2-40B4-BE49-F238E27FC236}">
                <a16:creationId xmlns:a16="http://schemas.microsoft.com/office/drawing/2014/main" id="{54B45CAB-54A5-9344-A00C-A1904C9F212E}"/>
              </a:ext>
            </a:extLst>
          </p:cNvPr>
          <p:cNvSpPr txBox="1"/>
          <p:nvPr/>
        </p:nvSpPr>
        <p:spPr>
          <a:xfrm>
            <a:off x="277052" y="5512241"/>
            <a:ext cx="11692760" cy="830997"/>
          </a:xfrm>
          <a:prstGeom prst="rect">
            <a:avLst/>
          </a:prstGeom>
          <a:noFill/>
        </p:spPr>
        <p:txBody>
          <a:bodyPr wrap="square" rtlCol="0">
            <a:spAutoFit/>
          </a:bodyPr>
          <a:lstStyle/>
          <a:p>
            <a:pPr algn="ctr"/>
            <a:r>
              <a:rPr lang="de-DE" sz="2400" b="1" dirty="0">
                <a:latin typeface="Open Sans" panose="020B0606030504020204" pitchFamily="34" charset="0"/>
                <a:ea typeface="Open Sans" panose="020B0606030504020204" pitchFamily="34" charset="0"/>
                <a:cs typeface="Open Sans" panose="020B0606030504020204" pitchFamily="34" charset="0"/>
              </a:rPr>
              <a:t>Warum sollten wir uns mit Einsatzmöglichkeiten </a:t>
            </a:r>
          </a:p>
          <a:p>
            <a:pPr algn="ctr"/>
            <a:r>
              <a:rPr lang="de-DE" sz="2400" b="1" dirty="0">
                <a:latin typeface="Open Sans" panose="020B0606030504020204" pitchFamily="34" charset="0"/>
                <a:ea typeface="Open Sans" panose="020B0606030504020204" pitchFamily="34" charset="0"/>
                <a:cs typeface="Open Sans" panose="020B0606030504020204" pitchFamily="34" charset="0"/>
              </a:rPr>
              <a:t>digitaler Medien im MU (stärker) befassen?</a:t>
            </a:r>
          </a:p>
        </p:txBody>
      </p:sp>
      <p:sp>
        <p:nvSpPr>
          <p:cNvPr id="18" name="Inhaltsplatzhalter 5">
            <a:extLst>
              <a:ext uri="{FF2B5EF4-FFF2-40B4-BE49-F238E27FC236}">
                <a16:creationId xmlns:a16="http://schemas.microsoft.com/office/drawing/2014/main" id="{DC1FD64D-69A0-014D-A443-27B53E62FD2D}"/>
              </a:ext>
            </a:extLst>
          </p:cNvPr>
          <p:cNvSpPr txBox="1">
            <a:spLocks/>
          </p:cNvSpPr>
          <p:nvPr/>
        </p:nvSpPr>
        <p:spPr>
          <a:xfrm>
            <a:off x="4150518" y="87843"/>
            <a:ext cx="5951426" cy="472839"/>
          </a:xfrm>
          <a:prstGeom prst="rect">
            <a:avLst/>
          </a:prstGeom>
          <a:solidFill>
            <a:srgbClr val="428891"/>
          </a:solidFill>
        </p:spPr>
        <p:txBody>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2800"/>
              <a:t>1. </a:t>
            </a:r>
            <a:r>
              <a:rPr lang="de-DE" sz="2800" b="1"/>
              <a:t>Ausgangslage</a:t>
            </a:r>
            <a:r>
              <a:rPr lang="de-DE" sz="2800"/>
              <a:t> zum Lernen mit</a:t>
            </a:r>
            <a:endParaRPr lang="de-DE" sz="2800" dirty="0"/>
          </a:p>
        </p:txBody>
      </p:sp>
      <p:sp>
        <p:nvSpPr>
          <p:cNvPr id="20" name="Inhaltsplatzhalter 5">
            <a:extLst>
              <a:ext uri="{FF2B5EF4-FFF2-40B4-BE49-F238E27FC236}">
                <a16:creationId xmlns:a16="http://schemas.microsoft.com/office/drawing/2014/main" id="{9D09B937-A0EC-264E-BE1B-84B550E89035}"/>
              </a:ext>
            </a:extLst>
          </p:cNvPr>
          <p:cNvSpPr txBox="1">
            <a:spLocks/>
          </p:cNvSpPr>
          <p:nvPr/>
        </p:nvSpPr>
        <p:spPr>
          <a:xfrm>
            <a:off x="4150518" y="594727"/>
            <a:ext cx="4928168" cy="472839"/>
          </a:xfrm>
          <a:prstGeom prst="rect">
            <a:avLst/>
          </a:prstGeom>
          <a:solidFill>
            <a:srgbClr val="428891"/>
          </a:solidFill>
        </p:spPr>
        <p:txBody>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2800" dirty="0"/>
              <a:t>digitalen Medien (im MU)</a:t>
            </a:r>
          </a:p>
        </p:txBody>
      </p:sp>
    </p:spTree>
    <p:extLst>
      <p:ext uri="{BB962C8B-B14F-4D97-AF65-F5344CB8AC3E}">
        <p14:creationId xmlns:p14="http://schemas.microsoft.com/office/powerpoint/2010/main" val="2856554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19" grpId="0" animBg="1"/>
      <p:bldP spid="21" grpId="0" animBg="1"/>
      <p:bldP spid="2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F34055EF-DFFD-EF49-BE5C-A8B749267D95}"/>
              </a:ext>
            </a:extLst>
          </p:cNvPr>
          <p:cNvSpPr>
            <a:spLocks noGrp="1"/>
          </p:cNvSpPr>
          <p:nvPr>
            <p:ph idx="1"/>
          </p:nvPr>
        </p:nvSpPr>
        <p:spPr>
          <a:xfrm>
            <a:off x="838200" y="2242625"/>
            <a:ext cx="10515600" cy="3644777"/>
          </a:xfrm>
        </p:spPr>
        <p:txBody>
          <a:bodyPr/>
          <a:lstStyle/>
          <a:p>
            <a:r>
              <a:rPr lang="de-DE" sz="2400" dirty="0"/>
              <a:t>Verbindliche Kompetenzerwartungen zum Lernen mit digitalen Medien – auch im Fachunterricht</a:t>
            </a:r>
            <a:r>
              <a:rPr lang="de-DE" dirty="0"/>
              <a:t> </a:t>
            </a:r>
            <a:r>
              <a:rPr lang="de-DE" sz="1800" dirty="0"/>
              <a:t>(KMK, 2016; Medienpass NRW, 2017)</a:t>
            </a:r>
          </a:p>
        </p:txBody>
      </p:sp>
      <p:sp>
        <p:nvSpPr>
          <p:cNvPr id="3" name="Datumsplatzhalter 2">
            <a:extLst>
              <a:ext uri="{FF2B5EF4-FFF2-40B4-BE49-F238E27FC236}">
                <a16:creationId xmlns:a16="http://schemas.microsoft.com/office/drawing/2014/main" id="{4B5C3366-12A0-8C4F-AF18-7FB69089184B}"/>
              </a:ext>
            </a:extLst>
          </p:cNvPr>
          <p:cNvSpPr>
            <a:spLocks noGrp="1"/>
          </p:cNvSpPr>
          <p:nvPr>
            <p:ph type="dt" sz="half" idx="10"/>
          </p:nvPr>
        </p:nvSpPr>
        <p:spPr/>
        <p:txBody>
          <a:bodyPr/>
          <a:lstStyle/>
          <a:p>
            <a:fld id="{47812229-3D41-3749-81C7-654ECBC0BDF8}" type="datetime1">
              <a:rPr lang="de-DE" smtClean="0"/>
              <a:t>25.09.20</a:t>
            </a:fld>
            <a:endParaRPr lang="de-DE"/>
          </a:p>
        </p:txBody>
      </p:sp>
      <p:sp>
        <p:nvSpPr>
          <p:cNvPr id="4" name="Fußzeilenplatzhalter 3">
            <a:extLst>
              <a:ext uri="{FF2B5EF4-FFF2-40B4-BE49-F238E27FC236}">
                <a16:creationId xmlns:a16="http://schemas.microsoft.com/office/drawing/2014/main" id="{46BC8CE6-4C39-F54C-9236-412BEBC06E43}"/>
              </a:ext>
            </a:extLst>
          </p:cNvPr>
          <p:cNvSpPr>
            <a:spLocks noGrp="1"/>
          </p:cNvSpPr>
          <p:nvPr>
            <p:ph type="ftr" sz="quarter" idx="11"/>
          </p:nvPr>
        </p:nvSpPr>
        <p:spPr/>
        <p:txBody>
          <a:bodyPr/>
          <a:lstStyle/>
          <a:p>
            <a:r>
              <a:rPr lang="de-DE"/>
              <a:t>Juli 2019 © </a:t>
            </a:r>
            <a:r>
              <a:rPr lang="de-DE" b="1"/>
              <a:t>PIKAS</a:t>
            </a:r>
            <a:r>
              <a:rPr lang="de-DE"/>
              <a:t> digi </a:t>
            </a:r>
            <a:r>
              <a:rPr lang="de-DE" i="1"/>
              <a:t>(pikas-digi.dzlm.de)</a:t>
            </a:r>
            <a:endParaRPr lang="de-DE" i="1" dirty="0"/>
          </a:p>
        </p:txBody>
      </p:sp>
      <p:sp>
        <p:nvSpPr>
          <p:cNvPr id="5" name="Foliennummernplatzhalter 4">
            <a:extLst>
              <a:ext uri="{FF2B5EF4-FFF2-40B4-BE49-F238E27FC236}">
                <a16:creationId xmlns:a16="http://schemas.microsoft.com/office/drawing/2014/main" id="{27EC054D-A8A8-9347-9463-5D6B19CC1FF3}"/>
              </a:ext>
            </a:extLst>
          </p:cNvPr>
          <p:cNvSpPr>
            <a:spLocks noGrp="1"/>
          </p:cNvSpPr>
          <p:nvPr>
            <p:ph type="sldNum" sz="quarter" idx="12"/>
          </p:nvPr>
        </p:nvSpPr>
        <p:spPr/>
        <p:txBody>
          <a:bodyPr/>
          <a:lstStyle/>
          <a:p>
            <a:fld id="{7D26CBBC-A65C-324F-A558-3C7EC3B0734D}" type="slidenum">
              <a:rPr lang="de-DE" smtClean="0"/>
              <a:t>8</a:t>
            </a:fld>
            <a:endParaRPr lang="de-DE"/>
          </a:p>
        </p:txBody>
      </p:sp>
      <p:sp>
        <p:nvSpPr>
          <p:cNvPr id="8" name="Textfeld 7">
            <a:extLst>
              <a:ext uri="{FF2B5EF4-FFF2-40B4-BE49-F238E27FC236}">
                <a16:creationId xmlns:a16="http://schemas.microsoft.com/office/drawing/2014/main" id="{034B113C-2EEA-3646-84D5-F5BCA695BAB5}"/>
              </a:ext>
            </a:extLst>
          </p:cNvPr>
          <p:cNvSpPr txBox="1"/>
          <p:nvPr/>
        </p:nvSpPr>
        <p:spPr>
          <a:xfrm>
            <a:off x="277052" y="1303659"/>
            <a:ext cx="11692760" cy="830997"/>
          </a:xfrm>
          <a:prstGeom prst="rect">
            <a:avLst/>
          </a:prstGeom>
          <a:noFill/>
        </p:spPr>
        <p:txBody>
          <a:bodyPr wrap="square" rtlCol="0">
            <a:spAutoFit/>
          </a:bodyPr>
          <a:lstStyle/>
          <a:p>
            <a:pPr algn="ctr"/>
            <a:r>
              <a:rPr lang="de-DE" sz="2400" b="1" dirty="0">
                <a:latin typeface="Open Sans" panose="020B0606030504020204" pitchFamily="34" charset="0"/>
                <a:ea typeface="Open Sans" panose="020B0606030504020204" pitchFamily="34" charset="0"/>
                <a:cs typeface="Open Sans" panose="020B0606030504020204" pitchFamily="34" charset="0"/>
              </a:rPr>
              <a:t>Warum sollten wir uns mit Einsatzmöglichkeiten digitaler Medien im MU (stärker) befassen?</a:t>
            </a:r>
          </a:p>
        </p:txBody>
      </p:sp>
      <p:pic>
        <p:nvPicPr>
          <p:cNvPr id="9" name="Bild 2">
            <a:extLst>
              <a:ext uri="{FF2B5EF4-FFF2-40B4-BE49-F238E27FC236}">
                <a16:creationId xmlns:a16="http://schemas.microsoft.com/office/drawing/2014/main" id="{7D4D7038-5DE9-4947-AA95-D88773BF74B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51027" y="3295212"/>
            <a:ext cx="2244974" cy="308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Picture 4" descr="Bildschirmfoto 2016-07-01 um 23.18.11.png">
            <a:extLst>
              <a:ext uri="{FF2B5EF4-FFF2-40B4-BE49-F238E27FC236}">
                <a16:creationId xmlns:a16="http://schemas.microsoft.com/office/drawing/2014/main" id="{F65385A1-BE6B-1C47-87D4-8B517CEF1ADB}"/>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064480" y="3295213"/>
            <a:ext cx="2276493" cy="30853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 name="Inhaltsplatzhalter 5">
            <a:extLst>
              <a:ext uri="{FF2B5EF4-FFF2-40B4-BE49-F238E27FC236}">
                <a16:creationId xmlns:a16="http://schemas.microsoft.com/office/drawing/2014/main" id="{92A2A939-1F68-884D-A032-25DFEAC1C2BA}"/>
              </a:ext>
            </a:extLst>
          </p:cNvPr>
          <p:cNvSpPr>
            <a:spLocks noGrp="1"/>
          </p:cNvSpPr>
          <p:nvPr>
            <p:ph sz="half" idx="13"/>
          </p:nvPr>
        </p:nvSpPr>
        <p:spPr>
          <a:xfrm>
            <a:off x="4150518" y="87843"/>
            <a:ext cx="5951426" cy="472839"/>
          </a:xfrm>
        </p:spPr>
        <p:txBody>
          <a:bodyPr/>
          <a:lstStyle/>
          <a:p>
            <a:r>
              <a:rPr lang="de-DE" sz="2800" dirty="0"/>
              <a:t>1. </a:t>
            </a:r>
            <a:r>
              <a:rPr lang="de-DE" sz="2800" b="1" dirty="0"/>
              <a:t>Ausgangslage</a:t>
            </a:r>
            <a:r>
              <a:rPr lang="de-DE" sz="2800" dirty="0"/>
              <a:t> zum Lernen mit</a:t>
            </a:r>
          </a:p>
        </p:txBody>
      </p:sp>
      <p:sp>
        <p:nvSpPr>
          <p:cNvPr id="14" name="Inhaltsplatzhalter 5">
            <a:extLst>
              <a:ext uri="{FF2B5EF4-FFF2-40B4-BE49-F238E27FC236}">
                <a16:creationId xmlns:a16="http://schemas.microsoft.com/office/drawing/2014/main" id="{28CE76F3-B0EF-324F-99F1-CEC6754894D4}"/>
              </a:ext>
            </a:extLst>
          </p:cNvPr>
          <p:cNvSpPr txBox="1">
            <a:spLocks/>
          </p:cNvSpPr>
          <p:nvPr/>
        </p:nvSpPr>
        <p:spPr>
          <a:xfrm>
            <a:off x="4150518" y="594727"/>
            <a:ext cx="4928168" cy="472839"/>
          </a:xfrm>
          <a:prstGeom prst="rect">
            <a:avLst/>
          </a:prstGeom>
          <a:solidFill>
            <a:srgbClr val="428891"/>
          </a:solidFill>
        </p:spPr>
        <p:txBody>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2800" dirty="0"/>
              <a:t>digitalen Medien (im MU)</a:t>
            </a:r>
          </a:p>
        </p:txBody>
      </p:sp>
    </p:spTree>
    <p:extLst>
      <p:ext uri="{BB962C8B-B14F-4D97-AF65-F5344CB8AC3E}">
        <p14:creationId xmlns:p14="http://schemas.microsoft.com/office/powerpoint/2010/main" val="3396671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10921</Words>
  <Application>Microsoft Macintosh PowerPoint</Application>
  <PresentationFormat>Breitbild</PresentationFormat>
  <Paragraphs>948</Paragraphs>
  <Slides>58</Slides>
  <Notes>55</Notes>
  <HiddenSlides>0</HiddenSlides>
  <MMClips>0</MMClips>
  <ScaleCrop>false</ScaleCrop>
  <HeadingPairs>
    <vt:vector size="6" baseType="variant">
      <vt:variant>
        <vt:lpstr>Verwendete Schriftarten</vt:lpstr>
      </vt:variant>
      <vt:variant>
        <vt:i4>6</vt:i4>
      </vt:variant>
      <vt:variant>
        <vt:lpstr>Design</vt:lpstr>
      </vt:variant>
      <vt:variant>
        <vt:i4>1</vt:i4>
      </vt:variant>
      <vt:variant>
        <vt:lpstr>Folientitel</vt:lpstr>
      </vt:variant>
      <vt:variant>
        <vt:i4>58</vt:i4>
      </vt:variant>
    </vt:vector>
  </HeadingPairs>
  <TitlesOfParts>
    <vt:vector size="65" baseType="lpstr">
      <vt:lpstr>Arial</vt:lpstr>
      <vt:lpstr>Arial,Sans-Serif</vt:lpstr>
      <vt:lpstr>Calibri</vt:lpstr>
      <vt:lpstr>Open Sans</vt:lpstr>
      <vt:lpstr>Open Sans Light</vt:lpstr>
      <vt:lpstr>Wingdings</vt:lpstr>
      <vt:lpstr>Office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Programmieren</dc:title>
  <dc:creator>Microsoft Office-Benutzer</dc:creator>
  <cp:lastModifiedBy>Annika Raßbach</cp:lastModifiedBy>
  <cp:revision>483</cp:revision>
  <cp:lastPrinted>2019-09-12T09:59:46Z</cp:lastPrinted>
  <dcterms:created xsi:type="dcterms:W3CDTF">2018-12-05T12:32:28Z</dcterms:created>
  <dcterms:modified xsi:type="dcterms:W3CDTF">2020-09-25T10:24:33Z</dcterms:modified>
</cp:coreProperties>
</file>