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68"/>
  </p:notesMasterIdLst>
  <p:handoutMasterIdLst>
    <p:handoutMasterId r:id="rId69"/>
  </p:handoutMasterIdLst>
  <p:sldIdLst>
    <p:sldId id="902" r:id="rId2"/>
    <p:sldId id="897" r:id="rId3"/>
    <p:sldId id="732" r:id="rId4"/>
    <p:sldId id="864" r:id="rId5"/>
    <p:sldId id="818" r:id="rId6"/>
    <p:sldId id="819" r:id="rId7"/>
    <p:sldId id="892" r:id="rId8"/>
    <p:sldId id="831" r:id="rId9"/>
    <p:sldId id="826" r:id="rId10"/>
    <p:sldId id="828" r:id="rId11"/>
    <p:sldId id="829" r:id="rId12"/>
    <p:sldId id="830" r:id="rId13"/>
    <p:sldId id="893" r:id="rId14"/>
    <p:sldId id="766" r:id="rId15"/>
    <p:sldId id="880" r:id="rId16"/>
    <p:sldId id="799" r:id="rId17"/>
    <p:sldId id="888" r:id="rId18"/>
    <p:sldId id="801" r:id="rId19"/>
    <p:sldId id="881" r:id="rId20"/>
    <p:sldId id="802" r:id="rId21"/>
    <p:sldId id="882" r:id="rId22"/>
    <p:sldId id="803" r:id="rId23"/>
    <p:sldId id="820" r:id="rId24"/>
    <p:sldId id="804" r:id="rId25"/>
    <p:sldId id="883" r:id="rId26"/>
    <p:sldId id="808" r:id="rId27"/>
    <p:sldId id="884" r:id="rId28"/>
    <p:sldId id="870" r:id="rId29"/>
    <p:sldId id="886" r:id="rId30"/>
    <p:sldId id="853" r:id="rId31"/>
    <p:sldId id="894" r:id="rId32"/>
    <p:sldId id="822" r:id="rId33"/>
    <p:sldId id="805" r:id="rId34"/>
    <p:sldId id="834" r:id="rId35"/>
    <p:sldId id="806" r:id="rId36"/>
    <p:sldId id="835" r:id="rId37"/>
    <p:sldId id="837" r:id="rId38"/>
    <p:sldId id="760" r:id="rId39"/>
    <p:sldId id="807" r:id="rId40"/>
    <p:sldId id="863" r:id="rId41"/>
    <p:sldId id="866" r:id="rId42"/>
    <p:sldId id="833" r:id="rId43"/>
    <p:sldId id="889" r:id="rId44"/>
    <p:sldId id="903" r:id="rId45"/>
    <p:sldId id="901" r:id="rId46"/>
    <p:sldId id="904" r:id="rId47"/>
    <p:sldId id="890" r:id="rId48"/>
    <p:sldId id="848" r:id="rId49"/>
    <p:sldId id="855" r:id="rId50"/>
    <p:sldId id="895" r:id="rId51"/>
    <p:sldId id="865" r:id="rId52"/>
    <p:sldId id="778" r:id="rId53"/>
    <p:sldId id="781" r:id="rId54"/>
    <p:sldId id="786" r:id="rId55"/>
    <p:sldId id="779" r:id="rId56"/>
    <p:sldId id="787" r:id="rId57"/>
    <p:sldId id="798" r:id="rId58"/>
    <p:sldId id="809" r:id="rId59"/>
    <p:sldId id="896" r:id="rId60"/>
    <p:sldId id="789" r:id="rId61"/>
    <p:sldId id="856" r:id="rId62"/>
    <p:sldId id="823" r:id="rId63"/>
    <p:sldId id="794" r:id="rId64"/>
    <p:sldId id="898" r:id="rId65"/>
    <p:sldId id="899" r:id="rId66"/>
    <p:sldId id="900" r:id="rId67"/>
  </p:sldIdLst>
  <p:sldSz cx="12192000" cy="6858000"/>
  <p:notesSz cx="6858000" cy="17526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n Laferi" initials="ML" lastIdx="20" clrIdx="0"/>
  <p:cmAuthor id="2" name="Microsoft Office User" initials="MOU" lastIdx="5" clrIdx="1">
    <p:extLst>
      <p:ext uri="{19B8F6BF-5375-455C-9EA6-DF929625EA0E}">
        <p15:presenceInfo xmlns:p15="http://schemas.microsoft.com/office/powerpoint/2012/main" userId="Microsoft Office User" providerId="None"/>
      </p:ext>
    </p:extLst>
  </p:cmAuthor>
  <p:cmAuthor id="3" name="Bente Raßbach" initials="BR" lastIdx="6" clrIdx="2">
    <p:extLst>
      <p:ext uri="{19B8F6BF-5375-455C-9EA6-DF929625EA0E}">
        <p15:presenceInfo xmlns:p15="http://schemas.microsoft.com/office/powerpoint/2012/main" userId="S::bente.rassbach@hs-bochum.de::076970c7-5813-48d6-958c-c3bebe259926" providerId="AD"/>
      </p:ext>
    </p:extLst>
  </p:cmAuthor>
  <p:cmAuthor id="4" name="Annika Raßbach" initials="AR" lastIdx="11" clrIdx="3">
    <p:extLst>
      <p:ext uri="{19B8F6BF-5375-455C-9EA6-DF929625EA0E}">
        <p15:presenceInfo xmlns:p15="http://schemas.microsoft.com/office/powerpoint/2012/main" userId="Annika Raßbach" providerId="None"/>
      </p:ext>
    </p:extLst>
  </p:cmAuthor>
  <p:cmAuthor id="5" name="Julia Westerhaus" initials="JW" lastIdx="2" clrIdx="4">
    <p:extLst>
      <p:ext uri="{19B8F6BF-5375-455C-9EA6-DF929625EA0E}">
        <p15:presenceInfo xmlns:p15="http://schemas.microsoft.com/office/powerpoint/2012/main" userId="S::julia.westerhaus@schulen-gelsenkirchen.de::63781bce-aa0e-4488-b927-d9a5702c4d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17E87"/>
    <a:srgbClr val="56B3C0"/>
    <a:srgbClr val="428891"/>
    <a:srgbClr val="EEEEEE"/>
    <a:srgbClr val="FF7E79"/>
    <a:srgbClr val="009051"/>
    <a:srgbClr val="428045"/>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73"/>
    <p:restoredTop sz="83622"/>
  </p:normalViewPr>
  <p:slideViewPr>
    <p:cSldViewPr snapToGrid="0" snapToObjects="1">
      <p:cViewPr>
        <p:scale>
          <a:sx n="89" d="100"/>
          <a:sy n="89" d="100"/>
        </p:scale>
        <p:origin x="1064" y="4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47D76BA-27C2-7B45-9A37-95782ED03E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2354DAF-5001-8E4D-A8AB-8AAF86BA21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D71339-7ED3-6A40-8ED4-9A2D9F7AE4B2}" type="datetimeFigureOut">
              <a:rPr lang="de-DE" smtClean="0"/>
              <a:t>25.11.20</a:t>
            </a:fld>
            <a:endParaRPr lang="de-DE"/>
          </a:p>
        </p:txBody>
      </p:sp>
      <p:sp>
        <p:nvSpPr>
          <p:cNvPr id="4" name="Fußzeilenplatzhalter 3">
            <a:extLst>
              <a:ext uri="{FF2B5EF4-FFF2-40B4-BE49-F238E27FC236}">
                <a16:creationId xmlns:a16="http://schemas.microsoft.com/office/drawing/2014/main" id="{085F6CEA-83C2-5945-862C-3C0C5BBD76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217B0E94-3E02-3F4D-AF52-ACC5279A3A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31594E-13FC-7D4B-913F-7D03B737A26B}" type="slidenum">
              <a:rPr lang="de-DE" smtClean="0"/>
              <a:t>‹Nr.›</a:t>
            </a:fld>
            <a:endParaRPr lang="de-DE"/>
          </a:p>
        </p:txBody>
      </p:sp>
    </p:spTree>
    <p:extLst>
      <p:ext uri="{BB962C8B-B14F-4D97-AF65-F5344CB8AC3E}">
        <p14:creationId xmlns:p14="http://schemas.microsoft.com/office/powerpoint/2010/main" val="122345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C3F96-3A43-904B-A253-D6DB3346ED45}" type="datetimeFigureOut">
              <a:rPr lang="de-DE" smtClean="0"/>
              <a:t>25.11.20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F3AAB-CC61-AC4A-8A19-CC3DF2D07BBF}" type="slidenum">
              <a:rPr lang="de-DE" smtClean="0"/>
              <a:t>‹Nr.›</a:t>
            </a:fld>
            <a:endParaRPr lang="de-DE"/>
          </a:p>
        </p:txBody>
      </p:sp>
    </p:spTree>
    <p:extLst>
      <p:ext uri="{BB962C8B-B14F-4D97-AF65-F5344CB8AC3E}">
        <p14:creationId xmlns:p14="http://schemas.microsoft.com/office/powerpoint/2010/main" val="1481396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0</a:t>
            </a:fld>
            <a:endParaRPr lang="de-DE"/>
          </a:p>
        </p:txBody>
      </p:sp>
    </p:spTree>
    <p:extLst>
      <p:ext uri="{BB962C8B-B14F-4D97-AF65-F5344CB8AC3E}">
        <p14:creationId xmlns:p14="http://schemas.microsoft.com/office/powerpoint/2010/main" val="1172260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Wenn mathematische Inhalte verständnisorientiert behandelt wurden und die Lernenden eine grundlegende Vorstellung dazu aufgebaut haben, dann – und erst dann – ist beziehungsreiches Üben sinnvoll, bei dem die einzelnen Aufgaben in einem strukturellen Zusammenhang stehen. Im Idealfall bieten solche produktiven Übungsaufgaben den Lernenden die Möglichkeit, beim Üben Entdeckungen zu machen und zugleich beim Entdecken zu üben. </a:t>
            </a:r>
            <a:r>
              <a:rPr lang="de-DE" sz="1200" b="0" i="0" u="none" strike="noStrike" kern="1200" dirty="0">
                <a:solidFill>
                  <a:schemeClr val="tx1"/>
                </a:solidFill>
                <a:effectLst/>
                <a:latin typeface="+mn-lt"/>
                <a:ea typeface="+mn-ea"/>
                <a:cs typeface="+mn-cs"/>
              </a:rPr>
              <a:t>Solche beziehungsreichen Übungen sollten darauf abzielen, die Einsicht der Schülerinnen und Schüler in mathematische Zusammenhänge zu erweitern, um diese Erkenntnisse für das Weiterlernen nutzen zu können (Scherer &amp; Moser Opitz, 2010).</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Wenn mit digitalen Medien geübt wird, muss also darauf geachtet werden, dass die Lernenden auf einer sicheren Verständnisgrundlage aufbauend üben. Außerdem sollten Programme bzw. Apps ausgewählt werden, die fachdidaktisch fundiert sind und beziehungsreiches Üben ermöglichen.</a:t>
            </a:r>
          </a:p>
          <a:p>
            <a:r>
              <a:rPr lang="de-DE" sz="1200" kern="1200" dirty="0">
                <a:solidFill>
                  <a:schemeClr val="tx1"/>
                </a:solidFill>
                <a:effectLst/>
                <a:latin typeface="+mn-lt"/>
                <a:ea typeface="+mn-ea"/>
                <a:cs typeface="+mn-cs"/>
              </a:rPr>
              <a:t>Das bedeutet nicht, dass zum (vorläufigen) Abschluss eines Lernprozesses nicht auch Programme bzw. Apps eingesetzt werden können, die der Automatisierung bzw. der Schulung der Geläufigkeit dienen. Solche machen gegenwärtig noch den Großteil des Angebots aus. Jedoch sollten diese nicht zu früh eingesetzt werden, denn verfrühtes, nicht verständnisbasiertes Automatisieren bzw. Schulen der Geläufigkeit führt nicht zu nachhaltigen Lernerfolgen (</a:t>
            </a:r>
            <a:r>
              <a:rPr lang="de-DE" sz="1200" kern="1200" dirty="0" err="1">
                <a:solidFill>
                  <a:schemeClr val="tx1"/>
                </a:solidFill>
                <a:effectLst/>
                <a:latin typeface="+mn-lt"/>
                <a:ea typeface="+mn-ea"/>
                <a:cs typeface="+mn-cs"/>
              </a:rPr>
              <a:t>Ladel</a:t>
            </a:r>
            <a:r>
              <a:rPr lang="de-DE" sz="1200" kern="1200" dirty="0">
                <a:solidFill>
                  <a:schemeClr val="tx1"/>
                </a:solidFill>
                <a:effectLst/>
                <a:latin typeface="+mn-lt"/>
                <a:ea typeface="+mn-ea"/>
                <a:cs typeface="+mn-cs"/>
              </a:rPr>
              <a:t> 2017).</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9</a:t>
            </a:fld>
            <a:endParaRPr lang="de-DE"/>
          </a:p>
        </p:txBody>
      </p:sp>
    </p:spTree>
    <p:extLst>
      <p:ext uri="{BB962C8B-B14F-4D97-AF65-F5344CB8AC3E}">
        <p14:creationId xmlns:p14="http://schemas.microsoft.com/office/powerpoint/2010/main" val="1806743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Entwicklung von Verständnis gelingt vorrangig über den Aufbau von Konzepten und den damit verbundenen mentalen Vorstellungsbildern (</a:t>
            </a:r>
            <a:r>
              <a:rPr lang="de-DE" sz="1200" kern="1200" dirty="0" err="1">
                <a:solidFill>
                  <a:schemeClr val="tx1"/>
                </a:solidFill>
                <a:effectLst/>
                <a:latin typeface="+mn-lt"/>
                <a:ea typeface="+mn-ea"/>
                <a:cs typeface="+mn-cs"/>
              </a:rPr>
              <a:t>Wartha</a:t>
            </a:r>
            <a:r>
              <a:rPr lang="de-DE" sz="1200" kern="1200" dirty="0">
                <a:solidFill>
                  <a:schemeClr val="tx1"/>
                </a:solidFill>
                <a:effectLst/>
                <a:latin typeface="+mn-lt"/>
                <a:ea typeface="+mn-ea"/>
                <a:cs typeface="+mn-cs"/>
              </a:rPr>
              <a:t> &amp; Schulz, 2018). Digitale Medien bieten in diesem Zusammenhang durch verschiedene fachdidaktische Potentiale manche Möglichkeiten, die ihre jeweiligen physischen Entsprechungen nicht ohne Weiteres bieten können. Welche fachdidaktischen und unterrichtsorganisatorischen Potentiale das sind, werden wir gleich noch ausführlicher erläutern. Allerdings ist es wichtig daran zu denken, dass das Ausschöpfen der Potentiale erst dann gelingen wird, wenn ein sinnvoller unterrichtlicher Rahmen geschaffen wurde.</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10</a:t>
            </a:fld>
            <a:endParaRPr lang="de-DE"/>
          </a:p>
        </p:txBody>
      </p:sp>
    </p:spTree>
    <p:extLst>
      <p:ext uri="{BB962C8B-B14F-4D97-AF65-F5344CB8AC3E}">
        <p14:creationId xmlns:p14="http://schemas.microsoft.com/office/powerpoint/2010/main" val="4251820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Bildungsstandards und Lehrpläne geben vor, dass die Lernenden im Mathematikunterricht sowohl inhaltsbezogene als auch prozessbezogene Kompetenzen erwerben können sollen. Geeignete Programme und Apps bieten zahlreiche Gelegenheiten, zu argumentieren, darzustellen, Probleme zu lösen und zu modellieren. Diverse Beispiele finden sich in der Rubrik Unterricht.</a:t>
            </a:r>
          </a:p>
          <a:p>
            <a:r>
              <a:rPr lang="de-DE" sz="1200" kern="1200" dirty="0">
                <a:solidFill>
                  <a:schemeClr val="tx1"/>
                </a:solidFill>
                <a:effectLst/>
                <a:latin typeface="+mn-lt"/>
                <a:ea typeface="+mn-ea"/>
                <a:cs typeface="+mn-cs"/>
              </a:rPr>
              <a:t>Insbesondere das Problemlösen und das Modellieren weisen eine strukturelle Nähe zu Teilen des Programmierungsprozesses auf. Nach Ratz et al. (2014) steht zu Beginn dieses Prozesses ein Problem, zu welchem eine Lösung entwickelt und in eine algorithmische Beschreibung gebracht wird. Diese wird durch die Übersetzung in eine Programmiersprache zu einem ausführbaren Programm, welches schließlich die Lösung des Problems generiert. Der Weg vom Problem zur algorithmischen Beschreibung wird in diesem Ablauf als Modellierung bezeichnet, die mit dem mathematischen Verständnis des Modellierens gleichzusetzen ist.</a:t>
            </a:r>
            <a:r>
              <a:rPr lang="de-DE" dirty="0">
                <a:effectLst/>
              </a:rPr>
              <a:t> </a:t>
            </a: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11</a:t>
            </a:fld>
            <a:endParaRPr lang="de-DE"/>
          </a:p>
        </p:txBody>
      </p:sp>
    </p:spTree>
    <p:extLst>
      <p:ext uri="{BB962C8B-B14F-4D97-AF65-F5344CB8AC3E}">
        <p14:creationId xmlns:p14="http://schemas.microsoft.com/office/powerpoint/2010/main" val="760366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12</a:t>
            </a:fld>
            <a:endParaRPr lang="de-DE"/>
          </a:p>
        </p:txBody>
      </p:sp>
    </p:spTree>
    <p:extLst>
      <p:ext uri="{BB962C8B-B14F-4D97-AF65-F5344CB8AC3E}">
        <p14:creationId xmlns:p14="http://schemas.microsoft.com/office/powerpoint/2010/main" val="210242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Bevor im Folgenden die inhaltlichen Aspekte aufgegriffen und besprochen werden noch ein begriffliche Anmerkung:</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Oft wird in der Diskussion um digitale Medien von einem vermeintlichen „Mehrwert“ gesprochen.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PIKAS distanziert sich von dieser Begrifflichkeit, da kein Vergleich angestellt werden sollte, in dem die eine Form der anderen über- oder unterliegt. Es soll vielmehr um eine sinnvolle Ergänzung der verschiedenen Medien (digital und analog) gehen. Und eine bewusste Entscheidung, wann welches Medium sinnvoll ist, kann man nur dann treffen, wenn man sich mit den jeweiligen Potentialen befasst hat.</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13</a:t>
            </a:fld>
            <a:endParaRPr lang="de-DE"/>
          </a:p>
        </p:txBody>
      </p:sp>
    </p:spTree>
    <p:extLst>
      <p:ext uri="{BB962C8B-B14F-4D97-AF65-F5344CB8AC3E}">
        <p14:creationId xmlns:p14="http://schemas.microsoft.com/office/powerpoint/2010/main" val="2332831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Überleitung </a:t>
            </a:r>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Was sind mathematikdidaktische Potentiale digitaler Medien?</a:t>
            </a:r>
          </a:p>
          <a:p>
            <a:endPar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Auf dieser Folie werden „Unterrichtsorganisatorische Potentiale“ vorgestellt.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Arial" panose="020B0604020202020204" pitchFamily="34" charset="0"/>
                <a:ea typeface="Open Sans" panose="020B0606030504020204" pitchFamily="34" charset="0"/>
                <a:cs typeface="Arial" panose="020B0604020202020204" pitchFamily="34" charset="0"/>
              </a:rPr>
              <a:t>Tablet-Computer verfügen zusätzlich über das Potential, dass bei deren Bedienung keine klassischen PC-Kenntnisse notwendig sind, sondern das Handling mit ihnen ganz intuitiv erfolgt.</a:t>
            </a:r>
          </a:p>
          <a:p>
            <a:endPar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All diese Potentiale weisen aber noch keine konkreten Potentiale für den </a:t>
            </a:r>
            <a:r>
              <a:rPr lang="de-DE" altLang="de-DE" b="1"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Mathematik</a:t>
            </a:r>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unterricht auf. Sie sind auch auf andere Fächer 1:1 übertragbar.</a:t>
            </a:r>
          </a:p>
        </p:txBody>
      </p:sp>
      <p:sp>
        <p:nvSpPr>
          <p:cNvPr id="4" name="Foliennummernplatzhalter 3"/>
          <p:cNvSpPr>
            <a:spLocks noGrp="1"/>
          </p:cNvSpPr>
          <p:nvPr>
            <p:ph type="sldNum" sz="quarter" idx="5"/>
          </p:nvPr>
        </p:nvSpPr>
        <p:spPr/>
        <p:txBody>
          <a:bodyPr/>
          <a:lstStyle/>
          <a:p>
            <a:fld id="{2E7F3AAB-CC61-AC4A-8A19-CC3DF2D07BBF}" type="slidenum">
              <a:rPr lang="de-DE" smtClean="0"/>
              <a:t>14</a:t>
            </a:fld>
            <a:endParaRPr lang="de-DE"/>
          </a:p>
        </p:txBody>
      </p:sp>
    </p:spTree>
    <p:extLst>
      <p:ext uri="{BB962C8B-B14F-4D97-AF65-F5344CB8AC3E}">
        <p14:creationId xmlns:p14="http://schemas.microsoft.com/office/powerpoint/2010/main" val="709404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Auf den folgenden Folien werden die hier aufgelisteten Potentiale, die sich konkret auf die Mathematikdidaktik beziehen, genauer vorgestellt und mithilfe von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Gifs</a:t>
            </a:r>
            <a:r>
              <a:rPr lang="de-DE" altLang="de-DE" dirty="0">
                <a:latin typeface="Arial" panose="020B0604020202020204" pitchFamily="34" charset="0"/>
                <a:ea typeface="ＭＳ Ｐゴシック" panose="020B0600070205080204" pitchFamily="34" charset="-128"/>
                <a:cs typeface="Arial" panose="020B0604020202020204" pitchFamily="34" charset="0"/>
              </a:rPr>
              <a:t> veranschaulicht. </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Ein technischer Hinweis: Das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Gif</a:t>
            </a:r>
            <a:r>
              <a:rPr lang="de-DE" altLang="de-DE" dirty="0">
                <a:latin typeface="Arial" panose="020B0604020202020204" pitchFamily="34" charset="0"/>
                <a:ea typeface="ＭＳ Ｐゴシック" panose="020B0600070205080204" pitchFamily="34" charset="-128"/>
                <a:cs typeface="Arial" panose="020B0604020202020204" pitchFamily="34" charset="0"/>
              </a:rPr>
              <a:t> wird automatisch abgespielt, sobald die entsprechende Folie aufgerufen wird. Daher gibt es zu jedem Potential auch zwei Folien, damit Sie es von Beginn an zeigen können. (Wäre das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Gif</a:t>
            </a:r>
            <a:r>
              <a:rPr lang="de-DE" altLang="de-DE" dirty="0">
                <a:latin typeface="Arial" panose="020B0604020202020204" pitchFamily="34" charset="0"/>
                <a:ea typeface="ＭＳ Ｐゴシック" panose="020B0600070205080204" pitchFamily="34" charset="-128"/>
                <a:cs typeface="Arial" panose="020B0604020202020204" pitchFamily="34" charset="0"/>
              </a:rPr>
              <a:t> so animiert worden, dass es durch Klicken erscheint, liefe es bereits im Hintergrund und man würde es nicht von Beginn an sehen.)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Ergänzend oder alternativ können zur Veranschaulichung der einzelnen Potentiale natürlich auch konkrete Apps herangezogen werden. Es bietet sich an, diese dann vorher auf einem eigenen Tablet installiert und erprobt zu haben und bei der Moderation gegebenenfalls live vorzuführen.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Auf den folgenden Folien werden in den Notizen daher jeweils beispielhafte Apps genannt, die das entsprechende Potential erfüllen. Dabei würden sich einige Apps zur Veranschaulichung mehrerer Potentiale eignen. Um einen möglichst breiten Überblick zu geben, kann es jedoch auch sinnvoll sein mit jedem Potential eine neue App vorzustellen. Die genaue Handhabung liegt in der Entscheidung des Moderators/der Moderatorin.</a:t>
            </a:r>
          </a:p>
        </p:txBody>
      </p:sp>
      <p:sp>
        <p:nvSpPr>
          <p:cNvPr id="4" name="Foliennummernplatzhalter 3"/>
          <p:cNvSpPr>
            <a:spLocks noGrp="1"/>
          </p:cNvSpPr>
          <p:nvPr>
            <p:ph type="sldNum" sz="quarter" idx="5"/>
          </p:nvPr>
        </p:nvSpPr>
        <p:spPr/>
        <p:txBody>
          <a:bodyPr/>
          <a:lstStyle/>
          <a:p>
            <a:fld id="{2E7F3AAB-CC61-AC4A-8A19-CC3DF2D07BBF}" type="slidenum">
              <a:rPr lang="de-DE" smtClean="0"/>
              <a:t>15</a:t>
            </a:fld>
            <a:endParaRPr lang="de-DE"/>
          </a:p>
        </p:txBody>
      </p:sp>
    </p:spTree>
    <p:extLst>
      <p:ext uri="{BB962C8B-B14F-4D97-AF65-F5344CB8AC3E}">
        <p14:creationId xmlns:p14="http://schemas.microsoft.com/office/powerpoint/2010/main" val="4229241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a:t>Optionale</a:t>
            </a:r>
            <a:r>
              <a:rPr lang="de-DE" dirty="0"/>
              <a:t> Aktivität, wenn die Potentiale dem Teilnehmer*innenkreis noch überwiegend unbekannt sind.</a:t>
            </a:r>
          </a:p>
          <a:p>
            <a:r>
              <a:rPr lang="de-DE" dirty="0"/>
              <a:t>Die TN sollten sich ca. 10 Minuten mit dem Potential und den Funktionsweisen der App vertraut machen. (Gruppenarbeit wird empfohlen)</a:t>
            </a:r>
          </a:p>
          <a:p>
            <a:endParaRPr lang="de-DE" dirty="0"/>
          </a:p>
          <a:p>
            <a:r>
              <a:rPr lang="de-DE" dirty="0"/>
              <a:t>Mögliche Apps für die Gruppenarbeit:</a:t>
            </a:r>
          </a:p>
          <a:p>
            <a:pPr marL="171450" indent="-171450">
              <a:buFont typeface="Arial" panose="020B0604020202020204" pitchFamily="34" charset="0"/>
              <a:buChar char="•"/>
            </a:pPr>
            <a:r>
              <a:rPr lang="de-DE" dirty="0"/>
              <a:t>Darstellungen vernetzen: </a:t>
            </a:r>
            <a:r>
              <a:rPr lang="de-DE" sz="1200" b="0" i="0" u="none" strike="noStrike" kern="1200" dirty="0">
                <a:solidFill>
                  <a:schemeClr val="tx1"/>
                </a:solidFill>
                <a:effectLst/>
                <a:latin typeface="+mn-lt"/>
                <a:ea typeface="+mn-ea"/>
                <a:cs typeface="+mn-cs"/>
              </a:rPr>
              <a:t>Virtuelles Zwanzigerfeld, Virtuelles Hunderterfeld, Klötzchen</a:t>
            </a:r>
            <a:endParaRPr lang="de-DE" dirty="0"/>
          </a:p>
          <a:p>
            <a:pPr marL="171450" indent="-171450">
              <a:buFont typeface="Arial" panose="020B0604020202020204" pitchFamily="34" charset="0"/>
              <a:buChar char="•"/>
            </a:pPr>
            <a:r>
              <a:rPr lang="de-DE" dirty="0"/>
              <a:t>Darstellungen strukturieren: </a:t>
            </a:r>
            <a:r>
              <a:rPr lang="de-DE" sz="1200" b="0" i="0" u="none" strike="noStrike" kern="1200" dirty="0">
                <a:solidFill>
                  <a:schemeClr val="tx1"/>
                </a:solidFill>
                <a:effectLst/>
                <a:latin typeface="+mn-lt"/>
                <a:ea typeface="+mn-ea"/>
                <a:cs typeface="+mn-cs"/>
              </a:rPr>
              <a:t>Virtuelles Zwanzigerfeld, Virtuelles Hunderterfeld, Zahlen bis 100, Stellenwerte üben</a:t>
            </a:r>
            <a:endParaRPr lang="de-DE" dirty="0"/>
          </a:p>
          <a:p>
            <a:pPr marL="171450" indent="-171450">
              <a:buFont typeface="Arial" panose="020B0604020202020204" pitchFamily="34" charset="0"/>
              <a:buChar char="•"/>
            </a:pPr>
            <a:r>
              <a:rPr lang="de-DE" dirty="0"/>
              <a:t>Mentale Operationen virtuell darstellen: </a:t>
            </a:r>
            <a:r>
              <a:rPr lang="de-DE" sz="1200" b="0" i="0" u="none" strike="noStrike" kern="1200" dirty="0" err="1">
                <a:solidFill>
                  <a:schemeClr val="tx1"/>
                </a:solidFill>
                <a:effectLst/>
                <a:latin typeface="+mn-lt"/>
                <a:ea typeface="+mn-ea"/>
                <a:cs typeface="+mn-cs"/>
              </a:rPr>
              <a:t>Number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Pieces</a:t>
            </a:r>
            <a:r>
              <a:rPr lang="de-DE" sz="1200" b="0" i="0" u="none" strike="noStrike" kern="1200" dirty="0">
                <a:solidFill>
                  <a:schemeClr val="tx1"/>
                </a:solidFill>
                <a:effectLst/>
                <a:latin typeface="+mn-lt"/>
                <a:ea typeface="+mn-ea"/>
                <a:cs typeface="+mn-cs"/>
              </a:rPr>
              <a:t>, Stellenwerte üben, virtuelles Zwanzigerfeld</a:t>
            </a:r>
            <a:endParaRPr lang="de-DE" dirty="0"/>
          </a:p>
          <a:p>
            <a:pPr marL="171450" indent="-171450">
              <a:buFont typeface="Arial" panose="020B0604020202020204" pitchFamily="34" charset="0"/>
              <a:buChar char="•"/>
            </a:pPr>
            <a:r>
              <a:rPr lang="de-DE" dirty="0"/>
              <a:t>Denk- und Arbeitsprozesse umlagern: Rechendreieck</a:t>
            </a:r>
          </a:p>
          <a:p>
            <a:pPr marL="171450" indent="-171450">
              <a:buFont typeface="Arial" panose="020B0604020202020204" pitchFamily="34" charset="0"/>
              <a:buChar char="•"/>
            </a:pPr>
            <a:r>
              <a:rPr lang="de-DE" dirty="0"/>
              <a:t>Informativ fachspezifisch zurückmelden: Stellenwerte üben (nur Android! – sofern nur iPads vorhanden sind, müsste dieses Potential dann doch vom Moderator/von der Moderatorin vorgestellt werden)</a:t>
            </a: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16</a:t>
            </a:fld>
            <a:endParaRPr lang="de-DE"/>
          </a:p>
        </p:txBody>
      </p:sp>
    </p:spTree>
    <p:extLst>
      <p:ext uri="{BB962C8B-B14F-4D97-AF65-F5344CB8AC3E}">
        <p14:creationId xmlns:p14="http://schemas.microsoft.com/office/powerpoint/2010/main" val="2123178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Insbesondere für den Aufbau eines tragfähigen Zahl- bzw. Operationsverständnisses, aber auch für viele andere mathematische Inhalte (z. B. sicheres Rechnen oder Raumvorstellung) nimmt der flexible Wechsel zwischen den verschiedenen Darstellungsformen (handelnd, bildlich, symbolisch) eine zentrale Rolle ein (Ladel, 2009). </a:t>
            </a:r>
          </a:p>
        </p:txBody>
      </p:sp>
      <p:sp>
        <p:nvSpPr>
          <p:cNvPr id="4" name="Foliennummernplatzhalter 3"/>
          <p:cNvSpPr>
            <a:spLocks noGrp="1"/>
          </p:cNvSpPr>
          <p:nvPr>
            <p:ph type="sldNum" sz="quarter" idx="5"/>
          </p:nvPr>
        </p:nvSpPr>
        <p:spPr/>
        <p:txBody>
          <a:bodyPr/>
          <a:lstStyle/>
          <a:p>
            <a:fld id="{2E7F3AAB-CC61-AC4A-8A19-CC3DF2D07BBF}" type="slidenum">
              <a:rPr lang="de-DE" smtClean="0"/>
              <a:t>17</a:t>
            </a:fld>
            <a:endParaRPr lang="de-DE"/>
          </a:p>
        </p:txBody>
      </p:sp>
    </p:spTree>
    <p:extLst>
      <p:ext uri="{BB962C8B-B14F-4D97-AF65-F5344CB8AC3E}">
        <p14:creationId xmlns:p14="http://schemas.microsoft.com/office/powerpoint/2010/main" val="2555069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Digitale Medien können einen wichtigen Beitrag dazu leisten, dass Kinder den Zusammenhang zwischen diesen verschiedenen Ebenen erkennen. Anders als bei physischen Materialien ist es mit ihnen häufig möglich, verschiedene Darstellungsformen (zu einem Objekt) gleichzeitig anzuzeigen. Auch kann repräsentiert werden, dass Veränderungen einer Darstellung (z. B. ein Plättchen hinzufügen) automatisch auch sichtbare Auswirkungen auf andere Darstellungen haben (z. B. Zahl wird um 1 größer) (Schmidt-Thieme &amp; Weigand, 2015).</a:t>
            </a:r>
          </a:p>
          <a:p>
            <a:br>
              <a:rPr lang="de-DE" dirty="0">
                <a:latin typeface="Arial" panose="020B0604020202020204" pitchFamily="34" charset="0"/>
                <a:cs typeface="Arial" panose="020B0604020202020204" pitchFamily="34" charset="0"/>
              </a:rPr>
            </a:b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(Die im Clip verwendeten Beispiele lehnen sich an die Apps “Klötzchen” und “Zahlen bis 100” an.)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In dem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Gif</a:t>
            </a:r>
            <a:r>
              <a:rPr lang="de-DE" altLang="de-DE" dirty="0">
                <a:latin typeface="Arial" panose="020B0604020202020204" pitchFamily="34" charset="0"/>
                <a:ea typeface="ＭＳ Ｐゴシック" panose="020B0600070205080204" pitchFamily="34" charset="-128"/>
                <a:cs typeface="Arial" panose="020B0604020202020204" pitchFamily="34" charset="0"/>
              </a:rPr>
              <a:t> wird bspw. eine Zahl jeweils parallel am Hunderterfeld dargestellt und als Symbol direkt daneben. Man kann die Darstellung auf der ikonischen oder der symbolischen Ebene verändern und die App ändert die jeweils andere Darstellung synchron mit. Kinder können so dazu angeregt werden, Zusammenhänge zwischen den Darstellungsebenen zu erkennen.</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Weitere Apps, die über dieses Potential verfügen, sind z. B. </a:t>
            </a:r>
          </a:p>
          <a:p>
            <a:pPr marL="171450" indent="-171450">
              <a:buFont typeface="Arial" panose="020B0604020202020204" pitchFamily="34" charset="0"/>
              <a:buChar char="•"/>
            </a:pP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a:t>
            </a:r>
            <a:r>
              <a:rPr lang="de-DE" b="0" i="0" dirty="0">
                <a:latin typeface="Arial" panose="020B0604020202020204" pitchFamily="34" charset="0"/>
                <a:cs typeface="Arial" panose="020B0604020202020204" pitchFamily="34" charset="0"/>
              </a:rPr>
              <a:t>Rechentablett“ (eine Veränderung auf ikonischer Ebene bewirkt automatisch auch eine Veränderung auf symbolischer Ebene)</a:t>
            </a:r>
          </a:p>
          <a:p>
            <a:pPr marL="171450" indent="-171450">
              <a:buFont typeface="Arial" panose="020B0604020202020204" pitchFamily="34" charset="0"/>
              <a:buChar char="•"/>
            </a:pP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a:t>
            </a:r>
            <a:r>
              <a:rPr lang="de-DE" sz="1200" b="0" i="0" u="none" strike="noStrike" kern="1200" dirty="0">
                <a:solidFill>
                  <a:schemeClr val="tx1"/>
                </a:solidFill>
                <a:effectLst/>
                <a:latin typeface="+mn-lt"/>
                <a:ea typeface="+mn-ea"/>
                <a:cs typeface="+mn-cs"/>
              </a:rPr>
              <a:t>Virtuelles Zwanzigerfeld“ / </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a:t>
            </a:r>
            <a:r>
              <a:rPr lang="de-DE" sz="1200" b="0" i="0" u="none" strike="noStrike" kern="1200" dirty="0">
                <a:solidFill>
                  <a:schemeClr val="tx1"/>
                </a:solidFill>
                <a:effectLst/>
                <a:latin typeface="+mn-lt"/>
                <a:ea typeface="+mn-ea"/>
                <a:cs typeface="+mn-cs"/>
              </a:rPr>
              <a:t>Virtuelles Hunderterfeld“ (bei diesen Apps können ähnlich wie bei </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a:t>
            </a:r>
            <a:r>
              <a:rPr lang="de-DE" sz="1200" b="0" i="0" u="none" strike="noStrike" kern="1200" dirty="0">
                <a:solidFill>
                  <a:schemeClr val="tx1"/>
                </a:solidFill>
                <a:effectLst/>
                <a:latin typeface="+mn-lt"/>
                <a:ea typeface="+mn-ea"/>
                <a:cs typeface="+mn-cs"/>
              </a:rPr>
              <a:t>Zahlen bis 100“ oder </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a:t>
            </a:r>
            <a:r>
              <a:rPr lang="de-DE" sz="1200" b="0" i="0" u="none" strike="noStrike" kern="1200" dirty="0">
                <a:solidFill>
                  <a:schemeClr val="tx1"/>
                </a:solidFill>
                <a:effectLst/>
                <a:latin typeface="+mn-lt"/>
                <a:ea typeface="+mn-ea"/>
                <a:cs typeface="+mn-cs"/>
              </a:rPr>
              <a:t>Klötzchen“ sowohl auf ikonischer als auch auf symbolischer Ebene Veränderungen vorgenommen werden, die sich auf der jeweils anderen Ebene automatisch anpassen - </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a:t>
            </a:r>
            <a:r>
              <a:rPr lang="de-DE" sz="1200" b="0" i="0" u="none" strike="noStrike" kern="1200" dirty="0">
                <a:solidFill>
                  <a:schemeClr val="tx1"/>
                </a:solidFill>
                <a:effectLst/>
                <a:latin typeface="+mn-lt"/>
                <a:ea typeface="+mn-ea"/>
                <a:cs typeface="+mn-cs"/>
              </a:rPr>
              <a:t>Klötzchen bietet sogar noch vielfältigere Darstellungen als die </a:t>
            </a:r>
            <a:r>
              <a:rPr lang="de-DE" sz="1200" b="0" i="0" u="none" strike="noStrike" kern="1200" dirty="0" err="1">
                <a:solidFill>
                  <a:schemeClr val="tx1"/>
                </a:solidFill>
                <a:effectLst/>
                <a:latin typeface="+mn-lt"/>
                <a:ea typeface="+mn-ea"/>
                <a:cs typeface="+mn-cs"/>
              </a:rPr>
              <a:t>Arithmetikapps</a:t>
            </a:r>
            <a:r>
              <a:rPr lang="de-DE" sz="1200" b="0" i="0" u="none" strike="noStrike" kern="1200" dirty="0">
                <a:solidFill>
                  <a:schemeClr val="tx1"/>
                </a:solidFill>
                <a:effectLst/>
                <a:latin typeface="+mn-lt"/>
                <a:ea typeface="+mn-ea"/>
                <a:cs typeface="+mn-cs"/>
              </a:rPr>
              <a:t>)</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a:t>
            </a:r>
            <a:endParaRPr lang="de-DE" b="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18</a:t>
            </a:fld>
            <a:endParaRPr lang="de-DE"/>
          </a:p>
        </p:txBody>
      </p:sp>
    </p:spTree>
    <p:extLst>
      <p:ext uri="{BB962C8B-B14F-4D97-AF65-F5344CB8AC3E}">
        <p14:creationId xmlns:p14="http://schemas.microsoft.com/office/powerpoint/2010/main" val="124098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a:t>
            </a:fld>
            <a:endParaRPr lang="de-DE"/>
          </a:p>
        </p:txBody>
      </p:sp>
    </p:spTree>
    <p:extLst>
      <p:ext uri="{BB962C8B-B14F-4D97-AF65-F5344CB8AC3E}">
        <p14:creationId xmlns:p14="http://schemas.microsoft.com/office/powerpoint/2010/main" val="3026240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Mathematik gilt als Wissenschaft von den Mustern und Strukturen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Devlin</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1998). Demnach nimmt die Erkundung von Mustern und Strukturen auch im Mathematikunterricht der Grundschule einen großen Stellenwert ein und es wird in der Didaktik stetig nach geeigneten Aufgaben gesucht. Anderseits helfen Strukturen in der Mathematik Inhalte zu durchdringen. </a:t>
            </a:r>
            <a:endParaRPr lang="de-DE"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19</a:t>
            </a:fld>
            <a:endParaRPr lang="de-DE"/>
          </a:p>
        </p:txBody>
      </p:sp>
    </p:spTree>
    <p:extLst>
      <p:ext uri="{BB962C8B-B14F-4D97-AF65-F5344CB8AC3E}">
        <p14:creationId xmlns:p14="http://schemas.microsoft.com/office/powerpoint/2010/main" val="3805588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Digitale Medien können hier aufgrund ihrer Strukturierungsoptionen eine wesentliche Rolle spielen.</a:t>
            </a:r>
          </a:p>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Ein zentrales Beispiel: Um Anzahlen darzustellen und mit ihnen zu operieren, ist es sinnvoll, sie zu strukturieren. Diese Fähigkeit, Anzahlen strukturiert zu erfassen, ist von zentraler Bedeutung, um nicht-zählende Rechenstrategien zu erwerben (Moser Opitz, 2008). Digitale Medien können Lernende hierbei unterstützen, indem sie das Strukturieren von Anzahlen dadurch begünstigen, dass virtuelle Repräsentanten (wie Plättchen oder Würfelmaterial) entweder auf Anfrage durch den Nutzer oder automatisch durch eine Software strukturiert werden (Walter, 2018). Aber nicht nur im arithmetischen Bereich kann eine strukturierte Darstellung unterstützend wirken.</a:t>
            </a:r>
          </a:p>
          <a:p>
            <a:pPr fontAlgn="base"/>
            <a:endParaRPr lang="de-DE" sz="1200" b="0" i="0" u="none" strike="noStrike" kern="1200" dirty="0">
              <a:solidFill>
                <a:schemeClr val="tx1"/>
              </a:solidFill>
              <a:effectLst/>
              <a:latin typeface="Arial" panose="020B0604020202020204" pitchFamily="34" charset="0"/>
              <a:ea typeface="+mn-ea"/>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Es ist anzunehmen, dass dieses Potential Kinder mit Schwierigkeiten bei struktureller Zahldarstellung oder Zahlauffassung unterstützen kann, strukturierte Bilder zu verinnerlichen.</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Apps, die </a:t>
            </a:r>
            <a:r>
              <a:rPr lang="de-DE" b="0" dirty="0">
                <a:latin typeface="Arial" panose="020B0604020202020204" pitchFamily="34" charset="0"/>
                <a:cs typeface="Arial" panose="020B0604020202020204" pitchFamily="34" charset="0"/>
              </a:rPr>
              <a:t>über dieses Potential verfügen, sind z. B. </a:t>
            </a:r>
          </a:p>
          <a:p>
            <a:pPr marL="171450" indent="-171450">
              <a:buFont typeface="Arial" panose="020B0604020202020204" pitchFamily="34" charset="0"/>
              <a:buChar char="•"/>
            </a:pPr>
            <a:r>
              <a:rPr lang="de-DE" b="0" dirty="0">
                <a:latin typeface="Arial" panose="020B0604020202020204" pitchFamily="34" charset="0"/>
                <a:cs typeface="Arial" panose="020B0604020202020204" pitchFamily="34" charset="0"/>
              </a:rPr>
              <a:t>Rechentablett</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Virtuelles Zwanzigerfeld/ Virtuelles Hunderterfeld</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Zahlen bis 100</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Stellenwerte üben</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a:t>
            </a:r>
            <a:endParaRPr lang="de-DE"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20</a:t>
            </a:fld>
            <a:endParaRPr lang="de-DE"/>
          </a:p>
        </p:txBody>
      </p:sp>
    </p:spTree>
    <p:extLst>
      <p:ext uri="{BB962C8B-B14F-4D97-AF65-F5344CB8AC3E}">
        <p14:creationId xmlns:p14="http://schemas.microsoft.com/office/powerpoint/2010/main" val="3245067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Dem Aufbau von tragfähigen Vorstellungsbildern kommt große Bedeutung zu. Hierzu erweist es sich häufig als sinnvoll, dass diese durch (aktive) Handlungen an geeigneten didaktischen Materialien sowohl konkret als auch gedanklich durchgeführt und nachvollzogen werden. </a:t>
            </a:r>
          </a:p>
        </p:txBody>
      </p:sp>
      <p:sp>
        <p:nvSpPr>
          <p:cNvPr id="4" name="Foliennummernplatzhalter 3"/>
          <p:cNvSpPr>
            <a:spLocks noGrp="1"/>
          </p:cNvSpPr>
          <p:nvPr>
            <p:ph type="sldNum" sz="quarter" idx="5"/>
          </p:nvPr>
        </p:nvSpPr>
        <p:spPr/>
        <p:txBody>
          <a:bodyPr/>
          <a:lstStyle/>
          <a:p>
            <a:fld id="{2E7F3AAB-CC61-AC4A-8A19-CC3DF2D07BBF}" type="slidenum">
              <a:rPr lang="de-DE" smtClean="0"/>
              <a:t>21</a:t>
            </a:fld>
            <a:endParaRPr lang="de-DE"/>
          </a:p>
        </p:txBody>
      </p:sp>
    </p:spTree>
    <p:extLst>
      <p:ext uri="{BB962C8B-B14F-4D97-AF65-F5344CB8AC3E}">
        <p14:creationId xmlns:p14="http://schemas.microsoft.com/office/powerpoint/2010/main" val="3924489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Der Weg ‘von der Hand in den Kopf’ wird besonders unterstützt, wenn die am Material vorgenommenen Handlungen nah zur gewünschten mentalen Operation passen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Wartha</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&amp; Schulz, 2018). Dies trifft nicht immer auf jedes (physische) Material in jeder Lernsituation zu und kann gelegentlich besser durch ein digitales Medium realisiert werden (Walter, 2018).</a:t>
            </a:r>
          </a:p>
          <a:p>
            <a:pPr fontAlgn="base"/>
            <a:endParaRPr lang="de-DE" sz="1200" b="0" i="0" u="none" strike="noStrike" kern="1200" dirty="0">
              <a:solidFill>
                <a:schemeClr val="tx1"/>
              </a:solidFill>
              <a:effectLst/>
              <a:latin typeface="Arial" panose="020B0604020202020204" pitchFamily="34" charset="0"/>
              <a:ea typeface="+mn-ea"/>
              <a:cs typeface="Arial" panose="020B0604020202020204" pitchFamily="34" charset="0"/>
            </a:endParaRPr>
          </a:p>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(Das im Clip verwendete Beispiel lehnt sich an die App “Klipp Klapp” an.)</a:t>
            </a:r>
          </a:p>
          <a:p>
            <a:endParaRPr lang="de-DE" altLang="de-DE" u="sng"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u="sng" dirty="0">
                <a:latin typeface="Arial" panose="020B0604020202020204" pitchFamily="34" charset="0"/>
                <a:ea typeface="ＭＳ Ｐゴシック" panose="020B0600070205080204" pitchFamily="34" charset="-128"/>
                <a:cs typeface="Arial" panose="020B0604020202020204" pitchFamily="34" charset="0"/>
              </a:rPr>
              <a:t>Ein anderes Beispiel:</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Wenn man sich den Lösungsweg zur Aufgabe 12-3 mit Multisystemblock-Material vorstellt, so hat man eine Zehnerstange und zwei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Gedanklich kann man die zwei separaten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sowie einen weiteren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von der Zehnerstange „wegnehmen“. Es bleiben 9 einzelne Würfel übrig.</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Führt man diese Operation handelnd am Material aus, so muss man die Zehnerstange erst gegen 10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eintauschen. Damit liegen nun andere Einer vor einem, als die, die zuvor in der Zehnerstange repräsentiert wurden. Dies entspricht nicht der mentalen Operation.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Eine App, die das “Mehrsystem-Material“ digital abbilden kann, liegt hier viel näher an der mentalen Operation. Durch das Antippen der Zehnerstange kann diese direkt “entbündelt“ werden und sie zerfällt grafisch in 10 einzelne direkt nebeneinander liegende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Die selben 10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die zuvor in einer Zehnerstange verbunden nebeneinander lagen, rücken nun ein kleines Stück auseinander. Damit sind keine „neuen“ 10 Einer entstanden, sondern es ergibt sich die Möglichkeit direkt von der zuvor noch zusammengefügt dargestellten Zehnerstange einen einzelnen Würfel zu entfernen und es bleiben 9 einzelne (Einer-)Würfel liegen.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dirty="0">
                <a:latin typeface="Arial" panose="020B0604020202020204" pitchFamily="34" charset="0"/>
                <a:cs typeface="Arial" panose="020B0604020202020204" pitchFamily="34" charset="0"/>
              </a:rPr>
              <a:t>Weitere Apps, die über dieses Potential verfügen, sind z. B. </a:t>
            </a:r>
          </a:p>
          <a:p>
            <a:pPr marL="171450" indent="-171450">
              <a:buFont typeface="Arial" panose="020B0604020202020204" pitchFamily="34" charset="0"/>
              <a:buChar char="•"/>
            </a:pPr>
            <a:r>
              <a:rPr lang="de-DE" sz="1200" b="0" i="0" u="none" strike="noStrike" kern="1200" dirty="0" err="1">
                <a:solidFill>
                  <a:schemeClr val="tx1"/>
                </a:solidFill>
                <a:effectLst/>
                <a:latin typeface="+mn-lt"/>
                <a:ea typeface="+mn-ea"/>
                <a:cs typeface="+mn-cs"/>
              </a:rPr>
              <a:t>Number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Pieces</a:t>
            </a:r>
            <a:endParaRPr lang="de-DE"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Stellenwerte üben</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virtuelles Zwanzigerfeld (einen 5er legen, ein Einer weg; statt tauschen am physischen Zwanzigerfeld)</a:t>
            </a:r>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pPr fontAlgn="base"/>
            <a:endParaRPr lang="de-DE" sz="1200" b="0" i="0" u="none" strike="noStrike"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22</a:t>
            </a:fld>
            <a:endParaRPr lang="de-DE"/>
          </a:p>
        </p:txBody>
      </p:sp>
    </p:spTree>
    <p:extLst>
      <p:ext uri="{BB962C8B-B14F-4D97-AF65-F5344CB8AC3E}">
        <p14:creationId xmlns:p14="http://schemas.microsoft.com/office/powerpoint/2010/main" val="2456307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Im Sinne der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Cognitve</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Load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Theory</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(Chandler &amp;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Sweller</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1991;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Sweller</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2005) ist das menschliche Arbeitsgedächtnis nur begrenzt leistungsfähig, was bei einer Überlastung dazu führen kann, dass weitere Inhalte nicht aufgenommen werden können (Baddeley, 1992; Miller, 1994). </a:t>
            </a:r>
          </a:p>
        </p:txBody>
      </p:sp>
      <p:sp>
        <p:nvSpPr>
          <p:cNvPr id="4" name="Foliennummernplatzhalter 3"/>
          <p:cNvSpPr>
            <a:spLocks noGrp="1"/>
          </p:cNvSpPr>
          <p:nvPr>
            <p:ph type="sldNum" sz="quarter" idx="5"/>
          </p:nvPr>
        </p:nvSpPr>
        <p:spPr/>
        <p:txBody>
          <a:bodyPr/>
          <a:lstStyle/>
          <a:p>
            <a:fld id="{2E7F3AAB-CC61-AC4A-8A19-CC3DF2D07BBF}" type="slidenum">
              <a:rPr lang="de-DE" smtClean="0"/>
              <a:t>23</a:t>
            </a:fld>
            <a:endParaRPr lang="de-DE"/>
          </a:p>
        </p:txBody>
      </p:sp>
    </p:spTree>
    <p:extLst>
      <p:ext uri="{BB962C8B-B14F-4D97-AF65-F5344CB8AC3E}">
        <p14:creationId xmlns:p14="http://schemas.microsoft.com/office/powerpoint/2010/main" val="1148330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Digitale Medien können dabei helfen, diese Überlastung zu verhindern, indem für diesen Zeitpunkt zweitrangige Denk- und Arbeitsprozesse von ihnen übernommen werden, um so den Blick auf mathematisch reichhaltige Aktivitäten (wie bspw. dem Entdecken, Beschreiben und Begründen mathematischer Strukturen) für alle Lernenden – und nicht nur die leistungsstarken Kinder – zugänglich zu machen (Krauthausen &amp; Lorenz, 2011).</a:t>
            </a:r>
          </a:p>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Dies bedeutet selbstverständlich nicht, dass Kinder nun nicht mehr selber rechnen oder auch gelegentlich ein Diagramm erstellen sollen. Das gezielte Umlagern von Denk- und Arbeitsprozessen kann punktuell jedoch sinnvoll sein, um auch solche mathematischen Aktivitäten in den Mittelpunkt zu stellen, die insbesondere die prozessbezogenen Kompetenzen fördern.</a:t>
            </a:r>
          </a:p>
          <a:p>
            <a:pPr fontAlgn="base"/>
            <a:endParaRPr lang="de-DE" sz="1200" b="0" i="0" u="none" strike="noStrike" kern="1200" dirty="0">
              <a:solidFill>
                <a:schemeClr val="tx1"/>
              </a:solidFill>
              <a:effectLst/>
              <a:latin typeface="Arial" panose="020B0604020202020204" pitchFamily="34" charset="0"/>
              <a:ea typeface="+mn-ea"/>
              <a:cs typeface="Arial" panose="020B0604020202020204" pitchFamily="34" charset="0"/>
            </a:endParaRPr>
          </a:p>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(Die im Clip verwendeten Beispiele lehnen sich an die App “Rechendreieck” und die Darstellungsmöglichkeiten beliebiger Tabellenkalkulationsprogramme an.)</a:t>
            </a:r>
          </a:p>
          <a:p>
            <a:endParaRPr lang="de-DE" dirty="0">
              <a:latin typeface="Arial" panose="020B0604020202020204" pitchFamily="34" charset="0"/>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Beim Umlagern von Denk- und Arbeitsprozessen geht es also nicht darum, den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SuS</a:t>
            </a:r>
            <a:r>
              <a:rPr lang="de-DE" altLang="de-DE" dirty="0">
                <a:latin typeface="Arial" panose="020B0604020202020204" pitchFamily="34" charset="0"/>
                <a:ea typeface="ＭＳ Ｐゴシック" panose="020B0600070205080204" pitchFamily="34" charset="-128"/>
                <a:cs typeface="Arial" panose="020B0604020202020204" pitchFamily="34" charset="0"/>
              </a:rPr>
              <a:t> grundsätzlich Denkarbeit abzunehmen, sondern sie genau da kognitiv zu entlasten, wo es gerade nicht im Fokus steht denken zu müssen.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Ein Kind, das noch Schwierigkeiten beim Rechnen hat, kann dennoch in der Lage sein, mathematische Strukturen zu erkennen und Entdeckungen zu machen und zu beschreiben. Oft sind solche Entdeckungen aber erst möglich, wenn zuvor ein schönes Päckchen oder andere zusammenhängende Aufgaben richtig berechnet wurden. Wurden Aufgaben fehlerhaft berechnet, nimmt dies dem Kind die Chance auf Entdeckungen.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Am Beispiel des Rechendreiecks: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Im Rechendreieck gilt die Regel, dass die Summe der Zahlen (oder Plättchen) benachbarter Felder im Dreieck als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Randzahl</a:t>
            </a:r>
            <a:r>
              <a:rPr lang="de-DE" altLang="de-DE" dirty="0">
                <a:latin typeface="Arial" panose="020B0604020202020204" pitchFamily="34" charset="0"/>
                <a:ea typeface="ＭＳ Ｐゴシック" panose="020B0600070205080204" pitchFamily="34" charset="-128"/>
                <a:cs typeface="Arial" panose="020B0604020202020204" pitchFamily="34" charset="0"/>
              </a:rPr>
              <a:t>“ neben den beiden Feldern notiert wird. An diesem Format lassen sich spannende Entdeckungen machen. Beispielsweise können die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SuS</a:t>
            </a:r>
            <a:r>
              <a:rPr lang="de-DE" altLang="de-DE" dirty="0">
                <a:latin typeface="Arial" panose="020B0604020202020204" pitchFamily="34" charset="0"/>
                <a:ea typeface="ＭＳ Ｐゴシック" panose="020B0600070205080204" pitchFamily="34" charset="-128"/>
                <a:cs typeface="Arial" panose="020B0604020202020204" pitchFamily="34" charset="0"/>
              </a:rPr>
              <a:t> überlegen, was mit den Randzahlen passiert, wenn ein Plättchen aus dem rechten unteren Feld in das linke untere Feld verschoben wird. Am analogen Material müssen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SuS</a:t>
            </a:r>
            <a:r>
              <a:rPr lang="de-DE" altLang="de-DE" dirty="0">
                <a:latin typeface="Arial" panose="020B0604020202020204" pitchFamily="34" charset="0"/>
                <a:ea typeface="ＭＳ Ｐゴシック" panose="020B0600070205080204" pitchFamily="34" charset="-128"/>
                <a:cs typeface="Arial" panose="020B0604020202020204" pitchFamily="34" charset="0"/>
              </a:rPr>
              <a:t> zunächst das Plättchen verschieben und daraufhin die neu entstandenen Randzahlen berechnen. Treten hierbei Fehler auf, sind Entdeckungen nur schwerlich möglich.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Das digitale Tool kann in diesem Fall die Rechentätigkeit übernehmen. Sobald ein Plättchen verschoben wird, verändern sich die Randzahlen automatisch mit. Somit können Kinder kognitiv entlastet werden und sich auf das fokussieren, was in dieser Stunde thematisch wichtig ist.</a:t>
            </a:r>
          </a:p>
          <a:p>
            <a:pPr fontAlgn="base"/>
            <a:endParaRPr lang="de-DE" sz="1200" b="0" i="0" u="none" strike="noStrike"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24</a:t>
            </a:fld>
            <a:endParaRPr lang="de-DE"/>
          </a:p>
        </p:txBody>
      </p:sp>
    </p:spTree>
    <p:extLst>
      <p:ext uri="{BB962C8B-B14F-4D97-AF65-F5344CB8AC3E}">
        <p14:creationId xmlns:p14="http://schemas.microsoft.com/office/powerpoint/2010/main" val="1519439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Um Lernende in ihrem Lernprozess positiv zu unterstützen, sind informative Rückmeldungen zu ihren individuellen Lernständen notwendig, die in den weiteren Lernprozess einfließen und diesen unterstützen. Diese Rückmeldungen sollten nicht nur produktorientiert und am Ende des Lernprozesses gegeben werden (Bürgermeister et al., 2014). </a:t>
            </a:r>
          </a:p>
        </p:txBody>
      </p:sp>
      <p:sp>
        <p:nvSpPr>
          <p:cNvPr id="4" name="Foliennummernplatzhalter 3"/>
          <p:cNvSpPr>
            <a:spLocks noGrp="1"/>
          </p:cNvSpPr>
          <p:nvPr>
            <p:ph type="sldNum" sz="quarter" idx="5"/>
          </p:nvPr>
        </p:nvSpPr>
        <p:spPr/>
        <p:txBody>
          <a:bodyPr/>
          <a:lstStyle/>
          <a:p>
            <a:fld id="{2E7F3AAB-CC61-AC4A-8A19-CC3DF2D07BBF}" type="slidenum">
              <a:rPr lang="de-DE" smtClean="0"/>
              <a:t>25</a:t>
            </a:fld>
            <a:endParaRPr lang="de-DE"/>
          </a:p>
        </p:txBody>
      </p:sp>
    </p:spTree>
    <p:extLst>
      <p:ext uri="{BB962C8B-B14F-4D97-AF65-F5344CB8AC3E}">
        <p14:creationId xmlns:p14="http://schemas.microsoft.com/office/powerpoint/2010/main" val="3478732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Werden digitale Medien eingesetzt, so können diese unmittelbar nach der Bearbeitung einer Aufgabe Rückmeldungen geben. Besonders zu bedenken ist hierbei jedoch, dass es noch sehr wenige Apps gibt, die fachlich informative und lernförderliche Hinweise geben können. Ein einfaches “falsch” oder “richtig” reicht hier nicht aus. Besonders günstig erscheinen Rückmeldungen, die die Lernenden dabei unterstützen, ihren eigenen Lernweg zu überdenken und umzustrukturieren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Urff</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2010;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Urff</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2014). Auch wenn viele Programme bereits versuchen, hilfreiche und insbesondere direkte Rückmeldungen zu geben, gibt es derzeit noch kaum Programme, die Kriterien für eine fachbezogene lernförderliche Rückmeldung genügen.</a:t>
            </a:r>
          </a:p>
          <a:p>
            <a:endParaRPr lang="de-DE" dirty="0">
              <a:latin typeface="Arial" panose="020B0604020202020204" pitchFamily="34" charset="0"/>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Es existiert der häufig geäußerte Wunsch, dass digitale Medien jedem Kind die zu seinem Lernstand passende Aufgabe zuweisen können. Ein PC kann aber erst einmal nur entscheiden, ob eine Aufgabe richtig oder falsch gelöst wurde, außerdem kann die Lösungsgeschwindigkeit gemessen werden. Eine Rückmeldung hierzu gibt aber keine Aussage über den Rechenweg oder die Denkweise von Kindern. Hat sich ein Kind beispielsweise zählende Rechenstrategien angewöhnt, wendet es diese in einem gewissen Zahlenraum in der Regel auch sicher an und gewinnt mit zunehmender Übung sogar noch stetig an Geschwindigkeit hinzu. Es würde also erfolgreich mit einem solchen Programm arbeiten und fehlenden Vorstellungen werden einfach übergangen. Auch Fehlvorstellungen kann ein Programm nicht erkennen und zurückmelden.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Allerdings ist es möglich, gewisse häufig auftretende Fehlertypen zu kategorisieren und in einer App so zu programmieren, dass eine informative Rückmeldung gegeben werden kann.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(Das im Clip verwendete Beispiel lehnt sich an die App “Stellenwerte üben” an.)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In </a:t>
            </a:r>
            <a:r>
              <a:rPr lang="de-DE" altLang="de-DE" dirty="0">
                <a:highlight>
                  <a:srgbClr val="FFFF00"/>
                </a:highlight>
                <a:latin typeface="Arial" panose="020B0604020202020204" pitchFamily="34" charset="0"/>
                <a:ea typeface="ＭＳ Ｐゴシック" panose="020B0600070205080204" pitchFamily="34" charset="-128"/>
                <a:cs typeface="Arial" panose="020B0604020202020204" pitchFamily="34" charset="0"/>
              </a:rPr>
              <a:t>dem </a:t>
            </a:r>
            <a:r>
              <a:rPr lang="de-DE" altLang="de-DE" dirty="0" err="1">
                <a:highlight>
                  <a:srgbClr val="FFFF00"/>
                </a:highlight>
                <a:latin typeface="Arial" panose="020B0604020202020204" pitchFamily="34" charset="0"/>
                <a:ea typeface="ＭＳ Ｐゴシック" panose="020B0600070205080204" pitchFamily="34" charset="-128"/>
                <a:cs typeface="Arial" panose="020B0604020202020204" pitchFamily="34" charset="0"/>
              </a:rPr>
              <a:t>Gif</a:t>
            </a:r>
            <a:r>
              <a:rPr lang="de-DE" altLang="de-DE" dirty="0">
                <a:highlight>
                  <a:srgbClr val="FFFF00"/>
                </a:highlight>
                <a:latin typeface="Arial" panose="020B0604020202020204" pitchFamily="34" charset="0"/>
                <a:ea typeface="ＭＳ Ｐゴシック" panose="020B0600070205080204" pitchFamily="34" charset="-128"/>
                <a:cs typeface="Arial" panose="020B0604020202020204" pitchFamily="34" charset="0"/>
              </a:rPr>
              <a:t> wird </a:t>
            </a:r>
            <a:r>
              <a:rPr lang="de-DE" altLang="de-DE" dirty="0">
                <a:latin typeface="Arial" panose="020B0604020202020204" pitchFamily="34" charset="0"/>
                <a:ea typeface="ＭＳ Ｐゴシック" panose="020B0600070205080204" pitchFamily="34" charset="-128"/>
                <a:cs typeface="Arial" panose="020B0604020202020204" pitchFamily="34" charset="0"/>
              </a:rPr>
              <a:t>eine beispielhafte Fehlerrückmeldung dargestellt. Das übende Kind sollte hier die Zahl 24 (am unteren Bildschirmrand) mit virtuellem Material in der Sortiertafel darstellen. Statt zwei Zehner und vier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Einern</a:t>
            </a:r>
            <a:r>
              <a:rPr lang="de-DE" altLang="de-DE" dirty="0">
                <a:latin typeface="Arial" panose="020B0604020202020204" pitchFamily="34" charset="0"/>
                <a:ea typeface="ＭＳ Ｐゴシック" panose="020B0600070205080204" pitchFamily="34" charset="-128"/>
                <a:cs typeface="Arial" panose="020B0604020202020204" pitchFamily="34" charset="0"/>
              </a:rPr>
              <a:t> wurden 1 Zehner und 14 Einer gelegt. Dies ist nicht falsch, entspricht aber auch nicht der Konvention unseres Stellenwertverständnisses. Die Rückmeldung an das Kind lautet daher auch: „Kannst du nicht noch bündeln?“ und wird zur Veranschaulichung auch ikonisch dargestellt.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Bei einer vollständig richtigen Antwort lautet die Rückmeldung „gut“ mit einem Häkchen.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26</a:t>
            </a:fld>
            <a:endParaRPr lang="de-DE"/>
          </a:p>
        </p:txBody>
      </p:sp>
    </p:spTree>
    <p:extLst>
      <p:ext uri="{BB962C8B-B14F-4D97-AF65-F5344CB8AC3E}">
        <p14:creationId xmlns:p14="http://schemas.microsoft.com/office/powerpoint/2010/main" val="465740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27</a:t>
            </a:fld>
            <a:endParaRPr lang="de-DE"/>
          </a:p>
        </p:txBody>
      </p:sp>
    </p:spTree>
    <p:extLst>
      <p:ext uri="{BB962C8B-B14F-4D97-AF65-F5344CB8AC3E}">
        <p14:creationId xmlns:p14="http://schemas.microsoft.com/office/powerpoint/2010/main" val="1207477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mn-lt"/>
                <a:ea typeface="+mn-ea"/>
                <a:cs typeface="+mn-cs"/>
              </a:rPr>
              <a:t>Mit diesem “Leitfragenkatalog zur </a:t>
            </a:r>
            <a:r>
              <a:rPr lang="de-DE" sz="1200" b="0" i="0" u="none" strike="noStrike" kern="1200" dirty="0" err="1">
                <a:solidFill>
                  <a:schemeClr val="tx1"/>
                </a:solidFill>
                <a:effectLst/>
                <a:latin typeface="+mn-lt"/>
                <a:ea typeface="+mn-ea"/>
                <a:cs typeface="+mn-cs"/>
              </a:rPr>
              <a:t>Appauswahl</a:t>
            </a:r>
            <a:r>
              <a:rPr lang="de-DE" sz="1200" b="0" i="0" u="none" strike="noStrike" kern="1200" dirty="0">
                <a:solidFill>
                  <a:schemeClr val="tx1"/>
                </a:solidFill>
                <a:effectLst/>
                <a:latin typeface="+mn-lt"/>
                <a:ea typeface="+mn-ea"/>
                <a:cs typeface="+mn-cs"/>
              </a:rPr>
              <a:t>” wird ein Instrument angeboten, welches dabei helfen kann die Eignung einer App hinsichtlich ihres Einsatzes im Unterricht </a:t>
            </a:r>
            <a:r>
              <a:rPr lang="de-DE" sz="1200" b="0" i="0" u="none" strike="noStrike" kern="1200" dirty="0" err="1">
                <a:solidFill>
                  <a:schemeClr val="tx1"/>
                </a:solidFill>
                <a:effectLst/>
                <a:latin typeface="+mn-lt"/>
                <a:ea typeface="+mn-ea"/>
                <a:cs typeface="+mn-cs"/>
              </a:rPr>
              <a:t>kriteriengeleitet</a:t>
            </a:r>
            <a:r>
              <a:rPr lang="de-DE" sz="1200" b="0" i="0" u="none" strike="noStrike" kern="1200" dirty="0">
                <a:solidFill>
                  <a:schemeClr val="tx1"/>
                </a:solidFill>
                <a:effectLst/>
                <a:latin typeface="+mn-lt"/>
                <a:ea typeface="+mn-ea"/>
                <a:cs typeface="+mn-cs"/>
              </a:rPr>
              <a:t> einzuschätzen.</a:t>
            </a:r>
          </a:p>
          <a:p>
            <a:pPr fontAlgn="base"/>
            <a:r>
              <a:rPr lang="de-DE" sz="1200" b="0" i="0" u="none" strike="noStrike" kern="1200" dirty="0">
                <a:solidFill>
                  <a:schemeClr val="tx1"/>
                </a:solidFill>
                <a:effectLst/>
                <a:latin typeface="+mn-lt"/>
                <a:ea typeface="+mn-ea"/>
                <a:cs typeface="+mn-cs"/>
              </a:rPr>
              <a:t>Unter https://</a:t>
            </a:r>
            <a:r>
              <a:rPr lang="de-DE" sz="1200" b="0" i="0" u="none" strike="noStrike" kern="1200" dirty="0" err="1">
                <a:solidFill>
                  <a:schemeClr val="tx1"/>
                </a:solidFill>
                <a:effectLst/>
                <a:latin typeface="+mn-lt"/>
                <a:ea typeface="+mn-ea"/>
                <a:cs typeface="+mn-cs"/>
              </a:rPr>
              <a:t>pikas-digi.dzlm.de</a:t>
            </a:r>
            <a:r>
              <a:rPr lang="de-DE" sz="1200" b="0" i="0" u="none" strike="noStrike" kern="1200" dirty="0">
                <a:solidFill>
                  <a:schemeClr val="tx1"/>
                </a:solidFill>
                <a:effectLst/>
                <a:latin typeface="+mn-lt"/>
                <a:ea typeface="+mn-ea"/>
                <a:cs typeface="+mn-cs"/>
              </a:rPr>
              <a:t>/</a:t>
            </a:r>
            <a:r>
              <a:rPr lang="de-DE" sz="1200" b="0" i="0" u="none" strike="noStrike" kern="1200" dirty="0" err="1">
                <a:solidFill>
                  <a:schemeClr val="tx1"/>
                </a:solidFill>
                <a:effectLst/>
                <a:latin typeface="+mn-lt"/>
                <a:ea typeface="+mn-ea"/>
                <a:cs typeface="+mn-cs"/>
              </a:rPr>
              <a:t>software#leitfragenkatalog</a:t>
            </a:r>
            <a:r>
              <a:rPr lang="de-DE" sz="1200" b="0" i="0" u="none" strike="noStrike" kern="1200" dirty="0">
                <a:solidFill>
                  <a:schemeClr val="tx1"/>
                </a:solidFill>
                <a:effectLst/>
                <a:latin typeface="+mn-lt"/>
                <a:ea typeface="+mn-ea"/>
                <a:cs typeface="+mn-cs"/>
              </a:rPr>
              <a:t> findet sich zudem das Dokument “Auswahl von Software – Leitgedanken und Beispiele”, in dem der Umgang mit dem Leitfragenkatalog an zwei Beispielen anschaulich vorgestellt wird.</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28</a:t>
            </a:fld>
            <a:endParaRPr lang="de-DE"/>
          </a:p>
        </p:txBody>
      </p:sp>
    </p:spTree>
    <p:extLst>
      <p:ext uri="{BB962C8B-B14F-4D97-AF65-F5344CB8AC3E}">
        <p14:creationId xmlns:p14="http://schemas.microsoft.com/office/powerpoint/2010/main" val="223915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 2 dient dazu die Teilnehmergruppe „abzuholen“.</a:t>
            </a:r>
          </a:p>
          <a:p>
            <a:r>
              <a:rPr lang="de-DE" dirty="0"/>
              <a:t>Die TN kommen mit unterschiedlichen Erwartungshaltungen in einen Workshop und gerade das Thema Apps im Mathematikunterricht wird teilweise missverstanden. Aus diesem Grund, ist es wichtig, dass den TN schon zu Beginn des Workshops transparent gemacht wird, dass wir uns der Erwartungshaltungen bewusst sind, diese aber nicht erfüllt werden können. Wir werden als Lehrer mit unseren Ideen für gute Lernaufgaben und einer zielorientierte Unterrichtsgestaltung nicht durch Tablets ersetzt werden. Egal welche App wir nutzen, sind wir trotzdem noch für eine gute Unterrichtsgestaltung verantwortlich.</a:t>
            </a:r>
          </a:p>
          <a:p>
            <a:endParaRPr lang="de-DE" dirty="0"/>
          </a:p>
          <a:p>
            <a:r>
              <a:rPr lang="de-DE" dirty="0"/>
              <a:t>Es ist auch möglich zuerst kurze Statements der TN einzuholen und danach die Folie zu präsentieren. Dieses Vorgehen bietet sich eher für eine kleinere TN-Gruppe an.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a:t>
            </a:fld>
            <a:endParaRPr lang="de-DE"/>
          </a:p>
        </p:txBody>
      </p:sp>
    </p:spTree>
    <p:extLst>
      <p:ext uri="{BB962C8B-B14F-4D97-AF65-F5344CB8AC3E}">
        <p14:creationId xmlns:p14="http://schemas.microsoft.com/office/powerpoint/2010/main" val="1361642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TN sollten sich ca. 5 Minuten mit den Funktionsweisen der App vertraut machen. Danach bekommen die TN den Leitfragenkatalog und überprüfen, was die Potentiale im Hinblick auf diese App meinen (ca. 15 min).</a:t>
            </a:r>
          </a:p>
          <a:p>
            <a:r>
              <a:rPr lang="de-DE" u="sng" dirty="0"/>
              <a:t>Differenzierung</a:t>
            </a:r>
            <a:r>
              <a:rPr lang="de-DE" dirty="0"/>
              <a:t>: Je nach Kenntnisstand kann auch der ausgefüllte Leitfragenkatalog an die (oder einzelne) TN ausgeteilt werden, so dass die Antworten nur nachvollzogen werden müssen. (Der ausgefüllte Leitfragenkatalog befindet sich beim Material zu dieser Fortbildung.)</a:t>
            </a:r>
          </a:p>
          <a:p>
            <a:endParaRPr lang="de-DE" dirty="0"/>
          </a:p>
          <a:p>
            <a:r>
              <a:rPr lang="de-DE" sz="1200" kern="1200" dirty="0">
                <a:solidFill>
                  <a:schemeClr val="tx1"/>
                </a:solidFill>
                <a:latin typeface="+mn-lt"/>
                <a:ea typeface="+mn-ea"/>
                <a:cs typeface="+mn-cs"/>
              </a:rPr>
              <a:t>Funktionsweisen der App (</a:t>
            </a:r>
            <a:r>
              <a:rPr lang="de-DE" sz="1200" kern="1200" dirty="0" err="1">
                <a:solidFill>
                  <a:schemeClr val="tx1"/>
                </a:solidFill>
                <a:latin typeface="+mn-lt"/>
                <a:ea typeface="+mn-ea"/>
                <a:cs typeface="+mn-cs"/>
              </a:rPr>
              <a:t>Urff</a:t>
            </a:r>
            <a:r>
              <a:rPr lang="de-DE" sz="1200" kern="1200" dirty="0">
                <a:solidFill>
                  <a:schemeClr val="tx1"/>
                </a:solidFill>
                <a:latin typeface="+mn-lt"/>
                <a:ea typeface="+mn-ea"/>
                <a:cs typeface="+mn-cs"/>
              </a:rPr>
              <a:t>, 2012):</a:t>
            </a:r>
          </a:p>
          <a:p>
            <a:pPr marL="171450" indent="-171450">
              <a:buFont typeface="Arial" panose="020B0604020202020204" pitchFamily="34" charset="0"/>
              <a:buChar char="•"/>
            </a:pPr>
            <a:r>
              <a:rPr lang="de-DE" sz="1200" kern="1200" dirty="0">
                <a:solidFill>
                  <a:schemeClr val="tx1"/>
                </a:solidFill>
                <a:latin typeface="+mn-lt"/>
                <a:ea typeface="+mn-ea"/>
                <a:cs typeface="+mn-cs"/>
              </a:rPr>
              <a:t>Durch Berühren des Bildschirms mit den Fingern </a:t>
            </a:r>
            <a:r>
              <a:rPr lang="de-DE" sz="1200" kern="1200" dirty="0">
                <a:solidFill>
                  <a:schemeClr val="tx1"/>
                </a:solidFill>
                <a:latin typeface="+mn-lt"/>
                <a:ea typeface="+mn-ea"/>
                <a:cs typeface="+mn-cs"/>
                <a:sym typeface="Wingdings" pitchFamily="2" charset="2"/>
              </a:rPr>
              <a:t> Legen von</a:t>
            </a:r>
            <a:r>
              <a:rPr lang="de-DE" sz="1200" kern="1200" dirty="0">
                <a:solidFill>
                  <a:schemeClr val="tx1"/>
                </a:solidFill>
                <a:latin typeface="+mn-lt"/>
                <a:ea typeface="+mn-ea"/>
                <a:cs typeface="+mn-cs"/>
              </a:rPr>
              <a:t> ein oder mehreren Plättchen oder Verschieben der Plättchen von einer Seite zur anderen.</a:t>
            </a:r>
          </a:p>
          <a:p>
            <a:pPr marL="171450" indent="-171450">
              <a:buFont typeface="Arial" panose="020B0604020202020204" pitchFamily="34" charset="0"/>
              <a:buChar char="•"/>
            </a:pPr>
            <a:r>
              <a:rPr lang="de-DE" sz="1200" kern="1200" dirty="0">
                <a:solidFill>
                  <a:schemeClr val="tx1"/>
                </a:solidFill>
                <a:latin typeface="+mn-lt"/>
                <a:ea typeface="+mn-ea"/>
                <a:cs typeface="+mn-cs"/>
              </a:rPr>
              <a:t>Über eine Zahl streichen: Aus- oder wieder Einblenden der Zahl.</a:t>
            </a:r>
          </a:p>
          <a:p>
            <a:pPr marL="171450" indent="-171450">
              <a:buFont typeface="Arial" panose="020B0604020202020204" pitchFamily="34" charset="0"/>
              <a:buChar char="•"/>
            </a:pPr>
            <a:r>
              <a:rPr lang="de-DE" sz="1200" kern="1200" dirty="0">
                <a:solidFill>
                  <a:schemeClr val="tx1"/>
                </a:solidFill>
                <a:latin typeface="+mn-lt"/>
                <a:ea typeface="+mn-ea"/>
                <a:cs typeface="+mn-cs"/>
              </a:rPr>
              <a:t>Auf eine Zahl tippen </a:t>
            </a:r>
            <a:r>
              <a:rPr lang="de-DE" sz="1200" kern="1200" dirty="0">
                <a:solidFill>
                  <a:schemeClr val="tx1"/>
                </a:solidFill>
                <a:latin typeface="+mn-lt"/>
                <a:ea typeface="+mn-ea"/>
                <a:cs typeface="+mn-cs"/>
                <a:sym typeface="Wingdings" pitchFamily="2" charset="2"/>
              </a:rPr>
              <a:t> </a:t>
            </a:r>
            <a:r>
              <a:rPr lang="de-DE" sz="1200" kern="1200" dirty="0">
                <a:solidFill>
                  <a:schemeClr val="tx1"/>
                </a:solidFill>
                <a:latin typeface="+mn-lt"/>
                <a:ea typeface="+mn-ea"/>
                <a:cs typeface="+mn-cs"/>
              </a:rPr>
              <a:t>Plättchen auf dem Feld werden sortiert.</a:t>
            </a:r>
          </a:p>
          <a:p>
            <a:pPr marL="171450" indent="-171450">
              <a:buFont typeface="Arial" panose="020B0604020202020204" pitchFamily="34" charset="0"/>
              <a:buChar char="•"/>
            </a:pPr>
            <a:r>
              <a:rPr lang="de-DE" sz="1200" kern="1200" dirty="0" err="1">
                <a:solidFill>
                  <a:schemeClr val="tx1"/>
                </a:solidFill>
                <a:latin typeface="+mn-lt"/>
                <a:ea typeface="+mn-ea"/>
                <a:cs typeface="+mn-cs"/>
              </a:rPr>
              <a:t>Rolladen</a:t>
            </a:r>
            <a:r>
              <a:rPr lang="de-DE" sz="1200" kern="1200" dirty="0">
                <a:solidFill>
                  <a:schemeClr val="tx1"/>
                </a:solidFill>
                <a:latin typeface="+mn-lt"/>
                <a:ea typeface="+mn-ea"/>
                <a:cs typeface="+mn-cs"/>
              </a:rPr>
              <a:t> runter- und wieder hochziehen </a:t>
            </a:r>
            <a:r>
              <a:rPr lang="de-DE" sz="1200" kern="1200" dirty="0">
                <a:solidFill>
                  <a:schemeClr val="tx1"/>
                </a:solidFill>
                <a:latin typeface="+mn-lt"/>
                <a:ea typeface="+mn-ea"/>
                <a:cs typeface="+mn-cs"/>
                <a:sym typeface="Wingdings" pitchFamily="2" charset="2"/>
              </a:rPr>
              <a:t> Entsprechende </a:t>
            </a:r>
            <a:r>
              <a:rPr lang="de-DE" sz="1200" kern="1200" dirty="0" err="1">
                <a:solidFill>
                  <a:schemeClr val="tx1"/>
                </a:solidFill>
                <a:latin typeface="+mn-lt"/>
                <a:ea typeface="+mn-ea"/>
                <a:cs typeface="+mn-cs"/>
              </a:rPr>
              <a:t>Tabletthälfte</a:t>
            </a:r>
            <a:r>
              <a:rPr lang="de-DE" sz="1200" kern="1200" dirty="0">
                <a:solidFill>
                  <a:schemeClr val="tx1"/>
                </a:solidFill>
                <a:latin typeface="+mn-lt"/>
                <a:ea typeface="+mn-ea"/>
                <a:cs typeface="+mn-cs"/>
              </a:rPr>
              <a:t> wird abgedeckt. (So können die Kinder auch Aufgaben für ein anderes Kind erstellen oder die Aufgabe kontrollieren.)</a:t>
            </a:r>
          </a:p>
          <a:p>
            <a:pPr marL="171450" indent="-171450">
              <a:buFont typeface="Arial" panose="020B0604020202020204" pitchFamily="34" charset="0"/>
              <a:buChar char="•"/>
            </a:pPr>
            <a:r>
              <a:rPr lang="de-DE" sz="1200" kern="1200" dirty="0">
                <a:solidFill>
                  <a:schemeClr val="tx1"/>
                </a:solidFill>
                <a:latin typeface="+mn-lt"/>
                <a:ea typeface="+mn-ea"/>
                <a:cs typeface="+mn-cs"/>
              </a:rPr>
              <a:t>Plättchen nach oben ziehen </a:t>
            </a:r>
            <a:r>
              <a:rPr lang="de-DE" sz="1200" kern="1200" dirty="0">
                <a:solidFill>
                  <a:schemeClr val="tx1"/>
                </a:solidFill>
                <a:latin typeface="+mn-lt"/>
                <a:ea typeface="+mn-ea"/>
                <a:cs typeface="+mn-cs"/>
                <a:sym typeface="Wingdings" pitchFamily="2" charset="2"/>
              </a:rPr>
              <a:t> Plättchen wird</a:t>
            </a:r>
            <a:r>
              <a:rPr lang="de-DE" sz="1200" kern="1200" dirty="0">
                <a:solidFill>
                  <a:schemeClr val="tx1"/>
                </a:solidFill>
                <a:latin typeface="+mn-lt"/>
                <a:ea typeface="+mn-ea"/>
                <a:cs typeface="+mn-cs"/>
              </a:rPr>
              <a:t> gelöscht.</a:t>
            </a:r>
          </a:p>
          <a:p>
            <a:pPr marL="171450" indent="-171450">
              <a:buFont typeface="Arial" panose="020B0604020202020204" pitchFamily="34" charset="0"/>
              <a:buChar char="•"/>
            </a:pPr>
            <a:r>
              <a:rPr lang="de-DE" sz="1200" kern="1200" dirty="0">
                <a:solidFill>
                  <a:schemeClr val="tx1"/>
                </a:solidFill>
                <a:latin typeface="+mn-lt"/>
                <a:ea typeface="+mn-ea"/>
                <a:cs typeface="+mn-cs"/>
              </a:rPr>
              <a:t>Schütteln des Tabletts schüttelst </a:t>
            </a:r>
            <a:r>
              <a:rPr lang="de-DE" sz="1200" kern="1200" dirty="0">
                <a:solidFill>
                  <a:schemeClr val="tx1"/>
                </a:solidFill>
                <a:latin typeface="+mn-lt"/>
                <a:ea typeface="+mn-ea"/>
                <a:cs typeface="+mn-cs"/>
                <a:sym typeface="Wingdings" pitchFamily="2" charset="2"/>
              </a:rPr>
              <a:t> Tablett wird komplett </a:t>
            </a:r>
            <a:r>
              <a:rPr lang="de-DE" sz="1200" kern="1200" dirty="0">
                <a:solidFill>
                  <a:schemeClr val="tx1"/>
                </a:solidFill>
                <a:latin typeface="+mn-lt"/>
                <a:ea typeface="+mn-ea"/>
                <a:cs typeface="+mn-cs"/>
              </a:rPr>
              <a:t>geleert.</a:t>
            </a:r>
          </a:p>
        </p:txBody>
      </p:sp>
      <p:sp>
        <p:nvSpPr>
          <p:cNvPr id="4" name="Foliennummernplatzhalter 3"/>
          <p:cNvSpPr>
            <a:spLocks noGrp="1"/>
          </p:cNvSpPr>
          <p:nvPr>
            <p:ph type="sldNum" sz="quarter" idx="5"/>
          </p:nvPr>
        </p:nvSpPr>
        <p:spPr/>
        <p:txBody>
          <a:bodyPr/>
          <a:lstStyle/>
          <a:p>
            <a:fld id="{2E7F3AAB-CC61-AC4A-8A19-CC3DF2D07BBF}" type="slidenum">
              <a:rPr lang="de-DE" smtClean="0"/>
              <a:t>29</a:t>
            </a:fld>
            <a:endParaRPr lang="de-DE"/>
          </a:p>
        </p:txBody>
      </p:sp>
    </p:spTree>
    <p:extLst>
      <p:ext uri="{BB962C8B-B14F-4D97-AF65-F5344CB8AC3E}">
        <p14:creationId xmlns:p14="http://schemas.microsoft.com/office/powerpoint/2010/main" val="1723974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30</a:t>
            </a:fld>
            <a:endParaRPr lang="de-DE"/>
          </a:p>
        </p:txBody>
      </p:sp>
    </p:spTree>
    <p:extLst>
      <p:ext uri="{BB962C8B-B14F-4D97-AF65-F5344CB8AC3E}">
        <p14:creationId xmlns:p14="http://schemas.microsoft.com/office/powerpoint/2010/main" val="3478752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31</a:t>
            </a:fld>
            <a:endParaRPr lang="de-DE"/>
          </a:p>
        </p:txBody>
      </p:sp>
    </p:spTree>
    <p:extLst>
      <p:ext uri="{BB962C8B-B14F-4D97-AF65-F5344CB8AC3E}">
        <p14:creationId xmlns:p14="http://schemas.microsoft.com/office/powerpoint/2010/main" val="2286130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solidFill>
                <a:srgbClr val="FF0000"/>
              </a:solidFill>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32</a:t>
            </a:fld>
            <a:endParaRPr lang="de-DE"/>
          </a:p>
        </p:txBody>
      </p:sp>
    </p:spTree>
    <p:extLst>
      <p:ext uri="{BB962C8B-B14F-4D97-AF65-F5344CB8AC3E}">
        <p14:creationId xmlns:p14="http://schemas.microsoft.com/office/powerpoint/2010/main" val="1818312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Kurze Murmelphase: Inwiefern entspricht der bunte Hahn einer guten Lernaufgabe?</a:t>
            </a:r>
          </a:p>
        </p:txBody>
      </p:sp>
      <p:sp>
        <p:nvSpPr>
          <p:cNvPr id="4" name="Foliennummernplatzhalter 3"/>
          <p:cNvSpPr>
            <a:spLocks noGrp="1"/>
          </p:cNvSpPr>
          <p:nvPr>
            <p:ph type="sldNum" sz="quarter" idx="5"/>
          </p:nvPr>
        </p:nvSpPr>
        <p:spPr/>
        <p:txBody>
          <a:bodyPr/>
          <a:lstStyle/>
          <a:p>
            <a:fld id="{2E7F3AAB-CC61-AC4A-8A19-CC3DF2D07BBF}" type="slidenum">
              <a:rPr lang="de-DE" smtClean="0"/>
              <a:t>33</a:t>
            </a:fld>
            <a:endParaRPr lang="de-DE"/>
          </a:p>
        </p:txBody>
      </p:sp>
    </p:spTree>
    <p:extLst>
      <p:ext uri="{BB962C8B-B14F-4D97-AF65-F5344CB8AC3E}">
        <p14:creationId xmlns:p14="http://schemas.microsoft.com/office/powerpoint/2010/main" val="838842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cs typeface="Calibri"/>
              </a:rPr>
              <a:t>Ein Negativbeispiel, was uns wahrscheinlich allen im Gedächtnis geblieben ist. </a:t>
            </a: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34</a:t>
            </a:fld>
            <a:endParaRPr lang="de-DE"/>
          </a:p>
        </p:txBody>
      </p:sp>
    </p:spTree>
    <p:extLst>
      <p:ext uri="{BB962C8B-B14F-4D97-AF65-F5344CB8AC3E}">
        <p14:creationId xmlns:p14="http://schemas.microsoft.com/office/powerpoint/2010/main" val="2530086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Calibri" panose="020F0502020204030204" pitchFamily="34" charset="0"/>
                <a:cs typeface="Calibri" panose="020F0502020204030204" pitchFamily="34" charset="0"/>
              </a:rPr>
              <a:t>Der Moderator muss hier die Entscheidung treffen, ob eine Diskussion sinnvoll ist. Alternativ kann die App auch einfach nur erklärt und danach die „Checkliste“ im Hinblick auf gute Lernaufgaben vorgestellt werden (nächste Folie).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Calibri" panose="020F0502020204030204" pitchFamily="34" charset="0"/>
                <a:cs typeface="Calibri" panose="020F0502020204030204" pitchFamily="34" charset="0"/>
              </a:rPr>
              <a:t>In jedem Fall sollte sich der Moderator Zeit dafür nehmen die hier aufgeführten Funktionen der App zu erklären und darzustellen, dass es sich auch wirklich nur um diese Funktionen handelt.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Calibri" panose="020F0502020204030204" pitchFamily="34" charset="0"/>
                <a:cs typeface="Calibri" panose="020F0502020204030204" pitchFamily="34" charset="0"/>
              </a:rPr>
              <a:t>Bei dieser App handelt es sich um eine von uns nachempfundene App, die genau so nicht existiert. Es gibt aber eine Reihe ähnlich aufgebauter Apps, die in ihren Merkmalen unserer fiktiven App entsprechen. </a:t>
            </a:r>
          </a:p>
          <a:p>
            <a:r>
              <a:rPr lang="de-DE" sz="1200" kern="1200" dirty="0">
                <a:solidFill>
                  <a:schemeClr val="tx1"/>
                </a:solidFill>
                <a:effectLst/>
                <a:latin typeface="Calibri" panose="020F0502020204030204" pitchFamily="34" charset="0"/>
                <a:ea typeface="+mn-ea"/>
                <a:cs typeface="Calibri" panose="020F0502020204030204" pitchFamily="34" charset="0"/>
              </a:rPr>
              <a:t>Im Wesentlichen fordert die App dazu auf, </a:t>
            </a:r>
          </a:p>
          <a:p>
            <a:r>
              <a:rPr lang="de-DE" sz="1200" kern="1200" dirty="0">
                <a:solidFill>
                  <a:schemeClr val="tx1"/>
                </a:solidFill>
                <a:effectLst/>
                <a:latin typeface="Calibri" panose="020F0502020204030204" pitchFamily="34" charset="0"/>
                <a:ea typeface="+mn-ea"/>
                <a:cs typeface="Calibri" panose="020F0502020204030204" pitchFamily="34" charset="0"/>
              </a:rPr>
              <a:t>- Zerlegungen der Zahl 10 zu finden.</a:t>
            </a:r>
            <a:br>
              <a:rPr lang="de-DE" sz="1200" kern="1200" dirty="0">
                <a:solidFill>
                  <a:schemeClr val="tx1"/>
                </a:solidFill>
                <a:effectLst/>
                <a:latin typeface="Calibri" panose="020F0502020204030204" pitchFamily="34" charset="0"/>
                <a:ea typeface="+mn-ea"/>
                <a:cs typeface="Calibri" panose="020F0502020204030204" pitchFamily="34" charset="0"/>
              </a:rPr>
            </a:br>
            <a:r>
              <a:rPr lang="de-DE" sz="1200" kern="1200" dirty="0">
                <a:solidFill>
                  <a:schemeClr val="tx1"/>
                </a:solidFill>
                <a:effectLst/>
                <a:latin typeface="Calibri" panose="020F0502020204030204" pitchFamily="34" charset="0"/>
                <a:ea typeface="+mn-ea"/>
                <a:cs typeface="Calibri" panose="020F0502020204030204" pitchFamily="34" charset="0"/>
              </a:rPr>
              <a:t>- Über den Fragezeichen-Button erhält man allgemeine Erklärungen zum Spiel/ zur App.</a:t>
            </a:r>
            <a:br>
              <a:rPr lang="de-DE" sz="1200" kern="1200" dirty="0">
                <a:solidFill>
                  <a:schemeClr val="tx1"/>
                </a:solidFill>
                <a:effectLst/>
                <a:latin typeface="Calibri" panose="020F0502020204030204" pitchFamily="34" charset="0"/>
                <a:ea typeface="+mn-ea"/>
                <a:cs typeface="Calibri" panose="020F0502020204030204" pitchFamily="34" charset="0"/>
              </a:rPr>
            </a:br>
            <a:r>
              <a:rPr lang="de-DE" sz="1200" kern="1200" dirty="0">
                <a:solidFill>
                  <a:schemeClr val="tx1"/>
                </a:solidFill>
                <a:effectLst/>
                <a:latin typeface="Calibri" panose="020F0502020204030204" pitchFamily="34" charset="0"/>
                <a:ea typeface="+mn-ea"/>
                <a:cs typeface="Calibri" panose="020F0502020204030204" pitchFamily="34" charset="0"/>
              </a:rPr>
              <a:t>- Über den Lautsprecher-Button kann der Lernende sich die Aufgabe vorlesen lassen. </a:t>
            </a:r>
            <a:endParaRPr lang="de-DE" dirty="0">
              <a:effectLst/>
              <a:latin typeface="Calibri" panose="020F0502020204030204" pitchFamily="34" charset="0"/>
              <a:cs typeface="Calibri" panose="020F0502020204030204" pitchFamily="34" charset="0"/>
            </a:endParaRPr>
          </a:p>
          <a:p>
            <a:pPr marL="171450" indent="-171450">
              <a:buFontTx/>
              <a:buChar char="-"/>
            </a:pPr>
            <a:r>
              <a:rPr lang="de-DE" sz="1200" kern="1200" dirty="0">
                <a:solidFill>
                  <a:schemeClr val="tx1"/>
                </a:solidFill>
                <a:effectLst/>
                <a:latin typeface="Calibri" panose="020F0502020204030204" pitchFamily="34" charset="0"/>
                <a:ea typeface="+mn-ea"/>
                <a:cs typeface="Calibri" panose="020F0502020204030204" pitchFamily="34" charset="0"/>
              </a:rPr>
              <a:t>Zur Eingabe der fehlenden Zahlen in den Fenstern der Häuser wird das entsprechende Fenster durch Tippen ausgewählt und durch Antippen einer der unten aufgelisteten Zahlen das Ergebnis eingetragen. </a:t>
            </a:r>
          </a:p>
          <a:p>
            <a:pPr marL="171450" indent="-171450">
              <a:buFontTx/>
              <a:buChar char="-"/>
            </a:pPr>
            <a:r>
              <a:rPr lang="de-DE" sz="1200" kern="1200" dirty="0">
                <a:solidFill>
                  <a:schemeClr val="tx1"/>
                </a:solidFill>
                <a:effectLst/>
                <a:latin typeface="Calibri" panose="020F0502020204030204" pitchFamily="34" charset="0"/>
                <a:ea typeface="+mn-ea"/>
                <a:cs typeface="Calibri" panose="020F0502020204030204" pitchFamily="34" charset="0"/>
              </a:rPr>
              <a:t>Der „Zurück-Button“ löscht eingetragene Zahlen. </a:t>
            </a:r>
          </a:p>
          <a:p>
            <a:pPr marL="171450" indent="-171450">
              <a:buFontTx/>
              <a:buChar char="-"/>
            </a:pPr>
            <a:r>
              <a:rPr lang="de-DE" sz="1200" kern="1200" dirty="0">
                <a:solidFill>
                  <a:schemeClr val="tx1"/>
                </a:solidFill>
                <a:effectLst/>
                <a:latin typeface="Calibri" panose="020F0502020204030204" pitchFamily="34" charset="0"/>
                <a:ea typeface="+mn-ea"/>
                <a:cs typeface="Calibri" panose="020F0502020204030204" pitchFamily="34" charset="0"/>
              </a:rPr>
              <a:t>Nach dem Eintragen aller Ergebnisse kann über den Häkchen-Button (unten rechts) eine Überprüfung der Ergebnisse erfolgen. Falsche Ergebnisse werden rot eingefärbt, richtige Ergebnisse grün. Mit dem grünen Pfeil kann man zur nächsten Aufgabe springen. </a:t>
            </a:r>
            <a:endParaRPr lang="de-DE"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Calibri" panose="020F0502020204030204" pitchFamily="34" charset="0"/>
                <a:cs typeface="Calibri" panose="020F0502020204030204" pitchFamily="34" charset="0"/>
              </a:rPr>
              <a:t>Kurze Murmelphase: Inwiefern entsprechen die Aufgaben dieser App einer guten Lernaufgabe?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Calibri" panose="020F0502020204030204" pitchFamily="34" charset="0"/>
                <a:cs typeface="Calibri" panose="020F0502020204030204" pitchFamily="34" charset="0"/>
              </a:rPr>
              <a:t>Natürlich können Sie jetzt nicht die Funktionsweisen der App erproben, um zu einem Fazit zu kommen. Gehen Sie einfach von Ihrem ersten Eindruck aus.</a:t>
            </a:r>
          </a:p>
          <a:p>
            <a:endParaRPr lang="de-DE" dirty="0">
              <a:latin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35</a:t>
            </a:fld>
            <a:endParaRPr lang="de-DE"/>
          </a:p>
        </p:txBody>
      </p:sp>
    </p:spTree>
    <p:extLst>
      <p:ext uri="{BB962C8B-B14F-4D97-AF65-F5344CB8AC3E}">
        <p14:creationId xmlns:p14="http://schemas.microsoft.com/office/powerpoint/2010/main" val="124972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Leider hält der </a:t>
            </a:r>
            <a:r>
              <a:rPr lang="de-DE" altLang="de-DE" dirty="0" err="1">
                <a:solidFill>
                  <a:srgbClr val="FF0000"/>
                </a:solidFill>
                <a:latin typeface="Arial" panose="020B0604020202020204" pitchFamily="34" charset="0"/>
                <a:ea typeface="ＭＳ Ｐゴシック" panose="020B0600070205080204" pitchFamily="34" charset="-128"/>
                <a:cs typeface="Arial" panose="020B0604020202020204" pitchFamily="34" charset="0"/>
              </a:rPr>
              <a:t>Appstore</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für eine Suche nach „Mathematik Grundschule“ sehr viele „</a:t>
            </a:r>
            <a:r>
              <a:rPr lang="de-DE" altLang="de-DE" dirty="0" err="1">
                <a:solidFill>
                  <a:srgbClr val="FF0000"/>
                </a:solidFill>
                <a:latin typeface="Arial" panose="020B0604020202020204" pitchFamily="34" charset="0"/>
                <a:ea typeface="ＭＳ Ｐゴシック" panose="020B0600070205080204" pitchFamily="34" charset="-128"/>
                <a:cs typeface="Arial" panose="020B0604020202020204" pitchFamily="34" charset="0"/>
              </a:rPr>
              <a:t>drill</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&amp; </a:t>
            </a:r>
            <a:r>
              <a:rPr lang="de-DE" altLang="de-DE" dirty="0" err="1">
                <a:solidFill>
                  <a:srgbClr val="FF0000"/>
                </a:solidFill>
                <a:latin typeface="Arial" panose="020B0604020202020204" pitchFamily="34" charset="0"/>
                <a:ea typeface="ＭＳ Ｐゴシック" panose="020B0600070205080204" pitchFamily="34" charset="-128"/>
                <a:cs typeface="Arial" panose="020B0604020202020204" pitchFamily="34" charset="0"/>
              </a:rPr>
              <a:t>practice</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Apps bereit.</a:t>
            </a:r>
          </a:p>
          <a:p>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Hier wird Mathematik vermeintlich kindgerecht verpackt, indem sie durch bunte Grafiken und Soundeffekte ausgeschmückt wird.</a:t>
            </a:r>
          </a:p>
          <a:p>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Die in solchen Apps angebotenen Aufgaben sind in der Regel voneinander isoliert. Das heißt, es gibt zwischen den einzelnen Aufgaben keinen mathematischen Zusammenhang. Jede Aufgabe steht für sich und kann auch nur als solche berechnet werden. Die </a:t>
            </a:r>
            <a:r>
              <a:rPr lang="de-DE" altLang="de-DE" dirty="0" err="1">
                <a:solidFill>
                  <a:srgbClr val="FF0000"/>
                </a:solidFill>
                <a:latin typeface="Arial" panose="020B0604020202020204" pitchFamily="34" charset="0"/>
                <a:ea typeface="ＭＳ Ｐゴシック" panose="020B0600070205080204" pitchFamily="34" charset="-128"/>
                <a:cs typeface="Arial" panose="020B0604020202020204" pitchFamily="34" charset="0"/>
              </a:rPr>
              <a:t>Beziehungshaltigkeit</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der Mathematik wird nicht ausgenutzt. Es sind keine Entdeckungen möglich und es können keine Analogien und Strategien genutzt oder gar entwickelt werden.</a:t>
            </a:r>
          </a:p>
          <a:p>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Die Bewertung erfolgt durch eine Anzeige, ob die Aufgabe richtig oder falsch gelöst wurde. Häufig wird nach mehrfacher falscher Eingabe einer Lösung einfach die richtige Antwort vorgegeben und eine neue Aufgabe gestellt. Dies trägt weder zu Verständnis bei noch hilft es, die Aufgabe beim nächsten Mal besser lösen zu können. Das Kind wird weiterhin nicht wissen, WIE es zu einer Lösung gelangen kann. Gegebenenfalls lernt es die „vorgesagte Antwort“ irgendwann auswendig ohne ein Verständnis dafür aufzubauen – was eine weitere Diagnose der Fehlvorstellungen des Kindes nur noch erschwert</a:t>
            </a: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37</a:t>
            </a:fld>
            <a:endParaRPr lang="de-DE"/>
          </a:p>
        </p:txBody>
      </p:sp>
    </p:spTree>
    <p:extLst>
      <p:ext uri="{BB962C8B-B14F-4D97-AF65-F5344CB8AC3E}">
        <p14:creationId xmlns:p14="http://schemas.microsoft.com/office/powerpoint/2010/main" val="27198107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cs typeface="Calibri"/>
              </a:rPr>
              <a:t>Vergleicht man nun die gerade in Erinnerung gerufenen „bunten Hunde“ mit den in den App-Stores weit verbreiteten ‚</a:t>
            </a:r>
            <a:r>
              <a:rPr lang="de-DE" dirty="0" err="1">
                <a:cs typeface="Calibri"/>
              </a:rPr>
              <a:t>drill</a:t>
            </a:r>
            <a:r>
              <a:rPr lang="de-DE" dirty="0">
                <a:cs typeface="Calibri"/>
              </a:rPr>
              <a:t> &amp; </a:t>
            </a:r>
            <a:r>
              <a:rPr lang="de-DE" dirty="0" err="1">
                <a:cs typeface="Calibri"/>
              </a:rPr>
              <a:t>practice</a:t>
            </a:r>
            <a:r>
              <a:rPr lang="de-DE" dirty="0">
                <a:cs typeface="Calibri"/>
              </a:rPr>
              <a:t>‘ Apps, erkennt man schnell, dass es sich um den gleichen Aufgabentyp handelt. Egal ob analog oder digital, entspricht das nicht den Kriterien einer guten Aufgabe.</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38</a:t>
            </a:fld>
            <a:endParaRPr lang="de-DE"/>
          </a:p>
        </p:txBody>
      </p:sp>
    </p:spTree>
    <p:extLst>
      <p:ext uri="{BB962C8B-B14F-4D97-AF65-F5344CB8AC3E}">
        <p14:creationId xmlns:p14="http://schemas.microsoft.com/office/powerpoint/2010/main" val="3381172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das Thema ‚Zahlen zerlegen‘ kann man jedoch auch die schon erprobte App Rechentablett einsetzen. Diese eben schon erwähnte App, ist als Aufgabenformat zu verstehen und kann als solches in eine Unterrichtsreihe integriert werden. Die guten Lernaufgaben müssen allerdings hier von der Lehrkraft gestellt werden, denn die App generiert keine Aufgaben selbstständig.</a:t>
            </a: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39</a:t>
            </a:fld>
            <a:endParaRPr lang="de-DE"/>
          </a:p>
        </p:txBody>
      </p:sp>
    </p:spTree>
    <p:extLst>
      <p:ext uri="{BB962C8B-B14F-4D97-AF65-F5344CB8AC3E}">
        <p14:creationId xmlns:p14="http://schemas.microsoft.com/office/powerpoint/2010/main" val="1585475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a:ea typeface="ＭＳ Ｐゴシック"/>
                <a:cs typeface="Arial"/>
              </a:rPr>
              <a:t>Zusammenfassend kann man an dieser Stelle das Bild einblenden, um den TN zu verdeutlichen, dass es eine App, die alles kann, nicht geben wird.</a:t>
            </a:r>
          </a:p>
        </p:txBody>
      </p:sp>
      <p:sp>
        <p:nvSpPr>
          <p:cNvPr id="4" name="Foliennummernplatzhalter 3"/>
          <p:cNvSpPr>
            <a:spLocks noGrp="1"/>
          </p:cNvSpPr>
          <p:nvPr>
            <p:ph type="sldNum" sz="quarter" idx="5"/>
          </p:nvPr>
        </p:nvSpPr>
        <p:spPr/>
        <p:txBody>
          <a:bodyPr/>
          <a:lstStyle/>
          <a:p>
            <a:fld id="{2E7F3AAB-CC61-AC4A-8A19-CC3DF2D07BBF}" type="slidenum">
              <a:rPr lang="de-DE" smtClean="0"/>
              <a:t>3</a:t>
            </a:fld>
            <a:endParaRPr lang="de-DE"/>
          </a:p>
        </p:txBody>
      </p:sp>
    </p:spTree>
    <p:extLst>
      <p:ext uri="{BB962C8B-B14F-4D97-AF65-F5344CB8AC3E}">
        <p14:creationId xmlns:p14="http://schemas.microsoft.com/office/powerpoint/2010/main" val="1868629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 nach Einschätzung des Moderatoren, kann an dieser Stelle eine kurze Information zum Thema ‚Zahlzerlegung‘ gegeben werden. </a:t>
            </a: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40</a:t>
            </a:fld>
            <a:endParaRPr lang="de-DE"/>
          </a:p>
        </p:txBody>
      </p:sp>
    </p:spTree>
    <p:extLst>
      <p:ext uri="{BB962C8B-B14F-4D97-AF65-F5344CB8AC3E}">
        <p14:creationId xmlns:p14="http://schemas.microsoft.com/office/powerpoint/2010/main" val="4160947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Damit mit der App die Zahlzerlegung und damit das Teile-Ganzes-Verständnis auch entsprechend gefördert wird, bedarf es guter Lernaufgaben. Hier eignen sich besonders solche Aufgaben, die zum Entdecken von Zusammenhängen herausfordern (operative Aufgabenstellungen: Was passiert, wenn …?) (</a:t>
            </a:r>
            <a:r>
              <a:rPr lang="de-DE" sz="1200" dirty="0" err="1"/>
              <a:t>Urff</a:t>
            </a:r>
            <a:r>
              <a:rPr lang="de-DE" sz="1200" dirty="0"/>
              <a:t>, 2012).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Mögliche Aufgabenstellungen sind auf den nächsten beiden Folien vermerkt.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t>Differenzierung</a:t>
            </a:r>
            <a:r>
              <a:rPr lang="de-DE" dirty="0"/>
              <a:t>: Für TN, die mit dieser Aufgabe schnell fertig geworden sind, können die Aufgaben auch zu einer weiteren App (z. B. Klötzchen) bearbeitet werden (dann nicht zum Thema Zahlzerlegung, sondern zum Thema Würfelgebäude).</a:t>
            </a: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41</a:t>
            </a:fld>
            <a:endParaRPr lang="de-DE"/>
          </a:p>
        </p:txBody>
      </p:sp>
    </p:spTree>
    <p:extLst>
      <p:ext uri="{BB962C8B-B14F-4D97-AF65-F5344CB8AC3E}">
        <p14:creationId xmlns:p14="http://schemas.microsoft.com/office/powerpoint/2010/main" val="1948787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e-DE" sz="1200" dirty="0"/>
              <a:t>Bei diesen „Forscheraufgaben handelt es sich um Aufgaben, die neben den inhaltbezogen Kompetenzen insbesondere auch die prozessbezogenen Kompetenzen fördern. </a:t>
            </a:r>
          </a:p>
          <a:p>
            <a:pPr marL="0" marR="0" lvl="0" indent="0" algn="l" defTabSz="914400" rtl="0" eaLnBrk="1" fontAlgn="base" latinLnBrk="0" hangingPunct="1">
              <a:lnSpc>
                <a:spcPct val="100000"/>
              </a:lnSpc>
              <a:spcBef>
                <a:spcPts val="0"/>
              </a:spcBef>
              <a:spcAft>
                <a:spcPts val="0"/>
              </a:spcAft>
              <a:buClrTx/>
              <a:buSzTx/>
              <a:buFontTx/>
              <a:buNone/>
              <a:tabLst/>
              <a:defRPr/>
            </a:pPr>
            <a:r>
              <a:rPr lang="de-DE" sz="1200" dirty="0"/>
              <a:t>Aufgaben dieser Art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de-DE" sz="1200" dirty="0"/>
              <a:t>sind häufig offen (hinsichtlich des Vorgehens oder möglicher Lösungen),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de-DE" sz="1200" dirty="0"/>
              <a:t>regen zum systematischen Probieren/Ordnen an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de-DE" sz="1200" dirty="0"/>
              <a:t>Oder Fördern das Entdecken mathematischer Zusammenhänge, indem bspw. operative Veränderungen (Was passiert, wenn …?) in den Blick genommen werden.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sz="1200" b="0" dirty="0"/>
              <a:t>Damit entsprechen diese Aufgabe den Kriterien guter Lernaufgaben im Sinne des Lehrplans (siehe Folie 37).</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de-DE" sz="1200" b="0" dirty="0"/>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sz="1200" b="0" dirty="0"/>
              <a:t>Die genannten Aspekte können exemplarisch anhand der letzten Aufgabe noch einmal verdeutlicht werden (siehe nächste Folie).</a:t>
            </a:r>
          </a:p>
        </p:txBody>
      </p:sp>
      <p:sp>
        <p:nvSpPr>
          <p:cNvPr id="4" name="Foliennummernplatzhalter 3"/>
          <p:cNvSpPr>
            <a:spLocks noGrp="1"/>
          </p:cNvSpPr>
          <p:nvPr>
            <p:ph type="sldNum" sz="quarter" idx="5"/>
          </p:nvPr>
        </p:nvSpPr>
        <p:spPr/>
        <p:txBody>
          <a:bodyPr/>
          <a:lstStyle/>
          <a:p>
            <a:fld id="{2E7F3AAB-CC61-AC4A-8A19-CC3DF2D07BBF}" type="slidenum">
              <a:rPr lang="de-DE" smtClean="0"/>
              <a:t>42</a:t>
            </a:fld>
            <a:endParaRPr lang="de-DE"/>
          </a:p>
        </p:txBody>
      </p:sp>
    </p:spTree>
    <p:extLst>
      <p:ext uri="{BB962C8B-B14F-4D97-AF65-F5344CB8AC3E}">
        <p14:creationId xmlns:p14="http://schemas.microsoft.com/office/powerpoint/2010/main" val="30944933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Wie viele verschiedene Möglichkeiten gibt es, 6 Plättchen auf beide Seiten zu verteilen? </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Die Zahl kann hier natürlich je nach Lerngruppe oder auch für einzelne Kinder angepasst werden. </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Die Kinder können mithilfe der App unterschiedliche oder sogar alle Zahlzerlegungen zu einer Zahl finden. Einige Kinder probieren hier vielleicht, andere gehen zunehmend systematisch vor, indem sie nacheinander immer genau ein Plättchen auf die andere Seite verschieben. </a:t>
            </a:r>
          </a:p>
          <a:p>
            <a:r>
              <a:rPr lang="de-DE" sz="1200" kern="1200" dirty="0">
                <a:solidFill>
                  <a:schemeClr val="tx1"/>
                </a:solidFill>
                <a:effectLst/>
                <a:latin typeface="+mn-lt"/>
                <a:ea typeface="+mn-ea"/>
                <a:cs typeface="+mn-cs"/>
              </a:rPr>
              <a:t>Da die App Rechentablett selbst keine Möglichkeit der Dokumentation bietet, ist hier das Hinzunehmen von Papier und Stift sinnvoll und wichtig, vor allem wenn es beispielsweise auch um das das strukturierte Finden aller möglichen Zahlzerlegungen geht. Die Kinder könnten je nach Zahlenraum ein Arbeitsblatt mit 10er-Reihen oder 20er-Feldern erhalten, auf dem sie die gefundenen Zahlzerlegungen mit einem roten und blauen Stift eintragen und möglicherweise auch die passende Plusaufgabe notieren (siehe Foto).</a:t>
            </a:r>
          </a:p>
          <a:p>
            <a:r>
              <a:rPr lang="de-DE" sz="1200" kern="1200" dirty="0">
                <a:solidFill>
                  <a:schemeClr val="tx1"/>
                </a:solidFill>
                <a:effectLst/>
                <a:latin typeface="+mn-lt"/>
                <a:ea typeface="+mn-ea"/>
                <a:cs typeface="+mn-cs"/>
              </a:rPr>
              <a:t> Alternativ könnten die Kinder auch ein Bildschirmvideo aufnehmen, um ihr Vorgehen anschließend einem anderen Kind oder im Plenum vorzustellen und eventuell auch zu erläutern, warum es keine weiteren Zerlegungen geben kann.</a:t>
            </a:r>
          </a:p>
          <a:p>
            <a:pPr marL="0" marR="0" lvl="0" indent="0" algn="l" defTabSz="914400" rtl="0" eaLnBrk="1" fontAlgn="base" latinLnBrk="0" hangingPunct="1">
              <a:lnSpc>
                <a:spcPct val="100000"/>
              </a:lnSpc>
              <a:spcBef>
                <a:spcPts val="0"/>
              </a:spcBef>
              <a:spcAft>
                <a:spcPts val="0"/>
              </a:spcAft>
              <a:buClrTx/>
              <a:buSzTx/>
              <a:buFontTx/>
              <a:buNone/>
              <a:tabLst/>
              <a:defRPr/>
            </a:pPr>
            <a:endParaRPr lang="de-DE" sz="1200" b="0" dirty="0"/>
          </a:p>
        </p:txBody>
      </p:sp>
      <p:sp>
        <p:nvSpPr>
          <p:cNvPr id="4" name="Foliennummernplatzhalter 3"/>
          <p:cNvSpPr>
            <a:spLocks noGrp="1"/>
          </p:cNvSpPr>
          <p:nvPr>
            <p:ph type="sldNum" sz="quarter" idx="5"/>
          </p:nvPr>
        </p:nvSpPr>
        <p:spPr/>
        <p:txBody>
          <a:bodyPr/>
          <a:lstStyle/>
          <a:p>
            <a:fld id="{2E7F3AAB-CC61-AC4A-8A19-CC3DF2D07BBF}" type="slidenum">
              <a:rPr lang="de-DE" smtClean="0"/>
              <a:t>43</a:t>
            </a:fld>
            <a:endParaRPr lang="de-DE"/>
          </a:p>
        </p:txBody>
      </p:sp>
    </p:spTree>
    <p:extLst>
      <p:ext uri="{BB962C8B-B14F-4D97-AF65-F5344CB8AC3E}">
        <p14:creationId xmlns:p14="http://schemas.microsoft.com/office/powerpoint/2010/main" val="1258966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e-DE" sz="1200" b="0" dirty="0"/>
              <a:t>Diese Lernaufgaben sind eher geschlossener und vornehmlich inhaltsbezogen.</a:t>
            </a:r>
          </a:p>
          <a:p>
            <a:pPr marL="0" marR="0" lvl="0" indent="0" algn="l" defTabSz="914400" rtl="0" eaLnBrk="1" fontAlgn="base" latinLnBrk="0" hangingPunct="1">
              <a:lnSpc>
                <a:spcPct val="100000"/>
              </a:lnSpc>
              <a:spcBef>
                <a:spcPts val="0"/>
              </a:spcBef>
              <a:spcAft>
                <a:spcPts val="0"/>
              </a:spcAft>
              <a:buClrTx/>
              <a:buSzTx/>
              <a:buFontTx/>
              <a:buNone/>
              <a:tabLst/>
              <a:defRPr/>
            </a:pPr>
            <a:r>
              <a:rPr lang="de-DE" sz="1200" b="0" dirty="0"/>
              <a:t>Sie haben selbstverständlich – abhängig vom Unterrichtsziel – genauso ihre Berechtigung (z. B. Kennenlernen des Aufgabenformats, Ablösung vom zählendem Rechnen) sollten jedoch unbedingt auch durch offenere Aufgabenstellungen (wie auf der vorherigen Folie) ergänzt werden.</a:t>
            </a:r>
          </a:p>
          <a:p>
            <a:endParaRPr lang="de-D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Auch hier kann eine Aufgabe beispielhaft herausgegriffen werden, </a:t>
            </a:r>
            <a:r>
              <a:rPr lang="de-DE" sz="1200" b="0" dirty="0"/>
              <a:t>um die genannten Aspekte noch einmal zu verdeutlichen (siehe nächste Folie).</a:t>
            </a:r>
          </a:p>
        </p:txBody>
      </p:sp>
      <p:sp>
        <p:nvSpPr>
          <p:cNvPr id="4" name="Foliennummernplatzhalter 3"/>
          <p:cNvSpPr>
            <a:spLocks noGrp="1"/>
          </p:cNvSpPr>
          <p:nvPr>
            <p:ph type="sldNum" sz="quarter" idx="5"/>
          </p:nvPr>
        </p:nvSpPr>
        <p:spPr/>
        <p:txBody>
          <a:bodyPr/>
          <a:lstStyle/>
          <a:p>
            <a:fld id="{2E7F3AAB-CC61-AC4A-8A19-CC3DF2D07BBF}" type="slidenum">
              <a:rPr lang="de-DE" smtClean="0"/>
              <a:t>44</a:t>
            </a:fld>
            <a:endParaRPr lang="de-DE"/>
          </a:p>
        </p:txBody>
      </p:sp>
    </p:spTree>
    <p:extLst>
      <p:ext uri="{BB962C8B-B14F-4D97-AF65-F5344CB8AC3E}">
        <p14:creationId xmlns:p14="http://schemas.microsoft.com/office/powerpoint/2010/main" val="16168959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Auf dem Tablett liegen 10 Plättchen. Nur einen Teil kannst du sehen. Wie viele Plättchen sind verdeckt? </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Durch das Abdecken der rechten Spalte, lassen sich so auch Ergänzungsaufgaben materialgestützt üben.</a:t>
            </a:r>
          </a:p>
          <a:p>
            <a:r>
              <a:rPr lang="de-DE" sz="1200" kern="1200" dirty="0">
                <a:solidFill>
                  <a:schemeClr val="tx1"/>
                </a:solidFill>
                <a:effectLst/>
                <a:latin typeface="+mn-lt"/>
                <a:ea typeface="+mn-ea"/>
                <a:cs typeface="+mn-cs"/>
              </a:rPr>
              <a:t>Die Kinder könnten auch hier zusätzlich ein Arbeitsblatt mit verschiedenen Ergänzungs-Aufgaben an die Hand bekommen, die sie dann am Tablett einstellen, die Lösung notieren und anschließend durch Öffnen der </a:t>
            </a:r>
            <a:r>
              <a:rPr lang="de-DE" sz="1200" kern="1200" dirty="0" err="1">
                <a:solidFill>
                  <a:schemeClr val="tx1"/>
                </a:solidFill>
                <a:effectLst/>
                <a:latin typeface="+mn-lt"/>
                <a:ea typeface="+mn-ea"/>
                <a:cs typeface="+mn-cs"/>
              </a:rPr>
              <a:t>Rollade</a:t>
            </a:r>
            <a:r>
              <a:rPr lang="de-DE" sz="1200" kern="1200" dirty="0">
                <a:solidFill>
                  <a:schemeClr val="tx1"/>
                </a:solidFill>
                <a:effectLst/>
                <a:latin typeface="+mn-lt"/>
                <a:ea typeface="+mn-ea"/>
                <a:cs typeface="+mn-cs"/>
              </a:rPr>
              <a:t> überprüfen können.</a:t>
            </a:r>
          </a:p>
        </p:txBody>
      </p:sp>
      <p:sp>
        <p:nvSpPr>
          <p:cNvPr id="4" name="Foliennummernplatzhalter 3"/>
          <p:cNvSpPr>
            <a:spLocks noGrp="1"/>
          </p:cNvSpPr>
          <p:nvPr>
            <p:ph type="sldNum" sz="quarter" idx="5"/>
          </p:nvPr>
        </p:nvSpPr>
        <p:spPr/>
        <p:txBody>
          <a:bodyPr/>
          <a:lstStyle/>
          <a:p>
            <a:fld id="{2E7F3AAB-CC61-AC4A-8A19-CC3DF2D07BBF}" type="slidenum">
              <a:rPr lang="de-DE" smtClean="0"/>
              <a:t>45</a:t>
            </a:fld>
            <a:endParaRPr lang="de-DE"/>
          </a:p>
        </p:txBody>
      </p:sp>
    </p:spTree>
    <p:extLst>
      <p:ext uri="{BB962C8B-B14F-4D97-AF65-F5344CB8AC3E}">
        <p14:creationId xmlns:p14="http://schemas.microsoft.com/office/powerpoint/2010/main" val="13546112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diese Folie kann ein QR Code oder ein Link eingefügt werden, um eine </a:t>
            </a:r>
            <a:r>
              <a:rPr lang="de-DE" dirty="0" err="1"/>
              <a:t>Edkimo</a:t>
            </a:r>
            <a:r>
              <a:rPr lang="de-DE" dirty="0"/>
              <a:t> Umfrage zu machen. Die Ergebnisse können präsentiert und im Anschluss den TN per Mail zugeschickt werden. Auf Folie 48 finden Sie eine mögliche Strukturierung einer Umfrage.</a:t>
            </a:r>
          </a:p>
          <a:p>
            <a:r>
              <a:rPr lang="de-DE" dirty="0"/>
              <a:t>Das Kästchen dient als Platzhalter. Hier können Sie Ihren QR-Code einfügen.</a:t>
            </a:r>
          </a:p>
        </p:txBody>
      </p:sp>
      <p:sp>
        <p:nvSpPr>
          <p:cNvPr id="4" name="Foliennummernplatzhalter 3"/>
          <p:cNvSpPr>
            <a:spLocks noGrp="1"/>
          </p:cNvSpPr>
          <p:nvPr>
            <p:ph type="sldNum" sz="quarter" idx="5"/>
          </p:nvPr>
        </p:nvSpPr>
        <p:spPr/>
        <p:txBody>
          <a:bodyPr/>
          <a:lstStyle/>
          <a:p>
            <a:fld id="{2E7F3AAB-CC61-AC4A-8A19-CC3DF2D07BBF}" type="slidenum">
              <a:rPr lang="de-DE" smtClean="0"/>
              <a:t>46</a:t>
            </a:fld>
            <a:endParaRPr lang="de-DE"/>
          </a:p>
        </p:txBody>
      </p:sp>
    </p:spTree>
    <p:extLst>
      <p:ext uri="{BB962C8B-B14F-4D97-AF65-F5344CB8AC3E}">
        <p14:creationId xmlns:p14="http://schemas.microsoft.com/office/powerpoint/2010/main" val="1481471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diese Folie kann der Link für die </a:t>
            </a:r>
            <a:r>
              <a:rPr lang="de-DE" dirty="0" err="1"/>
              <a:t>Edkimo</a:t>
            </a:r>
            <a:r>
              <a:rPr lang="de-DE" dirty="0"/>
              <a:t> Seite eingefügt werden. Im Präsentationsmodus kann der Link angeklickt werden und die Umfrageergebnisse können abgerufen werden.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47</a:t>
            </a:fld>
            <a:endParaRPr lang="de-DE"/>
          </a:p>
        </p:txBody>
      </p:sp>
    </p:spTree>
    <p:extLst>
      <p:ext uri="{BB962C8B-B14F-4D97-AF65-F5344CB8AC3E}">
        <p14:creationId xmlns:p14="http://schemas.microsoft.com/office/powerpoint/2010/main" val="31041659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Moderator kann unter </a:t>
            </a:r>
            <a:r>
              <a:rPr lang="de-DE" dirty="0" err="1"/>
              <a:t>www.edkimo.de</a:t>
            </a:r>
            <a:r>
              <a:rPr lang="de-DE" dirty="0"/>
              <a:t> (nach Registrierung) eine eigene Umfrage erstellen. Diese könnte beispielsweise so aussehen.</a:t>
            </a:r>
          </a:p>
          <a:p>
            <a:r>
              <a:rPr lang="de-DE" dirty="0"/>
              <a:t>Eine Anleitung zum Erstellen einer Umfrage findet man unter https://</a:t>
            </a:r>
            <a:r>
              <a:rPr lang="de-DE" dirty="0" err="1"/>
              <a:t>edkimo.com</a:t>
            </a:r>
            <a:r>
              <a:rPr lang="de-DE" dirty="0"/>
              <a:t>/de/</a:t>
            </a:r>
            <a:r>
              <a:rPr lang="de-DE" dirty="0" err="1"/>
              <a:t>faq</a:t>
            </a:r>
            <a:r>
              <a:rPr lang="de-DE" dirty="0"/>
              <a:t>/.</a:t>
            </a:r>
          </a:p>
        </p:txBody>
      </p:sp>
      <p:sp>
        <p:nvSpPr>
          <p:cNvPr id="4" name="Foliennummernplatzhalter 3"/>
          <p:cNvSpPr>
            <a:spLocks noGrp="1"/>
          </p:cNvSpPr>
          <p:nvPr>
            <p:ph type="sldNum" sz="quarter" idx="5"/>
          </p:nvPr>
        </p:nvSpPr>
        <p:spPr/>
        <p:txBody>
          <a:bodyPr/>
          <a:lstStyle/>
          <a:p>
            <a:fld id="{2E7F3AAB-CC61-AC4A-8A19-CC3DF2D07BBF}" type="slidenum">
              <a:rPr lang="de-DE" smtClean="0"/>
              <a:t>48</a:t>
            </a:fld>
            <a:endParaRPr lang="de-DE"/>
          </a:p>
        </p:txBody>
      </p:sp>
    </p:spTree>
    <p:extLst>
      <p:ext uri="{BB962C8B-B14F-4D97-AF65-F5344CB8AC3E}">
        <p14:creationId xmlns:p14="http://schemas.microsoft.com/office/powerpoint/2010/main" val="6457207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Anschluss an diese Aktivität können noch einmal verschiedene </a:t>
            </a:r>
            <a:r>
              <a:rPr lang="de-DE" dirty="0" err="1"/>
              <a:t>Apptypen</a:t>
            </a:r>
            <a:r>
              <a:rPr lang="de-DE" dirty="0"/>
              <a:t> in den Blick genommen werden, die im Unterricht hinsichtlich verschiedener Unterrichtsziele alle ihre Berechtigung haben.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49</a:t>
            </a:fld>
            <a:endParaRPr lang="de-DE"/>
          </a:p>
        </p:txBody>
      </p:sp>
    </p:spTree>
    <p:extLst>
      <p:ext uri="{BB962C8B-B14F-4D97-AF65-F5344CB8AC3E}">
        <p14:creationId xmlns:p14="http://schemas.microsoft.com/office/powerpoint/2010/main" val="1163262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Das Ziel der Fortbildung wird transparent gemacht.</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a:t>
            </a:fld>
            <a:endParaRPr lang="de-DE"/>
          </a:p>
        </p:txBody>
      </p:sp>
    </p:spTree>
    <p:extLst>
      <p:ext uri="{BB962C8B-B14F-4D97-AF65-F5344CB8AC3E}">
        <p14:creationId xmlns:p14="http://schemas.microsoft.com/office/powerpoint/2010/main" val="31196407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a:ea typeface="ＭＳ Ｐゴシック"/>
                <a:cs typeface="Arial"/>
              </a:rPr>
              <a:t>Diese (exemplarischen) fünf „Kategorien“ von Apps werden auf den folgenden Folien genauer betrachtet.</a:t>
            </a:r>
          </a:p>
        </p:txBody>
      </p:sp>
      <p:sp>
        <p:nvSpPr>
          <p:cNvPr id="4" name="Foliennummernplatzhalter 3"/>
          <p:cNvSpPr>
            <a:spLocks noGrp="1"/>
          </p:cNvSpPr>
          <p:nvPr>
            <p:ph type="sldNum" sz="quarter" idx="5"/>
          </p:nvPr>
        </p:nvSpPr>
        <p:spPr/>
        <p:txBody>
          <a:bodyPr/>
          <a:lstStyle/>
          <a:p>
            <a:fld id="{2E7F3AAB-CC61-AC4A-8A19-CC3DF2D07BBF}" type="slidenum">
              <a:rPr lang="de-DE" smtClean="0"/>
              <a:t>50</a:t>
            </a:fld>
            <a:endParaRPr lang="de-DE"/>
          </a:p>
        </p:txBody>
      </p:sp>
    </p:spTree>
    <p:extLst>
      <p:ext uri="{BB962C8B-B14F-4D97-AF65-F5344CB8AC3E}">
        <p14:creationId xmlns:p14="http://schemas.microsoft.com/office/powerpoint/2010/main" val="40621245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Sans-Serif"/>
              <a:buChar char="•"/>
            </a:pPr>
            <a:r>
              <a:rPr lang="de-DE" dirty="0"/>
              <a:t>In diesen Apps werden bekannte didaktische Materialien, die im Unterricht als Arbeitsmittel eingesetzt werden, virtuell abgebildet. </a:t>
            </a:r>
          </a:p>
          <a:p>
            <a:pPr marL="171450" indent="-171450">
              <a:buFont typeface="Arial,Sans-Serif"/>
              <a:buChar char="•"/>
            </a:pPr>
            <a:r>
              <a:rPr lang="de-DE" dirty="0"/>
              <a:t>Sie bieten in der Regel eine Erweiterung der physischen Materialien durch die Ausnutzung spezifischer Potentiale des digitalen Mediums. </a:t>
            </a:r>
          </a:p>
          <a:p>
            <a:pPr marL="171450" indent="-171450">
              <a:buFont typeface="Arial,Sans-Serif"/>
              <a:buChar char="•"/>
            </a:pPr>
            <a:r>
              <a:rPr lang="de-DE" dirty="0"/>
              <a:t>So werden in vielen Apps die unterschiedlichen Darstellungsebenen miteinander vernetzt. </a:t>
            </a:r>
            <a:endParaRPr lang="de-DE" dirty="0">
              <a:cs typeface="Calibri"/>
            </a:endParaRPr>
          </a:p>
          <a:p>
            <a:pPr marL="171450" indent="-171450">
              <a:buFont typeface="Arial,Sans-Serif"/>
              <a:buChar char="•"/>
            </a:pPr>
            <a:r>
              <a:rPr lang="de-DE" dirty="0"/>
              <a:t>Wie auch beim Einsatz analoger didaktischer Materialien gilt hier, dass das Material begleitend eingesetzt wird, um von der Lehrkraft gestellte Aufgaben zu bearbeiten.</a:t>
            </a:r>
            <a:br>
              <a:rPr lang="de-DE" dirty="0">
                <a:cs typeface="+mn-lt"/>
              </a:rPr>
            </a:br>
            <a:endParaRPr lang="de-DE" dirty="0">
              <a:cs typeface="Calibri"/>
            </a:endParaRPr>
          </a:p>
          <a:p>
            <a:pPr marL="171450" indent="-171450">
              <a:buFont typeface="Arial"/>
              <a:buChar char="•"/>
            </a:pPr>
            <a:endParaRPr lang="de-DE" dirty="0"/>
          </a:p>
          <a:p>
            <a:endParaRPr lang="de-DE" dirty="0"/>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51</a:t>
            </a:fld>
            <a:endParaRPr lang="de-DE"/>
          </a:p>
        </p:txBody>
      </p:sp>
    </p:spTree>
    <p:extLst>
      <p:ext uri="{BB962C8B-B14F-4D97-AF65-F5344CB8AC3E}">
        <p14:creationId xmlns:p14="http://schemas.microsoft.com/office/powerpoint/2010/main" val="3989698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a:t>Diese Apps sind virtuelle Umsetzungen bekannter Aufgabenformate, die – wie ihre analogen Entsprechungen – konkreter Aufgabenstellungen oder Forscheraufträgen durch die Lehrkraft bedürfen.</a:t>
            </a:r>
          </a:p>
          <a:p>
            <a:pPr marL="171450" indent="-171450">
              <a:buFont typeface="Arial"/>
              <a:buChar char="•"/>
            </a:pPr>
            <a:r>
              <a:rPr lang="de-DE" dirty="0"/>
              <a:t>Es bietet sich an, diese in entsprechende Unterrichtsreihen zum Aufgabenformat einzubinden. Hier erscheint insbesondere auch die Kombination mit dem analogen ,</a:t>
            </a:r>
            <a:r>
              <a:rPr lang="de-DE" dirty="0" err="1"/>
              <a:t>pencil</a:t>
            </a:r>
            <a:r>
              <a:rPr lang="de-DE" dirty="0"/>
              <a:t> &amp; </a:t>
            </a:r>
            <a:r>
              <a:rPr lang="de-DE" dirty="0" err="1"/>
              <a:t>paper</a:t>
            </a:r>
            <a:r>
              <a:rPr lang="de-DE" dirty="0"/>
              <a:t>‘ Format sinnvoll, um die Potentiale beider Darbietungsarten voll auszuschöpfen.</a:t>
            </a:r>
            <a:endParaRPr lang="de-DE" dirty="0">
              <a:cs typeface="Calibri" panose="020F0502020204030204"/>
            </a:endParaRPr>
          </a:p>
          <a:p>
            <a:pPr marL="171450" indent="-171450">
              <a:buFont typeface="Arial"/>
              <a:buChar char="•"/>
            </a:pPr>
            <a:r>
              <a:rPr lang="de-DE" dirty="0"/>
              <a:t>In Abgrenzung zu analogen Aufgabenformaten bieten diese Apps häufig eine Erweiterung durch die Ausnutzung spezifischer Potentiale des digitalen Mediums. </a:t>
            </a:r>
            <a:endParaRPr lang="de-DE" dirty="0">
              <a:cs typeface="Calibri" panose="020F0502020204030204"/>
            </a:endParaRPr>
          </a:p>
          <a:p>
            <a:pPr marL="171450" indent="-171450">
              <a:buFont typeface="Arial"/>
              <a:buChar char="•"/>
            </a:pPr>
            <a:r>
              <a:rPr lang="de-DE" dirty="0"/>
              <a:t>Darüber hinaus stellen diese Apps häufig unterschiedliche Darstellungsweisen synchron dar, was den Lernenden dabei unterstützen kann, ein adäquates </a:t>
            </a:r>
            <a:r>
              <a:rPr lang="de-DE" dirty="0" err="1"/>
              <a:t>Zahlverständis</a:t>
            </a:r>
            <a:r>
              <a:rPr lang="de-DE" dirty="0"/>
              <a:t> aufzubauen.</a:t>
            </a:r>
            <a:endParaRPr lang="de-DE" dirty="0">
              <a:cs typeface="Calibri"/>
            </a:endParaRP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52</a:t>
            </a:fld>
            <a:endParaRPr lang="de-DE"/>
          </a:p>
        </p:txBody>
      </p:sp>
    </p:spTree>
    <p:extLst>
      <p:ext uri="{BB962C8B-B14F-4D97-AF65-F5344CB8AC3E}">
        <p14:creationId xmlns:p14="http://schemas.microsoft.com/office/powerpoint/2010/main" val="394256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a:t>Derzeit bilden diese Apps den Großteil des Angebots des </a:t>
            </a:r>
            <a:r>
              <a:rPr lang="de-DE" dirty="0" err="1"/>
              <a:t>Appstores</a:t>
            </a:r>
            <a:r>
              <a:rPr lang="de-DE" dirty="0"/>
              <a:t>. Diese Apps haben ihre Berechtigung, denn sie dienen dem Üben und Automatisieren mathematischer Inhalte. Sie können natürlich keine Unterrichtsstunde füllen, sind aber in kurzen Phasen (offener Anfang, Lernzeit, Hausaufgaben) ähnlich wie Karteikarten zur Übung nützlich.</a:t>
            </a:r>
          </a:p>
          <a:p>
            <a:pPr marL="171450" indent="-171450">
              <a:buFont typeface="Arial"/>
              <a:buChar char="•"/>
            </a:pPr>
            <a:r>
              <a:rPr lang="de-DE" dirty="0"/>
              <a:t>Bei diesen Apps erfolgt die Ausgabe von Aufgaben in der Regel über einen Zufallsalgorithmus. Entweder wird eine Aufgabe von dem Programm generiert oder es wählt diese aus einem zuvor festgelegten Aufgabensortiment aus. Die Aufgabe wird anschließend ausgegeben, um vom Lernenden gelöst zu werden. Häufig erhält er ein sofortiges Feedback zu seiner Lösung. </a:t>
            </a:r>
          </a:p>
          <a:p>
            <a:pPr marL="171450" indent="-171450">
              <a:buFont typeface="Arial"/>
              <a:buChar char="•"/>
            </a:pPr>
            <a:r>
              <a:rPr lang="de-DE" dirty="0"/>
              <a:t>Da dieser behavioristische Ansatz nicht auf den Verständnisaufbau, sondern das Abrufen von Faktenwissen abzielt, eignen sich diese Apps besonders für das Automatisieren bereits verstandener Inhalte – also für Übungs- und Festigungsphasen nach dem Verständnisaufbau. </a:t>
            </a:r>
          </a:p>
          <a:p>
            <a:pPr marL="171450" indent="-171450">
              <a:buFont typeface="Arial"/>
              <a:buChar char="•"/>
            </a:pPr>
            <a:r>
              <a:rPr lang="de-DE" dirty="0"/>
              <a:t>Insbesondere Apps ohne Anschauungsmaterial, also auf rein symbolischer Ebene, dienen nicht dem Verständnisaufbau, sondern der Automatisierung von </a:t>
            </a:r>
            <a:r>
              <a:rPr lang="de-DE" altLang="de-DE" dirty="0">
                <a:latin typeface="Arial" panose="020B0604020202020204" pitchFamily="34" charset="0"/>
                <a:ea typeface="ＭＳ Ｐゴシック" panose="020B0600070205080204" pitchFamily="34" charset="-128"/>
                <a:cs typeface="Arial" panose="020B0604020202020204" pitchFamily="34" charset="0"/>
              </a:rPr>
              <a:t>Aufgabensätzen. Sie sollten daher nicht zu früh eingesetzt werden!</a:t>
            </a: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53</a:t>
            </a:fld>
            <a:endParaRPr lang="de-DE"/>
          </a:p>
        </p:txBody>
      </p:sp>
    </p:spTree>
    <p:extLst>
      <p:ext uri="{BB962C8B-B14F-4D97-AF65-F5344CB8AC3E}">
        <p14:creationId xmlns:p14="http://schemas.microsoft.com/office/powerpoint/2010/main" val="2691277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In den jeweiligen Vertriebsplattformen für Softwareapplikationen gibt es ein großes Angebot an verschiedenen Programmen,  die über einen spielerischen Charakter dazu einladen, sowohl inhalts-, als auch prozessbezogene Potentiale anzusprechen. </a:t>
            </a:r>
          </a:p>
          <a:p>
            <a:pPr marL="171450" indent="-171450">
              <a:buFont typeface="Arial" panose="020B0604020202020204" pitchFamily="34" charset="0"/>
              <a:buChar char="•"/>
            </a:pPr>
            <a:r>
              <a:rPr lang="de-DE" dirty="0"/>
              <a:t>Unserer Meinung nach reicht es allerdings in den meisten Fällen nicht aus, lediglich die Spiele zu spielen, um diese Kompetenzen ausreichend zu fördern. </a:t>
            </a:r>
          </a:p>
          <a:p>
            <a:pPr marL="171450" indent="-171450">
              <a:buFont typeface="Arial" panose="020B0604020202020204" pitchFamily="34" charset="0"/>
              <a:buChar char="•"/>
            </a:pPr>
            <a:r>
              <a:rPr lang="de-DE" dirty="0"/>
              <a:t>Wir sehen eine sinnvolle Integration in den regulären Unterricht als unabdingbar und möchten bzw. können daher aktuell noch keine expliziten Empfehlungen für einzelne Programme dieser Kategorie aussprechen. </a:t>
            </a:r>
          </a:p>
        </p:txBody>
      </p:sp>
      <p:sp>
        <p:nvSpPr>
          <p:cNvPr id="4" name="Foliennummernplatzhalter 3"/>
          <p:cNvSpPr>
            <a:spLocks noGrp="1"/>
          </p:cNvSpPr>
          <p:nvPr>
            <p:ph type="sldNum" sz="quarter" idx="5"/>
          </p:nvPr>
        </p:nvSpPr>
        <p:spPr/>
        <p:txBody>
          <a:bodyPr/>
          <a:lstStyle/>
          <a:p>
            <a:fld id="{2E7F3AAB-CC61-AC4A-8A19-CC3DF2D07BBF}" type="slidenum">
              <a:rPr lang="de-DE" smtClean="0"/>
              <a:t>54</a:t>
            </a:fld>
            <a:endParaRPr lang="de-DE"/>
          </a:p>
        </p:txBody>
      </p:sp>
    </p:spTree>
    <p:extLst>
      <p:ext uri="{BB962C8B-B14F-4D97-AF65-F5344CB8AC3E}">
        <p14:creationId xmlns:p14="http://schemas.microsoft.com/office/powerpoint/2010/main" val="3458360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cs typeface="Arial" panose="020B0604020202020204" pitchFamily="34" charset="0"/>
              </a:rPr>
              <a:t>SuS sollen im Mathematikunterricht lernen, eigene Weg zu finden, diese zu beschreiben und für andere nachvollziehbar darzustellen.</a:t>
            </a:r>
          </a:p>
          <a:p>
            <a:pPr marL="171450" indent="-171450">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cs typeface="Arial" panose="020B0604020202020204" pitchFamily="34" charset="0"/>
              </a:rPr>
              <a:t>Es gibt viele Apps, die es relativ einfach ermöglichen, eigene Wege darzustellen.</a:t>
            </a:r>
          </a:p>
          <a:p>
            <a:pPr marL="171450" indent="-171450">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cs typeface="Arial" panose="020B0604020202020204" pitchFamily="34" charset="0"/>
              </a:rPr>
              <a:t>Hier werden zwei exemplarisch vorgestellt:</a:t>
            </a:r>
          </a:p>
          <a:p>
            <a:pPr marL="628650" lvl="1" indent="-171450">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cs typeface="Arial" panose="020B0604020202020204" pitchFamily="34" charset="0"/>
              </a:rPr>
              <a:t>Mit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Explain</a:t>
            </a:r>
            <a:r>
              <a:rPr lang="de-DE" altLang="de-DE" dirty="0">
                <a:latin typeface="Arial" panose="020B0604020202020204" pitchFamily="34" charset="0"/>
                <a:ea typeface="ＭＳ Ｐゴシック" panose="020B0600070205080204" pitchFamily="34" charset="-128"/>
                <a:cs typeface="Arial" panose="020B0604020202020204" pitchFamily="34" charset="0"/>
              </a:rPr>
              <a:t>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Everything</a:t>
            </a:r>
            <a:r>
              <a:rPr lang="de-DE" altLang="de-DE" dirty="0">
                <a:latin typeface="Arial" panose="020B0604020202020204" pitchFamily="34" charset="0"/>
                <a:ea typeface="ＭＳ Ｐゴシック" panose="020B0600070205080204" pitchFamily="34" charset="-128"/>
                <a:cs typeface="Arial" panose="020B0604020202020204" pitchFamily="34" charset="0"/>
              </a:rPr>
              <a:t> können Videos vom Vorgehen auf dem Bildschirm aufgezeichnet werden, während darauf ein Rechenweg aufgezeichnet wird. Zu dieser Aufzeichnung können auch parallel oder im Nachhinein eine Sprachspur aufgezeichnet werden und Wege so auch verbal erklärt werden.</a:t>
            </a:r>
          </a:p>
          <a:p>
            <a:pPr marL="628650" lvl="1" indent="-171450">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cs typeface="Arial" panose="020B0604020202020204" pitchFamily="34" charset="0"/>
              </a:rPr>
              <a:t>Der Book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Creater</a:t>
            </a:r>
            <a:r>
              <a:rPr lang="de-DE" altLang="de-DE" dirty="0">
                <a:latin typeface="Arial" panose="020B0604020202020204" pitchFamily="34" charset="0"/>
                <a:ea typeface="ＭＳ Ｐゴシック" panose="020B0600070205080204" pitchFamily="34" charset="-128"/>
                <a:cs typeface="Arial" panose="020B0604020202020204" pitchFamily="34" charset="0"/>
              </a:rPr>
              <a:t> ermöglicht eine statische Darstellung von Rechenwegen in einem digitalen Buch. Hier können die einzelnen Seiten gestaltet werden.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55</a:t>
            </a:fld>
            <a:endParaRPr lang="de-DE"/>
          </a:p>
        </p:txBody>
      </p:sp>
    </p:spTree>
    <p:extLst>
      <p:ext uri="{BB962C8B-B14F-4D97-AF65-F5344CB8AC3E}">
        <p14:creationId xmlns:p14="http://schemas.microsoft.com/office/powerpoint/2010/main" val="1809538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56</a:t>
            </a:fld>
            <a:endParaRPr lang="de-DE"/>
          </a:p>
        </p:txBody>
      </p:sp>
    </p:spTree>
    <p:extLst>
      <p:ext uri="{BB962C8B-B14F-4D97-AF65-F5344CB8AC3E}">
        <p14:creationId xmlns:p14="http://schemas.microsoft.com/office/powerpoint/2010/main" val="27765641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57</a:t>
            </a:fld>
            <a:endParaRPr lang="de-DE"/>
          </a:p>
        </p:txBody>
      </p:sp>
    </p:spTree>
    <p:extLst>
      <p:ext uri="{BB962C8B-B14F-4D97-AF65-F5344CB8AC3E}">
        <p14:creationId xmlns:p14="http://schemas.microsoft.com/office/powerpoint/2010/main" val="2230193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58</a:t>
            </a:fld>
            <a:endParaRPr lang="de-DE"/>
          </a:p>
        </p:txBody>
      </p:sp>
    </p:spTree>
    <p:extLst>
      <p:ext uri="{BB962C8B-B14F-4D97-AF65-F5344CB8AC3E}">
        <p14:creationId xmlns:p14="http://schemas.microsoft.com/office/powerpoint/2010/main" val="22963830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Diese weiteren Zitate von Krauthausen können als Hintergrundinformationen genutzt werden.</a:t>
            </a:r>
          </a:p>
          <a:p>
            <a:r>
              <a:rPr lang="de-DE" sz="1200" kern="1200" dirty="0">
                <a:solidFill>
                  <a:schemeClr val="tx1"/>
                </a:solidFill>
                <a:effectLst/>
                <a:latin typeface="+mn-lt"/>
                <a:ea typeface="+mn-ea"/>
                <a:cs typeface="+mn-cs"/>
              </a:rPr>
              <a:t>„Eine weitere umfängliche Kategorie von Apps stellen Anwendungen dar, die man mit der Sammelbezeichnung Vokabeltrainer, Rechentrainer, Formelsammlung oder anderweitigen Arten von </a:t>
            </a:r>
            <a:r>
              <a:rPr lang="de-DE" sz="1200" i="1" kern="1200" dirty="0">
                <a:solidFill>
                  <a:schemeClr val="tx1"/>
                </a:solidFill>
                <a:effectLst/>
                <a:latin typeface="+mn-lt"/>
                <a:ea typeface="+mn-ea"/>
                <a:cs typeface="+mn-cs"/>
              </a:rPr>
              <a:t>Sammlungen </a:t>
            </a:r>
            <a:r>
              <a:rPr lang="de-DE" sz="1200" kern="1200" dirty="0">
                <a:solidFill>
                  <a:schemeClr val="tx1"/>
                </a:solidFill>
                <a:effectLst/>
                <a:latin typeface="+mn-lt"/>
                <a:ea typeface="+mn-ea"/>
                <a:cs typeface="+mn-cs"/>
              </a:rPr>
              <a:t>im weitesten Sinne zusammenfassen könnte. Die hiermit zu fördernde Art des Lernens ist fertigkeitsdominiert und folgt dem Prinzip des Flash-Card-Learning, also jener papiernen Weise, mit der man sich traditionell Fakten anzueignen versucht: Ein Stapel Karteikarten trägt die zu lernenden Informationen – die Frage auf der Vorderseite, die Antwort auf der Rückseite. Von der fortwährenden Wiederholung in wachsenden Zeitabständen wird eine </a:t>
            </a:r>
            <a:r>
              <a:rPr lang="de-DE" sz="1200" kern="1200" dirty="0" err="1">
                <a:solidFill>
                  <a:schemeClr val="tx1"/>
                </a:solidFill>
                <a:effectLst/>
                <a:latin typeface="+mn-lt"/>
                <a:ea typeface="+mn-ea"/>
                <a:cs typeface="+mn-cs"/>
              </a:rPr>
              <a:t>Behaltensleistung</a:t>
            </a:r>
            <a:r>
              <a:rPr lang="de-DE" sz="1200" kern="1200" dirty="0">
                <a:solidFill>
                  <a:schemeClr val="tx1"/>
                </a:solidFill>
                <a:effectLst/>
                <a:latin typeface="+mn-lt"/>
                <a:ea typeface="+mn-ea"/>
                <a:cs typeface="+mn-cs"/>
              </a:rPr>
              <a:t> erwartet. Kennzeichnend ist jedoch, dass der Lernstoff so beschaffen sein muss, dass er aus kaum mehr als einer Frage und einer Antwort bestehen kann, weshalb diese Art des Lernens keineswegs für alle Zwecke geeignet ist und ggf. sogar kontraproduktiv sein kann, weil z. B. die entscheidende Substanz eines Faches oder Themenbereichs auf diese Weise kaum zu erfassen ist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Krauthausen 2012, 155f</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„Das Mathematiktreiben oder die allgemeinen mathematischen Kompetenzen oder die Mathematik als Wissenschaft der Muster – allesamt fundamental und im Zentrum des zeitgemäßen Mathematikunterrichts (vgl. KMK 2005a) – lassen sich auf diese Weise nicht fordern.“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Krauthausen 2012, 156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offensichtliche Beliebtheit kann nicht darüber hinwegtäuschen, dass auf diese Weise nur ganz bestimmte Inhalte auf eine ganz spezielle Weise gelernt werden können, nämlich Fakten wie z. B. Vokabeln oder Fachbegriffe oder das kleine Einmaleins, die es zu memorieren gilt. Aufs Ganze gesehen trifft dies aber für die wenigsten Inhalte des Mathematikunterrichts zu. Das zentrale Anliegen des Mathematikunterrichts aber, das selbstständige, entdeckende Mathematiktreiben, das soziale Lernen und v. a. die allgemeinen mathematischen Kompetenzen, lassen sich so weder sinnvoll abbilden noch lernen.“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Krauthausen 2012, 165</a:t>
            </a:r>
          </a:p>
          <a:p>
            <a:pPr marL="0" indent="0">
              <a:buNone/>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59</a:t>
            </a:fld>
            <a:endParaRPr lang="de-DE"/>
          </a:p>
        </p:txBody>
      </p:sp>
    </p:spTree>
    <p:extLst>
      <p:ext uri="{BB962C8B-B14F-4D97-AF65-F5344CB8AC3E}">
        <p14:creationId xmlns:p14="http://schemas.microsoft.com/office/powerpoint/2010/main" val="3967604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a:t>
            </a:fld>
            <a:endParaRPr lang="de-DE"/>
          </a:p>
        </p:txBody>
      </p:sp>
    </p:spTree>
    <p:extLst>
      <p:ext uri="{BB962C8B-B14F-4D97-AF65-F5344CB8AC3E}">
        <p14:creationId xmlns:p14="http://schemas.microsoft.com/office/powerpoint/2010/main" val="9899973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60</a:t>
            </a:fld>
            <a:endParaRPr lang="de-DE"/>
          </a:p>
        </p:txBody>
      </p:sp>
    </p:spTree>
    <p:extLst>
      <p:ext uri="{BB962C8B-B14F-4D97-AF65-F5344CB8AC3E}">
        <p14:creationId xmlns:p14="http://schemas.microsoft.com/office/powerpoint/2010/main" val="35402537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Zum Abschluss werden die TN angeregt, wenigstens einen der vorgeschlagenen Sätze zu vervollständigen und so eine Rückmeldung ins Plenum zu geben.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Das Blitzlicht kann auch schriftlich angeregt werden.</a:t>
            </a:r>
          </a:p>
        </p:txBody>
      </p:sp>
      <p:sp>
        <p:nvSpPr>
          <p:cNvPr id="4" name="Foliennummernplatzhalter 3"/>
          <p:cNvSpPr>
            <a:spLocks noGrp="1"/>
          </p:cNvSpPr>
          <p:nvPr>
            <p:ph type="sldNum" sz="quarter" idx="5"/>
          </p:nvPr>
        </p:nvSpPr>
        <p:spPr/>
        <p:txBody>
          <a:bodyPr/>
          <a:lstStyle/>
          <a:p>
            <a:fld id="{2E7F3AAB-CC61-AC4A-8A19-CC3DF2D07BBF}" type="slidenum">
              <a:rPr lang="de-DE" smtClean="0"/>
              <a:t>61</a:t>
            </a:fld>
            <a:endParaRPr lang="de-DE"/>
          </a:p>
        </p:txBody>
      </p:sp>
    </p:spTree>
    <p:extLst>
      <p:ext uri="{BB962C8B-B14F-4D97-AF65-F5344CB8AC3E}">
        <p14:creationId xmlns:p14="http://schemas.microsoft.com/office/powerpoint/2010/main" val="34143414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63</a:t>
            </a:fld>
            <a:endParaRPr lang="de-DE"/>
          </a:p>
        </p:txBody>
      </p:sp>
    </p:spTree>
    <p:extLst>
      <p:ext uri="{BB962C8B-B14F-4D97-AF65-F5344CB8AC3E}">
        <p14:creationId xmlns:p14="http://schemas.microsoft.com/office/powerpoint/2010/main" val="35828877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64</a:t>
            </a:fld>
            <a:endParaRPr lang="de-DE"/>
          </a:p>
        </p:txBody>
      </p:sp>
    </p:spTree>
    <p:extLst>
      <p:ext uri="{BB962C8B-B14F-4D97-AF65-F5344CB8AC3E}">
        <p14:creationId xmlns:p14="http://schemas.microsoft.com/office/powerpoint/2010/main" val="20019151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65</a:t>
            </a:fld>
            <a:endParaRPr lang="de-DE"/>
          </a:p>
        </p:txBody>
      </p:sp>
    </p:spTree>
    <p:extLst>
      <p:ext uri="{BB962C8B-B14F-4D97-AF65-F5344CB8AC3E}">
        <p14:creationId xmlns:p14="http://schemas.microsoft.com/office/powerpoint/2010/main" val="1843727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6</a:t>
            </a:fld>
            <a:endParaRPr lang="de-DE"/>
          </a:p>
        </p:txBody>
      </p:sp>
    </p:spTree>
    <p:extLst>
      <p:ext uri="{BB962C8B-B14F-4D97-AF65-F5344CB8AC3E}">
        <p14:creationId xmlns:p14="http://schemas.microsoft.com/office/powerpoint/2010/main" val="2486671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 diesem Grund hat PIKAS </a:t>
            </a:r>
            <a:r>
              <a:rPr lang="de-DE" dirty="0" err="1"/>
              <a:t>digi</a:t>
            </a:r>
            <a:r>
              <a:rPr lang="de-DE" dirty="0"/>
              <a:t> vier Leitideen entwickelt, an denen wir uns bei der Verwendung digitaler Medien im Unterricht sowie in Bezug auf die Unterrichtsplanung im Mathematikunterricht orientieren.</a:t>
            </a:r>
          </a:p>
        </p:txBody>
      </p:sp>
      <p:sp>
        <p:nvSpPr>
          <p:cNvPr id="4" name="Foliennummernplatzhalter 3"/>
          <p:cNvSpPr>
            <a:spLocks noGrp="1"/>
          </p:cNvSpPr>
          <p:nvPr>
            <p:ph type="sldNum" sz="quarter" idx="5"/>
          </p:nvPr>
        </p:nvSpPr>
        <p:spPr/>
        <p:txBody>
          <a:bodyPr/>
          <a:lstStyle/>
          <a:p>
            <a:fld id="{2E7F3AAB-CC61-AC4A-8A19-CC3DF2D07BBF}" type="slidenum">
              <a:rPr lang="de-DE" smtClean="0"/>
              <a:t>7</a:t>
            </a:fld>
            <a:endParaRPr lang="de-DE"/>
          </a:p>
        </p:txBody>
      </p:sp>
    </p:spTree>
    <p:extLst>
      <p:ext uri="{BB962C8B-B14F-4D97-AF65-F5344CB8AC3E}">
        <p14:creationId xmlns:p14="http://schemas.microsoft.com/office/powerpoint/2010/main" val="3277262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Jede Auswahl sollte vor dem Hintergrund der anvisierten Ziele begründet getroffen werden. Egal, ob es sich um digitale oder analoge Medien handelt. Die Auswahl der Materialien sollte stets gut durchdacht sein.</a:t>
            </a:r>
          </a:p>
          <a:p>
            <a:r>
              <a:rPr lang="de-DE" sz="1200" kern="1200" dirty="0">
                <a:solidFill>
                  <a:schemeClr val="tx1"/>
                </a:solidFill>
                <a:effectLst/>
                <a:latin typeface="+mn-lt"/>
                <a:ea typeface="+mn-ea"/>
                <a:cs typeface="+mn-cs"/>
              </a:rPr>
              <a:t>Dabei ist zu beachten, dass jedes Medium einerseits als Hilfe für das Lernen fungieren kann. Andererseits muss der Umgang damit erst einmal erlernt werden. Somit stellt jedes Medium zugleich einen Lernstoff für den Lernenden dar (Schipper, 2005).</a:t>
            </a:r>
          </a:p>
          <a:p>
            <a:r>
              <a:rPr lang="de-DE" sz="1200" kern="1200" dirty="0">
                <a:solidFill>
                  <a:schemeClr val="tx1"/>
                </a:solidFill>
                <a:effectLst/>
                <a:latin typeface="+mn-lt"/>
                <a:ea typeface="+mn-ea"/>
                <a:cs typeface="+mn-cs"/>
              </a:rPr>
              <a:t>Im Vorfeld muss sich die Lehrkraft mit den Potentialen ebenso intensiv auseinandersetzt wie mit möglichen Einschränkungen</a:t>
            </a:r>
          </a:p>
          <a:p>
            <a:r>
              <a:rPr lang="de-DE" sz="1200" kern="1200" dirty="0">
                <a:solidFill>
                  <a:schemeClr val="tx1"/>
                </a:solidFill>
                <a:effectLst/>
                <a:latin typeface="+mn-lt"/>
                <a:ea typeface="+mn-ea"/>
                <a:cs typeface="+mn-cs"/>
              </a:rPr>
              <a:t>Grundsätzlich und perspektivisch sollte ein Zusammenspiel verschiedener konventioneller und digitaler Medien realisiert werden, um so die jeweiligen spezifischen Eigenschaften gewinnbringend nutzen zu können (Barzel &amp; Schreiber, 2017).</a:t>
            </a:r>
          </a:p>
          <a:p>
            <a:r>
              <a:rPr lang="de-DE" sz="1200" b="0" i="0" u="none" strike="noStrike" kern="1200" dirty="0">
                <a:solidFill>
                  <a:schemeClr val="tx1"/>
                </a:solidFill>
                <a:effectLst/>
                <a:latin typeface="+mn-lt"/>
                <a:ea typeface="+mn-ea"/>
                <a:cs typeface="+mn-cs"/>
              </a:rPr>
              <a:t>Im Sinne der im Medienkompetenzrahmen NRW festgeschriebenen Anforderungen sollte zudem mit den Lernenden darüber reflektiert werden, wann und für welche Zwecke digitale Medien für das Lernen hilfreich sind (Medienberatung NRW, 2018).</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8</a:t>
            </a:fld>
            <a:endParaRPr lang="de-DE"/>
          </a:p>
        </p:txBody>
      </p:sp>
    </p:spTree>
    <p:extLst>
      <p:ext uri="{BB962C8B-B14F-4D97-AF65-F5344CB8AC3E}">
        <p14:creationId xmlns:p14="http://schemas.microsoft.com/office/powerpoint/2010/main" val="3878090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Ref idx="1001">
        <a:schemeClr val="bg1"/>
      </p:bgRef>
    </p:bg>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5AB7FA46-BEC7-7D4C-AC7A-B3FCC3FCC52F}"/>
              </a:ext>
            </a:extLst>
          </p:cNvPr>
          <p:cNvSpPr/>
          <p:nvPr userDrawn="1"/>
        </p:nvSpPr>
        <p:spPr>
          <a:xfrm>
            <a:off x="0" y="1097280"/>
            <a:ext cx="12192000" cy="576072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Datumsplatzhalter 3">
            <a:extLst>
              <a:ext uri="{FF2B5EF4-FFF2-40B4-BE49-F238E27FC236}">
                <a16:creationId xmlns:a16="http://schemas.microsoft.com/office/drawing/2014/main" id="{204D6919-5AC0-9248-96A7-ED5CD4312EC7}"/>
              </a:ext>
            </a:extLst>
          </p:cNvPr>
          <p:cNvSpPr>
            <a:spLocks noGrp="1"/>
          </p:cNvSpPr>
          <p:nvPr>
            <p:ph type="dt" sz="half" idx="10"/>
          </p:nvPr>
        </p:nvSpPr>
        <p:spPr/>
        <p:txBody>
          <a:bodyPr/>
          <a:lstStyle>
            <a:lvl1pPr>
              <a:defRPr/>
            </a:lvl1pPr>
          </a:lstStyle>
          <a:p>
            <a:fld id="{19B6070B-E88B-8641-801E-6E0C0EAB5C36}" type="datetime1">
              <a:rPr lang="de-DE" smtClean="0"/>
              <a:t>25.11.20</a:t>
            </a:fld>
            <a:endParaRPr lang="de-DE" dirty="0"/>
          </a:p>
        </p:txBody>
      </p:sp>
      <p:sp>
        <p:nvSpPr>
          <p:cNvPr id="5" name="Fußzeilenplatzhalter 4">
            <a:extLst>
              <a:ext uri="{FF2B5EF4-FFF2-40B4-BE49-F238E27FC236}">
                <a16:creationId xmlns:a16="http://schemas.microsoft.com/office/drawing/2014/main" id="{967E4B17-7D03-AF4D-A2E8-E8B6E8D3FA36}"/>
              </a:ext>
            </a:extLst>
          </p:cNvPr>
          <p:cNvSpPr>
            <a:spLocks noGrp="1"/>
          </p:cNvSpPr>
          <p:nvPr>
            <p:ph type="ftr" sz="quarter" idx="11"/>
          </p:nvPr>
        </p:nvSpPr>
        <p:spPr/>
        <p:txBody>
          <a:bodyPr/>
          <a:lstStyle>
            <a:lvl1pPr>
              <a:defRPr/>
            </a:lvl1pPr>
          </a:lstStyle>
          <a:p>
            <a:r>
              <a:rPr lang="de-DE" dirty="0"/>
              <a:t>November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6478F041-8F9C-514F-8923-2DFEE620D5E2}"/>
              </a:ext>
            </a:extLst>
          </p:cNvPr>
          <p:cNvSpPr>
            <a:spLocks noGrp="1"/>
          </p:cNvSpPr>
          <p:nvPr>
            <p:ph type="sldNum" sz="quarter" idx="12"/>
          </p:nvPr>
        </p:nvSpPr>
        <p:spPr/>
        <p:txBody>
          <a:bodyPr/>
          <a:lstStyle>
            <a:lvl1pPr>
              <a:defRPr sz="1200">
                <a:latin typeface="Open Sans" panose="020B0606030504020204" pitchFamily="34" charset="0"/>
                <a:ea typeface="Open Sans" panose="020B0606030504020204" pitchFamily="34" charset="0"/>
                <a:cs typeface="Open Sans" panose="020B0606030504020204" pitchFamily="34" charset="0"/>
              </a:defRPr>
            </a:lvl1pPr>
          </a:lstStyle>
          <a:p>
            <a:fld id="{63DC21CD-A42E-AB42-85DA-371CDC81102A}" type="slidenum">
              <a:rPr lang="de-DE" smtClean="0"/>
              <a:pPr/>
              <a:t>‹Nr.›</a:t>
            </a:fld>
            <a:endParaRPr lang="de-DE" dirty="0"/>
          </a:p>
        </p:txBody>
      </p:sp>
      <p:pic>
        <p:nvPicPr>
          <p:cNvPr id="13" name="Grafik 12">
            <a:extLst>
              <a:ext uri="{FF2B5EF4-FFF2-40B4-BE49-F238E27FC236}">
                <a16:creationId xmlns:a16="http://schemas.microsoft.com/office/drawing/2014/main" id="{45E94AD4-7C18-4A4D-88B6-1B9F57A847D7}"/>
              </a:ext>
            </a:extLst>
          </p:cNvPr>
          <p:cNvPicPr>
            <a:picLocks noChangeAspect="1"/>
          </p:cNvPicPr>
          <p:nvPr userDrawn="1"/>
        </p:nvPicPr>
        <p:blipFill>
          <a:blip r:embed="rId2"/>
          <a:stretch>
            <a:fillRect/>
          </a:stretch>
        </p:blipFill>
        <p:spPr>
          <a:xfrm>
            <a:off x="0" y="0"/>
            <a:ext cx="3788721" cy="1097280"/>
          </a:xfrm>
          <a:prstGeom prst="rect">
            <a:avLst/>
          </a:prstGeom>
        </p:spPr>
      </p:pic>
      <p:sp>
        <p:nvSpPr>
          <p:cNvPr id="8" name="Inhaltsplatzhalter 2">
            <a:extLst>
              <a:ext uri="{FF2B5EF4-FFF2-40B4-BE49-F238E27FC236}">
                <a16:creationId xmlns:a16="http://schemas.microsoft.com/office/drawing/2014/main" id="{28399322-0090-D54C-95EA-976A0346CCA4}"/>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43755354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CE85C37-0E67-6043-9A3E-FA9A60D46A37}"/>
              </a:ext>
            </a:extLst>
          </p:cNvPr>
          <p:cNvSpPr>
            <a:spLocks noGrp="1"/>
          </p:cNvSpPr>
          <p:nvPr>
            <p:ph type="ftr" sz="quarter" idx="11"/>
          </p:nvPr>
        </p:nvSpPr>
        <p:spPr/>
        <p:txBody>
          <a:bodyPr/>
          <a:lstStyle>
            <a:lvl1pPr>
              <a:defRPr/>
            </a:lvl1pPr>
          </a:lstStyle>
          <a:p>
            <a:r>
              <a:rPr lang="de-DE" dirty="0"/>
              <a:t>November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pic>
        <p:nvPicPr>
          <p:cNvPr id="15" name="Grafik 14">
            <a:extLst>
              <a:ext uri="{FF2B5EF4-FFF2-40B4-BE49-F238E27FC236}">
                <a16:creationId xmlns:a16="http://schemas.microsoft.com/office/drawing/2014/main" id="{DCC760A0-5B71-4C4D-9C69-FB1020E502F7}"/>
              </a:ext>
            </a:extLst>
          </p:cNvPr>
          <p:cNvPicPr>
            <a:picLocks noChangeAspect="1"/>
          </p:cNvPicPr>
          <p:nvPr userDrawn="1"/>
        </p:nvPicPr>
        <p:blipFill>
          <a:blip r:embed="rId2"/>
          <a:stretch>
            <a:fillRect/>
          </a:stretch>
        </p:blipFill>
        <p:spPr>
          <a:xfrm>
            <a:off x="195371" y="6058063"/>
            <a:ext cx="3585600" cy="799937"/>
          </a:xfrm>
          <a:prstGeom prst="rect">
            <a:avLst/>
          </a:prstGeom>
        </p:spPr>
      </p:pic>
      <p:pic>
        <p:nvPicPr>
          <p:cNvPr id="16" name="Picture 11">
            <a:extLst>
              <a:ext uri="{FF2B5EF4-FFF2-40B4-BE49-F238E27FC236}">
                <a16:creationId xmlns:a16="http://schemas.microsoft.com/office/drawing/2014/main" id="{3392C6BC-5AB8-E549-8A99-71EC00E713C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47167" y="462140"/>
            <a:ext cx="3048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2">
            <a:extLst>
              <a:ext uri="{FF2B5EF4-FFF2-40B4-BE49-F238E27FC236}">
                <a16:creationId xmlns:a16="http://schemas.microsoft.com/office/drawing/2014/main" id="{CAF672DF-A390-CB42-A090-9C354B7F628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003004" y="5921538"/>
            <a:ext cx="7921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275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3483BE1-6BCF-A641-BC99-F4C72FC077F2}"/>
              </a:ext>
            </a:extLst>
          </p:cNvPr>
          <p:cNvSpPr>
            <a:spLocks noGrp="1"/>
          </p:cNvSpPr>
          <p:nvPr>
            <p:ph idx="1"/>
          </p:nvPr>
        </p:nvSpPr>
        <p:spPr>
          <a:xfrm>
            <a:off x="838200" y="1825625"/>
            <a:ext cx="10515600" cy="435133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FF69F159-BDC4-C24B-BA34-A336FE439698}"/>
              </a:ext>
            </a:extLst>
          </p:cNvPr>
          <p:cNvSpPr>
            <a:spLocks noGrp="1"/>
          </p:cNvSpPr>
          <p:nvPr>
            <p:ph type="dt" sz="half" idx="10"/>
          </p:nvPr>
        </p:nvSpPr>
        <p:spPr/>
        <p:txBody>
          <a:bodyPr/>
          <a:lstStyle>
            <a:lvl1pPr>
              <a:defRPr/>
            </a:lvl1pPr>
          </a:lstStyle>
          <a:p>
            <a:fld id="{33F418D9-603D-2146-B1DD-1F140E35BD55}" type="datetime1">
              <a:rPr lang="de-DE" smtClean="0"/>
              <a:t>25.11.20</a:t>
            </a:fld>
            <a:endParaRPr lang="de-DE" dirty="0"/>
          </a:p>
        </p:txBody>
      </p:sp>
      <p:sp>
        <p:nvSpPr>
          <p:cNvPr id="5" name="Fußzeilenplatzhalter 4">
            <a:extLst>
              <a:ext uri="{FF2B5EF4-FFF2-40B4-BE49-F238E27FC236}">
                <a16:creationId xmlns:a16="http://schemas.microsoft.com/office/drawing/2014/main" id="{63C70BF4-1A4E-604E-BC7F-CEF8FEB7A2B7}"/>
              </a:ext>
            </a:extLst>
          </p:cNvPr>
          <p:cNvSpPr>
            <a:spLocks noGrp="1"/>
          </p:cNvSpPr>
          <p:nvPr>
            <p:ph type="ftr" sz="quarter" idx="11"/>
          </p:nvPr>
        </p:nvSpPr>
        <p:spPr/>
        <p:txBody>
          <a:bodyPr/>
          <a:lstStyle>
            <a:lvl1pPr>
              <a:defRPr/>
            </a:lvl1pPr>
          </a:lstStyle>
          <a:p>
            <a:r>
              <a:rPr lang="de-DE" dirty="0"/>
              <a:t>November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26274DB5-BCA6-CF44-8B41-3F59901C0CAF}"/>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11" name="Inhaltsplatzhalter 2">
            <a:extLst>
              <a:ext uri="{FF2B5EF4-FFF2-40B4-BE49-F238E27FC236}">
                <a16:creationId xmlns:a16="http://schemas.microsoft.com/office/drawing/2014/main" id="{D8D3C64C-3C4D-1844-9D5C-0D72726DCB3F}"/>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26241135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218A065-696F-0747-9E24-87B5827B4D88}"/>
              </a:ext>
            </a:extLst>
          </p:cNvPr>
          <p:cNvSpPr/>
          <p:nvPr userDrawn="1"/>
        </p:nvSpPr>
        <p:spPr>
          <a:xfrm>
            <a:off x="0" y="1097280"/>
            <a:ext cx="12192000" cy="576072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Datumsplatzhalter 3">
            <a:extLst>
              <a:ext uri="{FF2B5EF4-FFF2-40B4-BE49-F238E27FC236}">
                <a16:creationId xmlns:a16="http://schemas.microsoft.com/office/drawing/2014/main" id="{0291F877-6F54-FB4C-8CFE-B35BE13F7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870CCED9-D7B0-F545-9482-1AB8D51486EA}" type="datetime1">
              <a:rPr lang="de-DE" smtClean="0"/>
              <a:t>25.11.20</a:t>
            </a:fld>
            <a:endParaRPr lang="de-DE" dirty="0"/>
          </a:p>
        </p:txBody>
      </p:sp>
      <p:sp>
        <p:nvSpPr>
          <p:cNvPr id="6" name="Foliennummernplatzhalter 5">
            <a:extLst>
              <a:ext uri="{FF2B5EF4-FFF2-40B4-BE49-F238E27FC236}">
                <a16:creationId xmlns:a16="http://schemas.microsoft.com/office/drawing/2014/main" id="{A22B7F4A-DF4E-614F-B53B-86208B3AE2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D26CBBC-A65C-324F-A558-3C7EC3B0734D}" type="slidenum">
              <a:rPr lang="de-DE" smtClean="0"/>
              <a:pPr/>
              <a:t>‹Nr.›</a:t>
            </a:fld>
            <a:endParaRPr lang="de-DE" dirty="0"/>
          </a:p>
        </p:txBody>
      </p:sp>
      <p:pic>
        <p:nvPicPr>
          <p:cNvPr id="8" name="Grafik 7">
            <a:extLst>
              <a:ext uri="{FF2B5EF4-FFF2-40B4-BE49-F238E27FC236}">
                <a16:creationId xmlns:a16="http://schemas.microsoft.com/office/drawing/2014/main" id="{BF53EB5A-0AF2-9942-8D87-B970595CC2A3}"/>
              </a:ext>
            </a:extLst>
          </p:cNvPr>
          <p:cNvPicPr>
            <a:picLocks noChangeAspect="1"/>
          </p:cNvPicPr>
          <p:nvPr userDrawn="1"/>
        </p:nvPicPr>
        <p:blipFill>
          <a:blip r:embed="rId5"/>
          <a:stretch>
            <a:fillRect/>
          </a:stretch>
        </p:blipFill>
        <p:spPr>
          <a:xfrm>
            <a:off x="0" y="0"/>
            <a:ext cx="3788721" cy="1097280"/>
          </a:xfrm>
          <a:prstGeom prst="rect">
            <a:avLst/>
          </a:prstGeom>
        </p:spPr>
      </p:pic>
      <p:sp>
        <p:nvSpPr>
          <p:cNvPr id="5" name="Fußzeilenplatzhalter 4">
            <a:extLst>
              <a:ext uri="{FF2B5EF4-FFF2-40B4-BE49-F238E27FC236}">
                <a16:creationId xmlns:a16="http://schemas.microsoft.com/office/drawing/2014/main" id="{D4F4F7A2-C28E-F94B-A515-AE7072F26D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November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Tree>
    <p:extLst>
      <p:ext uri="{BB962C8B-B14F-4D97-AF65-F5344CB8AC3E}">
        <p14:creationId xmlns:p14="http://schemas.microsoft.com/office/powerpoint/2010/main" val="198297509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pikas-digi.dzlm.de/software#fdpotentiale" TargetMode="External"/><Relationship Id="rId5" Type="http://schemas.openxmlformats.org/officeDocument/2006/relationships/image" Target="../media/image9.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26.sv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33.tiff"/><Relationship Id="rId5" Type="http://schemas.openxmlformats.org/officeDocument/2006/relationships/image" Target="../media/image32.png"/><Relationship Id="rId4" Type="http://schemas.openxmlformats.org/officeDocument/2006/relationships/image" Target="../media/image31.emf"/></Relationships>
</file>

<file path=ppt/slides/_rels/slide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7.emf"/></Relationships>
</file>

<file path=ppt/slides/_rels/slide5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tiff"/></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jp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53.svg"/></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53.sv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5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098339B8-667D-2644-A581-FDAC43AAD78A}"/>
              </a:ext>
            </a:extLst>
          </p:cNvPr>
          <p:cNvSpPr>
            <a:spLocks noGrp="1"/>
          </p:cNvSpPr>
          <p:nvPr>
            <p:ph type="ftr" sz="quarter" idx="11"/>
          </p:nvPr>
        </p:nvSpPr>
        <p:spPr/>
        <p:txBody>
          <a:bodyPr/>
          <a:lstStyle/>
          <a:p>
            <a:r>
              <a:rPr lang="de-DE"/>
              <a:t>November 2020 © PIKAS digi (pikas-digi.dzlm.de)</a:t>
            </a:r>
            <a:endParaRPr lang="de-DE" i="1" dirty="0"/>
          </a:p>
        </p:txBody>
      </p:sp>
      <p:pic>
        <p:nvPicPr>
          <p:cNvPr id="6" name="Grafik 5">
            <a:extLst>
              <a:ext uri="{FF2B5EF4-FFF2-40B4-BE49-F238E27FC236}">
                <a16:creationId xmlns:a16="http://schemas.microsoft.com/office/drawing/2014/main" id="{72FC1D5A-2D75-8D41-98DC-CF02F8CDA1EA}"/>
              </a:ext>
            </a:extLst>
          </p:cNvPr>
          <p:cNvPicPr>
            <a:picLocks noChangeAspect="1"/>
          </p:cNvPicPr>
          <p:nvPr/>
        </p:nvPicPr>
        <p:blipFill>
          <a:blip r:embed="rId3"/>
          <a:stretch>
            <a:fillRect/>
          </a:stretch>
        </p:blipFill>
        <p:spPr>
          <a:xfrm>
            <a:off x="0" y="1082524"/>
            <a:ext cx="12192000" cy="4692952"/>
          </a:xfrm>
          <a:prstGeom prst="rect">
            <a:avLst/>
          </a:prstGeom>
        </p:spPr>
      </p:pic>
      <p:sp>
        <p:nvSpPr>
          <p:cNvPr id="4" name="Titel 1">
            <a:extLst>
              <a:ext uri="{FF2B5EF4-FFF2-40B4-BE49-F238E27FC236}">
                <a16:creationId xmlns:a16="http://schemas.microsoft.com/office/drawing/2014/main" id="{ADE2BC21-DE94-A74E-8F50-49CA88A9D8D2}"/>
              </a:ext>
            </a:extLst>
          </p:cNvPr>
          <p:cNvSpPr txBox="1">
            <a:spLocks/>
          </p:cNvSpPr>
          <p:nvPr/>
        </p:nvSpPr>
        <p:spPr>
          <a:xfrm>
            <a:off x="0" y="4003095"/>
            <a:ext cx="10100311" cy="757767"/>
          </a:xfrm>
          <a:prstGeom prst="rect">
            <a:avLst/>
          </a:prstGeom>
          <a:solidFill>
            <a:srgbClr val="317E87"/>
          </a:solidFill>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GUTE LERNAUFGABEN IM MATHEMATIKUNTERRICHT -</a:t>
            </a:r>
            <a:r>
              <a:rPr lang="de-DE"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5" name="Untertitel 2">
            <a:extLst>
              <a:ext uri="{FF2B5EF4-FFF2-40B4-BE49-F238E27FC236}">
                <a16:creationId xmlns:a16="http://schemas.microsoft.com/office/drawing/2014/main" id="{5A93A41C-C8D9-FC4C-A51E-D6C0AD4C67F6}"/>
              </a:ext>
            </a:extLst>
          </p:cNvPr>
          <p:cNvSpPr txBox="1">
            <a:spLocks/>
          </p:cNvSpPr>
          <p:nvPr/>
        </p:nvSpPr>
        <p:spPr>
          <a:xfrm>
            <a:off x="0" y="4929263"/>
            <a:ext cx="4476174" cy="757767"/>
          </a:xfrm>
          <a:prstGeom prst="rect">
            <a:avLst/>
          </a:prstGeom>
          <a:solidFill>
            <a:srgbClr val="317E87"/>
          </a:solidFill>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AUCH MIT DEM TABLET</a:t>
            </a:r>
            <a:r>
              <a:rPr lang="de-DE" sz="35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Tree>
    <p:extLst>
      <p:ext uri="{BB962C8B-B14F-4D97-AF65-F5344CB8AC3E}">
        <p14:creationId xmlns:p14="http://schemas.microsoft.com/office/powerpoint/2010/main" val="3456327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E43081B2-B043-A042-A144-0E1B7436766A}"/>
              </a:ext>
            </a:extLst>
          </p:cNvPr>
          <p:cNvSpPr>
            <a:spLocks noGrp="1"/>
          </p:cNvSpPr>
          <p:nvPr>
            <p:ph type="dt" sz="half" idx="10"/>
          </p:nvPr>
        </p:nvSpPr>
        <p:spPr/>
        <p:txBody>
          <a:bodyPr/>
          <a:lstStyle/>
          <a:p>
            <a:fld id="{1D0403BC-FF42-A64E-897D-D8E7023200F0}" type="datetime1">
              <a:rPr lang="de-DE" smtClean="0"/>
              <a:t>25.11.20</a:t>
            </a:fld>
            <a:endParaRPr lang="de-DE" dirty="0"/>
          </a:p>
        </p:txBody>
      </p:sp>
      <p:sp>
        <p:nvSpPr>
          <p:cNvPr id="4" name="Fußzeilenplatzhalter 3">
            <a:extLst>
              <a:ext uri="{FF2B5EF4-FFF2-40B4-BE49-F238E27FC236}">
                <a16:creationId xmlns:a16="http://schemas.microsoft.com/office/drawing/2014/main" id="{C93D1F5F-063A-6044-8BA8-1C48250665EF}"/>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F498772A-EB07-C747-94D2-A059A0400910}"/>
              </a:ext>
            </a:extLst>
          </p:cNvPr>
          <p:cNvSpPr>
            <a:spLocks noGrp="1"/>
          </p:cNvSpPr>
          <p:nvPr>
            <p:ph type="sldNum" sz="quarter" idx="12"/>
          </p:nvPr>
        </p:nvSpPr>
        <p:spPr/>
        <p:txBody>
          <a:bodyPr/>
          <a:lstStyle/>
          <a:p>
            <a:fld id="{7D26CBBC-A65C-324F-A558-3C7EC3B0734D}" type="slidenum">
              <a:rPr lang="de-DE" smtClean="0"/>
              <a:t>9</a:t>
            </a:fld>
            <a:endParaRPr lang="de-DE"/>
          </a:p>
        </p:txBody>
      </p:sp>
      <p:sp>
        <p:nvSpPr>
          <p:cNvPr id="8" name="Inhaltsplatzhalter 7">
            <a:extLst>
              <a:ext uri="{FF2B5EF4-FFF2-40B4-BE49-F238E27FC236}">
                <a16:creationId xmlns:a16="http://schemas.microsoft.com/office/drawing/2014/main" id="{AC2E3FF1-A0E2-A844-A257-7FA8B293E385}"/>
              </a:ext>
            </a:extLst>
          </p:cNvPr>
          <p:cNvSpPr>
            <a:spLocks noGrp="1"/>
          </p:cNvSpPr>
          <p:nvPr>
            <p:ph sz="half" idx="13"/>
          </p:nvPr>
        </p:nvSpPr>
        <p:spPr/>
        <p:txBody>
          <a:bodyPr/>
          <a:lstStyle/>
          <a:p>
            <a:endParaRPr lang="de-DE"/>
          </a:p>
        </p:txBody>
      </p:sp>
      <p:sp>
        <p:nvSpPr>
          <p:cNvPr id="9" name="Inhaltsplatzhalter 5">
            <a:extLst>
              <a:ext uri="{FF2B5EF4-FFF2-40B4-BE49-F238E27FC236}">
                <a16:creationId xmlns:a16="http://schemas.microsoft.com/office/drawing/2014/main" id="{A929FEA0-171F-C647-BB72-AD993D5DAA2D}"/>
              </a:ext>
            </a:extLst>
          </p:cNvPr>
          <p:cNvSpPr txBox="1">
            <a:spLocks/>
          </p:cNvSpPr>
          <p:nvPr/>
        </p:nvSpPr>
        <p:spPr>
          <a:xfrm>
            <a:off x="4150517" y="474311"/>
            <a:ext cx="7921740"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1. </a:t>
            </a:r>
            <a:r>
              <a:rPr lang="de-DE" sz="2900" b="1" dirty="0"/>
              <a:t>Leitideen </a:t>
            </a:r>
            <a:r>
              <a:rPr lang="de-DE" sz="2900" dirty="0"/>
              <a:t>zum Einsatz digitaler Medien</a:t>
            </a:r>
          </a:p>
        </p:txBody>
      </p:sp>
      <p:sp>
        <p:nvSpPr>
          <p:cNvPr id="11" name="Inhaltsplatzhalter 1">
            <a:extLst>
              <a:ext uri="{FF2B5EF4-FFF2-40B4-BE49-F238E27FC236}">
                <a16:creationId xmlns:a16="http://schemas.microsoft.com/office/drawing/2014/main" id="{3BCAC04D-B7EA-C242-B8C1-33E452F2775A}"/>
              </a:ext>
            </a:extLst>
          </p:cNvPr>
          <p:cNvSpPr txBox="1">
            <a:spLocks/>
          </p:cNvSpPr>
          <p:nvPr/>
        </p:nvSpPr>
        <p:spPr>
          <a:xfrm>
            <a:off x="320842" y="1841667"/>
            <a:ext cx="11895793" cy="644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de-DE" sz="2600" dirty="0">
                <a:solidFill>
                  <a:srgbClr val="317E87"/>
                </a:solidFill>
              </a:rPr>
              <a:t>Beziehungsreiches Üben durch digitale Medien stützen</a:t>
            </a:r>
          </a:p>
        </p:txBody>
      </p:sp>
      <p:sp>
        <p:nvSpPr>
          <p:cNvPr id="13" name="Textfeld 12">
            <a:extLst>
              <a:ext uri="{FF2B5EF4-FFF2-40B4-BE49-F238E27FC236}">
                <a16:creationId xmlns:a16="http://schemas.microsoft.com/office/drawing/2014/main" id="{15F31B82-432E-B14E-867E-B06C91DF23CD}"/>
              </a:ext>
            </a:extLst>
          </p:cNvPr>
          <p:cNvSpPr txBox="1"/>
          <p:nvPr/>
        </p:nvSpPr>
        <p:spPr>
          <a:xfrm>
            <a:off x="320842" y="2727158"/>
            <a:ext cx="11614484" cy="341882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Üben &amp; Automatisieren setzen eine sichere Verständnisgrundlage voraus.</a:t>
            </a:r>
          </a:p>
          <a:p>
            <a:pPr marL="342900" indent="-342900">
              <a:spcAft>
                <a:spcPts val="1200"/>
              </a:spcAft>
              <a:buFont typeface="Arial" panose="020B0604020202020204" pitchFamily="34" charset="0"/>
              <a:buChar char="•"/>
            </a:pPr>
            <a:r>
              <a:rPr lang="de-DE" sz="2400" u="sng" dirty="0">
                <a:latin typeface="Open Sans" panose="020B0606030504020204" pitchFamily="34" charset="0"/>
                <a:ea typeface="Open Sans" panose="020B0606030504020204" pitchFamily="34" charset="0"/>
                <a:cs typeface="Open Sans" panose="020B0606030504020204" pitchFamily="34" charset="0"/>
              </a:rPr>
              <a:t>Beziehungsreiches</a:t>
            </a:r>
            <a:r>
              <a:rPr lang="de-DE" sz="2400" dirty="0">
                <a:latin typeface="Open Sans" panose="020B0606030504020204" pitchFamily="34" charset="0"/>
                <a:ea typeface="Open Sans" panose="020B0606030504020204" pitchFamily="34" charset="0"/>
                <a:cs typeface="Open Sans" panose="020B0606030504020204" pitchFamily="34" charset="0"/>
              </a:rPr>
              <a:t> Üben erweitert die Einsicht in mathematische Zusammenhänge </a:t>
            </a:r>
            <a:r>
              <a:rPr lang="de-DE" sz="2000" dirty="0">
                <a:latin typeface="Open Sans" panose="020B0606030504020204" pitchFamily="34" charset="0"/>
                <a:ea typeface="Open Sans" panose="020B0606030504020204" pitchFamily="34" charset="0"/>
                <a:cs typeface="Open Sans" panose="020B0606030504020204" pitchFamily="34" charset="0"/>
              </a:rPr>
              <a:t>(Scherer &amp; Moser Opitz, 2010)</a:t>
            </a:r>
            <a:r>
              <a:rPr lang="de-DE" sz="2400" dirty="0">
                <a:latin typeface="Open Sans" panose="020B0606030504020204" pitchFamily="34" charset="0"/>
                <a:ea typeface="Open Sans" panose="020B0606030504020204" pitchFamily="34" charset="0"/>
                <a:cs typeface="Open Sans" panose="020B0606030504020204" pitchFamily="34" charset="0"/>
              </a:rPr>
              <a:t>.</a:t>
            </a:r>
          </a:p>
          <a:p>
            <a:pPr marL="342900" indent="-342900">
              <a:spcAft>
                <a:spcPts val="1200"/>
              </a:spcAft>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Fachdidaktisch fundierte Apps, die das beziehungsreiche Üben ermöglichen, sollten ausgewählt werden.</a:t>
            </a:r>
          </a:p>
          <a:p>
            <a:pPr marL="342900" indent="-342900">
              <a:spcAft>
                <a:spcPts val="1200"/>
              </a:spcAft>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Apps zur Automatisierung sollten nicht zu früh eingesetzt werden </a:t>
            </a:r>
            <a:r>
              <a:rPr lang="de-DE" sz="2000" dirty="0">
                <a:latin typeface="Open Sans" panose="020B0606030504020204" pitchFamily="34" charset="0"/>
                <a:ea typeface="Open Sans" panose="020B0606030504020204" pitchFamily="34" charset="0"/>
                <a:cs typeface="Open Sans" panose="020B0606030504020204" pitchFamily="34" charset="0"/>
              </a:rPr>
              <a:t>(</a:t>
            </a:r>
            <a:r>
              <a:rPr lang="de-DE" sz="2000" dirty="0" err="1">
                <a:latin typeface="Open Sans" panose="020B0606030504020204" pitchFamily="34" charset="0"/>
                <a:ea typeface="Open Sans" panose="020B0606030504020204" pitchFamily="34" charset="0"/>
                <a:cs typeface="Open Sans" panose="020B0606030504020204" pitchFamily="34" charset="0"/>
              </a:rPr>
              <a:t>Ladel</a:t>
            </a:r>
            <a:r>
              <a:rPr lang="de-DE" sz="2000" dirty="0">
                <a:latin typeface="Open Sans" panose="020B0606030504020204" pitchFamily="34" charset="0"/>
                <a:ea typeface="Open Sans" panose="020B0606030504020204" pitchFamily="34" charset="0"/>
                <a:cs typeface="Open Sans" panose="020B0606030504020204" pitchFamily="34" charset="0"/>
              </a:rPr>
              <a:t>, 2017).</a:t>
            </a:r>
          </a:p>
          <a:p>
            <a:pPr>
              <a:lnSpc>
                <a:spcPct val="150000"/>
              </a:lnSpc>
            </a:pPr>
            <a:endParaRPr lang="de-DE" sz="2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541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E43081B2-B043-A042-A144-0E1B7436766A}"/>
              </a:ext>
            </a:extLst>
          </p:cNvPr>
          <p:cNvSpPr>
            <a:spLocks noGrp="1"/>
          </p:cNvSpPr>
          <p:nvPr>
            <p:ph type="dt" sz="half" idx="10"/>
          </p:nvPr>
        </p:nvSpPr>
        <p:spPr/>
        <p:txBody>
          <a:bodyPr/>
          <a:lstStyle/>
          <a:p>
            <a:fld id="{30CD6E7B-A5F9-434D-9F41-955E23C5674D}" type="datetime1">
              <a:rPr lang="de-DE" smtClean="0"/>
              <a:t>25.11.20</a:t>
            </a:fld>
            <a:endParaRPr lang="de-DE" dirty="0"/>
          </a:p>
        </p:txBody>
      </p:sp>
      <p:sp>
        <p:nvSpPr>
          <p:cNvPr id="4" name="Fußzeilenplatzhalter 3">
            <a:extLst>
              <a:ext uri="{FF2B5EF4-FFF2-40B4-BE49-F238E27FC236}">
                <a16:creationId xmlns:a16="http://schemas.microsoft.com/office/drawing/2014/main" id="{C93D1F5F-063A-6044-8BA8-1C48250665EF}"/>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F498772A-EB07-C747-94D2-A059A0400910}"/>
              </a:ext>
            </a:extLst>
          </p:cNvPr>
          <p:cNvSpPr>
            <a:spLocks noGrp="1"/>
          </p:cNvSpPr>
          <p:nvPr>
            <p:ph type="sldNum" sz="quarter" idx="12"/>
          </p:nvPr>
        </p:nvSpPr>
        <p:spPr/>
        <p:txBody>
          <a:bodyPr/>
          <a:lstStyle/>
          <a:p>
            <a:fld id="{7D26CBBC-A65C-324F-A558-3C7EC3B0734D}" type="slidenum">
              <a:rPr lang="de-DE" smtClean="0"/>
              <a:t>10</a:t>
            </a:fld>
            <a:endParaRPr lang="de-DE"/>
          </a:p>
        </p:txBody>
      </p:sp>
      <p:sp>
        <p:nvSpPr>
          <p:cNvPr id="8" name="Inhaltsplatzhalter 7">
            <a:extLst>
              <a:ext uri="{FF2B5EF4-FFF2-40B4-BE49-F238E27FC236}">
                <a16:creationId xmlns:a16="http://schemas.microsoft.com/office/drawing/2014/main" id="{AC2E3FF1-A0E2-A844-A257-7FA8B293E385}"/>
              </a:ext>
            </a:extLst>
          </p:cNvPr>
          <p:cNvSpPr>
            <a:spLocks noGrp="1"/>
          </p:cNvSpPr>
          <p:nvPr>
            <p:ph sz="half" idx="13"/>
          </p:nvPr>
        </p:nvSpPr>
        <p:spPr/>
        <p:txBody>
          <a:bodyPr/>
          <a:lstStyle/>
          <a:p>
            <a:endParaRPr lang="de-DE"/>
          </a:p>
        </p:txBody>
      </p:sp>
      <p:sp>
        <p:nvSpPr>
          <p:cNvPr id="9" name="Inhaltsplatzhalter 5">
            <a:extLst>
              <a:ext uri="{FF2B5EF4-FFF2-40B4-BE49-F238E27FC236}">
                <a16:creationId xmlns:a16="http://schemas.microsoft.com/office/drawing/2014/main" id="{A929FEA0-171F-C647-BB72-AD993D5DAA2D}"/>
              </a:ext>
            </a:extLst>
          </p:cNvPr>
          <p:cNvSpPr txBox="1">
            <a:spLocks/>
          </p:cNvSpPr>
          <p:nvPr/>
        </p:nvSpPr>
        <p:spPr>
          <a:xfrm>
            <a:off x="4150517" y="474311"/>
            <a:ext cx="7921740"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1. </a:t>
            </a:r>
            <a:r>
              <a:rPr lang="de-DE" sz="2900" b="1" dirty="0"/>
              <a:t>Leitideen </a:t>
            </a:r>
            <a:r>
              <a:rPr lang="de-DE" sz="2900" dirty="0"/>
              <a:t>zum Einsatz digitaler Medien</a:t>
            </a:r>
          </a:p>
        </p:txBody>
      </p:sp>
      <p:sp>
        <p:nvSpPr>
          <p:cNvPr id="10" name="Inhaltsplatzhalter 1">
            <a:extLst>
              <a:ext uri="{FF2B5EF4-FFF2-40B4-BE49-F238E27FC236}">
                <a16:creationId xmlns:a16="http://schemas.microsoft.com/office/drawing/2014/main" id="{23B9F880-D774-4640-9372-DA192DF6F048}"/>
              </a:ext>
            </a:extLst>
          </p:cNvPr>
          <p:cNvSpPr txBox="1">
            <a:spLocks/>
          </p:cNvSpPr>
          <p:nvPr/>
        </p:nvSpPr>
        <p:spPr>
          <a:xfrm>
            <a:off x="320842" y="1841667"/>
            <a:ext cx="11895793" cy="644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de-DE" sz="2600" dirty="0" err="1">
                <a:solidFill>
                  <a:srgbClr val="317E87"/>
                </a:solidFill>
              </a:rPr>
              <a:t>Verstehensprozesse</a:t>
            </a:r>
            <a:r>
              <a:rPr lang="de-DE" sz="2600" dirty="0">
                <a:solidFill>
                  <a:srgbClr val="317E87"/>
                </a:solidFill>
              </a:rPr>
              <a:t> durch die Potentiale digitaler Medien unterstützen</a:t>
            </a:r>
          </a:p>
        </p:txBody>
      </p:sp>
      <p:sp>
        <p:nvSpPr>
          <p:cNvPr id="13" name="Textfeld 12">
            <a:extLst>
              <a:ext uri="{FF2B5EF4-FFF2-40B4-BE49-F238E27FC236}">
                <a16:creationId xmlns:a16="http://schemas.microsoft.com/office/drawing/2014/main" id="{81F9F6A6-5604-E547-A156-860609565FE8}"/>
              </a:ext>
            </a:extLst>
          </p:cNvPr>
          <p:cNvSpPr txBox="1"/>
          <p:nvPr/>
        </p:nvSpPr>
        <p:spPr>
          <a:xfrm>
            <a:off x="320842" y="2727158"/>
            <a:ext cx="11614484" cy="135421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Entwicklung des Verständnisses durch Aufbau von Konzepten und damit verbundenen mentalen Vorstellungsbildern </a:t>
            </a:r>
            <a:r>
              <a:rPr lang="de-DE" sz="2000" dirty="0">
                <a:latin typeface="Open Sans" panose="020B0606030504020204" pitchFamily="34" charset="0"/>
                <a:ea typeface="Open Sans" panose="020B0606030504020204" pitchFamily="34" charset="0"/>
                <a:cs typeface="Open Sans" panose="020B0606030504020204" pitchFamily="34" charset="0"/>
              </a:rPr>
              <a:t>(</a:t>
            </a:r>
            <a:r>
              <a:rPr lang="de-DE" sz="2000" dirty="0" err="1">
                <a:latin typeface="Open Sans" panose="020B0606030504020204" pitchFamily="34" charset="0"/>
                <a:ea typeface="Open Sans" panose="020B0606030504020204" pitchFamily="34" charset="0"/>
                <a:cs typeface="Open Sans" panose="020B0606030504020204" pitchFamily="34" charset="0"/>
              </a:rPr>
              <a:t>Wartha</a:t>
            </a:r>
            <a:r>
              <a:rPr lang="de-DE" sz="2000" dirty="0">
                <a:latin typeface="Open Sans" panose="020B0606030504020204" pitchFamily="34" charset="0"/>
                <a:ea typeface="Open Sans" panose="020B0606030504020204" pitchFamily="34" charset="0"/>
                <a:cs typeface="Open Sans" panose="020B0606030504020204" pitchFamily="34" charset="0"/>
              </a:rPr>
              <a:t> &amp; Schulz, 2018)</a:t>
            </a:r>
          </a:p>
          <a:p>
            <a:pPr marL="342900" indent="-342900">
              <a:spcAft>
                <a:spcPts val="1200"/>
              </a:spcAft>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sinnvoller unterrichtlicher Rahmen</a:t>
            </a:r>
            <a:endParaRPr lang="de-DE" sz="2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666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E43081B2-B043-A042-A144-0E1B7436766A}"/>
              </a:ext>
            </a:extLst>
          </p:cNvPr>
          <p:cNvSpPr>
            <a:spLocks noGrp="1"/>
          </p:cNvSpPr>
          <p:nvPr>
            <p:ph type="dt" sz="half" idx="10"/>
          </p:nvPr>
        </p:nvSpPr>
        <p:spPr/>
        <p:txBody>
          <a:bodyPr/>
          <a:lstStyle/>
          <a:p>
            <a:fld id="{4AFFE47B-1425-8141-8C3A-5C51D43D7EB9}" type="datetime1">
              <a:rPr lang="de-DE" smtClean="0"/>
              <a:t>25.11.20</a:t>
            </a:fld>
            <a:endParaRPr lang="de-DE" dirty="0"/>
          </a:p>
        </p:txBody>
      </p:sp>
      <p:sp>
        <p:nvSpPr>
          <p:cNvPr id="4" name="Fußzeilenplatzhalter 3">
            <a:extLst>
              <a:ext uri="{FF2B5EF4-FFF2-40B4-BE49-F238E27FC236}">
                <a16:creationId xmlns:a16="http://schemas.microsoft.com/office/drawing/2014/main" id="{C93D1F5F-063A-6044-8BA8-1C48250665EF}"/>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F498772A-EB07-C747-94D2-A059A0400910}"/>
              </a:ext>
            </a:extLst>
          </p:cNvPr>
          <p:cNvSpPr>
            <a:spLocks noGrp="1"/>
          </p:cNvSpPr>
          <p:nvPr>
            <p:ph type="sldNum" sz="quarter" idx="12"/>
          </p:nvPr>
        </p:nvSpPr>
        <p:spPr/>
        <p:txBody>
          <a:bodyPr/>
          <a:lstStyle/>
          <a:p>
            <a:fld id="{7D26CBBC-A65C-324F-A558-3C7EC3B0734D}" type="slidenum">
              <a:rPr lang="de-DE" smtClean="0"/>
              <a:t>11</a:t>
            </a:fld>
            <a:endParaRPr lang="de-DE"/>
          </a:p>
        </p:txBody>
      </p:sp>
      <p:sp>
        <p:nvSpPr>
          <p:cNvPr id="8" name="Inhaltsplatzhalter 7">
            <a:extLst>
              <a:ext uri="{FF2B5EF4-FFF2-40B4-BE49-F238E27FC236}">
                <a16:creationId xmlns:a16="http://schemas.microsoft.com/office/drawing/2014/main" id="{AC2E3FF1-A0E2-A844-A257-7FA8B293E385}"/>
              </a:ext>
            </a:extLst>
          </p:cNvPr>
          <p:cNvSpPr>
            <a:spLocks noGrp="1"/>
          </p:cNvSpPr>
          <p:nvPr>
            <p:ph sz="half" idx="13"/>
          </p:nvPr>
        </p:nvSpPr>
        <p:spPr/>
        <p:txBody>
          <a:bodyPr/>
          <a:lstStyle/>
          <a:p>
            <a:endParaRPr lang="de-DE"/>
          </a:p>
        </p:txBody>
      </p:sp>
      <p:sp>
        <p:nvSpPr>
          <p:cNvPr id="9" name="Inhaltsplatzhalter 5">
            <a:extLst>
              <a:ext uri="{FF2B5EF4-FFF2-40B4-BE49-F238E27FC236}">
                <a16:creationId xmlns:a16="http://schemas.microsoft.com/office/drawing/2014/main" id="{A929FEA0-171F-C647-BB72-AD993D5DAA2D}"/>
              </a:ext>
            </a:extLst>
          </p:cNvPr>
          <p:cNvSpPr txBox="1">
            <a:spLocks/>
          </p:cNvSpPr>
          <p:nvPr/>
        </p:nvSpPr>
        <p:spPr>
          <a:xfrm>
            <a:off x="4150517" y="474311"/>
            <a:ext cx="7921740"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1. </a:t>
            </a:r>
            <a:r>
              <a:rPr lang="de-DE" sz="2900" b="1" dirty="0"/>
              <a:t>Leitideen </a:t>
            </a:r>
            <a:r>
              <a:rPr lang="de-DE" sz="2900" dirty="0"/>
              <a:t>zum Einsatz digitaler Medien</a:t>
            </a:r>
          </a:p>
        </p:txBody>
      </p:sp>
      <p:sp>
        <p:nvSpPr>
          <p:cNvPr id="13" name="Inhaltsplatzhalter 1">
            <a:extLst>
              <a:ext uri="{FF2B5EF4-FFF2-40B4-BE49-F238E27FC236}">
                <a16:creationId xmlns:a16="http://schemas.microsoft.com/office/drawing/2014/main" id="{EE20AB15-C00F-A940-88D0-A798BDD05605}"/>
              </a:ext>
            </a:extLst>
          </p:cNvPr>
          <p:cNvSpPr txBox="1">
            <a:spLocks/>
          </p:cNvSpPr>
          <p:nvPr/>
        </p:nvSpPr>
        <p:spPr>
          <a:xfrm>
            <a:off x="320842" y="1841667"/>
            <a:ext cx="11895793" cy="644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de-DE" sz="2600" dirty="0">
                <a:solidFill>
                  <a:srgbClr val="317E87"/>
                </a:solidFill>
              </a:rPr>
              <a:t>Prozessbezogene Kompetenzen durch digitale Medien fördern</a:t>
            </a:r>
          </a:p>
        </p:txBody>
      </p:sp>
      <p:sp>
        <p:nvSpPr>
          <p:cNvPr id="14" name="Textfeld 13">
            <a:extLst>
              <a:ext uri="{FF2B5EF4-FFF2-40B4-BE49-F238E27FC236}">
                <a16:creationId xmlns:a16="http://schemas.microsoft.com/office/drawing/2014/main" id="{4C807011-198D-E843-A81D-4AE273C9A094}"/>
              </a:ext>
            </a:extLst>
          </p:cNvPr>
          <p:cNvSpPr txBox="1"/>
          <p:nvPr/>
        </p:nvSpPr>
        <p:spPr>
          <a:xfrm>
            <a:off x="320842" y="2727158"/>
            <a:ext cx="11614484" cy="1723549"/>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Geeignete Programme und Apps bieten zahlreiche Gelegenheiten, zu argumentieren, darzustellen, Probleme zu lösen und zu modellieren.</a:t>
            </a:r>
          </a:p>
          <a:p>
            <a:pPr marL="342900" indent="-342900">
              <a:spcAft>
                <a:spcPts val="1200"/>
              </a:spcAft>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Insbesondere das Problemlösen und das Modellieren weisen eine strukturelle Nähe zu Teilen des Programmierungsprozesses auf.</a:t>
            </a:r>
          </a:p>
        </p:txBody>
      </p:sp>
    </p:spTree>
    <p:extLst>
      <p:ext uri="{BB962C8B-B14F-4D97-AF65-F5344CB8AC3E}">
        <p14:creationId xmlns:p14="http://schemas.microsoft.com/office/powerpoint/2010/main" val="240512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AEDAFE8-B8FC-8D46-A689-FA96A173B4FE}"/>
              </a:ext>
            </a:extLst>
          </p:cNvPr>
          <p:cNvSpPr>
            <a:spLocks noGrp="1"/>
          </p:cNvSpPr>
          <p:nvPr>
            <p:ph type="dt" sz="half" idx="10"/>
          </p:nvPr>
        </p:nvSpPr>
        <p:spPr/>
        <p:txBody>
          <a:bodyPr/>
          <a:lstStyle/>
          <a:p>
            <a:fld id="{6E2E139A-F3AD-DB48-8432-A3ED7E02AF25}" type="datetime1">
              <a:rPr lang="de-DE" smtClean="0"/>
              <a:t>25.11.20</a:t>
            </a:fld>
            <a:endParaRPr lang="de-DE" dirty="0"/>
          </a:p>
        </p:txBody>
      </p:sp>
      <p:sp>
        <p:nvSpPr>
          <p:cNvPr id="4" name="Fußzeilenplatzhalter 3">
            <a:extLst>
              <a:ext uri="{FF2B5EF4-FFF2-40B4-BE49-F238E27FC236}">
                <a16:creationId xmlns:a16="http://schemas.microsoft.com/office/drawing/2014/main" id="{3876B2D5-7899-B24D-9840-0AAED6CCB36A}"/>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C8BD62AC-E29E-6249-9BB9-C9E6E57D2DB5}"/>
              </a:ext>
            </a:extLst>
          </p:cNvPr>
          <p:cNvSpPr>
            <a:spLocks noGrp="1"/>
          </p:cNvSpPr>
          <p:nvPr>
            <p:ph type="sldNum" sz="quarter" idx="12"/>
          </p:nvPr>
        </p:nvSpPr>
        <p:spPr/>
        <p:txBody>
          <a:bodyPr/>
          <a:lstStyle/>
          <a:p>
            <a:fld id="{7D26CBBC-A65C-324F-A558-3C7EC3B0734D}" type="slidenum">
              <a:rPr lang="de-DE" smtClean="0"/>
              <a:t>12</a:t>
            </a:fld>
            <a:endParaRPr lang="de-DE"/>
          </a:p>
        </p:txBody>
      </p:sp>
      <p:sp>
        <p:nvSpPr>
          <p:cNvPr id="7" name="Textfeld 6">
            <a:extLst>
              <a:ext uri="{FF2B5EF4-FFF2-40B4-BE49-F238E27FC236}">
                <a16:creationId xmlns:a16="http://schemas.microsoft.com/office/drawing/2014/main" id="{BB37BE0C-0A9A-C541-8407-85BD30046646}"/>
              </a:ext>
            </a:extLst>
          </p:cNvPr>
          <p:cNvSpPr txBox="1"/>
          <p:nvPr/>
        </p:nvSpPr>
        <p:spPr>
          <a:xfrm>
            <a:off x="728659" y="3798006"/>
            <a:ext cx="7708751"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3.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Gute Aufgaben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im Mathematikunterricht</a:t>
            </a:r>
          </a:p>
        </p:txBody>
      </p:sp>
      <p:sp>
        <p:nvSpPr>
          <p:cNvPr id="8" name="Textfeld 7">
            <a:extLst>
              <a:ext uri="{FF2B5EF4-FFF2-40B4-BE49-F238E27FC236}">
                <a16:creationId xmlns:a16="http://schemas.microsoft.com/office/drawing/2014/main" id="{DF78749B-7D7D-3D40-9394-5E1E6204421C}"/>
              </a:ext>
            </a:extLst>
          </p:cNvPr>
          <p:cNvSpPr txBox="1"/>
          <p:nvPr/>
        </p:nvSpPr>
        <p:spPr>
          <a:xfrm>
            <a:off x="728659" y="3016092"/>
            <a:ext cx="5367341" cy="523220"/>
          </a:xfrm>
          <a:prstGeom prst="rect">
            <a:avLst/>
          </a:prstGeom>
          <a:solidFill>
            <a:srgbClr val="428891"/>
          </a:solidFill>
        </p:spPr>
        <p:txBody>
          <a:bodyPr wrap="square" rtlCol="0">
            <a:spAutoFit/>
          </a:bodyPr>
          <a:lstStyle/>
          <a:p>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de-D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Potentiale</a:t>
            </a:r>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digitaler Medien</a:t>
            </a:r>
          </a:p>
        </p:txBody>
      </p:sp>
      <p:sp>
        <p:nvSpPr>
          <p:cNvPr id="9" name="Textfeld 8">
            <a:extLst>
              <a:ext uri="{FF2B5EF4-FFF2-40B4-BE49-F238E27FC236}">
                <a16:creationId xmlns:a16="http://schemas.microsoft.com/office/drawing/2014/main" id="{B3D34D58-9219-3646-BE14-5E2F5C2F1CDC}"/>
              </a:ext>
            </a:extLst>
          </p:cNvPr>
          <p:cNvSpPr txBox="1"/>
          <p:nvPr/>
        </p:nvSpPr>
        <p:spPr>
          <a:xfrm>
            <a:off x="728659" y="2213371"/>
            <a:ext cx="7223850"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1.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Leitideen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Einsatz digitaler Medien</a:t>
            </a:r>
          </a:p>
        </p:txBody>
      </p:sp>
      <p:sp>
        <p:nvSpPr>
          <p:cNvPr id="10" name="Textfeld 9">
            <a:extLst>
              <a:ext uri="{FF2B5EF4-FFF2-40B4-BE49-F238E27FC236}">
                <a16:creationId xmlns:a16="http://schemas.microsoft.com/office/drawing/2014/main" id="{A128F31E-391D-3A4A-BB07-3EB0BF4C779D}"/>
              </a:ext>
            </a:extLst>
          </p:cNvPr>
          <p:cNvSpPr txBox="1"/>
          <p:nvPr/>
        </p:nvSpPr>
        <p:spPr>
          <a:xfrm>
            <a:off x="728659" y="4600727"/>
            <a:ext cx="7424741" cy="523220"/>
          </a:xfrm>
          <a:prstGeom prst="rect">
            <a:avLst/>
          </a:prstGeom>
          <a:solidFill>
            <a:schemeClr val="bg1"/>
          </a:solidFill>
        </p:spPr>
        <p:txBody>
          <a:bodyPr wrap="square" rtlCol="0">
            <a:spAutoFit/>
          </a:bodyPr>
          <a:lstStyle/>
          <a:p>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4. </a:t>
            </a:r>
            <a:r>
              <a:rPr lang="de-DE" sz="2800" b="1"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Apptypen</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 </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und ihre Einsatzmöglichkeiten</a:t>
            </a:r>
            <a:endPar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feld 10">
            <a:extLst>
              <a:ext uri="{FF2B5EF4-FFF2-40B4-BE49-F238E27FC236}">
                <a16:creationId xmlns:a16="http://schemas.microsoft.com/office/drawing/2014/main" id="{6FFCA2E0-6C77-5C47-8FA1-E453DBCB9B3F}"/>
              </a:ext>
            </a:extLst>
          </p:cNvPr>
          <p:cNvSpPr txBox="1"/>
          <p:nvPr/>
        </p:nvSpPr>
        <p:spPr>
          <a:xfrm>
            <a:off x="728659" y="5382641"/>
            <a:ext cx="1585049"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5.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Fazit </a:t>
            </a:r>
          </a:p>
        </p:txBody>
      </p:sp>
      <p:sp>
        <p:nvSpPr>
          <p:cNvPr id="12" name="Textfeld 11">
            <a:extLst>
              <a:ext uri="{FF2B5EF4-FFF2-40B4-BE49-F238E27FC236}">
                <a16:creationId xmlns:a16="http://schemas.microsoft.com/office/drawing/2014/main" id="{F1D8A0AC-F411-1240-A3DD-097399F30A1F}"/>
              </a:ext>
            </a:extLst>
          </p:cNvPr>
          <p:cNvSpPr txBox="1"/>
          <p:nvPr/>
        </p:nvSpPr>
        <p:spPr>
          <a:xfrm>
            <a:off x="728661" y="1264214"/>
            <a:ext cx="10734676"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AUFBAU DES WORKSHOPS</a:t>
            </a:r>
          </a:p>
        </p:txBody>
      </p:sp>
    </p:spTree>
    <p:extLst>
      <p:ext uri="{BB962C8B-B14F-4D97-AF65-F5344CB8AC3E}">
        <p14:creationId xmlns:p14="http://schemas.microsoft.com/office/powerpoint/2010/main" val="23193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920FA88-F346-AD40-BFE2-704A1FAC509D}"/>
              </a:ext>
            </a:extLst>
          </p:cNvPr>
          <p:cNvSpPr>
            <a:spLocks noGrp="1"/>
          </p:cNvSpPr>
          <p:nvPr>
            <p:ph idx="1"/>
          </p:nvPr>
        </p:nvSpPr>
        <p:spPr>
          <a:xfrm>
            <a:off x="297180" y="2286000"/>
            <a:ext cx="11590020" cy="2174307"/>
          </a:xfrm>
        </p:spPr>
        <p:txBody>
          <a:bodyPr/>
          <a:lstStyle/>
          <a:p>
            <a:pPr marL="0" indent="0">
              <a:buNone/>
            </a:pPr>
            <a:endParaRPr lang="de-DE" sz="600" dirty="0"/>
          </a:p>
          <a:p>
            <a:pPr marL="0" indent="0">
              <a:buNone/>
              <a:defRPr/>
            </a:pPr>
            <a:r>
              <a:rPr lang="de-DE" altLang="de-DE" sz="2000" dirty="0">
                <a:solidFill>
                  <a:srgbClr val="0D0D0D"/>
                </a:solidFill>
              </a:rPr>
              <a:t>Eine fragwürdige These, weil ‚didaktischer Mehrwert‘...</a:t>
            </a:r>
          </a:p>
          <a:p>
            <a:pPr>
              <a:buFont typeface="Wingdings" charset="2"/>
              <a:buChar char="§"/>
              <a:defRPr/>
            </a:pPr>
            <a:r>
              <a:rPr lang="de-DE" altLang="de-DE" sz="2000" dirty="0">
                <a:solidFill>
                  <a:srgbClr val="0D0D0D"/>
                </a:solidFill>
              </a:rPr>
              <a:t> eine globale Überlegenheit bestimmter Medien suggeriert.</a:t>
            </a:r>
          </a:p>
          <a:p>
            <a:pPr>
              <a:buFont typeface="Wingdings" charset="2"/>
              <a:buChar char="§"/>
              <a:defRPr/>
            </a:pPr>
            <a:r>
              <a:rPr lang="de-DE" altLang="de-DE" sz="2000" dirty="0">
                <a:solidFill>
                  <a:srgbClr val="0D0D0D"/>
                </a:solidFill>
              </a:rPr>
              <a:t> begrifflich einem ‚didaktischen Minderwert‘ gegenübersteht.</a:t>
            </a:r>
          </a:p>
          <a:p>
            <a:pPr marL="0" indent="0">
              <a:buNone/>
              <a:defRPr/>
            </a:pPr>
            <a:r>
              <a:rPr lang="de-DE" altLang="de-DE" sz="2000" dirty="0">
                <a:solidFill>
                  <a:srgbClr val="0D0D0D"/>
                </a:solidFill>
                <a:sym typeface="Wingdings" pitchFamily="2" charset="2"/>
              </a:rPr>
              <a:t>	 Destruktives Konkurrenzdenken wird angeregt</a:t>
            </a:r>
            <a:endParaRPr lang="de-DE" altLang="de-DE" sz="2000" dirty="0">
              <a:solidFill>
                <a:srgbClr val="0D0D0D"/>
              </a:solidFill>
            </a:endParaRPr>
          </a:p>
          <a:p>
            <a:pPr>
              <a:buFont typeface="Wingdings" charset="2"/>
              <a:buChar char="§"/>
              <a:defRPr/>
            </a:pPr>
            <a:endParaRPr lang="de-DE" altLang="de-DE" sz="2000" b="1" dirty="0">
              <a:solidFill>
                <a:srgbClr val="0D0D0D"/>
              </a:solidFill>
            </a:endParaRPr>
          </a:p>
          <a:p>
            <a:pPr>
              <a:defRPr/>
            </a:pPr>
            <a:endParaRPr lang="de-DE" altLang="de-DE" sz="2000" b="1" dirty="0">
              <a:solidFill>
                <a:srgbClr val="0D0D0D"/>
              </a:solidFill>
            </a:endParaRPr>
          </a:p>
          <a:p>
            <a:pPr>
              <a:defRPr/>
            </a:pPr>
            <a:endParaRPr lang="de-DE" altLang="de-DE" sz="2000" b="1" dirty="0">
              <a:solidFill>
                <a:srgbClr val="0D0D0D"/>
              </a:solidFill>
            </a:endParaRPr>
          </a:p>
          <a:p>
            <a:pPr>
              <a:defRPr/>
            </a:pPr>
            <a:endParaRPr lang="de-DE" altLang="de-DE" sz="2000" dirty="0">
              <a:solidFill>
                <a:srgbClr val="000000"/>
              </a:solidFill>
            </a:endParaRPr>
          </a:p>
          <a:p>
            <a:pPr marL="0" indent="0">
              <a:buNone/>
            </a:pPr>
            <a:endParaRPr lang="de-DE" sz="2000" dirty="0"/>
          </a:p>
        </p:txBody>
      </p:sp>
      <p:sp>
        <p:nvSpPr>
          <p:cNvPr id="5" name="Foliennummernplatzhalter 4">
            <a:extLst>
              <a:ext uri="{FF2B5EF4-FFF2-40B4-BE49-F238E27FC236}">
                <a16:creationId xmlns:a16="http://schemas.microsoft.com/office/drawing/2014/main" id="{9FB3ED03-C72E-FA4D-A343-60787B74ED42}"/>
              </a:ext>
            </a:extLst>
          </p:cNvPr>
          <p:cNvSpPr>
            <a:spLocks noGrp="1"/>
          </p:cNvSpPr>
          <p:nvPr>
            <p:ph type="sldNum" sz="quarter" idx="12"/>
          </p:nvPr>
        </p:nvSpPr>
        <p:spPr/>
        <p:txBody>
          <a:bodyPr/>
          <a:lstStyle/>
          <a:p>
            <a:fld id="{7D26CBBC-A65C-324F-A558-3C7EC3B0734D}" type="slidenum">
              <a:rPr lang="de-DE" smtClean="0"/>
              <a:t>13</a:t>
            </a:fld>
            <a:endParaRPr lang="de-DE" dirty="0"/>
          </a:p>
        </p:txBody>
      </p:sp>
      <p:sp>
        <p:nvSpPr>
          <p:cNvPr id="8" name="Abgerundete rechteckige Legende 7">
            <a:extLst>
              <a:ext uri="{FF2B5EF4-FFF2-40B4-BE49-F238E27FC236}">
                <a16:creationId xmlns:a16="http://schemas.microsoft.com/office/drawing/2014/main" id="{19ED5B2D-4D18-8141-9613-55351B323322}"/>
              </a:ext>
            </a:extLst>
          </p:cNvPr>
          <p:cNvSpPr/>
          <p:nvPr/>
        </p:nvSpPr>
        <p:spPr>
          <a:xfrm>
            <a:off x="304800" y="4219677"/>
            <a:ext cx="11582400" cy="1369695"/>
          </a:xfrm>
          <a:prstGeom prst="wedgeRoundRectCallout">
            <a:avLst>
              <a:gd name="adj1" fmla="val -48257"/>
              <a:gd name="adj2" fmla="val 66014"/>
              <a:gd name="adj3" fmla="val 16667"/>
            </a:avLst>
          </a:prstGeom>
          <a:solidFill>
            <a:srgbClr val="42889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ltLang="de-DE"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„Man sollte sich von dem Anspruch frei machen, einen Computer nur dann einzusetzen, wenn er ein </a:t>
            </a:r>
            <a:r>
              <a:rPr lang="de-DE" altLang="de-DE"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besseres</a:t>
            </a:r>
            <a:r>
              <a:rPr lang="de-DE" altLang="de-DE"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Werkzeug darstellt als alle anderen“ 	</a:t>
            </a:r>
            <a:r>
              <a:rPr lang="de-DE" altLang="de-DE"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(Selter, 2003, S. 143).</a:t>
            </a:r>
            <a:endParaRPr lang="de-DE" altLang="de-DE"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feld 8">
            <a:extLst>
              <a:ext uri="{FF2B5EF4-FFF2-40B4-BE49-F238E27FC236}">
                <a16:creationId xmlns:a16="http://schemas.microsoft.com/office/drawing/2014/main" id="{FBC9A64B-FBDF-EA4D-9FB9-EB1AD82B856E}"/>
              </a:ext>
            </a:extLst>
          </p:cNvPr>
          <p:cNvSpPr txBox="1"/>
          <p:nvPr/>
        </p:nvSpPr>
        <p:spPr>
          <a:xfrm>
            <a:off x="838201" y="5661561"/>
            <a:ext cx="10515600" cy="830997"/>
          </a:xfrm>
          <a:prstGeom prst="rect">
            <a:avLst/>
          </a:prstGeom>
          <a:noFill/>
        </p:spPr>
        <p:txBody>
          <a:bodyPr wrap="square" rtlCol="0">
            <a:spAutoFit/>
          </a:bodyPr>
          <a:lstStyle/>
          <a:p>
            <a:pPr algn="ctr"/>
            <a:r>
              <a:rPr lang="de-DE" altLang="de-DE" sz="2400" b="1" dirty="0">
                <a:solidFill>
                  <a:srgbClr val="000000"/>
                </a:solidFill>
              </a:rPr>
              <a:t>PIKAS spricht von ‚Potentialen‘ statt </a:t>
            </a:r>
            <a:br>
              <a:rPr lang="de-DE" altLang="de-DE" sz="2400" b="1" dirty="0">
                <a:solidFill>
                  <a:srgbClr val="000000"/>
                </a:solidFill>
              </a:rPr>
            </a:br>
            <a:r>
              <a:rPr lang="de-DE" altLang="de-DE" sz="2400" b="1" dirty="0">
                <a:solidFill>
                  <a:srgbClr val="000000"/>
                </a:solidFill>
              </a:rPr>
              <a:t>von einem ‚didaktischen Mehrwert‘ digitaler Medien!</a:t>
            </a:r>
            <a:endParaRPr lang="de-DE" sz="2400" dirty="0"/>
          </a:p>
        </p:txBody>
      </p:sp>
      <p:sp>
        <p:nvSpPr>
          <p:cNvPr id="10" name="Abgerundete rechteckige Legende 9">
            <a:extLst>
              <a:ext uri="{FF2B5EF4-FFF2-40B4-BE49-F238E27FC236}">
                <a16:creationId xmlns:a16="http://schemas.microsoft.com/office/drawing/2014/main" id="{05A9342A-CEAB-8A4D-BF26-437F913B5569}"/>
              </a:ext>
            </a:extLst>
          </p:cNvPr>
          <p:cNvSpPr/>
          <p:nvPr/>
        </p:nvSpPr>
        <p:spPr>
          <a:xfrm>
            <a:off x="297180" y="1124250"/>
            <a:ext cx="11582400" cy="1212588"/>
          </a:xfrm>
          <a:prstGeom prst="wedgeRoundRectCallout">
            <a:avLst>
              <a:gd name="adj1" fmla="val 47519"/>
              <a:gd name="adj2" fmla="val 67771"/>
              <a:gd name="adj3" fmla="val 16667"/>
            </a:avLst>
          </a:prstGeom>
          <a:solidFill>
            <a:srgbClr val="42889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sz="2400" dirty="0">
                <a:solidFill>
                  <a:srgbClr val="0D0D0D"/>
                </a:solidFill>
                <a:latin typeface="Open Sans" panose="020B0606030504020204" pitchFamily="34" charset="0"/>
                <a:ea typeface="Open Sans" panose="020B0606030504020204" pitchFamily="34" charset="0"/>
                <a:cs typeface="Open Sans" panose="020B0606030504020204" pitchFamily="34" charset="0"/>
              </a:rPr>
              <a:t>Digitale Medien sollen nur dann eingesetzt werden, wenn ein „didaktischer Mehrwert“ </a:t>
            </a:r>
            <a:r>
              <a:rPr lang="de-DE" altLang="de-DE" sz="2000" dirty="0">
                <a:solidFill>
                  <a:srgbClr val="0D0D0D"/>
                </a:solidFill>
                <a:latin typeface="Open Sans" panose="020B0606030504020204" pitchFamily="34" charset="0"/>
                <a:ea typeface="Open Sans" panose="020B0606030504020204" pitchFamily="34" charset="0"/>
                <a:cs typeface="Open Sans" panose="020B0606030504020204" pitchFamily="34" charset="0"/>
              </a:rPr>
              <a:t>(Dörr &amp; Strittmatter, 2002) </a:t>
            </a:r>
            <a:r>
              <a:rPr lang="de-DE" altLang="de-DE" sz="2400" dirty="0">
                <a:solidFill>
                  <a:srgbClr val="0D0D0D"/>
                </a:solidFill>
                <a:latin typeface="Open Sans" panose="020B0606030504020204" pitchFamily="34" charset="0"/>
                <a:ea typeface="Open Sans" panose="020B0606030504020204" pitchFamily="34" charset="0"/>
                <a:cs typeface="Open Sans" panose="020B0606030504020204" pitchFamily="34" charset="0"/>
              </a:rPr>
              <a:t>gegenüber physischen Medien vorliegt.</a:t>
            </a:r>
          </a:p>
        </p:txBody>
      </p:sp>
      <p:sp>
        <p:nvSpPr>
          <p:cNvPr id="11" name="Inhaltsplatzhalter 5">
            <a:extLst>
              <a:ext uri="{FF2B5EF4-FFF2-40B4-BE49-F238E27FC236}">
                <a16:creationId xmlns:a16="http://schemas.microsoft.com/office/drawing/2014/main" id="{43E769EA-D746-2040-B66C-43503EEE6AC0}"/>
              </a:ext>
            </a:extLst>
          </p:cNvPr>
          <p:cNvSpPr>
            <a:spLocks noGrp="1"/>
          </p:cNvSpPr>
          <p:nvPr>
            <p:ph sz="half" idx="13"/>
          </p:nvPr>
        </p:nvSpPr>
        <p:spPr>
          <a:xfrm>
            <a:off x="4150517" y="474311"/>
            <a:ext cx="5588569" cy="479954"/>
          </a:xfrm>
        </p:spPr>
        <p:txBody>
          <a:bodyPr/>
          <a:lstStyle/>
          <a:p>
            <a:r>
              <a:rPr lang="de-DE" sz="2900" dirty="0"/>
              <a:t>2. </a:t>
            </a:r>
            <a:r>
              <a:rPr lang="de-DE" sz="2900" b="1" dirty="0"/>
              <a:t>Potentiale</a:t>
            </a:r>
            <a:r>
              <a:rPr lang="de-DE" sz="2900" dirty="0"/>
              <a:t> digitaler Medien</a:t>
            </a:r>
          </a:p>
        </p:txBody>
      </p:sp>
      <p:sp>
        <p:nvSpPr>
          <p:cNvPr id="12" name="Datumsplatzhalter 2">
            <a:extLst>
              <a:ext uri="{FF2B5EF4-FFF2-40B4-BE49-F238E27FC236}">
                <a16:creationId xmlns:a16="http://schemas.microsoft.com/office/drawing/2014/main" id="{26C9E001-6AED-6C4C-A7BD-F7D272A6E95C}"/>
              </a:ext>
            </a:extLst>
          </p:cNvPr>
          <p:cNvSpPr>
            <a:spLocks noGrp="1"/>
          </p:cNvSpPr>
          <p:nvPr>
            <p:ph type="dt" sz="half" idx="10"/>
          </p:nvPr>
        </p:nvSpPr>
        <p:spPr>
          <a:xfrm>
            <a:off x="838200" y="6356350"/>
            <a:ext cx="2743200" cy="365125"/>
          </a:xfrm>
        </p:spPr>
        <p:txBody>
          <a:bodyPr/>
          <a:lstStyle/>
          <a:p>
            <a:fld id="{552C6F96-5241-0546-B1FB-C17299C1D673}" type="datetime1">
              <a:rPr lang="de-DE" smtClean="0"/>
              <a:t>25.11.20</a:t>
            </a:fld>
            <a:endParaRPr lang="de-DE" dirty="0"/>
          </a:p>
        </p:txBody>
      </p:sp>
      <p:sp>
        <p:nvSpPr>
          <p:cNvPr id="15" name="Fußzeilenplatzhalter 3">
            <a:extLst>
              <a:ext uri="{FF2B5EF4-FFF2-40B4-BE49-F238E27FC236}">
                <a16:creationId xmlns:a16="http://schemas.microsoft.com/office/drawing/2014/main" id="{9CDF3F0B-1761-1744-B1DC-FA33D5081FF3}"/>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spTree>
    <p:extLst>
      <p:ext uri="{BB962C8B-B14F-4D97-AF65-F5344CB8AC3E}">
        <p14:creationId xmlns:p14="http://schemas.microsoft.com/office/powerpoint/2010/main" val="266462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0640A25-A902-CB45-8F33-521E13A73099}"/>
              </a:ext>
            </a:extLst>
          </p:cNvPr>
          <p:cNvSpPr>
            <a:spLocks noGrp="1"/>
          </p:cNvSpPr>
          <p:nvPr>
            <p:ph type="dt" sz="half" idx="10"/>
          </p:nvPr>
        </p:nvSpPr>
        <p:spPr/>
        <p:txBody>
          <a:bodyPr/>
          <a:lstStyle/>
          <a:p>
            <a:fld id="{E31A46D4-6A3C-1749-BC77-CFC729572EFB}" type="datetime1">
              <a:rPr lang="de-DE" smtClean="0"/>
              <a:t>25.11.20</a:t>
            </a:fld>
            <a:endParaRPr lang="de-DE"/>
          </a:p>
        </p:txBody>
      </p:sp>
      <p:sp>
        <p:nvSpPr>
          <p:cNvPr id="4" name="Fußzeilenplatzhalter 3">
            <a:extLst>
              <a:ext uri="{FF2B5EF4-FFF2-40B4-BE49-F238E27FC236}">
                <a16:creationId xmlns:a16="http://schemas.microsoft.com/office/drawing/2014/main" id="{5C3ED0EE-54B4-E54F-845F-596800B2DB12}"/>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531D929A-F9DB-8A4E-B03A-1F0DCA42ECA2}"/>
              </a:ext>
            </a:extLst>
          </p:cNvPr>
          <p:cNvSpPr>
            <a:spLocks noGrp="1"/>
          </p:cNvSpPr>
          <p:nvPr>
            <p:ph type="sldNum" sz="quarter" idx="12"/>
          </p:nvPr>
        </p:nvSpPr>
        <p:spPr/>
        <p:txBody>
          <a:bodyPr/>
          <a:lstStyle/>
          <a:p>
            <a:fld id="{7D26CBBC-A65C-324F-A558-3C7EC3B0734D}" type="slidenum">
              <a:rPr lang="de-DE" smtClean="0"/>
              <a:t>14</a:t>
            </a:fld>
            <a:endParaRPr lang="de-DE"/>
          </a:p>
        </p:txBody>
      </p:sp>
      <p:sp>
        <p:nvSpPr>
          <p:cNvPr id="9" name="Textfeld 8">
            <a:extLst>
              <a:ext uri="{FF2B5EF4-FFF2-40B4-BE49-F238E27FC236}">
                <a16:creationId xmlns:a16="http://schemas.microsoft.com/office/drawing/2014/main" id="{099B44FA-773C-4044-A84B-BEA0C15BED3A}"/>
              </a:ext>
            </a:extLst>
          </p:cNvPr>
          <p:cNvSpPr txBox="1"/>
          <p:nvPr/>
        </p:nvSpPr>
        <p:spPr>
          <a:xfrm>
            <a:off x="545430" y="4658024"/>
            <a:ext cx="11101134" cy="1200329"/>
          </a:xfrm>
          <a:prstGeom prst="rect">
            <a:avLst/>
          </a:prstGeom>
          <a:solidFill>
            <a:srgbClr val="428891">
              <a:alpha val="50000"/>
            </a:srgbClr>
          </a:solidFill>
        </p:spPr>
        <p:txBody>
          <a:bodyPr wrap="square" rtlCol="0">
            <a:spAutoFit/>
          </a:bodyPr>
          <a:lstStyle/>
          <a:p>
            <a:pPr algn="ctr">
              <a:defRPr/>
            </a:pPr>
            <a:r>
              <a:rPr lang="de-DE" altLang="de-DE"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Vielversprechende Potentiale, aber: </a:t>
            </a:r>
            <a:br>
              <a:rPr lang="de-DE" altLang="de-DE"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altLang="de-DE"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Dies sind keine fachspezifischen Argumente für den Einsatz digitaler Medien im Mathematikunterricht!</a:t>
            </a:r>
          </a:p>
        </p:txBody>
      </p:sp>
      <p:sp>
        <p:nvSpPr>
          <p:cNvPr id="11" name="Textfeld 10">
            <a:extLst>
              <a:ext uri="{FF2B5EF4-FFF2-40B4-BE49-F238E27FC236}">
                <a16:creationId xmlns:a16="http://schemas.microsoft.com/office/drawing/2014/main" id="{269A2BB9-6A7D-9349-934B-BA6568CC7912}"/>
              </a:ext>
            </a:extLst>
          </p:cNvPr>
          <p:cNvSpPr txBox="1"/>
          <p:nvPr/>
        </p:nvSpPr>
        <p:spPr>
          <a:xfrm>
            <a:off x="441161" y="1139046"/>
            <a:ext cx="11205403" cy="3172600"/>
          </a:xfrm>
          <a:prstGeom prst="rect">
            <a:avLst/>
          </a:prstGeom>
          <a:noFill/>
        </p:spPr>
        <p:txBody>
          <a:bodyPr wrap="square" rtlCol="0">
            <a:spAutoFit/>
          </a:bodyPr>
          <a:lstStyle/>
          <a:p>
            <a:pPr>
              <a:lnSpc>
                <a:spcPct val="120000"/>
              </a:lnSpc>
            </a:pPr>
            <a:r>
              <a:rPr lang="de-DE" sz="2400" b="1" dirty="0">
                <a:latin typeface="Open Sans" panose="020B0606030504020204" pitchFamily="34" charset="0"/>
                <a:ea typeface="Open Sans" panose="020B0606030504020204" pitchFamily="34" charset="0"/>
                <a:cs typeface="Open Sans" panose="020B0606030504020204" pitchFamily="34" charset="0"/>
              </a:rPr>
              <a:t>Unterrichtsorganisatorische Potentiale digitaler Medien</a:t>
            </a:r>
          </a:p>
          <a:p>
            <a:pPr marL="285750" indent="-285750">
              <a:lnSpc>
                <a:spcPct val="120000"/>
              </a:lnSpc>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Material nutzen </a:t>
            </a:r>
            <a:r>
              <a:rPr lang="de-DE" sz="2000" dirty="0">
                <a:latin typeface="Open Sans" panose="020B0606030504020204" pitchFamily="34" charset="0"/>
                <a:ea typeface="Open Sans" panose="020B0606030504020204" pitchFamily="34" charset="0"/>
                <a:cs typeface="Open Sans" panose="020B0606030504020204" pitchFamily="34" charset="0"/>
              </a:rPr>
              <a:t>(Anzahl nahezu unbegrenzt, leichte Organisation, ...) </a:t>
            </a:r>
          </a:p>
          <a:p>
            <a:pPr marL="285750" indent="-285750">
              <a:lnSpc>
                <a:spcPct val="120000"/>
              </a:lnSpc>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Inhalte &amp; Ergebnisse veranschaulichen </a:t>
            </a:r>
            <a:r>
              <a:rPr lang="de-DE" sz="2000" dirty="0">
                <a:latin typeface="Open Sans" panose="020B0606030504020204" pitchFamily="34" charset="0"/>
                <a:ea typeface="Open Sans" panose="020B0606030504020204" pitchFamily="34" charset="0"/>
                <a:cs typeface="Open Sans" panose="020B0606030504020204" pitchFamily="34" charset="0"/>
              </a:rPr>
              <a:t>(schnelle und langfristige Verfügbarkeit, wiederholtes Abspielen, Sprachanpassung ,...) </a:t>
            </a:r>
          </a:p>
          <a:p>
            <a:pPr marL="285750" indent="-285750">
              <a:lnSpc>
                <a:spcPct val="120000"/>
              </a:lnSpc>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Lernprozesse dokumentieren </a:t>
            </a:r>
            <a:r>
              <a:rPr lang="de-DE" sz="2000" dirty="0">
                <a:latin typeface="Open Sans" panose="020B0606030504020204" pitchFamily="34" charset="0"/>
                <a:ea typeface="Open Sans" panose="020B0606030504020204" pitchFamily="34" charset="0"/>
                <a:cs typeface="Open Sans" panose="020B0606030504020204" pitchFamily="34" charset="0"/>
              </a:rPr>
              <a:t>(komfortable Sicherung von Daten, ...) </a:t>
            </a:r>
          </a:p>
          <a:p>
            <a:pPr>
              <a:lnSpc>
                <a:spcPct val="120000"/>
              </a:lnSpc>
            </a:pPr>
            <a:endParaRPr lang="de-DE" sz="1050" dirty="0">
              <a:latin typeface="Open Sans" panose="020B0606030504020204" pitchFamily="34" charset="0"/>
              <a:ea typeface="Open Sans" panose="020B0606030504020204" pitchFamily="34" charset="0"/>
              <a:cs typeface="Open Sans" panose="020B0606030504020204" pitchFamily="34" charset="0"/>
            </a:endParaRPr>
          </a:p>
          <a:p>
            <a:pPr algn="r">
              <a:lnSpc>
                <a:spcPct val="120000"/>
              </a:lnSpc>
            </a:pPr>
            <a:r>
              <a:rPr lang="de-DE" dirty="0">
                <a:latin typeface="Open Sans" panose="020B0606030504020204" pitchFamily="34" charset="0"/>
                <a:ea typeface="Open Sans" panose="020B0606030504020204" pitchFamily="34" charset="0"/>
                <a:cs typeface="Open Sans" panose="020B0606030504020204" pitchFamily="34" charset="0"/>
              </a:rPr>
              <a:t>(in Anlehnung an </a:t>
            </a:r>
            <a:r>
              <a:rPr lang="de-DE" dirty="0" err="1">
                <a:latin typeface="Open Sans" panose="020B0606030504020204" pitchFamily="34" charset="0"/>
                <a:ea typeface="Open Sans" panose="020B0606030504020204" pitchFamily="34" charset="0"/>
                <a:cs typeface="Open Sans" panose="020B0606030504020204" pitchFamily="34" charset="0"/>
              </a:rPr>
              <a:t>Irion</a:t>
            </a:r>
            <a:r>
              <a:rPr lang="de-DE" dirty="0">
                <a:latin typeface="Open Sans" panose="020B0606030504020204" pitchFamily="34" charset="0"/>
                <a:ea typeface="Open Sans" panose="020B0606030504020204" pitchFamily="34" charset="0"/>
                <a:cs typeface="Open Sans" panose="020B0606030504020204" pitchFamily="34" charset="0"/>
              </a:rPr>
              <a:t> &amp; </a:t>
            </a:r>
            <a:r>
              <a:rPr lang="de-DE" dirty="0" err="1">
                <a:latin typeface="Open Sans" panose="020B0606030504020204" pitchFamily="34" charset="0"/>
                <a:ea typeface="Open Sans" panose="020B0606030504020204" pitchFamily="34" charset="0"/>
                <a:cs typeface="Open Sans" panose="020B0606030504020204" pitchFamily="34" charset="0"/>
              </a:rPr>
              <a:t>Kammerl</a:t>
            </a:r>
            <a:r>
              <a:rPr lang="de-DE" dirty="0">
                <a:latin typeface="Open Sans" panose="020B0606030504020204" pitchFamily="34" charset="0"/>
                <a:ea typeface="Open Sans" panose="020B0606030504020204" pitchFamily="34" charset="0"/>
                <a:cs typeface="Open Sans" panose="020B0606030504020204" pitchFamily="34" charset="0"/>
              </a:rPr>
              <a:t> 2018; Krauthausen 2012; </a:t>
            </a:r>
            <a:r>
              <a:rPr lang="de-DE" dirty="0" err="1">
                <a:latin typeface="Open Sans" panose="020B0606030504020204" pitchFamily="34" charset="0"/>
                <a:ea typeface="Open Sans" panose="020B0606030504020204" pitchFamily="34" charset="0"/>
                <a:cs typeface="Open Sans" panose="020B0606030504020204" pitchFamily="34" charset="0"/>
              </a:rPr>
              <a:t>Ladel</a:t>
            </a:r>
            <a:r>
              <a:rPr lang="de-DE" dirty="0">
                <a:latin typeface="Open Sans" panose="020B0606030504020204" pitchFamily="34" charset="0"/>
                <a:ea typeface="Open Sans" panose="020B0606030504020204" pitchFamily="34" charset="0"/>
                <a:cs typeface="Open Sans" panose="020B0606030504020204" pitchFamily="34" charset="0"/>
              </a:rPr>
              <a:t>, 2018)</a:t>
            </a:r>
          </a:p>
          <a:p>
            <a:pPr>
              <a:lnSpc>
                <a:spcPct val="120000"/>
              </a:lnSpc>
            </a:pPr>
            <a:endParaRPr lang="de-DE"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feld 11">
            <a:extLst>
              <a:ext uri="{FF2B5EF4-FFF2-40B4-BE49-F238E27FC236}">
                <a16:creationId xmlns:a16="http://schemas.microsoft.com/office/drawing/2014/main" id="{00A9D3F6-A878-A348-AE60-B7E23981800D}"/>
              </a:ext>
            </a:extLst>
          </p:cNvPr>
          <p:cNvSpPr txBox="1"/>
          <p:nvPr/>
        </p:nvSpPr>
        <p:spPr>
          <a:xfrm>
            <a:off x="1780823" y="5884725"/>
            <a:ext cx="8630347" cy="523220"/>
          </a:xfrm>
          <a:prstGeom prst="rect">
            <a:avLst/>
          </a:prstGeom>
          <a:noFill/>
        </p:spPr>
        <p:txBody>
          <a:bodyPr wrap="square" rtlCol="0">
            <a:spAutoFit/>
          </a:bodyPr>
          <a:lstStyle/>
          <a:p>
            <a:pPr algn="ctr"/>
            <a:r>
              <a:rPr lang="de-DE" sz="2800" b="1" dirty="0">
                <a:latin typeface="Open Sans" panose="020B0606030504020204" pitchFamily="34" charset="0"/>
                <a:ea typeface="Open Sans" panose="020B0606030504020204" pitchFamily="34" charset="0"/>
                <a:cs typeface="Open Sans" panose="020B0606030504020204" pitchFamily="34" charset="0"/>
              </a:rPr>
              <a:t>Was sind mathematikdidaktische Potentiale?</a:t>
            </a:r>
          </a:p>
        </p:txBody>
      </p:sp>
      <p:sp>
        <p:nvSpPr>
          <p:cNvPr id="10" name="Inhaltsplatzhalter 5">
            <a:extLst>
              <a:ext uri="{FF2B5EF4-FFF2-40B4-BE49-F238E27FC236}">
                <a16:creationId xmlns:a16="http://schemas.microsoft.com/office/drawing/2014/main" id="{E6990EEA-05AE-924F-8A4B-5C9D7A27AD52}"/>
              </a:ext>
            </a:extLst>
          </p:cNvPr>
          <p:cNvSpPr txBox="1">
            <a:spLocks/>
          </p:cNvSpPr>
          <p:nvPr/>
        </p:nvSpPr>
        <p:spPr>
          <a:xfrm>
            <a:off x="4150517" y="474311"/>
            <a:ext cx="5588569"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a:t>2. </a:t>
            </a:r>
            <a:r>
              <a:rPr lang="de-DE" sz="2900" b="1"/>
              <a:t>Potentiale</a:t>
            </a:r>
            <a:r>
              <a:rPr lang="de-DE" sz="2900"/>
              <a:t> digitaler Medien</a:t>
            </a:r>
            <a:endParaRPr lang="de-DE" sz="2900" dirty="0"/>
          </a:p>
        </p:txBody>
      </p:sp>
    </p:spTree>
    <p:extLst>
      <p:ext uri="{BB962C8B-B14F-4D97-AF65-F5344CB8AC3E}">
        <p14:creationId xmlns:p14="http://schemas.microsoft.com/office/powerpoint/2010/main" val="151631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B2301E0-C637-474D-AAF3-5CF4009B42F5}"/>
              </a:ext>
            </a:extLst>
          </p:cNvPr>
          <p:cNvSpPr>
            <a:spLocks noGrp="1"/>
          </p:cNvSpPr>
          <p:nvPr>
            <p:ph idx="1"/>
          </p:nvPr>
        </p:nvSpPr>
        <p:spPr>
          <a:xfrm>
            <a:off x="838200" y="1282847"/>
            <a:ext cx="10515600" cy="4351338"/>
          </a:xfrm>
        </p:spPr>
        <p:txBody>
          <a:bodyPr/>
          <a:lstStyle/>
          <a:p>
            <a:pPr marL="0" indent="0">
              <a:lnSpc>
                <a:spcPct val="150000"/>
              </a:lnSpc>
              <a:buNone/>
            </a:pPr>
            <a:r>
              <a:rPr lang="de-DE" sz="2400" b="1" dirty="0"/>
              <a:t>Fachdidaktische Potentiale digitaler Medien:</a:t>
            </a:r>
          </a:p>
          <a:p>
            <a:pPr>
              <a:lnSpc>
                <a:spcPct val="150000"/>
              </a:lnSpc>
            </a:pPr>
            <a:r>
              <a:rPr lang="de-DE" sz="2400" dirty="0"/>
              <a:t>Darstellungen vernetzen</a:t>
            </a:r>
          </a:p>
          <a:p>
            <a:pPr>
              <a:lnSpc>
                <a:spcPct val="150000"/>
              </a:lnSpc>
            </a:pPr>
            <a:r>
              <a:rPr lang="de-DE" sz="2400" dirty="0"/>
              <a:t>Darstellungen strukturieren</a:t>
            </a:r>
          </a:p>
          <a:p>
            <a:pPr>
              <a:lnSpc>
                <a:spcPct val="150000"/>
              </a:lnSpc>
            </a:pPr>
            <a:r>
              <a:rPr lang="de-DE" sz="2400" dirty="0"/>
              <a:t>Mentale Operationen virtuell darstellen</a:t>
            </a:r>
          </a:p>
          <a:p>
            <a:pPr>
              <a:lnSpc>
                <a:spcPct val="150000"/>
              </a:lnSpc>
            </a:pPr>
            <a:r>
              <a:rPr lang="de-DE" sz="2400" dirty="0"/>
              <a:t>Denk- und Arbeitsprozesse umlagern</a:t>
            </a:r>
          </a:p>
          <a:p>
            <a:pPr>
              <a:lnSpc>
                <a:spcPct val="150000"/>
              </a:lnSpc>
            </a:pPr>
            <a:r>
              <a:rPr lang="de-DE" sz="2400" dirty="0"/>
              <a:t>Informativ fachspezifisch zurückmelden</a:t>
            </a:r>
          </a:p>
          <a:p>
            <a:endParaRPr lang="de-DE" dirty="0"/>
          </a:p>
          <a:p>
            <a:pPr marL="0" indent="0">
              <a:buNone/>
            </a:pPr>
            <a:endParaRPr lang="de-DE" dirty="0"/>
          </a:p>
        </p:txBody>
      </p:sp>
      <p:sp>
        <p:nvSpPr>
          <p:cNvPr id="3" name="Datumsplatzhalter 2">
            <a:extLst>
              <a:ext uri="{FF2B5EF4-FFF2-40B4-BE49-F238E27FC236}">
                <a16:creationId xmlns:a16="http://schemas.microsoft.com/office/drawing/2014/main" id="{EA459E8C-ED0F-884F-AC3F-DD4A3D73EC1D}"/>
              </a:ext>
            </a:extLst>
          </p:cNvPr>
          <p:cNvSpPr>
            <a:spLocks noGrp="1"/>
          </p:cNvSpPr>
          <p:nvPr>
            <p:ph type="dt" sz="half" idx="10"/>
          </p:nvPr>
        </p:nvSpPr>
        <p:spPr/>
        <p:txBody>
          <a:bodyPr/>
          <a:lstStyle/>
          <a:p>
            <a:fld id="{21974C2C-75B6-7043-9D35-0DCB8B00EF2A}" type="datetime1">
              <a:rPr lang="de-DE" smtClean="0"/>
              <a:t>25.11.20</a:t>
            </a:fld>
            <a:endParaRPr lang="de-DE"/>
          </a:p>
        </p:txBody>
      </p:sp>
      <p:sp>
        <p:nvSpPr>
          <p:cNvPr id="4" name="Fußzeilenplatzhalter 3">
            <a:extLst>
              <a:ext uri="{FF2B5EF4-FFF2-40B4-BE49-F238E27FC236}">
                <a16:creationId xmlns:a16="http://schemas.microsoft.com/office/drawing/2014/main" id="{953F0550-3C9A-B949-ADF4-F4C40C14F62C}"/>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1C0CBD88-874C-7341-B5C2-F941C116E8A7}"/>
              </a:ext>
            </a:extLst>
          </p:cNvPr>
          <p:cNvSpPr>
            <a:spLocks noGrp="1"/>
          </p:cNvSpPr>
          <p:nvPr>
            <p:ph type="sldNum" sz="quarter" idx="12"/>
          </p:nvPr>
        </p:nvSpPr>
        <p:spPr/>
        <p:txBody>
          <a:bodyPr/>
          <a:lstStyle/>
          <a:p>
            <a:fld id="{7D26CBBC-A65C-324F-A558-3C7EC3B0734D}" type="slidenum">
              <a:rPr lang="de-DE" smtClean="0"/>
              <a:t>15</a:t>
            </a:fld>
            <a:endParaRPr lang="de-DE"/>
          </a:p>
        </p:txBody>
      </p:sp>
      <p:sp>
        <p:nvSpPr>
          <p:cNvPr id="9" name="Textfeld 3">
            <a:extLst>
              <a:ext uri="{FF2B5EF4-FFF2-40B4-BE49-F238E27FC236}">
                <a16:creationId xmlns:a16="http://schemas.microsoft.com/office/drawing/2014/main" id="{925DB11A-9638-F74F-BB89-4F696B2C0B0A}"/>
              </a:ext>
            </a:extLst>
          </p:cNvPr>
          <p:cNvSpPr txBox="1">
            <a:spLocks noChangeArrowheads="1"/>
          </p:cNvSpPr>
          <p:nvPr/>
        </p:nvSpPr>
        <p:spPr bwMode="auto">
          <a:xfrm>
            <a:off x="5700156" y="5548176"/>
            <a:ext cx="588708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(in Anlehnung an Walter, 2018; Schulz &amp; Walter, 2018)</a:t>
            </a:r>
          </a:p>
          <a:p>
            <a:pPr eaLnBrk="1" hangingPunct="1">
              <a:spcBef>
                <a:spcPct val="0"/>
              </a:spcBef>
              <a:buFontTx/>
              <a:buNone/>
            </a:pPr>
            <a:endParaRPr lang="de-DE" altLang="de-DE" sz="1800" dirty="0">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10" name="Inhaltsplatzhalter 5">
            <a:extLst>
              <a:ext uri="{FF2B5EF4-FFF2-40B4-BE49-F238E27FC236}">
                <a16:creationId xmlns:a16="http://schemas.microsoft.com/office/drawing/2014/main" id="{E23A94E2-1320-4244-9BB3-0A4D59AF1FE2}"/>
              </a:ext>
            </a:extLst>
          </p:cNvPr>
          <p:cNvSpPr>
            <a:spLocks noGrp="1"/>
          </p:cNvSpPr>
          <p:nvPr>
            <p:ph sz="half" idx="13"/>
          </p:nvPr>
        </p:nvSpPr>
        <p:spPr>
          <a:xfrm>
            <a:off x="4150517" y="474311"/>
            <a:ext cx="5588569" cy="479954"/>
          </a:xfrm>
        </p:spPr>
        <p:txBody>
          <a:bodyPr/>
          <a:lstStyle/>
          <a:p>
            <a:r>
              <a:rPr lang="de-DE" sz="2900" dirty="0"/>
              <a:t>2. </a:t>
            </a:r>
            <a:r>
              <a:rPr lang="de-DE" sz="2900" b="1" dirty="0"/>
              <a:t>Potentiale</a:t>
            </a:r>
            <a:r>
              <a:rPr lang="de-DE" sz="2900" dirty="0"/>
              <a:t> digitaler Medien</a:t>
            </a:r>
          </a:p>
        </p:txBody>
      </p:sp>
    </p:spTree>
    <p:extLst>
      <p:ext uri="{BB962C8B-B14F-4D97-AF65-F5344CB8AC3E}">
        <p14:creationId xmlns:p14="http://schemas.microsoft.com/office/powerpoint/2010/main" val="3012955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D970CA8-1F5B-7644-B31B-EC6D6E921CA1}"/>
              </a:ext>
            </a:extLst>
          </p:cNvPr>
          <p:cNvSpPr>
            <a:spLocks noGrp="1"/>
          </p:cNvSpPr>
          <p:nvPr>
            <p:ph idx="1"/>
          </p:nvPr>
        </p:nvSpPr>
        <p:spPr>
          <a:xfrm>
            <a:off x="235526" y="1516765"/>
            <a:ext cx="11651673" cy="5204709"/>
          </a:xfrm>
        </p:spPr>
        <p:txBody>
          <a:bodyPr/>
          <a:lstStyle/>
          <a:p>
            <a:pPr marL="0" indent="0">
              <a:buNone/>
            </a:pPr>
            <a:r>
              <a:rPr lang="de-DE" dirty="0">
                <a:solidFill>
                  <a:srgbClr val="428891"/>
                </a:solidFill>
              </a:rPr>
              <a:t>AKTIVITÄT </a:t>
            </a:r>
          </a:p>
          <a:p>
            <a:pPr marL="0" indent="0">
              <a:buNone/>
            </a:pPr>
            <a:endParaRPr lang="de-DE" sz="100" dirty="0"/>
          </a:p>
          <a:p>
            <a:pPr marL="514350" indent="-514350">
              <a:lnSpc>
                <a:spcPct val="114000"/>
              </a:lnSpc>
              <a:spcBef>
                <a:spcPts val="600"/>
              </a:spcBef>
              <a:spcAft>
                <a:spcPts val="600"/>
              </a:spcAft>
              <a:buAutoNum type="arabicPeriod"/>
              <a:defRPr/>
            </a:pPr>
            <a:r>
              <a:rPr lang="de-DE" altLang="de-DE" dirty="0">
                <a:ea typeface="ＭＳ Ｐゴシック" charset="-128"/>
              </a:rPr>
              <a:t>Setzen Sie sich mit </a:t>
            </a:r>
            <a:r>
              <a:rPr lang="de-DE" altLang="de-DE" u="sng" dirty="0">
                <a:ea typeface="ＭＳ Ｐゴシック" charset="-128"/>
              </a:rPr>
              <a:t>einem</a:t>
            </a:r>
            <a:r>
              <a:rPr lang="de-DE" altLang="de-DE" dirty="0">
                <a:ea typeface="ＭＳ Ｐゴシック" charset="-128"/>
              </a:rPr>
              <a:t> Potential digitaler Medien auseinander. Schauen Sie sich dazu das animierte Beispiel und den Text an:</a:t>
            </a:r>
          </a:p>
          <a:p>
            <a:pPr marL="514350" indent="-514350">
              <a:lnSpc>
                <a:spcPct val="114000"/>
              </a:lnSpc>
              <a:spcBef>
                <a:spcPts val="600"/>
              </a:spcBef>
              <a:spcAft>
                <a:spcPts val="600"/>
              </a:spcAft>
              <a:buAutoNum type="arabicPeriod"/>
              <a:defRPr/>
            </a:pPr>
            <a:endParaRPr lang="de-DE" sz="7200" dirty="0">
              <a:ea typeface="ＭＳ Ｐゴシック" charset="-128"/>
            </a:endParaRPr>
          </a:p>
          <a:p>
            <a:pPr marL="514350" indent="-514350">
              <a:lnSpc>
                <a:spcPct val="114000"/>
              </a:lnSpc>
              <a:spcBef>
                <a:spcPts val="600"/>
              </a:spcBef>
              <a:spcAft>
                <a:spcPts val="600"/>
              </a:spcAft>
              <a:buAutoNum type="arabicPeriod"/>
              <a:defRPr/>
            </a:pPr>
            <a:r>
              <a:rPr lang="de-DE" dirty="0">
                <a:ea typeface="ＭＳ Ｐゴシック" charset="-128"/>
              </a:rPr>
              <a:t>Überprüfen Sie Ihre App in Hinblick auf dieses Potential.</a:t>
            </a:r>
          </a:p>
          <a:p>
            <a:pPr marL="514350" indent="-514350">
              <a:lnSpc>
                <a:spcPct val="114000"/>
              </a:lnSpc>
              <a:spcBef>
                <a:spcPts val="600"/>
              </a:spcBef>
              <a:spcAft>
                <a:spcPts val="600"/>
              </a:spcAft>
              <a:buAutoNum type="arabicPeriod"/>
              <a:defRPr/>
            </a:pPr>
            <a:r>
              <a:rPr lang="de-DE" dirty="0">
                <a:ea typeface="ＭＳ Ｐゴシック" charset="-128"/>
              </a:rPr>
              <a:t>Stellen Sie das Potential mithilfe der App den anderen Teilnehmer*innen vor.</a:t>
            </a:r>
            <a:endParaRPr lang="de-DE" dirty="0"/>
          </a:p>
        </p:txBody>
      </p:sp>
      <p:sp>
        <p:nvSpPr>
          <p:cNvPr id="3" name="Datumsplatzhalter 2">
            <a:extLst>
              <a:ext uri="{FF2B5EF4-FFF2-40B4-BE49-F238E27FC236}">
                <a16:creationId xmlns:a16="http://schemas.microsoft.com/office/drawing/2014/main" id="{5305303E-0F18-EC48-9172-C81ABCAD5EFD}"/>
              </a:ext>
            </a:extLst>
          </p:cNvPr>
          <p:cNvSpPr>
            <a:spLocks noGrp="1"/>
          </p:cNvSpPr>
          <p:nvPr>
            <p:ph type="dt" sz="half" idx="10"/>
          </p:nvPr>
        </p:nvSpPr>
        <p:spPr/>
        <p:txBody>
          <a:bodyPr/>
          <a:lstStyle/>
          <a:p>
            <a:fld id="{C7F28E0C-D538-F149-AE16-7FA17EDA93FA}" type="datetime1">
              <a:rPr lang="de-DE" smtClean="0"/>
              <a:t>25.11.20</a:t>
            </a:fld>
            <a:endParaRPr lang="de-DE" dirty="0"/>
          </a:p>
        </p:txBody>
      </p:sp>
      <p:sp>
        <p:nvSpPr>
          <p:cNvPr id="4" name="Fußzeilenplatzhalter 3">
            <a:extLst>
              <a:ext uri="{FF2B5EF4-FFF2-40B4-BE49-F238E27FC236}">
                <a16:creationId xmlns:a16="http://schemas.microsoft.com/office/drawing/2014/main" id="{D03E35B7-9115-BB4D-81FE-776902EDB222}"/>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F1E68C8A-141D-6740-99BB-9FBF393DF6A9}"/>
              </a:ext>
            </a:extLst>
          </p:cNvPr>
          <p:cNvSpPr>
            <a:spLocks noGrp="1"/>
          </p:cNvSpPr>
          <p:nvPr>
            <p:ph type="sldNum" sz="quarter" idx="12"/>
          </p:nvPr>
        </p:nvSpPr>
        <p:spPr/>
        <p:txBody>
          <a:bodyPr/>
          <a:lstStyle/>
          <a:p>
            <a:fld id="{7D26CBBC-A65C-324F-A558-3C7EC3B0734D}" type="slidenum">
              <a:rPr lang="de-DE" smtClean="0"/>
              <a:t>16</a:t>
            </a:fld>
            <a:endParaRPr lang="de-DE"/>
          </a:p>
        </p:txBody>
      </p:sp>
      <p:sp>
        <p:nvSpPr>
          <p:cNvPr id="6" name="Inhaltsplatzhalter 5">
            <a:extLst>
              <a:ext uri="{FF2B5EF4-FFF2-40B4-BE49-F238E27FC236}">
                <a16:creationId xmlns:a16="http://schemas.microsoft.com/office/drawing/2014/main" id="{20D0D6C1-F474-B14D-8FB1-6E698CF647BC}"/>
              </a:ext>
            </a:extLst>
          </p:cNvPr>
          <p:cNvSpPr>
            <a:spLocks noGrp="1"/>
          </p:cNvSpPr>
          <p:nvPr>
            <p:ph sz="half" idx="13"/>
          </p:nvPr>
        </p:nvSpPr>
        <p:spPr>
          <a:xfrm>
            <a:off x="4150517" y="474311"/>
            <a:ext cx="5492248" cy="479954"/>
          </a:xfrm>
        </p:spPr>
        <p:txBody>
          <a:bodyPr/>
          <a:lstStyle/>
          <a:p>
            <a:r>
              <a:rPr lang="de-DE" sz="2900" dirty="0"/>
              <a:t>2. </a:t>
            </a:r>
            <a:r>
              <a:rPr lang="de-DE" sz="2900" b="1" dirty="0"/>
              <a:t>Potentiale</a:t>
            </a:r>
            <a:r>
              <a:rPr lang="de-DE" sz="2900" dirty="0"/>
              <a:t> digitaler Medien</a:t>
            </a:r>
          </a:p>
        </p:txBody>
      </p:sp>
      <p:pic>
        <p:nvPicPr>
          <p:cNvPr id="10" name="Grafik 9" descr="Benutzer">
            <a:extLst>
              <a:ext uri="{FF2B5EF4-FFF2-40B4-BE49-F238E27FC236}">
                <a16:creationId xmlns:a16="http://schemas.microsoft.com/office/drawing/2014/main" id="{46F26BB7-AA44-8649-BF82-06FEA809B3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0814" y="1175656"/>
            <a:ext cx="1159330" cy="1159330"/>
          </a:xfrm>
          <a:prstGeom prst="rect">
            <a:avLst/>
          </a:prstGeom>
        </p:spPr>
      </p:pic>
      <p:pic>
        <p:nvPicPr>
          <p:cNvPr id="12" name="Grafik 11">
            <a:extLst>
              <a:ext uri="{FF2B5EF4-FFF2-40B4-BE49-F238E27FC236}">
                <a16:creationId xmlns:a16="http://schemas.microsoft.com/office/drawing/2014/main" id="{91E38EA8-F879-4045-866E-D9A270A2AD7F}"/>
              </a:ext>
            </a:extLst>
          </p:cNvPr>
          <p:cNvPicPr>
            <a:picLocks noChangeAspect="1"/>
          </p:cNvPicPr>
          <p:nvPr/>
        </p:nvPicPr>
        <p:blipFill rotWithShape="1">
          <a:blip r:embed="rId5"/>
          <a:srcRect l="7139" t="6561" r="7867" b="5964"/>
          <a:stretch/>
        </p:blipFill>
        <p:spPr>
          <a:xfrm>
            <a:off x="2136510" y="3336811"/>
            <a:ext cx="1143292" cy="1176658"/>
          </a:xfrm>
          <a:prstGeom prst="rect">
            <a:avLst/>
          </a:prstGeom>
        </p:spPr>
      </p:pic>
      <p:sp>
        <p:nvSpPr>
          <p:cNvPr id="13" name="Textfeld 12">
            <a:extLst>
              <a:ext uri="{FF2B5EF4-FFF2-40B4-BE49-F238E27FC236}">
                <a16:creationId xmlns:a16="http://schemas.microsoft.com/office/drawing/2014/main" id="{047224DA-B532-1448-902F-7ABE9F6BDA6C}"/>
              </a:ext>
            </a:extLst>
          </p:cNvPr>
          <p:cNvSpPr txBox="1"/>
          <p:nvPr/>
        </p:nvSpPr>
        <p:spPr>
          <a:xfrm>
            <a:off x="3279802" y="3674948"/>
            <a:ext cx="7714129" cy="523220"/>
          </a:xfrm>
          <a:prstGeom prst="rect">
            <a:avLst/>
          </a:prstGeom>
          <a:noFill/>
        </p:spPr>
        <p:txBody>
          <a:bodyPr wrap="square" rtlCol="0">
            <a:spAutoFit/>
          </a:bodyPr>
          <a:lstStyle/>
          <a:p>
            <a:r>
              <a:rPr lang="de-DE" altLang="de-DE" sz="2800" dirty="0">
                <a:ea typeface="ＭＳ Ｐゴシック" charset="-128"/>
                <a:hlinkClick r:id="rId6"/>
              </a:rPr>
              <a:t>https://pikas-digi.dzlm.de/software#fdpotentiale</a:t>
            </a:r>
            <a:endParaRPr lang="de-DE" sz="2800" dirty="0"/>
          </a:p>
        </p:txBody>
      </p:sp>
    </p:spTree>
    <p:extLst>
      <p:ext uri="{BB962C8B-B14F-4D97-AF65-F5344CB8AC3E}">
        <p14:creationId xmlns:p14="http://schemas.microsoft.com/office/powerpoint/2010/main" val="4127415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1506360"/>
            <a:ext cx="10788536" cy="1492021"/>
          </a:xfrm>
        </p:spPr>
        <p:txBody>
          <a:bodyPr/>
          <a:lstStyle/>
          <a:p>
            <a:pPr marL="0" indent="0">
              <a:buNone/>
            </a:pPr>
            <a:r>
              <a:rPr lang="de-DE" sz="2400" b="1" dirty="0"/>
              <a:t>Darstellungen vernetzen</a:t>
            </a:r>
          </a:p>
          <a:p>
            <a:pPr marL="0" indent="0">
              <a:buNone/>
            </a:pPr>
            <a:r>
              <a:rPr lang="de-DE" sz="2000" dirty="0"/>
              <a:t>Der flexible Wechsel zwischen Darstellungsformen (handelnd, bildlich, symbolisch) ist </a:t>
            </a:r>
            <a:r>
              <a:rPr lang="de-DE" sz="2000" dirty="0">
                <a:sym typeface="Wingdings" pitchFamily="2" charset="2"/>
              </a:rPr>
              <a:t>grundlegend für den </a:t>
            </a:r>
            <a:r>
              <a:rPr lang="de-DE" sz="2000" dirty="0"/>
              <a:t>Aufbau eines tragfähigen Zahl- bzw. Operationsverständnisses und für viele andere mathematische Inhalte </a:t>
            </a:r>
            <a:r>
              <a:rPr lang="de-DE" sz="1800" dirty="0"/>
              <a:t>(Ladel, 2009)</a:t>
            </a:r>
            <a:r>
              <a:rPr lang="de-DE" sz="2000" dirty="0"/>
              <a:t>.</a:t>
            </a:r>
          </a:p>
          <a:p>
            <a:pPr marL="0" indent="0">
              <a:buNone/>
            </a:pPr>
            <a:endParaRPr lang="de-DE" sz="2400" dirty="0"/>
          </a:p>
          <a:p>
            <a:endParaRPr lang="de-DE" sz="2400" dirty="0"/>
          </a:p>
          <a:p>
            <a:endParaRPr lang="de-DE" sz="2400"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DADCCF08-82B7-C442-9A55-4750D7D1E666}" type="datetime1">
              <a:rPr lang="de-DE" smtClean="0"/>
              <a:t>25.11.20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17</a:t>
            </a:fld>
            <a:endParaRPr lang="de-DE"/>
          </a:p>
        </p:txBody>
      </p:sp>
      <p:sp>
        <p:nvSpPr>
          <p:cNvPr id="9" name="Inhaltsplatzhalter 5">
            <a:extLst>
              <a:ext uri="{FF2B5EF4-FFF2-40B4-BE49-F238E27FC236}">
                <a16:creationId xmlns:a16="http://schemas.microsoft.com/office/drawing/2014/main" id="{ED4F551D-EBC3-434F-897F-DA7CA4383E46}"/>
              </a:ext>
            </a:extLst>
          </p:cNvPr>
          <p:cNvSpPr>
            <a:spLocks noGrp="1"/>
          </p:cNvSpPr>
          <p:nvPr>
            <p:ph sz="half" idx="13"/>
          </p:nvPr>
        </p:nvSpPr>
        <p:spPr>
          <a:xfrm>
            <a:off x="4150517" y="474311"/>
            <a:ext cx="5588569" cy="479954"/>
          </a:xfrm>
        </p:spPr>
        <p:txBody>
          <a:bodyPr/>
          <a:lstStyle/>
          <a:p>
            <a:r>
              <a:rPr lang="de-DE" sz="2900" dirty="0"/>
              <a:t>2. </a:t>
            </a:r>
            <a:r>
              <a:rPr lang="de-DE" sz="2900" b="1" dirty="0"/>
              <a:t>Potentiale</a:t>
            </a:r>
            <a:r>
              <a:rPr lang="de-DE" sz="2900" dirty="0"/>
              <a:t> digitaler Medien</a:t>
            </a:r>
          </a:p>
        </p:txBody>
      </p:sp>
    </p:spTree>
    <p:extLst>
      <p:ext uri="{BB962C8B-B14F-4D97-AF65-F5344CB8AC3E}">
        <p14:creationId xmlns:p14="http://schemas.microsoft.com/office/powerpoint/2010/main" val="97755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1506360"/>
            <a:ext cx="10788536" cy="1492021"/>
          </a:xfrm>
        </p:spPr>
        <p:txBody>
          <a:bodyPr/>
          <a:lstStyle/>
          <a:p>
            <a:pPr marL="0" indent="0">
              <a:buNone/>
            </a:pPr>
            <a:r>
              <a:rPr lang="de-DE" sz="2400" b="1" dirty="0"/>
              <a:t>Darstellungen vernetzen</a:t>
            </a:r>
          </a:p>
          <a:p>
            <a:pPr marL="0" indent="0">
              <a:buNone/>
            </a:pPr>
            <a:r>
              <a:rPr lang="de-DE" sz="2000" dirty="0"/>
              <a:t>Der flexible Wechsel zwischen Darstellungsformen (handelnd, bildlich, symbolisch) ist </a:t>
            </a:r>
            <a:r>
              <a:rPr lang="de-DE" sz="2000" dirty="0">
                <a:sym typeface="Wingdings" pitchFamily="2" charset="2"/>
              </a:rPr>
              <a:t>grundlegend für den </a:t>
            </a:r>
            <a:r>
              <a:rPr lang="de-DE" sz="2000" dirty="0"/>
              <a:t>Aufbau eines tragfähigen Zahl- bzw. Operationsverständnisses und für viele andere mathematische Inhalte </a:t>
            </a:r>
            <a:r>
              <a:rPr lang="de-DE" sz="1800" dirty="0"/>
              <a:t>(Ladel, 2009)</a:t>
            </a:r>
            <a:r>
              <a:rPr lang="de-DE" sz="2000" dirty="0"/>
              <a:t>.</a:t>
            </a:r>
          </a:p>
          <a:p>
            <a:pPr marL="0" indent="0">
              <a:buNone/>
            </a:pPr>
            <a:endParaRPr lang="de-DE" sz="2400" dirty="0"/>
          </a:p>
          <a:p>
            <a:endParaRPr lang="de-DE" sz="2400" dirty="0"/>
          </a:p>
          <a:p>
            <a:endParaRPr lang="de-DE" sz="2400"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86F662C6-125F-984F-94DC-8FFC47895228}" type="datetime1">
              <a:rPr lang="de-DE" smtClean="0"/>
              <a:t>25.11.20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18</a:t>
            </a:fld>
            <a:endParaRPr lang="de-DE"/>
          </a:p>
        </p:txBody>
      </p:sp>
      <p:pic>
        <p:nvPicPr>
          <p:cNvPr id="9" name="Grafik 8">
            <a:extLst>
              <a:ext uri="{FF2B5EF4-FFF2-40B4-BE49-F238E27FC236}">
                <a16:creationId xmlns:a16="http://schemas.microsoft.com/office/drawing/2014/main" id="{3734759E-1EA8-7D4E-9EEB-D60CAC3AFB6E}"/>
              </a:ext>
            </a:extLst>
          </p:cNvPr>
          <p:cNvPicPr>
            <a:picLocks noChangeAspect="1"/>
          </p:cNvPicPr>
          <p:nvPr/>
        </p:nvPicPr>
        <p:blipFill>
          <a:blip r:embed="rId3"/>
          <a:stretch>
            <a:fillRect/>
          </a:stretch>
        </p:blipFill>
        <p:spPr>
          <a:xfrm>
            <a:off x="7393800" y="3065523"/>
            <a:ext cx="3960000" cy="3167999"/>
          </a:xfrm>
          <a:prstGeom prst="rect">
            <a:avLst/>
          </a:prstGeom>
        </p:spPr>
      </p:pic>
      <p:sp>
        <p:nvSpPr>
          <p:cNvPr id="10" name="Rechteck 9">
            <a:extLst>
              <a:ext uri="{FF2B5EF4-FFF2-40B4-BE49-F238E27FC236}">
                <a16:creationId xmlns:a16="http://schemas.microsoft.com/office/drawing/2014/main" id="{A31C7B36-ED71-5E4E-B6B1-1204DCD0F266}"/>
              </a:ext>
            </a:extLst>
          </p:cNvPr>
          <p:cNvSpPr/>
          <p:nvPr/>
        </p:nvSpPr>
        <p:spPr>
          <a:xfrm>
            <a:off x="838200" y="3065523"/>
            <a:ext cx="6096000" cy="2287806"/>
          </a:xfrm>
          <a:prstGeom prst="rect">
            <a:avLst/>
          </a:prstGeom>
        </p:spPr>
        <p:txBody>
          <a:bodyPr>
            <a:spAutoFit/>
          </a:bodyPr>
          <a:lstStyle/>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Zusammenhänge zwischen Darstellungsformen lassen sich verdeutlichen.</a:t>
            </a:r>
          </a:p>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Verschiedene Darstellungsformen (zu einem Objekt) können gleichzeitig angezeigt werden.</a:t>
            </a:r>
          </a:p>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Veränderungen einer Darstellung wirken sich automatisch auf andere Darstellungen aus </a:t>
            </a:r>
            <a:r>
              <a:rPr lang="de-DE" dirty="0">
                <a:latin typeface="Open Sans" panose="020B0606030504020204" pitchFamily="34" charset="0"/>
                <a:ea typeface="Open Sans" panose="020B0606030504020204" pitchFamily="34" charset="0"/>
                <a:cs typeface="Open Sans" panose="020B0606030504020204" pitchFamily="34" charset="0"/>
              </a:rPr>
              <a:t>(Schmidt-Thieme &amp; Weigand, 2015)</a:t>
            </a:r>
            <a:r>
              <a:rPr lang="de-DE"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1" name="Inhaltsplatzhalter 5">
            <a:extLst>
              <a:ext uri="{FF2B5EF4-FFF2-40B4-BE49-F238E27FC236}">
                <a16:creationId xmlns:a16="http://schemas.microsoft.com/office/drawing/2014/main" id="{ECF29FE9-930B-584C-92EB-0171B720BCD8}"/>
              </a:ext>
            </a:extLst>
          </p:cNvPr>
          <p:cNvSpPr>
            <a:spLocks noGrp="1"/>
          </p:cNvSpPr>
          <p:nvPr>
            <p:ph sz="half" idx="13"/>
          </p:nvPr>
        </p:nvSpPr>
        <p:spPr>
          <a:xfrm>
            <a:off x="4150517" y="474311"/>
            <a:ext cx="5588569" cy="479954"/>
          </a:xfrm>
        </p:spPr>
        <p:txBody>
          <a:bodyPr/>
          <a:lstStyle/>
          <a:p>
            <a:r>
              <a:rPr lang="de-DE" sz="2900" dirty="0"/>
              <a:t>2. </a:t>
            </a:r>
            <a:r>
              <a:rPr lang="de-DE" sz="2900" b="1" dirty="0"/>
              <a:t>Potentiale</a:t>
            </a:r>
            <a:r>
              <a:rPr lang="de-DE" sz="2900" dirty="0"/>
              <a:t> digitaler Medien</a:t>
            </a:r>
          </a:p>
        </p:txBody>
      </p:sp>
    </p:spTree>
    <p:extLst>
      <p:ext uri="{BB962C8B-B14F-4D97-AF65-F5344CB8AC3E}">
        <p14:creationId xmlns:p14="http://schemas.microsoft.com/office/powerpoint/2010/main" val="21620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6867753-1925-FF46-80C4-924179AC901F}"/>
              </a:ext>
            </a:extLst>
          </p:cNvPr>
          <p:cNvSpPr>
            <a:spLocks noGrp="1"/>
          </p:cNvSpPr>
          <p:nvPr>
            <p:ph idx="1"/>
          </p:nvPr>
        </p:nvSpPr>
        <p:spPr>
          <a:xfrm>
            <a:off x="220717" y="1387366"/>
            <a:ext cx="11729545" cy="4996323"/>
          </a:xfrm>
        </p:spPr>
        <p:txBody>
          <a:bodyPr/>
          <a:lstStyle/>
          <a:p>
            <a:pPr marL="0" indent="0">
              <a:buNone/>
            </a:pPr>
            <a:r>
              <a:rPr lang="de-DE" dirty="0"/>
              <a:t>0.  Begrüßung, Einführung, Zielvorstellung </a:t>
            </a:r>
            <a:r>
              <a:rPr lang="de-DE" sz="2000" dirty="0"/>
              <a:t>(ca. 5 min)</a:t>
            </a:r>
          </a:p>
          <a:p>
            <a:pPr marL="514350" indent="-514350">
              <a:buFont typeface="Arial" panose="020B0604020202020204" pitchFamily="34" charset="0"/>
              <a:buAutoNum type="arabicPeriod"/>
            </a:pPr>
            <a:r>
              <a:rPr lang="de-DE" b="1" dirty="0"/>
              <a:t>Leitideen</a:t>
            </a:r>
            <a:r>
              <a:rPr lang="de-DE" dirty="0"/>
              <a:t> zum Einsatz digitaler Medien </a:t>
            </a:r>
            <a:r>
              <a:rPr lang="de-DE" sz="2000" dirty="0"/>
              <a:t>(ca. 5 min Input)</a:t>
            </a:r>
          </a:p>
          <a:p>
            <a:pPr marL="514350" indent="-514350">
              <a:buAutoNum type="arabicPeriod"/>
            </a:pPr>
            <a:r>
              <a:rPr lang="de-DE" b="1" dirty="0"/>
              <a:t>Potentiale</a:t>
            </a:r>
            <a:r>
              <a:rPr lang="de-DE" dirty="0"/>
              <a:t> digitaler Medien </a:t>
            </a:r>
            <a:r>
              <a:rPr lang="de-DE" sz="2000" dirty="0"/>
              <a:t>(ca. 15 min Input) </a:t>
            </a:r>
          </a:p>
          <a:p>
            <a:pPr lvl="1"/>
            <a:r>
              <a:rPr lang="de-DE"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mit Aktivität: arbeitsteilige Selbsterarbeitung Potentiale </a:t>
            </a:r>
            <a:r>
              <a:rPr lang="de-DE" sz="2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ca. 10 min) </a:t>
            </a:r>
          </a:p>
          <a:p>
            <a:pPr lvl="1"/>
            <a:r>
              <a:rPr lang="de-DE" dirty="0">
                <a:latin typeface="Open Sans" panose="020B0606030504020204" pitchFamily="34" charset="0"/>
                <a:ea typeface="Open Sans" panose="020B0606030504020204" pitchFamily="34" charset="0"/>
                <a:cs typeface="Open Sans" panose="020B0606030504020204" pitchFamily="34" charset="0"/>
              </a:rPr>
              <a:t>Aktivität: App Rechentablett erkunden &amp; Leitfragenkatalog Teil 1 </a:t>
            </a:r>
            <a:r>
              <a:rPr lang="de-DE" sz="2000" dirty="0">
                <a:latin typeface="Open Sans" panose="020B0606030504020204" pitchFamily="34" charset="0"/>
                <a:ea typeface="Open Sans" panose="020B0606030504020204" pitchFamily="34" charset="0"/>
                <a:cs typeface="Open Sans" panose="020B0606030504020204" pitchFamily="34" charset="0"/>
              </a:rPr>
              <a:t>(ca. 20 min)</a:t>
            </a:r>
          </a:p>
          <a:p>
            <a:pPr marL="514350" indent="-514350">
              <a:buAutoNum type="arabicPeriod"/>
            </a:pPr>
            <a:r>
              <a:rPr lang="de-DE" b="1" dirty="0"/>
              <a:t>Gute Aufgaben </a:t>
            </a:r>
            <a:r>
              <a:rPr lang="de-DE" dirty="0"/>
              <a:t>im Mathematikunterricht </a:t>
            </a:r>
            <a:r>
              <a:rPr lang="de-DE" sz="2000" dirty="0"/>
              <a:t>(ca. 15 min Input)    </a:t>
            </a:r>
            <a:r>
              <a:rPr lang="de-DE" dirty="0"/>
              <a:t>	</a:t>
            </a:r>
          </a:p>
          <a:p>
            <a:pPr lvl="1"/>
            <a:r>
              <a:rPr lang="de-DE" dirty="0">
                <a:latin typeface="Open Sans" panose="020B0606030504020204" pitchFamily="34" charset="0"/>
                <a:ea typeface="Open Sans" panose="020B0606030504020204" pitchFamily="34" charset="0"/>
                <a:cs typeface="Open Sans" panose="020B0606030504020204" pitchFamily="34" charset="0"/>
              </a:rPr>
              <a:t>Aktivität: Murmelphase „Zahlenhäuser App“ </a:t>
            </a:r>
            <a:r>
              <a:rPr lang="de-DE" sz="2000" dirty="0">
                <a:latin typeface="Open Sans" panose="020B0606030504020204" pitchFamily="34" charset="0"/>
                <a:ea typeface="Open Sans" panose="020B0606030504020204" pitchFamily="34" charset="0"/>
                <a:cs typeface="Open Sans" panose="020B0606030504020204" pitchFamily="34" charset="0"/>
              </a:rPr>
              <a:t>(ca. 5 min)</a:t>
            </a:r>
          </a:p>
          <a:p>
            <a:pPr lvl="1"/>
            <a:r>
              <a:rPr lang="de-DE" dirty="0">
                <a:latin typeface="Open Sans" panose="020B0606030504020204" pitchFamily="34" charset="0"/>
                <a:ea typeface="Open Sans" panose="020B0606030504020204" pitchFamily="34" charset="0"/>
                <a:cs typeface="Open Sans" panose="020B0606030504020204" pitchFamily="34" charset="0"/>
              </a:rPr>
              <a:t>Aktivität: Leitfragenkatalog Teil 2, gute Lernaufgaben finden </a:t>
            </a:r>
            <a:r>
              <a:rPr lang="de-DE" sz="2000" dirty="0">
                <a:latin typeface="Open Sans" panose="020B0606030504020204" pitchFamily="34" charset="0"/>
                <a:ea typeface="Open Sans" panose="020B0606030504020204" pitchFamily="34" charset="0"/>
                <a:cs typeface="Open Sans" panose="020B0606030504020204" pitchFamily="34" charset="0"/>
              </a:rPr>
              <a:t>(ca. 20 min) </a:t>
            </a:r>
          </a:p>
          <a:p>
            <a:pPr lvl="1"/>
            <a:r>
              <a:rPr lang="de-DE" dirty="0">
                <a:latin typeface="Open Sans" panose="020B0606030504020204" pitchFamily="34" charset="0"/>
                <a:ea typeface="Open Sans" panose="020B0606030504020204" pitchFamily="34" charset="0"/>
                <a:cs typeface="Open Sans" panose="020B0606030504020204" pitchFamily="34" charset="0"/>
              </a:rPr>
              <a:t>ggf. Eintragen der Ergebnisse auf </a:t>
            </a:r>
            <a:r>
              <a:rPr lang="de-DE" dirty="0" err="1">
                <a:latin typeface="Open Sans" panose="020B0606030504020204" pitchFamily="34" charset="0"/>
                <a:ea typeface="Open Sans" panose="020B0606030504020204" pitchFamily="34" charset="0"/>
                <a:cs typeface="Open Sans" panose="020B0606030504020204" pitchFamily="34" charset="0"/>
              </a:rPr>
              <a:t>Edkimo</a:t>
            </a:r>
            <a:r>
              <a:rPr lang="de-DE" dirty="0">
                <a:latin typeface="Open Sans" panose="020B0606030504020204" pitchFamily="34" charset="0"/>
                <a:ea typeface="Open Sans" panose="020B0606030504020204" pitchFamily="34" charset="0"/>
                <a:cs typeface="Open Sans" panose="020B0606030504020204" pitchFamily="34" charset="0"/>
              </a:rPr>
              <a:t> </a:t>
            </a:r>
            <a:r>
              <a:rPr lang="de-DE" sz="2000" dirty="0">
                <a:latin typeface="Open Sans" panose="020B0606030504020204" pitchFamily="34" charset="0"/>
                <a:ea typeface="Open Sans" panose="020B0606030504020204" pitchFamily="34" charset="0"/>
                <a:cs typeface="Open Sans" panose="020B0606030504020204" pitchFamily="34" charset="0"/>
              </a:rPr>
              <a:t>(ca. 5 min)</a:t>
            </a:r>
          </a:p>
          <a:p>
            <a:pPr marL="0" indent="0">
              <a:buNone/>
            </a:pPr>
            <a:r>
              <a:rPr lang="de-DE" dirty="0"/>
              <a:t>4.  </a:t>
            </a:r>
            <a:r>
              <a:rPr lang="de-DE" b="1" dirty="0" err="1"/>
              <a:t>Apptypen</a:t>
            </a:r>
            <a:r>
              <a:rPr lang="de-DE" b="1" dirty="0"/>
              <a:t> </a:t>
            </a:r>
            <a:r>
              <a:rPr lang="de-DE" dirty="0"/>
              <a:t>und ihre Einsatzmöglichkeiten </a:t>
            </a:r>
            <a:r>
              <a:rPr lang="de-DE" sz="2000" dirty="0"/>
              <a:t>(optional, ca. 15 min Input)</a:t>
            </a:r>
          </a:p>
          <a:p>
            <a:pPr marL="0" indent="0">
              <a:buNone/>
            </a:pPr>
            <a:r>
              <a:rPr lang="de-DE" dirty="0"/>
              <a:t>5.  Fazit &amp; Abschluss </a:t>
            </a:r>
            <a:r>
              <a:rPr lang="de-DE" sz="2000" dirty="0"/>
              <a:t>(ca. 10 min)</a:t>
            </a:r>
          </a:p>
        </p:txBody>
      </p:sp>
      <p:sp>
        <p:nvSpPr>
          <p:cNvPr id="3" name="Datumsplatzhalter 2">
            <a:extLst>
              <a:ext uri="{FF2B5EF4-FFF2-40B4-BE49-F238E27FC236}">
                <a16:creationId xmlns:a16="http://schemas.microsoft.com/office/drawing/2014/main" id="{D9BE1CA3-1253-DF4E-B945-6FD8CF7A53F8}"/>
              </a:ext>
            </a:extLst>
          </p:cNvPr>
          <p:cNvSpPr>
            <a:spLocks noGrp="1"/>
          </p:cNvSpPr>
          <p:nvPr>
            <p:ph type="dt" sz="half" idx="10"/>
          </p:nvPr>
        </p:nvSpPr>
        <p:spPr/>
        <p:txBody>
          <a:bodyPr/>
          <a:lstStyle/>
          <a:p>
            <a:fld id="{4B288DD6-D2B4-604C-81B9-F5255D3EAA8A}" type="datetime1">
              <a:rPr lang="de-DE" smtClean="0"/>
              <a:t>25.11.20</a:t>
            </a:fld>
            <a:endParaRPr lang="de-DE" dirty="0"/>
          </a:p>
        </p:txBody>
      </p:sp>
      <p:sp>
        <p:nvSpPr>
          <p:cNvPr id="4" name="Fußzeilenplatzhalter 3">
            <a:extLst>
              <a:ext uri="{FF2B5EF4-FFF2-40B4-BE49-F238E27FC236}">
                <a16:creationId xmlns:a16="http://schemas.microsoft.com/office/drawing/2014/main" id="{03EBA8A6-3CB8-334D-883D-408375E40E2D}"/>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E68AF207-C2CC-114D-AD84-E6CC08155EF5}"/>
              </a:ext>
            </a:extLst>
          </p:cNvPr>
          <p:cNvSpPr>
            <a:spLocks noGrp="1"/>
          </p:cNvSpPr>
          <p:nvPr>
            <p:ph type="sldNum" sz="quarter" idx="12"/>
          </p:nvPr>
        </p:nvSpPr>
        <p:spPr/>
        <p:txBody>
          <a:bodyPr/>
          <a:lstStyle/>
          <a:p>
            <a:fld id="{7D26CBBC-A65C-324F-A558-3C7EC3B0734D}" type="slidenum">
              <a:rPr lang="de-DE" smtClean="0"/>
              <a:t>1</a:t>
            </a:fld>
            <a:endParaRPr lang="de-DE"/>
          </a:p>
        </p:txBody>
      </p:sp>
      <p:sp>
        <p:nvSpPr>
          <p:cNvPr id="6" name="Inhaltsplatzhalter 5">
            <a:extLst>
              <a:ext uri="{FF2B5EF4-FFF2-40B4-BE49-F238E27FC236}">
                <a16:creationId xmlns:a16="http://schemas.microsoft.com/office/drawing/2014/main" id="{4DC19327-61D1-724D-989B-41F88D11B2B0}"/>
              </a:ext>
            </a:extLst>
          </p:cNvPr>
          <p:cNvSpPr>
            <a:spLocks noGrp="1"/>
          </p:cNvSpPr>
          <p:nvPr>
            <p:ph sz="half" idx="13"/>
          </p:nvPr>
        </p:nvSpPr>
        <p:spPr>
          <a:xfrm>
            <a:off x="4150517" y="474311"/>
            <a:ext cx="7799745" cy="504000"/>
          </a:xfrm>
        </p:spPr>
        <p:txBody>
          <a:bodyPr/>
          <a:lstStyle/>
          <a:p>
            <a:r>
              <a:rPr lang="de-DE" dirty="0"/>
              <a:t>Zeitplan </a:t>
            </a:r>
            <a:r>
              <a:rPr lang="de-DE" sz="2000" dirty="0"/>
              <a:t>(Vorschlag für eine ca. zweistündige Fortbildung)</a:t>
            </a:r>
            <a:endParaRPr lang="de-DE" dirty="0"/>
          </a:p>
        </p:txBody>
      </p:sp>
    </p:spTree>
    <p:extLst>
      <p:ext uri="{BB962C8B-B14F-4D97-AF65-F5344CB8AC3E}">
        <p14:creationId xmlns:p14="http://schemas.microsoft.com/office/powerpoint/2010/main" val="2687796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199" y="1506360"/>
            <a:ext cx="10921145" cy="1211065"/>
          </a:xfrm>
        </p:spPr>
        <p:txBody>
          <a:bodyPr/>
          <a:lstStyle/>
          <a:p>
            <a:pPr marL="0" indent="0">
              <a:buNone/>
            </a:pPr>
            <a:r>
              <a:rPr lang="de-DE" sz="2400" b="1" dirty="0"/>
              <a:t>Darstellungen strukturieren</a:t>
            </a:r>
          </a:p>
          <a:p>
            <a:pPr marL="0" indent="0">
              <a:buNone/>
            </a:pPr>
            <a:r>
              <a:rPr lang="de-DE" sz="2000" dirty="0"/>
              <a:t>Strukturen in der Mathematik helfen Inhalte zu durchdringen und bieten gleichzeitig vielfältige Erkundungsprozesse (Mathematik als Wissenschaft der Muster und Strukturen </a:t>
            </a:r>
            <a:r>
              <a:rPr lang="de-DE" sz="1800" dirty="0"/>
              <a:t>(</a:t>
            </a:r>
            <a:r>
              <a:rPr lang="de-DE" sz="1800" dirty="0" err="1"/>
              <a:t>Delvin</a:t>
            </a:r>
            <a:r>
              <a:rPr lang="de-DE" sz="1800" dirty="0"/>
              <a:t>, 1998)</a:t>
            </a:r>
            <a:r>
              <a:rPr lang="de-DE" sz="2000" dirty="0"/>
              <a:t>.</a:t>
            </a:r>
            <a:endParaRPr lang="de-DE" sz="2400" dirty="0"/>
          </a:p>
          <a:p>
            <a:endParaRPr lang="de-DE" sz="2400" dirty="0"/>
          </a:p>
          <a:p>
            <a:pPr marL="0" indent="0">
              <a:buNone/>
            </a:pPr>
            <a:endParaRPr lang="de-DE" b="1"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60F867B7-F82D-744C-BB9A-B44993672669}" type="datetime1">
              <a:rPr lang="de-DE" smtClean="0"/>
              <a:t>25.11.20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19</a:t>
            </a:fld>
            <a:endParaRPr lang="de-DE"/>
          </a:p>
        </p:txBody>
      </p:sp>
      <p:sp>
        <p:nvSpPr>
          <p:cNvPr id="9" name="Inhaltsplatzhalter 5">
            <a:extLst>
              <a:ext uri="{FF2B5EF4-FFF2-40B4-BE49-F238E27FC236}">
                <a16:creationId xmlns:a16="http://schemas.microsoft.com/office/drawing/2014/main" id="{0BCB1F3F-BF50-7845-9559-597F1D39B2B0}"/>
              </a:ext>
            </a:extLst>
          </p:cNvPr>
          <p:cNvSpPr>
            <a:spLocks noGrp="1"/>
          </p:cNvSpPr>
          <p:nvPr>
            <p:ph sz="half" idx="13"/>
          </p:nvPr>
        </p:nvSpPr>
        <p:spPr>
          <a:xfrm>
            <a:off x="4150517" y="474311"/>
            <a:ext cx="5588569" cy="479954"/>
          </a:xfrm>
        </p:spPr>
        <p:txBody>
          <a:bodyPr/>
          <a:lstStyle/>
          <a:p>
            <a:r>
              <a:rPr lang="de-DE" sz="2900" dirty="0"/>
              <a:t>2. </a:t>
            </a:r>
            <a:r>
              <a:rPr lang="de-DE" sz="2900" b="1" dirty="0"/>
              <a:t>Potentiale</a:t>
            </a:r>
            <a:r>
              <a:rPr lang="de-DE" sz="2900" dirty="0"/>
              <a:t> digitaler Medien</a:t>
            </a:r>
          </a:p>
        </p:txBody>
      </p:sp>
    </p:spTree>
    <p:extLst>
      <p:ext uri="{BB962C8B-B14F-4D97-AF65-F5344CB8AC3E}">
        <p14:creationId xmlns:p14="http://schemas.microsoft.com/office/powerpoint/2010/main" val="41431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199" y="1506360"/>
            <a:ext cx="10921145" cy="1211065"/>
          </a:xfrm>
        </p:spPr>
        <p:txBody>
          <a:bodyPr/>
          <a:lstStyle/>
          <a:p>
            <a:pPr marL="0" indent="0">
              <a:buNone/>
            </a:pPr>
            <a:r>
              <a:rPr lang="de-DE" sz="2400" b="1" dirty="0"/>
              <a:t>Darstellungen strukturieren</a:t>
            </a:r>
          </a:p>
          <a:p>
            <a:pPr marL="0" indent="0">
              <a:buNone/>
            </a:pPr>
            <a:r>
              <a:rPr lang="de-DE" sz="2000" dirty="0"/>
              <a:t>Strukturen in der Mathematik helfen Inhalte zu durchdringen und bieten gleichzeitig vielfältige Erkundungsprozesse (Mathematik als Wissenschaft der Muster und Strukturen </a:t>
            </a:r>
            <a:r>
              <a:rPr lang="de-DE" sz="1800" dirty="0"/>
              <a:t>(</a:t>
            </a:r>
            <a:r>
              <a:rPr lang="de-DE" sz="1800" dirty="0" err="1"/>
              <a:t>Delvin</a:t>
            </a:r>
            <a:r>
              <a:rPr lang="de-DE" sz="1800" dirty="0"/>
              <a:t>, 1998)</a:t>
            </a:r>
            <a:r>
              <a:rPr lang="de-DE" sz="2000" dirty="0"/>
              <a:t>.</a:t>
            </a:r>
            <a:endParaRPr lang="de-DE" sz="2400" dirty="0"/>
          </a:p>
          <a:p>
            <a:endParaRPr lang="de-DE" sz="2400" dirty="0"/>
          </a:p>
          <a:p>
            <a:pPr marL="0" indent="0">
              <a:buNone/>
            </a:pPr>
            <a:endParaRPr lang="de-DE" b="1"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4346873D-A743-FA4B-95A0-5E3BA2065B80}" type="datetime1">
              <a:rPr lang="de-DE" smtClean="0"/>
              <a:t>25.11.20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20</a:t>
            </a:fld>
            <a:endParaRPr lang="de-DE"/>
          </a:p>
        </p:txBody>
      </p:sp>
      <p:pic>
        <p:nvPicPr>
          <p:cNvPr id="9" name="Grafik 8">
            <a:extLst>
              <a:ext uri="{FF2B5EF4-FFF2-40B4-BE49-F238E27FC236}">
                <a16:creationId xmlns:a16="http://schemas.microsoft.com/office/drawing/2014/main" id="{E6389C66-8166-6544-A4EC-1D41ECD12969}"/>
              </a:ext>
            </a:extLst>
          </p:cNvPr>
          <p:cNvPicPr>
            <a:picLocks noChangeAspect="1"/>
          </p:cNvPicPr>
          <p:nvPr/>
        </p:nvPicPr>
        <p:blipFill>
          <a:blip r:embed="rId3"/>
          <a:stretch>
            <a:fillRect/>
          </a:stretch>
        </p:blipFill>
        <p:spPr>
          <a:xfrm>
            <a:off x="7393800" y="2952887"/>
            <a:ext cx="3960000" cy="3168000"/>
          </a:xfrm>
          <a:prstGeom prst="rect">
            <a:avLst/>
          </a:prstGeom>
        </p:spPr>
      </p:pic>
      <p:sp>
        <p:nvSpPr>
          <p:cNvPr id="10" name="Rechteck 9">
            <a:extLst>
              <a:ext uri="{FF2B5EF4-FFF2-40B4-BE49-F238E27FC236}">
                <a16:creationId xmlns:a16="http://schemas.microsoft.com/office/drawing/2014/main" id="{A8C5AE46-9A7C-C84F-B9CD-83F0702364CF}"/>
              </a:ext>
            </a:extLst>
          </p:cNvPr>
          <p:cNvSpPr/>
          <p:nvPr/>
        </p:nvSpPr>
        <p:spPr>
          <a:xfrm>
            <a:off x="838199" y="3163990"/>
            <a:ext cx="6264350" cy="2159566"/>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Virtuelle Repräsentanten (wie Plättchen oder Würfelmaterial) können </a:t>
            </a:r>
            <a:r>
              <a:rPr lang="de-DE" sz="2000" i="1" dirty="0">
                <a:latin typeface="Open Sans" panose="020B0606030504020204" pitchFamily="34" charset="0"/>
                <a:ea typeface="Open Sans" panose="020B0606030504020204" pitchFamily="34" charset="0"/>
                <a:cs typeface="Open Sans" panose="020B0606030504020204" pitchFamily="34" charset="0"/>
              </a:rPr>
              <a:t>auf Anfrage des Nutzers </a:t>
            </a:r>
            <a:r>
              <a:rPr lang="de-DE" sz="2000" dirty="0">
                <a:latin typeface="Open Sans" panose="020B0606030504020204" pitchFamily="34" charset="0"/>
                <a:ea typeface="Open Sans" panose="020B0606030504020204" pitchFamily="34" charset="0"/>
                <a:cs typeface="Open Sans" panose="020B0606030504020204" pitchFamily="34" charset="0"/>
              </a:rPr>
              <a:t>oder </a:t>
            </a:r>
            <a:r>
              <a:rPr lang="de-DE" sz="2000" i="1" dirty="0">
                <a:latin typeface="Open Sans" panose="020B0606030504020204" pitchFamily="34" charset="0"/>
                <a:ea typeface="Open Sans" panose="020B0606030504020204" pitchFamily="34" charset="0"/>
                <a:cs typeface="Open Sans" panose="020B0606030504020204" pitchFamily="34" charset="0"/>
              </a:rPr>
              <a:t>automatisch</a:t>
            </a:r>
            <a:r>
              <a:rPr lang="de-DE" sz="2000" dirty="0">
                <a:latin typeface="Open Sans" panose="020B0606030504020204" pitchFamily="34" charset="0"/>
                <a:ea typeface="Open Sans" panose="020B0606030504020204" pitchFamily="34" charset="0"/>
                <a:cs typeface="Open Sans" panose="020B0606030504020204" pitchFamily="34" charset="0"/>
              </a:rPr>
              <a:t> durch eine Software strukturiert werden </a:t>
            </a:r>
            <a:r>
              <a:rPr lang="de-DE" dirty="0">
                <a:latin typeface="Open Sans" panose="020B0606030504020204" pitchFamily="34" charset="0"/>
                <a:ea typeface="Open Sans" panose="020B0606030504020204" pitchFamily="34" charset="0"/>
                <a:cs typeface="Open Sans" panose="020B0606030504020204" pitchFamily="34" charset="0"/>
              </a:rPr>
              <a:t>(Walter, 2018)</a:t>
            </a:r>
            <a:r>
              <a:rPr lang="de-DE" sz="2000" dirty="0">
                <a:latin typeface="Open Sans" panose="020B0606030504020204" pitchFamily="34" charset="0"/>
                <a:ea typeface="Open Sans" panose="020B0606030504020204" pitchFamily="34" charset="0"/>
                <a:cs typeface="Open Sans" panose="020B0606030504020204" pitchFamily="34" charset="0"/>
              </a:rPr>
              <a:t>.</a:t>
            </a:r>
            <a:endParaRPr lang="de-DE" dirty="0">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Lernende können dadurch beim strukturierten Darstellen und Erfassen von Mengen unterstützt werden.</a:t>
            </a:r>
          </a:p>
        </p:txBody>
      </p:sp>
      <p:sp>
        <p:nvSpPr>
          <p:cNvPr id="11" name="Inhaltsplatzhalter 5">
            <a:extLst>
              <a:ext uri="{FF2B5EF4-FFF2-40B4-BE49-F238E27FC236}">
                <a16:creationId xmlns:a16="http://schemas.microsoft.com/office/drawing/2014/main" id="{6417683E-9A6B-B341-BE50-02B670A033A7}"/>
              </a:ext>
            </a:extLst>
          </p:cNvPr>
          <p:cNvSpPr>
            <a:spLocks noGrp="1"/>
          </p:cNvSpPr>
          <p:nvPr>
            <p:ph sz="half" idx="13"/>
          </p:nvPr>
        </p:nvSpPr>
        <p:spPr>
          <a:xfrm>
            <a:off x="4150517" y="474311"/>
            <a:ext cx="5588569" cy="479954"/>
          </a:xfrm>
        </p:spPr>
        <p:txBody>
          <a:bodyPr/>
          <a:lstStyle/>
          <a:p>
            <a:r>
              <a:rPr lang="de-DE" sz="2900" dirty="0"/>
              <a:t>2. </a:t>
            </a:r>
            <a:r>
              <a:rPr lang="de-DE" sz="2900" b="1" dirty="0"/>
              <a:t>Potentiale</a:t>
            </a:r>
            <a:r>
              <a:rPr lang="de-DE" sz="2900" dirty="0"/>
              <a:t> digitaler Medien</a:t>
            </a:r>
          </a:p>
        </p:txBody>
      </p:sp>
    </p:spTree>
    <p:extLst>
      <p:ext uri="{BB962C8B-B14F-4D97-AF65-F5344CB8AC3E}">
        <p14:creationId xmlns:p14="http://schemas.microsoft.com/office/powerpoint/2010/main" val="357157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1532173"/>
            <a:ext cx="10944219" cy="1296087"/>
          </a:xfrm>
        </p:spPr>
        <p:txBody>
          <a:bodyPr/>
          <a:lstStyle/>
          <a:p>
            <a:pPr marL="0" indent="0">
              <a:buNone/>
            </a:pPr>
            <a:r>
              <a:rPr lang="de-DE" sz="2400" b="1" dirty="0"/>
              <a:t>Mentale Operationen virtuell darstellen</a:t>
            </a:r>
          </a:p>
          <a:p>
            <a:pPr marL="0" indent="0">
              <a:buNone/>
            </a:pPr>
            <a:r>
              <a:rPr lang="de-DE" sz="2000" dirty="0"/>
              <a:t>Für den Aufbau von tragfähigen Vorstellungsbildern ist sowohl das konkrete als auch gedankliche Durchführen und Nachvollziehen (aktiver) Handlungen an geeignetem didaktischen Material sinnvoll.</a:t>
            </a:r>
          </a:p>
          <a:p>
            <a:endParaRPr lang="de-DE" sz="2400" dirty="0"/>
          </a:p>
          <a:p>
            <a:pPr marL="0" indent="0">
              <a:buNone/>
            </a:pPr>
            <a:endParaRPr lang="de-DE" b="1"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284FF6A3-9B5C-7D48-8571-09A7659FE55D}" type="datetime1">
              <a:rPr lang="de-DE" smtClean="0"/>
              <a:t>25.11.20</a:t>
            </a:fld>
            <a:endParaRPr lang="de-DE" dirty="0"/>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21</a:t>
            </a:fld>
            <a:endParaRPr lang="de-DE"/>
          </a:p>
        </p:txBody>
      </p:sp>
      <p:sp>
        <p:nvSpPr>
          <p:cNvPr id="9" name="Inhaltsplatzhalter 5">
            <a:extLst>
              <a:ext uri="{FF2B5EF4-FFF2-40B4-BE49-F238E27FC236}">
                <a16:creationId xmlns:a16="http://schemas.microsoft.com/office/drawing/2014/main" id="{A9FDBB5E-79FD-0C4C-861B-DE66ABECA09B}"/>
              </a:ext>
            </a:extLst>
          </p:cNvPr>
          <p:cNvSpPr>
            <a:spLocks noGrp="1"/>
          </p:cNvSpPr>
          <p:nvPr>
            <p:ph sz="half" idx="13"/>
          </p:nvPr>
        </p:nvSpPr>
        <p:spPr>
          <a:xfrm>
            <a:off x="4150517" y="474311"/>
            <a:ext cx="5588569" cy="479954"/>
          </a:xfrm>
        </p:spPr>
        <p:txBody>
          <a:bodyPr/>
          <a:lstStyle/>
          <a:p>
            <a:r>
              <a:rPr lang="de-DE" sz="2900" dirty="0"/>
              <a:t>2. </a:t>
            </a:r>
            <a:r>
              <a:rPr lang="de-DE" sz="2900" b="1" dirty="0"/>
              <a:t>Potentiale</a:t>
            </a:r>
            <a:r>
              <a:rPr lang="de-DE" sz="2900" dirty="0"/>
              <a:t> digitaler Medien</a:t>
            </a:r>
          </a:p>
        </p:txBody>
      </p:sp>
    </p:spTree>
    <p:extLst>
      <p:ext uri="{BB962C8B-B14F-4D97-AF65-F5344CB8AC3E}">
        <p14:creationId xmlns:p14="http://schemas.microsoft.com/office/powerpoint/2010/main" val="49158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1532173"/>
            <a:ext cx="10944219" cy="1296087"/>
          </a:xfrm>
        </p:spPr>
        <p:txBody>
          <a:bodyPr/>
          <a:lstStyle/>
          <a:p>
            <a:pPr marL="0" indent="0">
              <a:buNone/>
            </a:pPr>
            <a:r>
              <a:rPr lang="de-DE" sz="2400" b="1" dirty="0"/>
              <a:t>Mentale Operationen virtuell darstellen</a:t>
            </a:r>
          </a:p>
          <a:p>
            <a:pPr marL="0" indent="0">
              <a:buNone/>
            </a:pPr>
            <a:r>
              <a:rPr lang="de-DE" sz="2000" dirty="0"/>
              <a:t>Für den Aufbau von tragfähigen Vorstellungsbildern ist sowohl das konkrete als auch gedankliche Durchführen und Nachvollziehen (aktiver) Handlungen an geeignetem didaktischen Material sinnvoll.</a:t>
            </a:r>
          </a:p>
          <a:p>
            <a:endParaRPr lang="de-DE" sz="2400" dirty="0"/>
          </a:p>
          <a:p>
            <a:pPr marL="0" indent="0">
              <a:buNone/>
            </a:pPr>
            <a:endParaRPr lang="de-DE" b="1"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267101E9-1E4C-C643-BEAD-F6FAF478BA11}" type="datetime1">
              <a:rPr lang="de-DE" smtClean="0"/>
              <a:t>25.11.20</a:t>
            </a:fld>
            <a:endParaRPr lang="de-DE" dirty="0"/>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22</a:t>
            </a:fld>
            <a:endParaRPr lang="de-DE"/>
          </a:p>
        </p:txBody>
      </p:sp>
      <p:pic>
        <p:nvPicPr>
          <p:cNvPr id="9" name="Grafik 8">
            <a:extLst>
              <a:ext uri="{FF2B5EF4-FFF2-40B4-BE49-F238E27FC236}">
                <a16:creationId xmlns:a16="http://schemas.microsoft.com/office/drawing/2014/main" id="{1092656D-5F07-C343-9456-84EB70EB8BA4}"/>
              </a:ext>
            </a:extLst>
          </p:cNvPr>
          <p:cNvPicPr>
            <a:picLocks noChangeAspect="1"/>
          </p:cNvPicPr>
          <p:nvPr/>
        </p:nvPicPr>
        <p:blipFill>
          <a:blip r:embed="rId3"/>
          <a:stretch>
            <a:fillRect/>
          </a:stretch>
        </p:blipFill>
        <p:spPr>
          <a:xfrm>
            <a:off x="7393800" y="3008305"/>
            <a:ext cx="3960000" cy="3168000"/>
          </a:xfrm>
          <a:prstGeom prst="rect">
            <a:avLst/>
          </a:prstGeom>
        </p:spPr>
      </p:pic>
      <p:sp>
        <p:nvSpPr>
          <p:cNvPr id="10" name="Rechteck 9">
            <a:extLst>
              <a:ext uri="{FF2B5EF4-FFF2-40B4-BE49-F238E27FC236}">
                <a16:creationId xmlns:a16="http://schemas.microsoft.com/office/drawing/2014/main" id="{9C906137-484D-8849-8941-3FD2EFE7C7E8}"/>
              </a:ext>
            </a:extLst>
          </p:cNvPr>
          <p:cNvSpPr/>
          <p:nvPr/>
        </p:nvSpPr>
        <p:spPr>
          <a:xfrm>
            <a:off x="838200" y="3050178"/>
            <a:ext cx="6200553" cy="2537105"/>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Durch ein digitales Medium können Materialhandlungen häufig besonders nah zur gewünschten mentalen Operation dargestellt werden.</a:t>
            </a:r>
          </a:p>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„Such </a:t>
            </a:r>
            <a:r>
              <a:rPr lang="de-DE" sz="2000" dirty="0" err="1">
                <a:latin typeface="Open Sans" panose="020B0606030504020204" pitchFamily="34" charset="0"/>
                <a:ea typeface="Open Sans" panose="020B0606030504020204" pitchFamily="34" charset="0"/>
                <a:cs typeface="Open Sans" panose="020B0606030504020204" pitchFamily="34" charset="0"/>
              </a:rPr>
              <a:t>actions</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are</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more</a:t>
            </a:r>
            <a:r>
              <a:rPr lang="de-DE" sz="2000" dirty="0">
                <a:latin typeface="Open Sans" panose="020B0606030504020204" pitchFamily="34" charset="0"/>
                <a:ea typeface="Open Sans" panose="020B0606030504020204" pitchFamily="34" charset="0"/>
                <a:cs typeface="Open Sans" panose="020B0606030504020204" pitchFamily="34" charset="0"/>
              </a:rPr>
              <a:t> in </a:t>
            </a:r>
            <a:r>
              <a:rPr lang="de-DE" sz="2000" dirty="0" err="1">
                <a:latin typeface="Open Sans" panose="020B0606030504020204" pitchFamily="34" charset="0"/>
                <a:ea typeface="Open Sans" panose="020B0606030504020204" pitchFamily="34" charset="0"/>
                <a:cs typeface="Open Sans" panose="020B0606030504020204" pitchFamily="34" charset="0"/>
              </a:rPr>
              <a:t>line</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with</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the</a:t>
            </a:r>
            <a:r>
              <a:rPr lang="de-DE" sz="2000" dirty="0">
                <a:latin typeface="Open Sans" panose="020B0606030504020204" pitchFamily="34" charset="0"/>
                <a:ea typeface="Open Sans" panose="020B0606030504020204" pitchFamily="34" charset="0"/>
                <a:cs typeface="Open Sans" panose="020B0606030504020204" pitchFamily="34" charset="0"/>
              </a:rPr>
              <a:t> mental </a:t>
            </a:r>
            <a:r>
              <a:rPr lang="de-DE" sz="2000" dirty="0" err="1">
                <a:latin typeface="Open Sans" panose="020B0606030504020204" pitchFamily="34" charset="0"/>
                <a:ea typeface="Open Sans" panose="020B0606030504020204" pitchFamily="34" charset="0"/>
                <a:cs typeface="Open Sans" panose="020B0606030504020204" pitchFamily="34" charset="0"/>
              </a:rPr>
              <a:t>actions</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that</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we</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want</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students</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to</a:t>
            </a:r>
            <a:r>
              <a:rPr lang="de-DE" sz="2000" dirty="0">
                <a:latin typeface="Open Sans" panose="020B0606030504020204" pitchFamily="34" charset="0"/>
                <a:ea typeface="Open Sans" panose="020B0606030504020204" pitchFamily="34" charset="0"/>
                <a:cs typeface="Open Sans" panose="020B0606030504020204" pitchFamily="34" charset="0"/>
              </a:rPr>
              <a:t> carry out.“ </a:t>
            </a:r>
            <a:r>
              <a:rPr lang="de-DE" dirty="0">
                <a:latin typeface="Open Sans" panose="020B0606030504020204" pitchFamily="34" charset="0"/>
                <a:ea typeface="Open Sans" panose="020B0606030504020204" pitchFamily="34" charset="0"/>
                <a:cs typeface="Open Sans" panose="020B0606030504020204" pitchFamily="34" charset="0"/>
              </a:rPr>
              <a:t>(</a:t>
            </a:r>
            <a:r>
              <a:rPr lang="de-DE" dirty="0" err="1">
                <a:latin typeface="Open Sans" panose="020B0606030504020204" pitchFamily="34" charset="0"/>
                <a:ea typeface="Open Sans" panose="020B0606030504020204" pitchFamily="34" charset="0"/>
                <a:cs typeface="Open Sans" panose="020B0606030504020204" pitchFamily="34" charset="0"/>
              </a:rPr>
              <a:t>Sarama</a:t>
            </a:r>
            <a:r>
              <a:rPr lang="de-DE" dirty="0">
                <a:latin typeface="Open Sans" panose="020B0606030504020204" pitchFamily="34" charset="0"/>
                <a:ea typeface="Open Sans" panose="020B0606030504020204" pitchFamily="34" charset="0"/>
                <a:cs typeface="Open Sans" panose="020B0606030504020204" pitchFamily="34" charset="0"/>
              </a:rPr>
              <a:t> &amp; Clements, 2006, S. 113)</a:t>
            </a:r>
          </a:p>
          <a:p>
            <a:pPr marL="228600" indent="-228600">
              <a:lnSpc>
                <a:spcPct val="90000"/>
              </a:lnSpc>
              <a:spcBef>
                <a:spcPts val="1000"/>
              </a:spcBef>
              <a:buFont typeface="Arial" panose="020B0604020202020204" pitchFamily="34" charset="0"/>
              <a:buChar char="•"/>
            </a:pPr>
            <a:endParaRPr lang="de-DE"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Inhaltsplatzhalter 5">
            <a:extLst>
              <a:ext uri="{FF2B5EF4-FFF2-40B4-BE49-F238E27FC236}">
                <a16:creationId xmlns:a16="http://schemas.microsoft.com/office/drawing/2014/main" id="{FE1EF037-D90A-B446-94C7-657261927EA8}"/>
              </a:ext>
            </a:extLst>
          </p:cNvPr>
          <p:cNvSpPr>
            <a:spLocks noGrp="1"/>
          </p:cNvSpPr>
          <p:nvPr>
            <p:ph sz="half" idx="13"/>
          </p:nvPr>
        </p:nvSpPr>
        <p:spPr>
          <a:xfrm>
            <a:off x="4150517" y="474311"/>
            <a:ext cx="5588569" cy="479954"/>
          </a:xfrm>
        </p:spPr>
        <p:txBody>
          <a:bodyPr/>
          <a:lstStyle/>
          <a:p>
            <a:r>
              <a:rPr lang="de-DE" sz="2900" dirty="0"/>
              <a:t>2. </a:t>
            </a:r>
            <a:r>
              <a:rPr lang="de-DE" sz="2900" b="1" dirty="0"/>
              <a:t>Potentiale</a:t>
            </a:r>
            <a:r>
              <a:rPr lang="de-DE" sz="2900" dirty="0"/>
              <a:t> digitaler Medien</a:t>
            </a:r>
          </a:p>
        </p:txBody>
      </p:sp>
    </p:spTree>
    <p:extLst>
      <p:ext uri="{BB962C8B-B14F-4D97-AF65-F5344CB8AC3E}">
        <p14:creationId xmlns:p14="http://schemas.microsoft.com/office/powerpoint/2010/main" val="168648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1532173"/>
            <a:ext cx="10963940" cy="1183338"/>
          </a:xfrm>
        </p:spPr>
        <p:txBody>
          <a:bodyPr/>
          <a:lstStyle/>
          <a:p>
            <a:pPr marL="0" indent="0">
              <a:buNone/>
            </a:pPr>
            <a:r>
              <a:rPr lang="de-DE" sz="2400" b="1" dirty="0"/>
              <a:t>Denk- und Arbeitsprozesse umlagern</a:t>
            </a:r>
          </a:p>
          <a:p>
            <a:pPr marL="0" indent="0">
              <a:buNone/>
            </a:pPr>
            <a:r>
              <a:rPr lang="de-DE" sz="2000" dirty="0" err="1"/>
              <a:t>Cognitve</a:t>
            </a:r>
            <a:r>
              <a:rPr lang="de-DE" sz="2000" dirty="0"/>
              <a:t> Load </a:t>
            </a:r>
            <a:r>
              <a:rPr lang="de-DE" sz="2000" dirty="0" err="1"/>
              <a:t>Theory</a:t>
            </a:r>
            <a:r>
              <a:rPr lang="de-DE" sz="2000" dirty="0"/>
              <a:t>: Das menschliche Arbeitsgedächtnis ist nur begrenzt leistungsfähig  </a:t>
            </a:r>
            <a:r>
              <a:rPr lang="de-DE" sz="1800" dirty="0"/>
              <a:t>(Chandler &amp; </a:t>
            </a:r>
            <a:r>
              <a:rPr lang="de-DE" sz="1800" dirty="0" err="1"/>
              <a:t>Sweller</a:t>
            </a:r>
            <a:r>
              <a:rPr lang="de-DE" sz="1800" dirty="0"/>
              <a:t>, 1991; </a:t>
            </a:r>
            <a:r>
              <a:rPr lang="de-DE" sz="1800" dirty="0" err="1"/>
              <a:t>Sweller</a:t>
            </a:r>
            <a:r>
              <a:rPr lang="de-DE" sz="1800" dirty="0"/>
              <a:t>, 2005)</a:t>
            </a:r>
            <a:r>
              <a:rPr lang="de-DE" sz="2000" dirty="0"/>
              <a:t>.</a:t>
            </a:r>
            <a:endParaRPr lang="de-DE" sz="1800" dirty="0"/>
          </a:p>
          <a:p>
            <a:pPr marL="0" indent="0">
              <a:buNone/>
            </a:pPr>
            <a:endParaRPr lang="de-DE"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015C4248-019F-8448-9E73-338CBE303DF7}" type="datetime1">
              <a:rPr lang="de-DE" smtClean="0"/>
              <a:t>25.11.20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23</a:t>
            </a:fld>
            <a:endParaRPr lang="de-DE"/>
          </a:p>
        </p:txBody>
      </p:sp>
      <p:sp>
        <p:nvSpPr>
          <p:cNvPr id="9" name="Inhaltsplatzhalter 5">
            <a:extLst>
              <a:ext uri="{FF2B5EF4-FFF2-40B4-BE49-F238E27FC236}">
                <a16:creationId xmlns:a16="http://schemas.microsoft.com/office/drawing/2014/main" id="{032A2533-6B85-E942-8EB1-B5132FE3D51D}"/>
              </a:ext>
            </a:extLst>
          </p:cNvPr>
          <p:cNvSpPr>
            <a:spLocks noGrp="1"/>
          </p:cNvSpPr>
          <p:nvPr>
            <p:ph sz="half" idx="13"/>
          </p:nvPr>
        </p:nvSpPr>
        <p:spPr>
          <a:xfrm>
            <a:off x="4150517" y="474311"/>
            <a:ext cx="5588569" cy="479954"/>
          </a:xfrm>
        </p:spPr>
        <p:txBody>
          <a:bodyPr/>
          <a:lstStyle/>
          <a:p>
            <a:r>
              <a:rPr lang="de-DE" sz="2900" dirty="0"/>
              <a:t>2. </a:t>
            </a:r>
            <a:r>
              <a:rPr lang="de-DE" sz="2900" b="1" dirty="0"/>
              <a:t>Potentiale</a:t>
            </a:r>
            <a:r>
              <a:rPr lang="de-DE" sz="2900" dirty="0"/>
              <a:t> digitaler Medien</a:t>
            </a:r>
          </a:p>
        </p:txBody>
      </p:sp>
    </p:spTree>
    <p:extLst>
      <p:ext uri="{BB962C8B-B14F-4D97-AF65-F5344CB8AC3E}">
        <p14:creationId xmlns:p14="http://schemas.microsoft.com/office/powerpoint/2010/main" val="44824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1532173"/>
            <a:ext cx="10963940" cy="1183338"/>
          </a:xfrm>
        </p:spPr>
        <p:txBody>
          <a:bodyPr/>
          <a:lstStyle/>
          <a:p>
            <a:pPr marL="0" indent="0">
              <a:buNone/>
            </a:pPr>
            <a:r>
              <a:rPr lang="de-DE" sz="2400" b="1" dirty="0"/>
              <a:t>Denk- und Arbeitsprozesse umlagern</a:t>
            </a:r>
          </a:p>
          <a:p>
            <a:pPr marL="0" indent="0">
              <a:buNone/>
            </a:pPr>
            <a:r>
              <a:rPr lang="de-DE" sz="2000" dirty="0" err="1"/>
              <a:t>Cognitve</a:t>
            </a:r>
            <a:r>
              <a:rPr lang="de-DE" sz="2000" dirty="0"/>
              <a:t> Load </a:t>
            </a:r>
            <a:r>
              <a:rPr lang="de-DE" sz="2000" dirty="0" err="1"/>
              <a:t>Theory</a:t>
            </a:r>
            <a:r>
              <a:rPr lang="de-DE" sz="2000" dirty="0"/>
              <a:t>: Das menschliche Arbeitsgedächtnis ist nur begrenzt leistungsfähig  </a:t>
            </a:r>
            <a:r>
              <a:rPr lang="de-DE" sz="1800" dirty="0"/>
              <a:t>(Chandler &amp; </a:t>
            </a:r>
            <a:r>
              <a:rPr lang="de-DE" sz="1800" dirty="0" err="1"/>
              <a:t>Sweller</a:t>
            </a:r>
            <a:r>
              <a:rPr lang="de-DE" sz="1800" dirty="0"/>
              <a:t>, 1991; </a:t>
            </a:r>
            <a:r>
              <a:rPr lang="de-DE" sz="1800" dirty="0" err="1"/>
              <a:t>Sweller</a:t>
            </a:r>
            <a:r>
              <a:rPr lang="de-DE" sz="1800" dirty="0"/>
              <a:t>, 2005)</a:t>
            </a:r>
            <a:r>
              <a:rPr lang="de-DE" sz="2000" dirty="0"/>
              <a:t>.</a:t>
            </a:r>
            <a:endParaRPr lang="de-DE" sz="1800" dirty="0"/>
          </a:p>
          <a:p>
            <a:pPr marL="0" indent="0">
              <a:buNone/>
            </a:pPr>
            <a:endParaRPr lang="de-DE"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080A33B6-4775-B942-82CA-C4B1B9C22032}" type="datetime1">
              <a:rPr lang="de-DE" smtClean="0"/>
              <a:t>25.11.20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24</a:t>
            </a:fld>
            <a:endParaRPr lang="de-DE"/>
          </a:p>
        </p:txBody>
      </p:sp>
      <p:pic>
        <p:nvPicPr>
          <p:cNvPr id="9" name="Grafik 8">
            <a:extLst>
              <a:ext uri="{FF2B5EF4-FFF2-40B4-BE49-F238E27FC236}">
                <a16:creationId xmlns:a16="http://schemas.microsoft.com/office/drawing/2014/main" id="{60A257F0-04A5-3047-9343-B3EB3D494345}"/>
              </a:ext>
            </a:extLst>
          </p:cNvPr>
          <p:cNvPicPr>
            <a:picLocks noChangeAspect="1"/>
          </p:cNvPicPr>
          <p:nvPr/>
        </p:nvPicPr>
        <p:blipFill>
          <a:blip r:embed="rId3"/>
          <a:stretch>
            <a:fillRect/>
          </a:stretch>
        </p:blipFill>
        <p:spPr>
          <a:xfrm>
            <a:off x="7393800" y="2715511"/>
            <a:ext cx="3960000" cy="3168000"/>
          </a:xfrm>
          <a:prstGeom prst="rect">
            <a:avLst/>
          </a:prstGeom>
        </p:spPr>
      </p:pic>
      <p:sp>
        <p:nvSpPr>
          <p:cNvPr id="10" name="Rechteck 9">
            <a:extLst>
              <a:ext uri="{FF2B5EF4-FFF2-40B4-BE49-F238E27FC236}">
                <a16:creationId xmlns:a16="http://schemas.microsoft.com/office/drawing/2014/main" id="{7F2B09C0-9DC7-EE4F-AA3B-74CCD0C7A03F}"/>
              </a:ext>
            </a:extLst>
          </p:cNvPr>
          <p:cNvSpPr/>
          <p:nvPr/>
        </p:nvSpPr>
        <p:spPr>
          <a:xfrm>
            <a:off x="838200" y="2809839"/>
            <a:ext cx="6096000" cy="2841804"/>
          </a:xfrm>
          <a:prstGeom prst="rect">
            <a:avLst/>
          </a:prstGeom>
        </p:spPr>
        <p:txBody>
          <a:bodyPr>
            <a:spAutoFit/>
          </a:bodyPr>
          <a:lstStyle/>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Überlastung des Arbeitsgedächtnisses </a:t>
            </a:r>
            <a:r>
              <a:rPr lang="de-DE" dirty="0">
                <a:latin typeface="Open Sans" panose="020B0606030504020204" pitchFamily="34" charset="0"/>
                <a:ea typeface="Open Sans" panose="020B0606030504020204" pitchFamily="34" charset="0"/>
                <a:cs typeface="Open Sans" panose="020B0606030504020204" pitchFamily="34" charset="0"/>
              </a:rPr>
              <a:t>(Baddeley, 1992; Miller, 1994)</a:t>
            </a:r>
            <a:r>
              <a:rPr lang="de-DE" sz="2000" dirty="0">
                <a:latin typeface="Open Sans" panose="020B0606030504020204" pitchFamily="34" charset="0"/>
                <a:ea typeface="Open Sans" panose="020B0606030504020204" pitchFamily="34" charset="0"/>
                <a:cs typeface="Open Sans" panose="020B0606030504020204" pitchFamily="34" charset="0"/>
              </a:rPr>
              <a:t> kann verhindert werden.</a:t>
            </a:r>
          </a:p>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Zweitrangige Denk- und Arbeitsprozesse werden übernommen.</a:t>
            </a:r>
          </a:p>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Mathematisch reichhaltige Aktivitäten (wie bspw. dem Entdecken, Beschreiben und Begründen mathematischer Strukturen) können in den Fokus treten </a:t>
            </a:r>
            <a:r>
              <a:rPr lang="de-DE" dirty="0">
                <a:latin typeface="Open Sans" panose="020B0606030504020204" pitchFamily="34" charset="0"/>
                <a:ea typeface="Open Sans" panose="020B0606030504020204" pitchFamily="34" charset="0"/>
                <a:cs typeface="Open Sans" panose="020B0606030504020204" pitchFamily="34" charset="0"/>
              </a:rPr>
              <a:t>(Krauthausen &amp; Lorenz, 2011)</a:t>
            </a:r>
            <a:r>
              <a:rPr lang="de-DE"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1" name="Inhaltsplatzhalter 5">
            <a:extLst>
              <a:ext uri="{FF2B5EF4-FFF2-40B4-BE49-F238E27FC236}">
                <a16:creationId xmlns:a16="http://schemas.microsoft.com/office/drawing/2014/main" id="{D3085911-935C-6545-9165-1A2033D613DF}"/>
              </a:ext>
            </a:extLst>
          </p:cNvPr>
          <p:cNvSpPr>
            <a:spLocks noGrp="1"/>
          </p:cNvSpPr>
          <p:nvPr>
            <p:ph sz="half" idx="13"/>
          </p:nvPr>
        </p:nvSpPr>
        <p:spPr>
          <a:xfrm>
            <a:off x="4150517" y="474311"/>
            <a:ext cx="5588569" cy="479954"/>
          </a:xfrm>
        </p:spPr>
        <p:txBody>
          <a:bodyPr/>
          <a:lstStyle/>
          <a:p>
            <a:r>
              <a:rPr lang="de-DE" sz="2900" dirty="0"/>
              <a:t>2. </a:t>
            </a:r>
            <a:r>
              <a:rPr lang="de-DE" sz="2900" b="1" dirty="0"/>
              <a:t>Potentiale</a:t>
            </a:r>
            <a:r>
              <a:rPr lang="de-DE" sz="2900" dirty="0"/>
              <a:t> digitaler Medien</a:t>
            </a:r>
          </a:p>
        </p:txBody>
      </p:sp>
    </p:spTree>
    <p:extLst>
      <p:ext uri="{BB962C8B-B14F-4D97-AF65-F5344CB8AC3E}">
        <p14:creationId xmlns:p14="http://schemas.microsoft.com/office/powerpoint/2010/main" val="103643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E15D9682-E113-704B-9F62-381A42FEB8FE}" type="datetime1">
              <a:rPr lang="de-DE" smtClean="0"/>
              <a:t>25.11.20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25</a:t>
            </a:fld>
            <a:endParaRPr lang="de-DE"/>
          </a:p>
        </p:txBody>
      </p:sp>
      <p:sp>
        <p:nvSpPr>
          <p:cNvPr id="10" name="Inhaltsplatzhalter 1">
            <a:extLst>
              <a:ext uri="{FF2B5EF4-FFF2-40B4-BE49-F238E27FC236}">
                <a16:creationId xmlns:a16="http://schemas.microsoft.com/office/drawing/2014/main" id="{0CC47223-2E29-6D48-8DB1-A8109D5E2335}"/>
              </a:ext>
            </a:extLst>
          </p:cNvPr>
          <p:cNvSpPr txBox="1">
            <a:spLocks/>
          </p:cNvSpPr>
          <p:nvPr/>
        </p:nvSpPr>
        <p:spPr>
          <a:xfrm>
            <a:off x="838200" y="1532173"/>
            <a:ext cx="10963940" cy="1183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b="1" dirty="0"/>
              <a:t>Informativ fachspezifisch zurückmelden</a:t>
            </a:r>
          </a:p>
          <a:p>
            <a:pPr marL="0" indent="0">
              <a:buNone/>
            </a:pPr>
            <a:r>
              <a:rPr lang="de-DE" sz="2000" dirty="0"/>
              <a:t>Informative Rückmeldungen zu den individuellen Lernständen unterstützen den Lernprozess der Lernenden positiv. </a:t>
            </a:r>
          </a:p>
          <a:p>
            <a:pPr marL="0" indent="0">
              <a:buNone/>
            </a:pPr>
            <a:endParaRPr lang="de-DE" sz="2000" dirty="0"/>
          </a:p>
        </p:txBody>
      </p:sp>
      <p:sp>
        <p:nvSpPr>
          <p:cNvPr id="9" name="Inhaltsplatzhalter 5">
            <a:extLst>
              <a:ext uri="{FF2B5EF4-FFF2-40B4-BE49-F238E27FC236}">
                <a16:creationId xmlns:a16="http://schemas.microsoft.com/office/drawing/2014/main" id="{C7B1C06B-C978-C04A-8B55-912E18F4858F}"/>
              </a:ext>
            </a:extLst>
          </p:cNvPr>
          <p:cNvSpPr txBox="1">
            <a:spLocks/>
          </p:cNvSpPr>
          <p:nvPr/>
        </p:nvSpPr>
        <p:spPr>
          <a:xfrm>
            <a:off x="4150517" y="474311"/>
            <a:ext cx="5588569"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a:t>2. </a:t>
            </a:r>
            <a:r>
              <a:rPr lang="de-DE" sz="2900" b="1"/>
              <a:t>Potentiale</a:t>
            </a:r>
            <a:r>
              <a:rPr lang="de-DE" sz="2900"/>
              <a:t> digitaler Medien</a:t>
            </a:r>
            <a:endParaRPr lang="de-DE" sz="2900" dirty="0"/>
          </a:p>
        </p:txBody>
      </p:sp>
    </p:spTree>
    <p:extLst>
      <p:ext uri="{BB962C8B-B14F-4D97-AF65-F5344CB8AC3E}">
        <p14:creationId xmlns:p14="http://schemas.microsoft.com/office/powerpoint/2010/main" val="105416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2818284"/>
            <a:ext cx="6282000" cy="1988281"/>
          </a:xfrm>
        </p:spPr>
        <p:txBody>
          <a:bodyPr/>
          <a:lstStyle/>
          <a:p>
            <a:r>
              <a:rPr lang="de-DE" sz="2000" dirty="0"/>
              <a:t>Unmittelbare Rückmeldungen nach der Aufgabenbearbeitung sind möglich.</a:t>
            </a:r>
          </a:p>
          <a:p>
            <a:r>
              <a:rPr lang="de-DE" sz="2000" dirty="0"/>
              <a:t>Die fachlich informative Rückmeldung geht über ein einfaches „falsch“ oder „richtig“ hinaus.</a:t>
            </a:r>
          </a:p>
          <a:p>
            <a:r>
              <a:rPr lang="de-DE" sz="2000" dirty="0"/>
              <a:t>Eigene Lernwege können so überdacht und umstrukturiert werden </a:t>
            </a:r>
            <a:r>
              <a:rPr lang="de-DE" sz="1800" dirty="0"/>
              <a:t>(</a:t>
            </a:r>
            <a:r>
              <a:rPr lang="de-DE" sz="1800" dirty="0" err="1"/>
              <a:t>Urff</a:t>
            </a:r>
            <a:r>
              <a:rPr lang="de-DE" sz="1800" dirty="0"/>
              <a:t>, 2010; </a:t>
            </a:r>
            <a:r>
              <a:rPr lang="de-DE" sz="1800" dirty="0" err="1"/>
              <a:t>Urff</a:t>
            </a:r>
            <a:r>
              <a:rPr lang="de-DE" sz="1800" dirty="0"/>
              <a:t>, 2014)</a:t>
            </a:r>
            <a:r>
              <a:rPr lang="de-DE" sz="2000" dirty="0"/>
              <a:t>. </a:t>
            </a:r>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A2BE080A-AF70-DF40-805B-99B56B56AC11}" type="datetime1">
              <a:rPr lang="de-DE" smtClean="0"/>
              <a:t>25.11.20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26</a:t>
            </a:fld>
            <a:endParaRPr lang="de-DE"/>
          </a:p>
        </p:txBody>
      </p:sp>
      <p:pic>
        <p:nvPicPr>
          <p:cNvPr id="9" name="Grafik 8">
            <a:extLst>
              <a:ext uri="{FF2B5EF4-FFF2-40B4-BE49-F238E27FC236}">
                <a16:creationId xmlns:a16="http://schemas.microsoft.com/office/drawing/2014/main" id="{B94E20F9-AC0A-7F46-B494-C2E92B3F6422}"/>
              </a:ext>
            </a:extLst>
          </p:cNvPr>
          <p:cNvPicPr>
            <a:picLocks noChangeAspect="1"/>
          </p:cNvPicPr>
          <p:nvPr/>
        </p:nvPicPr>
        <p:blipFill>
          <a:blip r:embed="rId3"/>
          <a:stretch>
            <a:fillRect/>
          </a:stretch>
        </p:blipFill>
        <p:spPr>
          <a:xfrm>
            <a:off x="7393800" y="2812968"/>
            <a:ext cx="3960000" cy="3168000"/>
          </a:xfrm>
          <a:prstGeom prst="rect">
            <a:avLst/>
          </a:prstGeom>
        </p:spPr>
      </p:pic>
      <p:sp>
        <p:nvSpPr>
          <p:cNvPr id="10" name="Inhaltsplatzhalter 1">
            <a:extLst>
              <a:ext uri="{FF2B5EF4-FFF2-40B4-BE49-F238E27FC236}">
                <a16:creationId xmlns:a16="http://schemas.microsoft.com/office/drawing/2014/main" id="{0CC47223-2E29-6D48-8DB1-A8109D5E2335}"/>
              </a:ext>
            </a:extLst>
          </p:cNvPr>
          <p:cNvSpPr txBox="1">
            <a:spLocks/>
          </p:cNvSpPr>
          <p:nvPr/>
        </p:nvSpPr>
        <p:spPr>
          <a:xfrm>
            <a:off x="838200" y="1532173"/>
            <a:ext cx="10963940" cy="1183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b="1" dirty="0"/>
              <a:t>Informativ fachspezifisch zurückmelden</a:t>
            </a:r>
          </a:p>
          <a:p>
            <a:pPr marL="0" indent="0">
              <a:buNone/>
            </a:pPr>
            <a:r>
              <a:rPr lang="de-DE" sz="2000" dirty="0"/>
              <a:t>Informative Rückmeldungen zu den individuellen Lernständen unterstützen den Lernprozess der Lernenden positiv. </a:t>
            </a:r>
          </a:p>
          <a:p>
            <a:pPr marL="0" indent="0">
              <a:buNone/>
            </a:pPr>
            <a:endParaRPr lang="de-DE" sz="2000" dirty="0"/>
          </a:p>
        </p:txBody>
      </p:sp>
      <p:sp>
        <p:nvSpPr>
          <p:cNvPr id="11" name="Inhaltsplatzhalter 5">
            <a:extLst>
              <a:ext uri="{FF2B5EF4-FFF2-40B4-BE49-F238E27FC236}">
                <a16:creationId xmlns:a16="http://schemas.microsoft.com/office/drawing/2014/main" id="{A3558A46-C668-BD4A-89C7-5A807A8719D3}"/>
              </a:ext>
            </a:extLst>
          </p:cNvPr>
          <p:cNvSpPr>
            <a:spLocks noGrp="1"/>
          </p:cNvSpPr>
          <p:nvPr>
            <p:ph sz="half" idx="13"/>
          </p:nvPr>
        </p:nvSpPr>
        <p:spPr>
          <a:xfrm>
            <a:off x="4150517" y="474311"/>
            <a:ext cx="5588569" cy="479954"/>
          </a:xfrm>
        </p:spPr>
        <p:txBody>
          <a:bodyPr/>
          <a:lstStyle/>
          <a:p>
            <a:r>
              <a:rPr lang="de-DE" sz="2900" dirty="0"/>
              <a:t>2. </a:t>
            </a:r>
            <a:r>
              <a:rPr lang="de-DE" sz="2900" b="1" dirty="0"/>
              <a:t>Potentiale</a:t>
            </a:r>
            <a:r>
              <a:rPr lang="de-DE" sz="2900" dirty="0"/>
              <a:t> digitaler Medien</a:t>
            </a:r>
          </a:p>
        </p:txBody>
      </p:sp>
    </p:spTree>
    <p:extLst>
      <p:ext uri="{BB962C8B-B14F-4D97-AF65-F5344CB8AC3E}">
        <p14:creationId xmlns:p14="http://schemas.microsoft.com/office/powerpoint/2010/main" val="32694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5415F64-8BD7-4C46-876E-16A94F603287}"/>
              </a:ext>
            </a:extLst>
          </p:cNvPr>
          <p:cNvSpPr>
            <a:spLocks noGrp="1"/>
          </p:cNvSpPr>
          <p:nvPr>
            <p:ph type="dt" sz="half" idx="10"/>
          </p:nvPr>
        </p:nvSpPr>
        <p:spPr/>
        <p:txBody>
          <a:bodyPr/>
          <a:lstStyle/>
          <a:p>
            <a:fld id="{BB87EECD-AF9F-8C4A-B670-1575932A4F29}" type="datetime1">
              <a:rPr lang="de-DE" smtClean="0"/>
              <a:t>25.11.20</a:t>
            </a:fld>
            <a:endParaRPr lang="de-DE" dirty="0"/>
          </a:p>
        </p:txBody>
      </p:sp>
      <p:sp>
        <p:nvSpPr>
          <p:cNvPr id="4" name="Fußzeilenplatzhalter 3">
            <a:extLst>
              <a:ext uri="{FF2B5EF4-FFF2-40B4-BE49-F238E27FC236}">
                <a16:creationId xmlns:a16="http://schemas.microsoft.com/office/drawing/2014/main" id="{AF5AD12C-83E4-F54D-9B1D-49B8957F59C0}"/>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B5043CCC-7EA7-724A-A2B8-570065A3854C}"/>
              </a:ext>
            </a:extLst>
          </p:cNvPr>
          <p:cNvSpPr>
            <a:spLocks noGrp="1"/>
          </p:cNvSpPr>
          <p:nvPr>
            <p:ph type="sldNum" sz="quarter" idx="12"/>
          </p:nvPr>
        </p:nvSpPr>
        <p:spPr/>
        <p:txBody>
          <a:bodyPr/>
          <a:lstStyle/>
          <a:p>
            <a:fld id="{7D26CBBC-A65C-324F-A558-3C7EC3B0734D}" type="slidenum">
              <a:rPr lang="de-DE" smtClean="0"/>
              <a:t>27</a:t>
            </a:fld>
            <a:endParaRPr lang="de-DE"/>
          </a:p>
        </p:txBody>
      </p:sp>
      <p:sp>
        <p:nvSpPr>
          <p:cNvPr id="12" name="Textfeld 11">
            <a:extLst>
              <a:ext uri="{FF2B5EF4-FFF2-40B4-BE49-F238E27FC236}">
                <a16:creationId xmlns:a16="http://schemas.microsoft.com/office/drawing/2014/main" id="{3B7A3E0C-1C75-7848-90CC-3374185C1AC6}"/>
              </a:ext>
            </a:extLst>
          </p:cNvPr>
          <p:cNvSpPr txBox="1"/>
          <p:nvPr/>
        </p:nvSpPr>
        <p:spPr>
          <a:xfrm>
            <a:off x="3768436" y="3061855"/>
            <a:ext cx="184731" cy="369332"/>
          </a:xfrm>
          <a:prstGeom prst="rect">
            <a:avLst/>
          </a:prstGeom>
          <a:noFill/>
        </p:spPr>
        <p:txBody>
          <a:bodyPr wrap="none" rtlCol="0">
            <a:spAutoFit/>
          </a:bodyPr>
          <a:lstStyle/>
          <a:p>
            <a:endParaRPr lang="de-DE" dirty="0"/>
          </a:p>
        </p:txBody>
      </p:sp>
      <p:sp>
        <p:nvSpPr>
          <p:cNvPr id="15" name="Inhaltsplatzhalter 5">
            <a:extLst>
              <a:ext uri="{FF2B5EF4-FFF2-40B4-BE49-F238E27FC236}">
                <a16:creationId xmlns:a16="http://schemas.microsoft.com/office/drawing/2014/main" id="{419E3D50-00B7-F34A-AAE2-2EE2A9336FB4}"/>
              </a:ext>
            </a:extLst>
          </p:cNvPr>
          <p:cNvSpPr txBox="1">
            <a:spLocks/>
          </p:cNvSpPr>
          <p:nvPr/>
        </p:nvSpPr>
        <p:spPr>
          <a:xfrm>
            <a:off x="4150517" y="474311"/>
            <a:ext cx="5588569"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2. </a:t>
            </a:r>
            <a:r>
              <a:rPr lang="de-DE" sz="2900" b="1" dirty="0"/>
              <a:t>Potentiale</a:t>
            </a:r>
            <a:r>
              <a:rPr lang="de-DE" sz="2900" dirty="0"/>
              <a:t> digitaler Medien</a:t>
            </a:r>
          </a:p>
        </p:txBody>
      </p:sp>
      <p:pic>
        <p:nvPicPr>
          <p:cNvPr id="13" name="Grafik 12">
            <a:extLst>
              <a:ext uri="{FF2B5EF4-FFF2-40B4-BE49-F238E27FC236}">
                <a16:creationId xmlns:a16="http://schemas.microsoft.com/office/drawing/2014/main" id="{B2A640D4-3487-F744-ABD7-E1226D4FB747}"/>
              </a:ext>
            </a:extLst>
          </p:cNvPr>
          <p:cNvPicPr>
            <a:picLocks noChangeAspect="1"/>
          </p:cNvPicPr>
          <p:nvPr/>
        </p:nvPicPr>
        <p:blipFill>
          <a:blip r:embed="rId3"/>
          <a:srcRect/>
          <a:stretch/>
        </p:blipFill>
        <p:spPr>
          <a:xfrm>
            <a:off x="4118267" y="1150379"/>
            <a:ext cx="7359059" cy="5205971"/>
          </a:xfrm>
          <a:prstGeom prst="rect">
            <a:avLst/>
          </a:prstGeom>
        </p:spPr>
      </p:pic>
      <p:sp>
        <p:nvSpPr>
          <p:cNvPr id="2" name="Textfeld 1">
            <a:extLst>
              <a:ext uri="{FF2B5EF4-FFF2-40B4-BE49-F238E27FC236}">
                <a16:creationId xmlns:a16="http://schemas.microsoft.com/office/drawing/2014/main" id="{FA78E48B-E39E-F246-B935-BA6D85614C02}"/>
              </a:ext>
            </a:extLst>
          </p:cNvPr>
          <p:cNvSpPr txBox="1"/>
          <p:nvPr/>
        </p:nvSpPr>
        <p:spPr>
          <a:xfrm>
            <a:off x="270164" y="1305936"/>
            <a:ext cx="3498272" cy="523220"/>
          </a:xfrm>
          <a:prstGeom prst="rect">
            <a:avLst/>
          </a:prstGeom>
          <a:noFill/>
        </p:spPr>
        <p:txBody>
          <a:bodyPr wrap="square" rtlCol="0">
            <a:spAutoFit/>
          </a:bodyPr>
          <a:lstStyle/>
          <a:p>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Leitfragenkatalog </a:t>
            </a:r>
          </a:p>
        </p:txBody>
      </p:sp>
      <p:sp>
        <p:nvSpPr>
          <p:cNvPr id="7" name="Rechteck 6">
            <a:extLst>
              <a:ext uri="{FF2B5EF4-FFF2-40B4-BE49-F238E27FC236}">
                <a16:creationId xmlns:a16="http://schemas.microsoft.com/office/drawing/2014/main" id="{035A85BB-6157-484D-B173-B13BF79E0A49}"/>
              </a:ext>
            </a:extLst>
          </p:cNvPr>
          <p:cNvSpPr/>
          <p:nvPr/>
        </p:nvSpPr>
        <p:spPr>
          <a:xfrm>
            <a:off x="4386244" y="2810435"/>
            <a:ext cx="3311236" cy="3146612"/>
          </a:xfrm>
          <a:prstGeom prst="rect">
            <a:avLst/>
          </a:prstGeom>
          <a:solidFill>
            <a:srgbClr val="428891">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842C951B-4F61-8A44-BCF5-3954211164DF}"/>
              </a:ext>
            </a:extLst>
          </p:cNvPr>
          <p:cNvSpPr txBox="1"/>
          <p:nvPr/>
        </p:nvSpPr>
        <p:spPr>
          <a:xfrm rot="20389584">
            <a:off x="4870430" y="4108141"/>
            <a:ext cx="2236510" cy="400110"/>
          </a:xfrm>
          <a:prstGeom prst="rect">
            <a:avLst/>
          </a:prstGeom>
          <a:noFill/>
        </p:spPr>
        <p:txBody>
          <a:bodyPr wrap="none" rtlCol="0">
            <a:spAutoFit/>
          </a:bodyPr>
          <a:lstStyle/>
          <a:p>
            <a:r>
              <a:rPr lang="de-DE"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zur </a:t>
            </a:r>
            <a:r>
              <a:rPr lang="de-DE"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Appauswahl</a:t>
            </a:r>
            <a:endParaRPr lang="de-DE"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Rechteck 17">
            <a:extLst>
              <a:ext uri="{FF2B5EF4-FFF2-40B4-BE49-F238E27FC236}">
                <a16:creationId xmlns:a16="http://schemas.microsoft.com/office/drawing/2014/main" id="{E00599C8-8198-B64A-8F1B-BF257A5F757F}"/>
              </a:ext>
            </a:extLst>
          </p:cNvPr>
          <p:cNvSpPr/>
          <p:nvPr/>
        </p:nvSpPr>
        <p:spPr>
          <a:xfrm>
            <a:off x="8056517" y="1538375"/>
            <a:ext cx="3311236" cy="1056907"/>
          </a:xfrm>
          <a:prstGeom prst="rect">
            <a:avLst/>
          </a:prstGeom>
          <a:solidFill>
            <a:srgbClr val="428891">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F4662CD1-B930-3D4E-912D-77E1ECE9EE3B}"/>
              </a:ext>
            </a:extLst>
          </p:cNvPr>
          <p:cNvSpPr/>
          <p:nvPr/>
        </p:nvSpPr>
        <p:spPr>
          <a:xfrm>
            <a:off x="8056517" y="2614275"/>
            <a:ext cx="3311236" cy="2101058"/>
          </a:xfrm>
          <a:prstGeom prst="rect">
            <a:avLst/>
          </a:prstGeom>
          <a:solidFill>
            <a:srgbClr val="56B3C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F30B2E59-37D0-C94B-88C4-2333B3A2BBAB}"/>
              </a:ext>
            </a:extLst>
          </p:cNvPr>
          <p:cNvSpPr txBox="1"/>
          <p:nvPr/>
        </p:nvSpPr>
        <p:spPr>
          <a:xfrm rot="20389584">
            <a:off x="8309025" y="3253567"/>
            <a:ext cx="2806220" cy="707886"/>
          </a:xfrm>
          <a:prstGeom prst="rect">
            <a:avLst/>
          </a:prstGeom>
          <a:noFill/>
        </p:spPr>
        <p:txBody>
          <a:bodyPr wrap="square" rtlCol="0">
            <a:spAutoFit/>
          </a:bodyPr>
          <a:lstStyle/>
          <a:p>
            <a:pPr algn="ctr"/>
            <a:r>
              <a:rPr lang="de-DE"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zur unterrichtlichen Rahmung</a:t>
            </a:r>
          </a:p>
        </p:txBody>
      </p:sp>
    </p:spTree>
    <p:extLst>
      <p:ext uri="{BB962C8B-B14F-4D97-AF65-F5344CB8AC3E}">
        <p14:creationId xmlns:p14="http://schemas.microsoft.com/office/powerpoint/2010/main" val="147234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8" grpId="0" animBg="1"/>
      <p:bldP spid="19"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5415F64-8BD7-4C46-876E-16A94F603287}"/>
              </a:ext>
            </a:extLst>
          </p:cNvPr>
          <p:cNvSpPr>
            <a:spLocks noGrp="1"/>
          </p:cNvSpPr>
          <p:nvPr>
            <p:ph type="dt" sz="half" idx="10"/>
          </p:nvPr>
        </p:nvSpPr>
        <p:spPr/>
        <p:txBody>
          <a:bodyPr/>
          <a:lstStyle/>
          <a:p>
            <a:fld id="{C7B4BCE5-8E9C-9743-ABA9-266FAAA22386}" type="datetime1">
              <a:rPr lang="de-DE" smtClean="0"/>
              <a:t>25.11.20</a:t>
            </a:fld>
            <a:endParaRPr lang="de-DE" dirty="0"/>
          </a:p>
        </p:txBody>
      </p:sp>
      <p:sp>
        <p:nvSpPr>
          <p:cNvPr id="4" name="Fußzeilenplatzhalter 3">
            <a:extLst>
              <a:ext uri="{FF2B5EF4-FFF2-40B4-BE49-F238E27FC236}">
                <a16:creationId xmlns:a16="http://schemas.microsoft.com/office/drawing/2014/main" id="{AF5AD12C-83E4-F54D-9B1D-49B8957F59C0}"/>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B5043CCC-7EA7-724A-A2B8-570065A3854C}"/>
              </a:ext>
            </a:extLst>
          </p:cNvPr>
          <p:cNvSpPr>
            <a:spLocks noGrp="1"/>
          </p:cNvSpPr>
          <p:nvPr>
            <p:ph type="sldNum" sz="quarter" idx="12"/>
          </p:nvPr>
        </p:nvSpPr>
        <p:spPr/>
        <p:txBody>
          <a:bodyPr/>
          <a:lstStyle/>
          <a:p>
            <a:fld id="{7D26CBBC-A65C-324F-A558-3C7EC3B0734D}" type="slidenum">
              <a:rPr lang="de-DE" smtClean="0"/>
              <a:t>28</a:t>
            </a:fld>
            <a:endParaRPr lang="de-DE"/>
          </a:p>
        </p:txBody>
      </p:sp>
      <p:sp>
        <p:nvSpPr>
          <p:cNvPr id="12" name="Textfeld 11">
            <a:extLst>
              <a:ext uri="{FF2B5EF4-FFF2-40B4-BE49-F238E27FC236}">
                <a16:creationId xmlns:a16="http://schemas.microsoft.com/office/drawing/2014/main" id="{3B7A3E0C-1C75-7848-90CC-3374185C1AC6}"/>
              </a:ext>
            </a:extLst>
          </p:cNvPr>
          <p:cNvSpPr txBox="1"/>
          <p:nvPr/>
        </p:nvSpPr>
        <p:spPr>
          <a:xfrm>
            <a:off x="3768436" y="3061855"/>
            <a:ext cx="184731" cy="369332"/>
          </a:xfrm>
          <a:prstGeom prst="rect">
            <a:avLst/>
          </a:prstGeom>
          <a:noFill/>
        </p:spPr>
        <p:txBody>
          <a:bodyPr wrap="none" rtlCol="0">
            <a:spAutoFit/>
          </a:bodyPr>
          <a:lstStyle/>
          <a:p>
            <a:endParaRPr lang="de-DE" dirty="0"/>
          </a:p>
        </p:txBody>
      </p:sp>
      <p:sp>
        <p:nvSpPr>
          <p:cNvPr id="15" name="Inhaltsplatzhalter 5">
            <a:extLst>
              <a:ext uri="{FF2B5EF4-FFF2-40B4-BE49-F238E27FC236}">
                <a16:creationId xmlns:a16="http://schemas.microsoft.com/office/drawing/2014/main" id="{419E3D50-00B7-F34A-AAE2-2EE2A9336FB4}"/>
              </a:ext>
            </a:extLst>
          </p:cNvPr>
          <p:cNvSpPr txBox="1">
            <a:spLocks/>
          </p:cNvSpPr>
          <p:nvPr/>
        </p:nvSpPr>
        <p:spPr>
          <a:xfrm>
            <a:off x="4150517" y="474311"/>
            <a:ext cx="5588569"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2. </a:t>
            </a:r>
            <a:r>
              <a:rPr lang="de-DE" sz="2900" b="1" dirty="0"/>
              <a:t>Potentiale</a:t>
            </a:r>
            <a:r>
              <a:rPr lang="de-DE" sz="2900" dirty="0"/>
              <a:t> digitaler Medien</a:t>
            </a:r>
          </a:p>
        </p:txBody>
      </p:sp>
      <p:pic>
        <p:nvPicPr>
          <p:cNvPr id="13" name="Grafik 12">
            <a:extLst>
              <a:ext uri="{FF2B5EF4-FFF2-40B4-BE49-F238E27FC236}">
                <a16:creationId xmlns:a16="http://schemas.microsoft.com/office/drawing/2014/main" id="{B2A640D4-3487-F744-ABD7-E1226D4FB747}"/>
              </a:ext>
            </a:extLst>
          </p:cNvPr>
          <p:cNvPicPr>
            <a:picLocks noChangeAspect="1"/>
          </p:cNvPicPr>
          <p:nvPr/>
        </p:nvPicPr>
        <p:blipFill>
          <a:blip r:embed="rId3"/>
          <a:srcRect/>
          <a:stretch/>
        </p:blipFill>
        <p:spPr>
          <a:xfrm>
            <a:off x="1022941" y="1148924"/>
            <a:ext cx="7359059" cy="5205971"/>
          </a:xfrm>
          <a:prstGeom prst="rect">
            <a:avLst/>
          </a:prstGeom>
        </p:spPr>
      </p:pic>
      <p:sp>
        <p:nvSpPr>
          <p:cNvPr id="8" name="Textfeld 7">
            <a:extLst>
              <a:ext uri="{FF2B5EF4-FFF2-40B4-BE49-F238E27FC236}">
                <a16:creationId xmlns:a16="http://schemas.microsoft.com/office/drawing/2014/main" id="{0ECE82E4-45D8-E643-A392-A22D47723783}"/>
              </a:ext>
            </a:extLst>
          </p:cNvPr>
          <p:cNvSpPr txBox="1"/>
          <p:nvPr/>
        </p:nvSpPr>
        <p:spPr>
          <a:xfrm>
            <a:off x="8953713" y="1898486"/>
            <a:ext cx="2056973" cy="646331"/>
          </a:xfrm>
          <a:prstGeom prst="rect">
            <a:avLst/>
          </a:prstGeom>
          <a:noFill/>
        </p:spPr>
        <p:txBody>
          <a:bodyPr wrap="none" rtlCol="0">
            <a:spAutoFit/>
          </a:bodyPr>
          <a:lstStyle/>
          <a:p>
            <a:pPr algn="ctr"/>
            <a:r>
              <a:rPr lang="de-DE" dirty="0">
                <a:latin typeface="Open Sans" panose="020B0606030504020204" pitchFamily="34" charset="0"/>
                <a:ea typeface="Open Sans" panose="020B0606030504020204" pitchFamily="34" charset="0"/>
                <a:cs typeface="Open Sans" panose="020B0606030504020204" pitchFamily="34" charset="0"/>
              </a:rPr>
              <a:t>Download </a:t>
            </a:r>
          </a:p>
          <a:p>
            <a:r>
              <a:rPr lang="de-DE" dirty="0">
                <a:latin typeface="Open Sans" panose="020B0606030504020204" pitchFamily="34" charset="0"/>
                <a:ea typeface="Open Sans" panose="020B0606030504020204" pitchFamily="34" charset="0"/>
                <a:cs typeface="Open Sans" panose="020B0606030504020204" pitchFamily="34" charset="0"/>
              </a:rPr>
              <a:t>Leitfragenkatalog</a:t>
            </a:r>
          </a:p>
        </p:txBody>
      </p:sp>
      <p:sp>
        <p:nvSpPr>
          <p:cNvPr id="9" name="Legende mit Pfeil nach oben 8">
            <a:extLst>
              <a:ext uri="{FF2B5EF4-FFF2-40B4-BE49-F238E27FC236}">
                <a16:creationId xmlns:a16="http://schemas.microsoft.com/office/drawing/2014/main" id="{4159D565-408C-6B4B-A58F-39BD4E9AD352}"/>
              </a:ext>
            </a:extLst>
          </p:cNvPr>
          <p:cNvSpPr/>
          <p:nvPr/>
        </p:nvSpPr>
        <p:spPr>
          <a:xfrm>
            <a:off x="9121237" y="4794018"/>
            <a:ext cx="1721922" cy="581891"/>
          </a:xfrm>
          <a:prstGeom prst="upArrowCallout">
            <a:avLst/>
          </a:prstGeom>
          <a:noFill/>
          <a:ln w="31750">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428891"/>
                </a:solidFill>
                <a:latin typeface="Open Sans" panose="020B0606030504020204" pitchFamily="34" charset="0"/>
                <a:ea typeface="Open Sans" panose="020B0606030504020204" pitchFamily="34" charset="0"/>
                <a:cs typeface="Open Sans" panose="020B0606030504020204" pitchFamily="34" charset="0"/>
              </a:rPr>
              <a:t>Scan </a:t>
            </a:r>
            <a:r>
              <a:rPr lang="de-DE"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me</a:t>
            </a:r>
            <a:endParaRPr lang="de-DE" dirty="0">
              <a:solidFill>
                <a:srgbClr val="42889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Grafik 13">
            <a:extLst>
              <a:ext uri="{FF2B5EF4-FFF2-40B4-BE49-F238E27FC236}">
                <a16:creationId xmlns:a16="http://schemas.microsoft.com/office/drawing/2014/main" id="{24B89674-EB39-9841-96C4-EA894C465BDC}"/>
              </a:ext>
            </a:extLst>
          </p:cNvPr>
          <p:cNvPicPr>
            <a:picLocks noChangeAspect="1"/>
          </p:cNvPicPr>
          <p:nvPr/>
        </p:nvPicPr>
        <p:blipFill rotWithShape="1">
          <a:blip r:embed="rId4"/>
          <a:srcRect l="10277" t="9932" r="10257" b="10524"/>
          <a:stretch/>
        </p:blipFill>
        <p:spPr>
          <a:xfrm>
            <a:off x="9031591" y="2741835"/>
            <a:ext cx="1901213" cy="1903062"/>
          </a:xfrm>
          <a:prstGeom prst="rect">
            <a:avLst/>
          </a:prstGeom>
        </p:spPr>
      </p:pic>
    </p:spTree>
    <p:extLst>
      <p:ext uri="{BB962C8B-B14F-4D97-AF65-F5344CB8AC3E}">
        <p14:creationId xmlns:p14="http://schemas.microsoft.com/office/powerpoint/2010/main" val="3741302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bgerundetes Rechteck 17">
            <a:extLst>
              <a:ext uri="{FF2B5EF4-FFF2-40B4-BE49-F238E27FC236}">
                <a16:creationId xmlns:a16="http://schemas.microsoft.com/office/drawing/2014/main" id="{542EB3AC-0206-2F44-A4BB-B10E4D767B3D}"/>
              </a:ext>
            </a:extLst>
          </p:cNvPr>
          <p:cNvSpPr/>
          <p:nvPr/>
        </p:nvSpPr>
        <p:spPr>
          <a:xfrm>
            <a:off x="4011777" y="2884684"/>
            <a:ext cx="4168446" cy="12840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Was erwarten Sie von einer App für den Mathematikunterricht?</a:t>
            </a:r>
          </a:p>
        </p:txBody>
      </p:sp>
      <p:sp>
        <p:nvSpPr>
          <p:cNvPr id="14" name="Wolkenförmige Legende 13">
            <a:extLst>
              <a:ext uri="{FF2B5EF4-FFF2-40B4-BE49-F238E27FC236}">
                <a16:creationId xmlns:a16="http://schemas.microsoft.com/office/drawing/2014/main" id="{3C3355EF-FEAF-D446-99C1-070EAFFDBA69}"/>
              </a:ext>
            </a:extLst>
          </p:cNvPr>
          <p:cNvSpPr/>
          <p:nvPr/>
        </p:nvSpPr>
        <p:spPr>
          <a:xfrm>
            <a:off x="8180223" y="4616132"/>
            <a:ext cx="3590512" cy="2483108"/>
          </a:xfrm>
          <a:prstGeom prst="cloudCallout">
            <a:avLst>
              <a:gd name="adj1" fmla="val -55552"/>
              <a:gd name="adj2" fmla="val -70762"/>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„Endlich ist die Materialschlacht vorbei – ich brauche keine Plättchen mehr. “</a:t>
            </a:r>
          </a:p>
        </p:txBody>
      </p:sp>
      <p:sp>
        <p:nvSpPr>
          <p:cNvPr id="15" name="Wolkenförmige Legende 14">
            <a:extLst>
              <a:ext uri="{FF2B5EF4-FFF2-40B4-BE49-F238E27FC236}">
                <a16:creationId xmlns:a16="http://schemas.microsoft.com/office/drawing/2014/main" id="{E8C78054-A715-4242-AA09-32C7FEC15409}"/>
              </a:ext>
            </a:extLst>
          </p:cNvPr>
          <p:cNvSpPr/>
          <p:nvPr/>
        </p:nvSpPr>
        <p:spPr>
          <a:xfrm>
            <a:off x="8610600" y="2093334"/>
            <a:ext cx="3761509" cy="2483108"/>
          </a:xfrm>
          <a:prstGeom prst="cloudCallout">
            <a:avLst>
              <a:gd name="adj1" fmla="val -67578"/>
              <a:gd name="adj2" fmla="val -4113"/>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„Ich plane meinen Unterricht wie bisher und nutze statt Arbeitsblätter das Tablet.“</a:t>
            </a:r>
          </a:p>
        </p:txBody>
      </p:sp>
      <p:sp>
        <p:nvSpPr>
          <p:cNvPr id="16" name="Wolkenförmige Legende 15">
            <a:extLst>
              <a:ext uri="{FF2B5EF4-FFF2-40B4-BE49-F238E27FC236}">
                <a16:creationId xmlns:a16="http://schemas.microsoft.com/office/drawing/2014/main" id="{C41EBB10-4D4A-B64A-AC0F-54030D60B9C4}"/>
              </a:ext>
            </a:extLst>
          </p:cNvPr>
          <p:cNvSpPr/>
          <p:nvPr/>
        </p:nvSpPr>
        <p:spPr>
          <a:xfrm>
            <a:off x="2982020" y="4850388"/>
            <a:ext cx="5047896" cy="2014597"/>
          </a:xfrm>
          <a:prstGeom prst="cloudCallout">
            <a:avLst>
              <a:gd name="adj1" fmla="val 9559"/>
              <a:gd name="adj2" fmla="val -83211"/>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lIns="108000"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„Ich habe keine Erwartungen und lasse mich überraschen, was für Möglichkeiten es gibt.“ </a:t>
            </a:r>
          </a:p>
        </p:txBody>
      </p:sp>
      <p:sp>
        <p:nvSpPr>
          <p:cNvPr id="17" name="Wolkenförmige Legende 16">
            <a:extLst>
              <a:ext uri="{FF2B5EF4-FFF2-40B4-BE49-F238E27FC236}">
                <a16:creationId xmlns:a16="http://schemas.microsoft.com/office/drawing/2014/main" id="{0D89281C-C564-4540-8D26-C1A5EB71C369}"/>
              </a:ext>
            </a:extLst>
          </p:cNvPr>
          <p:cNvSpPr/>
          <p:nvPr/>
        </p:nvSpPr>
        <p:spPr>
          <a:xfrm>
            <a:off x="-375178" y="3546350"/>
            <a:ext cx="3590511" cy="2951619"/>
          </a:xfrm>
          <a:prstGeom prst="cloudCallout">
            <a:avLst>
              <a:gd name="adj1" fmla="val 73752"/>
              <a:gd name="adj2" fmla="val -32738"/>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„Ich erwarte, dass die Kinder motiviert sind, weil sie mit einem Tablet arbeiten dürfen."</a:t>
            </a:r>
          </a:p>
        </p:txBody>
      </p:sp>
      <p:sp>
        <p:nvSpPr>
          <p:cNvPr id="19" name="Wolkenförmige Legende 18">
            <a:extLst>
              <a:ext uri="{FF2B5EF4-FFF2-40B4-BE49-F238E27FC236}">
                <a16:creationId xmlns:a16="http://schemas.microsoft.com/office/drawing/2014/main" id="{44EB11B3-4475-5F46-9C7A-C080B07B9526}"/>
              </a:ext>
            </a:extLst>
          </p:cNvPr>
          <p:cNvSpPr>
            <a:spLocks/>
          </p:cNvSpPr>
          <p:nvPr/>
        </p:nvSpPr>
        <p:spPr>
          <a:xfrm>
            <a:off x="-135129" y="1117594"/>
            <a:ext cx="3601848" cy="2014597"/>
          </a:xfrm>
          <a:prstGeom prst="cloudCallout">
            <a:avLst>
              <a:gd name="adj1" fmla="val 67017"/>
              <a:gd name="adj2" fmla="val 43086"/>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„Die Kinder können sich alleine damit beschäftigen.“</a:t>
            </a:r>
          </a:p>
        </p:txBody>
      </p:sp>
      <p:sp>
        <p:nvSpPr>
          <p:cNvPr id="20" name="Wolkenförmige Legende 19">
            <a:extLst>
              <a:ext uri="{FF2B5EF4-FFF2-40B4-BE49-F238E27FC236}">
                <a16:creationId xmlns:a16="http://schemas.microsoft.com/office/drawing/2014/main" id="{37315B52-DF45-9148-91BF-6487D4AE144E}"/>
              </a:ext>
            </a:extLst>
          </p:cNvPr>
          <p:cNvSpPr/>
          <p:nvPr/>
        </p:nvSpPr>
        <p:spPr>
          <a:xfrm>
            <a:off x="3619008" y="422659"/>
            <a:ext cx="3773921" cy="2014597"/>
          </a:xfrm>
          <a:prstGeom prst="cloudCallout">
            <a:avLst>
              <a:gd name="adj1" fmla="val 9008"/>
              <a:gd name="adj2" fmla="val 75835"/>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„Damit ich sie einsetze, muss sie mehr bieten als analoges Material.“</a:t>
            </a:r>
          </a:p>
        </p:txBody>
      </p:sp>
      <p:sp>
        <p:nvSpPr>
          <p:cNvPr id="21" name="Wolkenförmige Legende 20">
            <a:extLst>
              <a:ext uri="{FF2B5EF4-FFF2-40B4-BE49-F238E27FC236}">
                <a16:creationId xmlns:a16="http://schemas.microsoft.com/office/drawing/2014/main" id="{C080D0BF-3DBA-634B-B8C2-AFE66EDF3F91}"/>
              </a:ext>
            </a:extLst>
          </p:cNvPr>
          <p:cNvSpPr/>
          <p:nvPr/>
        </p:nvSpPr>
        <p:spPr>
          <a:xfrm>
            <a:off x="7545218" y="110295"/>
            <a:ext cx="4422666" cy="2014597"/>
          </a:xfrm>
          <a:prstGeom prst="cloudCallout">
            <a:avLst>
              <a:gd name="adj1" fmla="val -51671"/>
              <a:gd name="adj2" fmla="val 87313"/>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„Ich brauche mir keine Gedanken mehr um Aufgaben-stellungen zu machen.“</a:t>
            </a: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350104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D970CA8-1F5B-7644-B31B-EC6D6E921CA1}"/>
              </a:ext>
            </a:extLst>
          </p:cNvPr>
          <p:cNvSpPr>
            <a:spLocks noGrp="1"/>
          </p:cNvSpPr>
          <p:nvPr>
            <p:ph idx="1"/>
          </p:nvPr>
        </p:nvSpPr>
        <p:spPr>
          <a:xfrm>
            <a:off x="235527" y="1516766"/>
            <a:ext cx="8243455" cy="3166070"/>
          </a:xfrm>
        </p:spPr>
        <p:txBody>
          <a:bodyPr/>
          <a:lstStyle/>
          <a:p>
            <a:pPr marL="0" indent="0">
              <a:buNone/>
            </a:pPr>
            <a:r>
              <a:rPr lang="de-DE" dirty="0">
                <a:solidFill>
                  <a:srgbClr val="428891"/>
                </a:solidFill>
              </a:rPr>
              <a:t>AKTIVITÄT</a:t>
            </a:r>
          </a:p>
          <a:p>
            <a:pPr marL="0" indent="0">
              <a:buNone/>
            </a:pPr>
            <a:endParaRPr lang="de-DE" sz="1200" dirty="0"/>
          </a:p>
          <a:p>
            <a:pPr marL="514350" indent="-514350">
              <a:lnSpc>
                <a:spcPct val="114000"/>
              </a:lnSpc>
              <a:spcAft>
                <a:spcPts val="1200"/>
              </a:spcAft>
              <a:buAutoNum type="arabicPeriod"/>
              <a:defRPr/>
            </a:pPr>
            <a:r>
              <a:rPr lang="de-DE" altLang="de-DE" sz="2600" dirty="0">
                <a:ea typeface="ＭＳ Ｐゴシック" charset="-128"/>
              </a:rPr>
              <a:t>Setzen Sie sich mit der Funktionsweise der App </a:t>
            </a:r>
            <a:r>
              <a:rPr lang="de-DE" altLang="de-DE" sz="2600" b="1" dirty="0">
                <a:ea typeface="ＭＳ Ｐゴシック" charset="-128"/>
              </a:rPr>
              <a:t>Rechentablett</a:t>
            </a:r>
            <a:r>
              <a:rPr lang="de-DE" altLang="de-DE" sz="2600" dirty="0">
                <a:ea typeface="ＭＳ Ｐゴシック" charset="-128"/>
              </a:rPr>
              <a:t> auseinander.</a:t>
            </a:r>
          </a:p>
          <a:p>
            <a:pPr marL="514350" indent="-514350">
              <a:lnSpc>
                <a:spcPct val="114000"/>
              </a:lnSpc>
              <a:spcAft>
                <a:spcPts val="1200"/>
              </a:spcAft>
              <a:buAutoNum type="arabicPeriod"/>
              <a:defRPr/>
            </a:pPr>
            <a:r>
              <a:rPr lang="de-DE" sz="2600" dirty="0">
                <a:ea typeface="ＭＳ Ｐゴシック" charset="-128"/>
              </a:rPr>
              <a:t>Erkunden Sie die Potentiale der App mit Hilfe des ersten Teils des Leitfragenkatalogs (Leitfragen zur </a:t>
            </a:r>
            <a:r>
              <a:rPr lang="de-DE" sz="2600" dirty="0" err="1">
                <a:ea typeface="ＭＳ Ｐゴシック" charset="-128"/>
              </a:rPr>
              <a:t>Appauswahl</a:t>
            </a:r>
            <a:r>
              <a:rPr lang="de-DE" sz="2600" dirty="0">
                <a:ea typeface="ＭＳ Ｐゴシック" charset="-128"/>
              </a:rPr>
              <a:t>).</a:t>
            </a:r>
          </a:p>
          <a:p>
            <a:pPr marL="514350" indent="-514350">
              <a:lnSpc>
                <a:spcPct val="114000"/>
              </a:lnSpc>
              <a:spcAft>
                <a:spcPts val="1200"/>
              </a:spcAft>
              <a:buAutoNum type="arabicPeriod"/>
              <a:defRPr/>
            </a:pPr>
            <a:r>
              <a:rPr lang="de-DE" sz="2600" dirty="0">
                <a:ea typeface="ＭＳ Ｐゴシック" charset="-128"/>
              </a:rPr>
              <a:t>Halten Sie Ihre Ergebnisse stichpunktartig fest.</a:t>
            </a:r>
            <a:endParaRPr lang="de-DE" sz="2600" dirty="0"/>
          </a:p>
        </p:txBody>
      </p:sp>
      <p:sp>
        <p:nvSpPr>
          <p:cNvPr id="3" name="Datumsplatzhalter 2">
            <a:extLst>
              <a:ext uri="{FF2B5EF4-FFF2-40B4-BE49-F238E27FC236}">
                <a16:creationId xmlns:a16="http://schemas.microsoft.com/office/drawing/2014/main" id="{5305303E-0F18-EC48-9172-C81ABCAD5EFD}"/>
              </a:ext>
            </a:extLst>
          </p:cNvPr>
          <p:cNvSpPr>
            <a:spLocks noGrp="1"/>
          </p:cNvSpPr>
          <p:nvPr>
            <p:ph type="dt" sz="half" idx="10"/>
          </p:nvPr>
        </p:nvSpPr>
        <p:spPr/>
        <p:txBody>
          <a:bodyPr/>
          <a:lstStyle/>
          <a:p>
            <a:fld id="{6217D55B-1AAD-2E46-A982-E81A59C8DBA8}" type="datetime1">
              <a:rPr lang="de-DE" smtClean="0"/>
              <a:t>25.11.20</a:t>
            </a:fld>
            <a:endParaRPr lang="de-DE" dirty="0"/>
          </a:p>
        </p:txBody>
      </p:sp>
      <p:sp>
        <p:nvSpPr>
          <p:cNvPr id="4" name="Fußzeilenplatzhalter 3">
            <a:extLst>
              <a:ext uri="{FF2B5EF4-FFF2-40B4-BE49-F238E27FC236}">
                <a16:creationId xmlns:a16="http://schemas.microsoft.com/office/drawing/2014/main" id="{D03E35B7-9115-BB4D-81FE-776902EDB222}"/>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F1E68C8A-141D-6740-99BB-9FBF393DF6A9}"/>
              </a:ext>
            </a:extLst>
          </p:cNvPr>
          <p:cNvSpPr>
            <a:spLocks noGrp="1"/>
          </p:cNvSpPr>
          <p:nvPr>
            <p:ph type="sldNum" sz="quarter" idx="12"/>
          </p:nvPr>
        </p:nvSpPr>
        <p:spPr/>
        <p:txBody>
          <a:bodyPr/>
          <a:lstStyle/>
          <a:p>
            <a:fld id="{7D26CBBC-A65C-324F-A558-3C7EC3B0734D}" type="slidenum">
              <a:rPr lang="de-DE" smtClean="0"/>
              <a:t>29</a:t>
            </a:fld>
            <a:endParaRPr lang="de-DE"/>
          </a:p>
        </p:txBody>
      </p:sp>
      <p:sp>
        <p:nvSpPr>
          <p:cNvPr id="6" name="Inhaltsplatzhalter 5">
            <a:extLst>
              <a:ext uri="{FF2B5EF4-FFF2-40B4-BE49-F238E27FC236}">
                <a16:creationId xmlns:a16="http://schemas.microsoft.com/office/drawing/2014/main" id="{20D0D6C1-F474-B14D-8FB1-6E698CF647BC}"/>
              </a:ext>
            </a:extLst>
          </p:cNvPr>
          <p:cNvSpPr>
            <a:spLocks noGrp="1"/>
          </p:cNvSpPr>
          <p:nvPr>
            <p:ph sz="half" idx="13"/>
          </p:nvPr>
        </p:nvSpPr>
        <p:spPr>
          <a:xfrm>
            <a:off x="4150517" y="474311"/>
            <a:ext cx="5492248" cy="479954"/>
          </a:xfrm>
        </p:spPr>
        <p:txBody>
          <a:bodyPr/>
          <a:lstStyle/>
          <a:p>
            <a:r>
              <a:rPr lang="de-DE" sz="2900" dirty="0"/>
              <a:t>2. </a:t>
            </a:r>
            <a:r>
              <a:rPr lang="de-DE" sz="2900" b="1" dirty="0"/>
              <a:t>Potentiale</a:t>
            </a:r>
            <a:r>
              <a:rPr lang="de-DE" sz="2900" dirty="0"/>
              <a:t> digitaler Medien</a:t>
            </a:r>
          </a:p>
        </p:txBody>
      </p:sp>
      <p:pic>
        <p:nvPicPr>
          <p:cNvPr id="8" name="Bild 3">
            <a:extLst>
              <a:ext uri="{FF2B5EF4-FFF2-40B4-BE49-F238E27FC236}">
                <a16:creationId xmlns:a16="http://schemas.microsoft.com/office/drawing/2014/main" id="{88F3E133-08C7-AC41-B241-64CD191C4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16938" y="2332122"/>
            <a:ext cx="2765461" cy="219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79240288-9345-A64A-9C52-CFF03C18B48D}"/>
              </a:ext>
            </a:extLst>
          </p:cNvPr>
          <p:cNvSpPr txBox="1"/>
          <p:nvPr/>
        </p:nvSpPr>
        <p:spPr>
          <a:xfrm>
            <a:off x="8994851" y="4559725"/>
            <a:ext cx="2691763" cy="246221"/>
          </a:xfrm>
          <a:prstGeom prst="rect">
            <a:avLst/>
          </a:prstGeom>
          <a:noFill/>
        </p:spPr>
        <p:txBody>
          <a:bodyPr wrap="none" rtlCol="0">
            <a:spAutoFit/>
          </a:bodyPr>
          <a:lstStyle/>
          <a:p>
            <a:r>
              <a:rPr lang="de-DE" sz="1000" dirty="0">
                <a:solidFill>
                  <a:schemeClr val="bg1">
                    <a:lumMod val="65000"/>
                  </a:schemeClr>
                </a:solidFill>
              </a:rPr>
              <a:t>Screenshot App ‚Rechentablett‘ © Christian </a:t>
            </a:r>
            <a:r>
              <a:rPr lang="de-DE" sz="1000" dirty="0" err="1">
                <a:solidFill>
                  <a:schemeClr val="bg1">
                    <a:lumMod val="65000"/>
                  </a:schemeClr>
                </a:solidFill>
              </a:rPr>
              <a:t>Urff</a:t>
            </a:r>
            <a:endParaRPr lang="de-DE" sz="1000" dirty="0">
              <a:solidFill>
                <a:schemeClr val="bg1">
                  <a:lumMod val="65000"/>
                </a:schemeClr>
              </a:solidFill>
            </a:endParaRPr>
          </a:p>
        </p:txBody>
      </p:sp>
    </p:spTree>
    <p:extLst>
      <p:ext uri="{BB962C8B-B14F-4D97-AF65-F5344CB8AC3E}">
        <p14:creationId xmlns:p14="http://schemas.microsoft.com/office/powerpoint/2010/main" val="1596122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AEDAFE8-B8FC-8D46-A689-FA96A173B4FE}"/>
              </a:ext>
            </a:extLst>
          </p:cNvPr>
          <p:cNvSpPr>
            <a:spLocks noGrp="1"/>
          </p:cNvSpPr>
          <p:nvPr>
            <p:ph type="dt" sz="half" idx="10"/>
          </p:nvPr>
        </p:nvSpPr>
        <p:spPr/>
        <p:txBody>
          <a:bodyPr/>
          <a:lstStyle/>
          <a:p>
            <a:fld id="{6E2E139A-F3AD-DB48-8432-A3ED7E02AF25}" type="datetime1">
              <a:rPr lang="de-DE" smtClean="0"/>
              <a:t>25.11.20</a:t>
            </a:fld>
            <a:endParaRPr lang="de-DE" dirty="0"/>
          </a:p>
        </p:txBody>
      </p:sp>
      <p:sp>
        <p:nvSpPr>
          <p:cNvPr id="4" name="Fußzeilenplatzhalter 3">
            <a:extLst>
              <a:ext uri="{FF2B5EF4-FFF2-40B4-BE49-F238E27FC236}">
                <a16:creationId xmlns:a16="http://schemas.microsoft.com/office/drawing/2014/main" id="{3876B2D5-7899-B24D-9840-0AAED6CCB36A}"/>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C8BD62AC-E29E-6249-9BB9-C9E6E57D2DB5}"/>
              </a:ext>
            </a:extLst>
          </p:cNvPr>
          <p:cNvSpPr>
            <a:spLocks noGrp="1"/>
          </p:cNvSpPr>
          <p:nvPr>
            <p:ph type="sldNum" sz="quarter" idx="12"/>
          </p:nvPr>
        </p:nvSpPr>
        <p:spPr/>
        <p:txBody>
          <a:bodyPr/>
          <a:lstStyle/>
          <a:p>
            <a:fld id="{7D26CBBC-A65C-324F-A558-3C7EC3B0734D}" type="slidenum">
              <a:rPr lang="de-DE" smtClean="0"/>
              <a:t>30</a:t>
            </a:fld>
            <a:endParaRPr lang="de-DE"/>
          </a:p>
        </p:txBody>
      </p:sp>
      <p:sp>
        <p:nvSpPr>
          <p:cNvPr id="7" name="Textfeld 6">
            <a:extLst>
              <a:ext uri="{FF2B5EF4-FFF2-40B4-BE49-F238E27FC236}">
                <a16:creationId xmlns:a16="http://schemas.microsoft.com/office/drawing/2014/main" id="{BB37BE0C-0A9A-C541-8407-85BD30046646}"/>
              </a:ext>
            </a:extLst>
          </p:cNvPr>
          <p:cNvSpPr txBox="1"/>
          <p:nvPr/>
        </p:nvSpPr>
        <p:spPr>
          <a:xfrm>
            <a:off x="728659" y="3798006"/>
            <a:ext cx="7708751" cy="523220"/>
          </a:xfrm>
          <a:prstGeom prst="rect">
            <a:avLst/>
          </a:prstGeom>
          <a:solidFill>
            <a:srgbClr val="428891"/>
          </a:solidFill>
        </p:spPr>
        <p:txBody>
          <a:bodyPr wrap="square" rtlCol="0">
            <a:spAutoFit/>
          </a:bodyPr>
          <a:lstStyle/>
          <a:p>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3. </a:t>
            </a:r>
            <a:r>
              <a:rPr lang="de-D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Gute Aufgaben</a:t>
            </a:r>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im Mathematikunterricht</a:t>
            </a:r>
          </a:p>
        </p:txBody>
      </p:sp>
      <p:sp>
        <p:nvSpPr>
          <p:cNvPr id="8" name="Textfeld 7">
            <a:extLst>
              <a:ext uri="{FF2B5EF4-FFF2-40B4-BE49-F238E27FC236}">
                <a16:creationId xmlns:a16="http://schemas.microsoft.com/office/drawing/2014/main" id="{DF78749B-7D7D-3D40-9394-5E1E6204421C}"/>
              </a:ext>
            </a:extLst>
          </p:cNvPr>
          <p:cNvSpPr txBox="1"/>
          <p:nvPr/>
        </p:nvSpPr>
        <p:spPr>
          <a:xfrm>
            <a:off x="728659" y="3016092"/>
            <a:ext cx="5367341"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2.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Potentiale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digitaler Medien</a:t>
            </a:r>
          </a:p>
        </p:txBody>
      </p:sp>
      <p:sp>
        <p:nvSpPr>
          <p:cNvPr id="9" name="Textfeld 8">
            <a:extLst>
              <a:ext uri="{FF2B5EF4-FFF2-40B4-BE49-F238E27FC236}">
                <a16:creationId xmlns:a16="http://schemas.microsoft.com/office/drawing/2014/main" id="{B3D34D58-9219-3646-BE14-5E2F5C2F1CDC}"/>
              </a:ext>
            </a:extLst>
          </p:cNvPr>
          <p:cNvSpPr txBox="1"/>
          <p:nvPr/>
        </p:nvSpPr>
        <p:spPr>
          <a:xfrm>
            <a:off x="728659" y="2213371"/>
            <a:ext cx="7223850"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1.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Leitideen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Einsatz digitaler Medien</a:t>
            </a:r>
          </a:p>
        </p:txBody>
      </p:sp>
      <p:sp>
        <p:nvSpPr>
          <p:cNvPr id="10" name="Textfeld 9">
            <a:extLst>
              <a:ext uri="{FF2B5EF4-FFF2-40B4-BE49-F238E27FC236}">
                <a16:creationId xmlns:a16="http://schemas.microsoft.com/office/drawing/2014/main" id="{A128F31E-391D-3A4A-BB07-3EB0BF4C779D}"/>
              </a:ext>
            </a:extLst>
          </p:cNvPr>
          <p:cNvSpPr txBox="1"/>
          <p:nvPr/>
        </p:nvSpPr>
        <p:spPr>
          <a:xfrm>
            <a:off x="728659" y="4600727"/>
            <a:ext cx="7424741" cy="523220"/>
          </a:xfrm>
          <a:prstGeom prst="rect">
            <a:avLst/>
          </a:prstGeom>
          <a:solidFill>
            <a:schemeClr val="bg1"/>
          </a:solidFill>
        </p:spPr>
        <p:txBody>
          <a:bodyPr wrap="square" rtlCol="0">
            <a:spAutoFit/>
          </a:bodyPr>
          <a:lstStyle/>
          <a:p>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4. </a:t>
            </a:r>
            <a:r>
              <a:rPr lang="de-DE" sz="2800" b="1"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Apptypen</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 </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und ihre Einsatzmöglichkeiten</a:t>
            </a:r>
            <a:endPar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feld 10">
            <a:extLst>
              <a:ext uri="{FF2B5EF4-FFF2-40B4-BE49-F238E27FC236}">
                <a16:creationId xmlns:a16="http://schemas.microsoft.com/office/drawing/2014/main" id="{6FFCA2E0-6C77-5C47-8FA1-E453DBCB9B3F}"/>
              </a:ext>
            </a:extLst>
          </p:cNvPr>
          <p:cNvSpPr txBox="1"/>
          <p:nvPr/>
        </p:nvSpPr>
        <p:spPr>
          <a:xfrm>
            <a:off x="728659" y="5382641"/>
            <a:ext cx="1585049"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5.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Fazit </a:t>
            </a:r>
          </a:p>
        </p:txBody>
      </p:sp>
      <p:sp>
        <p:nvSpPr>
          <p:cNvPr id="12" name="Textfeld 11">
            <a:extLst>
              <a:ext uri="{FF2B5EF4-FFF2-40B4-BE49-F238E27FC236}">
                <a16:creationId xmlns:a16="http://schemas.microsoft.com/office/drawing/2014/main" id="{F1D8A0AC-F411-1240-A3DD-097399F30A1F}"/>
              </a:ext>
            </a:extLst>
          </p:cNvPr>
          <p:cNvSpPr txBox="1"/>
          <p:nvPr/>
        </p:nvSpPr>
        <p:spPr>
          <a:xfrm>
            <a:off x="728661" y="1264214"/>
            <a:ext cx="10734676"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AUFBAU DES WORKSHOPS</a:t>
            </a:r>
          </a:p>
        </p:txBody>
      </p:sp>
    </p:spTree>
    <p:extLst>
      <p:ext uri="{BB962C8B-B14F-4D97-AF65-F5344CB8AC3E}">
        <p14:creationId xmlns:p14="http://schemas.microsoft.com/office/powerpoint/2010/main" val="4182163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A875A1F-9184-8449-A161-6B0E0ED627A9}"/>
              </a:ext>
            </a:extLst>
          </p:cNvPr>
          <p:cNvSpPr>
            <a:spLocks noGrp="1"/>
          </p:cNvSpPr>
          <p:nvPr>
            <p:ph type="sldNum" sz="quarter" idx="12"/>
          </p:nvPr>
        </p:nvSpPr>
        <p:spPr/>
        <p:txBody>
          <a:bodyPr/>
          <a:lstStyle/>
          <a:p>
            <a:fld id="{7D26CBBC-A65C-324F-A558-3C7EC3B0734D}" type="slidenum">
              <a:rPr lang="de-DE" smtClean="0"/>
              <a:t>31</a:t>
            </a:fld>
            <a:endParaRPr lang="de-DE"/>
          </a:p>
        </p:txBody>
      </p:sp>
      <p:sp>
        <p:nvSpPr>
          <p:cNvPr id="6" name="Inhaltsplatzhalter 5">
            <a:extLst>
              <a:ext uri="{FF2B5EF4-FFF2-40B4-BE49-F238E27FC236}">
                <a16:creationId xmlns:a16="http://schemas.microsoft.com/office/drawing/2014/main" id="{5D4D8ACC-910A-3945-B6FA-FBA18A5117B6}"/>
              </a:ext>
            </a:extLst>
          </p:cNvPr>
          <p:cNvSpPr>
            <a:spLocks noGrp="1"/>
          </p:cNvSpPr>
          <p:nvPr>
            <p:ph sz="half" idx="13"/>
          </p:nvPr>
        </p:nvSpPr>
        <p:spPr>
          <a:xfrm>
            <a:off x="4150517" y="474311"/>
            <a:ext cx="7921740" cy="479954"/>
          </a:xfrm>
        </p:spPr>
        <p:txBody>
          <a:bodyPr/>
          <a:lstStyle/>
          <a:p>
            <a:r>
              <a:rPr lang="de-DE" sz="2800" dirty="0"/>
              <a:t>3. </a:t>
            </a:r>
            <a:r>
              <a:rPr lang="de-DE" sz="2800" b="1" dirty="0"/>
              <a:t>Gute Aufgaben </a:t>
            </a:r>
            <a:r>
              <a:rPr lang="de-DE" sz="2800" dirty="0"/>
              <a:t>im Mathematikunterricht </a:t>
            </a:r>
          </a:p>
        </p:txBody>
      </p:sp>
      <p:sp>
        <p:nvSpPr>
          <p:cNvPr id="9" name="Datumsplatzhalter 2">
            <a:extLst>
              <a:ext uri="{FF2B5EF4-FFF2-40B4-BE49-F238E27FC236}">
                <a16:creationId xmlns:a16="http://schemas.microsoft.com/office/drawing/2014/main" id="{3E70DBD4-CA94-7642-BD44-AB267565B078}"/>
              </a:ext>
            </a:extLst>
          </p:cNvPr>
          <p:cNvSpPr>
            <a:spLocks noGrp="1"/>
          </p:cNvSpPr>
          <p:nvPr>
            <p:ph type="dt" sz="half" idx="10"/>
          </p:nvPr>
        </p:nvSpPr>
        <p:spPr>
          <a:xfrm>
            <a:off x="838200" y="6356350"/>
            <a:ext cx="2743200" cy="365125"/>
          </a:xfrm>
        </p:spPr>
        <p:txBody>
          <a:bodyPr/>
          <a:lstStyle/>
          <a:p>
            <a:fld id="{E7EDA82E-22E9-AD40-801B-8EF9413CC1C7}" type="datetime1">
              <a:rPr lang="de-DE" smtClean="0"/>
              <a:t>25.11.20</a:t>
            </a:fld>
            <a:endParaRPr lang="de-DE" dirty="0"/>
          </a:p>
        </p:txBody>
      </p:sp>
      <p:sp>
        <p:nvSpPr>
          <p:cNvPr id="10" name="Fußzeilenplatzhalter 3">
            <a:extLst>
              <a:ext uri="{FF2B5EF4-FFF2-40B4-BE49-F238E27FC236}">
                <a16:creationId xmlns:a16="http://schemas.microsoft.com/office/drawing/2014/main" id="{0460C637-FC84-A046-B566-07D6C5C2C240}"/>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sp>
        <p:nvSpPr>
          <p:cNvPr id="2" name="Textfeld 1">
            <a:extLst>
              <a:ext uri="{FF2B5EF4-FFF2-40B4-BE49-F238E27FC236}">
                <a16:creationId xmlns:a16="http://schemas.microsoft.com/office/drawing/2014/main" id="{C3CC15C3-EECF-374A-AFC0-CF098506B539}"/>
              </a:ext>
            </a:extLst>
          </p:cNvPr>
          <p:cNvSpPr txBox="1"/>
          <p:nvPr/>
        </p:nvSpPr>
        <p:spPr>
          <a:xfrm>
            <a:off x="394138" y="1560786"/>
            <a:ext cx="11382703" cy="3526928"/>
          </a:xfrm>
          <a:prstGeom prst="rect">
            <a:avLst/>
          </a:prstGeom>
          <a:noFill/>
        </p:spPr>
        <p:txBody>
          <a:bodyPr wrap="square" rtlCol="0">
            <a:spAutoFit/>
          </a:bodyPr>
          <a:lstStyle/>
          <a:p>
            <a:pPr>
              <a:lnSpc>
                <a:spcPct val="114000"/>
              </a:lnSpc>
            </a:pPr>
            <a:r>
              <a:rPr lang="de-DE" sz="2400" b="1" dirty="0">
                <a:latin typeface="Open Sans" panose="020B0606030504020204" pitchFamily="34" charset="0"/>
                <a:ea typeface="Open Sans" panose="020B0606030504020204" pitchFamily="34" charset="0"/>
                <a:cs typeface="Open Sans" panose="020B0606030504020204" pitchFamily="34" charset="0"/>
              </a:rPr>
              <a:t>Zentrale Leitideen </a:t>
            </a:r>
            <a:r>
              <a:rPr lang="de-DE" sz="2400" dirty="0">
                <a:latin typeface="Open Sans" panose="020B0606030504020204" pitchFamily="34" charset="0"/>
                <a:ea typeface="Open Sans" panose="020B0606030504020204" pitchFamily="34" charset="0"/>
                <a:cs typeface="Open Sans" panose="020B0606030504020204" pitchFamily="34" charset="0"/>
              </a:rPr>
              <a:t>eines Mathematikunterrichts, in dem Schülerinnen und Schüler eine grundlegende mathematische Bildung erwerben können, sind</a:t>
            </a:r>
          </a:p>
          <a:p>
            <a:pPr>
              <a:lnSpc>
                <a:spcPct val="114000"/>
              </a:lnSpc>
            </a:pPr>
            <a:endParaRPr lang="de-DE" sz="12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14000"/>
              </a:lnSpc>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das entdeckende Lernen</a:t>
            </a:r>
          </a:p>
          <a:p>
            <a:pPr marL="285750" indent="-285750">
              <a:lnSpc>
                <a:spcPct val="114000"/>
              </a:lnSpc>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das beziehungsreiche Üben</a:t>
            </a:r>
          </a:p>
          <a:p>
            <a:pPr marL="285750" indent="-285750">
              <a:lnSpc>
                <a:spcPct val="114000"/>
              </a:lnSpc>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der Einsatz ergiebiger Aufgaben</a:t>
            </a:r>
          </a:p>
          <a:p>
            <a:pPr marL="285750" indent="-285750">
              <a:lnSpc>
                <a:spcPct val="114000"/>
              </a:lnSpc>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die Vernetzung verschiedener Darstellungsformen sowie</a:t>
            </a:r>
          </a:p>
          <a:p>
            <a:pPr marL="285750" indent="-285750">
              <a:lnSpc>
                <a:spcPct val="114000"/>
              </a:lnSpc>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Anwendungs- und Strukturorientierung</a:t>
            </a:r>
            <a:endParaRPr lang="de-DE" sz="2000" dirty="0">
              <a:latin typeface="Open Sans" panose="020B0606030504020204" pitchFamily="34" charset="0"/>
              <a:ea typeface="Open Sans" panose="020B0606030504020204" pitchFamily="34" charset="0"/>
              <a:cs typeface="Open Sans" panose="020B0606030504020204" pitchFamily="34" charset="0"/>
            </a:endParaRPr>
          </a:p>
          <a:p>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feld 7">
            <a:extLst>
              <a:ext uri="{FF2B5EF4-FFF2-40B4-BE49-F238E27FC236}">
                <a16:creationId xmlns:a16="http://schemas.microsoft.com/office/drawing/2014/main" id="{BA6042B9-1393-9E48-836B-A8ED55DA70AD}"/>
              </a:ext>
            </a:extLst>
          </p:cNvPr>
          <p:cNvSpPr txBox="1"/>
          <p:nvPr/>
        </p:nvSpPr>
        <p:spPr>
          <a:xfrm>
            <a:off x="2543313" y="6036054"/>
            <a:ext cx="7932683" cy="276999"/>
          </a:xfrm>
          <a:prstGeom prst="rect">
            <a:avLst/>
          </a:prstGeom>
          <a:noFill/>
        </p:spPr>
        <p:txBody>
          <a:bodyPr wrap="square" rtlCol="0">
            <a:spAutoFit/>
          </a:bodyPr>
          <a:lstStyle/>
          <a:p>
            <a:r>
              <a:rPr lang="de-DE" sz="1200" dirty="0">
                <a:latin typeface="Open Sans" panose="020B0606030504020204" pitchFamily="34" charset="0"/>
                <a:ea typeface="Open Sans" panose="020B0606030504020204" pitchFamily="34" charset="0"/>
                <a:cs typeface="Open Sans" panose="020B0606030504020204" pitchFamily="34" charset="0"/>
              </a:rPr>
              <a:t>(Ministerium für Schule und Weiterbildung des Landes Nordrhein-Westfalen, 2008a, S. 55) </a:t>
            </a:r>
          </a:p>
        </p:txBody>
      </p:sp>
      <p:pic>
        <p:nvPicPr>
          <p:cNvPr id="12" name="Grafik 11">
            <a:extLst>
              <a:ext uri="{FF2B5EF4-FFF2-40B4-BE49-F238E27FC236}">
                <a16:creationId xmlns:a16="http://schemas.microsoft.com/office/drawing/2014/main" id="{A9B75C9F-2960-8541-AB52-E2AAA1F0C047}"/>
              </a:ext>
            </a:extLst>
          </p:cNvPr>
          <p:cNvPicPr>
            <a:picLocks noChangeAspect="1"/>
          </p:cNvPicPr>
          <p:nvPr/>
        </p:nvPicPr>
        <p:blipFill>
          <a:blip r:embed="rId3"/>
          <a:stretch>
            <a:fillRect/>
          </a:stretch>
        </p:blipFill>
        <p:spPr>
          <a:xfrm>
            <a:off x="9132971" y="5417703"/>
            <a:ext cx="2686051" cy="895350"/>
          </a:xfrm>
          <a:prstGeom prst="rect">
            <a:avLst/>
          </a:prstGeom>
        </p:spPr>
      </p:pic>
    </p:spTree>
    <p:extLst>
      <p:ext uri="{BB962C8B-B14F-4D97-AF65-F5344CB8AC3E}">
        <p14:creationId xmlns:p14="http://schemas.microsoft.com/office/powerpoint/2010/main" val="909060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A875A1F-9184-8449-A161-6B0E0ED627A9}"/>
              </a:ext>
            </a:extLst>
          </p:cNvPr>
          <p:cNvSpPr>
            <a:spLocks noGrp="1"/>
          </p:cNvSpPr>
          <p:nvPr>
            <p:ph type="sldNum" sz="quarter" idx="12"/>
          </p:nvPr>
        </p:nvSpPr>
        <p:spPr/>
        <p:txBody>
          <a:bodyPr/>
          <a:lstStyle/>
          <a:p>
            <a:fld id="{7D26CBBC-A65C-324F-A558-3C7EC3B0734D}" type="slidenum">
              <a:rPr lang="de-DE" smtClean="0"/>
              <a:t>32</a:t>
            </a:fld>
            <a:endParaRPr lang="de-DE"/>
          </a:p>
        </p:txBody>
      </p:sp>
      <p:sp>
        <p:nvSpPr>
          <p:cNvPr id="6" name="Inhaltsplatzhalter 5">
            <a:extLst>
              <a:ext uri="{FF2B5EF4-FFF2-40B4-BE49-F238E27FC236}">
                <a16:creationId xmlns:a16="http://schemas.microsoft.com/office/drawing/2014/main" id="{5D4D8ACC-910A-3945-B6FA-FBA18A5117B6}"/>
              </a:ext>
            </a:extLst>
          </p:cNvPr>
          <p:cNvSpPr>
            <a:spLocks noGrp="1"/>
          </p:cNvSpPr>
          <p:nvPr>
            <p:ph sz="half" idx="13"/>
          </p:nvPr>
        </p:nvSpPr>
        <p:spPr>
          <a:xfrm>
            <a:off x="4150517" y="474311"/>
            <a:ext cx="7921740" cy="479954"/>
          </a:xfrm>
        </p:spPr>
        <p:txBody>
          <a:bodyPr/>
          <a:lstStyle/>
          <a:p>
            <a:r>
              <a:rPr lang="de-DE" sz="2900" dirty="0"/>
              <a:t>3. </a:t>
            </a:r>
            <a:r>
              <a:rPr lang="de-DE" sz="2900" b="1" dirty="0"/>
              <a:t>Gute Aufgaben </a:t>
            </a:r>
            <a:r>
              <a:rPr lang="de-DE" sz="2900" dirty="0"/>
              <a:t>im Mathematikunterricht</a:t>
            </a:r>
          </a:p>
        </p:txBody>
      </p:sp>
      <p:sp>
        <p:nvSpPr>
          <p:cNvPr id="9" name="Datumsplatzhalter 2">
            <a:extLst>
              <a:ext uri="{FF2B5EF4-FFF2-40B4-BE49-F238E27FC236}">
                <a16:creationId xmlns:a16="http://schemas.microsoft.com/office/drawing/2014/main" id="{3E70DBD4-CA94-7642-BD44-AB267565B078}"/>
              </a:ext>
            </a:extLst>
          </p:cNvPr>
          <p:cNvSpPr>
            <a:spLocks noGrp="1"/>
          </p:cNvSpPr>
          <p:nvPr>
            <p:ph type="dt" sz="half" idx="10"/>
          </p:nvPr>
        </p:nvSpPr>
        <p:spPr>
          <a:xfrm>
            <a:off x="838200" y="6356350"/>
            <a:ext cx="2743200" cy="365125"/>
          </a:xfrm>
        </p:spPr>
        <p:txBody>
          <a:bodyPr/>
          <a:lstStyle/>
          <a:p>
            <a:fld id="{FA260C47-7C6B-634F-B34C-A70B4A91B3FC}" type="datetime1">
              <a:rPr lang="de-DE" smtClean="0"/>
              <a:t>25.11.20</a:t>
            </a:fld>
            <a:endParaRPr lang="de-DE" dirty="0"/>
          </a:p>
        </p:txBody>
      </p:sp>
      <p:sp>
        <p:nvSpPr>
          <p:cNvPr id="10" name="Fußzeilenplatzhalter 3">
            <a:extLst>
              <a:ext uri="{FF2B5EF4-FFF2-40B4-BE49-F238E27FC236}">
                <a16:creationId xmlns:a16="http://schemas.microsoft.com/office/drawing/2014/main" id="{0460C637-FC84-A046-B566-07D6C5C2C240}"/>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sp>
        <p:nvSpPr>
          <p:cNvPr id="11" name="Textfeld 10">
            <a:extLst>
              <a:ext uri="{FF2B5EF4-FFF2-40B4-BE49-F238E27FC236}">
                <a16:creationId xmlns:a16="http://schemas.microsoft.com/office/drawing/2014/main" id="{CDD27809-36C0-2D41-A0B4-66B7A9B8BBB2}"/>
              </a:ext>
            </a:extLst>
          </p:cNvPr>
          <p:cNvSpPr txBox="1"/>
          <p:nvPr/>
        </p:nvSpPr>
        <p:spPr>
          <a:xfrm>
            <a:off x="180187" y="1162581"/>
            <a:ext cx="11831625" cy="4173322"/>
          </a:xfrm>
          <a:prstGeom prst="rect">
            <a:avLst/>
          </a:prstGeom>
          <a:noFill/>
        </p:spPr>
        <p:txBody>
          <a:bodyPr wrap="square" rtlCol="0">
            <a:spAutoFit/>
          </a:bodyPr>
          <a:lstStyle/>
          <a:p>
            <a:pPr>
              <a:lnSpc>
                <a:spcPct val="150000"/>
              </a:lnSpc>
            </a:pPr>
            <a:r>
              <a:rPr lang="de-DE" sz="2400" b="1" dirty="0">
                <a:latin typeface="Open Sans" panose="020B0606030504020204" pitchFamily="34" charset="0"/>
                <a:ea typeface="Open Sans" panose="020B0606030504020204" pitchFamily="34" charset="0"/>
                <a:cs typeface="Open Sans" panose="020B0606030504020204" pitchFamily="34" charset="0"/>
              </a:rPr>
              <a:t>Gute Lernaufgaben</a:t>
            </a:r>
          </a:p>
          <a:p>
            <a:pPr>
              <a:lnSpc>
                <a:spcPct val="150000"/>
              </a:lnSpc>
            </a:pPr>
            <a:endParaRPr lang="de-DE" sz="8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14000"/>
              </a:lnSpc>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sind herausfordernd auf unterschiedlichem Anspruchsniveau</a:t>
            </a:r>
          </a:p>
          <a:p>
            <a:pPr marL="285750" indent="-285750">
              <a:lnSpc>
                <a:spcPct val="114000"/>
              </a:lnSpc>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fordern und fördern inhalts- und prozessbezogene sowie übergreifende Kompetenzen</a:t>
            </a:r>
          </a:p>
          <a:p>
            <a:pPr marL="285750" indent="-285750">
              <a:lnSpc>
                <a:spcPct val="114000"/>
              </a:lnSpc>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knüpfen an Vorwissen an und bauen das zu erwerbende Wissen kumulativ (vernetzt) auf</a:t>
            </a:r>
          </a:p>
          <a:p>
            <a:pPr marL="285750" indent="-285750">
              <a:lnSpc>
                <a:spcPct val="114000"/>
              </a:lnSpc>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sind in sinnstiftende Kontexte eingebunden</a:t>
            </a:r>
          </a:p>
          <a:p>
            <a:pPr marL="285750" indent="-285750">
              <a:lnSpc>
                <a:spcPct val="114000"/>
              </a:lnSpc>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sind vielfältig in den Lösungsstrategien und Darstellungsformen</a:t>
            </a:r>
          </a:p>
          <a:p>
            <a:pPr marL="285750" indent="-285750">
              <a:lnSpc>
                <a:spcPct val="114000"/>
              </a:lnSpc>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stärken das </a:t>
            </a:r>
            <a:r>
              <a:rPr lang="de-DE" sz="2400" dirty="0" err="1">
                <a:latin typeface="Open Sans" panose="020B0606030504020204" pitchFamily="34" charset="0"/>
                <a:ea typeface="Open Sans" panose="020B0606030504020204" pitchFamily="34" charset="0"/>
                <a:cs typeface="Open Sans" panose="020B0606030504020204" pitchFamily="34" charset="0"/>
              </a:rPr>
              <a:t>Könnensbewusstsein</a:t>
            </a:r>
            <a:r>
              <a:rPr lang="de-DE" sz="2400" dirty="0">
                <a:latin typeface="Open Sans" panose="020B0606030504020204" pitchFamily="34" charset="0"/>
                <a:ea typeface="Open Sans" panose="020B0606030504020204" pitchFamily="34" charset="0"/>
                <a:cs typeface="Open Sans" panose="020B0606030504020204" pitchFamily="34" charset="0"/>
              </a:rPr>
              <a:t> durch erfolgreiches Bearbeiten</a:t>
            </a:r>
          </a:p>
        </p:txBody>
      </p:sp>
      <p:pic>
        <p:nvPicPr>
          <p:cNvPr id="20" name="Grafik 19">
            <a:extLst>
              <a:ext uri="{FF2B5EF4-FFF2-40B4-BE49-F238E27FC236}">
                <a16:creationId xmlns:a16="http://schemas.microsoft.com/office/drawing/2014/main" id="{9E856440-6F42-D14B-A92A-E9FF1C43EE58}"/>
              </a:ext>
            </a:extLst>
          </p:cNvPr>
          <p:cNvPicPr>
            <a:picLocks noChangeAspect="1"/>
          </p:cNvPicPr>
          <p:nvPr/>
        </p:nvPicPr>
        <p:blipFill>
          <a:blip r:embed="rId3"/>
          <a:stretch>
            <a:fillRect/>
          </a:stretch>
        </p:blipFill>
        <p:spPr>
          <a:xfrm>
            <a:off x="9132971" y="5417703"/>
            <a:ext cx="2686051" cy="895350"/>
          </a:xfrm>
          <a:prstGeom prst="rect">
            <a:avLst/>
          </a:prstGeom>
        </p:spPr>
      </p:pic>
      <p:sp>
        <p:nvSpPr>
          <p:cNvPr id="14" name="Textfeld 13">
            <a:extLst>
              <a:ext uri="{FF2B5EF4-FFF2-40B4-BE49-F238E27FC236}">
                <a16:creationId xmlns:a16="http://schemas.microsoft.com/office/drawing/2014/main" id="{51BC3E92-9948-F948-808B-5E8349C86319}"/>
              </a:ext>
            </a:extLst>
          </p:cNvPr>
          <p:cNvSpPr txBox="1"/>
          <p:nvPr/>
        </p:nvSpPr>
        <p:spPr>
          <a:xfrm>
            <a:off x="2543313" y="6036054"/>
            <a:ext cx="7932683" cy="276999"/>
          </a:xfrm>
          <a:prstGeom prst="rect">
            <a:avLst/>
          </a:prstGeom>
          <a:noFill/>
        </p:spPr>
        <p:txBody>
          <a:bodyPr wrap="square" rtlCol="0">
            <a:spAutoFit/>
          </a:bodyPr>
          <a:lstStyle/>
          <a:p>
            <a:r>
              <a:rPr lang="de-DE" sz="1200" dirty="0">
                <a:latin typeface="Open Sans" panose="020B0606030504020204" pitchFamily="34" charset="0"/>
                <a:ea typeface="Open Sans" panose="020B0606030504020204" pitchFamily="34" charset="0"/>
                <a:cs typeface="Open Sans" panose="020B0606030504020204" pitchFamily="34" charset="0"/>
              </a:rPr>
              <a:t>(Ministerium für Schule und Weiterbildung des Landes Nordrhein-Westfalen, 2008a, S. 55)</a:t>
            </a:r>
          </a:p>
        </p:txBody>
      </p:sp>
    </p:spTree>
    <p:extLst>
      <p:ext uri="{BB962C8B-B14F-4D97-AF65-F5344CB8AC3E}">
        <p14:creationId xmlns:p14="http://schemas.microsoft.com/office/powerpoint/2010/main" val="1630389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A875A1F-9184-8449-A161-6B0E0ED627A9}"/>
              </a:ext>
            </a:extLst>
          </p:cNvPr>
          <p:cNvSpPr>
            <a:spLocks noGrp="1"/>
          </p:cNvSpPr>
          <p:nvPr>
            <p:ph type="sldNum" sz="quarter" idx="12"/>
          </p:nvPr>
        </p:nvSpPr>
        <p:spPr/>
        <p:txBody>
          <a:bodyPr/>
          <a:lstStyle/>
          <a:p>
            <a:fld id="{7D26CBBC-A65C-324F-A558-3C7EC3B0734D}" type="slidenum">
              <a:rPr lang="de-DE" smtClean="0"/>
              <a:t>33</a:t>
            </a:fld>
            <a:endParaRPr lang="de-DE"/>
          </a:p>
        </p:txBody>
      </p:sp>
      <p:sp>
        <p:nvSpPr>
          <p:cNvPr id="6" name="Inhaltsplatzhalter 5">
            <a:extLst>
              <a:ext uri="{FF2B5EF4-FFF2-40B4-BE49-F238E27FC236}">
                <a16:creationId xmlns:a16="http://schemas.microsoft.com/office/drawing/2014/main" id="{5D4D8ACC-910A-3945-B6FA-FBA18A5117B6}"/>
              </a:ext>
            </a:extLst>
          </p:cNvPr>
          <p:cNvSpPr>
            <a:spLocks noGrp="1"/>
          </p:cNvSpPr>
          <p:nvPr>
            <p:ph sz="half" idx="13"/>
          </p:nvPr>
        </p:nvSpPr>
        <p:spPr>
          <a:xfrm>
            <a:off x="4150517" y="474311"/>
            <a:ext cx="7921740" cy="479954"/>
          </a:xfrm>
        </p:spPr>
        <p:txBody>
          <a:bodyPr/>
          <a:lstStyle/>
          <a:p>
            <a:r>
              <a:rPr lang="de-DE" sz="2900" dirty="0"/>
              <a:t>3. </a:t>
            </a:r>
            <a:r>
              <a:rPr lang="de-DE" sz="2900" b="1" dirty="0"/>
              <a:t>Gute Aufgaben </a:t>
            </a:r>
            <a:r>
              <a:rPr lang="de-DE" sz="2900" dirty="0"/>
              <a:t>im Mathematikunterricht</a:t>
            </a:r>
          </a:p>
        </p:txBody>
      </p:sp>
      <p:sp>
        <p:nvSpPr>
          <p:cNvPr id="9" name="Datumsplatzhalter 2">
            <a:extLst>
              <a:ext uri="{FF2B5EF4-FFF2-40B4-BE49-F238E27FC236}">
                <a16:creationId xmlns:a16="http://schemas.microsoft.com/office/drawing/2014/main" id="{3E70DBD4-CA94-7642-BD44-AB267565B078}"/>
              </a:ext>
            </a:extLst>
          </p:cNvPr>
          <p:cNvSpPr>
            <a:spLocks noGrp="1"/>
          </p:cNvSpPr>
          <p:nvPr>
            <p:ph type="dt" sz="half" idx="10"/>
          </p:nvPr>
        </p:nvSpPr>
        <p:spPr>
          <a:xfrm>
            <a:off x="838200" y="6356350"/>
            <a:ext cx="2743200" cy="365125"/>
          </a:xfrm>
        </p:spPr>
        <p:txBody>
          <a:bodyPr/>
          <a:lstStyle/>
          <a:p>
            <a:fld id="{B574D716-973B-5149-AE17-9A36C388EBDD}" type="datetime1">
              <a:rPr lang="de-DE" smtClean="0"/>
              <a:t>25.11.20</a:t>
            </a:fld>
            <a:endParaRPr lang="de-DE" dirty="0"/>
          </a:p>
        </p:txBody>
      </p:sp>
      <p:sp>
        <p:nvSpPr>
          <p:cNvPr id="10" name="Fußzeilenplatzhalter 3">
            <a:extLst>
              <a:ext uri="{FF2B5EF4-FFF2-40B4-BE49-F238E27FC236}">
                <a16:creationId xmlns:a16="http://schemas.microsoft.com/office/drawing/2014/main" id="{0460C637-FC84-A046-B566-07D6C5C2C240}"/>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graphicFrame>
        <p:nvGraphicFramePr>
          <p:cNvPr id="2" name="Tabelle 1">
            <a:extLst>
              <a:ext uri="{FF2B5EF4-FFF2-40B4-BE49-F238E27FC236}">
                <a16:creationId xmlns:a16="http://schemas.microsoft.com/office/drawing/2014/main" id="{7B1884C3-77F5-F542-BCED-14E9E65226CC}"/>
              </a:ext>
            </a:extLst>
          </p:cNvPr>
          <p:cNvGraphicFramePr>
            <a:graphicFrameLocks noGrp="1"/>
          </p:cNvGraphicFramePr>
          <p:nvPr>
            <p:extLst>
              <p:ext uri="{D42A27DB-BD31-4B8C-83A1-F6EECF244321}">
                <p14:modId xmlns:p14="http://schemas.microsoft.com/office/powerpoint/2010/main" val="2975393217"/>
              </p:ext>
            </p:extLst>
          </p:nvPr>
        </p:nvGraphicFramePr>
        <p:xfrm>
          <a:off x="3678621" y="1523628"/>
          <a:ext cx="8305800" cy="3956050"/>
        </p:xfrm>
        <a:graphic>
          <a:graphicData uri="http://schemas.openxmlformats.org/drawingml/2006/table">
            <a:tbl>
              <a:tblPr firstRow="1" bandRow="1">
                <a:tableStyleId>{F5AB1C69-6EDB-4FF4-983F-18BD219EF322}</a:tableStyleId>
              </a:tblPr>
              <a:tblGrid>
                <a:gridCol w="6985541">
                  <a:extLst>
                    <a:ext uri="{9D8B030D-6E8A-4147-A177-3AD203B41FA5}">
                      <a16:colId xmlns:a16="http://schemas.microsoft.com/office/drawing/2014/main" val="3874238311"/>
                    </a:ext>
                  </a:extLst>
                </a:gridCol>
                <a:gridCol w="1320259">
                  <a:extLst>
                    <a:ext uri="{9D8B030D-6E8A-4147-A177-3AD203B41FA5}">
                      <a16:colId xmlns:a16="http://schemas.microsoft.com/office/drawing/2014/main" val="3086541342"/>
                    </a:ext>
                  </a:extLst>
                </a:gridCol>
              </a:tblGrid>
              <a:tr h="370840">
                <a:tc>
                  <a:txBody>
                    <a:bodyPr/>
                    <a:lstStyle/>
                    <a:p>
                      <a:r>
                        <a:rPr lang="de-DE" dirty="0"/>
                        <a:t>Gute Lernaufgaben?</a:t>
                      </a:r>
                    </a:p>
                  </a:txBody>
                  <a:tcPr/>
                </a:tc>
                <a:tc>
                  <a:txBody>
                    <a:bodyPr/>
                    <a:lstStyle/>
                    <a:p>
                      <a:r>
                        <a:rPr lang="de-DE" dirty="0"/>
                        <a:t>      oder</a:t>
                      </a:r>
                    </a:p>
                  </a:txBody>
                  <a:tcPr/>
                </a:tc>
                <a:extLst>
                  <a:ext uri="{0D108BD9-81ED-4DB2-BD59-A6C34878D82A}">
                    <a16:rowId xmlns:a16="http://schemas.microsoft.com/office/drawing/2014/main" val="354217336"/>
                  </a:ext>
                </a:extLst>
              </a:tr>
              <a:tr h="370840">
                <a:tc>
                  <a:txBody>
                    <a:bodyPr/>
                    <a:lstStyle/>
                    <a:p>
                      <a:pPr>
                        <a:lnSpc>
                          <a:spcPct val="150000"/>
                        </a:lnSpc>
                      </a:pPr>
                      <a:r>
                        <a:rPr lang="de-DE" sz="1800" dirty="0"/>
                        <a:t>herausfordernd auf unterschiedlichem Anspruchsniveau</a:t>
                      </a:r>
                      <a:endParaRPr lang="de-DE" dirty="0"/>
                    </a:p>
                  </a:txBody>
                  <a:tcPr/>
                </a:tc>
                <a:tc>
                  <a:txBody>
                    <a:bodyPr/>
                    <a:lstStyle/>
                    <a:p>
                      <a:pPr algn="ctr"/>
                      <a:r>
                        <a:rPr lang="de-DE" dirty="0"/>
                        <a:t> </a:t>
                      </a:r>
                    </a:p>
                  </a:txBody>
                  <a:tcPr/>
                </a:tc>
                <a:extLst>
                  <a:ext uri="{0D108BD9-81ED-4DB2-BD59-A6C34878D82A}">
                    <a16:rowId xmlns:a16="http://schemas.microsoft.com/office/drawing/2014/main" val="3435594061"/>
                  </a:ext>
                </a:extLst>
              </a:tr>
              <a:tr h="370840">
                <a:tc>
                  <a:txBody>
                    <a:bodyPr/>
                    <a:lstStyle/>
                    <a:p>
                      <a:pPr>
                        <a:lnSpc>
                          <a:spcPct val="150000"/>
                        </a:lnSpc>
                      </a:pPr>
                      <a:r>
                        <a:rPr lang="de-DE" sz="1800" dirty="0"/>
                        <a:t>fordern und fördern inhalts- und prozessbezogene sowie übergreifende Kompetenzen</a:t>
                      </a:r>
                      <a:endParaRPr lang="de-DE" dirty="0"/>
                    </a:p>
                  </a:txBody>
                  <a:tcPr/>
                </a:tc>
                <a:tc>
                  <a:txBody>
                    <a:bodyPr/>
                    <a:lstStyle/>
                    <a:p>
                      <a:endParaRPr lang="de-DE" dirty="0"/>
                    </a:p>
                  </a:txBody>
                  <a:tcPr/>
                </a:tc>
                <a:extLst>
                  <a:ext uri="{0D108BD9-81ED-4DB2-BD59-A6C34878D82A}">
                    <a16:rowId xmlns:a16="http://schemas.microsoft.com/office/drawing/2014/main" val="2651942888"/>
                  </a:ext>
                </a:extLst>
              </a:tr>
              <a:tr h="370840">
                <a:tc>
                  <a:txBody>
                    <a:bodyPr/>
                    <a:lstStyle/>
                    <a:p>
                      <a:pPr>
                        <a:lnSpc>
                          <a:spcPct val="150000"/>
                        </a:lnSpc>
                      </a:pPr>
                      <a:r>
                        <a:rPr lang="de-DE" sz="1800" dirty="0"/>
                        <a:t>knüpfen an Vorwissen an und bauen das zu erwerbende Wissen kumulativ (vernetzt) auf</a:t>
                      </a:r>
                      <a:endParaRPr lang="de-DE" dirty="0"/>
                    </a:p>
                  </a:txBody>
                  <a:tcPr/>
                </a:tc>
                <a:tc>
                  <a:txBody>
                    <a:bodyPr/>
                    <a:lstStyle/>
                    <a:p>
                      <a:endParaRPr lang="de-DE" dirty="0"/>
                    </a:p>
                  </a:txBody>
                  <a:tcPr/>
                </a:tc>
                <a:extLst>
                  <a:ext uri="{0D108BD9-81ED-4DB2-BD59-A6C34878D82A}">
                    <a16:rowId xmlns:a16="http://schemas.microsoft.com/office/drawing/2014/main" val="1492560991"/>
                  </a:ext>
                </a:extLst>
              </a:tr>
              <a:tr h="370840">
                <a:tc>
                  <a:txBody>
                    <a:bodyPr/>
                    <a:lstStyle/>
                    <a:p>
                      <a:pPr>
                        <a:lnSpc>
                          <a:spcPct val="150000"/>
                        </a:lnSpc>
                      </a:pPr>
                      <a:r>
                        <a:rPr lang="de-DE" sz="1800" dirty="0"/>
                        <a:t>sind in sinnstiftende Kontexte eingebunden</a:t>
                      </a:r>
                      <a:endParaRPr lang="de-DE" dirty="0"/>
                    </a:p>
                  </a:txBody>
                  <a:tcPr/>
                </a:tc>
                <a:tc>
                  <a:txBody>
                    <a:bodyPr/>
                    <a:lstStyle/>
                    <a:p>
                      <a:endParaRPr lang="de-DE" dirty="0"/>
                    </a:p>
                  </a:txBody>
                  <a:tcPr/>
                </a:tc>
                <a:extLst>
                  <a:ext uri="{0D108BD9-81ED-4DB2-BD59-A6C34878D82A}">
                    <a16:rowId xmlns:a16="http://schemas.microsoft.com/office/drawing/2014/main" val="3887916921"/>
                  </a:ext>
                </a:extLst>
              </a:tr>
              <a:tr h="370840">
                <a:tc>
                  <a:txBody>
                    <a:bodyPr/>
                    <a:lstStyle/>
                    <a:p>
                      <a:pPr>
                        <a:lnSpc>
                          <a:spcPct val="150000"/>
                        </a:lnSpc>
                      </a:pPr>
                      <a:r>
                        <a:rPr lang="de-DE" sz="1800" dirty="0"/>
                        <a:t>sind vielfältig in den Lösungsstrategien und Darstellungsformen</a:t>
                      </a:r>
                      <a:endParaRPr lang="de-DE" dirty="0"/>
                    </a:p>
                  </a:txBody>
                  <a:tcPr/>
                </a:tc>
                <a:tc>
                  <a:txBody>
                    <a:bodyPr/>
                    <a:lstStyle/>
                    <a:p>
                      <a:endParaRPr lang="de-DE" dirty="0"/>
                    </a:p>
                  </a:txBody>
                  <a:tcPr/>
                </a:tc>
                <a:extLst>
                  <a:ext uri="{0D108BD9-81ED-4DB2-BD59-A6C34878D82A}">
                    <a16:rowId xmlns:a16="http://schemas.microsoft.com/office/drawing/2014/main" val="4212491481"/>
                  </a:ext>
                </a:extLst>
              </a:tr>
              <a:tr h="370840">
                <a:tc>
                  <a:txBody>
                    <a:bodyPr/>
                    <a:lstStyle/>
                    <a:p>
                      <a:pPr>
                        <a:lnSpc>
                          <a:spcPct val="150000"/>
                        </a:lnSpc>
                      </a:pPr>
                      <a:r>
                        <a:rPr lang="de-DE" sz="1800" dirty="0"/>
                        <a:t>stärken das </a:t>
                      </a:r>
                      <a:r>
                        <a:rPr lang="de-DE" sz="1800" dirty="0" err="1"/>
                        <a:t>Könnensbewusstsein</a:t>
                      </a:r>
                      <a:r>
                        <a:rPr lang="de-DE" sz="1800" dirty="0"/>
                        <a:t> durch erfolgreiches Bearbeiten</a:t>
                      </a:r>
                      <a:endParaRPr lang="de-DE" dirty="0"/>
                    </a:p>
                  </a:txBody>
                  <a:tcPr/>
                </a:tc>
                <a:tc>
                  <a:txBody>
                    <a:bodyPr/>
                    <a:lstStyle/>
                    <a:p>
                      <a:endParaRPr lang="de-DE" dirty="0"/>
                    </a:p>
                  </a:txBody>
                  <a:tcPr/>
                </a:tc>
                <a:extLst>
                  <a:ext uri="{0D108BD9-81ED-4DB2-BD59-A6C34878D82A}">
                    <a16:rowId xmlns:a16="http://schemas.microsoft.com/office/drawing/2014/main" val="3267560269"/>
                  </a:ext>
                </a:extLst>
              </a:tr>
            </a:tbl>
          </a:graphicData>
        </a:graphic>
      </p:graphicFrame>
      <p:pic>
        <p:nvPicPr>
          <p:cNvPr id="12" name="Grafik 11">
            <a:extLst>
              <a:ext uri="{FF2B5EF4-FFF2-40B4-BE49-F238E27FC236}">
                <a16:creationId xmlns:a16="http://schemas.microsoft.com/office/drawing/2014/main" id="{4DCDE13D-EFBF-614E-9B30-71C4ABB55F8D}"/>
              </a:ext>
            </a:extLst>
          </p:cNvPr>
          <p:cNvPicPr>
            <a:picLocks noChangeAspect="1"/>
          </p:cNvPicPr>
          <p:nvPr/>
        </p:nvPicPr>
        <p:blipFill>
          <a:blip r:embed="rId3"/>
          <a:stretch>
            <a:fillRect/>
          </a:stretch>
        </p:blipFill>
        <p:spPr>
          <a:xfrm>
            <a:off x="450273" y="1821920"/>
            <a:ext cx="2980808" cy="3714888"/>
          </a:xfrm>
          <a:prstGeom prst="rect">
            <a:avLst/>
          </a:prstGeom>
        </p:spPr>
      </p:pic>
      <p:sp>
        <p:nvSpPr>
          <p:cNvPr id="13" name="Textfeld 12">
            <a:extLst>
              <a:ext uri="{FF2B5EF4-FFF2-40B4-BE49-F238E27FC236}">
                <a16:creationId xmlns:a16="http://schemas.microsoft.com/office/drawing/2014/main" id="{B5816AD5-A1F5-B249-9F6F-13684C4C14FE}"/>
              </a:ext>
            </a:extLst>
          </p:cNvPr>
          <p:cNvSpPr txBox="1"/>
          <p:nvPr/>
        </p:nvSpPr>
        <p:spPr>
          <a:xfrm>
            <a:off x="450273" y="1262018"/>
            <a:ext cx="3131127" cy="523220"/>
          </a:xfrm>
          <a:prstGeom prst="rect">
            <a:avLst/>
          </a:prstGeom>
          <a:noFill/>
        </p:spPr>
        <p:txBody>
          <a:bodyPr wrap="square" rtlCol="0">
            <a:spAutoFit/>
          </a:bodyPr>
          <a:lstStyle/>
          <a:p>
            <a:r>
              <a:rPr lang="de-DE" sz="2800" b="1" dirty="0">
                <a:latin typeface="Open Sans" panose="020B0606030504020204" pitchFamily="34" charset="0"/>
                <a:ea typeface="Open Sans" panose="020B0606030504020204" pitchFamily="34" charset="0"/>
                <a:cs typeface="Open Sans" panose="020B0606030504020204" pitchFamily="34" charset="0"/>
              </a:rPr>
              <a:t>Zur Erinnerung:</a:t>
            </a:r>
          </a:p>
        </p:txBody>
      </p:sp>
      <p:pic>
        <p:nvPicPr>
          <p:cNvPr id="4" name="Grafik 3" descr="Häkchen">
            <a:extLst>
              <a:ext uri="{FF2B5EF4-FFF2-40B4-BE49-F238E27FC236}">
                <a16:creationId xmlns:a16="http://schemas.microsoft.com/office/drawing/2014/main" id="{446EB8A5-2A89-694F-AAD4-C0AEC433D9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38102" y="1523628"/>
            <a:ext cx="349470" cy="349470"/>
          </a:xfrm>
          <a:prstGeom prst="rect">
            <a:avLst/>
          </a:prstGeom>
        </p:spPr>
      </p:pic>
      <p:pic>
        <p:nvPicPr>
          <p:cNvPr id="8" name="Grafik 7" descr="Schließen">
            <a:extLst>
              <a:ext uri="{FF2B5EF4-FFF2-40B4-BE49-F238E27FC236}">
                <a16:creationId xmlns:a16="http://schemas.microsoft.com/office/drawing/2014/main" id="{723EF12E-9C5F-F44B-B19F-995D2121E3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14083" y="1530144"/>
            <a:ext cx="336331" cy="336331"/>
          </a:xfrm>
          <a:prstGeom prst="rect">
            <a:avLst/>
          </a:prstGeom>
        </p:spPr>
      </p:pic>
      <p:pic>
        <p:nvPicPr>
          <p:cNvPr id="17" name="Grafik 16" descr="Schließen">
            <a:extLst>
              <a:ext uri="{FF2B5EF4-FFF2-40B4-BE49-F238E27FC236}">
                <a16:creationId xmlns:a16="http://schemas.microsoft.com/office/drawing/2014/main" id="{6C0689AD-A908-2248-9AC2-3437173B60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56489" y="2031483"/>
            <a:ext cx="336331" cy="336331"/>
          </a:xfrm>
          <a:prstGeom prst="rect">
            <a:avLst/>
          </a:prstGeom>
        </p:spPr>
      </p:pic>
      <p:pic>
        <p:nvPicPr>
          <p:cNvPr id="18" name="Grafik 17" descr="Schließen">
            <a:extLst>
              <a:ext uri="{FF2B5EF4-FFF2-40B4-BE49-F238E27FC236}">
                <a16:creationId xmlns:a16="http://schemas.microsoft.com/office/drawing/2014/main" id="{B902FF03-89EF-9247-B770-CE4B4B5FDB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75838" y="2696803"/>
            <a:ext cx="336331" cy="336331"/>
          </a:xfrm>
          <a:prstGeom prst="rect">
            <a:avLst/>
          </a:prstGeom>
        </p:spPr>
      </p:pic>
      <p:pic>
        <p:nvPicPr>
          <p:cNvPr id="19" name="Grafik 18" descr="Schließen">
            <a:extLst>
              <a:ext uri="{FF2B5EF4-FFF2-40B4-BE49-F238E27FC236}">
                <a16:creationId xmlns:a16="http://schemas.microsoft.com/office/drawing/2014/main" id="{4828B3B1-18C3-5746-B079-4E87FB8FA2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56487" y="3491508"/>
            <a:ext cx="336331" cy="336331"/>
          </a:xfrm>
          <a:prstGeom prst="rect">
            <a:avLst/>
          </a:prstGeom>
        </p:spPr>
      </p:pic>
      <p:pic>
        <p:nvPicPr>
          <p:cNvPr id="21" name="Grafik 20" descr="Schließen">
            <a:extLst>
              <a:ext uri="{FF2B5EF4-FFF2-40B4-BE49-F238E27FC236}">
                <a16:creationId xmlns:a16="http://schemas.microsoft.com/office/drawing/2014/main" id="{1C026C28-408E-0147-AF7D-803F6C52D6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56487" y="4167528"/>
            <a:ext cx="336331" cy="336331"/>
          </a:xfrm>
          <a:prstGeom prst="rect">
            <a:avLst/>
          </a:prstGeom>
        </p:spPr>
      </p:pic>
      <p:pic>
        <p:nvPicPr>
          <p:cNvPr id="22" name="Grafik 21" descr="Schließen">
            <a:extLst>
              <a:ext uri="{FF2B5EF4-FFF2-40B4-BE49-F238E27FC236}">
                <a16:creationId xmlns:a16="http://schemas.microsoft.com/office/drawing/2014/main" id="{7324C8C6-9E25-4144-B5F5-C8B6515806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73924" y="4652964"/>
            <a:ext cx="336331" cy="336331"/>
          </a:xfrm>
          <a:prstGeom prst="rect">
            <a:avLst/>
          </a:prstGeom>
        </p:spPr>
      </p:pic>
      <p:pic>
        <p:nvPicPr>
          <p:cNvPr id="23" name="Grafik 22" descr="Schließen">
            <a:extLst>
              <a:ext uri="{FF2B5EF4-FFF2-40B4-BE49-F238E27FC236}">
                <a16:creationId xmlns:a16="http://schemas.microsoft.com/office/drawing/2014/main" id="{4BD44AE7-22D1-1841-A38D-84F7B09202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56487" y="5106729"/>
            <a:ext cx="336331" cy="336331"/>
          </a:xfrm>
          <a:prstGeom prst="rect">
            <a:avLst/>
          </a:prstGeom>
        </p:spPr>
      </p:pic>
      <p:sp>
        <p:nvSpPr>
          <p:cNvPr id="25" name="Textfeld 24">
            <a:extLst>
              <a:ext uri="{FF2B5EF4-FFF2-40B4-BE49-F238E27FC236}">
                <a16:creationId xmlns:a16="http://schemas.microsoft.com/office/drawing/2014/main" id="{56A42179-F72F-1F4B-BB2E-E2AF3F77149E}"/>
              </a:ext>
            </a:extLst>
          </p:cNvPr>
          <p:cNvSpPr txBox="1"/>
          <p:nvPr/>
        </p:nvSpPr>
        <p:spPr>
          <a:xfrm>
            <a:off x="5351679" y="5917914"/>
            <a:ext cx="7932683" cy="276999"/>
          </a:xfrm>
          <a:prstGeom prst="rect">
            <a:avLst/>
          </a:prstGeom>
          <a:noFill/>
        </p:spPr>
        <p:txBody>
          <a:bodyPr wrap="square" rtlCol="0">
            <a:spAutoFit/>
          </a:bodyPr>
          <a:lstStyle/>
          <a:p>
            <a:r>
              <a:rPr lang="de-DE" sz="1200" dirty="0">
                <a:latin typeface="Open Sans" panose="020B0606030504020204" pitchFamily="34" charset="0"/>
                <a:ea typeface="Open Sans" panose="020B0606030504020204" pitchFamily="34" charset="0"/>
                <a:cs typeface="Open Sans" panose="020B0606030504020204" pitchFamily="34" charset="0"/>
              </a:rPr>
              <a:t>(Ministerium für Schule und Weiterbildung des Landes Nordrhein-Westfalen, 2008b, S. 13f.) </a:t>
            </a:r>
          </a:p>
        </p:txBody>
      </p:sp>
      <p:sp>
        <p:nvSpPr>
          <p:cNvPr id="3" name="Textfeld 2">
            <a:extLst>
              <a:ext uri="{FF2B5EF4-FFF2-40B4-BE49-F238E27FC236}">
                <a16:creationId xmlns:a16="http://schemas.microsoft.com/office/drawing/2014/main" id="{2332B0DB-7FAB-0D45-AE71-F7FAC0BABFB3}"/>
              </a:ext>
            </a:extLst>
          </p:cNvPr>
          <p:cNvSpPr txBox="1"/>
          <p:nvPr/>
        </p:nvSpPr>
        <p:spPr>
          <a:xfrm>
            <a:off x="10876880" y="5073728"/>
            <a:ext cx="895543" cy="369332"/>
          </a:xfrm>
          <a:prstGeom prst="rect">
            <a:avLst/>
          </a:prstGeom>
          <a:noFill/>
        </p:spPr>
        <p:txBody>
          <a:bodyPr wrap="square" rtlCol="0">
            <a:spAutoFit/>
          </a:bodyPr>
          <a:lstStyle/>
          <a:p>
            <a:r>
              <a:rPr lang="de-DE" b="1" dirty="0"/>
              <a:t>(          )  </a:t>
            </a:r>
          </a:p>
        </p:txBody>
      </p:sp>
      <p:sp>
        <p:nvSpPr>
          <p:cNvPr id="24" name="Textfeld 23">
            <a:extLst>
              <a:ext uri="{FF2B5EF4-FFF2-40B4-BE49-F238E27FC236}">
                <a16:creationId xmlns:a16="http://schemas.microsoft.com/office/drawing/2014/main" id="{D2CA2E60-C923-2141-9224-9259F50BE2BF}"/>
              </a:ext>
            </a:extLst>
          </p:cNvPr>
          <p:cNvSpPr txBox="1"/>
          <p:nvPr/>
        </p:nvSpPr>
        <p:spPr>
          <a:xfrm>
            <a:off x="1039629" y="5516834"/>
            <a:ext cx="1802096" cy="246221"/>
          </a:xfrm>
          <a:prstGeom prst="rect">
            <a:avLst/>
          </a:prstGeom>
          <a:noFill/>
        </p:spPr>
        <p:txBody>
          <a:bodyPr wrap="none" rtlCol="0">
            <a:spAutoFit/>
          </a:bodyPr>
          <a:lstStyle/>
          <a:p>
            <a:r>
              <a:rPr lang="de-DE" sz="1000" dirty="0">
                <a:solidFill>
                  <a:schemeClr val="bg1">
                    <a:lumMod val="65000"/>
                  </a:schemeClr>
                </a:solidFill>
              </a:rPr>
              <a:t>PIKAS digi. Lizenz: CC BY-SA 4.0</a:t>
            </a:r>
          </a:p>
        </p:txBody>
      </p:sp>
    </p:spTree>
    <p:extLst>
      <p:ext uri="{BB962C8B-B14F-4D97-AF65-F5344CB8AC3E}">
        <p14:creationId xmlns:p14="http://schemas.microsoft.com/office/powerpoint/2010/main" val="7956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A875A1F-9184-8449-A161-6B0E0ED627A9}"/>
              </a:ext>
            </a:extLst>
          </p:cNvPr>
          <p:cNvSpPr>
            <a:spLocks noGrp="1"/>
          </p:cNvSpPr>
          <p:nvPr>
            <p:ph type="sldNum" sz="quarter" idx="12"/>
          </p:nvPr>
        </p:nvSpPr>
        <p:spPr/>
        <p:txBody>
          <a:bodyPr/>
          <a:lstStyle/>
          <a:p>
            <a:fld id="{7D26CBBC-A65C-324F-A558-3C7EC3B0734D}" type="slidenum">
              <a:rPr lang="de-DE" smtClean="0"/>
              <a:t>34</a:t>
            </a:fld>
            <a:endParaRPr lang="de-DE" dirty="0"/>
          </a:p>
        </p:txBody>
      </p:sp>
      <p:sp>
        <p:nvSpPr>
          <p:cNvPr id="6" name="Inhaltsplatzhalter 5">
            <a:extLst>
              <a:ext uri="{FF2B5EF4-FFF2-40B4-BE49-F238E27FC236}">
                <a16:creationId xmlns:a16="http://schemas.microsoft.com/office/drawing/2014/main" id="{5D4D8ACC-910A-3945-B6FA-FBA18A5117B6}"/>
              </a:ext>
            </a:extLst>
          </p:cNvPr>
          <p:cNvSpPr>
            <a:spLocks noGrp="1"/>
          </p:cNvSpPr>
          <p:nvPr>
            <p:ph sz="half" idx="13"/>
          </p:nvPr>
        </p:nvSpPr>
        <p:spPr>
          <a:xfrm>
            <a:off x="4150517" y="474311"/>
            <a:ext cx="7921740" cy="479954"/>
          </a:xfrm>
        </p:spPr>
        <p:txBody>
          <a:bodyPr/>
          <a:lstStyle/>
          <a:p>
            <a:r>
              <a:rPr lang="de-DE" sz="2900" dirty="0"/>
              <a:t>3. </a:t>
            </a:r>
            <a:r>
              <a:rPr lang="de-DE" sz="2900" b="1" dirty="0"/>
              <a:t>Gute Aufgaben </a:t>
            </a:r>
            <a:r>
              <a:rPr lang="de-DE" sz="2900" dirty="0"/>
              <a:t>im Mathematikunterricht</a:t>
            </a:r>
          </a:p>
        </p:txBody>
      </p:sp>
      <p:sp>
        <p:nvSpPr>
          <p:cNvPr id="33" name="Datumsplatzhalter 2">
            <a:extLst>
              <a:ext uri="{FF2B5EF4-FFF2-40B4-BE49-F238E27FC236}">
                <a16:creationId xmlns:a16="http://schemas.microsoft.com/office/drawing/2014/main" id="{A3125652-2B29-B24E-BB12-B5218E8AA71A}"/>
              </a:ext>
            </a:extLst>
          </p:cNvPr>
          <p:cNvSpPr>
            <a:spLocks noGrp="1"/>
          </p:cNvSpPr>
          <p:nvPr>
            <p:ph type="dt" sz="half" idx="10"/>
          </p:nvPr>
        </p:nvSpPr>
        <p:spPr>
          <a:xfrm>
            <a:off x="838200" y="6356350"/>
            <a:ext cx="2743200" cy="365125"/>
          </a:xfrm>
        </p:spPr>
        <p:txBody>
          <a:bodyPr/>
          <a:lstStyle/>
          <a:p>
            <a:fld id="{354F04AA-CAA3-F449-B188-06E6C62A4D23}" type="datetime1">
              <a:rPr lang="de-DE" smtClean="0"/>
              <a:t>25.11.20</a:t>
            </a:fld>
            <a:endParaRPr lang="de-DE" dirty="0"/>
          </a:p>
        </p:txBody>
      </p:sp>
      <p:sp>
        <p:nvSpPr>
          <p:cNvPr id="34" name="Fußzeilenplatzhalter 3">
            <a:extLst>
              <a:ext uri="{FF2B5EF4-FFF2-40B4-BE49-F238E27FC236}">
                <a16:creationId xmlns:a16="http://schemas.microsoft.com/office/drawing/2014/main" id="{29D3B69F-7C05-6844-A42B-D2C760CC11E9}"/>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sp>
        <p:nvSpPr>
          <p:cNvPr id="2" name="Textfeld 1">
            <a:extLst>
              <a:ext uri="{FF2B5EF4-FFF2-40B4-BE49-F238E27FC236}">
                <a16:creationId xmlns:a16="http://schemas.microsoft.com/office/drawing/2014/main" id="{F2D57DE5-4FAE-E144-895E-ABCD5009778F}"/>
              </a:ext>
            </a:extLst>
          </p:cNvPr>
          <p:cNvSpPr txBox="1"/>
          <p:nvPr/>
        </p:nvSpPr>
        <p:spPr>
          <a:xfrm>
            <a:off x="623455" y="1510145"/>
            <a:ext cx="3131127" cy="523220"/>
          </a:xfrm>
          <a:prstGeom prst="rect">
            <a:avLst/>
          </a:prstGeom>
          <a:noFill/>
        </p:spPr>
        <p:txBody>
          <a:bodyPr wrap="square" rtlCol="0">
            <a:spAutoFit/>
          </a:bodyPr>
          <a:lstStyle/>
          <a:p>
            <a:r>
              <a:rPr lang="de-DE" sz="2800" b="1" dirty="0">
                <a:latin typeface="Open Sans" panose="020B0606030504020204" pitchFamily="34" charset="0"/>
                <a:ea typeface="Open Sans" panose="020B0606030504020204" pitchFamily="34" charset="0"/>
                <a:cs typeface="Open Sans" panose="020B0606030504020204" pitchFamily="34" charset="0"/>
              </a:rPr>
              <a:t>Zur Erinnerung:</a:t>
            </a:r>
          </a:p>
        </p:txBody>
      </p:sp>
      <p:sp>
        <p:nvSpPr>
          <p:cNvPr id="9" name="Textfeld 8">
            <a:extLst>
              <a:ext uri="{FF2B5EF4-FFF2-40B4-BE49-F238E27FC236}">
                <a16:creationId xmlns:a16="http://schemas.microsoft.com/office/drawing/2014/main" id="{AE95DF07-CD09-744D-BE1E-2E36210FF1DC}"/>
              </a:ext>
            </a:extLst>
          </p:cNvPr>
          <p:cNvSpPr txBox="1"/>
          <p:nvPr/>
        </p:nvSpPr>
        <p:spPr>
          <a:xfrm>
            <a:off x="9192777" y="5925609"/>
            <a:ext cx="2830830" cy="276999"/>
          </a:xfrm>
          <a:prstGeom prst="rect">
            <a:avLst/>
          </a:prstGeom>
          <a:noFill/>
        </p:spPr>
        <p:txBody>
          <a:bodyPr wrap="square" rtlCol="0">
            <a:spAutoFit/>
          </a:bodyPr>
          <a:lstStyle/>
          <a:p>
            <a:r>
              <a:rPr lang="de-DE" sz="1200" dirty="0"/>
              <a:t>(in Anlehnung an Wittmann, 1994)</a:t>
            </a:r>
          </a:p>
        </p:txBody>
      </p:sp>
      <p:sp>
        <p:nvSpPr>
          <p:cNvPr id="12" name="Textfeld 11">
            <a:extLst>
              <a:ext uri="{FF2B5EF4-FFF2-40B4-BE49-F238E27FC236}">
                <a16:creationId xmlns:a16="http://schemas.microsoft.com/office/drawing/2014/main" id="{288CBF38-731F-F947-AC4E-E57FC2536DF2}"/>
              </a:ext>
            </a:extLst>
          </p:cNvPr>
          <p:cNvSpPr txBox="1"/>
          <p:nvPr/>
        </p:nvSpPr>
        <p:spPr>
          <a:xfrm>
            <a:off x="7627118" y="2288311"/>
            <a:ext cx="4014787" cy="400110"/>
          </a:xfrm>
          <a:prstGeom prst="rect">
            <a:avLst/>
          </a:prstGeom>
          <a:noFill/>
        </p:spPr>
        <p:txBody>
          <a:bodyPr wrap="square" rtlCol="0">
            <a:spAutoFit/>
          </a:bodyPr>
          <a:lstStyle/>
          <a:p>
            <a:r>
              <a:rPr lang="de-DE" sz="2000" dirty="0">
                <a:latin typeface="Open Sans" panose="020B0606030504020204" pitchFamily="34" charset="0"/>
                <a:ea typeface="Open Sans" panose="020B0606030504020204" pitchFamily="34" charset="0"/>
                <a:cs typeface="Open Sans" panose="020B0606030504020204" pitchFamily="34" charset="0"/>
              </a:rPr>
              <a:t>bunt ‚eingepackte‘ Mathematik</a:t>
            </a:r>
          </a:p>
        </p:txBody>
      </p:sp>
      <p:sp>
        <p:nvSpPr>
          <p:cNvPr id="13" name="Pfeil nach links 12">
            <a:extLst>
              <a:ext uri="{FF2B5EF4-FFF2-40B4-BE49-F238E27FC236}">
                <a16:creationId xmlns:a16="http://schemas.microsoft.com/office/drawing/2014/main" id="{7DBDC88E-87A5-DF49-AE07-1768A6AFF03D}"/>
              </a:ext>
            </a:extLst>
          </p:cNvPr>
          <p:cNvSpPr/>
          <p:nvPr/>
        </p:nvSpPr>
        <p:spPr>
          <a:xfrm>
            <a:off x="5681634" y="2326157"/>
            <a:ext cx="1945484" cy="322729"/>
          </a:xfrm>
          <a:prstGeom prst="left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ECD3C436-B54A-C745-9D4F-13D7F4F30808}"/>
              </a:ext>
            </a:extLst>
          </p:cNvPr>
          <p:cNvSpPr txBox="1"/>
          <p:nvPr/>
        </p:nvSpPr>
        <p:spPr>
          <a:xfrm>
            <a:off x="7627118" y="3016606"/>
            <a:ext cx="4014787" cy="400110"/>
          </a:xfrm>
          <a:prstGeom prst="rect">
            <a:avLst/>
          </a:prstGeom>
          <a:noFill/>
        </p:spPr>
        <p:txBody>
          <a:bodyPr wrap="square" rtlCol="0">
            <a:spAutoFit/>
          </a:bodyPr>
          <a:lstStyle/>
          <a:p>
            <a:r>
              <a:rPr lang="de-DE" sz="2000" dirty="0">
                <a:latin typeface="Open Sans" panose="020B0606030504020204" pitchFamily="34" charset="0"/>
                <a:ea typeface="Open Sans" panose="020B0606030504020204" pitchFamily="34" charset="0"/>
                <a:cs typeface="Open Sans" panose="020B0606030504020204" pitchFamily="34" charset="0"/>
              </a:rPr>
              <a:t>isolierte Aufgaben </a:t>
            </a:r>
          </a:p>
        </p:txBody>
      </p:sp>
      <p:sp>
        <p:nvSpPr>
          <p:cNvPr id="15" name="Pfeil nach links 14">
            <a:extLst>
              <a:ext uri="{FF2B5EF4-FFF2-40B4-BE49-F238E27FC236}">
                <a16:creationId xmlns:a16="http://schemas.microsoft.com/office/drawing/2014/main" id="{614417D6-90BE-8243-9247-D3F642BA7D84}"/>
              </a:ext>
            </a:extLst>
          </p:cNvPr>
          <p:cNvSpPr/>
          <p:nvPr/>
        </p:nvSpPr>
        <p:spPr>
          <a:xfrm>
            <a:off x="5287118" y="3055297"/>
            <a:ext cx="2340000" cy="322729"/>
          </a:xfrm>
          <a:prstGeom prst="left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nach links 15">
            <a:extLst>
              <a:ext uri="{FF2B5EF4-FFF2-40B4-BE49-F238E27FC236}">
                <a16:creationId xmlns:a16="http://schemas.microsoft.com/office/drawing/2014/main" id="{974670C7-98A8-8C4A-A0D9-D8B3A9B9B045}"/>
              </a:ext>
            </a:extLst>
          </p:cNvPr>
          <p:cNvSpPr/>
          <p:nvPr/>
        </p:nvSpPr>
        <p:spPr>
          <a:xfrm>
            <a:off x="5631630" y="3855209"/>
            <a:ext cx="1995488" cy="400110"/>
          </a:xfrm>
          <a:prstGeom prst="left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67F0C211-968E-174F-87DB-6F9FBDE96BF6}"/>
              </a:ext>
            </a:extLst>
          </p:cNvPr>
          <p:cNvSpPr txBox="1"/>
          <p:nvPr/>
        </p:nvSpPr>
        <p:spPr>
          <a:xfrm>
            <a:off x="7627118" y="3893899"/>
            <a:ext cx="4396489" cy="400110"/>
          </a:xfrm>
          <a:prstGeom prst="rect">
            <a:avLst/>
          </a:prstGeom>
          <a:noFill/>
        </p:spPr>
        <p:txBody>
          <a:bodyPr wrap="square" rtlCol="0">
            <a:spAutoFit/>
          </a:bodyPr>
          <a:lstStyle/>
          <a:p>
            <a:r>
              <a:rPr lang="de-DE" sz="2000" dirty="0">
                <a:latin typeface="Open Sans" panose="020B0606030504020204" pitchFamily="34" charset="0"/>
                <a:ea typeface="Open Sans" panose="020B0606030504020204" pitchFamily="34" charset="0"/>
                <a:cs typeface="Open Sans" panose="020B0606030504020204" pitchFamily="34" charset="0"/>
              </a:rPr>
              <a:t>Es zählt nur „richtig“ oder „falsch“ </a:t>
            </a:r>
          </a:p>
        </p:txBody>
      </p:sp>
      <p:pic>
        <p:nvPicPr>
          <p:cNvPr id="4" name="Grafik 3">
            <a:extLst>
              <a:ext uri="{FF2B5EF4-FFF2-40B4-BE49-F238E27FC236}">
                <a16:creationId xmlns:a16="http://schemas.microsoft.com/office/drawing/2014/main" id="{647E235C-4714-0441-9530-B4382EF99214}"/>
              </a:ext>
            </a:extLst>
          </p:cNvPr>
          <p:cNvPicPr>
            <a:picLocks noChangeAspect="1"/>
          </p:cNvPicPr>
          <p:nvPr/>
        </p:nvPicPr>
        <p:blipFill>
          <a:blip r:embed="rId3"/>
          <a:stretch>
            <a:fillRect/>
          </a:stretch>
        </p:blipFill>
        <p:spPr>
          <a:xfrm>
            <a:off x="1985906" y="1997765"/>
            <a:ext cx="2980808" cy="3714888"/>
          </a:xfrm>
          <a:prstGeom prst="rect">
            <a:avLst/>
          </a:prstGeom>
        </p:spPr>
      </p:pic>
      <p:sp>
        <p:nvSpPr>
          <p:cNvPr id="3" name="Rechteck 2">
            <a:extLst>
              <a:ext uri="{FF2B5EF4-FFF2-40B4-BE49-F238E27FC236}">
                <a16:creationId xmlns:a16="http://schemas.microsoft.com/office/drawing/2014/main" id="{D7DCA997-D840-4144-B3B0-6D3B4A0375D9}"/>
              </a:ext>
            </a:extLst>
          </p:cNvPr>
          <p:cNvSpPr/>
          <p:nvPr/>
        </p:nvSpPr>
        <p:spPr>
          <a:xfrm>
            <a:off x="2680352" y="5679388"/>
            <a:ext cx="1802096" cy="246221"/>
          </a:xfrm>
          <a:prstGeom prst="rect">
            <a:avLst/>
          </a:prstGeom>
        </p:spPr>
        <p:txBody>
          <a:bodyPr wrap="none">
            <a:spAutoFit/>
          </a:bodyPr>
          <a:lstStyle/>
          <a:p>
            <a:r>
              <a:rPr lang="de-DE" sz="1000" dirty="0">
                <a:solidFill>
                  <a:schemeClr val="bg1">
                    <a:lumMod val="65000"/>
                  </a:schemeClr>
                </a:solidFill>
              </a:rPr>
              <a:t>PIKAS </a:t>
            </a:r>
            <a:r>
              <a:rPr lang="de-DE" sz="1000" dirty="0" err="1">
                <a:solidFill>
                  <a:schemeClr val="bg1">
                    <a:lumMod val="65000"/>
                  </a:schemeClr>
                </a:solidFill>
              </a:rPr>
              <a:t>digi</a:t>
            </a:r>
            <a:r>
              <a:rPr lang="de-DE" sz="1000" dirty="0">
                <a:solidFill>
                  <a:schemeClr val="bg1">
                    <a:lumMod val="65000"/>
                  </a:schemeClr>
                </a:solidFill>
              </a:rPr>
              <a:t>. Lizenz: CC BY-SA 4.0</a:t>
            </a:r>
          </a:p>
        </p:txBody>
      </p:sp>
    </p:spTree>
    <p:extLst>
      <p:ext uri="{BB962C8B-B14F-4D97-AF65-F5344CB8AC3E}">
        <p14:creationId xmlns:p14="http://schemas.microsoft.com/office/powerpoint/2010/main" val="127614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6" grpId="0" animBg="1"/>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A875A1F-9184-8449-A161-6B0E0ED627A9}"/>
              </a:ext>
            </a:extLst>
          </p:cNvPr>
          <p:cNvSpPr>
            <a:spLocks noGrp="1"/>
          </p:cNvSpPr>
          <p:nvPr>
            <p:ph type="sldNum" sz="quarter" idx="12"/>
          </p:nvPr>
        </p:nvSpPr>
        <p:spPr/>
        <p:txBody>
          <a:bodyPr/>
          <a:lstStyle/>
          <a:p>
            <a:fld id="{7D26CBBC-A65C-324F-A558-3C7EC3B0734D}" type="slidenum">
              <a:rPr lang="de-DE" smtClean="0"/>
              <a:t>35</a:t>
            </a:fld>
            <a:endParaRPr lang="de-DE"/>
          </a:p>
        </p:txBody>
      </p:sp>
      <p:sp>
        <p:nvSpPr>
          <p:cNvPr id="6" name="Inhaltsplatzhalter 5">
            <a:extLst>
              <a:ext uri="{FF2B5EF4-FFF2-40B4-BE49-F238E27FC236}">
                <a16:creationId xmlns:a16="http://schemas.microsoft.com/office/drawing/2014/main" id="{5D4D8ACC-910A-3945-B6FA-FBA18A5117B6}"/>
              </a:ext>
            </a:extLst>
          </p:cNvPr>
          <p:cNvSpPr>
            <a:spLocks noGrp="1"/>
          </p:cNvSpPr>
          <p:nvPr>
            <p:ph sz="half" idx="13"/>
          </p:nvPr>
        </p:nvSpPr>
        <p:spPr>
          <a:xfrm>
            <a:off x="4150517" y="474311"/>
            <a:ext cx="7921740" cy="479954"/>
          </a:xfrm>
        </p:spPr>
        <p:txBody>
          <a:bodyPr/>
          <a:lstStyle/>
          <a:p>
            <a:r>
              <a:rPr lang="de-DE" sz="2900" dirty="0"/>
              <a:t>3. </a:t>
            </a:r>
            <a:r>
              <a:rPr lang="de-DE" sz="2900" b="1" dirty="0"/>
              <a:t>Gute Aufgaben </a:t>
            </a:r>
            <a:r>
              <a:rPr lang="de-DE" sz="2900" dirty="0"/>
              <a:t>im Mathematikunterricht</a:t>
            </a:r>
          </a:p>
        </p:txBody>
      </p:sp>
      <p:sp>
        <p:nvSpPr>
          <p:cNvPr id="9" name="Datumsplatzhalter 2">
            <a:extLst>
              <a:ext uri="{FF2B5EF4-FFF2-40B4-BE49-F238E27FC236}">
                <a16:creationId xmlns:a16="http://schemas.microsoft.com/office/drawing/2014/main" id="{3E70DBD4-CA94-7642-BD44-AB267565B078}"/>
              </a:ext>
            </a:extLst>
          </p:cNvPr>
          <p:cNvSpPr>
            <a:spLocks noGrp="1"/>
          </p:cNvSpPr>
          <p:nvPr>
            <p:ph type="dt" sz="half" idx="10"/>
          </p:nvPr>
        </p:nvSpPr>
        <p:spPr>
          <a:xfrm>
            <a:off x="838200" y="6356350"/>
            <a:ext cx="2743200" cy="365125"/>
          </a:xfrm>
        </p:spPr>
        <p:txBody>
          <a:bodyPr/>
          <a:lstStyle/>
          <a:p>
            <a:fld id="{9867C491-33E9-634C-8797-44A7E5376E7E}" type="datetime1">
              <a:rPr lang="de-DE" smtClean="0"/>
              <a:t>25.11.20</a:t>
            </a:fld>
            <a:endParaRPr lang="de-DE" dirty="0"/>
          </a:p>
        </p:txBody>
      </p:sp>
      <p:sp>
        <p:nvSpPr>
          <p:cNvPr id="10" name="Fußzeilenplatzhalter 3">
            <a:extLst>
              <a:ext uri="{FF2B5EF4-FFF2-40B4-BE49-F238E27FC236}">
                <a16:creationId xmlns:a16="http://schemas.microsoft.com/office/drawing/2014/main" id="{0460C637-FC84-A046-B566-07D6C5C2C240}"/>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pic>
        <p:nvPicPr>
          <p:cNvPr id="13" name="Grafik 12">
            <a:extLst>
              <a:ext uri="{FF2B5EF4-FFF2-40B4-BE49-F238E27FC236}">
                <a16:creationId xmlns:a16="http://schemas.microsoft.com/office/drawing/2014/main" id="{BB89C313-72A1-FF40-88AF-A78C77585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250" y="1609627"/>
            <a:ext cx="5935476" cy="423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4FBE2D0A-ACE7-9642-81B9-E0484C58054A}"/>
              </a:ext>
            </a:extLst>
          </p:cNvPr>
          <p:cNvSpPr txBox="1"/>
          <p:nvPr/>
        </p:nvSpPr>
        <p:spPr>
          <a:xfrm>
            <a:off x="6635585" y="2520668"/>
            <a:ext cx="5384064" cy="2249270"/>
          </a:xfrm>
          <a:prstGeom prst="rect">
            <a:avLst/>
          </a:prstGeom>
          <a:noFill/>
        </p:spPr>
        <p:txBody>
          <a:bodyPr wrap="square" rtlCol="0">
            <a:spAutoFit/>
          </a:bodyPr>
          <a:lstStyle/>
          <a:p>
            <a:pPr>
              <a:lnSpc>
                <a:spcPct val="150000"/>
              </a:lnSpc>
            </a:pPr>
            <a:r>
              <a:rPr lang="de-DE" sz="2400" b="1" dirty="0">
                <a:latin typeface="Open Sans" panose="020B0606030504020204" pitchFamily="34" charset="0"/>
                <a:ea typeface="Open Sans" panose="020B0606030504020204" pitchFamily="34" charset="0"/>
                <a:cs typeface="Open Sans" panose="020B0606030504020204" pitchFamily="34" charset="0"/>
              </a:rPr>
              <a:t>Diskutieren Sie mit Ihrem Sitznachbarn:</a:t>
            </a:r>
          </a:p>
          <a:p>
            <a:pPr>
              <a:lnSpc>
                <a:spcPct val="150000"/>
              </a:lnSpc>
            </a:pPr>
            <a:r>
              <a:rPr lang="de-DE" sz="2400" dirty="0">
                <a:latin typeface="Open Sans" panose="020B0606030504020204" pitchFamily="34" charset="0"/>
                <a:ea typeface="Open Sans" panose="020B0606030504020204" pitchFamily="34" charset="0"/>
                <a:cs typeface="Open Sans" panose="020B0606030504020204" pitchFamily="34" charset="0"/>
              </a:rPr>
              <a:t>Inwiefern entsprechen die Aufgaben dieser App einer </a:t>
            </a:r>
            <a:r>
              <a:rPr lang="de-DE" sz="2400" i="1" dirty="0">
                <a:latin typeface="Open Sans" panose="020B0606030504020204" pitchFamily="34" charset="0"/>
                <a:ea typeface="Open Sans" panose="020B0606030504020204" pitchFamily="34" charset="0"/>
                <a:cs typeface="Open Sans" panose="020B0606030504020204" pitchFamily="34" charset="0"/>
              </a:rPr>
              <a:t>guten Lernaufgabe</a:t>
            </a:r>
            <a:r>
              <a:rPr lang="de-DE" sz="2400" dirty="0">
                <a:latin typeface="Open Sans" panose="020B0606030504020204" pitchFamily="34" charset="0"/>
                <a:ea typeface="Open Sans" panose="020B0606030504020204" pitchFamily="34" charset="0"/>
                <a:cs typeface="Open Sans" panose="020B0606030504020204" pitchFamily="34" charset="0"/>
              </a:rPr>
              <a:t>?</a:t>
            </a:r>
          </a:p>
        </p:txBody>
      </p:sp>
      <p:sp>
        <p:nvSpPr>
          <p:cNvPr id="4" name="Textfeld 3">
            <a:extLst>
              <a:ext uri="{FF2B5EF4-FFF2-40B4-BE49-F238E27FC236}">
                <a16:creationId xmlns:a16="http://schemas.microsoft.com/office/drawing/2014/main" id="{84E4E0D3-D18B-D84B-8BDF-B6CC2BE6A858}"/>
              </a:ext>
            </a:extLst>
          </p:cNvPr>
          <p:cNvSpPr txBox="1"/>
          <p:nvPr/>
        </p:nvSpPr>
        <p:spPr>
          <a:xfrm>
            <a:off x="6635585" y="1708939"/>
            <a:ext cx="3208422" cy="523220"/>
          </a:xfrm>
          <a:prstGeom prst="rect">
            <a:avLst/>
          </a:prstGeom>
          <a:no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AKTIVITÄT</a:t>
            </a:r>
          </a:p>
        </p:txBody>
      </p:sp>
      <p:sp>
        <p:nvSpPr>
          <p:cNvPr id="2" name="Rechteck 1">
            <a:extLst>
              <a:ext uri="{FF2B5EF4-FFF2-40B4-BE49-F238E27FC236}">
                <a16:creationId xmlns:a16="http://schemas.microsoft.com/office/drawing/2014/main" id="{6F3E3256-0667-3F45-B2E9-40E8EFBE2E68}"/>
              </a:ext>
            </a:extLst>
          </p:cNvPr>
          <p:cNvSpPr/>
          <p:nvPr/>
        </p:nvSpPr>
        <p:spPr>
          <a:xfrm>
            <a:off x="2527940" y="5845898"/>
            <a:ext cx="1802096" cy="246221"/>
          </a:xfrm>
          <a:prstGeom prst="rect">
            <a:avLst/>
          </a:prstGeom>
        </p:spPr>
        <p:txBody>
          <a:bodyPr wrap="none">
            <a:spAutoFit/>
          </a:bodyPr>
          <a:lstStyle/>
          <a:p>
            <a:r>
              <a:rPr lang="de-DE" sz="1000" dirty="0">
                <a:solidFill>
                  <a:schemeClr val="bg1">
                    <a:lumMod val="65000"/>
                  </a:schemeClr>
                </a:solidFill>
              </a:rPr>
              <a:t>PIKAS digi. Lizenz: CC BY-SA 4.0</a:t>
            </a:r>
          </a:p>
        </p:txBody>
      </p:sp>
      <p:pic>
        <p:nvPicPr>
          <p:cNvPr id="12" name="Grafik 11" descr="Benutzer">
            <a:extLst>
              <a:ext uri="{FF2B5EF4-FFF2-40B4-BE49-F238E27FC236}">
                <a16:creationId xmlns:a16="http://schemas.microsoft.com/office/drawing/2014/main" id="{AC38AD4B-93A3-F545-8026-1A060AC1E1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0768" y="1475258"/>
            <a:ext cx="807720" cy="807720"/>
          </a:xfrm>
          <a:prstGeom prst="rect">
            <a:avLst/>
          </a:prstGeom>
        </p:spPr>
      </p:pic>
      <p:pic>
        <p:nvPicPr>
          <p:cNvPr id="14" name="Grafik 13" descr="Benutzer">
            <a:extLst>
              <a:ext uri="{FF2B5EF4-FFF2-40B4-BE49-F238E27FC236}">
                <a16:creationId xmlns:a16="http://schemas.microsoft.com/office/drawing/2014/main" id="{A2308C26-3F33-AD4E-B847-9E995E525F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4628" y="1593060"/>
            <a:ext cx="807720" cy="807720"/>
          </a:xfrm>
          <a:prstGeom prst="rect">
            <a:avLst/>
          </a:prstGeom>
        </p:spPr>
      </p:pic>
    </p:spTree>
    <p:extLst>
      <p:ext uri="{BB962C8B-B14F-4D97-AF65-F5344CB8AC3E}">
        <p14:creationId xmlns:p14="http://schemas.microsoft.com/office/powerpoint/2010/main" val="418840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213710D-4404-4543-95B0-36C738EABD33}"/>
              </a:ext>
            </a:extLst>
          </p:cNvPr>
          <p:cNvSpPr>
            <a:spLocks noGrp="1"/>
          </p:cNvSpPr>
          <p:nvPr>
            <p:ph type="dt" sz="half" idx="10"/>
          </p:nvPr>
        </p:nvSpPr>
        <p:spPr/>
        <p:txBody>
          <a:bodyPr/>
          <a:lstStyle/>
          <a:p>
            <a:fld id="{B88BDFCA-8B8B-AB4D-AF1F-0066699C0952}" type="datetime1">
              <a:rPr lang="de-DE" smtClean="0"/>
              <a:t>25.11.20</a:t>
            </a:fld>
            <a:endParaRPr lang="de-DE" dirty="0"/>
          </a:p>
        </p:txBody>
      </p:sp>
      <p:sp>
        <p:nvSpPr>
          <p:cNvPr id="4" name="Fußzeilenplatzhalter 3">
            <a:extLst>
              <a:ext uri="{FF2B5EF4-FFF2-40B4-BE49-F238E27FC236}">
                <a16:creationId xmlns:a16="http://schemas.microsoft.com/office/drawing/2014/main" id="{0CB5B58F-CAA1-2B4E-A226-2DA9AA2DE795}"/>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6125D9D8-1BE7-EF47-9370-89B88B520DD1}"/>
              </a:ext>
            </a:extLst>
          </p:cNvPr>
          <p:cNvSpPr>
            <a:spLocks noGrp="1"/>
          </p:cNvSpPr>
          <p:nvPr>
            <p:ph type="sldNum" sz="quarter" idx="12"/>
          </p:nvPr>
        </p:nvSpPr>
        <p:spPr/>
        <p:txBody>
          <a:bodyPr/>
          <a:lstStyle/>
          <a:p>
            <a:fld id="{7D26CBBC-A65C-324F-A558-3C7EC3B0734D}" type="slidenum">
              <a:rPr lang="de-DE" smtClean="0"/>
              <a:t>36</a:t>
            </a:fld>
            <a:endParaRPr lang="de-DE"/>
          </a:p>
        </p:txBody>
      </p:sp>
      <p:sp>
        <p:nvSpPr>
          <p:cNvPr id="6" name="Inhaltsplatzhalter 5">
            <a:extLst>
              <a:ext uri="{FF2B5EF4-FFF2-40B4-BE49-F238E27FC236}">
                <a16:creationId xmlns:a16="http://schemas.microsoft.com/office/drawing/2014/main" id="{D7EEEC53-8EDF-A341-8DB0-515F4A61DEEA}"/>
              </a:ext>
            </a:extLst>
          </p:cNvPr>
          <p:cNvSpPr>
            <a:spLocks noGrp="1"/>
          </p:cNvSpPr>
          <p:nvPr>
            <p:ph sz="half" idx="13"/>
          </p:nvPr>
        </p:nvSpPr>
        <p:spPr>
          <a:xfrm>
            <a:off x="4150516" y="474311"/>
            <a:ext cx="7862807" cy="479954"/>
          </a:xfrm>
        </p:spPr>
        <p:txBody>
          <a:bodyPr/>
          <a:lstStyle/>
          <a:p>
            <a:r>
              <a:rPr lang="de-DE" sz="2900" dirty="0"/>
              <a:t>3. </a:t>
            </a:r>
            <a:r>
              <a:rPr lang="de-DE" sz="2900" b="1" dirty="0"/>
              <a:t>Gute Aufgaben </a:t>
            </a:r>
            <a:r>
              <a:rPr lang="de-DE" sz="2900" dirty="0"/>
              <a:t>im Mathematikunterricht</a:t>
            </a:r>
          </a:p>
        </p:txBody>
      </p:sp>
      <p:graphicFrame>
        <p:nvGraphicFramePr>
          <p:cNvPr id="7" name="Tabelle 6">
            <a:extLst>
              <a:ext uri="{FF2B5EF4-FFF2-40B4-BE49-F238E27FC236}">
                <a16:creationId xmlns:a16="http://schemas.microsoft.com/office/drawing/2014/main" id="{A1185440-C035-2848-BDD6-2A26808E2ECF}"/>
              </a:ext>
            </a:extLst>
          </p:cNvPr>
          <p:cNvGraphicFramePr>
            <a:graphicFrameLocks noGrp="1"/>
          </p:cNvGraphicFramePr>
          <p:nvPr>
            <p:extLst>
              <p:ext uri="{D42A27DB-BD31-4B8C-83A1-F6EECF244321}">
                <p14:modId xmlns:p14="http://schemas.microsoft.com/office/powerpoint/2010/main" val="639949573"/>
              </p:ext>
            </p:extLst>
          </p:nvPr>
        </p:nvGraphicFramePr>
        <p:xfrm>
          <a:off x="4121614" y="1523628"/>
          <a:ext cx="7862807" cy="3956050"/>
        </p:xfrm>
        <a:graphic>
          <a:graphicData uri="http://schemas.openxmlformats.org/drawingml/2006/table">
            <a:tbl>
              <a:tblPr firstRow="1" bandRow="1">
                <a:tableStyleId>{F5AB1C69-6EDB-4FF4-983F-18BD219EF322}</a:tableStyleId>
              </a:tblPr>
              <a:tblGrid>
                <a:gridCol w="6267862">
                  <a:extLst>
                    <a:ext uri="{9D8B030D-6E8A-4147-A177-3AD203B41FA5}">
                      <a16:colId xmlns:a16="http://schemas.microsoft.com/office/drawing/2014/main" val="3874238311"/>
                    </a:ext>
                  </a:extLst>
                </a:gridCol>
                <a:gridCol w="1594945">
                  <a:extLst>
                    <a:ext uri="{9D8B030D-6E8A-4147-A177-3AD203B41FA5}">
                      <a16:colId xmlns:a16="http://schemas.microsoft.com/office/drawing/2014/main" val="3086541342"/>
                    </a:ext>
                  </a:extLst>
                </a:gridCol>
              </a:tblGrid>
              <a:tr h="370840">
                <a:tc>
                  <a:txBody>
                    <a:bodyPr/>
                    <a:lstStyle/>
                    <a:p>
                      <a:r>
                        <a:rPr lang="de-DE" dirty="0"/>
                        <a:t>Gute Lernaufgaben?</a:t>
                      </a:r>
                    </a:p>
                  </a:txBody>
                  <a:tcPr/>
                </a:tc>
                <a:tc>
                  <a:txBody>
                    <a:bodyPr/>
                    <a:lstStyle/>
                    <a:p>
                      <a:pPr algn="ctr"/>
                      <a:r>
                        <a:rPr lang="de-DE" dirty="0"/>
                        <a:t>oder</a:t>
                      </a:r>
                    </a:p>
                  </a:txBody>
                  <a:tcPr/>
                </a:tc>
                <a:extLst>
                  <a:ext uri="{0D108BD9-81ED-4DB2-BD59-A6C34878D82A}">
                    <a16:rowId xmlns:a16="http://schemas.microsoft.com/office/drawing/2014/main" val="354217336"/>
                  </a:ext>
                </a:extLst>
              </a:tr>
              <a:tr h="370840">
                <a:tc>
                  <a:txBody>
                    <a:bodyPr/>
                    <a:lstStyle/>
                    <a:p>
                      <a:pPr>
                        <a:lnSpc>
                          <a:spcPct val="150000"/>
                        </a:lnSpc>
                      </a:pPr>
                      <a:r>
                        <a:rPr lang="de-DE" sz="1800" dirty="0"/>
                        <a:t>herausfordernd auf unterschiedlichem Anspruchsniveau</a:t>
                      </a:r>
                      <a:endParaRPr lang="de-DE" dirty="0"/>
                    </a:p>
                  </a:txBody>
                  <a:tcPr/>
                </a:tc>
                <a:tc>
                  <a:txBody>
                    <a:bodyPr/>
                    <a:lstStyle/>
                    <a:p>
                      <a:pPr algn="ctr"/>
                      <a:r>
                        <a:rPr lang="de-DE" dirty="0"/>
                        <a:t> </a:t>
                      </a:r>
                    </a:p>
                  </a:txBody>
                  <a:tcPr/>
                </a:tc>
                <a:extLst>
                  <a:ext uri="{0D108BD9-81ED-4DB2-BD59-A6C34878D82A}">
                    <a16:rowId xmlns:a16="http://schemas.microsoft.com/office/drawing/2014/main" val="3435594061"/>
                  </a:ext>
                </a:extLst>
              </a:tr>
              <a:tr h="370840">
                <a:tc>
                  <a:txBody>
                    <a:bodyPr/>
                    <a:lstStyle/>
                    <a:p>
                      <a:pPr>
                        <a:lnSpc>
                          <a:spcPct val="150000"/>
                        </a:lnSpc>
                      </a:pPr>
                      <a:r>
                        <a:rPr lang="de-DE" sz="1800" dirty="0"/>
                        <a:t>fordern und fördern inhalts- und prozessbezogene sowie übergreifende Kompetenzen</a:t>
                      </a:r>
                      <a:endParaRPr lang="de-DE" dirty="0"/>
                    </a:p>
                  </a:txBody>
                  <a:tcPr/>
                </a:tc>
                <a:tc>
                  <a:txBody>
                    <a:bodyPr/>
                    <a:lstStyle/>
                    <a:p>
                      <a:endParaRPr lang="de-DE" dirty="0"/>
                    </a:p>
                  </a:txBody>
                  <a:tcPr/>
                </a:tc>
                <a:extLst>
                  <a:ext uri="{0D108BD9-81ED-4DB2-BD59-A6C34878D82A}">
                    <a16:rowId xmlns:a16="http://schemas.microsoft.com/office/drawing/2014/main" val="2651942888"/>
                  </a:ext>
                </a:extLst>
              </a:tr>
              <a:tr h="370840">
                <a:tc>
                  <a:txBody>
                    <a:bodyPr/>
                    <a:lstStyle/>
                    <a:p>
                      <a:pPr>
                        <a:lnSpc>
                          <a:spcPct val="150000"/>
                        </a:lnSpc>
                      </a:pPr>
                      <a:r>
                        <a:rPr lang="de-DE" sz="1800" dirty="0"/>
                        <a:t>knüpfen an Vorwissen an und bauen das zu erwerbende Wissen kumulativ (vernetzt) auf</a:t>
                      </a:r>
                      <a:endParaRPr lang="de-DE" dirty="0"/>
                    </a:p>
                  </a:txBody>
                  <a:tcPr/>
                </a:tc>
                <a:tc>
                  <a:txBody>
                    <a:bodyPr/>
                    <a:lstStyle/>
                    <a:p>
                      <a:endParaRPr lang="de-DE" dirty="0"/>
                    </a:p>
                  </a:txBody>
                  <a:tcPr/>
                </a:tc>
                <a:extLst>
                  <a:ext uri="{0D108BD9-81ED-4DB2-BD59-A6C34878D82A}">
                    <a16:rowId xmlns:a16="http://schemas.microsoft.com/office/drawing/2014/main" val="1492560991"/>
                  </a:ext>
                </a:extLst>
              </a:tr>
              <a:tr h="370840">
                <a:tc>
                  <a:txBody>
                    <a:bodyPr/>
                    <a:lstStyle/>
                    <a:p>
                      <a:pPr>
                        <a:lnSpc>
                          <a:spcPct val="150000"/>
                        </a:lnSpc>
                      </a:pPr>
                      <a:r>
                        <a:rPr lang="de-DE" sz="1800" dirty="0"/>
                        <a:t>sind in sinnstiftende Kontexte eingebunden</a:t>
                      </a:r>
                      <a:endParaRPr lang="de-DE" dirty="0"/>
                    </a:p>
                  </a:txBody>
                  <a:tcPr/>
                </a:tc>
                <a:tc>
                  <a:txBody>
                    <a:bodyPr/>
                    <a:lstStyle/>
                    <a:p>
                      <a:endParaRPr lang="de-DE" dirty="0"/>
                    </a:p>
                  </a:txBody>
                  <a:tcPr/>
                </a:tc>
                <a:extLst>
                  <a:ext uri="{0D108BD9-81ED-4DB2-BD59-A6C34878D82A}">
                    <a16:rowId xmlns:a16="http://schemas.microsoft.com/office/drawing/2014/main" val="3887916921"/>
                  </a:ext>
                </a:extLst>
              </a:tr>
              <a:tr h="370840">
                <a:tc>
                  <a:txBody>
                    <a:bodyPr/>
                    <a:lstStyle/>
                    <a:p>
                      <a:pPr>
                        <a:lnSpc>
                          <a:spcPct val="150000"/>
                        </a:lnSpc>
                      </a:pPr>
                      <a:r>
                        <a:rPr lang="de-DE" sz="1800" dirty="0"/>
                        <a:t>sind vielfältig in den Lösungsstrategien und Darstellungsformen</a:t>
                      </a:r>
                      <a:endParaRPr lang="de-DE" dirty="0"/>
                    </a:p>
                  </a:txBody>
                  <a:tcPr/>
                </a:tc>
                <a:tc>
                  <a:txBody>
                    <a:bodyPr/>
                    <a:lstStyle/>
                    <a:p>
                      <a:endParaRPr lang="de-DE" dirty="0"/>
                    </a:p>
                  </a:txBody>
                  <a:tcPr/>
                </a:tc>
                <a:extLst>
                  <a:ext uri="{0D108BD9-81ED-4DB2-BD59-A6C34878D82A}">
                    <a16:rowId xmlns:a16="http://schemas.microsoft.com/office/drawing/2014/main" val="4212491481"/>
                  </a:ext>
                </a:extLst>
              </a:tr>
              <a:tr h="370840">
                <a:tc>
                  <a:txBody>
                    <a:bodyPr/>
                    <a:lstStyle/>
                    <a:p>
                      <a:pPr>
                        <a:lnSpc>
                          <a:spcPct val="150000"/>
                        </a:lnSpc>
                      </a:pPr>
                      <a:r>
                        <a:rPr lang="de-DE" sz="1800" dirty="0"/>
                        <a:t>stärken das </a:t>
                      </a:r>
                      <a:r>
                        <a:rPr lang="de-DE" sz="1800" dirty="0" err="1"/>
                        <a:t>Könnensbewusstsein</a:t>
                      </a:r>
                      <a:r>
                        <a:rPr lang="de-DE" sz="1800" dirty="0"/>
                        <a:t> durch erfolgreiches Bearbeiten</a:t>
                      </a:r>
                      <a:endParaRPr lang="de-DE" dirty="0"/>
                    </a:p>
                  </a:txBody>
                  <a:tcPr/>
                </a:tc>
                <a:tc>
                  <a:txBody>
                    <a:bodyPr/>
                    <a:lstStyle/>
                    <a:p>
                      <a:endParaRPr lang="de-DE" dirty="0"/>
                    </a:p>
                  </a:txBody>
                  <a:tcPr/>
                </a:tc>
                <a:extLst>
                  <a:ext uri="{0D108BD9-81ED-4DB2-BD59-A6C34878D82A}">
                    <a16:rowId xmlns:a16="http://schemas.microsoft.com/office/drawing/2014/main" val="3267560269"/>
                  </a:ext>
                </a:extLst>
              </a:tr>
            </a:tbl>
          </a:graphicData>
        </a:graphic>
      </p:graphicFrame>
      <p:pic>
        <p:nvPicPr>
          <p:cNvPr id="8" name="Grafik 7">
            <a:extLst>
              <a:ext uri="{FF2B5EF4-FFF2-40B4-BE49-F238E27FC236}">
                <a16:creationId xmlns:a16="http://schemas.microsoft.com/office/drawing/2014/main" id="{1D2515C7-78DE-B645-91FE-F4B72BF2B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79" y="1791641"/>
            <a:ext cx="3587319" cy="256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descr="Häkchen">
            <a:extLst>
              <a:ext uri="{FF2B5EF4-FFF2-40B4-BE49-F238E27FC236}">
                <a16:creationId xmlns:a16="http://schemas.microsoft.com/office/drawing/2014/main" id="{1138240B-4225-F24B-9131-F2C600CA19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17385" y="1530144"/>
            <a:ext cx="349470" cy="349470"/>
          </a:xfrm>
          <a:prstGeom prst="rect">
            <a:avLst/>
          </a:prstGeom>
        </p:spPr>
      </p:pic>
      <p:pic>
        <p:nvPicPr>
          <p:cNvPr id="10" name="Grafik 9" descr="Schließen">
            <a:extLst>
              <a:ext uri="{FF2B5EF4-FFF2-40B4-BE49-F238E27FC236}">
                <a16:creationId xmlns:a16="http://schemas.microsoft.com/office/drawing/2014/main" id="{B52CDEB5-63FF-8946-A077-CEE3CB3EA1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14083" y="1530144"/>
            <a:ext cx="336331" cy="336331"/>
          </a:xfrm>
          <a:prstGeom prst="rect">
            <a:avLst/>
          </a:prstGeom>
        </p:spPr>
      </p:pic>
      <p:pic>
        <p:nvPicPr>
          <p:cNvPr id="11" name="Grafik 10" descr="Schließen">
            <a:extLst>
              <a:ext uri="{FF2B5EF4-FFF2-40B4-BE49-F238E27FC236}">
                <a16:creationId xmlns:a16="http://schemas.microsoft.com/office/drawing/2014/main" id="{0AD4461B-7D31-6844-B9AF-38E6ABD86C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7469" y="1997854"/>
            <a:ext cx="336331" cy="336331"/>
          </a:xfrm>
          <a:prstGeom prst="rect">
            <a:avLst/>
          </a:prstGeom>
        </p:spPr>
      </p:pic>
      <p:pic>
        <p:nvPicPr>
          <p:cNvPr id="12" name="Grafik 11" descr="Schließen">
            <a:extLst>
              <a:ext uri="{FF2B5EF4-FFF2-40B4-BE49-F238E27FC236}">
                <a16:creationId xmlns:a16="http://schemas.microsoft.com/office/drawing/2014/main" id="{6640279D-BD22-DF4C-BE09-0D450A7DEB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7469" y="2640245"/>
            <a:ext cx="336331" cy="336331"/>
          </a:xfrm>
          <a:prstGeom prst="rect">
            <a:avLst/>
          </a:prstGeom>
        </p:spPr>
      </p:pic>
      <p:pic>
        <p:nvPicPr>
          <p:cNvPr id="13" name="Grafik 12" descr="Schließen">
            <a:extLst>
              <a:ext uri="{FF2B5EF4-FFF2-40B4-BE49-F238E27FC236}">
                <a16:creationId xmlns:a16="http://schemas.microsoft.com/office/drawing/2014/main" id="{6FD57EA1-FF51-D242-97AA-30309F5B73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5645" y="3476265"/>
            <a:ext cx="336331" cy="336331"/>
          </a:xfrm>
          <a:prstGeom prst="rect">
            <a:avLst/>
          </a:prstGeom>
        </p:spPr>
      </p:pic>
      <p:pic>
        <p:nvPicPr>
          <p:cNvPr id="14" name="Grafik 13" descr="Schließen">
            <a:extLst>
              <a:ext uri="{FF2B5EF4-FFF2-40B4-BE49-F238E27FC236}">
                <a16:creationId xmlns:a16="http://schemas.microsoft.com/office/drawing/2014/main" id="{131C1A65-4490-2A4E-99D5-EFC47EBE13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5644" y="4118656"/>
            <a:ext cx="336331" cy="336331"/>
          </a:xfrm>
          <a:prstGeom prst="rect">
            <a:avLst/>
          </a:prstGeom>
        </p:spPr>
      </p:pic>
      <p:pic>
        <p:nvPicPr>
          <p:cNvPr id="15" name="Grafik 14" descr="Schließen">
            <a:extLst>
              <a:ext uri="{FF2B5EF4-FFF2-40B4-BE49-F238E27FC236}">
                <a16:creationId xmlns:a16="http://schemas.microsoft.com/office/drawing/2014/main" id="{DDA5B66D-F3C5-954C-8C23-809270BA65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5643" y="4631001"/>
            <a:ext cx="336331" cy="336331"/>
          </a:xfrm>
          <a:prstGeom prst="rect">
            <a:avLst/>
          </a:prstGeom>
        </p:spPr>
      </p:pic>
      <p:pic>
        <p:nvPicPr>
          <p:cNvPr id="16" name="Grafik 15" descr="Schließen">
            <a:extLst>
              <a:ext uri="{FF2B5EF4-FFF2-40B4-BE49-F238E27FC236}">
                <a16:creationId xmlns:a16="http://schemas.microsoft.com/office/drawing/2014/main" id="{B231CDBF-927F-384C-8BA7-8E4055E197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7469" y="5105226"/>
            <a:ext cx="336331" cy="336331"/>
          </a:xfrm>
          <a:prstGeom prst="rect">
            <a:avLst/>
          </a:prstGeom>
        </p:spPr>
      </p:pic>
      <p:sp>
        <p:nvSpPr>
          <p:cNvPr id="18" name="Textfeld 17">
            <a:extLst>
              <a:ext uri="{FF2B5EF4-FFF2-40B4-BE49-F238E27FC236}">
                <a16:creationId xmlns:a16="http://schemas.microsoft.com/office/drawing/2014/main" id="{044217E6-C25E-FE4F-B15D-B859A8C34C53}"/>
              </a:ext>
            </a:extLst>
          </p:cNvPr>
          <p:cNvSpPr txBox="1"/>
          <p:nvPr/>
        </p:nvSpPr>
        <p:spPr>
          <a:xfrm>
            <a:off x="4038600" y="5910541"/>
            <a:ext cx="7932683" cy="276999"/>
          </a:xfrm>
          <a:prstGeom prst="rect">
            <a:avLst/>
          </a:prstGeom>
          <a:noFill/>
        </p:spPr>
        <p:txBody>
          <a:bodyPr wrap="square" rtlCol="0">
            <a:spAutoFit/>
          </a:bodyPr>
          <a:lstStyle/>
          <a:p>
            <a:r>
              <a:rPr lang="de-DE" sz="1200" dirty="0">
                <a:latin typeface="Open Sans" panose="020B0606030504020204" pitchFamily="34" charset="0"/>
                <a:ea typeface="Open Sans" panose="020B0606030504020204" pitchFamily="34" charset="0"/>
                <a:cs typeface="Open Sans" panose="020B0606030504020204" pitchFamily="34" charset="0"/>
              </a:rPr>
              <a:t>(Ministerium für Schule und Weiterbildung des Landes Nordrhein-Westfalen, 2008b, S. 13f) </a:t>
            </a:r>
          </a:p>
        </p:txBody>
      </p:sp>
      <p:sp>
        <p:nvSpPr>
          <p:cNvPr id="20" name="Textfeld 19">
            <a:extLst>
              <a:ext uri="{FF2B5EF4-FFF2-40B4-BE49-F238E27FC236}">
                <a16:creationId xmlns:a16="http://schemas.microsoft.com/office/drawing/2014/main" id="{A3C5D9C3-3357-F84D-AF92-FD3F8291D8B6}"/>
              </a:ext>
            </a:extLst>
          </p:cNvPr>
          <p:cNvSpPr txBox="1"/>
          <p:nvPr/>
        </p:nvSpPr>
        <p:spPr>
          <a:xfrm>
            <a:off x="10737862" y="5072225"/>
            <a:ext cx="895543" cy="369332"/>
          </a:xfrm>
          <a:prstGeom prst="rect">
            <a:avLst/>
          </a:prstGeom>
          <a:noFill/>
        </p:spPr>
        <p:txBody>
          <a:bodyPr wrap="square" rtlCol="0">
            <a:spAutoFit/>
          </a:bodyPr>
          <a:lstStyle/>
          <a:p>
            <a:r>
              <a:rPr lang="de-DE" b="1" dirty="0"/>
              <a:t>(          )  </a:t>
            </a:r>
          </a:p>
        </p:txBody>
      </p:sp>
      <p:sp>
        <p:nvSpPr>
          <p:cNvPr id="19" name="Rechteck 18">
            <a:extLst>
              <a:ext uri="{FF2B5EF4-FFF2-40B4-BE49-F238E27FC236}">
                <a16:creationId xmlns:a16="http://schemas.microsoft.com/office/drawing/2014/main" id="{6C1735F3-6B53-684C-AFE6-7109AF572EE6}"/>
              </a:ext>
            </a:extLst>
          </p:cNvPr>
          <p:cNvSpPr/>
          <p:nvPr/>
        </p:nvSpPr>
        <p:spPr>
          <a:xfrm>
            <a:off x="1100190" y="4331876"/>
            <a:ext cx="1802096" cy="246221"/>
          </a:xfrm>
          <a:prstGeom prst="rect">
            <a:avLst/>
          </a:prstGeom>
        </p:spPr>
        <p:txBody>
          <a:bodyPr wrap="none">
            <a:spAutoFit/>
          </a:bodyPr>
          <a:lstStyle/>
          <a:p>
            <a:r>
              <a:rPr lang="de-DE" sz="1000" dirty="0">
                <a:solidFill>
                  <a:schemeClr val="bg1">
                    <a:lumMod val="65000"/>
                  </a:schemeClr>
                </a:solidFill>
              </a:rPr>
              <a:t>PIKAS digi. Lizenz: CC BY-SA 4.0</a:t>
            </a:r>
          </a:p>
        </p:txBody>
      </p:sp>
    </p:spTree>
    <p:extLst>
      <p:ext uri="{BB962C8B-B14F-4D97-AF65-F5344CB8AC3E}">
        <p14:creationId xmlns:p14="http://schemas.microsoft.com/office/powerpoint/2010/main" val="165988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BF84A0F-5C7C-AC4A-8D4E-9D9EB237832B}"/>
              </a:ext>
            </a:extLst>
          </p:cNvPr>
          <p:cNvSpPr>
            <a:spLocks noGrp="1"/>
          </p:cNvSpPr>
          <p:nvPr>
            <p:ph idx="1"/>
          </p:nvPr>
        </p:nvSpPr>
        <p:spPr>
          <a:xfrm>
            <a:off x="838200" y="1172649"/>
            <a:ext cx="10515600" cy="553465"/>
          </a:xfrm>
        </p:spPr>
        <p:txBody>
          <a:bodyPr/>
          <a:lstStyle/>
          <a:p>
            <a:pPr marL="0" indent="0" algn="ctr">
              <a:buNone/>
            </a:pPr>
            <a:r>
              <a:rPr lang="de-DE" b="1" dirty="0"/>
              <a:t>Ein sehr weit verbreiteter Softwaretyp</a:t>
            </a:r>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p:txBody>
      </p:sp>
      <p:sp>
        <p:nvSpPr>
          <p:cNvPr id="5" name="Foliennummernplatzhalter 4">
            <a:extLst>
              <a:ext uri="{FF2B5EF4-FFF2-40B4-BE49-F238E27FC236}">
                <a16:creationId xmlns:a16="http://schemas.microsoft.com/office/drawing/2014/main" id="{28107DFE-05DB-C440-B074-30ED9A2B27D2}"/>
              </a:ext>
            </a:extLst>
          </p:cNvPr>
          <p:cNvSpPr>
            <a:spLocks noGrp="1"/>
          </p:cNvSpPr>
          <p:nvPr>
            <p:ph type="sldNum" sz="quarter" idx="12"/>
          </p:nvPr>
        </p:nvSpPr>
        <p:spPr/>
        <p:txBody>
          <a:bodyPr/>
          <a:lstStyle/>
          <a:p>
            <a:fld id="{7D26CBBC-A65C-324F-A558-3C7EC3B0734D}" type="slidenum">
              <a:rPr lang="de-DE" smtClean="0"/>
              <a:t>37</a:t>
            </a:fld>
            <a:endParaRPr lang="de-DE"/>
          </a:p>
        </p:txBody>
      </p:sp>
      <p:pic>
        <p:nvPicPr>
          <p:cNvPr id="8" name="Grafik 7">
            <a:extLst>
              <a:ext uri="{FF2B5EF4-FFF2-40B4-BE49-F238E27FC236}">
                <a16:creationId xmlns:a16="http://schemas.microsoft.com/office/drawing/2014/main" id="{8990C87D-E62D-D342-9BCC-0135421E6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739" y="1654049"/>
            <a:ext cx="3587319" cy="256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feil nach links 9">
            <a:extLst>
              <a:ext uri="{FF2B5EF4-FFF2-40B4-BE49-F238E27FC236}">
                <a16:creationId xmlns:a16="http://schemas.microsoft.com/office/drawing/2014/main" id="{841E493C-3A60-6342-B280-DE1D83DD3885}"/>
              </a:ext>
            </a:extLst>
          </p:cNvPr>
          <p:cNvSpPr/>
          <p:nvPr/>
        </p:nvSpPr>
        <p:spPr>
          <a:xfrm>
            <a:off x="4150516" y="2037092"/>
            <a:ext cx="1945484" cy="322729"/>
          </a:xfrm>
          <a:prstGeom prst="left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29692FB9-D3D2-0740-BE1D-66829F7E5298}"/>
              </a:ext>
            </a:extLst>
          </p:cNvPr>
          <p:cNvSpPr txBox="1"/>
          <p:nvPr/>
        </p:nvSpPr>
        <p:spPr>
          <a:xfrm>
            <a:off x="6095999" y="2036938"/>
            <a:ext cx="4014787" cy="400110"/>
          </a:xfrm>
          <a:prstGeom prst="rect">
            <a:avLst/>
          </a:prstGeom>
          <a:noFill/>
        </p:spPr>
        <p:txBody>
          <a:bodyPr wrap="square" rtlCol="0">
            <a:spAutoFit/>
          </a:bodyPr>
          <a:lstStyle/>
          <a:p>
            <a:r>
              <a:rPr lang="de-DE" sz="2000" dirty="0">
                <a:latin typeface="Open Sans" panose="020B0606030504020204" pitchFamily="34" charset="0"/>
                <a:ea typeface="Open Sans" panose="020B0606030504020204" pitchFamily="34" charset="0"/>
                <a:cs typeface="Open Sans" panose="020B0606030504020204" pitchFamily="34" charset="0"/>
              </a:rPr>
              <a:t>bunt ‚eingepackte‘ Mathematik</a:t>
            </a:r>
          </a:p>
        </p:txBody>
      </p:sp>
      <p:sp>
        <p:nvSpPr>
          <p:cNvPr id="13" name="Textfeld 12">
            <a:extLst>
              <a:ext uri="{FF2B5EF4-FFF2-40B4-BE49-F238E27FC236}">
                <a16:creationId xmlns:a16="http://schemas.microsoft.com/office/drawing/2014/main" id="{6B0D0230-F90F-F849-9221-D5FF3970FFAE}"/>
              </a:ext>
            </a:extLst>
          </p:cNvPr>
          <p:cNvSpPr txBox="1"/>
          <p:nvPr/>
        </p:nvSpPr>
        <p:spPr>
          <a:xfrm>
            <a:off x="6095999" y="2798313"/>
            <a:ext cx="4014787" cy="400110"/>
          </a:xfrm>
          <a:prstGeom prst="rect">
            <a:avLst/>
          </a:prstGeom>
          <a:noFill/>
        </p:spPr>
        <p:txBody>
          <a:bodyPr wrap="square" rtlCol="0">
            <a:spAutoFit/>
          </a:bodyPr>
          <a:lstStyle/>
          <a:p>
            <a:r>
              <a:rPr lang="de-DE" sz="2000" dirty="0">
                <a:latin typeface="Open Sans" panose="020B0606030504020204" pitchFamily="34" charset="0"/>
                <a:ea typeface="Open Sans" panose="020B0606030504020204" pitchFamily="34" charset="0"/>
                <a:cs typeface="Open Sans" panose="020B0606030504020204" pitchFamily="34" charset="0"/>
              </a:rPr>
              <a:t>isolierte Aufgaben </a:t>
            </a:r>
          </a:p>
        </p:txBody>
      </p:sp>
      <p:sp>
        <p:nvSpPr>
          <p:cNvPr id="14" name="Pfeil nach links 13">
            <a:extLst>
              <a:ext uri="{FF2B5EF4-FFF2-40B4-BE49-F238E27FC236}">
                <a16:creationId xmlns:a16="http://schemas.microsoft.com/office/drawing/2014/main" id="{0F33147D-6C9C-8242-9F4C-4EEC13045E9F}"/>
              </a:ext>
            </a:extLst>
          </p:cNvPr>
          <p:cNvSpPr/>
          <p:nvPr/>
        </p:nvSpPr>
        <p:spPr>
          <a:xfrm>
            <a:off x="3755999" y="2837004"/>
            <a:ext cx="2340000" cy="322729"/>
          </a:xfrm>
          <a:prstGeom prst="left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links 14">
            <a:extLst>
              <a:ext uri="{FF2B5EF4-FFF2-40B4-BE49-F238E27FC236}">
                <a16:creationId xmlns:a16="http://schemas.microsoft.com/office/drawing/2014/main" id="{6D53233D-DDF0-464C-9830-A37C656AFAC9}"/>
              </a:ext>
            </a:extLst>
          </p:cNvPr>
          <p:cNvSpPr/>
          <p:nvPr/>
        </p:nvSpPr>
        <p:spPr>
          <a:xfrm>
            <a:off x="4100511" y="3636916"/>
            <a:ext cx="1995488" cy="400110"/>
          </a:xfrm>
          <a:prstGeom prst="left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CC5B03C6-FDC3-8F48-93A7-C0BBE7FA2B15}"/>
              </a:ext>
            </a:extLst>
          </p:cNvPr>
          <p:cNvSpPr txBox="1"/>
          <p:nvPr/>
        </p:nvSpPr>
        <p:spPr>
          <a:xfrm>
            <a:off x="6095999" y="3675606"/>
            <a:ext cx="4396489" cy="400110"/>
          </a:xfrm>
          <a:prstGeom prst="rect">
            <a:avLst/>
          </a:prstGeom>
          <a:noFill/>
        </p:spPr>
        <p:txBody>
          <a:bodyPr wrap="square" rtlCol="0">
            <a:spAutoFit/>
          </a:bodyPr>
          <a:lstStyle/>
          <a:p>
            <a:r>
              <a:rPr lang="de-DE" sz="2000" dirty="0">
                <a:latin typeface="Open Sans" panose="020B0606030504020204" pitchFamily="34" charset="0"/>
                <a:ea typeface="Open Sans" panose="020B0606030504020204" pitchFamily="34" charset="0"/>
                <a:cs typeface="Open Sans" panose="020B0606030504020204" pitchFamily="34" charset="0"/>
              </a:rPr>
              <a:t>Es zählt nur „richtig“ oder „falsch“ </a:t>
            </a:r>
          </a:p>
        </p:txBody>
      </p:sp>
      <p:sp>
        <p:nvSpPr>
          <p:cNvPr id="17" name="Textfeld 16">
            <a:extLst>
              <a:ext uri="{FF2B5EF4-FFF2-40B4-BE49-F238E27FC236}">
                <a16:creationId xmlns:a16="http://schemas.microsoft.com/office/drawing/2014/main" id="{78E3366C-0072-B14A-9D21-1A5A05A8054D}"/>
              </a:ext>
            </a:extLst>
          </p:cNvPr>
          <p:cNvSpPr txBox="1"/>
          <p:nvPr/>
        </p:nvSpPr>
        <p:spPr>
          <a:xfrm>
            <a:off x="838199" y="4224737"/>
            <a:ext cx="11049001" cy="1508105"/>
          </a:xfrm>
          <a:prstGeom prst="rect">
            <a:avLst/>
          </a:prstGeom>
          <a:noFill/>
        </p:spPr>
        <p:txBody>
          <a:bodyPr wrap="square" rtlCol="0">
            <a:spAutoFit/>
          </a:bodyPr>
          <a:lstStyle/>
          <a:p>
            <a:pPr marL="285750" indent="-285750">
              <a:buFont typeface="Arial" panose="020B0604020202020204" pitchFamily="34" charset="0"/>
              <a:buChar char="•"/>
            </a:pPr>
            <a:r>
              <a:rPr lang="de-DE" sz="2400" dirty="0"/>
              <a:t>Suchbegriff „Mathe Grundschule“ führt im </a:t>
            </a:r>
            <a:r>
              <a:rPr lang="de-DE" sz="2400" dirty="0" err="1"/>
              <a:t>AppStore</a:t>
            </a:r>
            <a:r>
              <a:rPr lang="de-DE" sz="2400" dirty="0"/>
              <a:t> zu einer Reihe solcher </a:t>
            </a:r>
            <a:br>
              <a:rPr lang="de-DE" sz="2400" dirty="0"/>
            </a:br>
            <a:r>
              <a:rPr lang="de-DE" sz="2400" dirty="0"/>
              <a:t>‚</a:t>
            </a:r>
            <a:r>
              <a:rPr lang="de-DE" sz="2400" dirty="0" err="1"/>
              <a:t>drill</a:t>
            </a:r>
            <a:r>
              <a:rPr lang="de-DE" sz="2400" dirty="0"/>
              <a:t> &amp; </a:t>
            </a:r>
            <a:r>
              <a:rPr lang="de-DE" sz="2400" dirty="0" err="1"/>
              <a:t>practice</a:t>
            </a:r>
            <a:r>
              <a:rPr lang="de-DE" sz="2400" dirty="0"/>
              <a:t>‘-Software</a:t>
            </a:r>
          </a:p>
          <a:p>
            <a:pPr marL="285750" indent="-285750">
              <a:buFont typeface="Arial" panose="020B0604020202020204" pitchFamily="34" charset="0"/>
              <a:buChar char="•"/>
            </a:pPr>
            <a:r>
              <a:rPr lang="de-DE" sz="2400" dirty="0"/>
              <a:t>74% der Apps (</a:t>
            </a:r>
            <a:r>
              <a:rPr lang="de-DE" sz="2400" dirty="0" err="1"/>
              <a:t>n</a:t>
            </a:r>
            <a:r>
              <a:rPr lang="de-DE" sz="2400" dirty="0"/>
              <a:t>=360) sind </a:t>
            </a:r>
            <a:r>
              <a:rPr lang="de-DE" sz="2400" dirty="0" err="1"/>
              <a:t>drill</a:t>
            </a:r>
            <a:r>
              <a:rPr lang="de-DE" sz="2400" dirty="0"/>
              <a:t> &amp; </a:t>
            </a:r>
            <a:r>
              <a:rPr lang="de-DE" sz="2400" dirty="0" err="1"/>
              <a:t>practice</a:t>
            </a:r>
            <a:r>
              <a:rPr lang="de-DE" sz="2400" dirty="0"/>
              <a:t>-Software </a:t>
            </a:r>
            <a:br>
              <a:rPr lang="de-DE" sz="2400" dirty="0"/>
            </a:br>
            <a:r>
              <a:rPr lang="de-DE" sz="2000" dirty="0"/>
              <a:t>(Goodwin &amp; </a:t>
            </a:r>
            <a:r>
              <a:rPr lang="de-DE" sz="2000" dirty="0" err="1"/>
              <a:t>Highfield</a:t>
            </a:r>
            <a:r>
              <a:rPr lang="de-DE" sz="2000" dirty="0"/>
              <a:t>, 2013, S. 210f.)</a:t>
            </a:r>
            <a:endParaRPr lang="de-DE" sz="2400" dirty="0"/>
          </a:p>
        </p:txBody>
      </p:sp>
      <p:sp>
        <p:nvSpPr>
          <p:cNvPr id="18" name="Textfeld 17">
            <a:extLst>
              <a:ext uri="{FF2B5EF4-FFF2-40B4-BE49-F238E27FC236}">
                <a16:creationId xmlns:a16="http://schemas.microsoft.com/office/drawing/2014/main" id="{263EABA7-557C-C449-A2B1-4DAB01EFD416}"/>
              </a:ext>
            </a:extLst>
          </p:cNvPr>
          <p:cNvSpPr txBox="1"/>
          <p:nvPr/>
        </p:nvSpPr>
        <p:spPr>
          <a:xfrm>
            <a:off x="1717429" y="5746978"/>
            <a:ext cx="8757138" cy="707886"/>
          </a:xfrm>
          <a:prstGeom prst="rect">
            <a:avLst/>
          </a:prstGeom>
          <a:solidFill>
            <a:srgbClr val="428891">
              <a:alpha val="50000"/>
            </a:srgbClr>
          </a:solidFill>
        </p:spPr>
        <p:txBody>
          <a:bodyPr wrap="square" rtlCol="0">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‚Drill &amp; Practice‘-Software ist keineswegs für den Aufbau mathematischen Verständnisses geeignet!</a:t>
            </a:r>
          </a:p>
        </p:txBody>
      </p:sp>
      <p:sp>
        <p:nvSpPr>
          <p:cNvPr id="23" name="Inhaltsplatzhalter 5">
            <a:extLst>
              <a:ext uri="{FF2B5EF4-FFF2-40B4-BE49-F238E27FC236}">
                <a16:creationId xmlns:a16="http://schemas.microsoft.com/office/drawing/2014/main" id="{9001710F-8B1C-E942-BFFF-DAF0E39D119C}"/>
              </a:ext>
            </a:extLst>
          </p:cNvPr>
          <p:cNvSpPr txBox="1">
            <a:spLocks/>
          </p:cNvSpPr>
          <p:nvPr/>
        </p:nvSpPr>
        <p:spPr>
          <a:xfrm>
            <a:off x="4150517" y="474311"/>
            <a:ext cx="7833665"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3. </a:t>
            </a:r>
            <a:r>
              <a:rPr lang="de-DE" sz="2900" b="1" dirty="0"/>
              <a:t>Gute Aufgaben </a:t>
            </a:r>
            <a:r>
              <a:rPr lang="de-DE" sz="2900" dirty="0"/>
              <a:t>im Mathematikunterricht</a:t>
            </a:r>
          </a:p>
        </p:txBody>
      </p:sp>
      <p:sp>
        <p:nvSpPr>
          <p:cNvPr id="24" name="Datumsplatzhalter 2">
            <a:extLst>
              <a:ext uri="{FF2B5EF4-FFF2-40B4-BE49-F238E27FC236}">
                <a16:creationId xmlns:a16="http://schemas.microsoft.com/office/drawing/2014/main" id="{70038CE5-03DF-1443-B17D-F6F318C1BAE3}"/>
              </a:ext>
            </a:extLst>
          </p:cNvPr>
          <p:cNvSpPr>
            <a:spLocks noGrp="1"/>
          </p:cNvSpPr>
          <p:nvPr>
            <p:ph type="dt" sz="half" idx="10"/>
          </p:nvPr>
        </p:nvSpPr>
        <p:spPr>
          <a:xfrm>
            <a:off x="838200" y="6356350"/>
            <a:ext cx="2743200" cy="365125"/>
          </a:xfrm>
        </p:spPr>
        <p:txBody>
          <a:bodyPr/>
          <a:lstStyle/>
          <a:p>
            <a:fld id="{3D49FBDC-67BB-5B43-9BA1-B1EF78C6F848}" type="datetime1">
              <a:rPr lang="de-DE" smtClean="0"/>
              <a:t>25.11.20</a:t>
            </a:fld>
            <a:endParaRPr lang="de-DE" dirty="0"/>
          </a:p>
        </p:txBody>
      </p:sp>
      <p:sp>
        <p:nvSpPr>
          <p:cNvPr id="25" name="Fußzeilenplatzhalter 3">
            <a:extLst>
              <a:ext uri="{FF2B5EF4-FFF2-40B4-BE49-F238E27FC236}">
                <a16:creationId xmlns:a16="http://schemas.microsoft.com/office/drawing/2014/main" id="{DE709E94-9871-E04B-8B38-1B4177AD5D30}"/>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sp>
        <p:nvSpPr>
          <p:cNvPr id="20" name="Rechteck 19">
            <a:extLst>
              <a:ext uri="{FF2B5EF4-FFF2-40B4-BE49-F238E27FC236}">
                <a16:creationId xmlns:a16="http://schemas.microsoft.com/office/drawing/2014/main" id="{613CD369-E079-0043-BC9B-8D01B912A3FA}"/>
              </a:ext>
            </a:extLst>
          </p:cNvPr>
          <p:cNvSpPr/>
          <p:nvPr/>
        </p:nvSpPr>
        <p:spPr>
          <a:xfrm>
            <a:off x="1795350" y="4136405"/>
            <a:ext cx="1802096" cy="246221"/>
          </a:xfrm>
          <a:prstGeom prst="rect">
            <a:avLst/>
          </a:prstGeom>
        </p:spPr>
        <p:txBody>
          <a:bodyPr wrap="none">
            <a:spAutoFit/>
          </a:bodyPr>
          <a:lstStyle/>
          <a:p>
            <a:r>
              <a:rPr lang="de-DE" sz="1000" dirty="0">
                <a:solidFill>
                  <a:schemeClr val="bg1">
                    <a:lumMod val="65000"/>
                  </a:schemeClr>
                </a:solidFill>
              </a:rPr>
              <a:t>PIKAS digi. Lizenz: CC BY-SA 4.0</a:t>
            </a:r>
          </a:p>
        </p:txBody>
      </p:sp>
    </p:spTree>
    <p:extLst>
      <p:ext uri="{BB962C8B-B14F-4D97-AF65-F5344CB8AC3E}">
        <p14:creationId xmlns:p14="http://schemas.microsoft.com/office/powerpoint/2010/main" val="7538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14" grpId="0" animBg="1"/>
      <p:bldP spid="15" grpId="0" animBg="1"/>
      <p:bldP spid="16" grpId="0"/>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A875A1F-9184-8449-A161-6B0E0ED627A9}"/>
              </a:ext>
            </a:extLst>
          </p:cNvPr>
          <p:cNvSpPr>
            <a:spLocks noGrp="1"/>
          </p:cNvSpPr>
          <p:nvPr>
            <p:ph type="sldNum" sz="quarter" idx="12"/>
          </p:nvPr>
        </p:nvSpPr>
        <p:spPr/>
        <p:txBody>
          <a:bodyPr/>
          <a:lstStyle/>
          <a:p>
            <a:fld id="{7D26CBBC-A65C-324F-A558-3C7EC3B0734D}" type="slidenum">
              <a:rPr lang="de-DE" smtClean="0"/>
              <a:t>38</a:t>
            </a:fld>
            <a:endParaRPr lang="de-DE"/>
          </a:p>
        </p:txBody>
      </p:sp>
      <p:sp>
        <p:nvSpPr>
          <p:cNvPr id="6" name="Inhaltsplatzhalter 5">
            <a:extLst>
              <a:ext uri="{FF2B5EF4-FFF2-40B4-BE49-F238E27FC236}">
                <a16:creationId xmlns:a16="http://schemas.microsoft.com/office/drawing/2014/main" id="{5D4D8ACC-910A-3945-B6FA-FBA18A5117B6}"/>
              </a:ext>
            </a:extLst>
          </p:cNvPr>
          <p:cNvSpPr>
            <a:spLocks noGrp="1"/>
          </p:cNvSpPr>
          <p:nvPr>
            <p:ph sz="half" idx="13"/>
          </p:nvPr>
        </p:nvSpPr>
        <p:spPr>
          <a:xfrm>
            <a:off x="4150517" y="474311"/>
            <a:ext cx="7921740" cy="479954"/>
          </a:xfrm>
        </p:spPr>
        <p:txBody>
          <a:bodyPr/>
          <a:lstStyle/>
          <a:p>
            <a:r>
              <a:rPr lang="de-DE" sz="2900" dirty="0"/>
              <a:t>3. </a:t>
            </a:r>
            <a:r>
              <a:rPr lang="de-DE" sz="2900" b="1" dirty="0"/>
              <a:t>Gute Aufgaben </a:t>
            </a:r>
            <a:r>
              <a:rPr lang="de-DE" sz="2900" dirty="0"/>
              <a:t>im Mathematikunterricht</a:t>
            </a:r>
          </a:p>
        </p:txBody>
      </p:sp>
      <p:sp>
        <p:nvSpPr>
          <p:cNvPr id="12" name="Textfeld 11">
            <a:extLst>
              <a:ext uri="{FF2B5EF4-FFF2-40B4-BE49-F238E27FC236}">
                <a16:creationId xmlns:a16="http://schemas.microsoft.com/office/drawing/2014/main" id="{AEA3E04C-23F8-1E42-8C59-373B2957237D}"/>
              </a:ext>
            </a:extLst>
          </p:cNvPr>
          <p:cNvSpPr txBox="1"/>
          <p:nvPr/>
        </p:nvSpPr>
        <p:spPr>
          <a:xfrm>
            <a:off x="277052" y="1303659"/>
            <a:ext cx="11692760" cy="461665"/>
          </a:xfrm>
          <a:prstGeom prst="rect">
            <a:avLst/>
          </a:prstGeom>
          <a:noFill/>
        </p:spPr>
        <p:txBody>
          <a:bodyPr wrap="square" rtlCol="0">
            <a:spAutoFit/>
          </a:bodyPr>
          <a:lstStyle/>
          <a:p>
            <a:pPr algn="ctr"/>
            <a:r>
              <a:rPr lang="de-DE" sz="2400" b="1" dirty="0">
                <a:latin typeface="Open Sans" panose="020B0606030504020204" pitchFamily="34" charset="0"/>
                <a:ea typeface="Open Sans" panose="020B0606030504020204" pitchFamily="34" charset="0"/>
                <a:cs typeface="Open Sans" panose="020B0606030504020204" pitchFamily="34" charset="0"/>
              </a:rPr>
              <a:t>„Bunter Hund – analog und digital“</a:t>
            </a:r>
          </a:p>
        </p:txBody>
      </p:sp>
      <p:sp>
        <p:nvSpPr>
          <p:cNvPr id="8" name="Inhaltsplatzhalter 1">
            <a:extLst>
              <a:ext uri="{FF2B5EF4-FFF2-40B4-BE49-F238E27FC236}">
                <a16:creationId xmlns:a16="http://schemas.microsoft.com/office/drawing/2014/main" id="{9E1CE086-CE4E-B745-9584-2FBBAC050DCA}"/>
              </a:ext>
            </a:extLst>
          </p:cNvPr>
          <p:cNvSpPr txBox="1">
            <a:spLocks/>
          </p:cNvSpPr>
          <p:nvPr/>
        </p:nvSpPr>
        <p:spPr>
          <a:xfrm>
            <a:off x="838200" y="2351314"/>
            <a:ext cx="10515600" cy="3825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a:p>
            <a:pPr marL="0" indent="0">
              <a:buNone/>
            </a:pPr>
            <a:endParaRPr lang="de-DE" dirty="0"/>
          </a:p>
          <a:p>
            <a:endParaRPr lang="de-DE" dirty="0"/>
          </a:p>
        </p:txBody>
      </p:sp>
      <p:sp>
        <p:nvSpPr>
          <p:cNvPr id="11" name="Datumsplatzhalter 2">
            <a:extLst>
              <a:ext uri="{FF2B5EF4-FFF2-40B4-BE49-F238E27FC236}">
                <a16:creationId xmlns:a16="http://schemas.microsoft.com/office/drawing/2014/main" id="{EA247E1B-7BEF-3C4F-85FE-9283558C52D4}"/>
              </a:ext>
            </a:extLst>
          </p:cNvPr>
          <p:cNvSpPr>
            <a:spLocks noGrp="1"/>
          </p:cNvSpPr>
          <p:nvPr>
            <p:ph type="dt" sz="half" idx="10"/>
          </p:nvPr>
        </p:nvSpPr>
        <p:spPr>
          <a:xfrm>
            <a:off x="838200" y="6356350"/>
            <a:ext cx="2743200" cy="365125"/>
          </a:xfrm>
        </p:spPr>
        <p:txBody>
          <a:bodyPr/>
          <a:lstStyle/>
          <a:p>
            <a:fld id="{63C7784B-E50F-1A4D-9181-A52F50E84B5A}" type="datetime1">
              <a:rPr lang="de-DE" smtClean="0"/>
              <a:t>25.11.20</a:t>
            </a:fld>
            <a:endParaRPr lang="de-DE" dirty="0"/>
          </a:p>
        </p:txBody>
      </p:sp>
      <p:sp>
        <p:nvSpPr>
          <p:cNvPr id="13" name="Fußzeilenplatzhalter 3">
            <a:extLst>
              <a:ext uri="{FF2B5EF4-FFF2-40B4-BE49-F238E27FC236}">
                <a16:creationId xmlns:a16="http://schemas.microsoft.com/office/drawing/2014/main" id="{81F5DE57-DA53-E446-9244-F51DB1FA8627}"/>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pic>
        <p:nvPicPr>
          <p:cNvPr id="15" name="Grafik 14">
            <a:extLst>
              <a:ext uri="{FF2B5EF4-FFF2-40B4-BE49-F238E27FC236}">
                <a16:creationId xmlns:a16="http://schemas.microsoft.com/office/drawing/2014/main" id="{6FF0D3AE-A858-4C49-8E51-E45D8F6D7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163" y="2171927"/>
            <a:ext cx="4373140" cy="31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a:extLst>
              <a:ext uri="{FF2B5EF4-FFF2-40B4-BE49-F238E27FC236}">
                <a16:creationId xmlns:a16="http://schemas.microsoft.com/office/drawing/2014/main" id="{4CF5A164-A297-4C45-887B-2CCD2E08F6CE}"/>
              </a:ext>
            </a:extLst>
          </p:cNvPr>
          <p:cNvPicPr>
            <a:picLocks noChangeAspect="1"/>
          </p:cNvPicPr>
          <p:nvPr/>
        </p:nvPicPr>
        <p:blipFill>
          <a:blip r:embed="rId4"/>
          <a:stretch>
            <a:fillRect/>
          </a:stretch>
        </p:blipFill>
        <p:spPr>
          <a:xfrm>
            <a:off x="2149366" y="2114718"/>
            <a:ext cx="2980808" cy="3714888"/>
          </a:xfrm>
          <a:prstGeom prst="rect">
            <a:avLst/>
          </a:prstGeom>
        </p:spPr>
      </p:pic>
      <p:sp>
        <p:nvSpPr>
          <p:cNvPr id="14" name="Textfeld 13">
            <a:extLst>
              <a:ext uri="{FF2B5EF4-FFF2-40B4-BE49-F238E27FC236}">
                <a16:creationId xmlns:a16="http://schemas.microsoft.com/office/drawing/2014/main" id="{2E43783C-D5E3-FC40-8069-FACBB80D0F85}"/>
              </a:ext>
            </a:extLst>
          </p:cNvPr>
          <p:cNvSpPr txBox="1"/>
          <p:nvPr/>
        </p:nvSpPr>
        <p:spPr>
          <a:xfrm>
            <a:off x="2738722" y="5829606"/>
            <a:ext cx="1802096" cy="246221"/>
          </a:xfrm>
          <a:prstGeom prst="rect">
            <a:avLst/>
          </a:prstGeom>
          <a:noFill/>
        </p:spPr>
        <p:txBody>
          <a:bodyPr wrap="none" rtlCol="0">
            <a:spAutoFit/>
          </a:bodyPr>
          <a:lstStyle/>
          <a:p>
            <a:r>
              <a:rPr lang="de-DE" sz="1000" dirty="0">
                <a:solidFill>
                  <a:schemeClr val="bg1">
                    <a:lumMod val="65000"/>
                  </a:schemeClr>
                </a:solidFill>
              </a:rPr>
              <a:t>PIKAS digi. Lizenz: CC BY-SA 4.0</a:t>
            </a:r>
          </a:p>
        </p:txBody>
      </p:sp>
      <p:sp>
        <p:nvSpPr>
          <p:cNvPr id="16" name="Rechteck 15">
            <a:extLst>
              <a:ext uri="{FF2B5EF4-FFF2-40B4-BE49-F238E27FC236}">
                <a16:creationId xmlns:a16="http://schemas.microsoft.com/office/drawing/2014/main" id="{8A43E42C-AAEB-054D-8A91-9A2B5D191DD8}"/>
              </a:ext>
            </a:extLst>
          </p:cNvPr>
          <p:cNvSpPr/>
          <p:nvPr/>
        </p:nvSpPr>
        <p:spPr>
          <a:xfrm>
            <a:off x="7897685" y="5259710"/>
            <a:ext cx="1802096" cy="246221"/>
          </a:xfrm>
          <a:prstGeom prst="rect">
            <a:avLst/>
          </a:prstGeom>
        </p:spPr>
        <p:txBody>
          <a:bodyPr wrap="none">
            <a:spAutoFit/>
          </a:bodyPr>
          <a:lstStyle/>
          <a:p>
            <a:r>
              <a:rPr lang="de-DE" sz="1000" dirty="0">
                <a:solidFill>
                  <a:schemeClr val="bg1">
                    <a:lumMod val="65000"/>
                  </a:schemeClr>
                </a:solidFill>
              </a:rPr>
              <a:t>PIKAS digi. Lizenz: CC BY-SA 4.0</a:t>
            </a:r>
          </a:p>
        </p:txBody>
      </p:sp>
    </p:spTree>
    <p:extLst>
      <p:ext uri="{BB962C8B-B14F-4D97-AF65-F5344CB8AC3E}">
        <p14:creationId xmlns:p14="http://schemas.microsoft.com/office/powerpoint/2010/main" val="584486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6D5A46-D7D0-1346-A9A7-7FA8F46056A3}"/>
              </a:ext>
            </a:extLst>
          </p:cNvPr>
          <p:cNvSpPr/>
          <p:nvPr/>
        </p:nvSpPr>
        <p:spPr>
          <a:xfrm>
            <a:off x="2383971" y="1932452"/>
            <a:ext cx="7440198" cy="4032919"/>
          </a:xfrm>
          <a:prstGeom prst="rect">
            <a:avLst/>
          </a:prstGeom>
          <a:solidFill>
            <a:srgbClr val="428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liennummernplatzhalter 4">
            <a:extLst>
              <a:ext uri="{FF2B5EF4-FFF2-40B4-BE49-F238E27FC236}">
                <a16:creationId xmlns:a16="http://schemas.microsoft.com/office/drawing/2014/main" id="{A036FFD7-30CD-6C4C-A3C6-58BDAEBD734D}"/>
              </a:ext>
            </a:extLst>
          </p:cNvPr>
          <p:cNvSpPr>
            <a:spLocks noGrp="1"/>
          </p:cNvSpPr>
          <p:nvPr>
            <p:ph type="sldNum" sz="quarter" idx="12"/>
          </p:nvPr>
        </p:nvSpPr>
        <p:spPr/>
        <p:txBody>
          <a:bodyPr/>
          <a:lstStyle/>
          <a:p>
            <a:fld id="{7D26CBBC-A65C-324F-A558-3C7EC3B0734D}" type="slidenum">
              <a:rPr lang="de-DE" smtClean="0"/>
              <a:t>3</a:t>
            </a:fld>
            <a:endParaRPr lang="de-DE"/>
          </a:p>
        </p:txBody>
      </p:sp>
      <p:sp>
        <p:nvSpPr>
          <p:cNvPr id="15" name="Datumsplatzhalter 2">
            <a:extLst>
              <a:ext uri="{FF2B5EF4-FFF2-40B4-BE49-F238E27FC236}">
                <a16:creationId xmlns:a16="http://schemas.microsoft.com/office/drawing/2014/main" id="{447419BB-BEFD-D041-8513-33D47814A728}"/>
              </a:ext>
            </a:extLst>
          </p:cNvPr>
          <p:cNvSpPr>
            <a:spLocks noGrp="1"/>
          </p:cNvSpPr>
          <p:nvPr>
            <p:ph type="dt" sz="half" idx="10"/>
          </p:nvPr>
        </p:nvSpPr>
        <p:spPr>
          <a:xfrm>
            <a:off x="838200" y="6356350"/>
            <a:ext cx="2743200" cy="365125"/>
          </a:xfrm>
        </p:spPr>
        <p:txBody>
          <a:bodyPr/>
          <a:lstStyle/>
          <a:p>
            <a:fld id="{66A32594-9B42-324F-9830-D18038F8F556}" type="datetime1">
              <a:rPr lang="de-DE" smtClean="0"/>
              <a:t>25.11.20</a:t>
            </a:fld>
            <a:endParaRPr lang="de-DE" dirty="0"/>
          </a:p>
        </p:txBody>
      </p:sp>
      <p:sp>
        <p:nvSpPr>
          <p:cNvPr id="16" name="Fußzeilenplatzhalter 3">
            <a:extLst>
              <a:ext uri="{FF2B5EF4-FFF2-40B4-BE49-F238E27FC236}">
                <a16:creationId xmlns:a16="http://schemas.microsoft.com/office/drawing/2014/main" id="{3C8DAF9D-C6A3-5544-858E-9E3C3BC41D0B}"/>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sp>
        <p:nvSpPr>
          <p:cNvPr id="4" name="Textfeld 3">
            <a:extLst>
              <a:ext uri="{FF2B5EF4-FFF2-40B4-BE49-F238E27FC236}">
                <a16:creationId xmlns:a16="http://schemas.microsoft.com/office/drawing/2014/main" id="{57EFA352-1519-F642-93E8-38B09CB0367B}"/>
              </a:ext>
            </a:extLst>
          </p:cNvPr>
          <p:cNvSpPr txBox="1"/>
          <p:nvPr/>
        </p:nvSpPr>
        <p:spPr>
          <a:xfrm>
            <a:off x="2147455" y="1470787"/>
            <a:ext cx="7897091" cy="461665"/>
          </a:xfrm>
          <a:prstGeom prst="rect">
            <a:avLst/>
          </a:prstGeom>
          <a:noFill/>
        </p:spPr>
        <p:txBody>
          <a:bodyPr wrap="square" rtlCol="0">
            <a:spAutoFit/>
          </a:bodyPr>
          <a:lstStyle/>
          <a:p>
            <a:pPr algn="ctr"/>
            <a:r>
              <a:rPr lang="de-DE" sz="2400" b="1" dirty="0">
                <a:latin typeface="Open Sans" panose="020B0606030504020204" pitchFamily="34" charset="0"/>
                <a:ea typeface="Open Sans" panose="020B0606030504020204" pitchFamily="34" charset="0"/>
                <a:cs typeface="Open Sans" panose="020B0606030504020204" pitchFamily="34" charset="0"/>
              </a:rPr>
              <a:t>Die eierlegende Wollmilchsau gibt es als App nicht</a:t>
            </a:r>
          </a:p>
        </p:txBody>
      </p:sp>
      <p:pic>
        <p:nvPicPr>
          <p:cNvPr id="9" name="Grafik 8">
            <a:extLst>
              <a:ext uri="{FF2B5EF4-FFF2-40B4-BE49-F238E27FC236}">
                <a16:creationId xmlns:a16="http://schemas.microsoft.com/office/drawing/2014/main" id="{47F02CC9-0046-8F4B-9149-FAB95B776874}"/>
              </a:ext>
            </a:extLst>
          </p:cNvPr>
          <p:cNvPicPr>
            <a:picLocks noChangeAspect="1"/>
          </p:cNvPicPr>
          <p:nvPr/>
        </p:nvPicPr>
        <p:blipFill>
          <a:blip r:embed="rId3"/>
          <a:stretch>
            <a:fillRect/>
          </a:stretch>
        </p:blipFill>
        <p:spPr>
          <a:xfrm>
            <a:off x="2732220" y="2155599"/>
            <a:ext cx="6743700" cy="3543300"/>
          </a:xfrm>
          <a:prstGeom prst="rect">
            <a:avLst/>
          </a:prstGeom>
        </p:spPr>
      </p:pic>
      <p:sp>
        <p:nvSpPr>
          <p:cNvPr id="13" name="Textfeld 12">
            <a:extLst>
              <a:ext uri="{FF2B5EF4-FFF2-40B4-BE49-F238E27FC236}">
                <a16:creationId xmlns:a16="http://schemas.microsoft.com/office/drawing/2014/main" id="{7AB43DED-5C89-0D4A-8E2C-DFDC76760FCB}"/>
              </a:ext>
            </a:extLst>
          </p:cNvPr>
          <p:cNvSpPr txBox="1"/>
          <p:nvPr/>
        </p:nvSpPr>
        <p:spPr>
          <a:xfrm>
            <a:off x="8081948" y="1104398"/>
            <a:ext cx="4097597" cy="246221"/>
          </a:xfrm>
          <a:prstGeom prst="rect">
            <a:avLst/>
          </a:prstGeom>
          <a:noFill/>
        </p:spPr>
        <p:txBody>
          <a:bodyPr wrap="none" rtlCol="0">
            <a:spAutoFit/>
          </a:bodyPr>
          <a:lstStyle/>
          <a:p>
            <a:r>
              <a:rPr lang="de-DE" sz="1000" dirty="0">
                <a:solidFill>
                  <a:schemeClr val="bg1">
                    <a:lumMod val="85000"/>
                  </a:schemeClr>
                </a:solidFill>
              </a:rPr>
              <a:t>Zeichnung „Eierlegende Wollmilchsau “ von PIKAS digi. Lizenz: CC BY-SA 4.0</a:t>
            </a:r>
          </a:p>
        </p:txBody>
      </p:sp>
      <p:sp>
        <p:nvSpPr>
          <p:cNvPr id="10" name="Inhaltsplatzhalter 5">
            <a:extLst>
              <a:ext uri="{FF2B5EF4-FFF2-40B4-BE49-F238E27FC236}">
                <a16:creationId xmlns:a16="http://schemas.microsoft.com/office/drawing/2014/main" id="{B1617892-AB9B-8442-B221-D8CBCA1F0732}"/>
              </a:ext>
            </a:extLst>
          </p:cNvPr>
          <p:cNvSpPr txBox="1">
            <a:spLocks/>
          </p:cNvSpPr>
          <p:nvPr/>
        </p:nvSpPr>
        <p:spPr>
          <a:xfrm>
            <a:off x="4150517" y="474311"/>
            <a:ext cx="3596483"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Ein erstes Fazit …</a:t>
            </a:r>
          </a:p>
        </p:txBody>
      </p:sp>
    </p:spTree>
    <p:extLst>
      <p:ext uri="{BB962C8B-B14F-4D97-AF65-F5344CB8AC3E}">
        <p14:creationId xmlns:p14="http://schemas.microsoft.com/office/powerpoint/2010/main" val="3942566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A875A1F-9184-8449-A161-6B0E0ED627A9}"/>
              </a:ext>
            </a:extLst>
          </p:cNvPr>
          <p:cNvSpPr>
            <a:spLocks noGrp="1"/>
          </p:cNvSpPr>
          <p:nvPr>
            <p:ph type="sldNum" sz="quarter" idx="12"/>
          </p:nvPr>
        </p:nvSpPr>
        <p:spPr/>
        <p:txBody>
          <a:bodyPr/>
          <a:lstStyle/>
          <a:p>
            <a:fld id="{7D26CBBC-A65C-324F-A558-3C7EC3B0734D}" type="slidenum">
              <a:rPr lang="de-DE" smtClean="0"/>
              <a:t>39</a:t>
            </a:fld>
            <a:endParaRPr lang="de-DE"/>
          </a:p>
        </p:txBody>
      </p:sp>
      <p:sp>
        <p:nvSpPr>
          <p:cNvPr id="6" name="Inhaltsplatzhalter 5">
            <a:extLst>
              <a:ext uri="{FF2B5EF4-FFF2-40B4-BE49-F238E27FC236}">
                <a16:creationId xmlns:a16="http://schemas.microsoft.com/office/drawing/2014/main" id="{5D4D8ACC-910A-3945-B6FA-FBA18A5117B6}"/>
              </a:ext>
            </a:extLst>
          </p:cNvPr>
          <p:cNvSpPr>
            <a:spLocks noGrp="1"/>
          </p:cNvSpPr>
          <p:nvPr>
            <p:ph sz="half" idx="13"/>
          </p:nvPr>
        </p:nvSpPr>
        <p:spPr>
          <a:xfrm>
            <a:off x="4150517" y="474311"/>
            <a:ext cx="7921740" cy="479954"/>
          </a:xfrm>
        </p:spPr>
        <p:txBody>
          <a:bodyPr/>
          <a:lstStyle/>
          <a:p>
            <a:r>
              <a:rPr lang="de-DE" sz="2900" dirty="0"/>
              <a:t>3. </a:t>
            </a:r>
            <a:r>
              <a:rPr lang="de-DE" sz="2900" b="1" dirty="0"/>
              <a:t>Gute Aufgaben </a:t>
            </a:r>
            <a:r>
              <a:rPr lang="de-DE" sz="2900" dirty="0"/>
              <a:t>im Mathematikunterricht</a:t>
            </a:r>
          </a:p>
        </p:txBody>
      </p:sp>
      <p:sp>
        <p:nvSpPr>
          <p:cNvPr id="12" name="Textfeld 11">
            <a:extLst>
              <a:ext uri="{FF2B5EF4-FFF2-40B4-BE49-F238E27FC236}">
                <a16:creationId xmlns:a16="http://schemas.microsoft.com/office/drawing/2014/main" id="{AEA3E04C-23F8-1E42-8C59-373B2957237D}"/>
              </a:ext>
            </a:extLst>
          </p:cNvPr>
          <p:cNvSpPr txBox="1"/>
          <p:nvPr/>
        </p:nvSpPr>
        <p:spPr>
          <a:xfrm>
            <a:off x="277052" y="1303659"/>
            <a:ext cx="11692760" cy="461665"/>
          </a:xfrm>
          <a:prstGeom prst="rect">
            <a:avLst/>
          </a:prstGeom>
          <a:noFill/>
        </p:spPr>
        <p:txBody>
          <a:bodyPr wrap="square" rtlCol="0">
            <a:spAutoFit/>
          </a:bodyPr>
          <a:lstStyle/>
          <a:p>
            <a:pPr algn="ctr"/>
            <a:r>
              <a:rPr lang="de-DE" sz="2400" b="1" dirty="0">
                <a:latin typeface="Open Sans" panose="020B0606030504020204" pitchFamily="34" charset="0"/>
                <a:ea typeface="Open Sans" panose="020B0606030504020204" pitchFamily="34" charset="0"/>
                <a:cs typeface="Open Sans" panose="020B0606030504020204" pitchFamily="34" charset="0"/>
              </a:rPr>
              <a:t>„Zahlen zerlegen – ein Thema, zwei Apps“</a:t>
            </a:r>
          </a:p>
        </p:txBody>
      </p:sp>
      <p:sp>
        <p:nvSpPr>
          <p:cNvPr id="8" name="Inhaltsplatzhalter 1">
            <a:extLst>
              <a:ext uri="{FF2B5EF4-FFF2-40B4-BE49-F238E27FC236}">
                <a16:creationId xmlns:a16="http://schemas.microsoft.com/office/drawing/2014/main" id="{9E1CE086-CE4E-B745-9584-2FBBAC050DCA}"/>
              </a:ext>
            </a:extLst>
          </p:cNvPr>
          <p:cNvSpPr txBox="1">
            <a:spLocks/>
          </p:cNvSpPr>
          <p:nvPr/>
        </p:nvSpPr>
        <p:spPr>
          <a:xfrm>
            <a:off x="838200" y="2351314"/>
            <a:ext cx="10515600" cy="3825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a:p>
            <a:pPr marL="0" indent="0">
              <a:buNone/>
            </a:pPr>
            <a:endParaRPr lang="de-DE" dirty="0"/>
          </a:p>
          <a:p>
            <a:endParaRPr lang="de-DE" dirty="0"/>
          </a:p>
        </p:txBody>
      </p:sp>
      <p:sp>
        <p:nvSpPr>
          <p:cNvPr id="11" name="Datumsplatzhalter 2">
            <a:extLst>
              <a:ext uri="{FF2B5EF4-FFF2-40B4-BE49-F238E27FC236}">
                <a16:creationId xmlns:a16="http://schemas.microsoft.com/office/drawing/2014/main" id="{EA247E1B-7BEF-3C4F-85FE-9283558C52D4}"/>
              </a:ext>
            </a:extLst>
          </p:cNvPr>
          <p:cNvSpPr>
            <a:spLocks noGrp="1"/>
          </p:cNvSpPr>
          <p:nvPr>
            <p:ph type="dt" sz="half" idx="10"/>
          </p:nvPr>
        </p:nvSpPr>
        <p:spPr>
          <a:xfrm>
            <a:off x="838200" y="6356350"/>
            <a:ext cx="2743200" cy="365125"/>
          </a:xfrm>
        </p:spPr>
        <p:txBody>
          <a:bodyPr/>
          <a:lstStyle/>
          <a:p>
            <a:fld id="{63D656DD-3236-A94D-9CF4-8BFE36F70F52}" type="datetime1">
              <a:rPr lang="de-DE" smtClean="0"/>
              <a:t>25.11.20</a:t>
            </a:fld>
            <a:endParaRPr lang="de-DE" dirty="0"/>
          </a:p>
        </p:txBody>
      </p:sp>
      <p:sp>
        <p:nvSpPr>
          <p:cNvPr id="13" name="Fußzeilenplatzhalter 3">
            <a:extLst>
              <a:ext uri="{FF2B5EF4-FFF2-40B4-BE49-F238E27FC236}">
                <a16:creationId xmlns:a16="http://schemas.microsoft.com/office/drawing/2014/main" id="{81F5DE57-DA53-E446-9244-F51DB1FA8627}"/>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pic>
        <p:nvPicPr>
          <p:cNvPr id="15" name="Grafik 14">
            <a:extLst>
              <a:ext uri="{FF2B5EF4-FFF2-40B4-BE49-F238E27FC236}">
                <a16:creationId xmlns:a16="http://schemas.microsoft.com/office/drawing/2014/main" id="{6FF0D3AE-A858-4C49-8E51-E45D8F6D7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675" y="2114718"/>
            <a:ext cx="4373140" cy="31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schirmfoto 2014-11-21 um 11.59.26.png" descr="Bildschirmfoto 2014-11-21 um 11.59.26.png">
            <a:extLst>
              <a:ext uri="{FF2B5EF4-FFF2-40B4-BE49-F238E27FC236}">
                <a16:creationId xmlns:a16="http://schemas.microsoft.com/office/drawing/2014/main" id="{D13BAB48-E025-5242-A4BD-9A8C525DD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186" y="2171927"/>
            <a:ext cx="3957804" cy="3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a:extLst>
              <a:ext uri="{FF2B5EF4-FFF2-40B4-BE49-F238E27FC236}">
                <a16:creationId xmlns:a16="http://schemas.microsoft.com/office/drawing/2014/main" id="{EAC13AA6-41E3-2440-A4FB-F15223BBA362}"/>
              </a:ext>
            </a:extLst>
          </p:cNvPr>
          <p:cNvSpPr txBox="1"/>
          <p:nvPr/>
        </p:nvSpPr>
        <p:spPr>
          <a:xfrm>
            <a:off x="7414206" y="5256110"/>
            <a:ext cx="2691763" cy="246221"/>
          </a:xfrm>
          <a:prstGeom prst="rect">
            <a:avLst/>
          </a:prstGeom>
          <a:noFill/>
        </p:spPr>
        <p:txBody>
          <a:bodyPr wrap="none" rtlCol="0">
            <a:spAutoFit/>
          </a:bodyPr>
          <a:lstStyle/>
          <a:p>
            <a:r>
              <a:rPr lang="de-DE" sz="1000" dirty="0">
                <a:solidFill>
                  <a:schemeClr val="bg1">
                    <a:lumMod val="65000"/>
                  </a:schemeClr>
                </a:solidFill>
              </a:rPr>
              <a:t>Screenshot App ‚Rechentablett‘ © Christian </a:t>
            </a:r>
            <a:r>
              <a:rPr lang="de-DE" sz="1000" dirty="0" err="1">
                <a:solidFill>
                  <a:schemeClr val="bg1">
                    <a:lumMod val="65000"/>
                  </a:schemeClr>
                </a:solidFill>
              </a:rPr>
              <a:t>Urff</a:t>
            </a:r>
            <a:endParaRPr lang="de-DE" sz="1000" dirty="0">
              <a:solidFill>
                <a:schemeClr val="bg1">
                  <a:lumMod val="65000"/>
                </a:schemeClr>
              </a:solidFill>
            </a:endParaRPr>
          </a:p>
        </p:txBody>
      </p:sp>
      <p:sp>
        <p:nvSpPr>
          <p:cNvPr id="17" name="Rechteck 16">
            <a:extLst>
              <a:ext uri="{FF2B5EF4-FFF2-40B4-BE49-F238E27FC236}">
                <a16:creationId xmlns:a16="http://schemas.microsoft.com/office/drawing/2014/main" id="{2AD8C257-08DC-3445-B974-4189EC0918EA}"/>
              </a:ext>
            </a:extLst>
          </p:cNvPr>
          <p:cNvSpPr/>
          <p:nvPr/>
        </p:nvSpPr>
        <p:spPr>
          <a:xfrm>
            <a:off x="2348421" y="5202501"/>
            <a:ext cx="1802096" cy="246221"/>
          </a:xfrm>
          <a:prstGeom prst="rect">
            <a:avLst/>
          </a:prstGeom>
        </p:spPr>
        <p:txBody>
          <a:bodyPr wrap="none">
            <a:spAutoFit/>
          </a:bodyPr>
          <a:lstStyle/>
          <a:p>
            <a:r>
              <a:rPr lang="de-DE" sz="1000" dirty="0">
                <a:solidFill>
                  <a:schemeClr val="bg1">
                    <a:lumMod val="65000"/>
                  </a:schemeClr>
                </a:solidFill>
              </a:rPr>
              <a:t>PIKAS digi. Lizenz: CC BY-SA 4.0</a:t>
            </a:r>
          </a:p>
        </p:txBody>
      </p:sp>
    </p:spTree>
    <p:extLst>
      <p:ext uri="{BB962C8B-B14F-4D97-AF65-F5344CB8AC3E}">
        <p14:creationId xmlns:p14="http://schemas.microsoft.com/office/powerpoint/2010/main" val="99781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A875A1F-9184-8449-A161-6B0E0ED627A9}"/>
              </a:ext>
            </a:extLst>
          </p:cNvPr>
          <p:cNvSpPr>
            <a:spLocks noGrp="1"/>
          </p:cNvSpPr>
          <p:nvPr>
            <p:ph type="sldNum" sz="quarter" idx="12"/>
          </p:nvPr>
        </p:nvSpPr>
        <p:spPr/>
        <p:txBody>
          <a:bodyPr/>
          <a:lstStyle/>
          <a:p>
            <a:fld id="{7D26CBBC-A65C-324F-A558-3C7EC3B0734D}" type="slidenum">
              <a:rPr lang="de-DE" smtClean="0"/>
              <a:t>40</a:t>
            </a:fld>
            <a:endParaRPr lang="de-DE"/>
          </a:p>
        </p:txBody>
      </p:sp>
      <p:sp>
        <p:nvSpPr>
          <p:cNvPr id="6" name="Inhaltsplatzhalter 5">
            <a:extLst>
              <a:ext uri="{FF2B5EF4-FFF2-40B4-BE49-F238E27FC236}">
                <a16:creationId xmlns:a16="http://schemas.microsoft.com/office/drawing/2014/main" id="{5D4D8ACC-910A-3945-B6FA-FBA18A5117B6}"/>
              </a:ext>
            </a:extLst>
          </p:cNvPr>
          <p:cNvSpPr>
            <a:spLocks noGrp="1"/>
          </p:cNvSpPr>
          <p:nvPr>
            <p:ph sz="half" idx="13"/>
          </p:nvPr>
        </p:nvSpPr>
        <p:spPr>
          <a:xfrm>
            <a:off x="4150517" y="474311"/>
            <a:ext cx="7921740" cy="479954"/>
          </a:xfrm>
        </p:spPr>
        <p:txBody>
          <a:bodyPr/>
          <a:lstStyle/>
          <a:p>
            <a:r>
              <a:rPr lang="de-DE" sz="2900" dirty="0"/>
              <a:t>3. </a:t>
            </a:r>
            <a:r>
              <a:rPr lang="de-DE" sz="2900" b="1" dirty="0"/>
              <a:t>Gute Aufgaben </a:t>
            </a:r>
            <a:r>
              <a:rPr lang="de-DE" sz="2900" dirty="0"/>
              <a:t>im Mathematikunterricht</a:t>
            </a:r>
          </a:p>
        </p:txBody>
      </p:sp>
      <p:sp>
        <p:nvSpPr>
          <p:cNvPr id="12" name="Textfeld 11">
            <a:extLst>
              <a:ext uri="{FF2B5EF4-FFF2-40B4-BE49-F238E27FC236}">
                <a16:creationId xmlns:a16="http://schemas.microsoft.com/office/drawing/2014/main" id="{AEA3E04C-23F8-1E42-8C59-373B2957237D}"/>
              </a:ext>
            </a:extLst>
          </p:cNvPr>
          <p:cNvSpPr txBox="1"/>
          <p:nvPr/>
        </p:nvSpPr>
        <p:spPr>
          <a:xfrm>
            <a:off x="7329180" y="1111880"/>
            <a:ext cx="4395211" cy="584775"/>
          </a:xfrm>
          <a:prstGeom prst="rect">
            <a:avLst/>
          </a:prstGeom>
          <a:noFill/>
        </p:spPr>
        <p:txBody>
          <a:bodyPr wrap="square" rtlCol="0">
            <a:spAutoFit/>
          </a:bodyPr>
          <a:lstStyle/>
          <a:p>
            <a:r>
              <a:rPr lang="de-DE" sz="1600" i="1" dirty="0">
                <a:latin typeface="Open Sans" panose="020B0606030504020204" pitchFamily="34" charset="0"/>
                <a:ea typeface="Open Sans" panose="020B0606030504020204" pitchFamily="34" charset="0"/>
                <a:cs typeface="Open Sans" panose="020B0606030504020204" pitchFamily="34" charset="0"/>
              </a:rPr>
              <a:t>Notwendige Grundkenntnisse im Bereich Zahlen und Operationen in der Grundschule</a:t>
            </a:r>
          </a:p>
        </p:txBody>
      </p:sp>
      <p:sp>
        <p:nvSpPr>
          <p:cNvPr id="8" name="Inhaltsplatzhalter 1">
            <a:extLst>
              <a:ext uri="{FF2B5EF4-FFF2-40B4-BE49-F238E27FC236}">
                <a16:creationId xmlns:a16="http://schemas.microsoft.com/office/drawing/2014/main" id="{9E1CE086-CE4E-B745-9584-2FBBAC050DCA}"/>
              </a:ext>
            </a:extLst>
          </p:cNvPr>
          <p:cNvSpPr txBox="1">
            <a:spLocks/>
          </p:cNvSpPr>
          <p:nvPr/>
        </p:nvSpPr>
        <p:spPr>
          <a:xfrm>
            <a:off x="838200" y="2351314"/>
            <a:ext cx="10515600" cy="3825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a:p>
            <a:pPr marL="0" indent="0">
              <a:buNone/>
            </a:pPr>
            <a:endParaRPr lang="de-DE" dirty="0"/>
          </a:p>
          <a:p>
            <a:endParaRPr lang="de-DE" dirty="0"/>
          </a:p>
        </p:txBody>
      </p:sp>
      <p:sp>
        <p:nvSpPr>
          <p:cNvPr id="11" name="Datumsplatzhalter 2">
            <a:extLst>
              <a:ext uri="{FF2B5EF4-FFF2-40B4-BE49-F238E27FC236}">
                <a16:creationId xmlns:a16="http://schemas.microsoft.com/office/drawing/2014/main" id="{EA247E1B-7BEF-3C4F-85FE-9283558C52D4}"/>
              </a:ext>
            </a:extLst>
          </p:cNvPr>
          <p:cNvSpPr>
            <a:spLocks noGrp="1"/>
          </p:cNvSpPr>
          <p:nvPr>
            <p:ph type="dt" sz="half" idx="10"/>
          </p:nvPr>
        </p:nvSpPr>
        <p:spPr>
          <a:xfrm>
            <a:off x="838200" y="6356350"/>
            <a:ext cx="2743200" cy="365125"/>
          </a:xfrm>
        </p:spPr>
        <p:txBody>
          <a:bodyPr/>
          <a:lstStyle/>
          <a:p>
            <a:fld id="{79B875D3-CC07-2B4E-B70F-E13A040A8603}" type="datetime1">
              <a:rPr lang="de-DE" smtClean="0"/>
              <a:t>25.11.20</a:t>
            </a:fld>
            <a:endParaRPr lang="de-DE" dirty="0"/>
          </a:p>
        </p:txBody>
      </p:sp>
      <p:sp>
        <p:nvSpPr>
          <p:cNvPr id="13" name="Fußzeilenplatzhalter 3">
            <a:extLst>
              <a:ext uri="{FF2B5EF4-FFF2-40B4-BE49-F238E27FC236}">
                <a16:creationId xmlns:a16="http://schemas.microsoft.com/office/drawing/2014/main" id="{81F5DE57-DA53-E446-9244-F51DB1FA8627}"/>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graphicFrame>
        <p:nvGraphicFramePr>
          <p:cNvPr id="2" name="Tabelle 1">
            <a:extLst>
              <a:ext uri="{FF2B5EF4-FFF2-40B4-BE49-F238E27FC236}">
                <a16:creationId xmlns:a16="http://schemas.microsoft.com/office/drawing/2014/main" id="{D20B49E9-29F9-2947-8350-BE9023E46F8F}"/>
              </a:ext>
            </a:extLst>
          </p:cNvPr>
          <p:cNvGraphicFramePr>
            <a:graphicFrameLocks noGrp="1"/>
          </p:cNvGraphicFramePr>
          <p:nvPr>
            <p:extLst>
              <p:ext uri="{D42A27DB-BD31-4B8C-83A1-F6EECF244321}">
                <p14:modId xmlns:p14="http://schemas.microsoft.com/office/powerpoint/2010/main" val="3479924485"/>
              </p:ext>
            </p:extLst>
          </p:nvPr>
        </p:nvGraphicFramePr>
        <p:xfrm>
          <a:off x="6919208" y="1678809"/>
          <a:ext cx="5000076" cy="4553549"/>
        </p:xfrm>
        <a:graphic>
          <a:graphicData uri="http://schemas.openxmlformats.org/drawingml/2006/table">
            <a:tbl>
              <a:tblPr firstRow="1" bandRow="1">
                <a:tableStyleId>{F5AB1C69-6EDB-4FF4-983F-18BD219EF322}</a:tableStyleId>
              </a:tblPr>
              <a:tblGrid>
                <a:gridCol w="2845449">
                  <a:extLst>
                    <a:ext uri="{9D8B030D-6E8A-4147-A177-3AD203B41FA5}">
                      <a16:colId xmlns:a16="http://schemas.microsoft.com/office/drawing/2014/main" val="1459171815"/>
                    </a:ext>
                  </a:extLst>
                </a:gridCol>
                <a:gridCol w="2154627">
                  <a:extLst>
                    <a:ext uri="{9D8B030D-6E8A-4147-A177-3AD203B41FA5}">
                      <a16:colId xmlns:a16="http://schemas.microsoft.com/office/drawing/2014/main" val="194902263"/>
                    </a:ext>
                  </a:extLst>
                </a:gridCol>
              </a:tblGrid>
              <a:tr h="335280">
                <a:tc>
                  <a:txBody>
                    <a:bodyPr/>
                    <a:lstStyle/>
                    <a:p>
                      <a:r>
                        <a:rPr lang="de-DE" sz="1600" dirty="0"/>
                        <a:t>Kenntnisse</a:t>
                      </a:r>
                      <a:endParaRPr lang="de-DE" sz="1600" b="0" i="0" dirty="0"/>
                    </a:p>
                  </a:txBody>
                  <a:tcPr>
                    <a:lnB w="28575" cap="flat" cmpd="sng" algn="ctr">
                      <a:solidFill>
                        <a:srgbClr val="317E87"/>
                      </a:solidFill>
                      <a:prstDash val="solid"/>
                      <a:round/>
                      <a:headEnd type="none" w="med" len="med"/>
                      <a:tailEnd type="none" w="med" len="med"/>
                    </a:lnB>
                  </a:tcPr>
                </a:tc>
                <a:tc>
                  <a:txBody>
                    <a:bodyPr/>
                    <a:lstStyle/>
                    <a:p>
                      <a:r>
                        <a:rPr lang="de-DE" sz="1600" dirty="0"/>
                        <a:t>Zeitpunkt</a:t>
                      </a:r>
                    </a:p>
                  </a:txBody>
                  <a:tcPr>
                    <a:lnB w="28575" cap="flat" cmpd="sng" algn="ctr">
                      <a:solidFill>
                        <a:srgbClr val="317E87"/>
                      </a:solidFill>
                      <a:prstDash val="solid"/>
                      <a:round/>
                      <a:headEnd type="none" w="med" len="med"/>
                      <a:tailEnd type="none" w="med" len="med"/>
                    </a:lnB>
                  </a:tcPr>
                </a:tc>
                <a:extLst>
                  <a:ext uri="{0D108BD9-81ED-4DB2-BD59-A6C34878D82A}">
                    <a16:rowId xmlns:a16="http://schemas.microsoft.com/office/drawing/2014/main" val="1428097273"/>
                  </a:ext>
                </a:extLst>
              </a:tr>
              <a:tr h="579120">
                <a:tc>
                  <a:txBody>
                    <a:bodyPr/>
                    <a:lstStyle/>
                    <a:p>
                      <a:r>
                        <a:rPr lang="de-DE" sz="1600" dirty="0"/>
                        <a:t>Alle Zerlegungen aller </a:t>
                      </a:r>
                    </a:p>
                    <a:p>
                      <a:r>
                        <a:rPr lang="de-DE" sz="1600" dirty="0"/>
                        <a:t>Zahlen bis 10</a:t>
                      </a:r>
                    </a:p>
                  </a:txBody>
                  <a:tcPr>
                    <a:lnL w="28575" cap="flat" cmpd="sng" algn="ctr">
                      <a:solidFill>
                        <a:srgbClr val="317E87"/>
                      </a:solidFill>
                      <a:prstDash val="solid"/>
                      <a:round/>
                      <a:headEnd type="none" w="med" len="med"/>
                      <a:tailEnd type="none" w="med" len="med"/>
                    </a:lnL>
                    <a:lnT w="28575" cap="flat" cmpd="sng" algn="ctr">
                      <a:solidFill>
                        <a:srgbClr val="317E87"/>
                      </a:solidFill>
                      <a:prstDash val="solid"/>
                      <a:round/>
                      <a:headEnd type="none" w="med" len="med"/>
                      <a:tailEnd type="none" w="med" len="med"/>
                    </a:lnT>
                    <a:lnB w="28575" cap="flat" cmpd="sng" algn="ctr">
                      <a:solidFill>
                        <a:srgbClr val="317E87"/>
                      </a:solidFill>
                      <a:prstDash val="solid"/>
                      <a:round/>
                      <a:headEnd type="none" w="med" len="med"/>
                      <a:tailEnd type="none" w="med" len="med"/>
                    </a:lnB>
                  </a:tcPr>
                </a:tc>
                <a:tc>
                  <a:txBody>
                    <a:bodyPr/>
                    <a:lstStyle/>
                    <a:p>
                      <a:r>
                        <a:rPr lang="de-DE" sz="1600" dirty="0"/>
                        <a:t>Letztes Drittel des ersten Schuljahres</a:t>
                      </a:r>
                    </a:p>
                  </a:txBody>
                  <a:tcPr>
                    <a:lnR w="28575" cap="flat" cmpd="sng" algn="ctr">
                      <a:solidFill>
                        <a:srgbClr val="317E87"/>
                      </a:solidFill>
                      <a:prstDash val="solid"/>
                      <a:round/>
                      <a:headEnd type="none" w="med" len="med"/>
                      <a:tailEnd type="none" w="med" len="med"/>
                    </a:lnR>
                    <a:lnT w="28575" cap="flat" cmpd="sng" algn="ctr">
                      <a:solidFill>
                        <a:srgbClr val="317E87"/>
                      </a:solidFill>
                      <a:prstDash val="solid"/>
                      <a:round/>
                      <a:headEnd type="none" w="med" len="med"/>
                      <a:tailEnd type="none" w="med" len="med"/>
                    </a:lnT>
                    <a:lnB w="28575" cap="flat" cmpd="sng" algn="ctr">
                      <a:solidFill>
                        <a:srgbClr val="317E87"/>
                      </a:solidFill>
                      <a:prstDash val="solid"/>
                      <a:round/>
                      <a:headEnd type="none" w="med" len="med"/>
                      <a:tailEnd type="none" w="med" len="med"/>
                    </a:lnB>
                  </a:tcPr>
                </a:tc>
                <a:extLst>
                  <a:ext uri="{0D108BD9-81ED-4DB2-BD59-A6C34878D82A}">
                    <a16:rowId xmlns:a16="http://schemas.microsoft.com/office/drawing/2014/main" val="293208456"/>
                  </a:ext>
                </a:extLst>
              </a:tr>
              <a:tr h="822960">
                <a:tc>
                  <a:txBody>
                    <a:bodyPr/>
                    <a:lstStyle/>
                    <a:p>
                      <a:r>
                        <a:rPr lang="de-DE" sz="1600" dirty="0"/>
                        <a:t>Alle Verdoppelungs- </a:t>
                      </a:r>
                    </a:p>
                    <a:p>
                      <a:r>
                        <a:rPr lang="de-DE" sz="1600" dirty="0"/>
                        <a:t>und </a:t>
                      </a:r>
                      <a:r>
                        <a:rPr lang="de-DE" sz="1600" dirty="0" err="1"/>
                        <a:t>Halbierungsauf</a:t>
                      </a:r>
                      <a:r>
                        <a:rPr lang="de-DE" sz="1600" dirty="0"/>
                        <a:t>-</a:t>
                      </a:r>
                    </a:p>
                    <a:p>
                      <a:r>
                        <a:rPr lang="de-DE" sz="1600" dirty="0"/>
                        <a:t>gaben im Zahlenraum bis 20</a:t>
                      </a:r>
                    </a:p>
                  </a:txBody>
                  <a:tcPr>
                    <a:lnT w="28575" cap="flat" cmpd="sng" algn="ctr">
                      <a:solidFill>
                        <a:srgbClr val="317E87"/>
                      </a:solidFill>
                      <a:prstDash val="solid"/>
                      <a:round/>
                      <a:headEnd type="none" w="med" len="med"/>
                      <a:tailEnd type="none" w="med" len="med"/>
                    </a:lnT>
                  </a:tcPr>
                </a:tc>
                <a:tc>
                  <a:txBody>
                    <a:bodyPr/>
                    <a:lstStyle/>
                    <a:p>
                      <a:r>
                        <a:rPr lang="de-DE" sz="1600" dirty="0"/>
                        <a:t>Letztes Drittel des ersten Schuljahres</a:t>
                      </a:r>
                    </a:p>
                  </a:txBody>
                  <a:tcPr>
                    <a:lnT w="28575" cap="flat" cmpd="sng" algn="ctr">
                      <a:solidFill>
                        <a:srgbClr val="317E87"/>
                      </a:solidFill>
                      <a:prstDash val="solid"/>
                      <a:round/>
                      <a:headEnd type="none" w="med" len="med"/>
                      <a:tailEnd type="none" w="med" len="med"/>
                    </a:lnT>
                  </a:tcPr>
                </a:tc>
                <a:extLst>
                  <a:ext uri="{0D108BD9-81ED-4DB2-BD59-A6C34878D82A}">
                    <a16:rowId xmlns:a16="http://schemas.microsoft.com/office/drawing/2014/main" val="4150035087"/>
                  </a:ext>
                </a:extLst>
              </a:tr>
              <a:tr h="834989">
                <a:tc>
                  <a:txBody>
                    <a:bodyPr/>
                    <a:lstStyle/>
                    <a:p>
                      <a:r>
                        <a:rPr lang="de-DE" sz="1600" dirty="0"/>
                        <a:t>Alle Aufgaben des </a:t>
                      </a:r>
                    </a:p>
                    <a:p>
                      <a:r>
                        <a:rPr lang="de-DE" sz="1600" dirty="0" err="1"/>
                        <a:t>Einspluseins</a:t>
                      </a:r>
                      <a:r>
                        <a:rPr lang="de-DE" sz="1600" dirty="0"/>
                        <a:t> und Eins-</a:t>
                      </a:r>
                    </a:p>
                    <a:p>
                      <a:r>
                        <a:rPr lang="de-DE" sz="1600" dirty="0"/>
                        <a:t>minuseins im Zahlenraum bis 10</a:t>
                      </a:r>
                    </a:p>
                  </a:txBody>
                  <a:tcPr/>
                </a:tc>
                <a:tc>
                  <a:txBody>
                    <a:bodyPr/>
                    <a:lstStyle/>
                    <a:p>
                      <a:r>
                        <a:rPr lang="de-DE" sz="1600" dirty="0"/>
                        <a:t>Ende des ersten Schuljahres</a:t>
                      </a:r>
                    </a:p>
                  </a:txBody>
                  <a:tcPr/>
                </a:tc>
                <a:extLst>
                  <a:ext uri="{0D108BD9-81ED-4DB2-BD59-A6C34878D82A}">
                    <a16:rowId xmlns:a16="http://schemas.microsoft.com/office/drawing/2014/main" val="1244633537"/>
                  </a:ext>
                </a:extLst>
              </a:tr>
              <a:tr h="822960">
                <a:tc>
                  <a:txBody>
                    <a:bodyPr/>
                    <a:lstStyle/>
                    <a:p>
                      <a:r>
                        <a:rPr lang="de-DE" sz="1600" dirty="0"/>
                        <a:t>Alle Aufgaben des Eins-</a:t>
                      </a:r>
                    </a:p>
                    <a:p>
                      <a:r>
                        <a:rPr lang="de-DE" sz="1600" dirty="0" err="1"/>
                        <a:t>pluseins</a:t>
                      </a:r>
                      <a:r>
                        <a:rPr lang="de-DE" sz="1600" dirty="0"/>
                        <a:t> und </a:t>
                      </a:r>
                      <a:r>
                        <a:rPr lang="de-DE" sz="1600" dirty="0" err="1"/>
                        <a:t>Einsminuseins</a:t>
                      </a:r>
                      <a:r>
                        <a:rPr lang="de-DE" sz="1600" dirty="0"/>
                        <a:t> im Zahlenraum bis 20</a:t>
                      </a:r>
                    </a:p>
                  </a:txBody>
                  <a:tcPr/>
                </a:tc>
                <a:tc>
                  <a:txBody>
                    <a:bodyPr/>
                    <a:lstStyle/>
                    <a:p>
                      <a:r>
                        <a:rPr lang="de-DE" sz="1600" dirty="0"/>
                        <a:t>Mitte des ersten Schuljahres</a:t>
                      </a:r>
                    </a:p>
                  </a:txBody>
                  <a:tcPr/>
                </a:tc>
                <a:extLst>
                  <a:ext uri="{0D108BD9-81ED-4DB2-BD59-A6C34878D82A}">
                    <a16:rowId xmlns:a16="http://schemas.microsoft.com/office/drawing/2014/main" val="4257891270"/>
                  </a:ext>
                </a:extLst>
              </a:tr>
              <a:tr h="579120">
                <a:tc>
                  <a:txBody>
                    <a:bodyPr/>
                    <a:lstStyle/>
                    <a:p>
                      <a:r>
                        <a:rPr lang="de-DE" sz="1600" dirty="0"/>
                        <a:t>Das Mini- Einmaleins</a:t>
                      </a:r>
                    </a:p>
                  </a:txBody>
                  <a:tcPr/>
                </a:tc>
                <a:tc>
                  <a:txBody>
                    <a:bodyPr/>
                    <a:lstStyle/>
                    <a:p>
                      <a:r>
                        <a:rPr lang="de-DE" sz="1600" dirty="0"/>
                        <a:t>Ende des zweiten Schuljahres</a:t>
                      </a:r>
                    </a:p>
                  </a:txBody>
                  <a:tcPr/>
                </a:tc>
                <a:extLst>
                  <a:ext uri="{0D108BD9-81ED-4DB2-BD59-A6C34878D82A}">
                    <a16:rowId xmlns:a16="http://schemas.microsoft.com/office/drawing/2014/main" val="3808017922"/>
                  </a:ext>
                </a:extLst>
              </a:tr>
              <a:tr h="579120">
                <a:tc>
                  <a:txBody>
                    <a:bodyPr/>
                    <a:lstStyle/>
                    <a:p>
                      <a:r>
                        <a:rPr lang="de-DE" sz="1600" dirty="0"/>
                        <a:t>Das kleine Einmaleins </a:t>
                      </a:r>
                    </a:p>
                    <a:p>
                      <a:r>
                        <a:rPr lang="de-DE" sz="1600" dirty="0"/>
                        <a:t>und </a:t>
                      </a:r>
                      <a:r>
                        <a:rPr lang="de-DE" sz="1600" dirty="0" err="1"/>
                        <a:t>Einsdurcheins</a:t>
                      </a:r>
                      <a:endParaRPr lang="de-DE" sz="1600" dirty="0"/>
                    </a:p>
                  </a:txBody>
                  <a:tcPr/>
                </a:tc>
                <a:tc>
                  <a:txBody>
                    <a:bodyPr/>
                    <a:lstStyle/>
                    <a:p>
                      <a:r>
                        <a:rPr lang="de-DE" sz="1600" dirty="0"/>
                        <a:t>Mitte des dritten Schuljahres</a:t>
                      </a:r>
                    </a:p>
                  </a:txBody>
                  <a:tcPr/>
                </a:tc>
                <a:extLst>
                  <a:ext uri="{0D108BD9-81ED-4DB2-BD59-A6C34878D82A}">
                    <a16:rowId xmlns:a16="http://schemas.microsoft.com/office/drawing/2014/main" val="3913490619"/>
                  </a:ext>
                </a:extLst>
              </a:tr>
            </a:tbl>
          </a:graphicData>
        </a:graphic>
      </p:graphicFrame>
      <p:sp>
        <p:nvSpPr>
          <p:cNvPr id="7" name="Textfeld 6">
            <a:extLst>
              <a:ext uri="{FF2B5EF4-FFF2-40B4-BE49-F238E27FC236}">
                <a16:creationId xmlns:a16="http://schemas.microsoft.com/office/drawing/2014/main" id="{89D4EA37-F771-DA40-A620-49B14D7D356E}"/>
              </a:ext>
            </a:extLst>
          </p:cNvPr>
          <p:cNvSpPr txBox="1"/>
          <p:nvPr/>
        </p:nvSpPr>
        <p:spPr>
          <a:xfrm>
            <a:off x="0" y="1678809"/>
            <a:ext cx="5643383" cy="4498154"/>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dirty="0">
                <a:latin typeface="Open Sans" panose="020B0606030504020204" pitchFamily="34" charset="0"/>
                <a:ea typeface="Open Sans" panose="020B0606030504020204" pitchFamily="34" charset="0"/>
                <a:cs typeface="Open Sans" panose="020B0606030504020204" pitchFamily="34" charset="0"/>
              </a:rPr>
              <a:t>„</a:t>
            </a:r>
            <a:r>
              <a:rPr lang="de-DE" sz="2000" dirty="0">
                <a:latin typeface="Open Sans" panose="020B0606030504020204" pitchFamily="34" charset="0"/>
                <a:ea typeface="Open Sans" panose="020B0606030504020204" pitchFamily="34" charset="0"/>
                <a:cs typeface="Open Sans" panose="020B0606030504020204" pitchFamily="34" charset="0"/>
              </a:rPr>
              <a:t>Das Auswendigwissen der Zerlegung aller Zahlen bis 10 ist </a:t>
            </a:r>
            <a:r>
              <a:rPr lang="de-DE" sz="2000" b="1" dirty="0">
                <a:latin typeface="Open Sans" panose="020B0606030504020204" pitchFamily="34" charset="0"/>
                <a:ea typeface="Open Sans" panose="020B0606030504020204" pitchFamily="34" charset="0"/>
                <a:cs typeface="Open Sans" panose="020B0606030504020204" pitchFamily="34" charset="0"/>
              </a:rPr>
              <a:t>die wichtigste Voraussetzung</a:t>
            </a:r>
            <a:r>
              <a:rPr lang="de-DE" sz="2000" dirty="0">
                <a:latin typeface="Open Sans" panose="020B0606030504020204" pitchFamily="34" charset="0"/>
                <a:ea typeface="Open Sans" panose="020B0606030504020204" pitchFamily="34" charset="0"/>
                <a:cs typeface="Open Sans" panose="020B0606030504020204" pitchFamily="34" charset="0"/>
              </a:rPr>
              <a:t> für die Ablösung vom zählenden Rechnen durch das schrittweise Rechnen.“ </a:t>
            </a:r>
            <a:r>
              <a:rPr lang="de-DE" sz="1600" dirty="0">
                <a:latin typeface="Open Sans" panose="020B0606030504020204" pitchFamily="34" charset="0"/>
                <a:ea typeface="Open Sans" panose="020B0606030504020204" pitchFamily="34" charset="0"/>
                <a:cs typeface="Open Sans" panose="020B0606030504020204" pitchFamily="34" charset="0"/>
              </a:rPr>
              <a:t>(Schipper, 2009, S. 94)</a:t>
            </a:r>
          </a:p>
          <a:p>
            <a:pPr>
              <a:lnSpc>
                <a:spcPct val="120000"/>
              </a:lnSpc>
            </a:pPr>
            <a:endParaRPr lang="de-DE" sz="2000"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lnSpc>
                <a:spcPct val="120000"/>
              </a:lnSpc>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„Allerdings darf dieses Auswendigwissen nicht isoliert sein, es muss mit </a:t>
            </a:r>
            <a:r>
              <a:rPr lang="de-DE" sz="2000" b="1" dirty="0">
                <a:latin typeface="Open Sans" panose="020B0606030504020204" pitchFamily="34" charset="0"/>
                <a:ea typeface="Open Sans" panose="020B0606030504020204" pitchFamily="34" charset="0"/>
                <a:cs typeface="Open Sans" panose="020B0606030504020204" pitchFamily="34" charset="0"/>
              </a:rPr>
              <a:t>Grundvorstellungen</a:t>
            </a:r>
            <a:r>
              <a:rPr lang="de-DE" sz="2000" dirty="0">
                <a:latin typeface="Open Sans" panose="020B0606030504020204" pitchFamily="34" charset="0"/>
                <a:ea typeface="Open Sans" panose="020B0606030504020204" pitchFamily="34" charset="0"/>
                <a:cs typeface="Open Sans" panose="020B0606030504020204" pitchFamily="34" charset="0"/>
              </a:rPr>
              <a:t> der entsprechenden mathematischen Operationen und damit mit </a:t>
            </a:r>
            <a:r>
              <a:rPr lang="de-DE" sz="2000" b="1" dirty="0">
                <a:latin typeface="Open Sans" panose="020B0606030504020204" pitchFamily="34" charset="0"/>
                <a:ea typeface="Open Sans" panose="020B0606030504020204" pitchFamily="34" charset="0"/>
                <a:cs typeface="Open Sans" panose="020B0606030504020204" pitchFamily="34" charset="0"/>
              </a:rPr>
              <a:t>Bedeutung und Vorstellung</a:t>
            </a:r>
            <a:r>
              <a:rPr lang="de-DE" sz="2000" dirty="0">
                <a:latin typeface="Open Sans" panose="020B0606030504020204" pitchFamily="34" charset="0"/>
                <a:ea typeface="Open Sans" panose="020B0606030504020204" pitchFamily="34" charset="0"/>
                <a:cs typeface="Open Sans" panose="020B0606030504020204" pitchFamily="34" charset="0"/>
              </a:rPr>
              <a:t> verbunden sein.“ </a:t>
            </a:r>
            <a:r>
              <a:rPr lang="de-DE"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(Schipper, 2009, S. 308)</a:t>
            </a:r>
          </a:p>
        </p:txBody>
      </p:sp>
      <p:sp>
        <p:nvSpPr>
          <p:cNvPr id="9" name="Pfeil nach rechts 8">
            <a:extLst>
              <a:ext uri="{FF2B5EF4-FFF2-40B4-BE49-F238E27FC236}">
                <a16:creationId xmlns:a16="http://schemas.microsoft.com/office/drawing/2014/main" id="{D4FCD301-3625-884E-8E45-D97A3441110A}"/>
              </a:ext>
            </a:extLst>
          </p:cNvPr>
          <p:cNvSpPr/>
          <p:nvPr/>
        </p:nvSpPr>
        <p:spPr>
          <a:xfrm>
            <a:off x="5816074" y="2112855"/>
            <a:ext cx="930443" cy="352926"/>
          </a:xfrm>
          <a:prstGeom prst="rightArrow">
            <a:avLst/>
          </a:prstGeom>
          <a:solidFill>
            <a:srgbClr val="317E87"/>
          </a:solidFill>
          <a:ln>
            <a:solidFill>
              <a:srgbClr val="317E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6DEC3C99-E830-0547-A654-C148D210CB82}"/>
              </a:ext>
            </a:extLst>
          </p:cNvPr>
          <p:cNvSpPr txBox="1"/>
          <p:nvPr/>
        </p:nvSpPr>
        <p:spPr>
          <a:xfrm>
            <a:off x="8484346" y="6261533"/>
            <a:ext cx="2498080" cy="276999"/>
          </a:xfrm>
          <a:prstGeom prst="rect">
            <a:avLst/>
          </a:prstGeom>
          <a:noFill/>
        </p:spPr>
        <p:txBody>
          <a:bodyPr wrap="square" rtlCol="0">
            <a:spAutoFit/>
          </a:bodyPr>
          <a:lstStyle/>
          <a:p>
            <a:r>
              <a:rPr lang="de-DE" sz="1200" dirty="0">
                <a:latin typeface="Open Sans" panose="020B0606030504020204" pitchFamily="34" charset="0"/>
                <a:ea typeface="Open Sans" panose="020B0606030504020204" pitchFamily="34" charset="0"/>
                <a:cs typeface="Open Sans" panose="020B0606030504020204" pitchFamily="34" charset="0"/>
              </a:rPr>
              <a:t>(Schipper, 2009, S. 309)</a:t>
            </a:r>
          </a:p>
        </p:txBody>
      </p:sp>
    </p:spTree>
    <p:extLst>
      <p:ext uri="{BB962C8B-B14F-4D97-AF65-F5344CB8AC3E}">
        <p14:creationId xmlns:p14="http://schemas.microsoft.com/office/powerpoint/2010/main" val="1950212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0345EB3-6307-9546-B5AF-E8A413D3CF08}"/>
              </a:ext>
            </a:extLst>
          </p:cNvPr>
          <p:cNvSpPr>
            <a:spLocks noGrp="1"/>
          </p:cNvSpPr>
          <p:nvPr>
            <p:ph type="dt" sz="half" idx="10"/>
          </p:nvPr>
        </p:nvSpPr>
        <p:spPr/>
        <p:txBody>
          <a:bodyPr/>
          <a:lstStyle/>
          <a:p>
            <a:fld id="{DD009D33-4B26-2E49-8ACA-A5226FCF201B}" type="datetime1">
              <a:rPr lang="de-DE" smtClean="0"/>
              <a:t>25.11.20</a:t>
            </a:fld>
            <a:endParaRPr lang="de-DE" dirty="0"/>
          </a:p>
        </p:txBody>
      </p:sp>
      <p:sp>
        <p:nvSpPr>
          <p:cNvPr id="4" name="Fußzeilenplatzhalter 3">
            <a:extLst>
              <a:ext uri="{FF2B5EF4-FFF2-40B4-BE49-F238E27FC236}">
                <a16:creationId xmlns:a16="http://schemas.microsoft.com/office/drawing/2014/main" id="{903CFC57-5149-B640-98CF-0328F156D808}"/>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FD57C9CA-A2EB-F042-9E30-4D1D7B189F37}"/>
              </a:ext>
            </a:extLst>
          </p:cNvPr>
          <p:cNvSpPr>
            <a:spLocks noGrp="1"/>
          </p:cNvSpPr>
          <p:nvPr>
            <p:ph type="sldNum" sz="quarter" idx="12"/>
          </p:nvPr>
        </p:nvSpPr>
        <p:spPr/>
        <p:txBody>
          <a:bodyPr/>
          <a:lstStyle/>
          <a:p>
            <a:fld id="{7D26CBBC-A65C-324F-A558-3C7EC3B0734D}" type="slidenum">
              <a:rPr lang="de-DE" smtClean="0"/>
              <a:t>41</a:t>
            </a:fld>
            <a:endParaRPr lang="de-DE"/>
          </a:p>
        </p:txBody>
      </p:sp>
      <p:sp>
        <p:nvSpPr>
          <p:cNvPr id="17" name="Inhaltsplatzhalter 1">
            <a:extLst>
              <a:ext uri="{FF2B5EF4-FFF2-40B4-BE49-F238E27FC236}">
                <a16:creationId xmlns:a16="http://schemas.microsoft.com/office/drawing/2014/main" id="{DB3728A1-BD2C-B84E-960F-927865BC0D54}"/>
              </a:ext>
            </a:extLst>
          </p:cNvPr>
          <p:cNvSpPr>
            <a:spLocks noGrp="1"/>
          </p:cNvSpPr>
          <p:nvPr>
            <p:ph idx="1"/>
          </p:nvPr>
        </p:nvSpPr>
        <p:spPr>
          <a:xfrm>
            <a:off x="144380" y="1203158"/>
            <a:ext cx="11361820" cy="4973805"/>
          </a:xfrm>
        </p:spPr>
        <p:txBody>
          <a:bodyPr/>
          <a:lstStyle/>
          <a:p>
            <a:pPr marL="0" indent="0">
              <a:buNone/>
            </a:pPr>
            <a:r>
              <a:rPr lang="de-DE" dirty="0">
                <a:solidFill>
                  <a:srgbClr val="428891"/>
                </a:solidFill>
              </a:rPr>
              <a:t>AKTIVITÄT</a:t>
            </a:r>
          </a:p>
          <a:p>
            <a:pPr marL="0" indent="0">
              <a:buNone/>
            </a:pPr>
            <a:endParaRPr lang="de-DE" sz="1200" dirty="0"/>
          </a:p>
          <a:p>
            <a:pPr marL="457200" indent="-457200">
              <a:lnSpc>
                <a:spcPct val="114000"/>
              </a:lnSpc>
              <a:spcAft>
                <a:spcPts val="1200"/>
              </a:spcAft>
              <a:buFont typeface="+mj-lt"/>
              <a:buAutoNum type="arabicPeriod"/>
              <a:defRPr/>
            </a:pPr>
            <a:r>
              <a:rPr lang="de-DE" altLang="de-DE" sz="2600" dirty="0">
                <a:ea typeface="ＭＳ Ｐゴシック" charset="-128"/>
              </a:rPr>
              <a:t>Setzen Sie sich bezüglich der App </a:t>
            </a:r>
            <a:r>
              <a:rPr lang="de-DE" altLang="de-DE" sz="2600" b="1" dirty="0">
                <a:ea typeface="ＭＳ Ｐゴシック" charset="-128"/>
              </a:rPr>
              <a:t>Rechentablett</a:t>
            </a:r>
            <a:r>
              <a:rPr lang="de-DE" altLang="de-DE" sz="2600" dirty="0">
                <a:ea typeface="ＭＳ Ｐゴシック" charset="-128"/>
              </a:rPr>
              <a:t> mit dem zweiten Teil des Leitfragenkatalogs auseinander (Leitfragen zur unterrichtlichen Rahmung).</a:t>
            </a:r>
          </a:p>
          <a:p>
            <a:pPr marL="457200" indent="-457200">
              <a:lnSpc>
                <a:spcPct val="114000"/>
              </a:lnSpc>
              <a:spcAft>
                <a:spcPts val="1200"/>
              </a:spcAft>
              <a:buFont typeface="+mj-lt"/>
              <a:buAutoNum type="arabicPeriod"/>
              <a:defRPr/>
            </a:pPr>
            <a:r>
              <a:rPr lang="de-DE" altLang="de-DE" sz="2600" dirty="0">
                <a:ea typeface="ＭＳ Ｐゴシック" charset="-128"/>
              </a:rPr>
              <a:t>Überlegen Sie sich insbesondere </a:t>
            </a:r>
            <a:r>
              <a:rPr lang="de-DE" altLang="de-DE" sz="2600" i="1" dirty="0">
                <a:ea typeface="ＭＳ Ｐゴシック" charset="-128"/>
              </a:rPr>
              <a:t>gute Lernaufgaben </a:t>
            </a:r>
            <a:r>
              <a:rPr lang="de-DE" altLang="de-DE" sz="2600" dirty="0">
                <a:ea typeface="ＭＳ Ｐゴシック" charset="-128"/>
              </a:rPr>
              <a:t>zum Thema Zahlzerlegung zum Einsatz der App </a:t>
            </a:r>
            <a:r>
              <a:rPr lang="de-DE" altLang="de-DE" sz="2600" b="1" dirty="0">
                <a:ea typeface="ＭＳ Ｐゴシック" charset="-128"/>
              </a:rPr>
              <a:t>Rechentablett</a:t>
            </a:r>
            <a:r>
              <a:rPr lang="de-DE" altLang="de-DE" sz="2600" dirty="0">
                <a:ea typeface="ＭＳ Ｐゴシック" charset="-128"/>
              </a:rPr>
              <a:t>.</a:t>
            </a: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ea typeface="ＭＳ Ｐゴシック" charset="-128"/>
            </a:endParaRPr>
          </a:p>
          <a:p>
            <a:pPr marL="0" indent="0">
              <a:spcAft>
                <a:spcPts val="1200"/>
              </a:spcAft>
              <a:buNone/>
              <a:defRPr/>
            </a:pPr>
            <a:endParaRPr lang="de-DE" altLang="de-DE" dirty="0">
              <a:ea typeface="ＭＳ Ｐゴシック" charset="-128"/>
            </a:endParaRPr>
          </a:p>
          <a:p>
            <a:pPr marL="0" indent="0">
              <a:spcAft>
                <a:spcPts val="1200"/>
              </a:spcAft>
              <a:buNone/>
              <a:defRPr/>
            </a:pPr>
            <a:endParaRPr lang="de-DE" altLang="de-DE" dirty="0">
              <a:ea typeface="ＭＳ Ｐゴシック" charset="-128"/>
            </a:endParaRPr>
          </a:p>
          <a:p>
            <a:pPr marL="914400" lvl="1" indent="-457200">
              <a:spcAft>
                <a:spcPts val="1200"/>
              </a:spcAft>
              <a:buFont typeface="+mj-lt"/>
              <a:buAutoNum type="arabicPeriod"/>
              <a:defRPr/>
            </a:pPr>
            <a:endParaRPr lang="de-DE" altLang="de-DE" sz="2000" dirty="0">
              <a:ea typeface="ＭＳ Ｐゴシック" charset="-128"/>
            </a:endParaRPr>
          </a:p>
          <a:p>
            <a:pPr>
              <a:buFont typeface="Arial" charset="0"/>
              <a:buAutoNum type="arabicPeriod"/>
              <a:defRPr/>
            </a:pPr>
            <a:endParaRPr lang="de-DE" altLang="de-DE" sz="2400" dirty="0">
              <a:ea typeface="ＭＳ Ｐゴシック" charset="-128"/>
            </a:endParaRPr>
          </a:p>
          <a:p>
            <a:pPr>
              <a:buFont typeface="Arial" charset="0"/>
              <a:buAutoNum type="arabicPeriod"/>
              <a:defRPr/>
            </a:pPr>
            <a:endParaRPr lang="de-DE" altLang="de-DE" sz="2400" dirty="0">
              <a:ea typeface="ＭＳ Ｐゴシック" charset="-128"/>
            </a:endParaRPr>
          </a:p>
          <a:p>
            <a:pPr marL="0" indent="0">
              <a:buNone/>
            </a:pPr>
            <a:endParaRPr lang="de-DE" dirty="0"/>
          </a:p>
        </p:txBody>
      </p:sp>
      <p:pic>
        <p:nvPicPr>
          <p:cNvPr id="15" name="Bildschirmfoto 2014-11-21 um 11.59.26.png" descr="Bildschirmfoto 2014-11-21 um 11.59.26.png">
            <a:extLst>
              <a:ext uri="{FF2B5EF4-FFF2-40B4-BE49-F238E27FC236}">
                <a16:creationId xmlns:a16="http://schemas.microsoft.com/office/drawing/2014/main" id="{763D4BE8-9254-E04A-900E-10793CFE7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953" y="4330685"/>
            <a:ext cx="1681022" cy="132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nhaltsplatzhalter 5">
            <a:extLst>
              <a:ext uri="{FF2B5EF4-FFF2-40B4-BE49-F238E27FC236}">
                <a16:creationId xmlns:a16="http://schemas.microsoft.com/office/drawing/2014/main" id="{1CA72CDA-4A7F-3945-865C-24024B07BE6A}"/>
              </a:ext>
            </a:extLst>
          </p:cNvPr>
          <p:cNvSpPr>
            <a:spLocks noGrp="1"/>
          </p:cNvSpPr>
          <p:nvPr>
            <p:ph sz="half" idx="13"/>
          </p:nvPr>
        </p:nvSpPr>
        <p:spPr/>
        <p:txBody>
          <a:bodyPr/>
          <a:lstStyle/>
          <a:p>
            <a:endParaRPr lang="de-DE"/>
          </a:p>
        </p:txBody>
      </p:sp>
      <p:sp>
        <p:nvSpPr>
          <p:cNvPr id="11" name="Inhaltsplatzhalter 5">
            <a:extLst>
              <a:ext uri="{FF2B5EF4-FFF2-40B4-BE49-F238E27FC236}">
                <a16:creationId xmlns:a16="http://schemas.microsoft.com/office/drawing/2014/main" id="{9C383445-BE86-B14F-AAC4-EF63FF37E47F}"/>
              </a:ext>
            </a:extLst>
          </p:cNvPr>
          <p:cNvSpPr txBox="1">
            <a:spLocks/>
          </p:cNvSpPr>
          <p:nvPr/>
        </p:nvSpPr>
        <p:spPr>
          <a:xfrm>
            <a:off x="4150517" y="474311"/>
            <a:ext cx="7921740"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3. </a:t>
            </a:r>
            <a:r>
              <a:rPr lang="de-DE" sz="2900" b="1" dirty="0"/>
              <a:t>Gute Aufgaben </a:t>
            </a:r>
            <a:r>
              <a:rPr lang="de-DE" sz="2900" dirty="0"/>
              <a:t>im Mathematikunterricht</a:t>
            </a:r>
          </a:p>
        </p:txBody>
      </p:sp>
      <p:sp>
        <p:nvSpPr>
          <p:cNvPr id="10" name="Textfeld 9">
            <a:extLst>
              <a:ext uri="{FF2B5EF4-FFF2-40B4-BE49-F238E27FC236}">
                <a16:creationId xmlns:a16="http://schemas.microsoft.com/office/drawing/2014/main" id="{6B46C5C1-9F63-604D-AE3F-4B6B17E24540}"/>
              </a:ext>
            </a:extLst>
          </p:cNvPr>
          <p:cNvSpPr txBox="1"/>
          <p:nvPr/>
        </p:nvSpPr>
        <p:spPr>
          <a:xfrm>
            <a:off x="8415582" y="5692070"/>
            <a:ext cx="2691763" cy="246221"/>
          </a:xfrm>
          <a:prstGeom prst="rect">
            <a:avLst/>
          </a:prstGeom>
          <a:noFill/>
        </p:spPr>
        <p:txBody>
          <a:bodyPr wrap="none" rtlCol="0">
            <a:spAutoFit/>
          </a:bodyPr>
          <a:lstStyle/>
          <a:p>
            <a:r>
              <a:rPr lang="de-DE" sz="1000" dirty="0">
                <a:solidFill>
                  <a:schemeClr val="bg1">
                    <a:lumMod val="65000"/>
                  </a:schemeClr>
                </a:solidFill>
              </a:rPr>
              <a:t>Screenshot App ‚Rechentablett‘ © Christian </a:t>
            </a:r>
            <a:r>
              <a:rPr lang="de-DE" sz="1000" dirty="0" err="1">
                <a:solidFill>
                  <a:schemeClr val="bg1">
                    <a:lumMod val="65000"/>
                  </a:schemeClr>
                </a:solidFill>
              </a:rPr>
              <a:t>Urff</a:t>
            </a:r>
            <a:endParaRPr lang="de-DE" sz="1000" dirty="0">
              <a:solidFill>
                <a:schemeClr val="bg1">
                  <a:lumMod val="65000"/>
                </a:schemeClr>
              </a:solidFill>
            </a:endParaRPr>
          </a:p>
        </p:txBody>
      </p:sp>
    </p:spTree>
    <p:extLst>
      <p:ext uri="{BB962C8B-B14F-4D97-AF65-F5344CB8AC3E}">
        <p14:creationId xmlns:p14="http://schemas.microsoft.com/office/powerpoint/2010/main" val="3935507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0345EB3-6307-9546-B5AF-E8A413D3CF08}"/>
              </a:ext>
            </a:extLst>
          </p:cNvPr>
          <p:cNvSpPr>
            <a:spLocks noGrp="1"/>
          </p:cNvSpPr>
          <p:nvPr>
            <p:ph type="dt" sz="half" idx="10"/>
          </p:nvPr>
        </p:nvSpPr>
        <p:spPr/>
        <p:txBody>
          <a:bodyPr/>
          <a:lstStyle/>
          <a:p>
            <a:fld id="{99443D92-782C-BC4D-9F40-708A22E59765}" type="datetime1">
              <a:rPr lang="de-DE" smtClean="0"/>
              <a:t>25.11.20</a:t>
            </a:fld>
            <a:endParaRPr lang="de-DE" dirty="0"/>
          </a:p>
        </p:txBody>
      </p:sp>
      <p:sp>
        <p:nvSpPr>
          <p:cNvPr id="4" name="Fußzeilenplatzhalter 3">
            <a:extLst>
              <a:ext uri="{FF2B5EF4-FFF2-40B4-BE49-F238E27FC236}">
                <a16:creationId xmlns:a16="http://schemas.microsoft.com/office/drawing/2014/main" id="{903CFC57-5149-B640-98CF-0328F156D808}"/>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FD57C9CA-A2EB-F042-9E30-4D1D7B189F37}"/>
              </a:ext>
            </a:extLst>
          </p:cNvPr>
          <p:cNvSpPr>
            <a:spLocks noGrp="1"/>
          </p:cNvSpPr>
          <p:nvPr>
            <p:ph type="sldNum" sz="quarter" idx="12"/>
          </p:nvPr>
        </p:nvSpPr>
        <p:spPr/>
        <p:txBody>
          <a:bodyPr/>
          <a:lstStyle/>
          <a:p>
            <a:fld id="{7D26CBBC-A65C-324F-A558-3C7EC3B0734D}" type="slidenum">
              <a:rPr lang="de-DE" smtClean="0"/>
              <a:t>42</a:t>
            </a:fld>
            <a:endParaRPr lang="de-DE"/>
          </a:p>
        </p:txBody>
      </p:sp>
      <p:sp>
        <p:nvSpPr>
          <p:cNvPr id="17" name="Inhaltsplatzhalter 1">
            <a:extLst>
              <a:ext uri="{FF2B5EF4-FFF2-40B4-BE49-F238E27FC236}">
                <a16:creationId xmlns:a16="http://schemas.microsoft.com/office/drawing/2014/main" id="{DB3728A1-BD2C-B84E-960F-927865BC0D54}"/>
              </a:ext>
            </a:extLst>
          </p:cNvPr>
          <p:cNvSpPr>
            <a:spLocks noGrp="1"/>
          </p:cNvSpPr>
          <p:nvPr>
            <p:ph idx="1"/>
          </p:nvPr>
        </p:nvSpPr>
        <p:spPr>
          <a:xfrm>
            <a:off x="144380" y="1203158"/>
            <a:ext cx="11681860" cy="4973805"/>
          </a:xfrm>
        </p:spPr>
        <p:txBody>
          <a:bodyPr/>
          <a:lstStyle/>
          <a:p>
            <a:pPr marL="0" indent="0">
              <a:buNone/>
            </a:pPr>
            <a:r>
              <a:rPr lang="de-DE" sz="2400" b="1" dirty="0">
                <a:solidFill>
                  <a:srgbClr val="428891"/>
                </a:solidFill>
              </a:rPr>
              <a:t>Mögliche Lernaufgaben – Forscheraufgaben:</a:t>
            </a:r>
          </a:p>
          <a:p>
            <a:pPr marL="0" indent="0">
              <a:buNone/>
            </a:pPr>
            <a:endParaRPr lang="de-DE" sz="600" b="1" dirty="0">
              <a:solidFill>
                <a:srgbClr val="428891"/>
              </a:solidFill>
            </a:endParaRPr>
          </a:p>
          <a:p>
            <a:pPr fontAlgn="base"/>
            <a:r>
              <a:rPr lang="de-DE" sz="2000" dirty="0"/>
              <a:t>Wie kannst du mit deinen Händen möglichst schnell 6 (10, 15, …) Plättchen auf das Tablett legen?</a:t>
            </a:r>
          </a:p>
          <a:p>
            <a:pPr fontAlgn="base"/>
            <a:r>
              <a:rPr lang="de-DE" sz="2000" dirty="0"/>
              <a:t>Wie kannst du die Plättchen so anordnen, dass du möglichst schnell ohne Abzählen siehst wie viele es sind?</a:t>
            </a:r>
          </a:p>
          <a:p>
            <a:pPr fontAlgn="base"/>
            <a:r>
              <a:rPr lang="de-DE" sz="2000" dirty="0"/>
              <a:t>Was passiert mit der Gesamtmenge, wenn ich 1 (2, 3, …) Plättchen von einer Seite auf die andere schiebe? (Zahlzerlegungen, Invarianz)</a:t>
            </a:r>
          </a:p>
          <a:p>
            <a:pPr fontAlgn="base"/>
            <a:r>
              <a:rPr lang="de-DE" sz="2000" dirty="0"/>
              <a:t>Was passiert mit den Teilmengen und mit der Gesamtmenge, wenn ich ich ein Plättchen vom Tablett entferne?</a:t>
            </a:r>
          </a:p>
          <a:p>
            <a:pPr fontAlgn="base"/>
            <a:r>
              <a:rPr lang="de-DE" sz="2000" dirty="0"/>
              <a:t>Auf dem Tablett liegt die Aufgabe 9 + 7. Wie kann ich die Plättchen so umlegen, dass ich sofort sehen kann, was herauskommt? (Nachbaraufgaben als Rechenvorteil nutzen)</a:t>
            </a:r>
          </a:p>
          <a:p>
            <a:pPr fontAlgn="base"/>
            <a:r>
              <a:rPr lang="de-DE" sz="2000" dirty="0"/>
              <a:t>Wie viele verschiedene Möglichkeiten gibt es, 10 (6) Plättchen auf beide Seiten zu verteilen? (Zahlzerlegung)</a:t>
            </a:r>
          </a:p>
          <a:p>
            <a:pPr marL="0" indent="0" algn="r">
              <a:buNone/>
            </a:pPr>
            <a:r>
              <a:rPr lang="de-DE" sz="1400" dirty="0"/>
              <a:t>(</a:t>
            </a:r>
            <a:r>
              <a:rPr lang="de-DE" sz="1400" dirty="0" err="1"/>
              <a:t>Urff</a:t>
            </a:r>
            <a:r>
              <a:rPr lang="de-DE" sz="1400" dirty="0"/>
              <a:t>, 2012)</a:t>
            </a:r>
            <a:endParaRPr lang="de-DE" sz="1400" dirty="0">
              <a:solidFill>
                <a:srgbClr val="428891"/>
              </a:solidFill>
            </a:endParaRPr>
          </a:p>
          <a:p>
            <a:pPr marL="0" indent="0">
              <a:buNone/>
            </a:pPr>
            <a:endParaRPr lang="de-DE" sz="1200" dirty="0"/>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ea typeface="ＭＳ Ｐゴシック" charset="-128"/>
            </a:endParaRPr>
          </a:p>
          <a:p>
            <a:pPr marL="0" indent="0">
              <a:spcAft>
                <a:spcPts val="1200"/>
              </a:spcAft>
              <a:buNone/>
              <a:defRPr/>
            </a:pPr>
            <a:endParaRPr lang="de-DE" altLang="de-DE" dirty="0">
              <a:ea typeface="ＭＳ Ｐゴシック" charset="-128"/>
            </a:endParaRPr>
          </a:p>
          <a:p>
            <a:pPr marL="0" indent="0">
              <a:spcAft>
                <a:spcPts val="1200"/>
              </a:spcAft>
              <a:buNone/>
              <a:defRPr/>
            </a:pPr>
            <a:endParaRPr lang="de-DE" altLang="de-DE" dirty="0">
              <a:ea typeface="ＭＳ Ｐゴシック" charset="-128"/>
            </a:endParaRPr>
          </a:p>
          <a:p>
            <a:pPr marL="914400" lvl="1" indent="-457200">
              <a:spcAft>
                <a:spcPts val="1200"/>
              </a:spcAft>
              <a:buFont typeface="+mj-lt"/>
              <a:buAutoNum type="arabicPeriod"/>
              <a:defRPr/>
            </a:pPr>
            <a:endParaRPr lang="de-DE" altLang="de-DE" sz="2000" dirty="0">
              <a:ea typeface="ＭＳ Ｐゴシック" charset="-128"/>
            </a:endParaRPr>
          </a:p>
          <a:p>
            <a:pPr>
              <a:buFont typeface="Arial" charset="0"/>
              <a:buAutoNum type="arabicPeriod"/>
              <a:defRPr/>
            </a:pPr>
            <a:endParaRPr lang="de-DE" altLang="de-DE" sz="2400" dirty="0">
              <a:ea typeface="ＭＳ Ｐゴシック" charset="-128"/>
            </a:endParaRPr>
          </a:p>
          <a:p>
            <a:pPr>
              <a:buFont typeface="Arial" charset="0"/>
              <a:buAutoNum type="arabicPeriod"/>
              <a:defRPr/>
            </a:pPr>
            <a:endParaRPr lang="de-DE" altLang="de-DE" sz="2400" dirty="0">
              <a:ea typeface="ＭＳ Ｐゴシック" charset="-128"/>
            </a:endParaRPr>
          </a:p>
          <a:p>
            <a:pPr marL="0" indent="0">
              <a:buNone/>
            </a:pPr>
            <a:endParaRPr lang="de-DE" dirty="0"/>
          </a:p>
        </p:txBody>
      </p:sp>
      <p:sp>
        <p:nvSpPr>
          <p:cNvPr id="6" name="Inhaltsplatzhalter 5">
            <a:extLst>
              <a:ext uri="{FF2B5EF4-FFF2-40B4-BE49-F238E27FC236}">
                <a16:creationId xmlns:a16="http://schemas.microsoft.com/office/drawing/2014/main" id="{1CA72CDA-4A7F-3945-865C-24024B07BE6A}"/>
              </a:ext>
            </a:extLst>
          </p:cNvPr>
          <p:cNvSpPr>
            <a:spLocks noGrp="1"/>
          </p:cNvSpPr>
          <p:nvPr>
            <p:ph sz="half" idx="13"/>
          </p:nvPr>
        </p:nvSpPr>
        <p:spPr/>
        <p:txBody>
          <a:bodyPr/>
          <a:lstStyle/>
          <a:p>
            <a:endParaRPr lang="de-DE"/>
          </a:p>
        </p:txBody>
      </p:sp>
      <p:sp>
        <p:nvSpPr>
          <p:cNvPr id="11" name="Inhaltsplatzhalter 5">
            <a:extLst>
              <a:ext uri="{FF2B5EF4-FFF2-40B4-BE49-F238E27FC236}">
                <a16:creationId xmlns:a16="http://schemas.microsoft.com/office/drawing/2014/main" id="{9C383445-BE86-B14F-AAC4-EF63FF37E47F}"/>
              </a:ext>
            </a:extLst>
          </p:cNvPr>
          <p:cNvSpPr txBox="1">
            <a:spLocks/>
          </p:cNvSpPr>
          <p:nvPr/>
        </p:nvSpPr>
        <p:spPr>
          <a:xfrm>
            <a:off x="4150517" y="474311"/>
            <a:ext cx="7921740"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3. </a:t>
            </a:r>
            <a:r>
              <a:rPr lang="de-DE" sz="2900" b="1" dirty="0"/>
              <a:t>Gute Aufgaben </a:t>
            </a:r>
            <a:r>
              <a:rPr lang="de-DE" sz="2900" dirty="0"/>
              <a:t>im Mathematikunterricht</a:t>
            </a:r>
          </a:p>
        </p:txBody>
      </p:sp>
    </p:spTree>
    <p:extLst>
      <p:ext uri="{BB962C8B-B14F-4D97-AF65-F5344CB8AC3E}">
        <p14:creationId xmlns:p14="http://schemas.microsoft.com/office/powerpoint/2010/main" val="2561966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0345EB3-6307-9546-B5AF-E8A413D3CF08}"/>
              </a:ext>
            </a:extLst>
          </p:cNvPr>
          <p:cNvSpPr>
            <a:spLocks noGrp="1"/>
          </p:cNvSpPr>
          <p:nvPr>
            <p:ph type="dt" sz="half" idx="10"/>
          </p:nvPr>
        </p:nvSpPr>
        <p:spPr/>
        <p:txBody>
          <a:bodyPr/>
          <a:lstStyle/>
          <a:p>
            <a:fld id="{99443D92-782C-BC4D-9F40-708A22E59765}" type="datetime1">
              <a:rPr lang="de-DE" smtClean="0"/>
              <a:t>25.11.20</a:t>
            </a:fld>
            <a:endParaRPr lang="de-DE" dirty="0"/>
          </a:p>
        </p:txBody>
      </p:sp>
      <p:sp>
        <p:nvSpPr>
          <p:cNvPr id="4" name="Fußzeilenplatzhalter 3">
            <a:extLst>
              <a:ext uri="{FF2B5EF4-FFF2-40B4-BE49-F238E27FC236}">
                <a16:creationId xmlns:a16="http://schemas.microsoft.com/office/drawing/2014/main" id="{903CFC57-5149-B640-98CF-0328F156D808}"/>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FD57C9CA-A2EB-F042-9E30-4D1D7B189F37}"/>
              </a:ext>
            </a:extLst>
          </p:cNvPr>
          <p:cNvSpPr>
            <a:spLocks noGrp="1"/>
          </p:cNvSpPr>
          <p:nvPr>
            <p:ph type="sldNum" sz="quarter" idx="12"/>
          </p:nvPr>
        </p:nvSpPr>
        <p:spPr/>
        <p:txBody>
          <a:bodyPr/>
          <a:lstStyle/>
          <a:p>
            <a:fld id="{7D26CBBC-A65C-324F-A558-3C7EC3B0734D}" type="slidenum">
              <a:rPr lang="de-DE" smtClean="0"/>
              <a:t>43</a:t>
            </a:fld>
            <a:endParaRPr lang="de-DE"/>
          </a:p>
        </p:txBody>
      </p:sp>
      <p:sp>
        <p:nvSpPr>
          <p:cNvPr id="6" name="Inhaltsplatzhalter 5">
            <a:extLst>
              <a:ext uri="{FF2B5EF4-FFF2-40B4-BE49-F238E27FC236}">
                <a16:creationId xmlns:a16="http://schemas.microsoft.com/office/drawing/2014/main" id="{1CA72CDA-4A7F-3945-865C-24024B07BE6A}"/>
              </a:ext>
            </a:extLst>
          </p:cNvPr>
          <p:cNvSpPr>
            <a:spLocks noGrp="1"/>
          </p:cNvSpPr>
          <p:nvPr>
            <p:ph sz="half" idx="13"/>
          </p:nvPr>
        </p:nvSpPr>
        <p:spPr/>
        <p:txBody>
          <a:bodyPr/>
          <a:lstStyle/>
          <a:p>
            <a:endParaRPr lang="de-DE"/>
          </a:p>
        </p:txBody>
      </p:sp>
      <p:sp>
        <p:nvSpPr>
          <p:cNvPr id="11" name="Inhaltsplatzhalter 5">
            <a:extLst>
              <a:ext uri="{FF2B5EF4-FFF2-40B4-BE49-F238E27FC236}">
                <a16:creationId xmlns:a16="http://schemas.microsoft.com/office/drawing/2014/main" id="{9C383445-BE86-B14F-AAC4-EF63FF37E47F}"/>
              </a:ext>
            </a:extLst>
          </p:cNvPr>
          <p:cNvSpPr txBox="1">
            <a:spLocks/>
          </p:cNvSpPr>
          <p:nvPr/>
        </p:nvSpPr>
        <p:spPr>
          <a:xfrm>
            <a:off x="4150517" y="474311"/>
            <a:ext cx="7921740"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3. </a:t>
            </a:r>
            <a:r>
              <a:rPr lang="de-DE" sz="2900" b="1" dirty="0"/>
              <a:t>Gute Aufgaben </a:t>
            </a:r>
            <a:r>
              <a:rPr lang="de-DE" sz="2900" dirty="0"/>
              <a:t>im Mathematikunterricht</a:t>
            </a:r>
          </a:p>
        </p:txBody>
      </p:sp>
      <p:sp>
        <p:nvSpPr>
          <p:cNvPr id="10" name="Inhaltsplatzhalter 1">
            <a:extLst>
              <a:ext uri="{FF2B5EF4-FFF2-40B4-BE49-F238E27FC236}">
                <a16:creationId xmlns:a16="http://schemas.microsoft.com/office/drawing/2014/main" id="{7C08FDDF-E621-BD4C-B6E5-88CC173A8A18}"/>
              </a:ext>
            </a:extLst>
          </p:cNvPr>
          <p:cNvSpPr>
            <a:spLocks noGrp="1"/>
          </p:cNvSpPr>
          <p:nvPr>
            <p:ph idx="1"/>
          </p:nvPr>
        </p:nvSpPr>
        <p:spPr>
          <a:xfrm>
            <a:off x="144380" y="1203158"/>
            <a:ext cx="11585658" cy="4973805"/>
          </a:xfrm>
        </p:spPr>
        <p:txBody>
          <a:bodyPr/>
          <a:lstStyle/>
          <a:p>
            <a:pPr marL="0" indent="0">
              <a:buNone/>
            </a:pPr>
            <a:r>
              <a:rPr lang="de-DE" sz="2400" b="1" dirty="0">
                <a:solidFill>
                  <a:srgbClr val="428891"/>
                </a:solidFill>
              </a:rPr>
              <a:t>Mögliche Lernaufgaben – Forscheraufgaben:</a:t>
            </a:r>
          </a:p>
          <a:p>
            <a:pPr marL="0" indent="0">
              <a:buNone/>
            </a:pPr>
            <a:endParaRPr lang="de-DE" sz="600" b="1" dirty="0">
              <a:solidFill>
                <a:srgbClr val="428891"/>
              </a:solidFill>
            </a:endParaRPr>
          </a:p>
          <a:p>
            <a:pPr fontAlgn="base"/>
            <a:r>
              <a:rPr lang="de-DE" sz="2000" dirty="0">
                <a:solidFill>
                  <a:schemeClr val="bg1">
                    <a:lumMod val="50000"/>
                  </a:schemeClr>
                </a:solidFill>
              </a:rPr>
              <a:t>Wie kannst du mit deinen Händen möglichst schnell 6 (10, 15, …) Plättchen auf das Tablett legen?</a:t>
            </a:r>
          </a:p>
          <a:p>
            <a:pPr fontAlgn="base"/>
            <a:r>
              <a:rPr lang="de-DE" sz="2000" dirty="0">
                <a:solidFill>
                  <a:schemeClr val="bg1">
                    <a:lumMod val="50000"/>
                  </a:schemeClr>
                </a:solidFill>
              </a:rPr>
              <a:t>Wie kannst du die Plättchen so anordnen, dass du möglichst schnell ohne Abzählen siehst wie viele es sind?</a:t>
            </a:r>
          </a:p>
          <a:p>
            <a:pPr fontAlgn="base"/>
            <a:r>
              <a:rPr lang="de-DE" sz="2000" dirty="0">
                <a:solidFill>
                  <a:schemeClr val="bg1">
                    <a:lumMod val="50000"/>
                  </a:schemeClr>
                </a:solidFill>
              </a:rPr>
              <a:t>Was passiert mit der Gesamtmenge, wenn ich 1 (2, 3, …) Plättchen von einer Seite auf die andere schiebe? (Zahlzerlegungen, Invarianz)</a:t>
            </a:r>
          </a:p>
          <a:p>
            <a:pPr fontAlgn="base"/>
            <a:r>
              <a:rPr lang="de-DE" sz="2000" dirty="0">
                <a:solidFill>
                  <a:schemeClr val="bg1">
                    <a:lumMod val="50000"/>
                  </a:schemeClr>
                </a:solidFill>
              </a:rPr>
              <a:t>Was passiert mit den Teilmengen und mit der Gesamtmenge, wenn ich ich ein Plättchen vom Tablett entferne?</a:t>
            </a:r>
          </a:p>
          <a:p>
            <a:pPr fontAlgn="base"/>
            <a:r>
              <a:rPr lang="de-DE" sz="2000" dirty="0">
                <a:solidFill>
                  <a:schemeClr val="bg1">
                    <a:lumMod val="50000"/>
                  </a:schemeClr>
                </a:solidFill>
              </a:rPr>
              <a:t>Auf dem Tablett liegt die Aufgabe 9 + 7. Wie kann ich die Plättchen so umlegen, dass ich sofort sehen kann, was herauskommt? (Nachbaraufgaben als Rechenvorteil nutzen)</a:t>
            </a:r>
          </a:p>
          <a:p>
            <a:pPr fontAlgn="base"/>
            <a:r>
              <a:rPr lang="de-DE" sz="2000" dirty="0"/>
              <a:t>Wie viele verschiedene Möglichkeiten gibt es, 10 (6) Plättchen auf beide Seiten zu verteilen? (Zahlzerlegung)</a:t>
            </a:r>
          </a:p>
          <a:p>
            <a:pPr marL="0" indent="0" algn="r">
              <a:buNone/>
            </a:pPr>
            <a:r>
              <a:rPr lang="de-DE" sz="1400" dirty="0"/>
              <a:t>(</a:t>
            </a:r>
            <a:r>
              <a:rPr lang="de-DE" sz="1400" dirty="0" err="1"/>
              <a:t>Urff</a:t>
            </a:r>
            <a:r>
              <a:rPr lang="de-DE" sz="1400" dirty="0"/>
              <a:t>, 2012)</a:t>
            </a:r>
            <a:endParaRPr lang="de-DE" sz="1400" dirty="0">
              <a:solidFill>
                <a:srgbClr val="428891"/>
              </a:solidFill>
            </a:endParaRPr>
          </a:p>
          <a:p>
            <a:pPr marL="0" indent="0">
              <a:buNone/>
            </a:pPr>
            <a:endParaRPr lang="de-DE" sz="1200" dirty="0"/>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ea typeface="ＭＳ Ｐゴシック" charset="-128"/>
            </a:endParaRPr>
          </a:p>
          <a:p>
            <a:pPr marL="0" indent="0">
              <a:spcAft>
                <a:spcPts val="1200"/>
              </a:spcAft>
              <a:buNone/>
              <a:defRPr/>
            </a:pPr>
            <a:endParaRPr lang="de-DE" altLang="de-DE" dirty="0">
              <a:ea typeface="ＭＳ Ｐゴシック" charset="-128"/>
            </a:endParaRPr>
          </a:p>
          <a:p>
            <a:pPr marL="0" indent="0">
              <a:spcAft>
                <a:spcPts val="1200"/>
              </a:spcAft>
              <a:buNone/>
              <a:defRPr/>
            </a:pPr>
            <a:endParaRPr lang="de-DE" altLang="de-DE" dirty="0">
              <a:ea typeface="ＭＳ Ｐゴシック" charset="-128"/>
            </a:endParaRPr>
          </a:p>
          <a:p>
            <a:pPr marL="914400" lvl="1" indent="-457200">
              <a:spcAft>
                <a:spcPts val="1200"/>
              </a:spcAft>
              <a:buFont typeface="+mj-lt"/>
              <a:buAutoNum type="arabicPeriod"/>
              <a:defRPr/>
            </a:pPr>
            <a:endParaRPr lang="de-DE" altLang="de-DE" sz="2000" dirty="0">
              <a:ea typeface="ＭＳ Ｐゴシック" charset="-128"/>
            </a:endParaRPr>
          </a:p>
          <a:p>
            <a:pPr>
              <a:buFont typeface="Arial" charset="0"/>
              <a:buAutoNum type="arabicPeriod"/>
              <a:defRPr/>
            </a:pPr>
            <a:endParaRPr lang="de-DE" altLang="de-DE" sz="2400" dirty="0">
              <a:ea typeface="ＭＳ Ｐゴシック" charset="-128"/>
            </a:endParaRPr>
          </a:p>
          <a:p>
            <a:pPr>
              <a:buFont typeface="Arial" charset="0"/>
              <a:buAutoNum type="arabicPeriod"/>
              <a:defRPr/>
            </a:pPr>
            <a:endParaRPr lang="de-DE" altLang="de-DE" sz="2400" dirty="0">
              <a:ea typeface="ＭＳ Ｐゴシック" charset="-128"/>
            </a:endParaRPr>
          </a:p>
          <a:p>
            <a:pPr marL="0" indent="0">
              <a:buNone/>
            </a:pPr>
            <a:endParaRPr lang="de-DE" dirty="0"/>
          </a:p>
        </p:txBody>
      </p:sp>
      <p:sp>
        <p:nvSpPr>
          <p:cNvPr id="12" name="Rechteck 11">
            <a:extLst>
              <a:ext uri="{FF2B5EF4-FFF2-40B4-BE49-F238E27FC236}">
                <a16:creationId xmlns:a16="http://schemas.microsoft.com/office/drawing/2014/main" id="{5FE6F246-660F-AC43-AE15-790489FD5B0F}"/>
              </a:ext>
            </a:extLst>
          </p:cNvPr>
          <p:cNvSpPr/>
          <p:nvPr/>
        </p:nvSpPr>
        <p:spPr>
          <a:xfrm>
            <a:off x="144380" y="5200663"/>
            <a:ext cx="11471358" cy="685800"/>
          </a:xfrm>
          <a:prstGeom prst="rect">
            <a:avLst/>
          </a:prstGeom>
          <a:noFill/>
          <a:ln w="38100">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6295A9A6-22E6-B34A-A112-82D1DE8656B5}"/>
              </a:ext>
            </a:extLst>
          </p:cNvPr>
          <p:cNvPicPr>
            <a:picLocks noChangeAspect="1"/>
          </p:cNvPicPr>
          <p:nvPr/>
        </p:nvPicPr>
        <p:blipFill rotWithShape="1">
          <a:blip r:embed="rId3"/>
          <a:srcRect l="5789" r="8282"/>
          <a:stretch/>
        </p:blipFill>
        <p:spPr>
          <a:xfrm>
            <a:off x="2325986" y="1926878"/>
            <a:ext cx="7108146" cy="3184092"/>
          </a:xfrm>
          <a:prstGeom prst="rect">
            <a:avLst/>
          </a:prstGeom>
          <a:effectLst>
            <a:outerShdw blurRad="50800" dist="38100" dir="2700000" algn="tl" rotWithShape="0">
              <a:prstClr val="black">
                <a:alpha val="40000"/>
              </a:prstClr>
            </a:outerShdw>
          </a:effectLst>
        </p:spPr>
      </p:pic>
      <p:sp>
        <p:nvSpPr>
          <p:cNvPr id="14" name="Rechteck 13">
            <a:extLst>
              <a:ext uri="{FF2B5EF4-FFF2-40B4-BE49-F238E27FC236}">
                <a16:creationId xmlns:a16="http://schemas.microsoft.com/office/drawing/2014/main" id="{044726D9-C520-F34A-8A44-A7E5E49452F3}"/>
              </a:ext>
            </a:extLst>
          </p:cNvPr>
          <p:cNvSpPr/>
          <p:nvPr/>
        </p:nvSpPr>
        <p:spPr>
          <a:xfrm>
            <a:off x="4979011" y="1680657"/>
            <a:ext cx="1802096" cy="246221"/>
          </a:xfrm>
          <a:prstGeom prst="rect">
            <a:avLst/>
          </a:prstGeom>
        </p:spPr>
        <p:txBody>
          <a:bodyPr wrap="none">
            <a:spAutoFit/>
          </a:bodyPr>
          <a:lstStyle/>
          <a:p>
            <a:r>
              <a:rPr lang="de-DE" sz="1000" dirty="0">
                <a:solidFill>
                  <a:schemeClr val="bg1">
                    <a:lumMod val="65000"/>
                  </a:schemeClr>
                </a:solidFill>
              </a:rPr>
              <a:t>PIKAS digi. Lizenz: CC BY-SA 4.0</a:t>
            </a:r>
          </a:p>
        </p:txBody>
      </p:sp>
    </p:spTree>
    <p:extLst>
      <p:ext uri="{BB962C8B-B14F-4D97-AF65-F5344CB8AC3E}">
        <p14:creationId xmlns:p14="http://schemas.microsoft.com/office/powerpoint/2010/main" val="166467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0345EB3-6307-9546-B5AF-E8A413D3CF08}"/>
              </a:ext>
            </a:extLst>
          </p:cNvPr>
          <p:cNvSpPr>
            <a:spLocks noGrp="1"/>
          </p:cNvSpPr>
          <p:nvPr>
            <p:ph type="dt" sz="half" idx="10"/>
          </p:nvPr>
        </p:nvSpPr>
        <p:spPr/>
        <p:txBody>
          <a:bodyPr/>
          <a:lstStyle/>
          <a:p>
            <a:fld id="{99443D92-782C-BC4D-9F40-708A22E59765}" type="datetime1">
              <a:rPr lang="de-DE" smtClean="0"/>
              <a:t>25.11.20</a:t>
            </a:fld>
            <a:endParaRPr lang="de-DE" dirty="0"/>
          </a:p>
        </p:txBody>
      </p:sp>
      <p:sp>
        <p:nvSpPr>
          <p:cNvPr id="4" name="Fußzeilenplatzhalter 3">
            <a:extLst>
              <a:ext uri="{FF2B5EF4-FFF2-40B4-BE49-F238E27FC236}">
                <a16:creationId xmlns:a16="http://schemas.microsoft.com/office/drawing/2014/main" id="{903CFC57-5149-B640-98CF-0328F156D808}"/>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FD57C9CA-A2EB-F042-9E30-4D1D7B189F37}"/>
              </a:ext>
            </a:extLst>
          </p:cNvPr>
          <p:cNvSpPr>
            <a:spLocks noGrp="1"/>
          </p:cNvSpPr>
          <p:nvPr>
            <p:ph type="sldNum" sz="quarter" idx="12"/>
          </p:nvPr>
        </p:nvSpPr>
        <p:spPr/>
        <p:txBody>
          <a:bodyPr/>
          <a:lstStyle/>
          <a:p>
            <a:fld id="{7D26CBBC-A65C-324F-A558-3C7EC3B0734D}" type="slidenum">
              <a:rPr lang="de-DE" smtClean="0"/>
              <a:t>44</a:t>
            </a:fld>
            <a:endParaRPr lang="de-DE"/>
          </a:p>
        </p:txBody>
      </p:sp>
      <p:sp>
        <p:nvSpPr>
          <p:cNvPr id="17" name="Inhaltsplatzhalter 1">
            <a:extLst>
              <a:ext uri="{FF2B5EF4-FFF2-40B4-BE49-F238E27FC236}">
                <a16:creationId xmlns:a16="http://schemas.microsoft.com/office/drawing/2014/main" id="{DB3728A1-BD2C-B84E-960F-927865BC0D54}"/>
              </a:ext>
            </a:extLst>
          </p:cNvPr>
          <p:cNvSpPr>
            <a:spLocks noGrp="1"/>
          </p:cNvSpPr>
          <p:nvPr>
            <p:ph idx="1"/>
          </p:nvPr>
        </p:nvSpPr>
        <p:spPr>
          <a:xfrm>
            <a:off x="144380" y="1203158"/>
            <a:ext cx="11681860" cy="4973805"/>
          </a:xfrm>
        </p:spPr>
        <p:txBody>
          <a:bodyPr/>
          <a:lstStyle/>
          <a:p>
            <a:pPr marL="0" indent="0">
              <a:buNone/>
            </a:pPr>
            <a:r>
              <a:rPr lang="de-DE" sz="2400" b="1" dirty="0">
                <a:solidFill>
                  <a:srgbClr val="428891"/>
                </a:solidFill>
              </a:rPr>
              <a:t>Mögliche Lernaufgaben – inhaltbezogene/geschlossene Aufgaben:</a:t>
            </a:r>
          </a:p>
          <a:p>
            <a:pPr marL="0" indent="0">
              <a:buNone/>
            </a:pPr>
            <a:endParaRPr lang="de-DE" sz="600" b="1" dirty="0">
              <a:solidFill>
                <a:srgbClr val="428891"/>
              </a:solidFill>
            </a:endParaRPr>
          </a:p>
          <a:p>
            <a:pPr fontAlgn="base"/>
            <a:r>
              <a:rPr lang="de-DE" sz="2000" dirty="0"/>
              <a:t>Auf dem Tablett liegen 10 Plättchen. Nur einen Teil kannst du sehen. Wie viele Plättchen sind verdeckt? (Ergänzungsaufgaben)</a:t>
            </a:r>
          </a:p>
          <a:p>
            <a:pPr fontAlgn="base"/>
            <a:r>
              <a:rPr lang="de-DE" sz="2000" dirty="0"/>
              <a:t>Auf der einen Seite liegen 3 Plättchen. Wie viele muss ich auf der anderen Seite dazu legen, damit zusammen 7 Plättchen auf dem Tablett liegen? (Ergänzungsaufgaben)</a:t>
            </a:r>
          </a:p>
          <a:p>
            <a:pPr fontAlgn="base"/>
            <a:r>
              <a:rPr lang="de-DE" sz="2000" dirty="0"/>
              <a:t>Auf der einen Seite liegen 4 Plättchen, auf der anderen Seite 3 Plättchen. Wie viele Plättchen liegen auf beiden Seiten zusammen? (Addition)</a:t>
            </a:r>
          </a:p>
          <a:p>
            <a:pPr fontAlgn="base"/>
            <a:r>
              <a:rPr lang="de-DE" sz="2000" dirty="0"/>
              <a:t>Ich lege 8 Plättchen auf die eine Hälfte des Tabletts. Von den 8 Plättchen nehme ich nun 5 weg auf die andere Seite. Wie viele bleiben übrig? (Subtraktion)</a:t>
            </a:r>
          </a:p>
          <a:p>
            <a:pPr marL="0" lvl="0" indent="0" algn="r">
              <a:buNone/>
            </a:pPr>
            <a:r>
              <a:rPr lang="de-DE" sz="1400" dirty="0">
                <a:solidFill>
                  <a:prstClr val="black"/>
                </a:solidFill>
              </a:rPr>
              <a:t>(</a:t>
            </a:r>
            <a:r>
              <a:rPr lang="de-DE" sz="1400" dirty="0" err="1">
                <a:solidFill>
                  <a:prstClr val="black"/>
                </a:solidFill>
              </a:rPr>
              <a:t>Urff</a:t>
            </a:r>
            <a:r>
              <a:rPr lang="de-DE" sz="1400" dirty="0">
                <a:solidFill>
                  <a:prstClr val="black"/>
                </a:solidFill>
              </a:rPr>
              <a:t>, 2012)</a:t>
            </a:r>
            <a:endParaRPr lang="de-DE" sz="1400" dirty="0">
              <a:solidFill>
                <a:srgbClr val="428891"/>
              </a:solidFill>
            </a:endParaRPr>
          </a:p>
          <a:p>
            <a:pPr marL="0" indent="0">
              <a:buNone/>
            </a:pPr>
            <a:endParaRPr lang="de-DE" dirty="0">
              <a:solidFill>
                <a:srgbClr val="428891"/>
              </a:solidFill>
            </a:endParaRPr>
          </a:p>
          <a:p>
            <a:pPr marL="0" indent="0">
              <a:buNone/>
            </a:pPr>
            <a:endParaRPr lang="de-DE" sz="1200" dirty="0"/>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ea typeface="ＭＳ Ｐゴシック" charset="-128"/>
            </a:endParaRPr>
          </a:p>
          <a:p>
            <a:pPr marL="0" indent="0">
              <a:spcAft>
                <a:spcPts val="1200"/>
              </a:spcAft>
              <a:buNone/>
              <a:defRPr/>
            </a:pPr>
            <a:endParaRPr lang="de-DE" altLang="de-DE" dirty="0">
              <a:ea typeface="ＭＳ Ｐゴシック" charset="-128"/>
            </a:endParaRPr>
          </a:p>
          <a:p>
            <a:pPr marL="0" indent="0">
              <a:spcAft>
                <a:spcPts val="1200"/>
              </a:spcAft>
              <a:buNone/>
              <a:defRPr/>
            </a:pPr>
            <a:endParaRPr lang="de-DE" altLang="de-DE" dirty="0">
              <a:ea typeface="ＭＳ Ｐゴシック" charset="-128"/>
            </a:endParaRPr>
          </a:p>
          <a:p>
            <a:pPr marL="914400" lvl="1" indent="-457200">
              <a:spcAft>
                <a:spcPts val="1200"/>
              </a:spcAft>
              <a:buFont typeface="+mj-lt"/>
              <a:buAutoNum type="arabicPeriod"/>
              <a:defRPr/>
            </a:pPr>
            <a:endParaRPr lang="de-DE" altLang="de-DE" sz="2000" dirty="0">
              <a:ea typeface="ＭＳ Ｐゴシック" charset="-128"/>
            </a:endParaRPr>
          </a:p>
          <a:p>
            <a:pPr>
              <a:buFont typeface="Arial" charset="0"/>
              <a:buAutoNum type="arabicPeriod"/>
              <a:defRPr/>
            </a:pPr>
            <a:endParaRPr lang="de-DE" altLang="de-DE" sz="2400" dirty="0">
              <a:ea typeface="ＭＳ Ｐゴシック" charset="-128"/>
            </a:endParaRPr>
          </a:p>
          <a:p>
            <a:pPr>
              <a:buFont typeface="Arial" charset="0"/>
              <a:buAutoNum type="arabicPeriod"/>
              <a:defRPr/>
            </a:pPr>
            <a:endParaRPr lang="de-DE" altLang="de-DE" sz="2400" dirty="0">
              <a:ea typeface="ＭＳ Ｐゴシック" charset="-128"/>
            </a:endParaRPr>
          </a:p>
          <a:p>
            <a:pPr marL="0" indent="0">
              <a:buNone/>
            </a:pPr>
            <a:endParaRPr lang="de-DE" dirty="0"/>
          </a:p>
        </p:txBody>
      </p:sp>
      <p:sp>
        <p:nvSpPr>
          <p:cNvPr id="6" name="Inhaltsplatzhalter 5">
            <a:extLst>
              <a:ext uri="{FF2B5EF4-FFF2-40B4-BE49-F238E27FC236}">
                <a16:creationId xmlns:a16="http://schemas.microsoft.com/office/drawing/2014/main" id="{1CA72CDA-4A7F-3945-865C-24024B07BE6A}"/>
              </a:ext>
            </a:extLst>
          </p:cNvPr>
          <p:cNvSpPr>
            <a:spLocks noGrp="1"/>
          </p:cNvSpPr>
          <p:nvPr>
            <p:ph sz="half" idx="13"/>
          </p:nvPr>
        </p:nvSpPr>
        <p:spPr/>
        <p:txBody>
          <a:bodyPr/>
          <a:lstStyle/>
          <a:p>
            <a:endParaRPr lang="de-DE"/>
          </a:p>
        </p:txBody>
      </p:sp>
      <p:sp>
        <p:nvSpPr>
          <p:cNvPr id="11" name="Inhaltsplatzhalter 5">
            <a:extLst>
              <a:ext uri="{FF2B5EF4-FFF2-40B4-BE49-F238E27FC236}">
                <a16:creationId xmlns:a16="http://schemas.microsoft.com/office/drawing/2014/main" id="{9C383445-BE86-B14F-AAC4-EF63FF37E47F}"/>
              </a:ext>
            </a:extLst>
          </p:cNvPr>
          <p:cNvSpPr txBox="1">
            <a:spLocks/>
          </p:cNvSpPr>
          <p:nvPr/>
        </p:nvSpPr>
        <p:spPr>
          <a:xfrm>
            <a:off x="4150517" y="474311"/>
            <a:ext cx="7921740"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3. </a:t>
            </a:r>
            <a:r>
              <a:rPr lang="de-DE" sz="2900" b="1" dirty="0"/>
              <a:t>Gute Aufgaben </a:t>
            </a:r>
            <a:r>
              <a:rPr lang="de-DE" sz="2900" dirty="0"/>
              <a:t>im Mathematikunterricht</a:t>
            </a:r>
          </a:p>
        </p:txBody>
      </p:sp>
    </p:spTree>
    <p:extLst>
      <p:ext uri="{BB962C8B-B14F-4D97-AF65-F5344CB8AC3E}">
        <p14:creationId xmlns:p14="http://schemas.microsoft.com/office/powerpoint/2010/main" val="2594818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0345EB3-6307-9546-B5AF-E8A413D3CF08}"/>
              </a:ext>
            </a:extLst>
          </p:cNvPr>
          <p:cNvSpPr>
            <a:spLocks noGrp="1"/>
          </p:cNvSpPr>
          <p:nvPr>
            <p:ph type="dt" sz="half" idx="10"/>
          </p:nvPr>
        </p:nvSpPr>
        <p:spPr/>
        <p:txBody>
          <a:bodyPr/>
          <a:lstStyle/>
          <a:p>
            <a:fld id="{99443D92-782C-BC4D-9F40-708A22E59765}" type="datetime1">
              <a:rPr lang="de-DE" smtClean="0"/>
              <a:t>25.11.20</a:t>
            </a:fld>
            <a:endParaRPr lang="de-DE" dirty="0"/>
          </a:p>
        </p:txBody>
      </p:sp>
      <p:sp>
        <p:nvSpPr>
          <p:cNvPr id="4" name="Fußzeilenplatzhalter 3">
            <a:extLst>
              <a:ext uri="{FF2B5EF4-FFF2-40B4-BE49-F238E27FC236}">
                <a16:creationId xmlns:a16="http://schemas.microsoft.com/office/drawing/2014/main" id="{903CFC57-5149-B640-98CF-0328F156D808}"/>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FD57C9CA-A2EB-F042-9E30-4D1D7B189F37}"/>
              </a:ext>
            </a:extLst>
          </p:cNvPr>
          <p:cNvSpPr>
            <a:spLocks noGrp="1"/>
          </p:cNvSpPr>
          <p:nvPr>
            <p:ph type="sldNum" sz="quarter" idx="12"/>
          </p:nvPr>
        </p:nvSpPr>
        <p:spPr/>
        <p:txBody>
          <a:bodyPr/>
          <a:lstStyle/>
          <a:p>
            <a:fld id="{7D26CBBC-A65C-324F-A558-3C7EC3B0734D}" type="slidenum">
              <a:rPr lang="de-DE" smtClean="0"/>
              <a:t>45</a:t>
            </a:fld>
            <a:endParaRPr lang="de-DE"/>
          </a:p>
        </p:txBody>
      </p:sp>
      <p:sp>
        <p:nvSpPr>
          <p:cNvPr id="6" name="Inhaltsplatzhalter 5">
            <a:extLst>
              <a:ext uri="{FF2B5EF4-FFF2-40B4-BE49-F238E27FC236}">
                <a16:creationId xmlns:a16="http://schemas.microsoft.com/office/drawing/2014/main" id="{1CA72CDA-4A7F-3945-865C-24024B07BE6A}"/>
              </a:ext>
            </a:extLst>
          </p:cNvPr>
          <p:cNvSpPr>
            <a:spLocks noGrp="1"/>
          </p:cNvSpPr>
          <p:nvPr>
            <p:ph sz="half" idx="13"/>
          </p:nvPr>
        </p:nvSpPr>
        <p:spPr/>
        <p:txBody>
          <a:bodyPr/>
          <a:lstStyle/>
          <a:p>
            <a:endParaRPr lang="de-DE"/>
          </a:p>
        </p:txBody>
      </p:sp>
      <p:sp>
        <p:nvSpPr>
          <p:cNvPr id="11" name="Inhaltsplatzhalter 5">
            <a:extLst>
              <a:ext uri="{FF2B5EF4-FFF2-40B4-BE49-F238E27FC236}">
                <a16:creationId xmlns:a16="http://schemas.microsoft.com/office/drawing/2014/main" id="{9C383445-BE86-B14F-AAC4-EF63FF37E47F}"/>
              </a:ext>
            </a:extLst>
          </p:cNvPr>
          <p:cNvSpPr txBox="1">
            <a:spLocks/>
          </p:cNvSpPr>
          <p:nvPr/>
        </p:nvSpPr>
        <p:spPr>
          <a:xfrm>
            <a:off x="4150517" y="474311"/>
            <a:ext cx="7921740"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3. </a:t>
            </a:r>
            <a:r>
              <a:rPr lang="de-DE" sz="2900" b="1" dirty="0"/>
              <a:t>Gute Aufgaben </a:t>
            </a:r>
            <a:r>
              <a:rPr lang="de-DE" sz="2900" dirty="0"/>
              <a:t>im Mathematikunterricht</a:t>
            </a:r>
          </a:p>
        </p:txBody>
      </p:sp>
      <p:sp>
        <p:nvSpPr>
          <p:cNvPr id="10" name="Inhaltsplatzhalter 1">
            <a:extLst>
              <a:ext uri="{FF2B5EF4-FFF2-40B4-BE49-F238E27FC236}">
                <a16:creationId xmlns:a16="http://schemas.microsoft.com/office/drawing/2014/main" id="{AC91C3D8-D787-3C49-BDAD-A5524E2E1A25}"/>
              </a:ext>
            </a:extLst>
          </p:cNvPr>
          <p:cNvSpPr>
            <a:spLocks noGrp="1"/>
          </p:cNvSpPr>
          <p:nvPr>
            <p:ph idx="1"/>
          </p:nvPr>
        </p:nvSpPr>
        <p:spPr>
          <a:xfrm>
            <a:off x="144380" y="1203158"/>
            <a:ext cx="11681860" cy="3626017"/>
          </a:xfrm>
        </p:spPr>
        <p:txBody>
          <a:bodyPr/>
          <a:lstStyle/>
          <a:p>
            <a:pPr marL="0" indent="0">
              <a:buNone/>
            </a:pPr>
            <a:r>
              <a:rPr lang="de-DE" sz="2400" b="1" dirty="0">
                <a:solidFill>
                  <a:srgbClr val="428891"/>
                </a:solidFill>
              </a:rPr>
              <a:t>Mögliche Lernaufgaben – inhaltbezogene/geschlossene Aufgaben:</a:t>
            </a:r>
          </a:p>
          <a:p>
            <a:pPr marL="0" indent="0">
              <a:buNone/>
            </a:pPr>
            <a:endParaRPr lang="de-DE" sz="600" b="1" dirty="0">
              <a:solidFill>
                <a:srgbClr val="428891"/>
              </a:solidFill>
            </a:endParaRPr>
          </a:p>
          <a:p>
            <a:pPr fontAlgn="base"/>
            <a:r>
              <a:rPr lang="de-DE" sz="2000" dirty="0"/>
              <a:t>Auf dem Tablett liegen 10 Plättchen. Nur einen Teil kannst du sehen. Wie viele Plättchen sind verdeckt? (Ergänzungsaufgaben)</a:t>
            </a:r>
          </a:p>
          <a:p>
            <a:pPr fontAlgn="base"/>
            <a:r>
              <a:rPr lang="de-DE" sz="2000" dirty="0">
                <a:solidFill>
                  <a:schemeClr val="bg1">
                    <a:lumMod val="50000"/>
                  </a:schemeClr>
                </a:solidFill>
              </a:rPr>
              <a:t>Auf der einen Seite liegen 3 Plättchen. Wie viele muss ich auf der anderen Seite dazu legen, damit zusammen 7 Plättchen auf dem Tablett liegen? (Ergänzungsaufgaben)</a:t>
            </a:r>
          </a:p>
          <a:p>
            <a:pPr fontAlgn="base"/>
            <a:r>
              <a:rPr lang="de-DE" sz="2000" dirty="0">
                <a:solidFill>
                  <a:schemeClr val="bg1">
                    <a:lumMod val="50000"/>
                  </a:schemeClr>
                </a:solidFill>
              </a:rPr>
              <a:t>Auf der einen Seite liegen 4 Plättchen, auf der anderen Seite 3 Plättchen. Wie viele Plättchen liegen auf beiden Seiten zusammen? (Addition)</a:t>
            </a:r>
          </a:p>
          <a:p>
            <a:pPr fontAlgn="base"/>
            <a:r>
              <a:rPr lang="de-DE" sz="2000" dirty="0">
                <a:solidFill>
                  <a:schemeClr val="bg1">
                    <a:lumMod val="50000"/>
                  </a:schemeClr>
                </a:solidFill>
              </a:rPr>
              <a:t>Ich lege 8 Plättchen auf die eine Hälfte des Tabletts. Von den 8 Plättchen nehme ich nun 5 weg auf die andere Seite. Wie viele bleiben übrig? (Subtraktion)</a:t>
            </a:r>
          </a:p>
          <a:p>
            <a:pPr marL="0" lvl="0" indent="0" algn="r">
              <a:buNone/>
            </a:pPr>
            <a:r>
              <a:rPr lang="de-DE" sz="1400" dirty="0">
                <a:solidFill>
                  <a:prstClr val="black"/>
                </a:solidFill>
              </a:rPr>
              <a:t>(</a:t>
            </a:r>
            <a:r>
              <a:rPr lang="de-DE" sz="1400" dirty="0" err="1">
                <a:solidFill>
                  <a:prstClr val="black"/>
                </a:solidFill>
              </a:rPr>
              <a:t>Urff</a:t>
            </a:r>
            <a:r>
              <a:rPr lang="de-DE" sz="1400" dirty="0">
                <a:solidFill>
                  <a:prstClr val="black"/>
                </a:solidFill>
              </a:rPr>
              <a:t>, 2012)</a:t>
            </a:r>
            <a:endParaRPr lang="de-DE" sz="1200" dirty="0"/>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ea typeface="ＭＳ Ｐゴシック" charset="-128"/>
            </a:endParaRPr>
          </a:p>
          <a:p>
            <a:pPr marL="0" indent="0">
              <a:spcAft>
                <a:spcPts val="1200"/>
              </a:spcAft>
              <a:buNone/>
              <a:defRPr/>
            </a:pPr>
            <a:endParaRPr lang="de-DE" altLang="de-DE" dirty="0">
              <a:ea typeface="ＭＳ Ｐゴシック" charset="-128"/>
            </a:endParaRPr>
          </a:p>
          <a:p>
            <a:pPr marL="0" indent="0">
              <a:spcAft>
                <a:spcPts val="1200"/>
              </a:spcAft>
              <a:buNone/>
              <a:defRPr/>
            </a:pPr>
            <a:endParaRPr lang="de-DE" altLang="de-DE" dirty="0">
              <a:ea typeface="ＭＳ Ｐゴシック" charset="-128"/>
            </a:endParaRPr>
          </a:p>
          <a:p>
            <a:pPr marL="914400" lvl="1" indent="-457200">
              <a:spcAft>
                <a:spcPts val="1200"/>
              </a:spcAft>
              <a:buFont typeface="+mj-lt"/>
              <a:buAutoNum type="arabicPeriod"/>
              <a:defRPr/>
            </a:pPr>
            <a:endParaRPr lang="de-DE" altLang="de-DE" sz="2000" dirty="0">
              <a:ea typeface="ＭＳ Ｐゴシック" charset="-128"/>
            </a:endParaRPr>
          </a:p>
          <a:p>
            <a:pPr>
              <a:buFont typeface="Arial" charset="0"/>
              <a:buAutoNum type="arabicPeriod"/>
              <a:defRPr/>
            </a:pPr>
            <a:endParaRPr lang="de-DE" altLang="de-DE" sz="2400" dirty="0">
              <a:ea typeface="ＭＳ Ｐゴシック" charset="-128"/>
            </a:endParaRPr>
          </a:p>
          <a:p>
            <a:pPr>
              <a:buFont typeface="Arial" charset="0"/>
              <a:buAutoNum type="arabicPeriod"/>
              <a:defRPr/>
            </a:pPr>
            <a:endParaRPr lang="de-DE" altLang="de-DE" sz="2400" dirty="0">
              <a:ea typeface="ＭＳ Ｐゴシック" charset="-128"/>
            </a:endParaRPr>
          </a:p>
          <a:p>
            <a:pPr marL="0" indent="0">
              <a:buNone/>
            </a:pPr>
            <a:endParaRPr lang="de-DE" dirty="0"/>
          </a:p>
        </p:txBody>
      </p:sp>
      <p:sp>
        <p:nvSpPr>
          <p:cNvPr id="12" name="Rechteck 11">
            <a:extLst>
              <a:ext uri="{FF2B5EF4-FFF2-40B4-BE49-F238E27FC236}">
                <a16:creationId xmlns:a16="http://schemas.microsoft.com/office/drawing/2014/main" id="{1352E8C4-12CE-594C-A3BC-302F4AEAD1BA}"/>
              </a:ext>
            </a:extLst>
          </p:cNvPr>
          <p:cNvSpPr/>
          <p:nvPr/>
        </p:nvSpPr>
        <p:spPr>
          <a:xfrm>
            <a:off x="144380" y="1815456"/>
            <a:ext cx="11471358" cy="685800"/>
          </a:xfrm>
          <a:prstGeom prst="rect">
            <a:avLst/>
          </a:prstGeom>
          <a:noFill/>
          <a:ln w="38100">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7A43098B-C1C2-6845-BB0F-A0D6D9C46AE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10408" b="13866"/>
          <a:stretch/>
        </p:blipFill>
        <p:spPr>
          <a:xfrm>
            <a:off x="3234000" y="2622549"/>
            <a:ext cx="5724000" cy="3250919"/>
          </a:xfrm>
          <a:prstGeom prst="rect">
            <a:avLst/>
          </a:prstGeom>
          <a:effectLst>
            <a:outerShdw blurRad="50800" dist="38100" dir="2700000" algn="tl" rotWithShape="0">
              <a:prstClr val="black">
                <a:alpha val="40000"/>
              </a:prstClr>
            </a:outerShdw>
          </a:effectLst>
        </p:spPr>
      </p:pic>
      <p:sp>
        <p:nvSpPr>
          <p:cNvPr id="14" name="Rechteck 13">
            <a:extLst>
              <a:ext uri="{FF2B5EF4-FFF2-40B4-BE49-F238E27FC236}">
                <a16:creationId xmlns:a16="http://schemas.microsoft.com/office/drawing/2014/main" id="{457703EE-85D3-4942-AA71-F37D4A55AAEC}"/>
              </a:ext>
            </a:extLst>
          </p:cNvPr>
          <p:cNvSpPr/>
          <p:nvPr/>
        </p:nvSpPr>
        <p:spPr>
          <a:xfrm>
            <a:off x="5194952" y="5868687"/>
            <a:ext cx="1802096" cy="246221"/>
          </a:xfrm>
          <a:prstGeom prst="rect">
            <a:avLst/>
          </a:prstGeom>
        </p:spPr>
        <p:txBody>
          <a:bodyPr wrap="none">
            <a:spAutoFit/>
          </a:bodyPr>
          <a:lstStyle/>
          <a:p>
            <a:r>
              <a:rPr lang="de-DE" sz="1000" dirty="0">
                <a:solidFill>
                  <a:schemeClr val="bg1">
                    <a:lumMod val="65000"/>
                  </a:schemeClr>
                </a:solidFill>
              </a:rPr>
              <a:t>PIKAS digi. Lizenz: CC BY-SA 4.0</a:t>
            </a:r>
          </a:p>
        </p:txBody>
      </p:sp>
    </p:spTree>
    <p:extLst>
      <p:ext uri="{BB962C8B-B14F-4D97-AF65-F5344CB8AC3E}">
        <p14:creationId xmlns:p14="http://schemas.microsoft.com/office/powerpoint/2010/main" val="310651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0345EB3-6307-9546-B5AF-E8A413D3CF08}"/>
              </a:ext>
            </a:extLst>
          </p:cNvPr>
          <p:cNvSpPr>
            <a:spLocks noGrp="1"/>
          </p:cNvSpPr>
          <p:nvPr>
            <p:ph type="dt" sz="half" idx="10"/>
          </p:nvPr>
        </p:nvSpPr>
        <p:spPr/>
        <p:txBody>
          <a:bodyPr/>
          <a:lstStyle/>
          <a:p>
            <a:fld id="{007206E6-197C-044F-B048-29147A1FF5A6}" type="datetime1">
              <a:rPr lang="de-DE" smtClean="0"/>
              <a:t>25.11.20</a:t>
            </a:fld>
            <a:endParaRPr lang="de-DE" dirty="0"/>
          </a:p>
        </p:txBody>
      </p:sp>
      <p:sp>
        <p:nvSpPr>
          <p:cNvPr id="4" name="Fußzeilenplatzhalter 3">
            <a:extLst>
              <a:ext uri="{FF2B5EF4-FFF2-40B4-BE49-F238E27FC236}">
                <a16:creationId xmlns:a16="http://schemas.microsoft.com/office/drawing/2014/main" id="{903CFC57-5149-B640-98CF-0328F156D808}"/>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FD57C9CA-A2EB-F042-9E30-4D1D7B189F37}"/>
              </a:ext>
            </a:extLst>
          </p:cNvPr>
          <p:cNvSpPr>
            <a:spLocks noGrp="1"/>
          </p:cNvSpPr>
          <p:nvPr>
            <p:ph type="sldNum" sz="quarter" idx="12"/>
          </p:nvPr>
        </p:nvSpPr>
        <p:spPr/>
        <p:txBody>
          <a:bodyPr/>
          <a:lstStyle/>
          <a:p>
            <a:fld id="{7D26CBBC-A65C-324F-A558-3C7EC3B0734D}" type="slidenum">
              <a:rPr lang="de-DE" smtClean="0"/>
              <a:t>46</a:t>
            </a:fld>
            <a:endParaRPr lang="de-DE"/>
          </a:p>
        </p:txBody>
      </p:sp>
      <p:sp>
        <p:nvSpPr>
          <p:cNvPr id="17" name="Inhaltsplatzhalter 1">
            <a:extLst>
              <a:ext uri="{FF2B5EF4-FFF2-40B4-BE49-F238E27FC236}">
                <a16:creationId xmlns:a16="http://schemas.microsoft.com/office/drawing/2014/main" id="{DB3728A1-BD2C-B84E-960F-927865BC0D54}"/>
              </a:ext>
            </a:extLst>
          </p:cNvPr>
          <p:cNvSpPr>
            <a:spLocks noGrp="1"/>
          </p:cNvSpPr>
          <p:nvPr>
            <p:ph idx="1"/>
          </p:nvPr>
        </p:nvSpPr>
        <p:spPr>
          <a:xfrm>
            <a:off x="144380" y="1203158"/>
            <a:ext cx="11463420" cy="4973805"/>
          </a:xfrm>
        </p:spPr>
        <p:txBody>
          <a:bodyPr/>
          <a:lstStyle/>
          <a:p>
            <a:pPr marL="0" indent="0">
              <a:buNone/>
            </a:pPr>
            <a:r>
              <a:rPr lang="de-DE" dirty="0">
                <a:solidFill>
                  <a:srgbClr val="428891"/>
                </a:solidFill>
              </a:rPr>
              <a:t>AKTIVITÄT</a:t>
            </a:r>
          </a:p>
          <a:p>
            <a:pPr marL="0" indent="0">
              <a:buNone/>
            </a:pPr>
            <a:endParaRPr lang="de-DE" sz="1200" dirty="0"/>
          </a:p>
          <a:p>
            <a:pPr marL="457200" indent="-457200">
              <a:lnSpc>
                <a:spcPct val="114000"/>
              </a:lnSpc>
              <a:spcAft>
                <a:spcPts val="1200"/>
              </a:spcAft>
              <a:buFont typeface="+mj-lt"/>
              <a:buAutoNum type="arabicPeriod"/>
              <a:defRPr/>
            </a:pPr>
            <a:r>
              <a:rPr lang="de-DE" altLang="de-DE" sz="2600" dirty="0">
                <a:solidFill>
                  <a:schemeClr val="bg1">
                    <a:lumMod val="65000"/>
                  </a:schemeClr>
                </a:solidFill>
                <a:ea typeface="ＭＳ Ｐゴシック" charset="-128"/>
              </a:rPr>
              <a:t>Setzen Sie sich bezüglich der App </a:t>
            </a:r>
            <a:r>
              <a:rPr lang="de-DE" altLang="de-DE" sz="2600" b="1" dirty="0">
                <a:solidFill>
                  <a:schemeClr val="bg1">
                    <a:lumMod val="65000"/>
                  </a:schemeClr>
                </a:solidFill>
                <a:ea typeface="ＭＳ Ｐゴシック" charset="-128"/>
              </a:rPr>
              <a:t>Rechentablett</a:t>
            </a:r>
            <a:r>
              <a:rPr lang="de-DE" altLang="de-DE" sz="2600" dirty="0">
                <a:solidFill>
                  <a:schemeClr val="bg1">
                    <a:lumMod val="65000"/>
                  </a:schemeClr>
                </a:solidFill>
                <a:ea typeface="ＭＳ Ｐゴシック" charset="-128"/>
              </a:rPr>
              <a:t> mit dem zweiten Teil des Leitfragenkatalogs auseinander (Leitfragen zur unterrichtlichen Rahmung).</a:t>
            </a:r>
          </a:p>
          <a:p>
            <a:pPr marL="457200" indent="-457200">
              <a:lnSpc>
                <a:spcPct val="114000"/>
              </a:lnSpc>
              <a:spcAft>
                <a:spcPts val="1200"/>
              </a:spcAft>
              <a:buFont typeface="+mj-lt"/>
              <a:buAutoNum type="arabicPeriod"/>
              <a:defRPr/>
            </a:pPr>
            <a:r>
              <a:rPr lang="de-DE" altLang="de-DE" sz="2600" dirty="0">
                <a:solidFill>
                  <a:schemeClr val="bg1">
                    <a:lumMod val="65000"/>
                  </a:schemeClr>
                </a:solidFill>
                <a:ea typeface="ＭＳ Ｐゴシック" charset="-128"/>
              </a:rPr>
              <a:t>Überlegen Sie sich insbesondere </a:t>
            </a:r>
            <a:r>
              <a:rPr lang="de-DE" altLang="de-DE" sz="2600" i="1" dirty="0">
                <a:solidFill>
                  <a:schemeClr val="bg1">
                    <a:lumMod val="65000"/>
                  </a:schemeClr>
                </a:solidFill>
                <a:ea typeface="ＭＳ Ｐゴシック" charset="-128"/>
              </a:rPr>
              <a:t>gute Lernaufgaben </a:t>
            </a:r>
            <a:r>
              <a:rPr lang="de-DE" altLang="de-DE" sz="2600" dirty="0">
                <a:solidFill>
                  <a:schemeClr val="bg1">
                    <a:lumMod val="65000"/>
                  </a:schemeClr>
                </a:solidFill>
                <a:ea typeface="ＭＳ Ｐゴシック" charset="-128"/>
              </a:rPr>
              <a:t>zum Thema Zahlzerlegung zum Einsatz der App </a:t>
            </a:r>
            <a:r>
              <a:rPr lang="de-DE" altLang="de-DE" sz="2600" b="1" dirty="0">
                <a:solidFill>
                  <a:schemeClr val="bg1">
                    <a:lumMod val="65000"/>
                  </a:schemeClr>
                </a:solidFill>
                <a:ea typeface="ＭＳ Ｐゴシック" charset="-128"/>
              </a:rPr>
              <a:t>Rechentablett</a:t>
            </a:r>
            <a:r>
              <a:rPr lang="de-DE" altLang="de-DE" sz="2600" dirty="0">
                <a:solidFill>
                  <a:schemeClr val="bg1">
                    <a:lumMod val="65000"/>
                  </a:schemeClr>
                </a:solidFill>
                <a:ea typeface="ＭＳ Ｐゴシック" charset="-128"/>
              </a:rPr>
              <a:t>.</a:t>
            </a:r>
          </a:p>
          <a:p>
            <a:pPr marL="457200" indent="-457200">
              <a:lnSpc>
                <a:spcPct val="114000"/>
              </a:lnSpc>
              <a:spcAft>
                <a:spcPts val="1200"/>
              </a:spcAft>
              <a:buFont typeface="+mj-lt"/>
              <a:buAutoNum type="arabicPeriod"/>
              <a:defRPr/>
            </a:pPr>
            <a:r>
              <a:rPr lang="de-DE" altLang="de-DE" sz="2600" dirty="0">
                <a:ea typeface="ＭＳ Ｐゴシック" charset="-128"/>
              </a:rPr>
              <a:t>Bitte tragen Sie die Ergebnisse online ein.</a:t>
            </a: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solidFill>
                <a:srgbClr val="FF0000"/>
              </a:solidFill>
              <a:ea typeface="ＭＳ Ｐゴシック" charset="-128"/>
            </a:endParaRPr>
          </a:p>
          <a:p>
            <a:pPr marL="0" indent="0">
              <a:spcAft>
                <a:spcPts val="1200"/>
              </a:spcAft>
              <a:buNone/>
              <a:defRPr/>
            </a:pPr>
            <a:endParaRPr lang="de-DE" altLang="de-DE" dirty="0">
              <a:ea typeface="ＭＳ Ｐゴシック" charset="-128"/>
            </a:endParaRPr>
          </a:p>
          <a:p>
            <a:pPr marL="0" indent="0">
              <a:spcAft>
                <a:spcPts val="1200"/>
              </a:spcAft>
              <a:buNone/>
              <a:defRPr/>
            </a:pPr>
            <a:endParaRPr lang="de-DE" altLang="de-DE" dirty="0">
              <a:ea typeface="ＭＳ Ｐゴシック" charset="-128"/>
            </a:endParaRPr>
          </a:p>
          <a:p>
            <a:pPr marL="0" indent="0">
              <a:spcAft>
                <a:spcPts val="1200"/>
              </a:spcAft>
              <a:buNone/>
              <a:defRPr/>
            </a:pPr>
            <a:endParaRPr lang="de-DE" altLang="de-DE" dirty="0">
              <a:ea typeface="ＭＳ Ｐゴシック" charset="-128"/>
            </a:endParaRPr>
          </a:p>
          <a:p>
            <a:pPr marL="914400" lvl="1" indent="-457200">
              <a:spcAft>
                <a:spcPts val="1200"/>
              </a:spcAft>
              <a:buFont typeface="+mj-lt"/>
              <a:buAutoNum type="arabicPeriod"/>
              <a:defRPr/>
            </a:pPr>
            <a:endParaRPr lang="de-DE" altLang="de-DE" sz="2000" dirty="0">
              <a:ea typeface="ＭＳ Ｐゴシック" charset="-128"/>
            </a:endParaRPr>
          </a:p>
          <a:p>
            <a:pPr>
              <a:buFont typeface="Arial" charset="0"/>
              <a:buAutoNum type="arabicPeriod"/>
              <a:defRPr/>
            </a:pPr>
            <a:endParaRPr lang="de-DE" altLang="de-DE" sz="2400" dirty="0">
              <a:ea typeface="ＭＳ Ｐゴシック" charset="-128"/>
            </a:endParaRPr>
          </a:p>
          <a:p>
            <a:pPr>
              <a:buFont typeface="Arial" charset="0"/>
              <a:buAutoNum type="arabicPeriod"/>
              <a:defRPr/>
            </a:pPr>
            <a:endParaRPr lang="de-DE" altLang="de-DE" sz="2400" dirty="0">
              <a:ea typeface="ＭＳ Ｐゴシック" charset="-128"/>
            </a:endParaRPr>
          </a:p>
          <a:p>
            <a:pPr marL="0" indent="0">
              <a:buNone/>
            </a:pPr>
            <a:endParaRPr lang="de-DE" dirty="0"/>
          </a:p>
        </p:txBody>
      </p:sp>
      <p:sp>
        <p:nvSpPr>
          <p:cNvPr id="6" name="Inhaltsplatzhalter 5">
            <a:extLst>
              <a:ext uri="{FF2B5EF4-FFF2-40B4-BE49-F238E27FC236}">
                <a16:creationId xmlns:a16="http://schemas.microsoft.com/office/drawing/2014/main" id="{1CA72CDA-4A7F-3945-865C-24024B07BE6A}"/>
              </a:ext>
            </a:extLst>
          </p:cNvPr>
          <p:cNvSpPr>
            <a:spLocks noGrp="1"/>
          </p:cNvSpPr>
          <p:nvPr>
            <p:ph sz="half" idx="13"/>
          </p:nvPr>
        </p:nvSpPr>
        <p:spPr/>
        <p:txBody>
          <a:bodyPr/>
          <a:lstStyle/>
          <a:p>
            <a:endParaRPr lang="de-DE"/>
          </a:p>
        </p:txBody>
      </p:sp>
      <p:sp>
        <p:nvSpPr>
          <p:cNvPr id="11" name="Inhaltsplatzhalter 5">
            <a:extLst>
              <a:ext uri="{FF2B5EF4-FFF2-40B4-BE49-F238E27FC236}">
                <a16:creationId xmlns:a16="http://schemas.microsoft.com/office/drawing/2014/main" id="{9C383445-BE86-B14F-AAC4-EF63FF37E47F}"/>
              </a:ext>
            </a:extLst>
          </p:cNvPr>
          <p:cNvSpPr txBox="1">
            <a:spLocks/>
          </p:cNvSpPr>
          <p:nvPr/>
        </p:nvSpPr>
        <p:spPr>
          <a:xfrm>
            <a:off x="4150517" y="474311"/>
            <a:ext cx="7921740"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3. </a:t>
            </a:r>
            <a:r>
              <a:rPr lang="de-DE" sz="2900" b="1" dirty="0"/>
              <a:t>Gute Aufgaben </a:t>
            </a:r>
            <a:r>
              <a:rPr lang="de-DE" sz="2900" dirty="0"/>
              <a:t>im Mathematikunterricht</a:t>
            </a:r>
          </a:p>
        </p:txBody>
      </p:sp>
      <p:sp>
        <p:nvSpPr>
          <p:cNvPr id="2" name="Rechteck 1">
            <a:extLst>
              <a:ext uri="{FF2B5EF4-FFF2-40B4-BE49-F238E27FC236}">
                <a16:creationId xmlns:a16="http://schemas.microsoft.com/office/drawing/2014/main" id="{B56D6AAD-EB9B-D74F-8263-31C01375019C}"/>
              </a:ext>
            </a:extLst>
          </p:cNvPr>
          <p:cNvSpPr/>
          <p:nvPr/>
        </p:nvSpPr>
        <p:spPr>
          <a:xfrm>
            <a:off x="7398465" y="4812510"/>
            <a:ext cx="1425844" cy="13644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142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688710-E27D-D640-A8DC-2B9103DE97A2}"/>
              </a:ext>
            </a:extLst>
          </p:cNvPr>
          <p:cNvSpPr>
            <a:spLocks noGrp="1"/>
          </p:cNvSpPr>
          <p:nvPr>
            <p:ph idx="1"/>
          </p:nvPr>
        </p:nvSpPr>
        <p:spPr/>
        <p:txBody>
          <a:bodyPr/>
          <a:lstStyle/>
          <a:p>
            <a:pPr marL="0" indent="0">
              <a:buNone/>
            </a:pPr>
            <a:r>
              <a:rPr lang="de-DE" dirty="0"/>
              <a:t>Hier können Sie Ihren </a:t>
            </a:r>
            <a:r>
              <a:rPr lang="de-DE" dirty="0" err="1"/>
              <a:t>Edkimo</a:t>
            </a:r>
            <a:r>
              <a:rPr lang="de-DE" dirty="0"/>
              <a:t>-Link einfügen.</a:t>
            </a:r>
          </a:p>
          <a:p>
            <a:endParaRPr lang="de-DE" dirty="0"/>
          </a:p>
        </p:txBody>
      </p:sp>
      <p:sp>
        <p:nvSpPr>
          <p:cNvPr id="3" name="Datumsplatzhalter 2">
            <a:extLst>
              <a:ext uri="{FF2B5EF4-FFF2-40B4-BE49-F238E27FC236}">
                <a16:creationId xmlns:a16="http://schemas.microsoft.com/office/drawing/2014/main" id="{EF460171-A8B8-3942-B2AF-301C6FEC4C8F}"/>
              </a:ext>
            </a:extLst>
          </p:cNvPr>
          <p:cNvSpPr>
            <a:spLocks noGrp="1"/>
          </p:cNvSpPr>
          <p:nvPr>
            <p:ph type="dt" sz="half" idx="10"/>
          </p:nvPr>
        </p:nvSpPr>
        <p:spPr/>
        <p:txBody>
          <a:bodyPr/>
          <a:lstStyle/>
          <a:p>
            <a:fld id="{FB57C5BD-1043-254B-B25F-6A4657A01926}" type="datetime1">
              <a:rPr lang="de-DE" smtClean="0"/>
              <a:t>25.11.20</a:t>
            </a:fld>
            <a:endParaRPr lang="de-DE" dirty="0"/>
          </a:p>
        </p:txBody>
      </p:sp>
      <p:sp>
        <p:nvSpPr>
          <p:cNvPr id="4" name="Fußzeilenplatzhalter 3">
            <a:extLst>
              <a:ext uri="{FF2B5EF4-FFF2-40B4-BE49-F238E27FC236}">
                <a16:creationId xmlns:a16="http://schemas.microsoft.com/office/drawing/2014/main" id="{E1C2C485-95AB-A049-A973-7AFD177208B5}"/>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3F58329C-377D-774A-BB5E-58C5C4E183C1}"/>
              </a:ext>
            </a:extLst>
          </p:cNvPr>
          <p:cNvSpPr>
            <a:spLocks noGrp="1"/>
          </p:cNvSpPr>
          <p:nvPr>
            <p:ph type="sldNum" sz="quarter" idx="12"/>
          </p:nvPr>
        </p:nvSpPr>
        <p:spPr/>
        <p:txBody>
          <a:bodyPr/>
          <a:lstStyle/>
          <a:p>
            <a:fld id="{7D26CBBC-A65C-324F-A558-3C7EC3B0734D}" type="slidenum">
              <a:rPr lang="de-DE" smtClean="0"/>
              <a:t>47</a:t>
            </a:fld>
            <a:endParaRPr lang="de-DE"/>
          </a:p>
        </p:txBody>
      </p:sp>
      <p:sp>
        <p:nvSpPr>
          <p:cNvPr id="8" name="Inhaltsplatzhalter 7">
            <a:extLst>
              <a:ext uri="{FF2B5EF4-FFF2-40B4-BE49-F238E27FC236}">
                <a16:creationId xmlns:a16="http://schemas.microsoft.com/office/drawing/2014/main" id="{11A180BC-719A-E044-8D4A-1DCFF39B58E1}"/>
              </a:ext>
            </a:extLst>
          </p:cNvPr>
          <p:cNvSpPr>
            <a:spLocks noGrp="1"/>
          </p:cNvSpPr>
          <p:nvPr>
            <p:ph sz="half" idx="13"/>
          </p:nvPr>
        </p:nvSpPr>
        <p:spPr/>
        <p:txBody>
          <a:bodyPr/>
          <a:lstStyle/>
          <a:p>
            <a:endParaRPr lang="de-DE"/>
          </a:p>
        </p:txBody>
      </p:sp>
      <p:sp>
        <p:nvSpPr>
          <p:cNvPr id="9" name="Inhaltsplatzhalter 5">
            <a:extLst>
              <a:ext uri="{FF2B5EF4-FFF2-40B4-BE49-F238E27FC236}">
                <a16:creationId xmlns:a16="http://schemas.microsoft.com/office/drawing/2014/main" id="{B90FBEC7-2E07-1847-8AB1-AB366B1740C4}"/>
              </a:ext>
            </a:extLst>
          </p:cNvPr>
          <p:cNvSpPr txBox="1">
            <a:spLocks/>
          </p:cNvSpPr>
          <p:nvPr/>
        </p:nvSpPr>
        <p:spPr>
          <a:xfrm>
            <a:off x="4150517" y="474311"/>
            <a:ext cx="7921740"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3. </a:t>
            </a:r>
            <a:r>
              <a:rPr lang="de-DE" sz="2900" b="1" dirty="0"/>
              <a:t>Gute Aufgaben </a:t>
            </a:r>
            <a:r>
              <a:rPr lang="de-DE" sz="2900" dirty="0"/>
              <a:t>im Mathematikunterricht</a:t>
            </a:r>
          </a:p>
        </p:txBody>
      </p:sp>
    </p:spTree>
    <p:extLst>
      <p:ext uri="{BB962C8B-B14F-4D97-AF65-F5344CB8AC3E}">
        <p14:creationId xmlns:p14="http://schemas.microsoft.com/office/powerpoint/2010/main" val="4250823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EF460171-A8B8-3942-B2AF-301C6FEC4C8F}"/>
              </a:ext>
            </a:extLst>
          </p:cNvPr>
          <p:cNvSpPr>
            <a:spLocks noGrp="1"/>
          </p:cNvSpPr>
          <p:nvPr>
            <p:ph type="dt" sz="half" idx="10"/>
          </p:nvPr>
        </p:nvSpPr>
        <p:spPr/>
        <p:txBody>
          <a:bodyPr/>
          <a:lstStyle/>
          <a:p>
            <a:fld id="{83D0CF4E-9778-ED4C-89CA-A6E7EBA719E6}" type="datetime1">
              <a:rPr lang="de-DE" smtClean="0"/>
              <a:t>25.11.20</a:t>
            </a:fld>
            <a:endParaRPr lang="de-DE" dirty="0"/>
          </a:p>
        </p:txBody>
      </p:sp>
      <p:sp>
        <p:nvSpPr>
          <p:cNvPr id="4" name="Fußzeilenplatzhalter 3">
            <a:extLst>
              <a:ext uri="{FF2B5EF4-FFF2-40B4-BE49-F238E27FC236}">
                <a16:creationId xmlns:a16="http://schemas.microsoft.com/office/drawing/2014/main" id="{E1C2C485-95AB-A049-A973-7AFD177208B5}"/>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3F58329C-377D-774A-BB5E-58C5C4E183C1}"/>
              </a:ext>
            </a:extLst>
          </p:cNvPr>
          <p:cNvSpPr>
            <a:spLocks noGrp="1"/>
          </p:cNvSpPr>
          <p:nvPr>
            <p:ph type="sldNum" sz="quarter" idx="12"/>
          </p:nvPr>
        </p:nvSpPr>
        <p:spPr/>
        <p:txBody>
          <a:bodyPr/>
          <a:lstStyle/>
          <a:p>
            <a:fld id="{7D26CBBC-A65C-324F-A558-3C7EC3B0734D}" type="slidenum">
              <a:rPr lang="de-DE" smtClean="0"/>
              <a:t>48</a:t>
            </a:fld>
            <a:endParaRPr lang="de-DE"/>
          </a:p>
        </p:txBody>
      </p:sp>
      <p:sp>
        <p:nvSpPr>
          <p:cNvPr id="9" name="Inhaltsplatzhalter 5">
            <a:extLst>
              <a:ext uri="{FF2B5EF4-FFF2-40B4-BE49-F238E27FC236}">
                <a16:creationId xmlns:a16="http://schemas.microsoft.com/office/drawing/2014/main" id="{029BB569-1675-E341-B716-028E958E9F2E}"/>
              </a:ext>
            </a:extLst>
          </p:cNvPr>
          <p:cNvSpPr txBox="1">
            <a:spLocks/>
          </p:cNvSpPr>
          <p:nvPr/>
        </p:nvSpPr>
        <p:spPr>
          <a:xfrm>
            <a:off x="4150517" y="474311"/>
            <a:ext cx="7921740"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3. </a:t>
            </a:r>
            <a:r>
              <a:rPr lang="de-DE" sz="2900" b="1" dirty="0"/>
              <a:t>Gute Aufgaben </a:t>
            </a:r>
            <a:r>
              <a:rPr lang="de-DE" sz="2900" dirty="0"/>
              <a:t>im Mathematikunterricht</a:t>
            </a:r>
          </a:p>
        </p:txBody>
      </p:sp>
      <p:pic>
        <p:nvPicPr>
          <p:cNvPr id="11" name="Grafik 10">
            <a:extLst>
              <a:ext uri="{FF2B5EF4-FFF2-40B4-BE49-F238E27FC236}">
                <a16:creationId xmlns:a16="http://schemas.microsoft.com/office/drawing/2014/main" id="{610D08D4-AC5F-EB45-BF56-8E1E2F12C96D}"/>
              </a:ext>
            </a:extLst>
          </p:cNvPr>
          <p:cNvPicPr>
            <a:picLocks noChangeAspect="1"/>
          </p:cNvPicPr>
          <p:nvPr/>
        </p:nvPicPr>
        <p:blipFill>
          <a:blip r:embed="rId3"/>
          <a:stretch>
            <a:fillRect/>
          </a:stretch>
        </p:blipFill>
        <p:spPr>
          <a:xfrm>
            <a:off x="1646464" y="1462832"/>
            <a:ext cx="8899071" cy="4384951"/>
          </a:xfrm>
          <a:prstGeom prst="rect">
            <a:avLst/>
          </a:prstGeom>
        </p:spPr>
      </p:pic>
    </p:spTree>
    <p:extLst>
      <p:ext uri="{BB962C8B-B14F-4D97-AF65-F5344CB8AC3E}">
        <p14:creationId xmlns:p14="http://schemas.microsoft.com/office/powerpoint/2010/main" val="530653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759B645-6FAA-7847-952A-9720D6536413}"/>
              </a:ext>
            </a:extLst>
          </p:cNvPr>
          <p:cNvSpPr>
            <a:spLocks noGrp="1"/>
          </p:cNvSpPr>
          <p:nvPr>
            <p:ph type="dt" sz="half" idx="10"/>
          </p:nvPr>
        </p:nvSpPr>
        <p:spPr/>
        <p:txBody>
          <a:bodyPr/>
          <a:lstStyle/>
          <a:p>
            <a:fld id="{7434ECE3-274C-F04F-BE8B-FD0EA8E432A9}" type="datetime1">
              <a:rPr lang="de-DE" smtClean="0"/>
              <a:t>25.11.20</a:t>
            </a:fld>
            <a:endParaRPr lang="de-DE" dirty="0"/>
          </a:p>
        </p:txBody>
      </p:sp>
      <p:sp>
        <p:nvSpPr>
          <p:cNvPr id="4" name="Fußzeilenplatzhalter 3">
            <a:extLst>
              <a:ext uri="{FF2B5EF4-FFF2-40B4-BE49-F238E27FC236}">
                <a16:creationId xmlns:a16="http://schemas.microsoft.com/office/drawing/2014/main" id="{528CADD8-E6AF-2342-A55A-F34971537D4B}"/>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C39C3A52-4D63-3543-9557-63A27396CB9A}"/>
              </a:ext>
            </a:extLst>
          </p:cNvPr>
          <p:cNvSpPr>
            <a:spLocks noGrp="1"/>
          </p:cNvSpPr>
          <p:nvPr>
            <p:ph type="sldNum" sz="quarter" idx="12"/>
          </p:nvPr>
        </p:nvSpPr>
        <p:spPr/>
        <p:txBody>
          <a:bodyPr/>
          <a:lstStyle/>
          <a:p>
            <a:fld id="{7D26CBBC-A65C-324F-A558-3C7EC3B0734D}" type="slidenum">
              <a:rPr lang="de-DE" smtClean="0"/>
              <a:t>4</a:t>
            </a:fld>
            <a:endParaRPr lang="de-DE"/>
          </a:p>
        </p:txBody>
      </p:sp>
      <p:sp>
        <p:nvSpPr>
          <p:cNvPr id="7" name="Inhaltsplatzhalter 5">
            <a:extLst>
              <a:ext uri="{FF2B5EF4-FFF2-40B4-BE49-F238E27FC236}">
                <a16:creationId xmlns:a16="http://schemas.microsoft.com/office/drawing/2014/main" id="{94F1CDF4-A344-0A41-A1BA-FE3D75080786}"/>
              </a:ext>
            </a:extLst>
          </p:cNvPr>
          <p:cNvSpPr txBox="1">
            <a:spLocks/>
          </p:cNvSpPr>
          <p:nvPr/>
        </p:nvSpPr>
        <p:spPr>
          <a:xfrm>
            <a:off x="4150517" y="474311"/>
            <a:ext cx="1006099"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Ziel</a:t>
            </a:r>
          </a:p>
        </p:txBody>
      </p:sp>
      <p:sp>
        <p:nvSpPr>
          <p:cNvPr id="8" name="Untertitel 2">
            <a:extLst>
              <a:ext uri="{FF2B5EF4-FFF2-40B4-BE49-F238E27FC236}">
                <a16:creationId xmlns:a16="http://schemas.microsoft.com/office/drawing/2014/main" id="{6584360E-B62A-AD48-962F-32DC113DAE04}"/>
              </a:ext>
            </a:extLst>
          </p:cNvPr>
          <p:cNvSpPr>
            <a:spLocks noGrp="1" noChangeArrowheads="1"/>
          </p:cNvSpPr>
          <p:nvPr>
            <p:ph idx="1"/>
          </p:nvPr>
        </p:nvSpPr>
        <p:spPr>
          <a:xfrm>
            <a:off x="838200" y="1418897"/>
            <a:ext cx="10515600" cy="4758066"/>
          </a:xfrm>
        </p:spPr>
        <p:txBody>
          <a:bodyPr anchor="t"/>
          <a:lstStyle/>
          <a:p>
            <a:pPr marL="0" indent="0">
              <a:lnSpc>
                <a:spcPct val="120000"/>
              </a:lnSpc>
              <a:buNone/>
            </a:pPr>
            <a:r>
              <a:rPr lang="de-DE" altLang="de-DE" sz="2400" dirty="0">
                <a:solidFill>
                  <a:srgbClr val="317E87"/>
                </a:solidFill>
                <a:latin typeface="Open Sans"/>
                <a:ea typeface="ＭＳ Ｐゴシック"/>
              </a:rPr>
              <a:t>Sensibilisierung für die </a:t>
            </a:r>
            <a:r>
              <a:rPr lang="de-DE" altLang="de-DE" sz="2400" b="1" dirty="0">
                <a:solidFill>
                  <a:srgbClr val="317E87"/>
                </a:solidFill>
                <a:latin typeface="Open Sans"/>
                <a:ea typeface="ＭＳ Ｐゴシック"/>
              </a:rPr>
              <a:t>Potentiale</a:t>
            </a:r>
            <a:r>
              <a:rPr lang="de-DE" altLang="de-DE" sz="2400" dirty="0">
                <a:solidFill>
                  <a:srgbClr val="317E87"/>
                </a:solidFill>
                <a:latin typeface="Open Sans"/>
                <a:ea typeface="ＭＳ Ｐゴシック"/>
              </a:rPr>
              <a:t> von Apps im Mathematikunterricht unter Berücksichtigung der Kriterien für </a:t>
            </a:r>
            <a:r>
              <a:rPr lang="de-DE" altLang="de-DE" sz="2400" b="1" i="1" dirty="0">
                <a:solidFill>
                  <a:srgbClr val="317E87"/>
                </a:solidFill>
                <a:latin typeface="Open Sans"/>
                <a:ea typeface="ＭＳ Ｐゴシック"/>
              </a:rPr>
              <a:t>gute Lernaufgaben</a:t>
            </a:r>
          </a:p>
          <a:p>
            <a:pPr marL="0" indent="0">
              <a:buNone/>
            </a:pPr>
            <a:endParaRPr lang="de-DE" altLang="de-DE" sz="2400" dirty="0">
              <a:ea typeface="ＭＳ Ｐゴシック" panose="020B0600070205080204" pitchFamily="34" charset="-128"/>
            </a:endParaRPr>
          </a:p>
          <a:p>
            <a:pPr marL="0" indent="0">
              <a:buNone/>
            </a:pPr>
            <a:r>
              <a:rPr lang="de-DE" altLang="de-DE" sz="2400" dirty="0">
                <a:latin typeface="Open Sans"/>
                <a:ea typeface="ＭＳ Ｐゴシック"/>
              </a:rPr>
              <a:t>Dafür ist es notwendig, ... </a:t>
            </a:r>
            <a:br>
              <a:rPr lang="de-DE" altLang="de-DE" sz="2400" dirty="0">
                <a:ea typeface="ＭＳ Ｐゴシック" panose="020B0600070205080204" pitchFamily="34" charset="-128"/>
              </a:rPr>
            </a:br>
            <a:endParaRPr lang="de-DE" altLang="de-DE" sz="2400" dirty="0">
              <a:latin typeface="Open Sans"/>
              <a:ea typeface="ＭＳ Ｐゴシック"/>
            </a:endParaRPr>
          </a:p>
          <a:p>
            <a:pPr>
              <a:buFont typeface="Wingdings" pitchFamily="2" charset="2"/>
              <a:buChar char="§"/>
            </a:pPr>
            <a:r>
              <a:rPr lang="de-DE" altLang="de-DE" sz="2400" dirty="0">
                <a:latin typeface="Open Sans"/>
                <a:ea typeface="ＭＳ Ｐゴシック"/>
              </a:rPr>
              <a:t> fachdidaktische Potentiale digitaler Medien zu kennen.</a:t>
            </a:r>
          </a:p>
          <a:p>
            <a:pPr>
              <a:buFont typeface="Wingdings" pitchFamily="2" charset="2"/>
              <a:buChar char="§"/>
            </a:pPr>
            <a:r>
              <a:rPr lang="de-DE" altLang="de-DE" sz="2400" dirty="0">
                <a:latin typeface="Open Sans"/>
                <a:ea typeface="ＭＳ Ｐゴシック"/>
              </a:rPr>
              <a:t> konsequent von den Zielen eines guten Mathematikunterrichts aus zu</a:t>
            </a:r>
          </a:p>
          <a:p>
            <a:pPr marL="0" indent="0">
              <a:spcBef>
                <a:spcPts val="400"/>
              </a:spcBef>
              <a:buNone/>
            </a:pPr>
            <a:r>
              <a:rPr lang="de-DE" altLang="de-DE" sz="2400" dirty="0">
                <a:latin typeface="Open Sans"/>
                <a:ea typeface="ＭＳ Ｐゴシック"/>
              </a:rPr>
              <a:t>    denken.</a:t>
            </a:r>
          </a:p>
          <a:p>
            <a:pPr>
              <a:buFont typeface="Wingdings" pitchFamily="2" charset="2"/>
              <a:buChar char="§"/>
            </a:pPr>
            <a:r>
              <a:rPr lang="de-DE" altLang="de-DE" sz="2400" dirty="0">
                <a:latin typeface="Open Sans"/>
                <a:ea typeface="ＭＳ Ｐゴシック"/>
              </a:rPr>
              <a:t> den Einsatz der Medien kritisch hinsichtlich des Ziels zu hinterfragen.</a:t>
            </a:r>
          </a:p>
          <a:p>
            <a:pPr marL="0" indent="0">
              <a:lnSpc>
                <a:spcPct val="90000"/>
              </a:lnSpc>
              <a:spcAft>
                <a:spcPts val="1200"/>
              </a:spcAft>
              <a:buNone/>
            </a:pPr>
            <a:endParaRPr lang="de-DE" altLang="de-DE" sz="2200" b="1" dirty="0">
              <a:solidFill>
                <a:srgbClr val="FF0000"/>
              </a:solidFill>
              <a:ea typeface="ＭＳ Ｐゴシック" panose="020B0600070205080204" pitchFamily="34" charset="-128"/>
            </a:endParaRPr>
          </a:p>
        </p:txBody>
      </p:sp>
      <p:sp>
        <p:nvSpPr>
          <p:cNvPr id="9" name="Pfeil nach rechts 8">
            <a:extLst>
              <a:ext uri="{FF2B5EF4-FFF2-40B4-BE49-F238E27FC236}">
                <a16:creationId xmlns:a16="http://schemas.microsoft.com/office/drawing/2014/main" id="{D0F16B5B-7BFF-B040-B4FA-EBB5E4E29124}"/>
              </a:ext>
            </a:extLst>
          </p:cNvPr>
          <p:cNvSpPr/>
          <p:nvPr/>
        </p:nvSpPr>
        <p:spPr>
          <a:xfrm>
            <a:off x="334200" y="1554415"/>
            <a:ext cx="504000" cy="2295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highlight>
                <a:srgbClr val="FFFF00"/>
              </a:highlight>
            </a:endParaRPr>
          </a:p>
        </p:txBody>
      </p:sp>
    </p:spTree>
    <p:extLst>
      <p:ext uri="{BB962C8B-B14F-4D97-AF65-F5344CB8AC3E}">
        <p14:creationId xmlns:p14="http://schemas.microsoft.com/office/powerpoint/2010/main" val="394638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AEDAFE8-B8FC-8D46-A689-FA96A173B4FE}"/>
              </a:ext>
            </a:extLst>
          </p:cNvPr>
          <p:cNvSpPr>
            <a:spLocks noGrp="1"/>
          </p:cNvSpPr>
          <p:nvPr>
            <p:ph type="dt" sz="half" idx="10"/>
          </p:nvPr>
        </p:nvSpPr>
        <p:spPr/>
        <p:txBody>
          <a:bodyPr/>
          <a:lstStyle/>
          <a:p>
            <a:fld id="{6E2E139A-F3AD-DB48-8432-A3ED7E02AF25}" type="datetime1">
              <a:rPr lang="de-DE" smtClean="0"/>
              <a:t>25.11.20</a:t>
            </a:fld>
            <a:endParaRPr lang="de-DE" dirty="0"/>
          </a:p>
        </p:txBody>
      </p:sp>
      <p:sp>
        <p:nvSpPr>
          <p:cNvPr id="4" name="Fußzeilenplatzhalter 3">
            <a:extLst>
              <a:ext uri="{FF2B5EF4-FFF2-40B4-BE49-F238E27FC236}">
                <a16:creationId xmlns:a16="http://schemas.microsoft.com/office/drawing/2014/main" id="{3876B2D5-7899-B24D-9840-0AAED6CCB36A}"/>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C8BD62AC-E29E-6249-9BB9-C9E6E57D2DB5}"/>
              </a:ext>
            </a:extLst>
          </p:cNvPr>
          <p:cNvSpPr>
            <a:spLocks noGrp="1"/>
          </p:cNvSpPr>
          <p:nvPr>
            <p:ph type="sldNum" sz="quarter" idx="12"/>
          </p:nvPr>
        </p:nvSpPr>
        <p:spPr/>
        <p:txBody>
          <a:bodyPr/>
          <a:lstStyle/>
          <a:p>
            <a:fld id="{7D26CBBC-A65C-324F-A558-3C7EC3B0734D}" type="slidenum">
              <a:rPr lang="de-DE" smtClean="0"/>
              <a:t>49</a:t>
            </a:fld>
            <a:endParaRPr lang="de-DE"/>
          </a:p>
        </p:txBody>
      </p:sp>
      <p:sp>
        <p:nvSpPr>
          <p:cNvPr id="7" name="Textfeld 6">
            <a:extLst>
              <a:ext uri="{FF2B5EF4-FFF2-40B4-BE49-F238E27FC236}">
                <a16:creationId xmlns:a16="http://schemas.microsoft.com/office/drawing/2014/main" id="{BB37BE0C-0A9A-C541-8407-85BD30046646}"/>
              </a:ext>
            </a:extLst>
          </p:cNvPr>
          <p:cNvSpPr txBox="1"/>
          <p:nvPr/>
        </p:nvSpPr>
        <p:spPr>
          <a:xfrm>
            <a:off x="728659" y="3798006"/>
            <a:ext cx="7708751"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3.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Gute Aufgaben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im Mathematikunterricht</a:t>
            </a:r>
          </a:p>
        </p:txBody>
      </p:sp>
      <p:sp>
        <p:nvSpPr>
          <p:cNvPr id="8" name="Textfeld 7">
            <a:extLst>
              <a:ext uri="{FF2B5EF4-FFF2-40B4-BE49-F238E27FC236}">
                <a16:creationId xmlns:a16="http://schemas.microsoft.com/office/drawing/2014/main" id="{DF78749B-7D7D-3D40-9394-5E1E6204421C}"/>
              </a:ext>
            </a:extLst>
          </p:cNvPr>
          <p:cNvSpPr txBox="1"/>
          <p:nvPr/>
        </p:nvSpPr>
        <p:spPr>
          <a:xfrm>
            <a:off x="728659" y="3016092"/>
            <a:ext cx="5367341"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2.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Potentiale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digitaler Medien</a:t>
            </a:r>
          </a:p>
        </p:txBody>
      </p:sp>
      <p:sp>
        <p:nvSpPr>
          <p:cNvPr id="9" name="Textfeld 8">
            <a:extLst>
              <a:ext uri="{FF2B5EF4-FFF2-40B4-BE49-F238E27FC236}">
                <a16:creationId xmlns:a16="http://schemas.microsoft.com/office/drawing/2014/main" id="{B3D34D58-9219-3646-BE14-5E2F5C2F1CDC}"/>
              </a:ext>
            </a:extLst>
          </p:cNvPr>
          <p:cNvSpPr txBox="1"/>
          <p:nvPr/>
        </p:nvSpPr>
        <p:spPr>
          <a:xfrm>
            <a:off x="728659" y="2213371"/>
            <a:ext cx="7223850"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1.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Leitideen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Einsatz digitaler Medien</a:t>
            </a:r>
          </a:p>
        </p:txBody>
      </p:sp>
      <p:sp>
        <p:nvSpPr>
          <p:cNvPr id="10" name="Textfeld 9">
            <a:extLst>
              <a:ext uri="{FF2B5EF4-FFF2-40B4-BE49-F238E27FC236}">
                <a16:creationId xmlns:a16="http://schemas.microsoft.com/office/drawing/2014/main" id="{A128F31E-391D-3A4A-BB07-3EB0BF4C779D}"/>
              </a:ext>
            </a:extLst>
          </p:cNvPr>
          <p:cNvSpPr txBox="1"/>
          <p:nvPr/>
        </p:nvSpPr>
        <p:spPr>
          <a:xfrm>
            <a:off x="728659" y="4600727"/>
            <a:ext cx="7424741" cy="523220"/>
          </a:xfrm>
          <a:prstGeom prst="rect">
            <a:avLst/>
          </a:prstGeom>
          <a:solidFill>
            <a:srgbClr val="428891"/>
          </a:solidFill>
        </p:spPr>
        <p:txBody>
          <a:bodyPr wrap="square" rtlCol="0">
            <a:spAutoFit/>
          </a:bodyPr>
          <a:lstStyle/>
          <a:p>
            <a:r>
              <a:rPr lang="de-D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 </a:t>
            </a:r>
            <a:r>
              <a:rPr lang="de-DE" sz="2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Apptypen</a:t>
            </a:r>
            <a:r>
              <a:rPr lang="de-D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und ihre Einsatzmöglichkeiten</a:t>
            </a:r>
            <a:endParaRPr lang="de-DE"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feld 10">
            <a:extLst>
              <a:ext uri="{FF2B5EF4-FFF2-40B4-BE49-F238E27FC236}">
                <a16:creationId xmlns:a16="http://schemas.microsoft.com/office/drawing/2014/main" id="{6FFCA2E0-6C77-5C47-8FA1-E453DBCB9B3F}"/>
              </a:ext>
            </a:extLst>
          </p:cNvPr>
          <p:cNvSpPr txBox="1"/>
          <p:nvPr/>
        </p:nvSpPr>
        <p:spPr>
          <a:xfrm>
            <a:off x="728659" y="5382641"/>
            <a:ext cx="1585049"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5.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Fazit </a:t>
            </a:r>
          </a:p>
        </p:txBody>
      </p:sp>
      <p:sp>
        <p:nvSpPr>
          <p:cNvPr id="12" name="Textfeld 11">
            <a:extLst>
              <a:ext uri="{FF2B5EF4-FFF2-40B4-BE49-F238E27FC236}">
                <a16:creationId xmlns:a16="http://schemas.microsoft.com/office/drawing/2014/main" id="{F1D8A0AC-F411-1240-A3DD-097399F30A1F}"/>
              </a:ext>
            </a:extLst>
          </p:cNvPr>
          <p:cNvSpPr txBox="1"/>
          <p:nvPr/>
        </p:nvSpPr>
        <p:spPr>
          <a:xfrm>
            <a:off x="728661" y="1264214"/>
            <a:ext cx="10734676"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AUFBAU DES WORKSHOPS</a:t>
            </a:r>
          </a:p>
        </p:txBody>
      </p:sp>
    </p:spTree>
    <p:extLst>
      <p:ext uri="{BB962C8B-B14F-4D97-AF65-F5344CB8AC3E}">
        <p14:creationId xmlns:p14="http://schemas.microsoft.com/office/powerpoint/2010/main" val="1265524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036FFD7-30CD-6C4C-A3C6-58BDAEBD734D}"/>
              </a:ext>
            </a:extLst>
          </p:cNvPr>
          <p:cNvSpPr>
            <a:spLocks noGrp="1"/>
          </p:cNvSpPr>
          <p:nvPr>
            <p:ph type="sldNum" sz="quarter" idx="12"/>
          </p:nvPr>
        </p:nvSpPr>
        <p:spPr/>
        <p:txBody>
          <a:bodyPr/>
          <a:lstStyle/>
          <a:p>
            <a:fld id="{7D26CBBC-A65C-324F-A558-3C7EC3B0734D}" type="slidenum">
              <a:rPr lang="de-DE" smtClean="0"/>
              <a:t>50</a:t>
            </a:fld>
            <a:endParaRPr lang="de-DE"/>
          </a:p>
        </p:txBody>
      </p:sp>
      <p:sp>
        <p:nvSpPr>
          <p:cNvPr id="10" name="Textfeld 9">
            <a:extLst>
              <a:ext uri="{FF2B5EF4-FFF2-40B4-BE49-F238E27FC236}">
                <a16:creationId xmlns:a16="http://schemas.microsoft.com/office/drawing/2014/main" id="{8C9B6C62-BA16-0442-B855-75F58EE56293}"/>
              </a:ext>
            </a:extLst>
          </p:cNvPr>
          <p:cNvSpPr txBox="1"/>
          <p:nvPr/>
        </p:nvSpPr>
        <p:spPr>
          <a:xfrm>
            <a:off x="1325880" y="1960716"/>
            <a:ext cx="4111738"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4.1 Apps als Arbeitsmittel</a:t>
            </a:r>
          </a:p>
        </p:txBody>
      </p:sp>
      <p:sp>
        <p:nvSpPr>
          <p:cNvPr id="11" name="Textfeld 10">
            <a:extLst>
              <a:ext uri="{FF2B5EF4-FFF2-40B4-BE49-F238E27FC236}">
                <a16:creationId xmlns:a16="http://schemas.microsoft.com/office/drawing/2014/main" id="{1726D448-6748-024E-B088-D039A38B7E1B}"/>
              </a:ext>
            </a:extLst>
          </p:cNvPr>
          <p:cNvSpPr txBox="1"/>
          <p:nvPr/>
        </p:nvSpPr>
        <p:spPr>
          <a:xfrm>
            <a:off x="1325880" y="5203832"/>
            <a:ext cx="2952206"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4.5 Weitere Apps</a:t>
            </a:r>
          </a:p>
        </p:txBody>
      </p:sp>
      <p:sp>
        <p:nvSpPr>
          <p:cNvPr id="12" name="Textfeld 11">
            <a:extLst>
              <a:ext uri="{FF2B5EF4-FFF2-40B4-BE49-F238E27FC236}">
                <a16:creationId xmlns:a16="http://schemas.microsoft.com/office/drawing/2014/main" id="{B5B2AF1B-1C3F-B847-BDDE-940942D1EF2E}"/>
              </a:ext>
            </a:extLst>
          </p:cNvPr>
          <p:cNvSpPr txBox="1"/>
          <p:nvPr/>
        </p:nvSpPr>
        <p:spPr>
          <a:xfrm>
            <a:off x="1325879" y="4393053"/>
            <a:ext cx="6434797"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4.4 Apps zum Nachdenken und Knobeln</a:t>
            </a:r>
          </a:p>
        </p:txBody>
      </p:sp>
      <p:sp>
        <p:nvSpPr>
          <p:cNvPr id="13" name="Textfeld 12">
            <a:extLst>
              <a:ext uri="{FF2B5EF4-FFF2-40B4-BE49-F238E27FC236}">
                <a16:creationId xmlns:a16="http://schemas.microsoft.com/office/drawing/2014/main" id="{ED22EC2C-C29B-8046-B409-3AF988663CFD}"/>
              </a:ext>
            </a:extLst>
          </p:cNvPr>
          <p:cNvSpPr txBox="1"/>
          <p:nvPr/>
        </p:nvSpPr>
        <p:spPr>
          <a:xfrm>
            <a:off x="1325879" y="3582274"/>
            <a:ext cx="6044739"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4.3 Apps zum Üben und Automatisieren</a:t>
            </a:r>
          </a:p>
        </p:txBody>
      </p:sp>
      <p:sp>
        <p:nvSpPr>
          <p:cNvPr id="14" name="Textfeld 13">
            <a:extLst>
              <a:ext uri="{FF2B5EF4-FFF2-40B4-BE49-F238E27FC236}">
                <a16:creationId xmlns:a16="http://schemas.microsoft.com/office/drawing/2014/main" id="{335D92F5-0C70-9344-9426-E342047C2673}"/>
              </a:ext>
            </a:extLst>
          </p:cNvPr>
          <p:cNvSpPr txBox="1"/>
          <p:nvPr/>
        </p:nvSpPr>
        <p:spPr>
          <a:xfrm>
            <a:off x="1325880" y="2771495"/>
            <a:ext cx="4770120"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4.2 Apps als Aufgabenformate</a:t>
            </a:r>
          </a:p>
        </p:txBody>
      </p:sp>
      <p:sp>
        <p:nvSpPr>
          <p:cNvPr id="17" name="Inhaltsplatzhalter 5">
            <a:extLst>
              <a:ext uri="{FF2B5EF4-FFF2-40B4-BE49-F238E27FC236}">
                <a16:creationId xmlns:a16="http://schemas.microsoft.com/office/drawing/2014/main" id="{D877BDEC-E392-C74E-8190-88F8A13FEFD0}"/>
              </a:ext>
            </a:extLst>
          </p:cNvPr>
          <p:cNvSpPr txBox="1">
            <a:spLocks/>
          </p:cNvSpPr>
          <p:nvPr/>
        </p:nvSpPr>
        <p:spPr>
          <a:xfrm>
            <a:off x="4150517" y="474311"/>
            <a:ext cx="7771852"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a:t>
            </a:r>
            <a:r>
              <a:rPr lang="de-DE" sz="2800" b="1" dirty="0" err="1"/>
              <a:t>Apptypen</a:t>
            </a:r>
            <a:r>
              <a:rPr lang="de-DE" sz="2800" b="1" dirty="0"/>
              <a:t> </a:t>
            </a:r>
            <a:r>
              <a:rPr lang="de-DE" sz="2800" dirty="0"/>
              <a:t>und ihre Einsatzmöglichkeiten</a:t>
            </a:r>
          </a:p>
        </p:txBody>
      </p:sp>
      <p:sp>
        <p:nvSpPr>
          <p:cNvPr id="15" name="Datumsplatzhalter 2">
            <a:extLst>
              <a:ext uri="{FF2B5EF4-FFF2-40B4-BE49-F238E27FC236}">
                <a16:creationId xmlns:a16="http://schemas.microsoft.com/office/drawing/2014/main" id="{447419BB-BEFD-D041-8513-33D47814A728}"/>
              </a:ext>
            </a:extLst>
          </p:cNvPr>
          <p:cNvSpPr>
            <a:spLocks noGrp="1"/>
          </p:cNvSpPr>
          <p:nvPr>
            <p:ph type="dt" sz="half" idx="10"/>
          </p:nvPr>
        </p:nvSpPr>
        <p:spPr>
          <a:xfrm>
            <a:off x="838200" y="6356350"/>
            <a:ext cx="2743200" cy="365125"/>
          </a:xfrm>
        </p:spPr>
        <p:txBody>
          <a:bodyPr/>
          <a:lstStyle/>
          <a:p>
            <a:fld id="{19678588-B246-0647-A570-6376D0BD9B36}" type="datetime1">
              <a:rPr lang="de-DE" smtClean="0"/>
              <a:t>25.11.20</a:t>
            </a:fld>
            <a:endParaRPr lang="de-DE" dirty="0"/>
          </a:p>
        </p:txBody>
      </p:sp>
      <p:sp>
        <p:nvSpPr>
          <p:cNvPr id="16" name="Fußzeilenplatzhalter 3">
            <a:extLst>
              <a:ext uri="{FF2B5EF4-FFF2-40B4-BE49-F238E27FC236}">
                <a16:creationId xmlns:a16="http://schemas.microsoft.com/office/drawing/2014/main" id="{3C8DAF9D-C6A3-5544-858E-9E3C3BC41D0B}"/>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spTree>
    <p:extLst>
      <p:ext uri="{BB962C8B-B14F-4D97-AF65-F5344CB8AC3E}">
        <p14:creationId xmlns:p14="http://schemas.microsoft.com/office/powerpoint/2010/main" val="1373631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FC77EE7-859B-4D4A-A093-E2A101E2B26C}"/>
              </a:ext>
            </a:extLst>
          </p:cNvPr>
          <p:cNvSpPr>
            <a:spLocks noGrp="1"/>
          </p:cNvSpPr>
          <p:nvPr>
            <p:ph type="sldNum" sz="quarter" idx="12"/>
          </p:nvPr>
        </p:nvSpPr>
        <p:spPr/>
        <p:txBody>
          <a:bodyPr/>
          <a:lstStyle/>
          <a:p>
            <a:fld id="{7D26CBBC-A65C-324F-A558-3C7EC3B0734D}" type="slidenum">
              <a:rPr lang="de-DE" smtClean="0"/>
              <a:t>51</a:t>
            </a:fld>
            <a:endParaRPr lang="de-DE"/>
          </a:p>
        </p:txBody>
      </p:sp>
      <p:sp>
        <p:nvSpPr>
          <p:cNvPr id="8" name="Untertitel 2">
            <a:extLst>
              <a:ext uri="{FF2B5EF4-FFF2-40B4-BE49-F238E27FC236}">
                <a16:creationId xmlns:a16="http://schemas.microsoft.com/office/drawing/2014/main" id="{8CE9D185-D05B-3242-BA40-23C75CB31D8F}"/>
              </a:ext>
            </a:extLst>
          </p:cNvPr>
          <p:cNvSpPr txBox="1">
            <a:spLocks/>
          </p:cNvSpPr>
          <p:nvPr/>
        </p:nvSpPr>
        <p:spPr>
          <a:xfrm>
            <a:off x="973931" y="1390649"/>
            <a:ext cx="10244138" cy="5148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1200"/>
              </a:spcAft>
              <a:buFont typeface="Arial" charset="0"/>
              <a:buNone/>
              <a:defRPr/>
            </a:pPr>
            <a:endParaRPr lang="de-DE" altLang="de-DE" sz="2000" b="1" dirty="0"/>
          </a:p>
          <a:p>
            <a:pPr marL="457200" indent="-457200">
              <a:spcAft>
                <a:spcPts val="1200"/>
              </a:spcAft>
              <a:buFont typeface="Arial" charset="0"/>
              <a:buNone/>
              <a:defRPr/>
            </a:pPr>
            <a:br>
              <a:rPr lang="de-DE" altLang="de-DE" sz="2000" b="1" dirty="0"/>
            </a:br>
            <a:endParaRPr lang="de-DE" altLang="de-DE" sz="2000" b="1" dirty="0"/>
          </a:p>
        </p:txBody>
      </p:sp>
      <p:sp>
        <p:nvSpPr>
          <p:cNvPr id="10" name="Textfeld 9">
            <a:extLst>
              <a:ext uri="{FF2B5EF4-FFF2-40B4-BE49-F238E27FC236}">
                <a16:creationId xmlns:a16="http://schemas.microsoft.com/office/drawing/2014/main" id="{FE17114D-3217-724C-A0F2-24CCEDE2801F}"/>
              </a:ext>
            </a:extLst>
          </p:cNvPr>
          <p:cNvSpPr txBox="1"/>
          <p:nvPr/>
        </p:nvSpPr>
        <p:spPr>
          <a:xfrm>
            <a:off x="973931" y="1390649"/>
            <a:ext cx="3933982"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4.1 Apps als Arbeitsmittel</a:t>
            </a:r>
          </a:p>
        </p:txBody>
      </p:sp>
      <p:pic>
        <p:nvPicPr>
          <p:cNvPr id="9" name="Bild 4">
            <a:extLst>
              <a:ext uri="{FF2B5EF4-FFF2-40B4-BE49-F238E27FC236}">
                <a16:creationId xmlns:a16="http://schemas.microsoft.com/office/drawing/2014/main" id="{61EADC47-A147-6446-AA35-B55777CC77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4932" y="2762962"/>
            <a:ext cx="2124199" cy="168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3">
            <a:extLst>
              <a:ext uri="{FF2B5EF4-FFF2-40B4-BE49-F238E27FC236}">
                <a16:creationId xmlns:a16="http://schemas.microsoft.com/office/drawing/2014/main" id="{09539177-73D8-F943-989F-5B6C68ED822C}"/>
              </a:ext>
            </a:extLst>
          </p:cNvPr>
          <p:cNvSpPr txBox="1">
            <a:spLocks noChangeArrowheads="1"/>
          </p:cNvSpPr>
          <p:nvPr/>
        </p:nvSpPr>
        <p:spPr bwMode="auto">
          <a:xfrm>
            <a:off x="1538729" y="2454814"/>
            <a:ext cx="28715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Virtueller Rechenrahmen</a:t>
            </a:r>
          </a:p>
        </p:txBody>
      </p:sp>
      <p:sp>
        <p:nvSpPr>
          <p:cNvPr id="15" name="Textfeld 3">
            <a:extLst>
              <a:ext uri="{FF2B5EF4-FFF2-40B4-BE49-F238E27FC236}">
                <a16:creationId xmlns:a16="http://schemas.microsoft.com/office/drawing/2014/main" id="{711D94C7-C715-814F-8810-22038C5102AB}"/>
              </a:ext>
            </a:extLst>
          </p:cNvPr>
          <p:cNvSpPr txBox="1">
            <a:spLocks noChangeArrowheads="1"/>
          </p:cNvSpPr>
          <p:nvPr/>
        </p:nvSpPr>
        <p:spPr bwMode="auto">
          <a:xfrm>
            <a:off x="7846646" y="2454814"/>
            <a:ext cx="3370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Klötzchen (Würfelbauwerke)</a:t>
            </a:r>
          </a:p>
        </p:txBody>
      </p:sp>
      <p:pic>
        <p:nvPicPr>
          <p:cNvPr id="16" name="Bild 1">
            <a:extLst>
              <a:ext uri="{FF2B5EF4-FFF2-40B4-BE49-F238E27FC236}">
                <a16:creationId xmlns:a16="http://schemas.microsoft.com/office/drawing/2014/main" id="{D8B19A01-D32A-1F4C-835A-026B1649DA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0377" y="3579149"/>
            <a:ext cx="2097401" cy="165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3">
            <a:extLst>
              <a:ext uri="{FF2B5EF4-FFF2-40B4-BE49-F238E27FC236}">
                <a16:creationId xmlns:a16="http://schemas.microsoft.com/office/drawing/2014/main" id="{EAD8B062-5CA9-6B43-BF6F-9877F1129FFF}"/>
              </a:ext>
            </a:extLst>
          </p:cNvPr>
          <p:cNvSpPr txBox="1">
            <a:spLocks noChangeArrowheads="1"/>
          </p:cNvSpPr>
          <p:nvPr/>
        </p:nvSpPr>
        <p:spPr bwMode="auto">
          <a:xfrm>
            <a:off x="4769216" y="3253077"/>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Virtuelles Zwanzigerfeld</a:t>
            </a:r>
          </a:p>
        </p:txBody>
      </p:sp>
      <p:sp>
        <p:nvSpPr>
          <p:cNvPr id="18" name="Textfeld 17">
            <a:extLst>
              <a:ext uri="{FF2B5EF4-FFF2-40B4-BE49-F238E27FC236}">
                <a16:creationId xmlns:a16="http://schemas.microsoft.com/office/drawing/2014/main" id="{D85C87AC-D9B2-0545-8CFB-0253C3BF0DA0}"/>
              </a:ext>
            </a:extLst>
          </p:cNvPr>
          <p:cNvSpPr txBox="1"/>
          <p:nvPr/>
        </p:nvSpPr>
        <p:spPr>
          <a:xfrm>
            <a:off x="1316830" y="5624017"/>
            <a:ext cx="9558337" cy="707886"/>
          </a:xfrm>
          <a:prstGeom prst="rect">
            <a:avLst/>
          </a:prstGeom>
          <a:solidFill>
            <a:srgbClr val="428891">
              <a:alpha val="40000"/>
            </a:srgbClr>
          </a:solidFill>
        </p:spPr>
        <p:txBody>
          <a:bodyPr wrap="square" rtlCol="0">
            <a:spAutoFit/>
          </a:bodyPr>
          <a:lstStyle/>
          <a:p>
            <a:pPr algn="ctr">
              <a:defRPr/>
            </a:pPr>
            <a: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Diese virtuellen Arbeitsmittel brauchen unterrichtliche Rahmung!</a:t>
            </a:r>
            <a:b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Die Lehrkraft muss ‚gute‘ Aufgaben stellen! </a:t>
            </a:r>
            <a:endParaRPr lang="de-DE" alt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Bild 14">
            <a:extLst>
              <a:ext uri="{FF2B5EF4-FFF2-40B4-BE49-F238E27FC236}">
                <a16:creationId xmlns:a16="http://schemas.microsoft.com/office/drawing/2014/main" id="{4C294A0F-DA3F-4D44-B572-82F2251D0FC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5600213"/>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Bild 19">
            <a:extLst>
              <a:ext uri="{FF2B5EF4-FFF2-40B4-BE49-F238E27FC236}">
                <a16:creationId xmlns:a16="http://schemas.microsoft.com/office/drawing/2014/main" id="{362EF43F-52CD-B94B-952E-04D7CA0B82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50933" y="5567567"/>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Inhaltsplatzhalter 5">
            <a:extLst>
              <a:ext uri="{FF2B5EF4-FFF2-40B4-BE49-F238E27FC236}">
                <a16:creationId xmlns:a16="http://schemas.microsoft.com/office/drawing/2014/main" id="{7B319DA0-0A81-6346-A348-CBDD8C266E26}"/>
              </a:ext>
            </a:extLst>
          </p:cNvPr>
          <p:cNvSpPr txBox="1">
            <a:spLocks/>
          </p:cNvSpPr>
          <p:nvPr/>
        </p:nvSpPr>
        <p:spPr>
          <a:xfrm>
            <a:off x="4150517" y="474311"/>
            <a:ext cx="7771852"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a:t>
            </a:r>
            <a:r>
              <a:rPr lang="de-DE" sz="2800" b="1" dirty="0" err="1"/>
              <a:t>Apptypen</a:t>
            </a:r>
            <a:r>
              <a:rPr lang="de-DE" sz="2800" b="1" dirty="0"/>
              <a:t> </a:t>
            </a:r>
            <a:r>
              <a:rPr lang="de-DE" sz="2800" dirty="0"/>
              <a:t>und ihre Einsatzmöglichkeiten</a:t>
            </a:r>
          </a:p>
        </p:txBody>
      </p:sp>
      <p:sp>
        <p:nvSpPr>
          <p:cNvPr id="22" name="Datumsplatzhalter 2">
            <a:extLst>
              <a:ext uri="{FF2B5EF4-FFF2-40B4-BE49-F238E27FC236}">
                <a16:creationId xmlns:a16="http://schemas.microsoft.com/office/drawing/2014/main" id="{E62E4955-5D60-2241-917F-DA96E24D4130}"/>
              </a:ext>
            </a:extLst>
          </p:cNvPr>
          <p:cNvSpPr>
            <a:spLocks noGrp="1"/>
          </p:cNvSpPr>
          <p:nvPr>
            <p:ph type="dt" sz="half" idx="10"/>
          </p:nvPr>
        </p:nvSpPr>
        <p:spPr>
          <a:xfrm>
            <a:off x="838200" y="6356350"/>
            <a:ext cx="2743200" cy="365125"/>
          </a:xfrm>
        </p:spPr>
        <p:txBody>
          <a:bodyPr/>
          <a:lstStyle/>
          <a:p>
            <a:fld id="{F121B6D9-1658-3743-A3EF-935A4E735ED5}" type="datetime1">
              <a:rPr lang="de-DE" smtClean="0"/>
              <a:t>25.11.20</a:t>
            </a:fld>
            <a:endParaRPr lang="de-DE" dirty="0"/>
          </a:p>
        </p:txBody>
      </p:sp>
      <p:sp>
        <p:nvSpPr>
          <p:cNvPr id="23" name="Fußzeilenplatzhalter 3">
            <a:extLst>
              <a:ext uri="{FF2B5EF4-FFF2-40B4-BE49-F238E27FC236}">
                <a16:creationId xmlns:a16="http://schemas.microsoft.com/office/drawing/2014/main" id="{961C9AEC-826C-834E-855C-CD6881D25E42}"/>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pic>
        <p:nvPicPr>
          <p:cNvPr id="3" name="Grafik 2">
            <a:extLst>
              <a:ext uri="{FF2B5EF4-FFF2-40B4-BE49-F238E27FC236}">
                <a16:creationId xmlns:a16="http://schemas.microsoft.com/office/drawing/2014/main" id="{38260FEE-AF4E-6043-AD96-C63AF46440B5}"/>
              </a:ext>
            </a:extLst>
          </p:cNvPr>
          <p:cNvPicPr>
            <a:picLocks noChangeAspect="1"/>
          </p:cNvPicPr>
          <p:nvPr/>
        </p:nvPicPr>
        <p:blipFill>
          <a:blip r:embed="rId6"/>
          <a:stretch>
            <a:fillRect/>
          </a:stretch>
        </p:blipFill>
        <p:spPr>
          <a:xfrm>
            <a:off x="8484139" y="2824146"/>
            <a:ext cx="2095200" cy="1612239"/>
          </a:xfrm>
          <a:prstGeom prst="rect">
            <a:avLst/>
          </a:prstGeom>
        </p:spPr>
      </p:pic>
      <p:sp>
        <p:nvSpPr>
          <p:cNvPr id="4" name="Textfeld 3">
            <a:extLst>
              <a:ext uri="{FF2B5EF4-FFF2-40B4-BE49-F238E27FC236}">
                <a16:creationId xmlns:a16="http://schemas.microsoft.com/office/drawing/2014/main" id="{C69C8AB3-87B5-604A-A043-6E343A1C32F0}"/>
              </a:ext>
            </a:extLst>
          </p:cNvPr>
          <p:cNvSpPr txBox="1"/>
          <p:nvPr/>
        </p:nvSpPr>
        <p:spPr>
          <a:xfrm>
            <a:off x="1668614" y="4391393"/>
            <a:ext cx="2611788" cy="400110"/>
          </a:xfrm>
          <a:prstGeom prst="rect">
            <a:avLst/>
          </a:prstGeom>
          <a:noFill/>
        </p:spPr>
        <p:txBody>
          <a:bodyPr wrap="square" rtlCol="0">
            <a:spAutoFit/>
          </a:bodyPr>
          <a:lstStyle/>
          <a:p>
            <a:r>
              <a:rPr lang="de-DE" sz="1000" dirty="0">
                <a:solidFill>
                  <a:schemeClr val="bg1">
                    <a:lumMod val="65000"/>
                  </a:schemeClr>
                </a:solidFill>
                <a:ea typeface="Open Sans" panose="020B0606030504020204" pitchFamily="34" charset="0"/>
                <a:cs typeface="Open Sans" panose="020B0606030504020204" pitchFamily="34" charset="0"/>
              </a:rPr>
              <a:t>Screenshot App ‚Virtueller Rechenrahmen‘</a:t>
            </a:r>
            <a:r>
              <a:rPr lang="de-DE" sz="1000" dirty="0">
                <a:solidFill>
                  <a:schemeClr val="bg1">
                    <a:lumMod val="65000"/>
                  </a:schemeClr>
                </a:solidFill>
              </a:rPr>
              <a:t>©</a:t>
            </a:r>
            <a:r>
              <a:rPr lang="de-DE" sz="1000" dirty="0">
                <a:solidFill>
                  <a:schemeClr val="bg1">
                    <a:lumMod val="65000"/>
                  </a:schemeClr>
                </a:solidFill>
                <a:ea typeface="Open Sans" panose="020B0606030504020204" pitchFamily="34" charset="0"/>
                <a:cs typeface="Open Sans" panose="020B0606030504020204" pitchFamily="34" charset="0"/>
              </a:rPr>
              <a:t> Medienwerkstatt Mühlacker </a:t>
            </a:r>
            <a:r>
              <a:rPr lang="de-DE" sz="1000" dirty="0" err="1">
                <a:solidFill>
                  <a:schemeClr val="bg1">
                    <a:lumMod val="65000"/>
                  </a:schemeClr>
                </a:solidFill>
                <a:ea typeface="Open Sans" panose="020B0606030504020204" pitchFamily="34" charset="0"/>
                <a:cs typeface="Open Sans" panose="020B0606030504020204" pitchFamily="34" charset="0"/>
              </a:rPr>
              <a:t>Verlagsges.mbH</a:t>
            </a:r>
            <a:r>
              <a:rPr lang="de-DE" sz="1000" dirty="0">
                <a:solidFill>
                  <a:schemeClr val="bg1">
                    <a:lumMod val="65000"/>
                  </a:schemeClr>
                </a:solidFill>
                <a:ea typeface="Open Sans" panose="020B0606030504020204" pitchFamily="34" charset="0"/>
                <a:cs typeface="Open Sans" panose="020B0606030504020204" pitchFamily="34" charset="0"/>
              </a:rPr>
              <a:t> </a:t>
            </a:r>
          </a:p>
        </p:txBody>
      </p:sp>
      <p:sp>
        <p:nvSpPr>
          <p:cNvPr id="25" name="Textfeld 24">
            <a:extLst>
              <a:ext uri="{FF2B5EF4-FFF2-40B4-BE49-F238E27FC236}">
                <a16:creationId xmlns:a16="http://schemas.microsoft.com/office/drawing/2014/main" id="{62FF58F7-581D-D34B-A6DD-B70F973E76AA}"/>
              </a:ext>
            </a:extLst>
          </p:cNvPr>
          <p:cNvSpPr txBox="1"/>
          <p:nvPr/>
        </p:nvSpPr>
        <p:spPr>
          <a:xfrm>
            <a:off x="4945957" y="5208398"/>
            <a:ext cx="2702984" cy="246221"/>
          </a:xfrm>
          <a:prstGeom prst="rect">
            <a:avLst/>
          </a:prstGeom>
          <a:noFill/>
        </p:spPr>
        <p:txBody>
          <a:bodyPr wrap="none" rtlCol="0">
            <a:spAutoFit/>
          </a:bodyPr>
          <a:lstStyle/>
          <a:p>
            <a:r>
              <a:rPr lang="de-DE" sz="1000" dirty="0">
                <a:solidFill>
                  <a:schemeClr val="bg1">
                    <a:lumMod val="65000"/>
                  </a:schemeClr>
                </a:solidFill>
              </a:rPr>
              <a:t>Screenshot App ‚Zwanzigerfeld‘ © Christian </a:t>
            </a:r>
            <a:r>
              <a:rPr lang="de-DE" sz="1000" dirty="0" err="1">
                <a:solidFill>
                  <a:schemeClr val="bg1">
                    <a:lumMod val="65000"/>
                  </a:schemeClr>
                </a:solidFill>
              </a:rPr>
              <a:t>Urff</a:t>
            </a:r>
            <a:endParaRPr lang="de-DE" sz="1000" dirty="0">
              <a:solidFill>
                <a:schemeClr val="bg1">
                  <a:lumMod val="65000"/>
                </a:schemeClr>
              </a:solidFill>
            </a:endParaRPr>
          </a:p>
        </p:txBody>
      </p:sp>
      <p:sp>
        <p:nvSpPr>
          <p:cNvPr id="26" name="Textfeld 25">
            <a:extLst>
              <a:ext uri="{FF2B5EF4-FFF2-40B4-BE49-F238E27FC236}">
                <a16:creationId xmlns:a16="http://schemas.microsoft.com/office/drawing/2014/main" id="{899DCD76-8181-B049-AA56-261908AA8908}"/>
              </a:ext>
            </a:extLst>
          </p:cNvPr>
          <p:cNvSpPr txBox="1"/>
          <p:nvPr/>
        </p:nvSpPr>
        <p:spPr>
          <a:xfrm>
            <a:off x="8321310" y="4449925"/>
            <a:ext cx="2420856" cy="246221"/>
          </a:xfrm>
          <a:prstGeom prst="rect">
            <a:avLst/>
          </a:prstGeom>
          <a:noFill/>
        </p:spPr>
        <p:txBody>
          <a:bodyPr wrap="none" rtlCol="0">
            <a:spAutoFit/>
          </a:bodyPr>
          <a:lstStyle/>
          <a:p>
            <a:r>
              <a:rPr lang="de-DE" sz="1000" dirty="0">
                <a:solidFill>
                  <a:schemeClr val="bg1">
                    <a:lumMod val="65000"/>
                  </a:schemeClr>
                </a:solidFill>
              </a:rPr>
              <a:t>Screenshot App ‚Klötzchen‘ © Heiko </a:t>
            </a:r>
            <a:r>
              <a:rPr lang="de-DE" sz="1000" dirty="0" err="1">
                <a:solidFill>
                  <a:schemeClr val="bg1">
                    <a:lumMod val="65000"/>
                  </a:schemeClr>
                </a:solidFill>
              </a:rPr>
              <a:t>Etzold</a:t>
            </a:r>
            <a:endParaRPr lang="de-DE" sz="1000" dirty="0">
              <a:solidFill>
                <a:schemeClr val="bg1">
                  <a:lumMod val="65000"/>
                </a:schemeClr>
              </a:solidFill>
            </a:endParaRPr>
          </a:p>
        </p:txBody>
      </p:sp>
    </p:spTree>
    <p:extLst>
      <p:ext uri="{BB962C8B-B14F-4D97-AF65-F5344CB8AC3E}">
        <p14:creationId xmlns:p14="http://schemas.microsoft.com/office/powerpoint/2010/main" val="330721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8" grpId="0" animBg="1"/>
      <p:bldP spid="4" grpId="0"/>
      <p:bldP spid="25"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DF092E2-9448-E346-A45A-474000161354}"/>
              </a:ext>
            </a:extLst>
          </p:cNvPr>
          <p:cNvSpPr>
            <a:spLocks noGrp="1"/>
          </p:cNvSpPr>
          <p:nvPr>
            <p:ph type="sldNum" sz="quarter" idx="12"/>
          </p:nvPr>
        </p:nvSpPr>
        <p:spPr/>
        <p:txBody>
          <a:bodyPr/>
          <a:lstStyle/>
          <a:p>
            <a:fld id="{7D26CBBC-A65C-324F-A558-3C7EC3B0734D}" type="slidenum">
              <a:rPr lang="de-DE" smtClean="0"/>
              <a:t>52</a:t>
            </a:fld>
            <a:endParaRPr lang="de-DE"/>
          </a:p>
        </p:txBody>
      </p:sp>
      <p:pic>
        <p:nvPicPr>
          <p:cNvPr id="10" name="Bild 2">
            <a:extLst>
              <a:ext uri="{FF2B5EF4-FFF2-40B4-BE49-F238E27FC236}">
                <a16:creationId xmlns:a16="http://schemas.microsoft.com/office/drawing/2014/main" id="{6933D848-97BB-F64F-B227-9D7DFC1691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9283" y="2520605"/>
            <a:ext cx="2088129" cy="16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3">
            <a:extLst>
              <a:ext uri="{FF2B5EF4-FFF2-40B4-BE49-F238E27FC236}">
                <a16:creationId xmlns:a16="http://schemas.microsoft.com/office/drawing/2014/main" id="{566B6201-60C4-534A-9C25-42067CE720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79877" y="2516562"/>
            <a:ext cx="2125662" cy="16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3">
            <a:extLst>
              <a:ext uri="{FF2B5EF4-FFF2-40B4-BE49-F238E27FC236}">
                <a16:creationId xmlns:a16="http://schemas.microsoft.com/office/drawing/2014/main" id="{C8EA0BD9-EC08-D740-BE9C-0BF2C299BC8C}"/>
              </a:ext>
            </a:extLst>
          </p:cNvPr>
          <p:cNvSpPr txBox="1">
            <a:spLocks noChangeArrowheads="1"/>
          </p:cNvSpPr>
          <p:nvPr/>
        </p:nvSpPr>
        <p:spPr bwMode="auto">
          <a:xfrm>
            <a:off x="7235267" y="2183371"/>
            <a:ext cx="1796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Rechendreieck</a:t>
            </a:r>
          </a:p>
        </p:txBody>
      </p:sp>
      <p:sp>
        <p:nvSpPr>
          <p:cNvPr id="16" name="Textfeld 3">
            <a:extLst>
              <a:ext uri="{FF2B5EF4-FFF2-40B4-BE49-F238E27FC236}">
                <a16:creationId xmlns:a16="http://schemas.microsoft.com/office/drawing/2014/main" id="{E9FD1E06-C9A0-AC4F-A977-D4902F793DF8}"/>
              </a:ext>
            </a:extLst>
          </p:cNvPr>
          <p:cNvSpPr txBox="1">
            <a:spLocks noChangeArrowheads="1"/>
          </p:cNvSpPr>
          <p:nvPr/>
        </p:nvSpPr>
        <p:spPr bwMode="auto">
          <a:xfrm>
            <a:off x="2858758" y="2191312"/>
            <a:ext cx="1796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Rechentablett</a:t>
            </a:r>
          </a:p>
        </p:txBody>
      </p:sp>
      <p:sp>
        <p:nvSpPr>
          <p:cNvPr id="19" name="Textfeld 18">
            <a:extLst>
              <a:ext uri="{FF2B5EF4-FFF2-40B4-BE49-F238E27FC236}">
                <a16:creationId xmlns:a16="http://schemas.microsoft.com/office/drawing/2014/main" id="{B651313F-1CB1-1B45-9105-EF647F21A2FE}"/>
              </a:ext>
            </a:extLst>
          </p:cNvPr>
          <p:cNvSpPr txBox="1"/>
          <p:nvPr/>
        </p:nvSpPr>
        <p:spPr>
          <a:xfrm>
            <a:off x="1316830" y="5624017"/>
            <a:ext cx="9558337" cy="707886"/>
          </a:xfrm>
          <a:prstGeom prst="rect">
            <a:avLst/>
          </a:prstGeom>
          <a:solidFill>
            <a:srgbClr val="428891">
              <a:alpha val="40000"/>
            </a:srgbClr>
          </a:solidFill>
        </p:spPr>
        <p:txBody>
          <a:bodyPr wrap="square" rtlCol="0">
            <a:spAutoFit/>
          </a:bodyPr>
          <a:lstStyle/>
          <a:p>
            <a:pPr algn="ctr">
              <a:defRPr/>
            </a:pPr>
            <a: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Diese virtuellen Aufgabenformate brauchen unterrichtliche Rahmung!</a:t>
            </a:r>
            <a:b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Die Lehrkraft muss ‚gute‘ Aufgaben stellen! </a:t>
            </a:r>
            <a:endParaRPr lang="de-DE" alt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Bild 14">
            <a:extLst>
              <a:ext uri="{FF2B5EF4-FFF2-40B4-BE49-F238E27FC236}">
                <a16:creationId xmlns:a16="http://schemas.microsoft.com/office/drawing/2014/main" id="{F458EFE5-C3D0-554A-8FA0-F5982E6E21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5600213"/>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Bild 19">
            <a:extLst>
              <a:ext uri="{FF2B5EF4-FFF2-40B4-BE49-F238E27FC236}">
                <a16:creationId xmlns:a16="http://schemas.microsoft.com/office/drawing/2014/main" id="{753F1E98-844B-B546-B5C9-0B28019AB1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50933" y="5567567"/>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Inhaltsplatzhalter 5">
            <a:extLst>
              <a:ext uri="{FF2B5EF4-FFF2-40B4-BE49-F238E27FC236}">
                <a16:creationId xmlns:a16="http://schemas.microsoft.com/office/drawing/2014/main" id="{FA5890F0-719E-2942-81CE-F859060ECC24}"/>
              </a:ext>
            </a:extLst>
          </p:cNvPr>
          <p:cNvSpPr txBox="1">
            <a:spLocks/>
          </p:cNvSpPr>
          <p:nvPr/>
        </p:nvSpPr>
        <p:spPr>
          <a:xfrm>
            <a:off x="4150517" y="474311"/>
            <a:ext cx="7771852"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a:t>
            </a:r>
            <a:r>
              <a:rPr lang="de-DE" sz="2800" b="1" dirty="0" err="1"/>
              <a:t>Apptypen</a:t>
            </a:r>
            <a:r>
              <a:rPr lang="de-DE" sz="2800" b="1" dirty="0"/>
              <a:t> </a:t>
            </a:r>
            <a:r>
              <a:rPr lang="de-DE" sz="2800" dirty="0"/>
              <a:t>und ihre Einsatzmöglichkeiten</a:t>
            </a:r>
          </a:p>
        </p:txBody>
      </p:sp>
      <p:sp>
        <p:nvSpPr>
          <p:cNvPr id="14" name="Datumsplatzhalter 2">
            <a:extLst>
              <a:ext uri="{FF2B5EF4-FFF2-40B4-BE49-F238E27FC236}">
                <a16:creationId xmlns:a16="http://schemas.microsoft.com/office/drawing/2014/main" id="{F0EADA4F-AAAC-A64F-BF97-32BF4E2163F1}"/>
              </a:ext>
            </a:extLst>
          </p:cNvPr>
          <p:cNvSpPr>
            <a:spLocks noGrp="1"/>
          </p:cNvSpPr>
          <p:nvPr>
            <p:ph type="dt" sz="half" idx="10"/>
          </p:nvPr>
        </p:nvSpPr>
        <p:spPr>
          <a:xfrm>
            <a:off x="838200" y="6356350"/>
            <a:ext cx="2743200" cy="365125"/>
          </a:xfrm>
        </p:spPr>
        <p:txBody>
          <a:bodyPr/>
          <a:lstStyle/>
          <a:p>
            <a:fld id="{9C024C32-E746-C643-9925-5A042EF9F113}" type="datetime1">
              <a:rPr lang="de-DE" smtClean="0"/>
              <a:t>25.11.20</a:t>
            </a:fld>
            <a:endParaRPr lang="de-DE" dirty="0"/>
          </a:p>
        </p:txBody>
      </p:sp>
      <p:sp>
        <p:nvSpPr>
          <p:cNvPr id="17" name="Fußzeilenplatzhalter 3">
            <a:extLst>
              <a:ext uri="{FF2B5EF4-FFF2-40B4-BE49-F238E27FC236}">
                <a16:creationId xmlns:a16="http://schemas.microsoft.com/office/drawing/2014/main" id="{03E64F9F-36DD-6647-93E4-DA67C6981B28}"/>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sp>
        <p:nvSpPr>
          <p:cNvPr id="18" name="Textfeld 17">
            <a:extLst>
              <a:ext uri="{FF2B5EF4-FFF2-40B4-BE49-F238E27FC236}">
                <a16:creationId xmlns:a16="http://schemas.microsoft.com/office/drawing/2014/main" id="{84C22E80-69B2-444D-A688-B7F35CA499D6}"/>
              </a:ext>
            </a:extLst>
          </p:cNvPr>
          <p:cNvSpPr txBox="1"/>
          <p:nvPr/>
        </p:nvSpPr>
        <p:spPr>
          <a:xfrm>
            <a:off x="973930" y="1390649"/>
            <a:ext cx="4639503"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4.2 Apps als Aufgabenformate</a:t>
            </a:r>
          </a:p>
        </p:txBody>
      </p:sp>
      <p:sp>
        <p:nvSpPr>
          <p:cNvPr id="22" name="Textfeld 21">
            <a:extLst>
              <a:ext uri="{FF2B5EF4-FFF2-40B4-BE49-F238E27FC236}">
                <a16:creationId xmlns:a16="http://schemas.microsoft.com/office/drawing/2014/main" id="{FB4B6D59-0F8C-1447-8189-B0D41CA08DA8}"/>
              </a:ext>
            </a:extLst>
          </p:cNvPr>
          <p:cNvSpPr txBox="1"/>
          <p:nvPr/>
        </p:nvSpPr>
        <p:spPr>
          <a:xfrm>
            <a:off x="2410956" y="4199663"/>
            <a:ext cx="2691763" cy="246221"/>
          </a:xfrm>
          <a:prstGeom prst="rect">
            <a:avLst/>
          </a:prstGeom>
          <a:noFill/>
        </p:spPr>
        <p:txBody>
          <a:bodyPr wrap="none" rtlCol="0">
            <a:spAutoFit/>
          </a:bodyPr>
          <a:lstStyle/>
          <a:p>
            <a:r>
              <a:rPr lang="de-DE" sz="1000" dirty="0">
                <a:solidFill>
                  <a:schemeClr val="bg1">
                    <a:lumMod val="65000"/>
                  </a:schemeClr>
                </a:solidFill>
              </a:rPr>
              <a:t>Screenshot App ‚Rechentablett‘ © Christian </a:t>
            </a:r>
            <a:r>
              <a:rPr lang="de-DE" sz="1000" dirty="0" err="1">
                <a:solidFill>
                  <a:schemeClr val="bg1">
                    <a:lumMod val="65000"/>
                  </a:schemeClr>
                </a:solidFill>
              </a:rPr>
              <a:t>Urff</a:t>
            </a:r>
            <a:endParaRPr lang="de-DE" sz="1000" dirty="0">
              <a:solidFill>
                <a:schemeClr val="bg1">
                  <a:lumMod val="65000"/>
                </a:schemeClr>
              </a:solidFill>
            </a:endParaRPr>
          </a:p>
        </p:txBody>
      </p:sp>
      <p:sp>
        <p:nvSpPr>
          <p:cNvPr id="23" name="Textfeld 22">
            <a:extLst>
              <a:ext uri="{FF2B5EF4-FFF2-40B4-BE49-F238E27FC236}">
                <a16:creationId xmlns:a16="http://schemas.microsoft.com/office/drawing/2014/main" id="{5D1D6E7D-30C8-0F4C-A9E6-C989CDBD87B4}"/>
              </a:ext>
            </a:extLst>
          </p:cNvPr>
          <p:cNvSpPr txBox="1"/>
          <p:nvPr/>
        </p:nvSpPr>
        <p:spPr>
          <a:xfrm>
            <a:off x="6784111" y="4191180"/>
            <a:ext cx="2722220" cy="246221"/>
          </a:xfrm>
          <a:prstGeom prst="rect">
            <a:avLst/>
          </a:prstGeom>
          <a:noFill/>
        </p:spPr>
        <p:txBody>
          <a:bodyPr wrap="none" rtlCol="0">
            <a:spAutoFit/>
          </a:bodyPr>
          <a:lstStyle/>
          <a:p>
            <a:r>
              <a:rPr lang="de-DE" sz="1000" dirty="0">
                <a:solidFill>
                  <a:schemeClr val="bg1">
                    <a:lumMod val="65000"/>
                  </a:schemeClr>
                </a:solidFill>
              </a:rPr>
              <a:t>Screenshot App ‚Rechendreieck‘ © Christian </a:t>
            </a:r>
            <a:r>
              <a:rPr lang="de-DE" sz="1000" dirty="0" err="1">
                <a:solidFill>
                  <a:schemeClr val="bg1">
                    <a:lumMod val="65000"/>
                  </a:schemeClr>
                </a:solidFill>
              </a:rPr>
              <a:t>Urff</a:t>
            </a:r>
            <a:endParaRPr lang="de-DE" sz="1000" dirty="0">
              <a:solidFill>
                <a:schemeClr val="bg1">
                  <a:lumMod val="65000"/>
                </a:schemeClr>
              </a:solidFill>
            </a:endParaRPr>
          </a:p>
        </p:txBody>
      </p:sp>
    </p:spTree>
    <p:extLst>
      <p:ext uri="{BB962C8B-B14F-4D97-AF65-F5344CB8AC3E}">
        <p14:creationId xmlns:p14="http://schemas.microsoft.com/office/powerpoint/2010/main" val="120915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animBg="1"/>
      <p:bldP spid="22" grpId="0"/>
      <p:bldP spid="2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2A96DF99-A0A0-B94D-929E-A6130E7E67A4}"/>
              </a:ext>
            </a:extLst>
          </p:cNvPr>
          <p:cNvSpPr>
            <a:spLocks noGrp="1"/>
          </p:cNvSpPr>
          <p:nvPr>
            <p:ph type="sldNum" sz="quarter" idx="12"/>
          </p:nvPr>
        </p:nvSpPr>
        <p:spPr/>
        <p:txBody>
          <a:bodyPr/>
          <a:lstStyle/>
          <a:p>
            <a:fld id="{7D26CBBC-A65C-324F-A558-3C7EC3B0734D}" type="slidenum">
              <a:rPr lang="de-DE" smtClean="0"/>
              <a:t>53</a:t>
            </a:fld>
            <a:endParaRPr lang="de-DE"/>
          </a:p>
        </p:txBody>
      </p:sp>
      <p:pic>
        <p:nvPicPr>
          <p:cNvPr id="8" name="Bild 20" descr="PNG-Bild (Portable Network Graphics)-7E1A19EF19C1-1.png">
            <a:extLst>
              <a:ext uri="{FF2B5EF4-FFF2-40B4-BE49-F238E27FC236}">
                <a16:creationId xmlns:a16="http://schemas.microsoft.com/office/drawing/2014/main" id="{4AD078EA-C4AF-9649-BFFE-05E9ED2EE3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9272" y="1872159"/>
            <a:ext cx="2071687" cy="160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22" descr="PNG-Bild (Portable Network Graphics)-3B9C3218B42F-1.png">
            <a:extLst>
              <a:ext uri="{FF2B5EF4-FFF2-40B4-BE49-F238E27FC236}">
                <a16:creationId xmlns:a16="http://schemas.microsoft.com/office/drawing/2014/main" id="{C8AAA59F-C5D3-E241-B766-CE42C0AABD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5511" y="1849256"/>
            <a:ext cx="2073088" cy="160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29" descr="PNG-Bild (Portable Network Graphics)-7AD0C7899CA1-1.png">
            <a:extLst>
              <a:ext uri="{FF2B5EF4-FFF2-40B4-BE49-F238E27FC236}">
                <a16:creationId xmlns:a16="http://schemas.microsoft.com/office/drawing/2014/main" id="{6ABDDEF4-5B86-6544-B5CE-7323B09CEF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9272" y="3975430"/>
            <a:ext cx="2097750" cy="162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24" descr="DFG_2017-07-20-08-54-34.png">
            <a:extLst>
              <a:ext uri="{FF2B5EF4-FFF2-40B4-BE49-F238E27FC236}">
                <a16:creationId xmlns:a16="http://schemas.microsoft.com/office/drawing/2014/main" id="{7BE92CED-F8FA-0B45-A63C-7EF4A4DD74D6}"/>
              </a:ext>
            </a:extLst>
          </p:cNvPr>
          <p:cNvPicPr>
            <a:picLocks noChangeAspect="1"/>
          </p:cNvPicPr>
          <p:nvPr/>
        </p:nvPicPr>
        <p:blipFill>
          <a:blip r:embed="rId6">
            <a:extLst>
              <a:ext uri="{28A0092B-C50C-407E-A947-70E740481C1C}">
                <a14:useLocalDpi xmlns:a14="http://schemas.microsoft.com/office/drawing/2010/main" val="0"/>
              </a:ext>
            </a:extLst>
          </a:blip>
          <a:srcRect l="5972" t="11475" r="5782" b="10269"/>
          <a:stretch>
            <a:fillRect/>
          </a:stretch>
        </p:blipFill>
        <p:spPr bwMode="auto">
          <a:xfrm>
            <a:off x="8738079" y="4203632"/>
            <a:ext cx="2161723" cy="133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27" descr="PNG-Bild (Portable Network Graphics)-832A7CAD0DE2-1.png">
            <a:extLst>
              <a:ext uri="{FF2B5EF4-FFF2-40B4-BE49-F238E27FC236}">
                <a16:creationId xmlns:a16="http://schemas.microsoft.com/office/drawing/2014/main" id="{7A74C485-8B7F-3D48-834F-D8E604BDFC4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68137" y="1820680"/>
            <a:ext cx="1476375" cy="192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13">
            <a:extLst>
              <a:ext uri="{FF2B5EF4-FFF2-40B4-BE49-F238E27FC236}">
                <a16:creationId xmlns:a16="http://schemas.microsoft.com/office/drawing/2014/main" id="{D3E5D24B-A0F1-3F43-88C6-C2D8CB835FF6}"/>
              </a:ext>
            </a:extLst>
          </p:cNvPr>
          <p:cNvSpPr txBox="1"/>
          <p:nvPr/>
        </p:nvSpPr>
        <p:spPr>
          <a:xfrm>
            <a:off x="1320588" y="5808267"/>
            <a:ext cx="9558337" cy="400110"/>
          </a:xfrm>
          <a:prstGeom prst="rect">
            <a:avLst/>
          </a:prstGeom>
          <a:solidFill>
            <a:srgbClr val="428891">
              <a:alpha val="40000"/>
            </a:srgbClr>
          </a:solidFill>
        </p:spPr>
        <p:txBody>
          <a:bodyPr wrap="square" rtlCol="0">
            <a:spAutoFit/>
          </a:bodyPr>
          <a:lstStyle/>
          <a:p>
            <a:pPr algn="ctr">
              <a:defRPr/>
            </a:pPr>
            <a: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Nicht jede Übungssoftware ist zum Verständnisaufbau geeignet. </a:t>
            </a:r>
          </a:p>
        </p:txBody>
      </p:sp>
      <p:pic>
        <p:nvPicPr>
          <p:cNvPr id="15" name="Bild 14">
            <a:extLst>
              <a:ext uri="{FF2B5EF4-FFF2-40B4-BE49-F238E27FC236}">
                <a16:creationId xmlns:a16="http://schemas.microsoft.com/office/drawing/2014/main" id="{1C3575D6-2C6D-5C4E-BB8C-ABB3EB529D0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0113" y="5600213"/>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19">
            <a:extLst>
              <a:ext uri="{FF2B5EF4-FFF2-40B4-BE49-F238E27FC236}">
                <a16:creationId xmlns:a16="http://schemas.microsoft.com/office/drawing/2014/main" id="{EC74CF0E-582A-8E4A-B23E-C769837D654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50933" y="5567567"/>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3">
            <a:extLst>
              <a:ext uri="{FF2B5EF4-FFF2-40B4-BE49-F238E27FC236}">
                <a16:creationId xmlns:a16="http://schemas.microsoft.com/office/drawing/2014/main" id="{244B7FDD-FD01-B347-BF85-F90348FA9981}"/>
              </a:ext>
            </a:extLst>
          </p:cNvPr>
          <p:cNvSpPr txBox="1">
            <a:spLocks noChangeArrowheads="1"/>
          </p:cNvSpPr>
          <p:nvPr/>
        </p:nvSpPr>
        <p:spPr bwMode="auto">
          <a:xfrm>
            <a:off x="2351325" y="1545240"/>
            <a:ext cx="2071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Blitzrechnen</a:t>
            </a:r>
          </a:p>
        </p:txBody>
      </p:sp>
      <p:sp>
        <p:nvSpPr>
          <p:cNvPr id="18" name="Textfeld 3">
            <a:extLst>
              <a:ext uri="{FF2B5EF4-FFF2-40B4-BE49-F238E27FC236}">
                <a16:creationId xmlns:a16="http://schemas.microsoft.com/office/drawing/2014/main" id="{FBA5ECC8-03B5-7041-99A3-D37A667AA3E5}"/>
              </a:ext>
            </a:extLst>
          </p:cNvPr>
          <p:cNvSpPr txBox="1">
            <a:spLocks noChangeArrowheads="1"/>
          </p:cNvSpPr>
          <p:nvPr/>
        </p:nvSpPr>
        <p:spPr bwMode="auto">
          <a:xfrm>
            <a:off x="1888106" y="3655564"/>
            <a:ext cx="3024187" cy="36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Rechnen mit </a:t>
            </a:r>
            <a:r>
              <a:rPr lang="de-DE" altLang="de-DE" sz="1800" dirty="0" err="1">
                <a:latin typeface="Open Sans" panose="020B0606030504020204" pitchFamily="34" charset="0"/>
                <a:ea typeface="Open Sans" panose="020B0606030504020204" pitchFamily="34" charset="0"/>
                <a:cs typeface="Open Sans" panose="020B0606030504020204" pitchFamily="34" charset="0"/>
              </a:rPr>
              <a:t>Wendi</a:t>
            </a:r>
            <a:endParaRPr lang="de-DE" altLang="de-DE"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feld 3">
            <a:extLst>
              <a:ext uri="{FF2B5EF4-FFF2-40B4-BE49-F238E27FC236}">
                <a16:creationId xmlns:a16="http://schemas.microsoft.com/office/drawing/2014/main" id="{363FCB86-1862-5741-AD9A-7C8A2B77BBF9}"/>
              </a:ext>
            </a:extLst>
          </p:cNvPr>
          <p:cNvSpPr txBox="1">
            <a:spLocks noChangeArrowheads="1"/>
          </p:cNvSpPr>
          <p:nvPr/>
        </p:nvSpPr>
        <p:spPr bwMode="auto">
          <a:xfrm>
            <a:off x="5039961" y="1522664"/>
            <a:ext cx="3024188" cy="36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Fingerzahlen</a:t>
            </a:r>
          </a:p>
        </p:txBody>
      </p:sp>
      <p:sp>
        <p:nvSpPr>
          <p:cNvPr id="22" name="Textfeld 3">
            <a:extLst>
              <a:ext uri="{FF2B5EF4-FFF2-40B4-BE49-F238E27FC236}">
                <a16:creationId xmlns:a16="http://schemas.microsoft.com/office/drawing/2014/main" id="{050E8319-1C3D-F64A-8539-AA797D571161}"/>
              </a:ext>
            </a:extLst>
          </p:cNvPr>
          <p:cNvSpPr txBox="1">
            <a:spLocks noChangeArrowheads="1"/>
          </p:cNvSpPr>
          <p:nvPr/>
        </p:nvSpPr>
        <p:spPr bwMode="auto">
          <a:xfrm>
            <a:off x="9086083" y="1479870"/>
            <a:ext cx="1440482" cy="36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Zahlenjagd </a:t>
            </a:r>
          </a:p>
        </p:txBody>
      </p:sp>
      <p:sp>
        <p:nvSpPr>
          <p:cNvPr id="24" name="Textfeld 3">
            <a:extLst>
              <a:ext uri="{FF2B5EF4-FFF2-40B4-BE49-F238E27FC236}">
                <a16:creationId xmlns:a16="http://schemas.microsoft.com/office/drawing/2014/main" id="{1DCE447D-A361-F045-9102-43871A52C019}"/>
              </a:ext>
            </a:extLst>
          </p:cNvPr>
          <p:cNvSpPr txBox="1">
            <a:spLocks noChangeArrowheads="1"/>
          </p:cNvSpPr>
          <p:nvPr/>
        </p:nvSpPr>
        <p:spPr bwMode="auto">
          <a:xfrm>
            <a:off x="8683877" y="3895490"/>
            <a:ext cx="2270125" cy="36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Stellenwerte üben</a:t>
            </a:r>
          </a:p>
        </p:txBody>
      </p:sp>
      <p:sp>
        <p:nvSpPr>
          <p:cNvPr id="25" name="Inhaltsplatzhalter 5">
            <a:extLst>
              <a:ext uri="{FF2B5EF4-FFF2-40B4-BE49-F238E27FC236}">
                <a16:creationId xmlns:a16="http://schemas.microsoft.com/office/drawing/2014/main" id="{2F0AD239-04CE-8043-9307-B9C18A5B8502}"/>
              </a:ext>
            </a:extLst>
          </p:cNvPr>
          <p:cNvSpPr txBox="1">
            <a:spLocks/>
          </p:cNvSpPr>
          <p:nvPr/>
        </p:nvSpPr>
        <p:spPr>
          <a:xfrm>
            <a:off x="4150517" y="474311"/>
            <a:ext cx="7771852"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a:t>
            </a:r>
            <a:r>
              <a:rPr lang="de-DE" sz="2800" b="1" dirty="0" err="1"/>
              <a:t>Apptypen</a:t>
            </a:r>
            <a:r>
              <a:rPr lang="de-DE" sz="2800" b="1" dirty="0"/>
              <a:t> </a:t>
            </a:r>
            <a:r>
              <a:rPr lang="de-DE" sz="2800" dirty="0"/>
              <a:t>und ihre Einsatzmöglichkeiten</a:t>
            </a:r>
          </a:p>
        </p:txBody>
      </p:sp>
      <p:sp>
        <p:nvSpPr>
          <p:cNvPr id="21" name="Datumsplatzhalter 2">
            <a:extLst>
              <a:ext uri="{FF2B5EF4-FFF2-40B4-BE49-F238E27FC236}">
                <a16:creationId xmlns:a16="http://schemas.microsoft.com/office/drawing/2014/main" id="{FC328B0E-25CB-3146-9F64-DAB6E6FBBFDF}"/>
              </a:ext>
            </a:extLst>
          </p:cNvPr>
          <p:cNvSpPr>
            <a:spLocks noGrp="1"/>
          </p:cNvSpPr>
          <p:nvPr>
            <p:ph type="dt" sz="half" idx="10"/>
          </p:nvPr>
        </p:nvSpPr>
        <p:spPr>
          <a:xfrm>
            <a:off x="838200" y="6356350"/>
            <a:ext cx="2743200" cy="365125"/>
          </a:xfrm>
        </p:spPr>
        <p:txBody>
          <a:bodyPr/>
          <a:lstStyle/>
          <a:p>
            <a:fld id="{19D712A5-39AA-DA49-8AA9-E630408E5107}" type="datetime1">
              <a:rPr lang="de-DE" smtClean="0"/>
              <a:t>25.11.20</a:t>
            </a:fld>
            <a:endParaRPr lang="de-DE" dirty="0"/>
          </a:p>
        </p:txBody>
      </p:sp>
      <p:sp>
        <p:nvSpPr>
          <p:cNvPr id="23" name="Fußzeilenplatzhalter 3">
            <a:extLst>
              <a:ext uri="{FF2B5EF4-FFF2-40B4-BE49-F238E27FC236}">
                <a16:creationId xmlns:a16="http://schemas.microsoft.com/office/drawing/2014/main" id="{6D48FB66-A074-0743-980E-F3119F69DB13}"/>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sp>
        <p:nvSpPr>
          <p:cNvPr id="26" name="Textfeld 3">
            <a:extLst>
              <a:ext uri="{FF2B5EF4-FFF2-40B4-BE49-F238E27FC236}">
                <a16:creationId xmlns:a16="http://schemas.microsoft.com/office/drawing/2014/main" id="{69218835-7ED0-6944-BFE2-CDFDCFAFFBDF}"/>
              </a:ext>
            </a:extLst>
          </p:cNvPr>
          <p:cNvSpPr txBox="1">
            <a:spLocks noChangeArrowheads="1"/>
          </p:cNvSpPr>
          <p:nvPr/>
        </p:nvSpPr>
        <p:spPr bwMode="auto">
          <a:xfrm>
            <a:off x="5098284" y="3652975"/>
            <a:ext cx="3015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Klipp Klapp (Würfelnetze)</a:t>
            </a:r>
          </a:p>
        </p:txBody>
      </p:sp>
      <p:pic>
        <p:nvPicPr>
          <p:cNvPr id="2" name="Grafik 1">
            <a:extLst>
              <a:ext uri="{FF2B5EF4-FFF2-40B4-BE49-F238E27FC236}">
                <a16:creationId xmlns:a16="http://schemas.microsoft.com/office/drawing/2014/main" id="{0A1D8DDC-5C34-D14A-8DED-2C1B93D6311B}"/>
              </a:ext>
            </a:extLst>
          </p:cNvPr>
          <p:cNvPicPr>
            <a:picLocks noChangeAspect="1"/>
          </p:cNvPicPr>
          <p:nvPr/>
        </p:nvPicPr>
        <p:blipFill>
          <a:blip r:embed="rId9"/>
          <a:stretch>
            <a:fillRect/>
          </a:stretch>
        </p:blipFill>
        <p:spPr>
          <a:xfrm>
            <a:off x="5554950" y="4010042"/>
            <a:ext cx="2095200" cy="1618408"/>
          </a:xfrm>
          <a:prstGeom prst="rect">
            <a:avLst/>
          </a:prstGeom>
        </p:spPr>
      </p:pic>
      <p:sp>
        <p:nvSpPr>
          <p:cNvPr id="28" name="Textfeld 27">
            <a:extLst>
              <a:ext uri="{FF2B5EF4-FFF2-40B4-BE49-F238E27FC236}">
                <a16:creationId xmlns:a16="http://schemas.microsoft.com/office/drawing/2014/main" id="{2842AEC1-8173-2C40-BB9C-DD1FF2D81EC8}"/>
              </a:ext>
            </a:extLst>
          </p:cNvPr>
          <p:cNvSpPr txBox="1"/>
          <p:nvPr/>
        </p:nvSpPr>
        <p:spPr>
          <a:xfrm>
            <a:off x="985728" y="1146453"/>
            <a:ext cx="6105743"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4.3 Apps zum Üben und Automatisieren</a:t>
            </a:r>
          </a:p>
        </p:txBody>
      </p:sp>
      <p:sp>
        <p:nvSpPr>
          <p:cNvPr id="27" name="Textfeld 26">
            <a:extLst>
              <a:ext uri="{FF2B5EF4-FFF2-40B4-BE49-F238E27FC236}">
                <a16:creationId xmlns:a16="http://schemas.microsoft.com/office/drawing/2014/main" id="{5EEFA14E-9191-8B45-AA8E-CFFEDF3A23EA}"/>
              </a:ext>
            </a:extLst>
          </p:cNvPr>
          <p:cNvSpPr txBox="1"/>
          <p:nvPr/>
        </p:nvSpPr>
        <p:spPr>
          <a:xfrm>
            <a:off x="1893008" y="3406754"/>
            <a:ext cx="2988319" cy="246221"/>
          </a:xfrm>
          <a:prstGeom prst="rect">
            <a:avLst/>
          </a:prstGeom>
          <a:noFill/>
        </p:spPr>
        <p:txBody>
          <a:bodyPr wrap="none" rtlCol="0">
            <a:spAutoFit/>
          </a:bodyPr>
          <a:lstStyle/>
          <a:p>
            <a:r>
              <a:rPr lang="de-DE" sz="1000" dirty="0">
                <a:solidFill>
                  <a:schemeClr val="bg1">
                    <a:lumMod val="65000"/>
                  </a:schemeClr>
                </a:solidFill>
              </a:rPr>
              <a:t>  ‚Blitzrechnen‘ © Ernst Klett Verlag GmbH, Stuttgart</a:t>
            </a:r>
          </a:p>
        </p:txBody>
      </p:sp>
      <p:sp>
        <p:nvSpPr>
          <p:cNvPr id="29" name="Textfeld 28">
            <a:extLst>
              <a:ext uri="{FF2B5EF4-FFF2-40B4-BE49-F238E27FC236}">
                <a16:creationId xmlns:a16="http://schemas.microsoft.com/office/drawing/2014/main" id="{198C5A15-9FBD-5B45-9B37-E7B299BB090B}"/>
              </a:ext>
            </a:extLst>
          </p:cNvPr>
          <p:cNvSpPr txBox="1"/>
          <p:nvPr/>
        </p:nvSpPr>
        <p:spPr>
          <a:xfrm>
            <a:off x="5651808" y="3390484"/>
            <a:ext cx="1800493" cy="246221"/>
          </a:xfrm>
          <a:prstGeom prst="rect">
            <a:avLst/>
          </a:prstGeom>
          <a:noFill/>
        </p:spPr>
        <p:txBody>
          <a:bodyPr wrap="none" rtlCol="0">
            <a:spAutoFit/>
          </a:bodyPr>
          <a:lstStyle/>
          <a:p>
            <a:r>
              <a:rPr lang="de-DE" sz="1000" dirty="0">
                <a:solidFill>
                  <a:schemeClr val="bg1">
                    <a:lumMod val="65000"/>
                  </a:schemeClr>
                </a:solidFill>
              </a:rPr>
              <a:t> ‚Fingerzahlen‘ © Christian </a:t>
            </a:r>
            <a:r>
              <a:rPr lang="de-DE" sz="1000" dirty="0" err="1">
                <a:solidFill>
                  <a:schemeClr val="bg1">
                    <a:lumMod val="65000"/>
                  </a:schemeClr>
                </a:solidFill>
              </a:rPr>
              <a:t>Urff</a:t>
            </a:r>
            <a:endParaRPr lang="de-DE" sz="1000" dirty="0">
              <a:solidFill>
                <a:schemeClr val="bg1">
                  <a:lumMod val="65000"/>
                </a:schemeClr>
              </a:solidFill>
            </a:endParaRPr>
          </a:p>
        </p:txBody>
      </p:sp>
      <p:sp>
        <p:nvSpPr>
          <p:cNvPr id="30" name="Textfeld 29">
            <a:extLst>
              <a:ext uri="{FF2B5EF4-FFF2-40B4-BE49-F238E27FC236}">
                <a16:creationId xmlns:a16="http://schemas.microsoft.com/office/drawing/2014/main" id="{B75A535C-D1DA-7849-8E0D-F1C3508264E3}"/>
              </a:ext>
            </a:extLst>
          </p:cNvPr>
          <p:cNvSpPr txBox="1"/>
          <p:nvPr/>
        </p:nvSpPr>
        <p:spPr>
          <a:xfrm>
            <a:off x="8944285" y="3671110"/>
            <a:ext cx="1749308" cy="246221"/>
          </a:xfrm>
          <a:prstGeom prst="rect">
            <a:avLst/>
          </a:prstGeom>
          <a:noFill/>
        </p:spPr>
        <p:txBody>
          <a:bodyPr wrap="square" rtlCol="0">
            <a:spAutoFit/>
          </a:bodyPr>
          <a:lstStyle/>
          <a:p>
            <a:r>
              <a:rPr lang="de-DE" sz="1000" dirty="0">
                <a:solidFill>
                  <a:schemeClr val="bg1">
                    <a:lumMod val="65000"/>
                  </a:schemeClr>
                </a:solidFill>
              </a:rPr>
              <a:t> ‚Zahlenjagd‘ © Christian </a:t>
            </a:r>
            <a:r>
              <a:rPr lang="de-DE" sz="1000" dirty="0" err="1">
                <a:solidFill>
                  <a:schemeClr val="bg1">
                    <a:lumMod val="65000"/>
                  </a:schemeClr>
                </a:solidFill>
              </a:rPr>
              <a:t>Urff</a:t>
            </a:r>
            <a:endParaRPr lang="de-DE" sz="1000" dirty="0">
              <a:solidFill>
                <a:schemeClr val="bg1">
                  <a:lumMod val="65000"/>
                </a:schemeClr>
              </a:solidFill>
            </a:endParaRPr>
          </a:p>
        </p:txBody>
      </p:sp>
      <p:sp>
        <p:nvSpPr>
          <p:cNvPr id="31" name="Textfeld 30">
            <a:extLst>
              <a:ext uri="{FF2B5EF4-FFF2-40B4-BE49-F238E27FC236}">
                <a16:creationId xmlns:a16="http://schemas.microsoft.com/office/drawing/2014/main" id="{93750D47-DC1A-B947-9F3B-AFAE6CDF6A07}"/>
              </a:ext>
            </a:extLst>
          </p:cNvPr>
          <p:cNvSpPr txBox="1"/>
          <p:nvPr/>
        </p:nvSpPr>
        <p:spPr>
          <a:xfrm>
            <a:off x="2275395" y="5533821"/>
            <a:ext cx="2191626" cy="246221"/>
          </a:xfrm>
          <a:prstGeom prst="rect">
            <a:avLst/>
          </a:prstGeom>
          <a:noFill/>
        </p:spPr>
        <p:txBody>
          <a:bodyPr wrap="none" rtlCol="0">
            <a:spAutoFit/>
          </a:bodyPr>
          <a:lstStyle/>
          <a:p>
            <a:r>
              <a:rPr lang="de-DE" sz="1000" dirty="0">
                <a:solidFill>
                  <a:schemeClr val="bg1">
                    <a:lumMod val="65000"/>
                  </a:schemeClr>
                </a:solidFill>
              </a:rPr>
              <a:t> ‚Rechnen mit </a:t>
            </a:r>
            <a:r>
              <a:rPr lang="de-DE" sz="1000" dirty="0" err="1">
                <a:solidFill>
                  <a:schemeClr val="bg1">
                    <a:lumMod val="65000"/>
                  </a:schemeClr>
                </a:solidFill>
              </a:rPr>
              <a:t>Wendii</a:t>
            </a:r>
            <a:r>
              <a:rPr lang="de-DE" sz="1000" dirty="0">
                <a:solidFill>
                  <a:schemeClr val="bg1">
                    <a:lumMod val="65000"/>
                  </a:schemeClr>
                </a:solidFill>
              </a:rPr>
              <a:t>‘ © Christian </a:t>
            </a:r>
            <a:r>
              <a:rPr lang="de-DE" sz="1000" dirty="0" err="1">
                <a:solidFill>
                  <a:schemeClr val="bg1">
                    <a:lumMod val="65000"/>
                  </a:schemeClr>
                </a:solidFill>
              </a:rPr>
              <a:t>Urff</a:t>
            </a:r>
            <a:endParaRPr lang="de-DE" sz="1000" dirty="0">
              <a:solidFill>
                <a:schemeClr val="bg1">
                  <a:lumMod val="65000"/>
                </a:schemeClr>
              </a:solidFill>
            </a:endParaRPr>
          </a:p>
        </p:txBody>
      </p:sp>
      <p:sp>
        <p:nvSpPr>
          <p:cNvPr id="33" name="Textfeld 32">
            <a:extLst>
              <a:ext uri="{FF2B5EF4-FFF2-40B4-BE49-F238E27FC236}">
                <a16:creationId xmlns:a16="http://schemas.microsoft.com/office/drawing/2014/main" id="{327018FA-5F14-1541-8A1A-019ED42CDE0D}"/>
              </a:ext>
            </a:extLst>
          </p:cNvPr>
          <p:cNvSpPr txBox="1"/>
          <p:nvPr/>
        </p:nvSpPr>
        <p:spPr>
          <a:xfrm>
            <a:off x="5788327" y="5579326"/>
            <a:ext cx="1670650" cy="246221"/>
          </a:xfrm>
          <a:prstGeom prst="rect">
            <a:avLst/>
          </a:prstGeom>
          <a:noFill/>
        </p:spPr>
        <p:txBody>
          <a:bodyPr wrap="none" rtlCol="0">
            <a:spAutoFit/>
          </a:bodyPr>
          <a:lstStyle/>
          <a:p>
            <a:r>
              <a:rPr lang="de-DE" sz="1000" dirty="0">
                <a:solidFill>
                  <a:schemeClr val="bg1">
                    <a:lumMod val="65000"/>
                  </a:schemeClr>
                </a:solidFill>
              </a:rPr>
              <a:t> ‚Klipp Klapp‘ © Heiko </a:t>
            </a:r>
            <a:r>
              <a:rPr lang="de-DE" sz="1000" dirty="0" err="1">
                <a:solidFill>
                  <a:schemeClr val="bg1">
                    <a:lumMod val="65000"/>
                  </a:schemeClr>
                </a:solidFill>
              </a:rPr>
              <a:t>Etzold</a:t>
            </a:r>
            <a:endParaRPr lang="de-DE" sz="1000" dirty="0">
              <a:solidFill>
                <a:schemeClr val="bg1">
                  <a:lumMod val="65000"/>
                </a:schemeClr>
              </a:solidFill>
            </a:endParaRPr>
          </a:p>
        </p:txBody>
      </p:sp>
      <p:sp>
        <p:nvSpPr>
          <p:cNvPr id="34" name="Textfeld 33">
            <a:extLst>
              <a:ext uri="{FF2B5EF4-FFF2-40B4-BE49-F238E27FC236}">
                <a16:creationId xmlns:a16="http://schemas.microsoft.com/office/drawing/2014/main" id="{9D5B9622-5804-9947-B237-EE40B93149B7}"/>
              </a:ext>
            </a:extLst>
          </p:cNvPr>
          <p:cNvSpPr txBox="1"/>
          <p:nvPr/>
        </p:nvSpPr>
        <p:spPr>
          <a:xfrm>
            <a:off x="8425769" y="5454515"/>
            <a:ext cx="2786340" cy="246221"/>
          </a:xfrm>
          <a:prstGeom prst="rect">
            <a:avLst/>
          </a:prstGeom>
          <a:noFill/>
        </p:spPr>
        <p:txBody>
          <a:bodyPr wrap="none" rtlCol="0">
            <a:spAutoFit/>
          </a:bodyPr>
          <a:lstStyle/>
          <a:p>
            <a:r>
              <a:rPr lang="de-DE" sz="1000" dirty="0">
                <a:solidFill>
                  <a:schemeClr val="bg1">
                    <a:lumMod val="65000"/>
                  </a:schemeClr>
                </a:solidFill>
              </a:rPr>
              <a:t>‚Stellenwerte üben‘ © Axel Schulz, Daniel Walter</a:t>
            </a:r>
          </a:p>
        </p:txBody>
      </p:sp>
    </p:spTree>
    <p:extLst>
      <p:ext uri="{BB962C8B-B14F-4D97-AF65-F5344CB8AC3E}">
        <p14:creationId xmlns:p14="http://schemas.microsoft.com/office/powerpoint/2010/main" val="415141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p:bldP spid="20" grpId="0"/>
      <p:bldP spid="22" grpId="0"/>
      <p:bldP spid="24" grpId="0"/>
      <p:bldP spid="26" grpId="0"/>
      <p:bldP spid="27" grpId="0"/>
      <p:bldP spid="29" grpId="0"/>
      <p:bldP spid="30" grpId="0"/>
      <p:bldP spid="31" grpId="0"/>
      <p:bldP spid="33" grpId="0"/>
      <p:bldP spid="3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FA40843-B7CD-1346-9FCB-7681410F5070}"/>
              </a:ext>
            </a:extLst>
          </p:cNvPr>
          <p:cNvSpPr>
            <a:spLocks noGrp="1"/>
          </p:cNvSpPr>
          <p:nvPr>
            <p:ph type="sldNum" sz="quarter" idx="12"/>
          </p:nvPr>
        </p:nvSpPr>
        <p:spPr/>
        <p:txBody>
          <a:bodyPr/>
          <a:lstStyle/>
          <a:p>
            <a:fld id="{7D26CBBC-A65C-324F-A558-3C7EC3B0734D}" type="slidenum">
              <a:rPr lang="de-DE" smtClean="0"/>
              <a:t>54</a:t>
            </a:fld>
            <a:endParaRPr lang="de-DE" dirty="0"/>
          </a:p>
        </p:txBody>
      </p:sp>
      <p:sp>
        <p:nvSpPr>
          <p:cNvPr id="7" name="Untertitel 2">
            <a:extLst>
              <a:ext uri="{FF2B5EF4-FFF2-40B4-BE49-F238E27FC236}">
                <a16:creationId xmlns:a16="http://schemas.microsoft.com/office/drawing/2014/main" id="{8CAABE43-4414-C94E-9626-754F9E3256B0}"/>
              </a:ext>
            </a:extLst>
          </p:cNvPr>
          <p:cNvSpPr txBox="1">
            <a:spLocks noChangeArrowheads="1"/>
          </p:cNvSpPr>
          <p:nvPr/>
        </p:nvSpPr>
        <p:spPr>
          <a:xfrm>
            <a:off x="841375" y="1390649"/>
            <a:ext cx="10512425" cy="5148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endParaRPr lang="de-DE" altLang="de-DE" sz="2200" b="1" dirty="0">
              <a:ea typeface="ＭＳ Ｐゴシック" panose="020B0600070205080204" pitchFamily="34" charset="-128"/>
            </a:endParaRPr>
          </a:p>
        </p:txBody>
      </p:sp>
      <p:sp>
        <p:nvSpPr>
          <p:cNvPr id="16" name="Inhaltsplatzhalter 5">
            <a:extLst>
              <a:ext uri="{FF2B5EF4-FFF2-40B4-BE49-F238E27FC236}">
                <a16:creationId xmlns:a16="http://schemas.microsoft.com/office/drawing/2014/main" id="{B8F8375A-A475-D04C-BBBA-C2BFDABC1284}"/>
              </a:ext>
            </a:extLst>
          </p:cNvPr>
          <p:cNvSpPr txBox="1">
            <a:spLocks/>
          </p:cNvSpPr>
          <p:nvPr/>
        </p:nvSpPr>
        <p:spPr>
          <a:xfrm>
            <a:off x="4150517" y="474311"/>
            <a:ext cx="7771852"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a:t>
            </a:r>
            <a:r>
              <a:rPr lang="de-DE" sz="2800" b="1" dirty="0" err="1"/>
              <a:t>Apptypen</a:t>
            </a:r>
            <a:r>
              <a:rPr lang="de-DE" sz="2800" b="1" dirty="0"/>
              <a:t> </a:t>
            </a:r>
            <a:r>
              <a:rPr lang="de-DE" sz="2800" dirty="0"/>
              <a:t>und ihre Einsatzmöglichkeiten</a:t>
            </a:r>
          </a:p>
        </p:txBody>
      </p:sp>
      <p:sp>
        <p:nvSpPr>
          <p:cNvPr id="9" name="Textfeld 8">
            <a:extLst>
              <a:ext uri="{FF2B5EF4-FFF2-40B4-BE49-F238E27FC236}">
                <a16:creationId xmlns:a16="http://schemas.microsoft.com/office/drawing/2014/main" id="{1D782B38-8A98-4545-9C26-8FDAE5399325}"/>
              </a:ext>
            </a:extLst>
          </p:cNvPr>
          <p:cNvSpPr txBox="1"/>
          <p:nvPr/>
        </p:nvSpPr>
        <p:spPr>
          <a:xfrm>
            <a:off x="1316830" y="5656675"/>
            <a:ext cx="9558337" cy="646331"/>
          </a:xfrm>
          <a:prstGeom prst="rect">
            <a:avLst/>
          </a:prstGeom>
          <a:solidFill>
            <a:srgbClr val="428891">
              <a:alpha val="40000"/>
            </a:srgbClr>
          </a:solidFill>
        </p:spPr>
        <p:txBody>
          <a:bodyPr wrap="square" rtlCol="0">
            <a:spAutoFit/>
          </a:bodyPr>
          <a:lstStyle/>
          <a:p>
            <a:pPr algn="ctr">
              <a:defRPr/>
            </a:pPr>
            <a:r>
              <a:rPr lang="de-DE" altLang="de-DE" dirty="0">
                <a:solidFill>
                  <a:srgbClr val="000000"/>
                </a:solidFill>
                <a:latin typeface="Open Sans" panose="020B0606030504020204" pitchFamily="34" charset="0"/>
                <a:ea typeface="Open Sans" panose="020B0606030504020204" pitchFamily="34" charset="0"/>
                <a:cs typeface="Open Sans" panose="020B0606030504020204" pitchFamily="34" charset="0"/>
              </a:rPr>
              <a:t>Eine sinnvolle unterrichtliche Integration dieser Apps ist unabdingbar, um die inhalts- als auch prozessbezogenen Kompetenzen hinreichend anzusprechen.</a:t>
            </a:r>
          </a:p>
        </p:txBody>
      </p:sp>
      <p:pic>
        <p:nvPicPr>
          <p:cNvPr id="10" name="Bild 14">
            <a:extLst>
              <a:ext uri="{FF2B5EF4-FFF2-40B4-BE49-F238E27FC236}">
                <a16:creationId xmlns:a16="http://schemas.microsoft.com/office/drawing/2014/main" id="{77DE4E64-1305-2D46-9614-78A2D7DCB4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456" y="5600213"/>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9">
            <a:extLst>
              <a:ext uri="{FF2B5EF4-FFF2-40B4-BE49-F238E27FC236}">
                <a16:creationId xmlns:a16="http://schemas.microsoft.com/office/drawing/2014/main" id="{FF3886B5-E517-4C45-A30E-29C0A8F1A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6074" y="5592014"/>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CF32749A-F8AB-4542-B076-675F29F426D7}"/>
              </a:ext>
            </a:extLst>
          </p:cNvPr>
          <p:cNvPicPr>
            <a:picLocks noChangeAspect="1"/>
          </p:cNvPicPr>
          <p:nvPr/>
        </p:nvPicPr>
        <p:blipFill>
          <a:blip r:embed="rId4"/>
          <a:stretch>
            <a:fillRect/>
          </a:stretch>
        </p:blipFill>
        <p:spPr>
          <a:xfrm>
            <a:off x="4958995" y="2109762"/>
            <a:ext cx="2274006" cy="2970548"/>
          </a:xfrm>
          <a:prstGeom prst="rect">
            <a:avLst/>
          </a:prstGeom>
        </p:spPr>
      </p:pic>
      <p:sp>
        <p:nvSpPr>
          <p:cNvPr id="15" name="Datumsplatzhalter 2">
            <a:extLst>
              <a:ext uri="{FF2B5EF4-FFF2-40B4-BE49-F238E27FC236}">
                <a16:creationId xmlns:a16="http://schemas.microsoft.com/office/drawing/2014/main" id="{5C14AAF3-5209-5F4C-B16A-B02D74DA52D2}"/>
              </a:ext>
            </a:extLst>
          </p:cNvPr>
          <p:cNvSpPr>
            <a:spLocks noGrp="1"/>
          </p:cNvSpPr>
          <p:nvPr>
            <p:ph type="dt" sz="half" idx="10"/>
          </p:nvPr>
        </p:nvSpPr>
        <p:spPr>
          <a:xfrm>
            <a:off x="838200" y="6356350"/>
            <a:ext cx="2743200" cy="365125"/>
          </a:xfrm>
        </p:spPr>
        <p:txBody>
          <a:bodyPr/>
          <a:lstStyle/>
          <a:p>
            <a:fld id="{6B019AA0-4E67-A246-B76D-359E7816EBFF}" type="datetime1">
              <a:rPr lang="de-DE" smtClean="0"/>
              <a:t>25.11.20</a:t>
            </a:fld>
            <a:endParaRPr lang="de-DE" dirty="0"/>
          </a:p>
        </p:txBody>
      </p:sp>
      <p:sp>
        <p:nvSpPr>
          <p:cNvPr id="17" name="Fußzeilenplatzhalter 3">
            <a:extLst>
              <a:ext uri="{FF2B5EF4-FFF2-40B4-BE49-F238E27FC236}">
                <a16:creationId xmlns:a16="http://schemas.microsoft.com/office/drawing/2014/main" id="{C24FD34A-4E9F-9543-8596-96F244930FEE}"/>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sp>
        <p:nvSpPr>
          <p:cNvPr id="12" name="Textfeld 11">
            <a:extLst>
              <a:ext uri="{FF2B5EF4-FFF2-40B4-BE49-F238E27FC236}">
                <a16:creationId xmlns:a16="http://schemas.microsoft.com/office/drawing/2014/main" id="{81FD53C4-CEC9-EF45-9259-9F43ADD54E5F}"/>
              </a:ext>
            </a:extLst>
          </p:cNvPr>
          <p:cNvSpPr txBox="1"/>
          <p:nvPr/>
        </p:nvSpPr>
        <p:spPr>
          <a:xfrm>
            <a:off x="973930" y="1390649"/>
            <a:ext cx="6031027"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4.4 Apps zum Nachdenken und Knobeln</a:t>
            </a:r>
          </a:p>
        </p:txBody>
      </p:sp>
      <p:sp>
        <p:nvSpPr>
          <p:cNvPr id="13" name="Textfeld 12">
            <a:extLst>
              <a:ext uri="{FF2B5EF4-FFF2-40B4-BE49-F238E27FC236}">
                <a16:creationId xmlns:a16="http://schemas.microsoft.com/office/drawing/2014/main" id="{371485E8-177A-3048-81CC-3803C4C6F810}"/>
              </a:ext>
            </a:extLst>
          </p:cNvPr>
          <p:cNvSpPr txBox="1"/>
          <p:nvPr/>
        </p:nvSpPr>
        <p:spPr>
          <a:xfrm>
            <a:off x="7587854" y="1144428"/>
            <a:ext cx="4604146" cy="246221"/>
          </a:xfrm>
          <a:prstGeom prst="rect">
            <a:avLst/>
          </a:prstGeom>
          <a:noFill/>
        </p:spPr>
        <p:txBody>
          <a:bodyPr wrap="none" rtlCol="0">
            <a:spAutoFit/>
          </a:bodyPr>
          <a:lstStyle/>
          <a:p>
            <a:r>
              <a:rPr lang="de-DE" sz="1000" dirty="0">
                <a:solidFill>
                  <a:schemeClr val="bg1">
                    <a:lumMod val="85000"/>
                  </a:schemeClr>
                </a:solidFill>
              </a:rPr>
              <a:t>Zeichnung „Apps zum Nachdenken und Knobeln“ von PIKAS digi. Lizenz: CC BY-SA 4.0</a:t>
            </a:r>
          </a:p>
        </p:txBody>
      </p:sp>
      <p:sp>
        <p:nvSpPr>
          <p:cNvPr id="2" name="Rechteck 1">
            <a:extLst>
              <a:ext uri="{FF2B5EF4-FFF2-40B4-BE49-F238E27FC236}">
                <a16:creationId xmlns:a16="http://schemas.microsoft.com/office/drawing/2014/main" id="{B53D3C3F-5965-764D-B8FE-8428C1C35433}"/>
              </a:ext>
            </a:extLst>
          </p:cNvPr>
          <p:cNvSpPr/>
          <p:nvPr/>
        </p:nvSpPr>
        <p:spPr>
          <a:xfrm>
            <a:off x="5231715" y="5048481"/>
            <a:ext cx="1773242" cy="246221"/>
          </a:xfrm>
          <a:prstGeom prst="rect">
            <a:avLst/>
          </a:prstGeom>
        </p:spPr>
        <p:txBody>
          <a:bodyPr wrap="none">
            <a:spAutoFit/>
          </a:bodyPr>
          <a:lstStyle/>
          <a:p>
            <a:r>
              <a:rPr lang="de-DE" sz="1000" dirty="0">
                <a:solidFill>
                  <a:schemeClr val="bg1">
                    <a:lumMod val="65000"/>
                  </a:schemeClr>
                </a:solidFill>
              </a:rPr>
              <a:t>PIKAS digi. Lizenz: CC 4.0BY-SA</a:t>
            </a:r>
          </a:p>
        </p:txBody>
      </p:sp>
    </p:spTree>
    <p:extLst>
      <p:ext uri="{BB962C8B-B14F-4D97-AF65-F5344CB8AC3E}">
        <p14:creationId xmlns:p14="http://schemas.microsoft.com/office/powerpoint/2010/main" val="424332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F9F655A-1767-124A-B2A2-8E47D6CDC9A8}"/>
              </a:ext>
            </a:extLst>
          </p:cNvPr>
          <p:cNvSpPr>
            <a:spLocks noGrp="1"/>
          </p:cNvSpPr>
          <p:nvPr>
            <p:ph type="sldNum" sz="quarter" idx="12"/>
          </p:nvPr>
        </p:nvSpPr>
        <p:spPr/>
        <p:txBody>
          <a:bodyPr/>
          <a:lstStyle/>
          <a:p>
            <a:fld id="{7D26CBBC-A65C-324F-A558-3C7EC3B0734D}" type="slidenum">
              <a:rPr lang="de-DE" smtClean="0"/>
              <a:t>55</a:t>
            </a:fld>
            <a:endParaRPr lang="de-DE"/>
          </a:p>
        </p:txBody>
      </p:sp>
      <p:sp>
        <p:nvSpPr>
          <p:cNvPr id="8" name="Untertitel 2">
            <a:extLst>
              <a:ext uri="{FF2B5EF4-FFF2-40B4-BE49-F238E27FC236}">
                <a16:creationId xmlns:a16="http://schemas.microsoft.com/office/drawing/2014/main" id="{F41107F2-44F7-D14B-91A3-1C3A1F72E166}"/>
              </a:ext>
            </a:extLst>
          </p:cNvPr>
          <p:cNvSpPr txBox="1">
            <a:spLocks noChangeArrowheads="1"/>
          </p:cNvSpPr>
          <p:nvPr/>
        </p:nvSpPr>
        <p:spPr>
          <a:xfrm>
            <a:off x="914400" y="1322614"/>
            <a:ext cx="10254343" cy="4892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endParaRPr lang="de-DE" altLang="de-DE" sz="2000" b="1" dirty="0"/>
          </a:p>
          <a:p>
            <a:pPr>
              <a:spcAft>
                <a:spcPts val="1200"/>
              </a:spcAft>
            </a:pPr>
            <a:r>
              <a:rPr lang="de-DE" altLang="de-DE" sz="2000" dirty="0"/>
              <a:t>Vorgehensweisen beschreiben und begründen (</a:t>
            </a:r>
            <a:r>
              <a:rPr lang="de-DE" altLang="de-DE" sz="2000" dirty="0" err="1"/>
              <a:t>Explain</a:t>
            </a:r>
            <a:r>
              <a:rPr lang="de-DE" altLang="de-DE" sz="2000" dirty="0"/>
              <a:t> </a:t>
            </a:r>
            <a:r>
              <a:rPr lang="de-DE" altLang="de-DE" sz="2000" dirty="0" err="1"/>
              <a:t>Everything</a:t>
            </a:r>
            <a:r>
              <a:rPr lang="de-DE" altLang="de-DE" sz="2000" dirty="0"/>
              <a:t>) </a:t>
            </a:r>
          </a:p>
          <a:p>
            <a:pPr marL="457200" indent="-457200">
              <a:spcAft>
                <a:spcPts val="1200"/>
              </a:spcAft>
              <a:buFont typeface="Wingdings" pitchFamily="2" charset="2"/>
              <a:buChar char="§"/>
            </a:pPr>
            <a:endParaRPr lang="de-DE" altLang="de-DE" sz="2000" dirty="0"/>
          </a:p>
          <a:p>
            <a:pPr marL="457200" indent="-457200">
              <a:spcAft>
                <a:spcPts val="1200"/>
              </a:spcAft>
              <a:buFont typeface="Wingdings" pitchFamily="2" charset="2"/>
              <a:buChar char="§"/>
            </a:pPr>
            <a:endParaRPr lang="de-DE" altLang="de-DE" sz="2000" dirty="0"/>
          </a:p>
          <a:p>
            <a:pPr marL="0" indent="0">
              <a:spcAft>
                <a:spcPts val="1200"/>
              </a:spcAft>
              <a:buNone/>
            </a:pPr>
            <a:endParaRPr lang="de-DE" altLang="de-DE" sz="2000" dirty="0"/>
          </a:p>
          <a:p>
            <a:pPr>
              <a:spcAft>
                <a:spcPts val="1200"/>
              </a:spcAft>
            </a:pPr>
            <a:r>
              <a:rPr lang="de-DE" altLang="de-DE" sz="2000" dirty="0"/>
              <a:t>Vorgehensweisen digital dokumentieren mit dem Book </a:t>
            </a:r>
            <a:r>
              <a:rPr lang="de-DE" altLang="de-DE" sz="2000" dirty="0" err="1"/>
              <a:t>Creator</a:t>
            </a:r>
            <a:endParaRPr lang="de-DE" altLang="de-DE" sz="2000" b="1" dirty="0"/>
          </a:p>
          <a:p>
            <a:pPr marL="0" indent="0">
              <a:spcAft>
                <a:spcPts val="1200"/>
              </a:spcAft>
              <a:buNone/>
            </a:pPr>
            <a:br>
              <a:rPr lang="de-DE" altLang="de-DE" sz="2000" b="1" dirty="0">
                <a:solidFill>
                  <a:srgbClr val="FF0000"/>
                </a:solidFill>
              </a:rPr>
            </a:br>
            <a:endParaRPr lang="de-DE" altLang="de-DE" sz="2000" b="1" dirty="0">
              <a:solidFill>
                <a:srgbClr val="FF0000"/>
              </a:solidFill>
            </a:endParaRPr>
          </a:p>
        </p:txBody>
      </p:sp>
      <p:pic>
        <p:nvPicPr>
          <p:cNvPr id="9" name="Bild 5">
            <a:extLst>
              <a:ext uri="{FF2B5EF4-FFF2-40B4-BE49-F238E27FC236}">
                <a16:creationId xmlns:a16="http://schemas.microsoft.com/office/drawing/2014/main" id="{5ACD83CE-4CE3-CD4E-9C8E-F395918A4D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6135" y="2246979"/>
            <a:ext cx="2175271" cy="168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4">
            <a:extLst>
              <a:ext uri="{FF2B5EF4-FFF2-40B4-BE49-F238E27FC236}">
                <a16:creationId xmlns:a16="http://schemas.microsoft.com/office/drawing/2014/main" id="{ABBF1147-0BF3-8C47-8315-540389A460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3133" y="4469020"/>
            <a:ext cx="2304596" cy="178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3">
            <a:extLst>
              <a:ext uri="{FF2B5EF4-FFF2-40B4-BE49-F238E27FC236}">
                <a16:creationId xmlns:a16="http://schemas.microsoft.com/office/drawing/2014/main" id="{94CE2470-669D-DE4D-AE9D-9BC6B0563A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807" y="4469020"/>
            <a:ext cx="2304596" cy="178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Inhaltsplatzhalter 5">
            <a:extLst>
              <a:ext uri="{FF2B5EF4-FFF2-40B4-BE49-F238E27FC236}">
                <a16:creationId xmlns:a16="http://schemas.microsoft.com/office/drawing/2014/main" id="{6D2FF6FB-A121-A843-8435-7CD7A7893B3B}"/>
              </a:ext>
            </a:extLst>
          </p:cNvPr>
          <p:cNvSpPr txBox="1">
            <a:spLocks/>
          </p:cNvSpPr>
          <p:nvPr/>
        </p:nvSpPr>
        <p:spPr>
          <a:xfrm>
            <a:off x="4150517" y="474311"/>
            <a:ext cx="7771852"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a:t>
            </a:r>
            <a:r>
              <a:rPr lang="de-DE" sz="2800" b="1" dirty="0" err="1"/>
              <a:t>Apptypen</a:t>
            </a:r>
            <a:r>
              <a:rPr lang="de-DE" sz="2800" b="1" dirty="0"/>
              <a:t> </a:t>
            </a:r>
            <a:r>
              <a:rPr lang="de-DE" sz="2800" dirty="0"/>
              <a:t>und ihre Einsatzmöglichkeiten</a:t>
            </a:r>
          </a:p>
        </p:txBody>
      </p:sp>
      <p:sp>
        <p:nvSpPr>
          <p:cNvPr id="14" name="Datumsplatzhalter 2">
            <a:extLst>
              <a:ext uri="{FF2B5EF4-FFF2-40B4-BE49-F238E27FC236}">
                <a16:creationId xmlns:a16="http://schemas.microsoft.com/office/drawing/2014/main" id="{83D63ACE-7D35-E149-8235-8058D9B7E29A}"/>
              </a:ext>
            </a:extLst>
          </p:cNvPr>
          <p:cNvSpPr>
            <a:spLocks noGrp="1"/>
          </p:cNvSpPr>
          <p:nvPr>
            <p:ph type="dt" sz="half" idx="10"/>
          </p:nvPr>
        </p:nvSpPr>
        <p:spPr>
          <a:xfrm>
            <a:off x="838200" y="6356350"/>
            <a:ext cx="2743200" cy="365125"/>
          </a:xfrm>
        </p:spPr>
        <p:txBody>
          <a:bodyPr/>
          <a:lstStyle/>
          <a:p>
            <a:fld id="{1F945DBC-1827-544D-AD3B-F07DEB6C6377}" type="datetime1">
              <a:rPr lang="de-DE" smtClean="0"/>
              <a:t>25.11.20</a:t>
            </a:fld>
            <a:endParaRPr lang="de-DE" dirty="0"/>
          </a:p>
        </p:txBody>
      </p:sp>
      <p:sp>
        <p:nvSpPr>
          <p:cNvPr id="16" name="Fußzeilenplatzhalter 3">
            <a:extLst>
              <a:ext uri="{FF2B5EF4-FFF2-40B4-BE49-F238E27FC236}">
                <a16:creationId xmlns:a16="http://schemas.microsoft.com/office/drawing/2014/main" id="{80006433-00CA-CB4B-8EF9-CB49663DCE7D}"/>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sp>
        <p:nvSpPr>
          <p:cNvPr id="13" name="Textfeld 12">
            <a:extLst>
              <a:ext uri="{FF2B5EF4-FFF2-40B4-BE49-F238E27FC236}">
                <a16:creationId xmlns:a16="http://schemas.microsoft.com/office/drawing/2014/main" id="{72FF13E2-06A1-8741-BC2A-9590E8646375}"/>
              </a:ext>
            </a:extLst>
          </p:cNvPr>
          <p:cNvSpPr txBox="1"/>
          <p:nvPr/>
        </p:nvSpPr>
        <p:spPr>
          <a:xfrm>
            <a:off x="973931" y="1390649"/>
            <a:ext cx="2797970"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4.5 Weitere Apps</a:t>
            </a:r>
          </a:p>
        </p:txBody>
      </p:sp>
      <p:sp>
        <p:nvSpPr>
          <p:cNvPr id="18" name="Textfeld 17">
            <a:extLst>
              <a:ext uri="{FF2B5EF4-FFF2-40B4-BE49-F238E27FC236}">
                <a16:creationId xmlns:a16="http://schemas.microsoft.com/office/drawing/2014/main" id="{4974D01E-AE12-264D-892D-5F9AAF58B5FF}"/>
              </a:ext>
            </a:extLst>
          </p:cNvPr>
          <p:cNvSpPr txBox="1"/>
          <p:nvPr/>
        </p:nvSpPr>
        <p:spPr>
          <a:xfrm>
            <a:off x="3139675" y="3833977"/>
            <a:ext cx="2876108" cy="246221"/>
          </a:xfrm>
          <a:prstGeom prst="rect">
            <a:avLst/>
          </a:prstGeom>
          <a:noFill/>
        </p:spPr>
        <p:txBody>
          <a:bodyPr wrap="none" rtlCol="0">
            <a:spAutoFit/>
          </a:bodyPr>
          <a:lstStyle/>
          <a:p>
            <a:r>
              <a:rPr lang="de-DE" sz="1000" dirty="0">
                <a:solidFill>
                  <a:schemeClr val="bg1">
                    <a:lumMod val="65000"/>
                  </a:schemeClr>
                </a:solidFill>
              </a:rPr>
              <a:t>  ‚</a:t>
            </a:r>
            <a:r>
              <a:rPr lang="de-DE" sz="1000" dirty="0" err="1">
                <a:solidFill>
                  <a:schemeClr val="bg1">
                    <a:lumMod val="65000"/>
                  </a:schemeClr>
                </a:solidFill>
              </a:rPr>
              <a:t>Explain</a:t>
            </a:r>
            <a:r>
              <a:rPr lang="de-DE" sz="1000" dirty="0">
                <a:solidFill>
                  <a:schemeClr val="bg1">
                    <a:lumMod val="65000"/>
                  </a:schemeClr>
                </a:solidFill>
              </a:rPr>
              <a:t> </a:t>
            </a:r>
            <a:r>
              <a:rPr lang="de-DE" sz="1000" dirty="0" err="1">
                <a:solidFill>
                  <a:schemeClr val="bg1">
                    <a:lumMod val="65000"/>
                  </a:schemeClr>
                </a:solidFill>
              </a:rPr>
              <a:t>Everything</a:t>
            </a:r>
            <a:r>
              <a:rPr lang="de-DE" sz="1000" dirty="0">
                <a:solidFill>
                  <a:schemeClr val="bg1">
                    <a:lumMod val="65000"/>
                  </a:schemeClr>
                </a:solidFill>
              </a:rPr>
              <a:t>‘ © </a:t>
            </a:r>
            <a:r>
              <a:rPr lang="de-DE" sz="1000" dirty="0" err="1">
                <a:solidFill>
                  <a:schemeClr val="bg1">
                    <a:lumMod val="65000"/>
                  </a:schemeClr>
                </a:solidFill>
              </a:rPr>
              <a:t>Explain</a:t>
            </a:r>
            <a:r>
              <a:rPr lang="de-DE" sz="1000" dirty="0">
                <a:solidFill>
                  <a:schemeClr val="bg1">
                    <a:lumMod val="65000"/>
                  </a:schemeClr>
                </a:solidFill>
              </a:rPr>
              <a:t> </a:t>
            </a:r>
            <a:r>
              <a:rPr lang="de-DE" sz="1000" dirty="0" err="1">
                <a:solidFill>
                  <a:schemeClr val="bg1">
                    <a:lumMod val="65000"/>
                  </a:schemeClr>
                </a:solidFill>
              </a:rPr>
              <a:t>Everything</a:t>
            </a:r>
            <a:r>
              <a:rPr lang="de-DE" sz="1000" dirty="0">
                <a:solidFill>
                  <a:schemeClr val="bg1">
                    <a:lumMod val="65000"/>
                  </a:schemeClr>
                </a:solidFill>
              </a:rPr>
              <a:t> </a:t>
            </a:r>
            <a:r>
              <a:rPr lang="de-DE" sz="1000" dirty="0" err="1">
                <a:solidFill>
                  <a:schemeClr val="bg1">
                    <a:lumMod val="65000"/>
                  </a:schemeClr>
                </a:solidFill>
              </a:rPr>
              <a:t>sp</a:t>
            </a:r>
            <a:r>
              <a:rPr lang="de-DE" sz="1000" dirty="0">
                <a:solidFill>
                  <a:schemeClr val="bg1">
                    <a:lumMod val="65000"/>
                  </a:schemeClr>
                </a:solidFill>
              </a:rPr>
              <a:t>. </a:t>
            </a:r>
            <a:r>
              <a:rPr lang="de-DE" sz="1000" dirty="0" err="1">
                <a:solidFill>
                  <a:schemeClr val="bg1">
                    <a:lumMod val="65000"/>
                  </a:schemeClr>
                </a:solidFill>
              </a:rPr>
              <a:t>z</a:t>
            </a:r>
            <a:r>
              <a:rPr lang="de-DE" sz="1000" dirty="0">
                <a:solidFill>
                  <a:schemeClr val="bg1">
                    <a:lumMod val="65000"/>
                  </a:schemeClr>
                </a:solidFill>
              </a:rPr>
              <a:t> </a:t>
            </a:r>
            <a:r>
              <a:rPr lang="de-DE" sz="1000" dirty="0" err="1">
                <a:solidFill>
                  <a:schemeClr val="bg1">
                    <a:lumMod val="65000"/>
                  </a:schemeClr>
                </a:solidFill>
              </a:rPr>
              <a:t>o.o.</a:t>
            </a:r>
            <a:endParaRPr lang="de-DE" sz="1000" dirty="0">
              <a:solidFill>
                <a:schemeClr val="bg1">
                  <a:lumMod val="65000"/>
                </a:schemeClr>
              </a:solidFill>
            </a:endParaRPr>
          </a:p>
        </p:txBody>
      </p:sp>
      <p:sp>
        <p:nvSpPr>
          <p:cNvPr id="19" name="Textfeld 18">
            <a:extLst>
              <a:ext uri="{FF2B5EF4-FFF2-40B4-BE49-F238E27FC236}">
                <a16:creationId xmlns:a16="http://schemas.microsoft.com/office/drawing/2014/main" id="{1258FE0F-80AC-4749-BAAA-C0831FB15E0E}"/>
              </a:ext>
            </a:extLst>
          </p:cNvPr>
          <p:cNvSpPr txBox="1"/>
          <p:nvPr/>
        </p:nvSpPr>
        <p:spPr>
          <a:xfrm>
            <a:off x="3534154" y="6197154"/>
            <a:ext cx="2193229" cy="246221"/>
          </a:xfrm>
          <a:prstGeom prst="rect">
            <a:avLst/>
          </a:prstGeom>
          <a:noFill/>
        </p:spPr>
        <p:txBody>
          <a:bodyPr wrap="none" rtlCol="0">
            <a:spAutoFit/>
          </a:bodyPr>
          <a:lstStyle/>
          <a:p>
            <a:r>
              <a:rPr lang="de-DE" sz="1000" dirty="0">
                <a:solidFill>
                  <a:schemeClr val="bg1">
                    <a:lumMod val="65000"/>
                  </a:schemeClr>
                </a:solidFill>
              </a:rPr>
              <a:t>  ‚Book </a:t>
            </a:r>
            <a:r>
              <a:rPr lang="de-DE" sz="1000" dirty="0" err="1">
                <a:solidFill>
                  <a:schemeClr val="bg1">
                    <a:lumMod val="65000"/>
                  </a:schemeClr>
                </a:solidFill>
              </a:rPr>
              <a:t>Creator</a:t>
            </a:r>
            <a:r>
              <a:rPr lang="de-DE" sz="1000" dirty="0">
                <a:solidFill>
                  <a:schemeClr val="bg1">
                    <a:lumMod val="65000"/>
                  </a:schemeClr>
                </a:solidFill>
              </a:rPr>
              <a:t>‘ © </a:t>
            </a:r>
            <a:r>
              <a:rPr lang="de-DE" sz="1000" dirty="0" err="1">
                <a:solidFill>
                  <a:schemeClr val="bg1">
                    <a:lumMod val="65000"/>
                  </a:schemeClr>
                </a:solidFill>
              </a:rPr>
              <a:t>Red</a:t>
            </a:r>
            <a:r>
              <a:rPr lang="de-DE" sz="1000" dirty="0">
                <a:solidFill>
                  <a:schemeClr val="bg1">
                    <a:lumMod val="65000"/>
                  </a:schemeClr>
                </a:solidFill>
              </a:rPr>
              <a:t> Jumper Limited</a:t>
            </a:r>
          </a:p>
        </p:txBody>
      </p:sp>
    </p:spTree>
    <p:extLst>
      <p:ext uri="{BB962C8B-B14F-4D97-AF65-F5344CB8AC3E}">
        <p14:creationId xmlns:p14="http://schemas.microsoft.com/office/powerpoint/2010/main" val="321266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40C256BF-8F82-3448-9512-6337AA201573}"/>
              </a:ext>
            </a:extLst>
          </p:cNvPr>
          <p:cNvSpPr>
            <a:spLocks noGrp="1"/>
          </p:cNvSpPr>
          <p:nvPr>
            <p:ph type="sldNum" sz="quarter" idx="12"/>
          </p:nvPr>
        </p:nvSpPr>
        <p:spPr/>
        <p:txBody>
          <a:bodyPr/>
          <a:lstStyle/>
          <a:p>
            <a:fld id="{7D26CBBC-A65C-324F-A558-3C7EC3B0734D}" type="slidenum">
              <a:rPr lang="de-DE" smtClean="0"/>
              <a:t>56</a:t>
            </a:fld>
            <a:endParaRPr lang="de-DE"/>
          </a:p>
        </p:txBody>
      </p:sp>
      <p:sp>
        <p:nvSpPr>
          <p:cNvPr id="7" name="Inhaltsplatzhalter 5">
            <a:extLst>
              <a:ext uri="{FF2B5EF4-FFF2-40B4-BE49-F238E27FC236}">
                <a16:creationId xmlns:a16="http://schemas.microsoft.com/office/drawing/2014/main" id="{80337277-5EE5-F042-87B7-3D159F063382}"/>
              </a:ext>
            </a:extLst>
          </p:cNvPr>
          <p:cNvSpPr>
            <a:spLocks noGrp="1"/>
          </p:cNvSpPr>
          <p:nvPr>
            <p:ph sz="half" idx="13"/>
          </p:nvPr>
        </p:nvSpPr>
        <p:spPr>
          <a:xfrm>
            <a:off x="4150517" y="474311"/>
            <a:ext cx="7570428" cy="479954"/>
          </a:xfrm>
        </p:spPr>
        <p:txBody>
          <a:bodyPr/>
          <a:lstStyle/>
          <a:p>
            <a:r>
              <a:rPr lang="de-DE" sz="2800" dirty="0"/>
              <a:t>4. </a:t>
            </a:r>
            <a:r>
              <a:rPr lang="de-DE" sz="2800" b="1" dirty="0" err="1"/>
              <a:t>Apptypen</a:t>
            </a:r>
            <a:r>
              <a:rPr lang="de-DE" sz="2800" b="1" dirty="0"/>
              <a:t> </a:t>
            </a:r>
            <a:r>
              <a:rPr lang="de-DE" sz="2800" dirty="0"/>
              <a:t>und ihre Einsatzmöglichkeiten</a:t>
            </a:r>
          </a:p>
        </p:txBody>
      </p:sp>
      <p:sp>
        <p:nvSpPr>
          <p:cNvPr id="8" name="Datumsplatzhalter 2">
            <a:extLst>
              <a:ext uri="{FF2B5EF4-FFF2-40B4-BE49-F238E27FC236}">
                <a16:creationId xmlns:a16="http://schemas.microsoft.com/office/drawing/2014/main" id="{D451FAF5-665C-1B40-ABD7-676256090739}"/>
              </a:ext>
            </a:extLst>
          </p:cNvPr>
          <p:cNvSpPr>
            <a:spLocks noGrp="1"/>
          </p:cNvSpPr>
          <p:nvPr>
            <p:ph type="dt" sz="half" idx="10"/>
          </p:nvPr>
        </p:nvSpPr>
        <p:spPr>
          <a:xfrm>
            <a:off x="838200" y="6356350"/>
            <a:ext cx="2743200" cy="365125"/>
          </a:xfrm>
        </p:spPr>
        <p:txBody>
          <a:bodyPr/>
          <a:lstStyle/>
          <a:p>
            <a:fld id="{B93B6343-B091-EB42-A306-A528C5A87582}" type="datetime1">
              <a:rPr lang="de-DE" smtClean="0"/>
              <a:t>25.11.20</a:t>
            </a:fld>
            <a:endParaRPr lang="de-DE" dirty="0"/>
          </a:p>
        </p:txBody>
      </p:sp>
      <p:sp>
        <p:nvSpPr>
          <p:cNvPr id="9" name="Fußzeilenplatzhalter 3">
            <a:extLst>
              <a:ext uri="{FF2B5EF4-FFF2-40B4-BE49-F238E27FC236}">
                <a16:creationId xmlns:a16="http://schemas.microsoft.com/office/drawing/2014/main" id="{F1B3A281-3858-7A44-B3BF-85A5AAF71769}"/>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pic>
        <p:nvPicPr>
          <p:cNvPr id="11" name="Grafik 10">
            <a:extLst>
              <a:ext uri="{FF2B5EF4-FFF2-40B4-BE49-F238E27FC236}">
                <a16:creationId xmlns:a16="http://schemas.microsoft.com/office/drawing/2014/main" id="{8D003E6B-4381-1B41-B0B8-7F9F88084369}"/>
              </a:ext>
            </a:extLst>
          </p:cNvPr>
          <p:cNvPicPr>
            <a:picLocks noChangeAspect="1"/>
          </p:cNvPicPr>
          <p:nvPr/>
        </p:nvPicPr>
        <p:blipFill>
          <a:blip r:embed="rId3"/>
          <a:stretch>
            <a:fillRect/>
          </a:stretch>
        </p:blipFill>
        <p:spPr>
          <a:xfrm rot="21275684">
            <a:off x="671114" y="1430544"/>
            <a:ext cx="3776578" cy="5124448"/>
          </a:xfrm>
          <a:prstGeom prst="rect">
            <a:avLst/>
          </a:prstGeom>
          <a:effectLst>
            <a:outerShdw blurRad="50800" dist="38100" dir="2700000" algn="tl" rotWithShape="0">
              <a:prstClr val="black">
                <a:alpha val="40000"/>
              </a:prstClr>
            </a:outerShdw>
          </a:effectLst>
        </p:spPr>
      </p:pic>
      <p:pic>
        <p:nvPicPr>
          <p:cNvPr id="13" name="Grafik 12">
            <a:extLst>
              <a:ext uri="{FF2B5EF4-FFF2-40B4-BE49-F238E27FC236}">
                <a16:creationId xmlns:a16="http://schemas.microsoft.com/office/drawing/2014/main" id="{86A4B3AF-134F-CA4E-B747-9320B93B0474}"/>
              </a:ext>
            </a:extLst>
          </p:cNvPr>
          <p:cNvPicPr>
            <a:picLocks noChangeAspect="1"/>
          </p:cNvPicPr>
          <p:nvPr/>
        </p:nvPicPr>
        <p:blipFill>
          <a:blip r:embed="rId4"/>
          <a:stretch>
            <a:fillRect/>
          </a:stretch>
        </p:blipFill>
        <p:spPr>
          <a:xfrm rot="389409">
            <a:off x="7435085" y="1400009"/>
            <a:ext cx="3776578" cy="5124448"/>
          </a:xfrm>
          <a:prstGeom prst="rect">
            <a:avLst/>
          </a:prstGeom>
          <a:effectLst>
            <a:outerShdw blurRad="50800" dist="38100" dir="2700000" algn="tl" rotWithShape="0">
              <a:prstClr val="black">
                <a:alpha val="40000"/>
              </a:prstClr>
            </a:outerShdw>
          </a:effectLst>
        </p:spPr>
      </p:pic>
      <p:sp>
        <p:nvSpPr>
          <p:cNvPr id="14" name="Textfeld 13">
            <a:extLst>
              <a:ext uri="{FF2B5EF4-FFF2-40B4-BE49-F238E27FC236}">
                <a16:creationId xmlns:a16="http://schemas.microsoft.com/office/drawing/2014/main" id="{D12A66B1-0D31-5A4E-B244-597FC74980DF}"/>
              </a:ext>
            </a:extLst>
          </p:cNvPr>
          <p:cNvSpPr txBox="1"/>
          <p:nvPr/>
        </p:nvSpPr>
        <p:spPr>
          <a:xfrm>
            <a:off x="5016794" y="2054367"/>
            <a:ext cx="1954831" cy="369332"/>
          </a:xfrm>
          <a:prstGeom prst="rect">
            <a:avLst/>
          </a:prstGeom>
          <a:noFill/>
        </p:spPr>
        <p:txBody>
          <a:bodyPr wrap="none" rtlCol="0">
            <a:spAutoFit/>
          </a:bodyPr>
          <a:lstStyle/>
          <a:p>
            <a:r>
              <a:rPr lang="de-DE" dirty="0"/>
              <a:t>Download </a:t>
            </a:r>
            <a:r>
              <a:rPr lang="de-DE" dirty="0" err="1"/>
              <a:t>Appliste</a:t>
            </a:r>
            <a:endParaRPr lang="de-DE" dirty="0"/>
          </a:p>
        </p:txBody>
      </p:sp>
      <p:sp>
        <p:nvSpPr>
          <p:cNvPr id="15" name="Legende mit Pfeil nach oben 14">
            <a:extLst>
              <a:ext uri="{FF2B5EF4-FFF2-40B4-BE49-F238E27FC236}">
                <a16:creationId xmlns:a16="http://schemas.microsoft.com/office/drawing/2014/main" id="{DF797CAE-C009-3D45-9745-51BE286B7143}"/>
              </a:ext>
            </a:extLst>
          </p:cNvPr>
          <p:cNvSpPr/>
          <p:nvPr/>
        </p:nvSpPr>
        <p:spPr>
          <a:xfrm>
            <a:off x="5172845" y="4411439"/>
            <a:ext cx="1721922" cy="581891"/>
          </a:xfrm>
          <a:prstGeom prst="upArrowCallout">
            <a:avLst/>
          </a:prstGeom>
          <a:noFill/>
          <a:ln w="31750">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428891"/>
                </a:solidFill>
              </a:rPr>
              <a:t>Scan </a:t>
            </a:r>
            <a:r>
              <a:rPr lang="de-DE" dirty="0" err="1">
                <a:solidFill>
                  <a:srgbClr val="428891"/>
                </a:solidFill>
              </a:rPr>
              <a:t>me</a:t>
            </a:r>
            <a:endParaRPr lang="de-DE" dirty="0">
              <a:solidFill>
                <a:srgbClr val="428891"/>
              </a:solidFill>
            </a:endParaRPr>
          </a:p>
        </p:txBody>
      </p:sp>
      <p:pic>
        <p:nvPicPr>
          <p:cNvPr id="18" name="Grafik 17">
            <a:extLst>
              <a:ext uri="{FF2B5EF4-FFF2-40B4-BE49-F238E27FC236}">
                <a16:creationId xmlns:a16="http://schemas.microsoft.com/office/drawing/2014/main" id="{AE938998-B489-C045-A655-1CC67957F86F}"/>
              </a:ext>
            </a:extLst>
          </p:cNvPr>
          <p:cNvPicPr>
            <a:picLocks noChangeAspect="1"/>
          </p:cNvPicPr>
          <p:nvPr/>
        </p:nvPicPr>
        <p:blipFill rotWithShape="1">
          <a:blip r:embed="rId5"/>
          <a:srcRect l="7689" t="7159" r="7644" b="7905"/>
          <a:stretch/>
        </p:blipFill>
        <p:spPr>
          <a:xfrm>
            <a:off x="5283199" y="2646437"/>
            <a:ext cx="1524001" cy="1528839"/>
          </a:xfrm>
          <a:prstGeom prst="rect">
            <a:avLst/>
          </a:prstGeom>
        </p:spPr>
      </p:pic>
    </p:spTree>
    <p:extLst>
      <p:ext uri="{BB962C8B-B14F-4D97-AF65-F5344CB8AC3E}">
        <p14:creationId xmlns:p14="http://schemas.microsoft.com/office/powerpoint/2010/main" val="3331143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1ADF689-38DB-FE47-8B66-CFCAF8A31CFF}"/>
              </a:ext>
            </a:extLst>
          </p:cNvPr>
          <p:cNvSpPr>
            <a:spLocks noGrp="1"/>
          </p:cNvSpPr>
          <p:nvPr>
            <p:ph idx="1"/>
          </p:nvPr>
        </p:nvSpPr>
        <p:spPr>
          <a:xfrm>
            <a:off x="226344" y="3369033"/>
            <a:ext cx="6332544" cy="679394"/>
          </a:xfrm>
        </p:spPr>
        <p:txBody>
          <a:bodyPr/>
          <a:lstStyle/>
          <a:p>
            <a:pPr marL="0" indent="0">
              <a:buNone/>
            </a:pPr>
            <a:r>
              <a:rPr lang="de-DE" sz="2400" dirty="0">
                <a:solidFill>
                  <a:srgbClr val="428891"/>
                </a:solidFill>
              </a:rPr>
              <a:t>https://</a:t>
            </a:r>
            <a:r>
              <a:rPr lang="de-DE" sz="2400" dirty="0" err="1">
                <a:solidFill>
                  <a:srgbClr val="428891"/>
                </a:solidFill>
              </a:rPr>
              <a:t>pikas-digi.dzlm.de</a:t>
            </a:r>
            <a:r>
              <a:rPr lang="de-DE" sz="2400" dirty="0">
                <a:solidFill>
                  <a:srgbClr val="428891"/>
                </a:solidFill>
              </a:rPr>
              <a:t>/</a:t>
            </a:r>
            <a:r>
              <a:rPr lang="de-DE" sz="2400" dirty="0" err="1">
                <a:solidFill>
                  <a:srgbClr val="428891"/>
                </a:solidFill>
              </a:rPr>
              <a:t>unterricht</a:t>
            </a:r>
            <a:endParaRPr lang="de-DE" sz="2400" dirty="0"/>
          </a:p>
        </p:txBody>
      </p:sp>
      <p:sp>
        <p:nvSpPr>
          <p:cNvPr id="5" name="Foliennummernplatzhalter 4">
            <a:extLst>
              <a:ext uri="{FF2B5EF4-FFF2-40B4-BE49-F238E27FC236}">
                <a16:creationId xmlns:a16="http://schemas.microsoft.com/office/drawing/2014/main" id="{65AB6AF7-F1C0-C943-B6AF-6605982F997E}"/>
              </a:ext>
            </a:extLst>
          </p:cNvPr>
          <p:cNvSpPr>
            <a:spLocks noGrp="1"/>
          </p:cNvSpPr>
          <p:nvPr>
            <p:ph type="sldNum" sz="quarter" idx="12"/>
          </p:nvPr>
        </p:nvSpPr>
        <p:spPr/>
        <p:txBody>
          <a:bodyPr/>
          <a:lstStyle/>
          <a:p>
            <a:fld id="{7D26CBBC-A65C-324F-A558-3C7EC3B0734D}" type="slidenum">
              <a:rPr lang="de-DE" smtClean="0"/>
              <a:t>57</a:t>
            </a:fld>
            <a:endParaRPr lang="de-DE"/>
          </a:p>
        </p:txBody>
      </p:sp>
      <p:sp>
        <p:nvSpPr>
          <p:cNvPr id="10" name="Datumsplatzhalter 2">
            <a:extLst>
              <a:ext uri="{FF2B5EF4-FFF2-40B4-BE49-F238E27FC236}">
                <a16:creationId xmlns:a16="http://schemas.microsoft.com/office/drawing/2014/main" id="{95A58E55-AE70-3442-8DD3-81C0097D9AB6}"/>
              </a:ext>
            </a:extLst>
          </p:cNvPr>
          <p:cNvSpPr>
            <a:spLocks noGrp="1"/>
          </p:cNvSpPr>
          <p:nvPr>
            <p:ph type="dt" sz="half" idx="10"/>
          </p:nvPr>
        </p:nvSpPr>
        <p:spPr>
          <a:xfrm>
            <a:off x="838200" y="6356350"/>
            <a:ext cx="2743200" cy="365125"/>
          </a:xfrm>
        </p:spPr>
        <p:txBody>
          <a:bodyPr/>
          <a:lstStyle/>
          <a:p>
            <a:fld id="{8A91926B-8516-744B-86DA-0EEF63360924}" type="datetime1">
              <a:rPr lang="de-DE" smtClean="0"/>
              <a:t>25.11.20</a:t>
            </a:fld>
            <a:endParaRPr lang="de-DE" dirty="0"/>
          </a:p>
        </p:txBody>
      </p:sp>
      <p:sp>
        <p:nvSpPr>
          <p:cNvPr id="12" name="Fußzeilenplatzhalter 3">
            <a:extLst>
              <a:ext uri="{FF2B5EF4-FFF2-40B4-BE49-F238E27FC236}">
                <a16:creationId xmlns:a16="http://schemas.microsoft.com/office/drawing/2014/main" id="{996FD3CF-07D3-A14D-AF0B-760F9A559783}"/>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grpSp>
        <p:nvGrpSpPr>
          <p:cNvPr id="17" name="Gruppieren 16">
            <a:extLst>
              <a:ext uri="{FF2B5EF4-FFF2-40B4-BE49-F238E27FC236}">
                <a16:creationId xmlns:a16="http://schemas.microsoft.com/office/drawing/2014/main" id="{BD5398FA-8010-8A46-B606-FEAAD39A4298}"/>
              </a:ext>
            </a:extLst>
          </p:cNvPr>
          <p:cNvGrpSpPr/>
          <p:nvPr/>
        </p:nvGrpSpPr>
        <p:grpSpPr>
          <a:xfrm>
            <a:off x="5633112" y="1395473"/>
            <a:ext cx="6332544" cy="4519668"/>
            <a:chOff x="2929728" y="1787019"/>
            <a:chExt cx="6332544" cy="4519668"/>
          </a:xfrm>
        </p:grpSpPr>
        <p:grpSp>
          <p:nvGrpSpPr>
            <p:cNvPr id="16" name="Gruppieren 15">
              <a:extLst>
                <a:ext uri="{FF2B5EF4-FFF2-40B4-BE49-F238E27FC236}">
                  <a16:creationId xmlns:a16="http://schemas.microsoft.com/office/drawing/2014/main" id="{F5E179AF-2D56-8346-98C6-F0B7167579DC}"/>
                </a:ext>
              </a:extLst>
            </p:cNvPr>
            <p:cNvGrpSpPr/>
            <p:nvPr/>
          </p:nvGrpSpPr>
          <p:grpSpPr>
            <a:xfrm>
              <a:off x="2929728" y="1787019"/>
              <a:ext cx="6332544" cy="4519668"/>
              <a:chOff x="2929728" y="1787019"/>
              <a:chExt cx="6332544" cy="4519668"/>
            </a:xfrm>
          </p:grpSpPr>
          <p:pic>
            <p:nvPicPr>
              <p:cNvPr id="13" name="Grafik 12">
                <a:extLst>
                  <a:ext uri="{FF2B5EF4-FFF2-40B4-BE49-F238E27FC236}">
                    <a16:creationId xmlns:a16="http://schemas.microsoft.com/office/drawing/2014/main" id="{4D171646-74CA-EB49-854D-4A33139447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75" b="97813" l="891" r="99332">
                            <a14:foregroundMark x1="802" y1="12500" x2="4278" y2="2875"/>
                            <a14:foregroundMark x1="4278" y1="2875" x2="11854" y2="2500"/>
                            <a14:foregroundMark x1="11854" y1="2500" x2="36631" y2="3688"/>
                            <a14:foregroundMark x1="35606" y1="2063" x2="51693" y2="3188"/>
                            <a14:foregroundMark x1="51693" y1="3188" x2="68093" y2="2375"/>
                            <a14:foregroundMark x1="68093" y1="2375" x2="72727" y2="3375"/>
                            <a14:foregroundMark x1="71836" y1="2750" x2="79323" y2="2375"/>
                            <a14:foregroundMark x1="79323" y1="2375" x2="94608" y2="2750"/>
                            <a14:foregroundMark x1="94608" y1="2750" x2="98128" y2="12562"/>
                            <a14:foregroundMark x1="98128" y1="12562" x2="97415" y2="17375"/>
                            <a14:foregroundMark x1="97683" y1="17250" x2="98535" y2="47574"/>
                            <a14:foregroundMark x1="97906" y1="80375" x2="97594" y2="91125"/>
                            <a14:foregroundMark x1="97594" y1="91125" x2="91756" y2="97813"/>
                            <a14:foregroundMark x1="91756" y1="97813" x2="71480" y2="97188"/>
                            <a14:foregroundMark x1="70900" y1="97500" x2="37701" y2="97375"/>
                            <a14:foregroundMark x1="36631" y1="97500" x2="9403" y2="97375"/>
                            <a14:foregroundMark x1="8333" y1="97500" x2="1159" y2="94375"/>
                            <a14:foregroundMark x1="1159" y1="94375" x2="1025" y2="88188"/>
                            <a14:foregroundMark x1="1248" y1="93938" x2="1025" y2="63563"/>
                            <a14:foregroundMark x1="891" y1="63063" x2="1471" y2="30125"/>
                            <a14:foregroundMark x1="1025" y1="29938" x2="1827" y2="17000"/>
                            <a14:foregroundMark x1="1827" y1="17000" x2="1471" y2="18875"/>
                            <a14:foregroundMark x1="1693" y1="8125" x2="1827" y2="33063"/>
                            <a14:foregroundMark x1="1604" y1="93625" x2="9269" y2="94250"/>
                            <a14:foregroundMark x1="9269" y1="94250" x2="2406" y2="83125"/>
                            <a14:foregroundMark x1="2406" y1="83125" x2="5704" y2="68250"/>
                            <a14:foregroundMark x1="5704" y1="68250" x2="6016" y2="80625"/>
                            <a14:foregroundMark x1="6016" y1="80625" x2="6373" y2="46188"/>
                            <a14:foregroundMark x1="6373" y1="46188" x2="6016" y2="53125"/>
                            <a14:foregroundMark x1="5570" y1="51313" x2="6863" y2="7813"/>
                            <a14:foregroundMark x1="6863" y1="7813" x2="5793" y2="4375"/>
                            <a14:foregroundMark x1="95009" y1="6125" x2="92647" y2="62250"/>
                            <a14:foregroundMark x1="92647" y1="62250" x2="92424" y2="63063"/>
                            <a14:foregroundMark x1="93717" y1="54250" x2="92558" y2="94750"/>
                            <a14:backgroundMark x1="98930" y1="47563" x2="99332" y2="75688"/>
                            <a14:backgroundMark x1="99332" y1="75688" x2="98930" y2="47938"/>
                            <a14:backgroundMark x1="98619" y1="75188" x2="99510" y2="76625"/>
                            <a14:backgroundMark x1="98619" y1="77625" x2="99777" y2="82313"/>
                          </a14:backgroundRemoval>
                        </a14:imgEffect>
                      </a14:imgLayer>
                    </a14:imgProps>
                  </a:ext>
                  <a:ext uri="{28A0092B-C50C-407E-A947-70E740481C1C}">
                    <a14:useLocalDpi xmlns:a14="http://schemas.microsoft.com/office/drawing/2010/main" val="0"/>
                  </a:ext>
                </a:extLst>
              </a:blip>
              <a:srcRect/>
              <a:stretch>
                <a:fillRect/>
              </a:stretch>
            </p:blipFill>
            <p:spPr bwMode="auto">
              <a:xfrm>
                <a:off x="2929728" y="1787019"/>
                <a:ext cx="6332544" cy="451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a:extLst>
                  <a:ext uri="{FF2B5EF4-FFF2-40B4-BE49-F238E27FC236}">
                    <a16:creationId xmlns:a16="http://schemas.microsoft.com/office/drawing/2014/main" id="{7B162FA6-A28E-CF4D-AAC0-A962577943D2}"/>
                  </a:ext>
                </a:extLst>
              </p:cNvPr>
              <p:cNvSpPr/>
              <p:nvPr/>
            </p:nvSpPr>
            <p:spPr>
              <a:xfrm>
                <a:off x="3515639" y="2068907"/>
                <a:ext cx="5094961" cy="3903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5" name="Grafik 14">
              <a:extLst>
                <a:ext uri="{FF2B5EF4-FFF2-40B4-BE49-F238E27FC236}">
                  <a16:creationId xmlns:a16="http://schemas.microsoft.com/office/drawing/2014/main" id="{916D0DCC-013E-9343-8CBE-8B7390402024}"/>
                </a:ext>
              </a:extLst>
            </p:cNvPr>
            <p:cNvPicPr>
              <a:picLocks noChangeAspect="1"/>
            </p:cNvPicPr>
            <p:nvPr/>
          </p:nvPicPr>
          <p:blipFill>
            <a:blip r:embed="rId5"/>
            <a:stretch>
              <a:fillRect/>
            </a:stretch>
          </p:blipFill>
          <p:spPr>
            <a:xfrm>
              <a:off x="3630123" y="2472722"/>
              <a:ext cx="4865991" cy="3096000"/>
            </a:xfrm>
            <a:prstGeom prst="rect">
              <a:avLst/>
            </a:prstGeom>
          </p:spPr>
        </p:pic>
      </p:grpSp>
      <p:sp>
        <p:nvSpPr>
          <p:cNvPr id="3" name="Rechteck 2">
            <a:extLst>
              <a:ext uri="{FF2B5EF4-FFF2-40B4-BE49-F238E27FC236}">
                <a16:creationId xmlns:a16="http://schemas.microsoft.com/office/drawing/2014/main" id="{D3DC1245-5D59-1F44-9D86-A482BCFD1A73}"/>
              </a:ext>
            </a:extLst>
          </p:cNvPr>
          <p:cNvSpPr/>
          <p:nvPr/>
        </p:nvSpPr>
        <p:spPr>
          <a:xfrm>
            <a:off x="445436" y="1550589"/>
            <a:ext cx="4329903" cy="1754326"/>
          </a:xfrm>
          <a:prstGeom prst="rect">
            <a:avLst/>
          </a:prstGeom>
        </p:spPr>
        <p:txBody>
          <a:bodyPr wrap="none">
            <a:spAutoFit/>
          </a:bodyPr>
          <a:lstStyle/>
          <a:p>
            <a:r>
              <a:rPr lang="de-DE" sz="3600" b="1" dirty="0"/>
              <a:t>Einsatzmöglichkeiten </a:t>
            </a:r>
          </a:p>
          <a:p>
            <a:r>
              <a:rPr lang="de-DE" sz="3600" dirty="0"/>
              <a:t>ausgewählter Apps </a:t>
            </a:r>
          </a:p>
          <a:p>
            <a:r>
              <a:rPr lang="de-DE" sz="3600" dirty="0"/>
              <a:t>finden sich unter:</a:t>
            </a:r>
          </a:p>
        </p:txBody>
      </p:sp>
      <p:sp>
        <p:nvSpPr>
          <p:cNvPr id="18" name="Inhaltsplatzhalter 5">
            <a:extLst>
              <a:ext uri="{FF2B5EF4-FFF2-40B4-BE49-F238E27FC236}">
                <a16:creationId xmlns:a16="http://schemas.microsoft.com/office/drawing/2014/main" id="{A6939DED-5880-0C49-A8A9-8E897B99213D}"/>
              </a:ext>
            </a:extLst>
          </p:cNvPr>
          <p:cNvSpPr>
            <a:spLocks noGrp="1"/>
          </p:cNvSpPr>
          <p:nvPr>
            <p:ph sz="half" idx="13"/>
          </p:nvPr>
        </p:nvSpPr>
        <p:spPr>
          <a:xfrm>
            <a:off x="4150517" y="474311"/>
            <a:ext cx="7570428" cy="479954"/>
          </a:xfrm>
        </p:spPr>
        <p:txBody>
          <a:bodyPr/>
          <a:lstStyle/>
          <a:p>
            <a:r>
              <a:rPr lang="de-DE" sz="2800" dirty="0"/>
              <a:t>4. </a:t>
            </a:r>
            <a:r>
              <a:rPr lang="de-DE" sz="2800" b="1" dirty="0" err="1"/>
              <a:t>Apptypen</a:t>
            </a:r>
            <a:r>
              <a:rPr lang="de-DE" sz="2800" b="1" dirty="0"/>
              <a:t> </a:t>
            </a:r>
            <a:r>
              <a:rPr lang="de-DE" sz="2800" dirty="0"/>
              <a:t>und ihre Einsatzmöglichkeiten</a:t>
            </a:r>
          </a:p>
        </p:txBody>
      </p:sp>
      <p:pic>
        <p:nvPicPr>
          <p:cNvPr id="20" name="Grafik 19">
            <a:extLst>
              <a:ext uri="{FF2B5EF4-FFF2-40B4-BE49-F238E27FC236}">
                <a16:creationId xmlns:a16="http://schemas.microsoft.com/office/drawing/2014/main" id="{7E73059B-4773-7D49-AE62-E9A8B4358C24}"/>
              </a:ext>
            </a:extLst>
          </p:cNvPr>
          <p:cNvPicPr>
            <a:picLocks noChangeAspect="1"/>
          </p:cNvPicPr>
          <p:nvPr/>
        </p:nvPicPr>
        <p:blipFill rotWithShape="1">
          <a:blip r:embed="rId6"/>
          <a:srcRect l="9862" t="9727" r="9918" b="10110"/>
          <a:stretch/>
        </p:blipFill>
        <p:spPr>
          <a:xfrm>
            <a:off x="1982710" y="4155539"/>
            <a:ext cx="1801317" cy="1800000"/>
          </a:xfrm>
          <a:prstGeom prst="rect">
            <a:avLst/>
          </a:prstGeom>
        </p:spPr>
      </p:pic>
    </p:spTree>
    <p:extLst>
      <p:ext uri="{BB962C8B-B14F-4D97-AF65-F5344CB8AC3E}">
        <p14:creationId xmlns:p14="http://schemas.microsoft.com/office/powerpoint/2010/main" val="1704113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AEDAFE8-B8FC-8D46-A689-FA96A173B4FE}"/>
              </a:ext>
            </a:extLst>
          </p:cNvPr>
          <p:cNvSpPr>
            <a:spLocks noGrp="1"/>
          </p:cNvSpPr>
          <p:nvPr>
            <p:ph type="dt" sz="half" idx="10"/>
          </p:nvPr>
        </p:nvSpPr>
        <p:spPr/>
        <p:txBody>
          <a:bodyPr/>
          <a:lstStyle/>
          <a:p>
            <a:fld id="{6E2E139A-F3AD-DB48-8432-A3ED7E02AF25}" type="datetime1">
              <a:rPr lang="de-DE" smtClean="0"/>
              <a:t>25.11.20</a:t>
            </a:fld>
            <a:endParaRPr lang="de-DE" dirty="0"/>
          </a:p>
        </p:txBody>
      </p:sp>
      <p:sp>
        <p:nvSpPr>
          <p:cNvPr id="4" name="Fußzeilenplatzhalter 3">
            <a:extLst>
              <a:ext uri="{FF2B5EF4-FFF2-40B4-BE49-F238E27FC236}">
                <a16:creationId xmlns:a16="http://schemas.microsoft.com/office/drawing/2014/main" id="{3876B2D5-7899-B24D-9840-0AAED6CCB36A}"/>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C8BD62AC-E29E-6249-9BB9-C9E6E57D2DB5}"/>
              </a:ext>
            </a:extLst>
          </p:cNvPr>
          <p:cNvSpPr>
            <a:spLocks noGrp="1"/>
          </p:cNvSpPr>
          <p:nvPr>
            <p:ph type="sldNum" sz="quarter" idx="12"/>
          </p:nvPr>
        </p:nvSpPr>
        <p:spPr/>
        <p:txBody>
          <a:bodyPr/>
          <a:lstStyle/>
          <a:p>
            <a:fld id="{7D26CBBC-A65C-324F-A558-3C7EC3B0734D}" type="slidenum">
              <a:rPr lang="de-DE" smtClean="0"/>
              <a:t>58</a:t>
            </a:fld>
            <a:endParaRPr lang="de-DE"/>
          </a:p>
        </p:txBody>
      </p:sp>
      <p:sp>
        <p:nvSpPr>
          <p:cNvPr id="7" name="Textfeld 6">
            <a:extLst>
              <a:ext uri="{FF2B5EF4-FFF2-40B4-BE49-F238E27FC236}">
                <a16:creationId xmlns:a16="http://schemas.microsoft.com/office/drawing/2014/main" id="{BB37BE0C-0A9A-C541-8407-85BD30046646}"/>
              </a:ext>
            </a:extLst>
          </p:cNvPr>
          <p:cNvSpPr txBox="1"/>
          <p:nvPr/>
        </p:nvSpPr>
        <p:spPr>
          <a:xfrm>
            <a:off x="728659" y="3798006"/>
            <a:ext cx="7708751"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3.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Gute Aufgaben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im Mathematikunterricht</a:t>
            </a:r>
          </a:p>
        </p:txBody>
      </p:sp>
      <p:sp>
        <p:nvSpPr>
          <p:cNvPr id="8" name="Textfeld 7">
            <a:extLst>
              <a:ext uri="{FF2B5EF4-FFF2-40B4-BE49-F238E27FC236}">
                <a16:creationId xmlns:a16="http://schemas.microsoft.com/office/drawing/2014/main" id="{DF78749B-7D7D-3D40-9394-5E1E6204421C}"/>
              </a:ext>
            </a:extLst>
          </p:cNvPr>
          <p:cNvSpPr txBox="1"/>
          <p:nvPr/>
        </p:nvSpPr>
        <p:spPr>
          <a:xfrm>
            <a:off x="728659" y="3016092"/>
            <a:ext cx="5367341"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2.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Potentiale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digitaler Medien</a:t>
            </a:r>
          </a:p>
        </p:txBody>
      </p:sp>
      <p:sp>
        <p:nvSpPr>
          <p:cNvPr id="9" name="Textfeld 8">
            <a:extLst>
              <a:ext uri="{FF2B5EF4-FFF2-40B4-BE49-F238E27FC236}">
                <a16:creationId xmlns:a16="http://schemas.microsoft.com/office/drawing/2014/main" id="{B3D34D58-9219-3646-BE14-5E2F5C2F1CDC}"/>
              </a:ext>
            </a:extLst>
          </p:cNvPr>
          <p:cNvSpPr txBox="1"/>
          <p:nvPr/>
        </p:nvSpPr>
        <p:spPr>
          <a:xfrm>
            <a:off x="728659" y="2213371"/>
            <a:ext cx="7223850"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1.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Leitideen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Einsatz digitaler Medien</a:t>
            </a:r>
          </a:p>
        </p:txBody>
      </p:sp>
      <p:sp>
        <p:nvSpPr>
          <p:cNvPr id="10" name="Textfeld 9">
            <a:extLst>
              <a:ext uri="{FF2B5EF4-FFF2-40B4-BE49-F238E27FC236}">
                <a16:creationId xmlns:a16="http://schemas.microsoft.com/office/drawing/2014/main" id="{A128F31E-391D-3A4A-BB07-3EB0BF4C779D}"/>
              </a:ext>
            </a:extLst>
          </p:cNvPr>
          <p:cNvSpPr txBox="1"/>
          <p:nvPr/>
        </p:nvSpPr>
        <p:spPr>
          <a:xfrm>
            <a:off x="728659" y="4600727"/>
            <a:ext cx="7424741" cy="523220"/>
          </a:xfrm>
          <a:prstGeom prst="rect">
            <a:avLst/>
          </a:prstGeom>
          <a:solidFill>
            <a:schemeClr val="bg1"/>
          </a:solidFill>
        </p:spPr>
        <p:txBody>
          <a:bodyPr wrap="square" rtlCol="0">
            <a:spAutoFit/>
          </a:bodyPr>
          <a:lstStyle/>
          <a:p>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4. </a:t>
            </a:r>
            <a:r>
              <a:rPr lang="de-DE" sz="2800" b="1"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Apptypen</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 </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und ihre Einsatzmöglichkeiten</a:t>
            </a:r>
            <a:endPar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feld 10">
            <a:extLst>
              <a:ext uri="{FF2B5EF4-FFF2-40B4-BE49-F238E27FC236}">
                <a16:creationId xmlns:a16="http://schemas.microsoft.com/office/drawing/2014/main" id="{6FFCA2E0-6C77-5C47-8FA1-E453DBCB9B3F}"/>
              </a:ext>
            </a:extLst>
          </p:cNvPr>
          <p:cNvSpPr txBox="1"/>
          <p:nvPr/>
        </p:nvSpPr>
        <p:spPr>
          <a:xfrm>
            <a:off x="728659" y="5382641"/>
            <a:ext cx="1585049" cy="523220"/>
          </a:xfrm>
          <a:prstGeom prst="rect">
            <a:avLst/>
          </a:prstGeom>
          <a:solidFill>
            <a:srgbClr val="428891"/>
          </a:solidFill>
        </p:spPr>
        <p:txBody>
          <a:bodyPr wrap="square" rtlCol="0">
            <a:spAutoFit/>
          </a:bodyPr>
          <a:lstStyle/>
          <a:p>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5. </a:t>
            </a:r>
            <a:r>
              <a:rPr lang="de-D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Fazit </a:t>
            </a:r>
          </a:p>
        </p:txBody>
      </p:sp>
      <p:sp>
        <p:nvSpPr>
          <p:cNvPr id="12" name="Textfeld 11">
            <a:extLst>
              <a:ext uri="{FF2B5EF4-FFF2-40B4-BE49-F238E27FC236}">
                <a16:creationId xmlns:a16="http://schemas.microsoft.com/office/drawing/2014/main" id="{F1D8A0AC-F411-1240-A3DD-097399F30A1F}"/>
              </a:ext>
            </a:extLst>
          </p:cNvPr>
          <p:cNvSpPr txBox="1"/>
          <p:nvPr/>
        </p:nvSpPr>
        <p:spPr>
          <a:xfrm>
            <a:off x="728661" y="1264214"/>
            <a:ext cx="10734676"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AUFBAU DES WORKSHOPS</a:t>
            </a:r>
          </a:p>
        </p:txBody>
      </p:sp>
    </p:spTree>
    <p:extLst>
      <p:ext uri="{BB962C8B-B14F-4D97-AF65-F5344CB8AC3E}">
        <p14:creationId xmlns:p14="http://schemas.microsoft.com/office/powerpoint/2010/main" val="111696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AEDAFE8-B8FC-8D46-A689-FA96A173B4FE}"/>
              </a:ext>
            </a:extLst>
          </p:cNvPr>
          <p:cNvSpPr>
            <a:spLocks noGrp="1"/>
          </p:cNvSpPr>
          <p:nvPr>
            <p:ph type="dt" sz="half" idx="10"/>
          </p:nvPr>
        </p:nvSpPr>
        <p:spPr/>
        <p:txBody>
          <a:bodyPr/>
          <a:lstStyle/>
          <a:p>
            <a:fld id="{6E2E139A-F3AD-DB48-8432-A3ED7E02AF25}" type="datetime1">
              <a:rPr lang="de-DE" smtClean="0"/>
              <a:t>25.11.20</a:t>
            </a:fld>
            <a:endParaRPr lang="de-DE" dirty="0"/>
          </a:p>
        </p:txBody>
      </p:sp>
      <p:sp>
        <p:nvSpPr>
          <p:cNvPr id="4" name="Fußzeilenplatzhalter 3">
            <a:extLst>
              <a:ext uri="{FF2B5EF4-FFF2-40B4-BE49-F238E27FC236}">
                <a16:creationId xmlns:a16="http://schemas.microsoft.com/office/drawing/2014/main" id="{3876B2D5-7899-B24D-9840-0AAED6CCB36A}"/>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C8BD62AC-E29E-6249-9BB9-C9E6E57D2DB5}"/>
              </a:ext>
            </a:extLst>
          </p:cNvPr>
          <p:cNvSpPr>
            <a:spLocks noGrp="1"/>
          </p:cNvSpPr>
          <p:nvPr>
            <p:ph type="sldNum" sz="quarter" idx="12"/>
          </p:nvPr>
        </p:nvSpPr>
        <p:spPr/>
        <p:txBody>
          <a:bodyPr/>
          <a:lstStyle/>
          <a:p>
            <a:fld id="{7D26CBBC-A65C-324F-A558-3C7EC3B0734D}" type="slidenum">
              <a:rPr lang="de-DE" smtClean="0"/>
              <a:t>5</a:t>
            </a:fld>
            <a:endParaRPr lang="de-DE"/>
          </a:p>
        </p:txBody>
      </p:sp>
      <p:sp>
        <p:nvSpPr>
          <p:cNvPr id="7" name="Textfeld 6">
            <a:extLst>
              <a:ext uri="{FF2B5EF4-FFF2-40B4-BE49-F238E27FC236}">
                <a16:creationId xmlns:a16="http://schemas.microsoft.com/office/drawing/2014/main" id="{BB37BE0C-0A9A-C541-8407-85BD30046646}"/>
              </a:ext>
            </a:extLst>
          </p:cNvPr>
          <p:cNvSpPr txBox="1"/>
          <p:nvPr/>
        </p:nvSpPr>
        <p:spPr>
          <a:xfrm>
            <a:off x="728659" y="3798006"/>
            <a:ext cx="7708751"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3.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Gute Aufgaben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im Mathematikunterricht</a:t>
            </a:r>
          </a:p>
        </p:txBody>
      </p:sp>
      <p:sp>
        <p:nvSpPr>
          <p:cNvPr id="8" name="Textfeld 7">
            <a:extLst>
              <a:ext uri="{FF2B5EF4-FFF2-40B4-BE49-F238E27FC236}">
                <a16:creationId xmlns:a16="http://schemas.microsoft.com/office/drawing/2014/main" id="{DF78749B-7D7D-3D40-9394-5E1E6204421C}"/>
              </a:ext>
            </a:extLst>
          </p:cNvPr>
          <p:cNvSpPr txBox="1"/>
          <p:nvPr/>
        </p:nvSpPr>
        <p:spPr>
          <a:xfrm>
            <a:off x="728659" y="3016092"/>
            <a:ext cx="5367341"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2.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Potentiale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digitaler Medien</a:t>
            </a:r>
          </a:p>
        </p:txBody>
      </p:sp>
      <p:sp>
        <p:nvSpPr>
          <p:cNvPr id="9" name="Textfeld 8">
            <a:extLst>
              <a:ext uri="{FF2B5EF4-FFF2-40B4-BE49-F238E27FC236}">
                <a16:creationId xmlns:a16="http://schemas.microsoft.com/office/drawing/2014/main" id="{B3D34D58-9219-3646-BE14-5E2F5C2F1CDC}"/>
              </a:ext>
            </a:extLst>
          </p:cNvPr>
          <p:cNvSpPr txBox="1"/>
          <p:nvPr/>
        </p:nvSpPr>
        <p:spPr>
          <a:xfrm>
            <a:off x="728659" y="2213371"/>
            <a:ext cx="7223850"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1.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Leitideen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Einsatz digitaler Medien</a:t>
            </a:r>
          </a:p>
        </p:txBody>
      </p:sp>
      <p:sp>
        <p:nvSpPr>
          <p:cNvPr id="10" name="Textfeld 9">
            <a:extLst>
              <a:ext uri="{FF2B5EF4-FFF2-40B4-BE49-F238E27FC236}">
                <a16:creationId xmlns:a16="http://schemas.microsoft.com/office/drawing/2014/main" id="{A128F31E-391D-3A4A-BB07-3EB0BF4C779D}"/>
              </a:ext>
            </a:extLst>
          </p:cNvPr>
          <p:cNvSpPr txBox="1"/>
          <p:nvPr/>
        </p:nvSpPr>
        <p:spPr>
          <a:xfrm>
            <a:off x="728659" y="4600727"/>
            <a:ext cx="7424741" cy="523220"/>
          </a:xfrm>
          <a:prstGeom prst="rect">
            <a:avLst/>
          </a:prstGeom>
          <a:solidFill>
            <a:schemeClr val="bg1"/>
          </a:solidFill>
        </p:spPr>
        <p:txBody>
          <a:bodyPr wrap="square" rtlCol="0">
            <a:spAutoFit/>
          </a:bodyPr>
          <a:lstStyle/>
          <a:p>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4. </a:t>
            </a:r>
            <a:r>
              <a:rPr lang="de-DE" sz="2800" b="1"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Apptypen</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 </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und ihre Einsatzmöglichkeiten</a:t>
            </a:r>
            <a:endPar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feld 10">
            <a:extLst>
              <a:ext uri="{FF2B5EF4-FFF2-40B4-BE49-F238E27FC236}">
                <a16:creationId xmlns:a16="http://schemas.microsoft.com/office/drawing/2014/main" id="{6FFCA2E0-6C77-5C47-8FA1-E453DBCB9B3F}"/>
              </a:ext>
            </a:extLst>
          </p:cNvPr>
          <p:cNvSpPr txBox="1"/>
          <p:nvPr/>
        </p:nvSpPr>
        <p:spPr>
          <a:xfrm>
            <a:off x="728659" y="5382641"/>
            <a:ext cx="1585049"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5.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Fazit </a:t>
            </a:r>
          </a:p>
        </p:txBody>
      </p:sp>
      <p:sp>
        <p:nvSpPr>
          <p:cNvPr id="12" name="Textfeld 11">
            <a:extLst>
              <a:ext uri="{FF2B5EF4-FFF2-40B4-BE49-F238E27FC236}">
                <a16:creationId xmlns:a16="http://schemas.microsoft.com/office/drawing/2014/main" id="{F1D8A0AC-F411-1240-A3DD-097399F30A1F}"/>
              </a:ext>
            </a:extLst>
          </p:cNvPr>
          <p:cNvSpPr txBox="1"/>
          <p:nvPr/>
        </p:nvSpPr>
        <p:spPr>
          <a:xfrm>
            <a:off x="728661" y="1264214"/>
            <a:ext cx="10734676"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AUFBAU DES WORKSHOPS</a:t>
            </a:r>
          </a:p>
        </p:txBody>
      </p:sp>
    </p:spTree>
    <p:extLst>
      <p:ext uri="{BB962C8B-B14F-4D97-AF65-F5344CB8AC3E}">
        <p14:creationId xmlns:p14="http://schemas.microsoft.com/office/powerpoint/2010/main" val="130973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A43357D6-C116-9E47-883C-27F09A2C204B}"/>
              </a:ext>
            </a:extLst>
          </p:cNvPr>
          <p:cNvSpPr txBox="1">
            <a:spLocks/>
          </p:cNvSpPr>
          <p:nvPr/>
        </p:nvSpPr>
        <p:spPr>
          <a:xfrm>
            <a:off x="867132" y="1413164"/>
            <a:ext cx="10606305" cy="4086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Aft>
                <a:spcPts val="1200"/>
              </a:spcAft>
              <a:defRPr/>
            </a:pPr>
            <a:r>
              <a:rPr lang="de-DE" sz="2400" dirty="0">
                <a:latin typeface="Open Sans" panose="020B0606030504020204" pitchFamily="34" charset="0"/>
                <a:ea typeface="Open Sans" panose="020B0606030504020204" pitchFamily="34" charset="0"/>
                <a:cs typeface="Open Sans" panose="020B0606030504020204" pitchFamily="34" charset="0"/>
              </a:rPr>
              <a:t>Trainings-Apps sind auf dem Softwaremarkt sehr beliebt und machen nach wie vor den Großteil des Angebots aus. </a:t>
            </a:r>
          </a:p>
          <a:p>
            <a:pPr>
              <a:lnSpc>
                <a:spcPct val="114000"/>
              </a:lnSpc>
              <a:spcAft>
                <a:spcPts val="1200"/>
              </a:spcAft>
              <a:defRPr/>
            </a:pPr>
            <a:r>
              <a:rPr lang="de-DE" sz="2400" dirty="0">
                <a:latin typeface="Open Sans" panose="020B0606030504020204" pitchFamily="34" charset="0"/>
                <a:ea typeface="Open Sans" panose="020B0606030504020204" pitchFamily="34" charset="0"/>
                <a:cs typeface="Open Sans" panose="020B0606030504020204" pitchFamily="34" charset="0"/>
              </a:rPr>
              <a:t>„Meistens werden sie für bloßen </a:t>
            </a:r>
            <a:r>
              <a:rPr lang="de-DE" sz="2400" dirty="0" err="1">
                <a:latin typeface="Open Sans" panose="020B0606030504020204" pitchFamily="34" charset="0"/>
                <a:ea typeface="Open Sans" panose="020B0606030504020204" pitchFamily="34" charset="0"/>
                <a:cs typeface="Open Sans" panose="020B0606030504020204" pitchFamily="34" charset="0"/>
              </a:rPr>
              <a:t>Lerndrill</a:t>
            </a:r>
            <a:r>
              <a:rPr lang="de-DE" sz="2400" dirty="0">
                <a:latin typeface="Open Sans" panose="020B0606030504020204" pitchFamily="34" charset="0"/>
                <a:ea typeface="Open Sans" panose="020B0606030504020204" pitchFamily="34" charset="0"/>
                <a:cs typeface="Open Sans" panose="020B0606030504020204" pitchFamily="34" charset="0"/>
              </a:rPr>
              <a:t> genutzt, um Fakten zu memorieren. Bildung aber ist mehr als (selbst ohne Joker) </a:t>
            </a:r>
            <a:r>
              <a:rPr lang="de-DE" sz="2400" i="1" dirty="0">
                <a:latin typeface="Open Sans" panose="020B0606030504020204" pitchFamily="34" charset="0"/>
                <a:ea typeface="Open Sans" panose="020B0606030504020204" pitchFamily="34" charset="0"/>
                <a:cs typeface="Open Sans" panose="020B0606030504020204" pitchFamily="34" charset="0"/>
              </a:rPr>
              <a:t>Wer wird Millionär</a:t>
            </a:r>
            <a:r>
              <a:rPr lang="de-DE" sz="2400" dirty="0">
                <a:latin typeface="Open Sans" panose="020B0606030504020204" pitchFamily="34" charset="0"/>
                <a:ea typeface="Open Sans" panose="020B0606030504020204" pitchFamily="34" charset="0"/>
                <a:cs typeface="Open Sans" panose="020B0606030504020204" pitchFamily="34" charset="0"/>
              </a:rPr>
              <a:t>-Fragen korrekt beantworten zu können.“ 	        </a:t>
            </a:r>
            <a:r>
              <a:rPr lang="de-DE" sz="2000" dirty="0">
                <a:latin typeface="Open Sans" panose="020B0606030504020204" pitchFamily="34" charset="0"/>
                <a:ea typeface="Open Sans" panose="020B0606030504020204" pitchFamily="34" charset="0"/>
                <a:cs typeface="Open Sans" panose="020B0606030504020204" pitchFamily="34" charset="0"/>
              </a:rPr>
              <a:t>(Krauthausen, 2012, S. 156)</a:t>
            </a:r>
            <a:endParaRPr lang="de-DE" sz="24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spcAft>
                <a:spcPts val="1200"/>
              </a:spcAft>
              <a:defRPr/>
            </a:pPr>
            <a:r>
              <a:rPr lang="de-DE" sz="2400" dirty="0">
                <a:latin typeface="Open Sans" panose="020B0606030504020204" pitchFamily="34" charset="0"/>
                <a:ea typeface="Open Sans" panose="020B0606030504020204" pitchFamily="34" charset="0"/>
                <a:cs typeface="Open Sans" panose="020B0606030504020204" pitchFamily="34" charset="0"/>
              </a:rPr>
              <a:t>Zudem repräsentieren sie eher einen Rechenunterricht als einen zeitgemäßen Mathematikunterricht. </a:t>
            </a:r>
            <a:r>
              <a:rPr lang="de-DE" sz="2000" dirty="0">
                <a:latin typeface="Open Sans" panose="020B0606030504020204" pitchFamily="34" charset="0"/>
                <a:ea typeface="Open Sans" panose="020B0606030504020204" pitchFamily="34" charset="0"/>
                <a:cs typeface="Open Sans" panose="020B0606030504020204" pitchFamily="34" charset="0"/>
              </a:rPr>
              <a:t>(ebd., S. 156)</a:t>
            </a:r>
          </a:p>
        </p:txBody>
      </p:sp>
      <p:sp>
        <p:nvSpPr>
          <p:cNvPr id="9" name="Inhaltsplatzhalter 4">
            <a:extLst>
              <a:ext uri="{FF2B5EF4-FFF2-40B4-BE49-F238E27FC236}">
                <a16:creationId xmlns:a16="http://schemas.microsoft.com/office/drawing/2014/main" id="{40CAC031-3158-3546-AAFE-81FD6C1AB50B}"/>
              </a:ext>
            </a:extLst>
          </p:cNvPr>
          <p:cNvSpPr txBox="1">
            <a:spLocks/>
          </p:cNvSpPr>
          <p:nvPr/>
        </p:nvSpPr>
        <p:spPr>
          <a:xfrm>
            <a:off x="4150517" y="474311"/>
            <a:ext cx="1669712"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5. Fazit</a:t>
            </a:r>
          </a:p>
        </p:txBody>
      </p:sp>
      <p:sp>
        <p:nvSpPr>
          <p:cNvPr id="7" name="Pfeil nach rechts 6">
            <a:extLst>
              <a:ext uri="{FF2B5EF4-FFF2-40B4-BE49-F238E27FC236}">
                <a16:creationId xmlns:a16="http://schemas.microsoft.com/office/drawing/2014/main" id="{4AF81FA8-0E2D-0B42-BE90-33719E2BE400}"/>
              </a:ext>
            </a:extLst>
          </p:cNvPr>
          <p:cNvSpPr/>
          <p:nvPr/>
        </p:nvSpPr>
        <p:spPr>
          <a:xfrm>
            <a:off x="615132" y="1559985"/>
            <a:ext cx="504000" cy="2295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highlight>
                <a:srgbClr val="FFFF00"/>
              </a:highlight>
            </a:endParaRPr>
          </a:p>
          <a:p>
            <a:pPr algn="ctr"/>
            <a:endParaRPr lang="de-DE" dirty="0">
              <a:solidFill>
                <a:schemeClr val="bg1"/>
              </a:solidFill>
              <a:highlight>
                <a:srgbClr val="FFFF00"/>
              </a:highlight>
            </a:endParaRPr>
          </a:p>
        </p:txBody>
      </p:sp>
      <p:sp>
        <p:nvSpPr>
          <p:cNvPr id="8" name="Pfeil nach rechts 7">
            <a:extLst>
              <a:ext uri="{FF2B5EF4-FFF2-40B4-BE49-F238E27FC236}">
                <a16:creationId xmlns:a16="http://schemas.microsoft.com/office/drawing/2014/main" id="{BFC30CAE-FCED-BD48-ABA0-6A6D5C9EC35F}"/>
              </a:ext>
            </a:extLst>
          </p:cNvPr>
          <p:cNvSpPr/>
          <p:nvPr/>
        </p:nvSpPr>
        <p:spPr>
          <a:xfrm>
            <a:off x="615132" y="2625028"/>
            <a:ext cx="504000" cy="2295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highlight>
                <a:srgbClr val="FFFF00"/>
              </a:highlight>
            </a:endParaRPr>
          </a:p>
          <a:p>
            <a:pPr algn="ctr"/>
            <a:endParaRPr lang="de-DE" dirty="0">
              <a:solidFill>
                <a:schemeClr val="bg1"/>
              </a:solidFill>
              <a:highlight>
                <a:srgbClr val="FFFF00"/>
              </a:highlight>
            </a:endParaRPr>
          </a:p>
        </p:txBody>
      </p:sp>
      <p:sp>
        <p:nvSpPr>
          <p:cNvPr id="10" name="Pfeil nach rechts 9">
            <a:extLst>
              <a:ext uri="{FF2B5EF4-FFF2-40B4-BE49-F238E27FC236}">
                <a16:creationId xmlns:a16="http://schemas.microsoft.com/office/drawing/2014/main" id="{10BA9CF1-1E01-744C-B57A-B31B0303F721}"/>
              </a:ext>
            </a:extLst>
          </p:cNvPr>
          <p:cNvSpPr/>
          <p:nvPr/>
        </p:nvSpPr>
        <p:spPr>
          <a:xfrm>
            <a:off x="615132" y="4512112"/>
            <a:ext cx="504000" cy="2295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highlight>
                <a:srgbClr val="FFFF00"/>
              </a:highlight>
            </a:endParaRPr>
          </a:p>
          <a:p>
            <a:pPr algn="ctr"/>
            <a:endParaRPr lang="de-DE" dirty="0">
              <a:solidFill>
                <a:schemeClr val="bg1"/>
              </a:solidFill>
              <a:highlight>
                <a:srgbClr val="FFFF00"/>
              </a:highlight>
            </a:endParaRPr>
          </a:p>
        </p:txBody>
      </p:sp>
    </p:spTree>
    <p:extLst>
      <p:ext uri="{BB962C8B-B14F-4D97-AF65-F5344CB8AC3E}">
        <p14:creationId xmlns:p14="http://schemas.microsoft.com/office/powerpoint/2010/main" val="1458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4">
            <a:extLst>
              <a:ext uri="{FF2B5EF4-FFF2-40B4-BE49-F238E27FC236}">
                <a16:creationId xmlns:a16="http://schemas.microsoft.com/office/drawing/2014/main" id="{40CAC031-3158-3546-AAFE-81FD6C1AB50B}"/>
              </a:ext>
            </a:extLst>
          </p:cNvPr>
          <p:cNvSpPr txBox="1">
            <a:spLocks/>
          </p:cNvSpPr>
          <p:nvPr/>
        </p:nvSpPr>
        <p:spPr>
          <a:xfrm>
            <a:off x="4150517" y="474311"/>
            <a:ext cx="1669712"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5. Fazit</a:t>
            </a:r>
          </a:p>
        </p:txBody>
      </p:sp>
      <p:sp>
        <p:nvSpPr>
          <p:cNvPr id="10" name="Untertitel 2">
            <a:extLst>
              <a:ext uri="{FF2B5EF4-FFF2-40B4-BE49-F238E27FC236}">
                <a16:creationId xmlns:a16="http://schemas.microsoft.com/office/drawing/2014/main" id="{DD27F63A-A15F-E04C-A47B-1EC9BFE7108B}"/>
              </a:ext>
            </a:extLst>
          </p:cNvPr>
          <p:cNvSpPr txBox="1">
            <a:spLocks/>
          </p:cNvSpPr>
          <p:nvPr/>
        </p:nvSpPr>
        <p:spPr>
          <a:xfrm>
            <a:off x="838200" y="1368365"/>
            <a:ext cx="10740529" cy="47603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Aft>
                <a:spcPts val="1200"/>
              </a:spcAft>
              <a:defRPr/>
            </a:pPr>
            <a:r>
              <a:rPr lang="de-DE" altLang="de-DE" sz="2400" dirty="0">
                <a:latin typeface="Open Sans" panose="020B0606030504020204" pitchFamily="34" charset="0"/>
                <a:ea typeface="Open Sans" panose="020B0606030504020204" pitchFamily="34" charset="0"/>
                <a:cs typeface="Open Sans" panose="020B0606030504020204" pitchFamily="34" charset="0"/>
              </a:rPr>
              <a:t>Bei entsprechender unterrichtlicher Einbettung unter Berücksichtigung der Leitideen, der fachdidaktischen Potentiale und der Kriterien für </a:t>
            </a:r>
            <a:r>
              <a:rPr lang="de-DE" altLang="de-DE" sz="2400" i="1" dirty="0">
                <a:latin typeface="Open Sans" panose="020B0606030504020204" pitchFamily="34" charset="0"/>
                <a:ea typeface="Open Sans" panose="020B0606030504020204" pitchFamily="34" charset="0"/>
                <a:cs typeface="Open Sans" panose="020B0606030504020204" pitchFamily="34" charset="0"/>
              </a:rPr>
              <a:t>gute Lernaufgaben</a:t>
            </a:r>
            <a:r>
              <a:rPr lang="de-DE" altLang="de-DE" sz="2400" dirty="0">
                <a:latin typeface="Open Sans" panose="020B0606030504020204" pitchFamily="34" charset="0"/>
                <a:ea typeface="Open Sans" panose="020B0606030504020204" pitchFamily="34" charset="0"/>
                <a:cs typeface="Open Sans" panose="020B0606030504020204" pitchFamily="34" charset="0"/>
              </a:rPr>
              <a:t> können digitale Medien ein sinnvolles </a:t>
            </a:r>
            <a:r>
              <a:rPr lang="de-DE" altLang="de-DE" sz="2400" b="1" dirty="0">
                <a:latin typeface="Open Sans" panose="020B0606030504020204" pitchFamily="34" charset="0"/>
                <a:ea typeface="Open Sans" panose="020B0606030504020204" pitchFamily="34" charset="0"/>
                <a:cs typeface="Open Sans" panose="020B0606030504020204" pitchFamily="34" charset="0"/>
              </a:rPr>
              <a:t>Ergänzungs- und Unterstützungsmedium </a:t>
            </a:r>
            <a:r>
              <a:rPr lang="de-DE" altLang="de-DE" sz="2400" dirty="0">
                <a:latin typeface="Open Sans" panose="020B0606030504020204" pitchFamily="34" charset="0"/>
                <a:ea typeface="Open Sans" panose="020B0606030504020204" pitchFamily="34" charset="0"/>
                <a:cs typeface="Open Sans" panose="020B0606030504020204" pitchFamily="34" charset="0"/>
              </a:rPr>
              <a:t>für den Mathematikunterricht sein.</a:t>
            </a:r>
            <a:endParaRPr lang="de-DE" altLang="de-DE" sz="2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nSpc>
                <a:spcPct val="114000"/>
              </a:lnSpc>
              <a:spcAft>
                <a:spcPts val="1200"/>
              </a:spcAft>
              <a:defRPr/>
            </a:pPr>
            <a:r>
              <a:rPr lang="de-DE" altLang="de-DE" sz="2400" dirty="0">
                <a:latin typeface="Open Sans" panose="020B0606030504020204" pitchFamily="34" charset="0"/>
                <a:ea typeface="Open Sans" panose="020B0606030504020204" pitchFamily="34" charset="0"/>
                <a:cs typeface="Open Sans" panose="020B0606030504020204" pitchFamily="34" charset="0"/>
              </a:rPr>
              <a:t>So können auch mit digitalen Medien „d</a:t>
            </a:r>
            <a:r>
              <a:rPr lang="de-DE" sz="2400" dirty="0">
                <a:latin typeface="Open Sans" panose="020B0606030504020204" pitchFamily="34" charset="0"/>
                <a:ea typeface="Open Sans" panose="020B0606030504020204" pitchFamily="34" charset="0"/>
                <a:cs typeface="Open Sans" panose="020B0606030504020204" pitchFamily="34" charset="0"/>
              </a:rPr>
              <a:t>as zentrale Anliegen des Mathematikunterrichts […], das selbstständige, entdeckende Mathematiktreiben, das soziale Lernen und v. a. </a:t>
            </a:r>
            <a:r>
              <a:rPr lang="de-DE" sz="2400" b="1" dirty="0">
                <a:latin typeface="Open Sans" panose="020B0606030504020204" pitchFamily="34" charset="0"/>
                <a:ea typeface="Open Sans" panose="020B0606030504020204" pitchFamily="34" charset="0"/>
                <a:cs typeface="Open Sans" panose="020B0606030504020204" pitchFamily="34" charset="0"/>
              </a:rPr>
              <a:t>die allgemeinen mathematischen Kompetenzen</a:t>
            </a:r>
            <a:r>
              <a:rPr lang="de-DE" sz="2400" dirty="0">
                <a:latin typeface="Open Sans" panose="020B0606030504020204" pitchFamily="34" charset="0"/>
                <a:ea typeface="Open Sans" panose="020B0606030504020204" pitchFamily="34" charset="0"/>
                <a:cs typeface="Open Sans" panose="020B0606030504020204" pitchFamily="34" charset="0"/>
              </a:rPr>
              <a:t> […]“ gefördert werden.             (</a:t>
            </a:r>
            <a:r>
              <a:rPr lang="de-DE" sz="2000" dirty="0">
                <a:latin typeface="Open Sans" panose="020B0606030504020204" pitchFamily="34" charset="0"/>
                <a:ea typeface="Open Sans" panose="020B0606030504020204" pitchFamily="34" charset="0"/>
                <a:cs typeface="Open Sans" panose="020B0606030504020204" pitchFamily="34" charset="0"/>
              </a:rPr>
              <a:t>Krauthausen, 2012, S. 165)</a:t>
            </a:r>
          </a:p>
        </p:txBody>
      </p:sp>
      <p:sp>
        <p:nvSpPr>
          <p:cNvPr id="11" name="Pfeil nach rechts 10">
            <a:extLst>
              <a:ext uri="{FF2B5EF4-FFF2-40B4-BE49-F238E27FC236}">
                <a16:creationId xmlns:a16="http://schemas.microsoft.com/office/drawing/2014/main" id="{2A3F669A-256B-2742-9BDF-F1EFB54917D9}"/>
              </a:ext>
            </a:extLst>
          </p:cNvPr>
          <p:cNvSpPr/>
          <p:nvPr/>
        </p:nvSpPr>
        <p:spPr>
          <a:xfrm>
            <a:off x="586200" y="1495093"/>
            <a:ext cx="504000" cy="2295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highlight>
                <a:srgbClr val="FFFF00"/>
              </a:highlight>
            </a:endParaRPr>
          </a:p>
          <a:p>
            <a:pPr algn="ctr"/>
            <a:endParaRPr lang="de-DE" dirty="0">
              <a:solidFill>
                <a:schemeClr val="bg1"/>
              </a:solidFill>
              <a:highlight>
                <a:srgbClr val="FFFF00"/>
              </a:highlight>
            </a:endParaRPr>
          </a:p>
        </p:txBody>
      </p:sp>
      <p:sp>
        <p:nvSpPr>
          <p:cNvPr id="12" name="Pfeil nach rechts 11">
            <a:extLst>
              <a:ext uri="{FF2B5EF4-FFF2-40B4-BE49-F238E27FC236}">
                <a16:creationId xmlns:a16="http://schemas.microsoft.com/office/drawing/2014/main" id="{D85001C7-9181-C046-88FC-2648F764307D}"/>
              </a:ext>
            </a:extLst>
          </p:cNvPr>
          <p:cNvSpPr/>
          <p:nvPr/>
        </p:nvSpPr>
        <p:spPr>
          <a:xfrm>
            <a:off x="580729" y="3454777"/>
            <a:ext cx="504000" cy="2295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highlight>
                <a:srgbClr val="FFFF00"/>
              </a:highlight>
            </a:endParaRPr>
          </a:p>
        </p:txBody>
      </p:sp>
    </p:spTree>
    <p:extLst>
      <p:ext uri="{BB962C8B-B14F-4D97-AF65-F5344CB8AC3E}">
        <p14:creationId xmlns:p14="http://schemas.microsoft.com/office/powerpoint/2010/main" val="325700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4F12C461-A156-D64F-BD7E-2B45E37C6A8D}"/>
              </a:ext>
            </a:extLst>
          </p:cNvPr>
          <p:cNvSpPr/>
          <p:nvPr/>
        </p:nvSpPr>
        <p:spPr>
          <a:xfrm>
            <a:off x="3984954" y="2985034"/>
            <a:ext cx="4168446" cy="12840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sz="2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Vervollständigen Sie einen der folgenden Sätze:</a:t>
            </a:r>
          </a:p>
        </p:txBody>
      </p:sp>
      <p:sp>
        <p:nvSpPr>
          <p:cNvPr id="5" name="Foliennummernplatzhalter 4">
            <a:extLst>
              <a:ext uri="{FF2B5EF4-FFF2-40B4-BE49-F238E27FC236}">
                <a16:creationId xmlns:a16="http://schemas.microsoft.com/office/drawing/2014/main" id="{1BE9DD73-1709-0846-B5DF-4CF72BDB854B}"/>
              </a:ext>
            </a:extLst>
          </p:cNvPr>
          <p:cNvSpPr>
            <a:spLocks noGrp="1"/>
          </p:cNvSpPr>
          <p:nvPr>
            <p:ph type="sldNum" sz="quarter" idx="12"/>
          </p:nvPr>
        </p:nvSpPr>
        <p:spPr/>
        <p:txBody>
          <a:bodyPr/>
          <a:lstStyle/>
          <a:p>
            <a:fld id="{7D26CBBC-A65C-324F-A558-3C7EC3B0734D}" type="slidenum">
              <a:rPr lang="de-DE" smtClean="0"/>
              <a:t>61</a:t>
            </a:fld>
            <a:endParaRPr lang="de-DE"/>
          </a:p>
        </p:txBody>
      </p:sp>
      <p:sp>
        <p:nvSpPr>
          <p:cNvPr id="14" name="Inhaltsplatzhalter 4">
            <a:extLst>
              <a:ext uri="{FF2B5EF4-FFF2-40B4-BE49-F238E27FC236}">
                <a16:creationId xmlns:a16="http://schemas.microsoft.com/office/drawing/2014/main" id="{3CC4AAE3-1D97-3B45-B902-38E2989B6B56}"/>
              </a:ext>
            </a:extLst>
          </p:cNvPr>
          <p:cNvSpPr txBox="1">
            <a:spLocks/>
          </p:cNvSpPr>
          <p:nvPr/>
        </p:nvSpPr>
        <p:spPr>
          <a:xfrm>
            <a:off x="4150517" y="474311"/>
            <a:ext cx="1669712" cy="479954"/>
          </a:xfrm>
          <a:prstGeom prst="rect">
            <a:avLst/>
          </a:prstGeom>
          <a:solidFill>
            <a:srgbClr val="428891"/>
          </a:solidFill>
          <a:ln>
            <a:solidFill>
              <a:schemeClr val="bg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5. Fazit</a:t>
            </a:r>
          </a:p>
        </p:txBody>
      </p:sp>
      <p:sp>
        <p:nvSpPr>
          <p:cNvPr id="15" name="Datumsplatzhalter 2">
            <a:extLst>
              <a:ext uri="{FF2B5EF4-FFF2-40B4-BE49-F238E27FC236}">
                <a16:creationId xmlns:a16="http://schemas.microsoft.com/office/drawing/2014/main" id="{39CFD420-814C-4A40-825A-1F6F56E9B643}"/>
              </a:ext>
            </a:extLst>
          </p:cNvPr>
          <p:cNvSpPr>
            <a:spLocks noGrp="1"/>
          </p:cNvSpPr>
          <p:nvPr>
            <p:ph type="dt" sz="half" idx="10"/>
          </p:nvPr>
        </p:nvSpPr>
        <p:spPr>
          <a:xfrm>
            <a:off x="838200" y="6356350"/>
            <a:ext cx="2743200" cy="365125"/>
          </a:xfrm>
        </p:spPr>
        <p:txBody>
          <a:bodyPr/>
          <a:lstStyle/>
          <a:p>
            <a:fld id="{08CC585B-641C-FD46-A003-508286FB00E6}" type="datetime1">
              <a:rPr lang="de-DE" smtClean="0"/>
              <a:t>25.11.20</a:t>
            </a:fld>
            <a:endParaRPr lang="de-DE" dirty="0"/>
          </a:p>
        </p:txBody>
      </p:sp>
      <p:sp>
        <p:nvSpPr>
          <p:cNvPr id="16" name="Fußzeilenplatzhalter 3">
            <a:extLst>
              <a:ext uri="{FF2B5EF4-FFF2-40B4-BE49-F238E27FC236}">
                <a16:creationId xmlns:a16="http://schemas.microsoft.com/office/drawing/2014/main" id="{08F1A28F-AA21-3047-933E-108DBBF338C4}"/>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sp>
        <p:nvSpPr>
          <p:cNvPr id="9" name="AutoShape 9">
            <a:extLst>
              <a:ext uri="{FF2B5EF4-FFF2-40B4-BE49-F238E27FC236}">
                <a16:creationId xmlns:a16="http://schemas.microsoft.com/office/drawing/2014/main" id="{2EAE6538-1556-5F4B-B4E8-9054C447D2CF}"/>
              </a:ext>
            </a:extLst>
          </p:cNvPr>
          <p:cNvSpPr>
            <a:spLocks noChangeArrowheads="1"/>
          </p:cNvSpPr>
          <p:nvPr/>
        </p:nvSpPr>
        <p:spPr bwMode="auto">
          <a:xfrm>
            <a:off x="8182759" y="4082884"/>
            <a:ext cx="4632619" cy="1420885"/>
          </a:xfrm>
          <a:prstGeom prst="wedgeEllipseCallout">
            <a:avLst>
              <a:gd name="adj1" fmla="val -59155"/>
              <a:gd name="adj2" fmla="val -65449"/>
            </a:avLst>
          </a:prstGeom>
          <a:solidFill>
            <a:srgbClr val="428891"/>
          </a:solidFill>
          <a:ln w="9525">
            <a:noFill/>
            <a:miter lim="800000"/>
            <a:headEnd/>
            <a:tailEnd/>
          </a:ln>
        </p:spPr>
        <p:txBody>
          <a:bodyPr anchor="ct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buNone/>
            </a:pPr>
            <a:r>
              <a:rPr lang="de-DE" altLang="de-DE"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Gute Lernaufgaben mit dem Tablet …</a:t>
            </a:r>
          </a:p>
        </p:txBody>
      </p:sp>
      <p:sp>
        <p:nvSpPr>
          <p:cNvPr id="8" name="AutoShape 9">
            <a:extLst>
              <a:ext uri="{FF2B5EF4-FFF2-40B4-BE49-F238E27FC236}">
                <a16:creationId xmlns:a16="http://schemas.microsoft.com/office/drawing/2014/main" id="{68A3C186-B89A-954E-AA5D-88A8FC68916F}"/>
              </a:ext>
            </a:extLst>
          </p:cNvPr>
          <p:cNvSpPr>
            <a:spLocks noChangeArrowheads="1"/>
          </p:cNvSpPr>
          <p:nvPr/>
        </p:nvSpPr>
        <p:spPr bwMode="auto">
          <a:xfrm>
            <a:off x="2662517" y="5111265"/>
            <a:ext cx="5311247" cy="1272424"/>
          </a:xfrm>
          <a:prstGeom prst="wedgeEllipseCallout">
            <a:avLst>
              <a:gd name="adj1" fmla="val 39975"/>
              <a:gd name="adj2" fmla="val -135717"/>
            </a:avLst>
          </a:prstGeom>
          <a:solidFill>
            <a:srgbClr val="428891"/>
          </a:solidFill>
          <a:ln w="9525">
            <a:noFill/>
            <a:miter lim="800000"/>
            <a:headEnd/>
            <a:tailEnd/>
          </a:ln>
        </p:spPr>
        <p:txBody>
          <a:bodyPr anchor="ct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buNone/>
            </a:pPr>
            <a:r>
              <a:rPr lang="de-DE" altLang="de-DE"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Apps im Mathematikunterricht …</a:t>
            </a:r>
          </a:p>
        </p:txBody>
      </p:sp>
      <p:sp>
        <p:nvSpPr>
          <p:cNvPr id="13" name="AutoShape 9">
            <a:extLst>
              <a:ext uri="{FF2B5EF4-FFF2-40B4-BE49-F238E27FC236}">
                <a16:creationId xmlns:a16="http://schemas.microsoft.com/office/drawing/2014/main" id="{F95329F6-F12E-4743-B958-C0DA62D83DDB}"/>
              </a:ext>
            </a:extLst>
          </p:cNvPr>
          <p:cNvSpPr>
            <a:spLocks noChangeArrowheads="1"/>
          </p:cNvSpPr>
          <p:nvPr/>
        </p:nvSpPr>
        <p:spPr bwMode="auto">
          <a:xfrm>
            <a:off x="2286811" y="1606789"/>
            <a:ext cx="3727411" cy="1120480"/>
          </a:xfrm>
          <a:prstGeom prst="wedgeEllipseCallout">
            <a:avLst>
              <a:gd name="adj1" fmla="val 36971"/>
              <a:gd name="adj2" fmla="val 90418"/>
            </a:avLst>
          </a:prstGeom>
          <a:solidFill>
            <a:srgbClr val="428891"/>
          </a:solidFill>
          <a:ln w="9525">
            <a:noFill/>
            <a:miter lim="800000"/>
            <a:headEnd/>
            <a:tailEnd/>
          </a:ln>
        </p:spPr>
        <p:txBody>
          <a:bodyPr anchor="ct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buNone/>
            </a:pPr>
            <a:r>
              <a:rPr lang="de-DE" altLang="de-DE"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Ich erwarte von einer App ...</a:t>
            </a:r>
          </a:p>
        </p:txBody>
      </p:sp>
      <p:sp>
        <p:nvSpPr>
          <p:cNvPr id="10" name="AutoShape 9">
            <a:extLst>
              <a:ext uri="{FF2B5EF4-FFF2-40B4-BE49-F238E27FC236}">
                <a16:creationId xmlns:a16="http://schemas.microsoft.com/office/drawing/2014/main" id="{71D6D00F-7804-3741-AEC4-B7AB9A604520}"/>
              </a:ext>
            </a:extLst>
          </p:cNvPr>
          <p:cNvSpPr>
            <a:spLocks noChangeArrowheads="1"/>
          </p:cNvSpPr>
          <p:nvPr/>
        </p:nvSpPr>
        <p:spPr bwMode="auto">
          <a:xfrm>
            <a:off x="-677024" y="3503080"/>
            <a:ext cx="4827540" cy="1487152"/>
          </a:xfrm>
          <a:prstGeom prst="wedgeEllipseCallout">
            <a:avLst>
              <a:gd name="adj1" fmla="val 54370"/>
              <a:gd name="adj2" fmla="val -29315"/>
            </a:avLst>
          </a:prstGeom>
          <a:solidFill>
            <a:srgbClr val="428891">
              <a:alpha val="89000"/>
            </a:srgbClr>
          </a:solidFill>
          <a:ln w="9525">
            <a:noFill/>
            <a:miter lim="800000"/>
            <a:headEnd/>
            <a:tailEnd/>
          </a:ln>
        </p:spPr>
        <p:txBody>
          <a:bodyPr anchor="ct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buNone/>
            </a:pPr>
            <a:r>
              <a:rPr lang="de-DE" altLang="de-DE"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Für meine Schule nehme ich aus dieser Veranstaltung mit ...</a:t>
            </a:r>
          </a:p>
        </p:txBody>
      </p:sp>
      <p:sp>
        <p:nvSpPr>
          <p:cNvPr id="11" name="AutoShape 9">
            <a:extLst>
              <a:ext uri="{FF2B5EF4-FFF2-40B4-BE49-F238E27FC236}">
                <a16:creationId xmlns:a16="http://schemas.microsoft.com/office/drawing/2014/main" id="{FABF98EE-0A43-2044-A4CB-ED0B28EC7C75}"/>
              </a:ext>
            </a:extLst>
          </p:cNvPr>
          <p:cNvSpPr>
            <a:spLocks noChangeArrowheads="1"/>
          </p:cNvSpPr>
          <p:nvPr/>
        </p:nvSpPr>
        <p:spPr bwMode="auto">
          <a:xfrm>
            <a:off x="7745505" y="732850"/>
            <a:ext cx="4965937" cy="1914398"/>
          </a:xfrm>
          <a:prstGeom prst="wedgeEllipseCallout">
            <a:avLst>
              <a:gd name="adj1" fmla="val -51434"/>
              <a:gd name="adj2" fmla="val 80728"/>
            </a:avLst>
          </a:prstGeom>
          <a:solidFill>
            <a:srgbClr val="428891"/>
          </a:solidFill>
          <a:ln w="9525">
            <a:noFill/>
            <a:miter lim="800000"/>
            <a:headEnd/>
            <a:tailEnd/>
          </a:ln>
        </p:spPr>
        <p:txBody>
          <a:bodyPr anchor="ct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buNone/>
            </a:pPr>
            <a:r>
              <a:rPr lang="de-DE" altLang="de-DE"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Für meinen Mathematikunterricht nehme ich aus dieser Veranstaltung mit ...</a:t>
            </a:r>
          </a:p>
        </p:txBody>
      </p:sp>
    </p:spTree>
    <p:extLst>
      <p:ext uri="{BB962C8B-B14F-4D97-AF65-F5344CB8AC3E}">
        <p14:creationId xmlns:p14="http://schemas.microsoft.com/office/powerpoint/2010/main" val="399010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3" grpId="0" animBg="1"/>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1D7662D-290C-594B-BBF2-E901F10C4A5E}"/>
              </a:ext>
            </a:extLst>
          </p:cNvPr>
          <p:cNvSpPr>
            <a:spLocks noGrp="1"/>
          </p:cNvSpPr>
          <p:nvPr>
            <p:ph type="sldNum" sz="quarter" idx="12"/>
          </p:nvPr>
        </p:nvSpPr>
        <p:spPr/>
        <p:txBody>
          <a:bodyPr/>
          <a:lstStyle/>
          <a:p>
            <a:fld id="{7D26CBBC-A65C-324F-A558-3C7EC3B0734D}" type="slidenum">
              <a:rPr lang="de-DE" smtClean="0"/>
              <a:t>62</a:t>
            </a:fld>
            <a:endParaRPr lang="de-DE" dirty="0"/>
          </a:p>
        </p:txBody>
      </p:sp>
      <p:pic>
        <p:nvPicPr>
          <p:cNvPr id="7" name="Picture 13" descr="Piko Lösung&amp;seekrank">
            <a:extLst>
              <a:ext uri="{FF2B5EF4-FFF2-40B4-BE49-F238E27FC236}">
                <a16:creationId xmlns:a16="http://schemas.microsoft.com/office/drawing/2014/main" id="{745580E6-31DC-F84E-A8F4-5E55D41C926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87" b="99676" l="1211" r="99135">
                        <a14:foregroundMark x1="37370" y1="24959" x2="33910" y2="41653"/>
                        <a14:foregroundMark x1="33910" y1="41653" x2="50865" y2="45867"/>
                        <a14:foregroundMark x1="50865" y1="45867" x2="60208" y2="31605"/>
                        <a14:foregroundMark x1="60208" y1="31605" x2="37024" y2="24473"/>
                        <a14:foregroundMark x1="14533" y1="50405" x2="1903" y2="61426"/>
                        <a14:foregroundMark x1="1903" y1="61426" x2="15052" y2="72447"/>
                        <a14:foregroundMark x1="15052" y1="72447" x2="28374" y2="62075"/>
                        <a14:foregroundMark x1="28374" y1="62075" x2="10900" y2="66288"/>
                        <a14:foregroundMark x1="10900" y1="66288" x2="15398" y2="50405"/>
                        <a14:foregroundMark x1="15398" y1="50405" x2="15398" y2="50405"/>
                        <a14:foregroundMark x1="74048" y1="53971" x2="78926" y2="47195"/>
                        <a14:foregroundMark x1="80773" y1="28463" x2="79585" y2="24311"/>
                        <a14:foregroundMark x1="82506" y1="34522" x2="82217" y2="33510"/>
                        <a14:foregroundMark x1="79585" y1="24311" x2="96713" y2="24473"/>
                        <a14:foregroundMark x1="96713" y1="24473" x2="81661" y2="54619"/>
                        <a14:foregroundMark x1="81661" y1="54619" x2="75260" y2="54781"/>
                        <a14:foregroundMark x1="31892" y1="94939" x2="42907" y2="91572"/>
                        <a14:foregroundMark x1="30532" y1="95355" x2="31763" y2="94979"/>
                        <a14:foregroundMark x1="44431" y1="78597" x2="44810" y2="75365"/>
                        <a14:foregroundMark x1="42907" y1="91572" x2="43621" y2="85492"/>
                        <a14:foregroundMark x1="44810" y1="75365" x2="35467" y2="81361"/>
                        <a14:foregroundMark x1="45960" y1="85336" x2="46886" y2="94976"/>
                        <a14:foregroundMark x1="56124" y1="97537" x2="63841" y2="99676"/>
                        <a14:foregroundMark x1="46886" y1="94976" x2="55514" y2="97368"/>
                        <a14:foregroundMark x1="46435" y1="78463" x2="46021" y2="77958"/>
                        <a14:foregroundMark x1="52296" y1="85606" x2="47311" y2="79531"/>
                        <a14:foregroundMark x1="63841" y1="99676" x2="61635" y2="96987"/>
                        <a14:foregroundMark x1="80929" y1="28457" x2="80277" y2="25608"/>
                        <a14:foregroundMark x1="82316" y1="34522" x2="82246" y2="34218"/>
                        <a14:foregroundMark x1="80277" y1="25608" x2="90311" y2="38898"/>
                        <a14:foregroundMark x1="90311" y1="38898" x2="84746" y2="41857"/>
                        <a14:foregroundMark x1="85467" y1="25932" x2="91696" y2="24149"/>
                        <a14:foregroundMark x1="90138" y1="23825" x2="89792" y2="24959"/>
                        <a14:foregroundMark x1="91003" y1="23501" x2="89792" y2="24473"/>
                        <a14:foregroundMark x1="61765" y1="11345" x2="66436" y2="12804"/>
                        <a14:foregroundMark x1="62976" y1="11345" x2="68858" y2="12804"/>
                        <a14:foregroundMark x1="86159" y1="29335" x2="85467" y2="12642"/>
                        <a14:foregroundMark x1="85467" y1="12642" x2="99135" y2="27553"/>
                        <a14:foregroundMark x1="59862" y1="14263" x2="73529" y2="14263"/>
                        <a14:foregroundMark x1="60014" y1="97251" x2="60554" y2="97893"/>
                        <a14:foregroundMark x1="55506" y1="91887" x2="56224" y2="92742"/>
                        <a14:foregroundMark x1="54589" y1="90797" x2="55371" y2="91728"/>
                        <a14:foregroundMark x1="53513" y1="89517" x2="54006" y2="90103"/>
                        <a14:foregroundMark x1="49654" y1="84927" x2="53401" y2="89384"/>
                        <a14:foregroundMark x1="53638" y1="88780" x2="50346" y2="84441"/>
                        <a14:foregroundMark x1="55543" y1="91290" x2="53746" y2="88922"/>
                        <a14:foregroundMark x1="56338" y1="92338" x2="55672" y2="91461"/>
                        <a14:foregroundMark x1="60554" y1="97893" x2="60077" y2="97264"/>
                        <a14:foregroundMark x1="50346" y1="84441" x2="50346" y2="94165"/>
                        <a14:backgroundMark x1="79066" y1="28525" x2="79758" y2="45219"/>
                        <a14:backgroundMark x1="79758" y1="45219" x2="81488" y2="34198"/>
                        <a14:backgroundMark x1="81142" y1="34846" x2="81834" y2="42301"/>
                        <a14:backgroundMark x1="81488" y1="35981" x2="81834" y2="34846"/>
                        <a14:backgroundMark x1="79931" y1="34522" x2="79931" y2="35170"/>
                        <a14:backgroundMark x1="82699" y1="36629" x2="81488" y2="33387"/>
                        <a14:backgroundMark x1="77509" y1="49595" x2="78720" y2="48460"/>
                        <a14:backgroundMark x1="32353" y1="84927" x2="29066" y2="94165"/>
                        <a14:backgroundMark x1="29931" y1="94652" x2="25260" y2="96110"/>
                        <a14:backgroundMark x1="30277" y1="86872" x2="34948" y2="84603"/>
                        <a14:backgroundMark x1="42907" y1="94976" x2="44291" y2="78606"/>
                        <a14:backgroundMark x1="44291" y1="78606" x2="44810" y2="85413"/>
                        <a14:backgroundMark x1="53114" y1="90113" x2="53979" y2="88331"/>
                        <a14:backgroundMark x1="53460" y1="92382" x2="54671" y2="90600"/>
                        <a14:backgroundMark x1="55882" y1="93517" x2="58304" y2="90924"/>
                        <a14:backgroundMark x1="55536" y1="94165" x2="54325" y2="90600"/>
                        <a14:backgroundMark x1="56228" y1="93841" x2="62976" y2="95300"/>
                        <a14:backgroundMark x1="55536" y1="93517" x2="57093" y2="93517"/>
                        <a14:backgroundMark x1="54671" y1="93517" x2="55882" y2="90924"/>
                      </a14:backgroundRemoval>
                    </a14:imgEffect>
                  </a14:imgLayer>
                </a14:imgProps>
              </a:ext>
              <a:ext uri="{28A0092B-C50C-407E-A947-70E740481C1C}">
                <a14:useLocalDpi xmlns:a14="http://schemas.microsoft.com/office/drawing/2010/main" val="0"/>
              </a:ext>
            </a:extLst>
          </a:blip>
          <a:srcRect/>
          <a:stretch>
            <a:fillRect/>
          </a:stretch>
        </p:blipFill>
        <p:spPr bwMode="auto">
          <a:xfrm>
            <a:off x="3069908" y="2660964"/>
            <a:ext cx="2765425" cy="2952750"/>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9">
            <a:extLst>
              <a:ext uri="{FF2B5EF4-FFF2-40B4-BE49-F238E27FC236}">
                <a16:creationId xmlns:a16="http://schemas.microsoft.com/office/drawing/2014/main" id="{CFBD0BAA-EF73-A543-B2F3-3BCFF73C57C4}"/>
              </a:ext>
            </a:extLst>
          </p:cNvPr>
          <p:cNvSpPr>
            <a:spLocks noChangeArrowheads="1"/>
          </p:cNvSpPr>
          <p:nvPr/>
        </p:nvSpPr>
        <p:spPr bwMode="auto">
          <a:xfrm>
            <a:off x="6055518" y="1579561"/>
            <a:ext cx="5298281" cy="2405063"/>
          </a:xfrm>
          <a:prstGeom prst="wedgeEllipseCallout">
            <a:avLst>
              <a:gd name="adj1" fmla="val -73546"/>
              <a:gd name="adj2" fmla="val 58514"/>
            </a:avLst>
          </a:prstGeom>
          <a:solidFill>
            <a:srgbClr val="428891">
              <a:alpha val="50000"/>
            </a:srgbClr>
          </a:solidFill>
          <a:ln w="9525">
            <a:noFill/>
            <a:miter lim="800000"/>
            <a:headEnd/>
            <a:tailEnd/>
          </a:ln>
        </p:spPr>
        <p:txBody>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zh-CN" sz="3200" b="1" dirty="0">
                <a:latin typeface="Open Sans" panose="020B0606030504020204" pitchFamily="34" charset="0"/>
                <a:ea typeface="Open Sans" panose="020B0606030504020204" pitchFamily="34" charset="0"/>
                <a:cs typeface="Open Sans" panose="020B0606030504020204" pitchFamily="34" charset="0"/>
              </a:rPr>
              <a:t>Vielen Dank für Ihre Aufmerksamkeit!</a:t>
            </a:r>
            <a:endParaRPr lang="de-DE" altLang="de-DE"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Datumsplatzhalter 2">
            <a:extLst>
              <a:ext uri="{FF2B5EF4-FFF2-40B4-BE49-F238E27FC236}">
                <a16:creationId xmlns:a16="http://schemas.microsoft.com/office/drawing/2014/main" id="{5064961C-ABB8-3345-993A-3806D96906F1}"/>
              </a:ext>
            </a:extLst>
          </p:cNvPr>
          <p:cNvSpPr>
            <a:spLocks noGrp="1"/>
          </p:cNvSpPr>
          <p:nvPr>
            <p:ph type="dt" sz="half" idx="10"/>
          </p:nvPr>
        </p:nvSpPr>
        <p:spPr>
          <a:xfrm>
            <a:off x="838200" y="6356350"/>
            <a:ext cx="2743200" cy="365125"/>
          </a:xfrm>
        </p:spPr>
        <p:txBody>
          <a:bodyPr/>
          <a:lstStyle/>
          <a:p>
            <a:fld id="{3E832826-F5E3-CC4D-B02E-AA215CC51D60}" type="datetime1">
              <a:rPr lang="de-DE" smtClean="0"/>
              <a:t>25.11.20</a:t>
            </a:fld>
            <a:endParaRPr lang="de-DE" dirty="0"/>
          </a:p>
        </p:txBody>
      </p:sp>
      <p:sp>
        <p:nvSpPr>
          <p:cNvPr id="10" name="Fußzeilenplatzhalter 3">
            <a:extLst>
              <a:ext uri="{FF2B5EF4-FFF2-40B4-BE49-F238E27FC236}">
                <a16:creationId xmlns:a16="http://schemas.microsoft.com/office/drawing/2014/main" id="{EA05AD3D-76C4-8D46-AE57-C79F6B98EC1B}"/>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spTree>
    <p:extLst>
      <p:ext uri="{BB962C8B-B14F-4D97-AF65-F5344CB8AC3E}">
        <p14:creationId xmlns:p14="http://schemas.microsoft.com/office/powerpoint/2010/main" val="2455109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1D7662D-290C-594B-BBF2-E901F10C4A5E}"/>
              </a:ext>
            </a:extLst>
          </p:cNvPr>
          <p:cNvSpPr>
            <a:spLocks noGrp="1"/>
          </p:cNvSpPr>
          <p:nvPr>
            <p:ph type="sldNum" sz="quarter" idx="12"/>
          </p:nvPr>
        </p:nvSpPr>
        <p:spPr/>
        <p:txBody>
          <a:bodyPr/>
          <a:lstStyle/>
          <a:p>
            <a:fld id="{7D26CBBC-A65C-324F-A558-3C7EC3B0734D}" type="slidenum">
              <a:rPr lang="de-DE" smtClean="0"/>
              <a:t>63</a:t>
            </a:fld>
            <a:endParaRPr lang="de-DE" dirty="0"/>
          </a:p>
        </p:txBody>
      </p:sp>
      <p:sp>
        <p:nvSpPr>
          <p:cNvPr id="9" name="Datumsplatzhalter 2">
            <a:extLst>
              <a:ext uri="{FF2B5EF4-FFF2-40B4-BE49-F238E27FC236}">
                <a16:creationId xmlns:a16="http://schemas.microsoft.com/office/drawing/2014/main" id="{5064961C-ABB8-3345-993A-3806D96906F1}"/>
              </a:ext>
            </a:extLst>
          </p:cNvPr>
          <p:cNvSpPr>
            <a:spLocks noGrp="1"/>
          </p:cNvSpPr>
          <p:nvPr>
            <p:ph type="dt" sz="half" idx="10"/>
          </p:nvPr>
        </p:nvSpPr>
        <p:spPr>
          <a:xfrm>
            <a:off x="838200" y="6356350"/>
            <a:ext cx="2743200" cy="365125"/>
          </a:xfrm>
        </p:spPr>
        <p:txBody>
          <a:bodyPr/>
          <a:lstStyle/>
          <a:p>
            <a:fld id="{3E832826-F5E3-CC4D-B02E-AA215CC51D60}" type="datetime1">
              <a:rPr lang="de-DE" smtClean="0"/>
              <a:t>25.11.20</a:t>
            </a:fld>
            <a:endParaRPr lang="de-DE" dirty="0"/>
          </a:p>
        </p:txBody>
      </p:sp>
      <p:sp>
        <p:nvSpPr>
          <p:cNvPr id="10" name="Fußzeilenplatzhalter 3">
            <a:extLst>
              <a:ext uri="{FF2B5EF4-FFF2-40B4-BE49-F238E27FC236}">
                <a16:creationId xmlns:a16="http://schemas.microsoft.com/office/drawing/2014/main" id="{EA05AD3D-76C4-8D46-AE57-C79F6B98EC1B}"/>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pic>
        <p:nvPicPr>
          <p:cNvPr id="11" name="Grafik 10" descr="Bücher">
            <a:extLst>
              <a:ext uri="{FF2B5EF4-FFF2-40B4-BE49-F238E27FC236}">
                <a16:creationId xmlns:a16="http://schemas.microsoft.com/office/drawing/2014/main" id="{FCCDCF57-097C-764F-BA44-C5901A1415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672" y="4238625"/>
            <a:ext cx="1540328" cy="1540328"/>
          </a:xfrm>
          <a:prstGeom prst="rect">
            <a:avLst/>
          </a:prstGeom>
        </p:spPr>
      </p:pic>
      <p:sp>
        <p:nvSpPr>
          <p:cNvPr id="12" name="Inhaltsplatzhalter 2">
            <a:extLst>
              <a:ext uri="{FF2B5EF4-FFF2-40B4-BE49-F238E27FC236}">
                <a16:creationId xmlns:a16="http://schemas.microsoft.com/office/drawing/2014/main" id="{A721C884-5845-1C45-BE78-A53F0ABEB420}"/>
              </a:ext>
            </a:extLst>
          </p:cNvPr>
          <p:cNvSpPr>
            <a:spLocks noGrp="1" noChangeArrowheads="1"/>
          </p:cNvSpPr>
          <p:nvPr>
            <p:ph idx="1"/>
          </p:nvPr>
        </p:nvSpPr>
        <p:spPr>
          <a:xfrm>
            <a:off x="2349500" y="1282700"/>
            <a:ext cx="9598841" cy="5315579"/>
          </a:xfrm>
          <a:ln/>
        </p:spPr>
        <p:txBody>
          <a:bodyPr wrap="square" lIns="72000"/>
          <a:lstStyle/>
          <a:p>
            <a:pPr marL="0" indent="0">
              <a:spcBef>
                <a:spcPts val="300"/>
              </a:spcBef>
              <a:spcAft>
                <a:spcPts val="300"/>
              </a:spcAft>
              <a:buNone/>
            </a:pPr>
            <a:r>
              <a:rPr lang="de-DE" sz="1200" b="1" dirty="0">
                <a:latin typeface="Open Sans" panose="020B0606030504020204" pitchFamily="34" charset="0"/>
                <a:ea typeface="Open Sans" panose="020B0606030504020204" pitchFamily="34" charset="0"/>
                <a:cs typeface="Open Sans" panose="020B0606030504020204" pitchFamily="34" charset="0"/>
              </a:rPr>
              <a:t>Baddeley, A. (1992)</a:t>
            </a:r>
            <a:r>
              <a:rPr lang="de-DE" sz="1200" dirty="0">
                <a:latin typeface="Open Sans" panose="020B0606030504020204" pitchFamily="34" charset="0"/>
                <a:ea typeface="Open Sans" panose="020B0606030504020204" pitchFamily="34" charset="0"/>
                <a:cs typeface="Open Sans" panose="020B0606030504020204" pitchFamily="34" charset="0"/>
              </a:rPr>
              <a:t>. Working </a:t>
            </a:r>
            <a:r>
              <a:rPr lang="de-DE" sz="1200" dirty="0" err="1">
                <a:latin typeface="Open Sans" panose="020B0606030504020204" pitchFamily="34" charset="0"/>
                <a:ea typeface="Open Sans" panose="020B0606030504020204" pitchFamily="34" charset="0"/>
                <a:cs typeface="Open Sans" panose="020B0606030504020204" pitchFamily="34" charset="0"/>
              </a:rPr>
              <a:t>memory</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i="1" dirty="0">
                <a:latin typeface="Open Sans" panose="020B0606030504020204" pitchFamily="34" charset="0"/>
                <a:ea typeface="Open Sans" panose="020B0606030504020204" pitchFamily="34" charset="0"/>
                <a:cs typeface="Open Sans" panose="020B0606030504020204" pitchFamily="34" charset="0"/>
              </a:rPr>
              <a:t>Science</a:t>
            </a:r>
            <a:r>
              <a:rPr lang="de-DE" sz="1200" dirty="0">
                <a:latin typeface="Open Sans" panose="020B0606030504020204" pitchFamily="34" charset="0"/>
                <a:ea typeface="Open Sans" panose="020B0606030504020204" pitchFamily="34" charset="0"/>
                <a:cs typeface="Open Sans" panose="020B0606030504020204" pitchFamily="34" charset="0"/>
              </a:rPr>
              <a:t>, 225, S. 556-559.</a:t>
            </a:r>
          </a:p>
          <a:p>
            <a:pPr marL="0" indent="0">
              <a:spcBef>
                <a:spcPts val="300"/>
              </a:spcBef>
              <a:spcAft>
                <a:spcPts val="300"/>
              </a:spcAft>
              <a:buNone/>
            </a:pPr>
            <a:r>
              <a:rPr lang="de-DE" sz="1200" b="1" dirty="0">
                <a:latin typeface="Open Sans" panose="020B0606030504020204" pitchFamily="34" charset="0"/>
                <a:ea typeface="Open Sans" panose="020B0606030504020204" pitchFamily="34" charset="0"/>
                <a:cs typeface="Open Sans" panose="020B0606030504020204" pitchFamily="34" charset="0"/>
              </a:rPr>
              <a:t>Barzel, B. &amp; Schreiber, </a:t>
            </a:r>
            <a:r>
              <a:rPr lang="de-DE" sz="1200" b="1" dirty="0" err="1">
                <a:latin typeface="Open Sans" panose="020B0606030504020204" pitchFamily="34" charset="0"/>
                <a:ea typeface="Open Sans" panose="020B0606030504020204" pitchFamily="34" charset="0"/>
                <a:cs typeface="Open Sans" panose="020B0606030504020204" pitchFamily="34" charset="0"/>
              </a:rPr>
              <a:t>Ch</a:t>
            </a:r>
            <a:r>
              <a:rPr lang="de-DE" sz="1200" b="1" dirty="0">
                <a:latin typeface="Open Sans" panose="020B0606030504020204" pitchFamily="34" charset="0"/>
                <a:ea typeface="Open Sans" panose="020B0606030504020204" pitchFamily="34" charset="0"/>
                <a:cs typeface="Open Sans" panose="020B0606030504020204" pitchFamily="34" charset="0"/>
              </a:rPr>
              <a:t>. (2017). </a:t>
            </a:r>
            <a:r>
              <a:rPr lang="de-DE" sz="1200" dirty="0">
                <a:latin typeface="Open Sans" panose="020B0606030504020204" pitchFamily="34" charset="0"/>
                <a:ea typeface="Open Sans" panose="020B0606030504020204" pitchFamily="34" charset="0"/>
                <a:cs typeface="Open Sans" panose="020B0606030504020204" pitchFamily="34" charset="0"/>
              </a:rPr>
              <a:t>Digitale Medien im Unterricht. In M. </a:t>
            </a:r>
            <a:r>
              <a:rPr lang="de-DE" sz="1200" dirty="0" err="1">
                <a:latin typeface="Open Sans" panose="020B0606030504020204" pitchFamily="34" charset="0"/>
                <a:ea typeface="Open Sans" panose="020B0606030504020204" pitchFamily="34" charset="0"/>
                <a:cs typeface="Open Sans" panose="020B0606030504020204" pitchFamily="34" charset="0"/>
              </a:rPr>
              <a:t>Abshagen</a:t>
            </a:r>
            <a:r>
              <a:rPr lang="de-DE" sz="1200" dirty="0">
                <a:latin typeface="Open Sans" panose="020B0606030504020204" pitchFamily="34" charset="0"/>
                <a:ea typeface="Open Sans" panose="020B0606030504020204" pitchFamily="34" charset="0"/>
                <a:cs typeface="Open Sans" panose="020B0606030504020204" pitchFamily="34" charset="0"/>
              </a:rPr>
              <a:t>, B. Barzel, J. Kramer, T. Riecke-</a:t>
            </a:r>
            <a:r>
              <a:rPr lang="de-DE" sz="1200" dirty="0" err="1">
                <a:latin typeface="Open Sans" panose="020B0606030504020204" pitchFamily="34" charset="0"/>
                <a:ea typeface="Open Sans" panose="020B0606030504020204" pitchFamily="34" charset="0"/>
                <a:cs typeface="Open Sans" panose="020B0606030504020204" pitchFamily="34" charset="0"/>
              </a:rPr>
              <a:t>Baulecke</a:t>
            </a:r>
            <a:r>
              <a:rPr lang="de-DE" sz="1200" dirty="0">
                <a:latin typeface="Open Sans" panose="020B0606030504020204" pitchFamily="34" charset="0"/>
                <a:ea typeface="Open Sans" panose="020B0606030504020204" pitchFamily="34" charset="0"/>
                <a:cs typeface="Open Sans" panose="020B0606030504020204" pitchFamily="34" charset="0"/>
              </a:rPr>
              <a:t>, B. </a:t>
            </a:r>
            <a:r>
              <a:rPr lang="de-DE" sz="1200" dirty="0" err="1">
                <a:latin typeface="Open Sans" panose="020B0606030504020204" pitchFamily="34" charset="0"/>
                <a:ea typeface="Open Sans" panose="020B0606030504020204" pitchFamily="34" charset="0"/>
                <a:cs typeface="Open Sans" panose="020B0606030504020204" pitchFamily="34" charset="0"/>
              </a:rPr>
              <a:t>Rösken</a:t>
            </a:r>
            <a:r>
              <a:rPr lang="de-DE" sz="1200" dirty="0">
                <a:latin typeface="Open Sans" panose="020B0606030504020204" pitchFamily="34" charset="0"/>
                <a:ea typeface="Open Sans" panose="020B0606030504020204" pitchFamily="34" charset="0"/>
                <a:cs typeface="Open Sans" panose="020B0606030504020204" pitchFamily="34" charset="0"/>
              </a:rPr>
              <a:t>-Winter &amp; </a:t>
            </a:r>
            <a:r>
              <a:rPr lang="de-DE" sz="1200" dirty="0" err="1">
                <a:latin typeface="Open Sans" panose="020B0606030504020204" pitchFamily="34" charset="0"/>
                <a:ea typeface="Open Sans" panose="020B0606030504020204" pitchFamily="34" charset="0"/>
                <a:cs typeface="Open Sans" panose="020B0606030504020204" pitchFamily="34" charset="0"/>
              </a:rPr>
              <a:t>Ch</a:t>
            </a:r>
            <a:r>
              <a:rPr lang="de-DE" sz="1200" dirty="0">
                <a:latin typeface="Open Sans" panose="020B0606030504020204" pitchFamily="34" charset="0"/>
                <a:ea typeface="Open Sans" panose="020B0606030504020204" pitchFamily="34" charset="0"/>
                <a:cs typeface="Open Sans" panose="020B0606030504020204" pitchFamily="34" charset="0"/>
              </a:rPr>
              <a:t>. Selter (Hrsg.). </a:t>
            </a:r>
            <a:r>
              <a:rPr lang="de-DE" sz="1200" i="1" dirty="0">
                <a:latin typeface="Open Sans" panose="020B0606030504020204" pitchFamily="34" charset="0"/>
                <a:ea typeface="Open Sans" panose="020B0606030504020204" pitchFamily="34" charset="0"/>
                <a:cs typeface="Open Sans" panose="020B0606030504020204" pitchFamily="34" charset="0"/>
              </a:rPr>
              <a:t>Basiswissen Lehrerbildung: Mathematik unterrichten</a:t>
            </a:r>
            <a:r>
              <a:rPr lang="de-DE" sz="1200" dirty="0">
                <a:latin typeface="Open Sans" panose="020B0606030504020204" pitchFamily="34" charset="0"/>
                <a:ea typeface="Open Sans" panose="020B0606030504020204" pitchFamily="34" charset="0"/>
                <a:cs typeface="Open Sans" panose="020B0606030504020204" pitchFamily="34" charset="0"/>
              </a:rPr>
              <a:t>. Seelze: </a:t>
            </a:r>
            <a:r>
              <a:rPr lang="de-DE" sz="1200" dirty="0" err="1">
                <a:latin typeface="Open Sans" panose="020B0606030504020204" pitchFamily="34" charset="0"/>
                <a:ea typeface="Open Sans" panose="020B0606030504020204" pitchFamily="34" charset="0"/>
                <a:cs typeface="Open Sans" panose="020B0606030504020204" pitchFamily="34" charset="0"/>
              </a:rPr>
              <a:t>Kallmeyer</a:t>
            </a:r>
            <a:r>
              <a:rPr lang="de-DE" sz="1200" dirty="0">
                <a:latin typeface="Open Sans" panose="020B0606030504020204" pitchFamily="34" charset="0"/>
                <a:ea typeface="Open Sans" panose="020B0606030504020204" pitchFamily="34" charset="0"/>
                <a:cs typeface="Open Sans" panose="020B0606030504020204" pitchFamily="34" charset="0"/>
              </a:rPr>
              <a:t>.</a:t>
            </a:r>
          </a:p>
          <a:p>
            <a:pPr marL="0" indent="0">
              <a:spcBef>
                <a:spcPts val="300"/>
              </a:spcBef>
              <a:spcAft>
                <a:spcPts val="300"/>
              </a:spcAft>
              <a:buNone/>
            </a:pPr>
            <a:r>
              <a:rPr lang="de-DE" altLang="de-DE" sz="1200" b="1" dirty="0">
                <a:latin typeface="Open Sans" panose="020B0606030504020204" pitchFamily="34" charset="0"/>
                <a:ea typeface="Open Sans" panose="020B0606030504020204" pitchFamily="34" charset="0"/>
                <a:cs typeface="Open Sans" panose="020B0606030504020204" pitchFamily="34" charset="0"/>
              </a:rPr>
              <a:t>Bürgermeister, A., </a:t>
            </a:r>
            <a:r>
              <a:rPr lang="de-DE" altLang="de-DE" sz="1200" b="1" dirty="0" err="1">
                <a:latin typeface="Open Sans" panose="020B0606030504020204" pitchFamily="34" charset="0"/>
                <a:ea typeface="Open Sans" panose="020B0606030504020204" pitchFamily="34" charset="0"/>
                <a:cs typeface="Open Sans" panose="020B0606030504020204" pitchFamily="34" charset="0"/>
              </a:rPr>
              <a:t>Klieme</a:t>
            </a:r>
            <a:r>
              <a:rPr lang="de-DE" altLang="de-DE" sz="1200" b="1" dirty="0">
                <a:latin typeface="Open Sans" panose="020B0606030504020204" pitchFamily="34" charset="0"/>
                <a:ea typeface="Open Sans" panose="020B0606030504020204" pitchFamily="34" charset="0"/>
                <a:cs typeface="Open Sans" panose="020B0606030504020204" pitchFamily="34" charset="0"/>
              </a:rPr>
              <a:t>, E., </a:t>
            </a:r>
            <a:r>
              <a:rPr lang="de-DE" altLang="de-DE" sz="1200" b="1" dirty="0" err="1">
                <a:latin typeface="Open Sans" panose="020B0606030504020204" pitchFamily="34" charset="0"/>
                <a:ea typeface="Open Sans" panose="020B0606030504020204" pitchFamily="34" charset="0"/>
                <a:cs typeface="Open Sans" panose="020B0606030504020204" pitchFamily="34" charset="0"/>
              </a:rPr>
              <a:t>Rakoczy</a:t>
            </a:r>
            <a:r>
              <a:rPr lang="de-DE" altLang="de-DE" sz="1200" b="1" dirty="0">
                <a:latin typeface="Open Sans" panose="020B0606030504020204" pitchFamily="34" charset="0"/>
                <a:ea typeface="Open Sans" panose="020B0606030504020204" pitchFamily="34" charset="0"/>
                <a:cs typeface="Open Sans" panose="020B0606030504020204" pitchFamily="34" charset="0"/>
              </a:rPr>
              <a:t>, K., </a:t>
            </a:r>
            <a:r>
              <a:rPr lang="de-DE" altLang="de-DE" sz="1200" b="1" dirty="0" err="1">
                <a:latin typeface="Open Sans" panose="020B0606030504020204" pitchFamily="34" charset="0"/>
                <a:ea typeface="Open Sans" panose="020B0606030504020204" pitchFamily="34" charset="0"/>
                <a:cs typeface="Open Sans" panose="020B0606030504020204" pitchFamily="34" charset="0"/>
              </a:rPr>
              <a:t>Harks</a:t>
            </a:r>
            <a:r>
              <a:rPr lang="de-DE" altLang="de-DE" sz="1200" b="1" dirty="0">
                <a:latin typeface="Open Sans" panose="020B0606030504020204" pitchFamily="34" charset="0"/>
                <a:ea typeface="Open Sans" panose="020B0606030504020204" pitchFamily="34" charset="0"/>
                <a:cs typeface="Open Sans" panose="020B0606030504020204" pitchFamily="34" charset="0"/>
              </a:rPr>
              <a:t>, B. &amp; Blum, W. (2014)</a:t>
            </a:r>
            <a:r>
              <a:rPr lang="de-DE" altLang="de-DE" sz="1200" dirty="0">
                <a:latin typeface="Open Sans" panose="020B0606030504020204" pitchFamily="34" charset="0"/>
                <a:ea typeface="Open Sans" panose="020B0606030504020204" pitchFamily="34" charset="0"/>
                <a:cs typeface="Open Sans" panose="020B0606030504020204" pitchFamily="34" charset="0"/>
              </a:rPr>
              <a:t>. Formative Leistungsbeurteilung im Unterricht: Konzepte, Praxisberichte und ein neues Diagnoseinstrument für das Fach Mathematik. In M.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Hasselhorn</a:t>
            </a:r>
            <a:r>
              <a:rPr lang="de-DE" altLang="de-DE" sz="1200" dirty="0">
                <a:latin typeface="Open Sans" panose="020B0606030504020204" pitchFamily="34" charset="0"/>
                <a:ea typeface="Open Sans" panose="020B0606030504020204" pitchFamily="34" charset="0"/>
                <a:cs typeface="Open Sans" panose="020B0606030504020204" pitchFamily="34" charset="0"/>
              </a:rPr>
              <a:t>, W. Scheider &amp; U. Trautwein (Hrsg.). </a:t>
            </a:r>
            <a:r>
              <a:rPr lang="de-DE" altLang="de-DE" sz="1200" i="1" dirty="0">
                <a:latin typeface="Open Sans" panose="020B0606030504020204" pitchFamily="34" charset="0"/>
                <a:ea typeface="Open Sans" panose="020B0606030504020204" pitchFamily="34" charset="0"/>
                <a:cs typeface="Open Sans" panose="020B0606030504020204" pitchFamily="34" charset="0"/>
              </a:rPr>
              <a:t>Lernverlaufsdiagnostik</a:t>
            </a:r>
            <a:r>
              <a:rPr lang="de-DE" altLang="de-DE" sz="1200" dirty="0">
                <a:latin typeface="Open Sans" panose="020B0606030504020204" pitchFamily="34" charset="0"/>
                <a:ea typeface="Open Sans" panose="020B0606030504020204" pitchFamily="34" charset="0"/>
                <a:cs typeface="Open Sans" panose="020B0606030504020204" pitchFamily="34" charset="0"/>
              </a:rPr>
              <a:t>. Göttingen: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Hogrefe</a:t>
            </a:r>
            <a:r>
              <a:rPr lang="de-DE" altLang="de-DE" sz="1200" dirty="0">
                <a:latin typeface="Open Sans" panose="020B0606030504020204" pitchFamily="34" charset="0"/>
                <a:ea typeface="Open Sans" panose="020B0606030504020204" pitchFamily="34" charset="0"/>
                <a:cs typeface="Open Sans" panose="020B0606030504020204" pitchFamily="34" charset="0"/>
              </a:rPr>
              <a:t>.</a:t>
            </a:r>
          </a:p>
          <a:p>
            <a:pPr marL="0" indent="0">
              <a:spcBef>
                <a:spcPts val="300"/>
              </a:spcBef>
              <a:spcAft>
                <a:spcPts val="300"/>
              </a:spcAft>
              <a:buNone/>
            </a:pPr>
            <a:r>
              <a:rPr lang="de-DE" altLang="de-DE" sz="1200" b="1" dirty="0" err="1">
                <a:latin typeface="Open Sans" panose="020B0606030504020204" pitchFamily="34" charset="0"/>
                <a:ea typeface="Open Sans" panose="020B0606030504020204" pitchFamily="34" charset="0"/>
                <a:cs typeface="Open Sans" panose="020B0606030504020204" pitchFamily="34" charset="0"/>
              </a:rPr>
              <a:t>Devlin</a:t>
            </a:r>
            <a:r>
              <a:rPr lang="de-DE" altLang="de-DE" sz="1200" b="1" dirty="0">
                <a:latin typeface="Open Sans" panose="020B0606030504020204" pitchFamily="34" charset="0"/>
                <a:ea typeface="Open Sans" panose="020B0606030504020204" pitchFamily="34" charset="0"/>
                <a:cs typeface="Open Sans" panose="020B0606030504020204" pitchFamily="34" charset="0"/>
              </a:rPr>
              <a:t>, K. (1998)</a:t>
            </a:r>
            <a:r>
              <a:rPr lang="de-DE" altLang="de-DE" sz="1200" dirty="0">
                <a:latin typeface="Open Sans" panose="020B0606030504020204" pitchFamily="34" charset="0"/>
                <a:ea typeface="Open Sans" panose="020B0606030504020204" pitchFamily="34" charset="0"/>
                <a:cs typeface="Open Sans" panose="020B0606030504020204" pitchFamily="34" charset="0"/>
              </a:rPr>
              <a:t>. </a:t>
            </a:r>
            <a:r>
              <a:rPr lang="de-DE" altLang="de-DE" sz="1200" i="1" dirty="0">
                <a:latin typeface="Open Sans" panose="020B0606030504020204" pitchFamily="34" charset="0"/>
                <a:ea typeface="Open Sans" panose="020B0606030504020204" pitchFamily="34" charset="0"/>
                <a:cs typeface="Open Sans" panose="020B0606030504020204" pitchFamily="34" charset="0"/>
              </a:rPr>
              <a:t>Muster der Mathematik. Ordnungsgesetze des Geistes und der Natur</a:t>
            </a:r>
            <a:r>
              <a:rPr lang="de-DE" altLang="de-DE" sz="1200" dirty="0">
                <a:latin typeface="Open Sans" panose="020B0606030504020204" pitchFamily="34" charset="0"/>
                <a:ea typeface="Open Sans" panose="020B0606030504020204" pitchFamily="34" charset="0"/>
                <a:cs typeface="Open Sans" panose="020B0606030504020204" pitchFamily="34" charset="0"/>
              </a:rPr>
              <a:t>. Heidelberg: Spektrum Akademischer Verlag. </a:t>
            </a:r>
          </a:p>
          <a:p>
            <a:pPr marL="0" indent="0">
              <a:spcBef>
                <a:spcPts val="300"/>
              </a:spcBef>
              <a:spcAft>
                <a:spcPts val="300"/>
              </a:spcAft>
              <a:buNone/>
            </a:pPr>
            <a:r>
              <a:rPr lang="de-DE" altLang="de-DE" sz="1200" b="1" dirty="0">
                <a:latin typeface="Open Sans" panose="020B0606030504020204" pitchFamily="34" charset="0"/>
                <a:ea typeface="Open Sans" panose="020B0606030504020204" pitchFamily="34" charset="0"/>
                <a:cs typeface="Open Sans" panose="020B0606030504020204" pitchFamily="34" charset="0"/>
              </a:rPr>
              <a:t>Dörr, G. &amp; Strittmatter, P. (2002). </a:t>
            </a:r>
            <a:r>
              <a:rPr lang="de-DE" altLang="de-DE" sz="1200" dirty="0">
                <a:latin typeface="Open Sans" panose="020B0606030504020204" pitchFamily="34" charset="0"/>
                <a:ea typeface="Open Sans" panose="020B0606030504020204" pitchFamily="34" charset="0"/>
                <a:cs typeface="Open Sans" panose="020B0606030504020204" pitchFamily="34" charset="0"/>
              </a:rPr>
              <a:t>Multimedia aus pädagogischer Sicht. In L. J. </a:t>
            </a:r>
            <a:r>
              <a:rPr lang="de-DE" sz="1200" dirty="0">
                <a:latin typeface="Open Sans" panose="020B0606030504020204" pitchFamily="34" charset="0"/>
                <a:ea typeface="Open Sans" panose="020B0606030504020204" pitchFamily="34" charset="0"/>
                <a:cs typeface="Open Sans" panose="020B0606030504020204" pitchFamily="34" charset="0"/>
              </a:rPr>
              <a:t>Issing &amp; P. </a:t>
            </a:r>
            <a:r>
              <a:rPr lang="de-DE" sz="1200" dirty="0" err="1">
                <a:latin typeface="Open Sans" panose="020B0606030504020204" pitchFamily="34" charset="0"/>
                <a:ea typeface="Open Sans" panose="020B0606030504020204" pitchFamily="34" charset="0"/>
                <a:cs typeface="Open Sans" panose="020B0606030504020204" pitchFamily="34" charset="0"/>
              </a:rPr>
              <a:t>Klimsa</a:t>
            </a:r>
            <a:r>
              <a:rPr lang="de-DE" sz="1200" dirty="0">
                <a:latin typeface="Open Sans" panose="020B0606030504020204" pitchFamily="34" charset="0"/>
                <a:ea typeface="Open Sans" panose="020B0606030504020204" pitchFamily="34" charset="0"/>
                <a:cs typeface="Open Sans" panose="020B0606030504020204" pitchFamily="34" charset="0"/>
              </a:rPr>
              <a:t> (Hrsg.). </a:t>
            </a:r>
            <a:r>
              <a:rPr lang="de-DE" sz="1200" i="1" dirty="0">
                <a:latin typeface="Open Sans" panose="020B0606030504020204" pitchFamily="34" charset="0"/>
                <a:ea typeface="Open Sans" panose="020B0606030504020204" pitchFamily="34" charset="0"/>
                <a:cs typeface="Open Sans" panose="020B0606030504020204" pitchFamily="34" charset="0"/>
              </a:rPr>
              <a:t>Informationen und Lernen mit Multimedia und Internet. Lehrbuch für Studium und Praxis</a:t>
            </a:r>
            <a:r>
              <a:rPr lang="de-DE" sz="1200" dirty="0">
                <a:latin typeface="Open Sans" panose="020B0606030504020204" pitchFamily="34" charset="0"/>
                <a:ea typeface="Open Sans" panose="020B0606030504020204" pitchFamily="34" charset="0"/>
                <a:cs typeface="Open Sans" panose="020B0606030504020204" pitchFamily="34" charset="0"/>
              </a:rPr>
              <a:t>. Weinheim: Beltz.</a:t>
            </a:r>
            <a:endParaRPr lang="de-DE" altLang="de-DE" sz="12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300"/>
              </a:spcBef>
              <a:spcAft>
                <a:spcPts val="300"/>
              </a:spcAft>
              <a:buNone/>
            </a:pPr>
            <a:r>
              <a:rPr lang="de-DE" altLang="de-DE" sz="1200" b="1" dirty="0">
                <a:latin typeface="Open Sans" panose="020B0606030504020204" pitchFamily="34" charset="0"/>
                <a:ea typeface="Open Sans" panose="020B0606030504020204" pitchFamily="34" charset="0"/>
                <a:cs typeface="Open Sans" panose="020B0606030504020204" pitchFamily="34" charset="0"/>
              </a:rPr>
              <a:t>Chandler, P., &amp; </a:t>
            </a:r>
            <a:r>
              <a:rPr lang="de-DE" altLang="de-DE" sz="1200" b="1" dirty="0" err="1">
                <a:latin typeface="Open Sans" panose="020B0606030504020204" pitchFamily="34" charset="0"/>
                <a:ea typeface="Open Sans" panose="020B0606030504020204" pitchFamily="34" charset="0"/>
                <a:cs typeface="Open Sans" panose="020B0606030504020204" pitchFamily="34" charset="0"/>
              </a:rPr>
              <a:t>Sweller</a:t>
            </a:r>
            <a:r>
              <a:rPr lang="de-DE" altLang="de-DE" sz="1200" b="1" dirty="0">
                <a:latin typeface="Open Sans" panose="020B0606030504020204" pitchFamily="34" charset="0"/>
                <a:ea typeface="Open Sans" panose="020B0606030504020204" pitchFamily="34" charset="0"/>
                <a:cs typeface="Open Sans" panose="020B0606030504020204" pitchFamily="34" charset="0"/>
              </a:rPr>
              <a:t>, J. (1991)</a:t>
            </a:r>
            <a:r>
              <a:rPr lang="de-DE" altLang="de-DE" sz="1200" dirty="0">
                <a:latin typeface="Open Sans" panose="020B0606030504020204" pitchFamily="34" charset="0"/>
                <a:ea typeface="Open Sans" panose="020B0606030504020204" pitchFamily="34" charset="0"/>
                <a:cs typeface="Open Sans" panose="020B0606030504020204" pitchFamily="34" charset="0"/>
              </a:rPr>
              <a:t>.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Cognitive</a:t>
            </a:r>
            <a:r>
              <a:rPr lang="de-DE" altLang="de-DE" sz="1200" dirty="0">
                <a:latin typeface="Open Sans" panose="020B0606030504020204" pitchFamily="34" charset="0"/>
                <a:ea typeface="Open Sans" panose="020B0606030504020204" pitchFamily="34" charset="0"/>
                <a:cs typeface="Open Sans" panose="020B0606030504020204" pitchFamily="34" charset="0"/>
              </a:rPr>
              <a:t> Load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Theory</a:t>
            </a:r>
            <a:r>
              <a:rPr lang="de-DE" altLang="de-DE" sz="1200" dirty="0">
                <a:latin typeface="Open Sans" panose="020B0606030504020204" pitchFamily="34" charset="0"/>
                <a:ea typeface="Open Sans" panose="020B0606030504020204" pitchFamily="34" charset="0"/>
                <a:cs typeface="Open Sans" panose="020B0606030504020204" pitchFamily="34" charset="0"/>
              </a:rPr>
              <a:t>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and</a:t>
            </a:r>
            <a:r>
              <a:rPr lang="de-DE" altLang="de-DE" sz="1200" dirty="0">
                <a:latin typeface="Open Sans" panose="020B0606030504020204" pitchFamily="34" charset="0"/>
                <a:ea typeface="Open Sans" panose="020B0606030504020204" pitchFamily="34" charset="0"/>
                <a:cs typeface="Open Sans" panose="020B0606030504020204" pitchFamily="34" charset="0"/>
              </a:rPr>
              <a:t>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the</a:t>
            </a:r>
            <a:r>
              <a:rPr lang="de-DE" altLang="de-DE" sz="1200" dirty="0">
                <a:latin typeface="Open Sans" panose="020B0606030504020204" pitchFamily="34" charset="0"/>
                <a:ea typeface="Open Sans" panose="020B0606030504020204" pitchFamily="34" charset="0"/>
                <a:cs typeface="Open Sans" panose="020B0606030504020204" pitchFamily="34" charset="0"/>
              </a:rPr>
              <a:t> Format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of</a:t>
            </a:r>
            <a:r>
              <a:rPr lang="de-DE" altLang="de-DE" sz="1200" dirty="0">
                <a:latin typeface="Open Sans" panose="020B0606030504020204" pitchFamily="34" charset="0"/>
                <a:ea typeface="Open Sans" panose="020B0606030504020204" pitchFamily="34" charset="0"/>
                <a:cs typeface="Open Sans" panose="020B0606030504020204" pitchFamily="34" charset="0"/>
              </a:rPr>
              <a:t>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Instruction</a:t>
            </a:r>
            <a:r>
              <a:rPr lang="de-DE" altLang="de-DE" sz="1200" dirty="0">
                <a:latin typeface="Open Sans" panose="020B0606030504020204" pitchFamily="34" charset="0"/>
                <a:ea typeface="Open Sans" panose="020B0606030504020204" pitchFamily="34" charset="0"/>
                <a:cs typeface="Open Sans" panose="020B0606030504020204" pitchFamily="34" charset="0"/>
              </a:rPr>
              <a:t>. </a:t>
            </a:r>
            <a:r>
              <a:rPr lang="de-DE" altLang="de-DE" sz="1200" i="1" dirty="0" err="1">
                <a:latin typeface="Open Sans" panose="020B0606030504020204" pitchFamily="34" charset="0"/>
                <a:ea typeface="Open Sans" panose="020B0606030504020204" pitchFamily="34" charset="0"/>
                <a:cs typeface="Open Sans" panose="020B0606030504020204" pitchFamily="34" charset="0"/>
              </a:rPr>
              <a:t>Cognition</a:t>
            </a:r>
            <a:r>
              <a:rPr lang="de-DE" altLang="de-DE" sz="1200" i="1" dirty="0">
                <a:latin typeface="Open Sans" panose="020B0606030504020204" pitchFamily="34" charset="0"/>
                <a:ea typeface="Open Sans" panose="020B0606030504020204" pitchFamily="34" charset="0"/>
                <a:cs typeface="Open Sans" panose="020B0606030504020204" pitchFamily="34" charset="0"/>
              </a:rPr>
              <a:t> </a:t>
            </a:r>
            <a:r>
              <a:rPr lang="de-DE" altLang="de-DE" sz="1200" i="1" dirty="0" err="1">
                <a:latin typeface="Open Sans" panose="020B0606030504020204" pitchFamily="34" charset="0"/>
                <a:ea typeface="Open Sans" panose="020B0606030504020204" pitchFamily="34" charset="0"/>
                <a:cs typeface="Open Sans" panose="020B0606030504020204" pitchFamily="34" charset="0"/>
              </a:rPr>
              <a:t>and</a:t>
            </a:r>
            <a:r>
              <a:rPr lang="de-DE" altLang="de-DE" sz="1200" i="1" dirty="0">
                <a:latin typeface="Open Sans" panose="020B0606030504020204" pitchFamily="34" charset="0"/>
                <a:ea typeface="Open Sans" panose="020B0606030504020204" pitchFamily="34" charset="0"/>
                <a:cs typeface="Open Sans" panose="020B0606030504020204" pitchFamily="34" charset="0"/>
              </a:rPr>
              <a:t> </a:t>
            </a:r>
            <a:r>
              <a:rPr lang="de-DE" altLang="de-DE" sz="1200" i="1" dirty="0" err="1">
                <a:latin typeface="Open Sans" panose="020B0606030504020204" pitchFamily="34" charset="0"/>
                <a:ea typeface="Open Sans" panose="020B0606030504020204" pitchFamily="34" charset="0"/>
                <a:cs typeface="Open Sans" panose="020B0606030504020204" pitchFamily="34" charset="0"/>
              </a:rPr>
              <a:t>Instruction</a:t>
            </a:r>
            <a:r>
              <a:rPr lang="de-DE" altLang="de-DE" sz="1200" dirty="0">
                <a:latin typeface="Open Sans" panose="020B0606030504020204" pitchFamily="34" charset="0"/>
                <a:ea typeface="Open Sans" panose="020B0606030504020204" pitchFamily="34" charset="0"/>
                <a:cs typeface="Open Sans" panose="020B0606030504020204" pitchFamily="34" charset="0"/>
              </a:rPr>
              <a:t>, 8(4), S. 293-332.</a:t>
            </a:r>
          </a:p>
          <a:p>
            <a:pPr marL="0" indent="0">
              <a:spcBef>
                <a:spcPts val="300"/>
              </a:spcBef>
              <a:spcAft>
                <a:spcPts val="300"/>
              </a:spcAft>
              <a:buNone/>
            </a:pPr>
            <a:r>
              <a:rPr lang="de-DE" altLang="de-DE" sz="1200" b="1" dirty="0">
                <a:latin typeface="Open Sans" panose="020B0606030504020204" pitchFamily="34" charset="0"/>
                <a:ea typeface="Open Sans" panose="020B0606030504020204" pitchFamily="34" charset="0"/>
                <a:cs typeface="Open Sans" panose="020B0606030504020204" pitchFamily="34" charset="0"/>
              </a:rPr>
              <a:t>Goodwin, K. &amp; </a:t>
            </a:r>
            <a:r>
              <a:rPr lang="de-DE" altLang="de-DE" sz="1200" b="1" dirty="0" err="1">
                <a:latin typeface="Open Sans" panose="020B0606030504020204" pitchFamily="34" charset="0"/>
                <a:ea typeface="Open Sans" panose="020B0606030504020204" pitchFamily="34" charset="0"/>
                <a:cs typeface="Open Sans" panose="020B0606030504020204" pitchFamily="34" charset="0"/>
              </a:rPr>
              <a:t>Highfield</a:t>
            </a:r>
            <a:r>
              <a:rPr lang="de-DE" altLang="de-DE" sz="1200" b="1" dirty="0">
                <a:latin typeface="Open Sans" panose="020B0606030504020204" pitchFamily="34" charset="0"/>
                <a:ea typeface="Open Sans" panose="020B0606030504020204" pitchFamily="34" charset="0"/>
                <a:cs typeface="Open Sans" panose="020B0606030504020204" pitchFamily="34" charset="0"/>
              </a:rPr>
              <a:t>, K. (2013).</a:t>
            </a:r>
            <a:r>
              <a:rPr lang="de-DE" altLang="de-DE" sz="1200" dirty="0">
                <a:latin typeface="Open Sans" panose="020B0606030504020204" pitchFamily="34" charset="0"/>
                <a:ea typeface="Open Sans" panose="020B0606030504020204" pitchFamily="34" charset="0"/>
                <a:cs typeface="Open Sans" panose="020B0606030504020204" pitchFamily="34" charset="0"/>
              </a:rPr>
              <a:t> A Framework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for</a:t>
            </a:r>
            <a:r>
              <a:rPr lang="de-DE" altLang="de-DE" sz="1200" dirty="0">
                <a:latin typeface="Open Sans" panose="020B0606030504020204" pitchFamily="34" charset="0"/>
                <a:ea typeface="Open Sans" panose="020B0606030504020204" pitchFamily="34" charset="0"/>
                <a:cs typeface="Open Sans" panose="020B0606030504020204" pitchFamily="34" charset="0"/>
              </a:rPr>
              <a:t>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Examining</a:t>
            </a:r>
            <a:r>
              <a:rPr lang="de-DE" altLang="de-DE" sz="1200" dirty="0">
                <a:latin typeface="Open Sans" panose="020B0606030504020204" pitchFamily="34" charset="0"/>
                <a:ea typeface="Open Sans" panose="020B0606030504020204" pitchFamily="34" charset="0"/>
                <a:cs typeface="Open Sans" panose="020B0606030504020204" pitchFamily="34" charset="0"/>
              </a:rPr>
              <a:t> Technologies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and</a:t>
            </a:r>
            <a:r>
              <a:rPr lang="de-DE" altLang="de-DE" sz="1200" dirty="0">
                <a:latin typeface="Open Sans" panose="020B0606030504020204" pitchFamily="34" charset="0"/>
                <a:ea typeface="Open Sans" panose="020B0606030504020204" pitchFamily="34" charset="0"/>
                <a:cs typeface="Open Sans" panose="020B0606030504020204" pitchFamily="34" charset="0"/>
              </a:rPr>
              <a:t> Early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Mathematics</a:t>
            </a:r>
            <a:r>
              <a:rPr lang="de-DE" altLang="de-DE" sz="1200" dirty="0">
                <a:latin typeface="Open Sans" panose="020B0606030504020204" pitchFamily="34" charset="0"/>
                <a:ea typeface="Open Sans" panose="020B0606030504020204" pitchFamily="34" charset="0"/>
                <a:cs typeface="Open Sans" panose="020B0606030504020204" pitchFamily="34" charset="0"/>
              </a:rPr>
              <a:t> Learning. In L. D. English &amp; J. T. Mulligan (Hrsg.). </a:t>
            </a:r>
            <a:r>
              <a:rPr lang="de-DE" altLang="de-DE" sz="1200" i="1" dirty="0" err="1">
                <a:latin typeface="Open Sans" panose="020B0606030504020204" pitchFamily="34" charset="0"/>
                <a:ea typeface="Open Sans" panose="020B0606030504020204" pitchFamily="34" charset="0"/>
                <a:cs typeface="Open Sans" panose="020B0606030504020204" pitchFamily="34" charset="0"/>
              </a:rPr>
              <a:t>Reconceptualizing</a:t>
            </a:r>
            <a:r>
              <a:rPr lang="de-DE" altLang="de-DE" sz="1200" i="1" dirty="0">
                <a:latin typeface="Open Sans" panose="020B0606030504020204" pitchFamily="34" charset="0"/>
                <a:ea typeface="Open Sans" panose="020B0606030504020204" pitchFamily="34" charset="0"/>
                <a:cs typeface="Open Sans" panose="020B0606030504020204" pitchFamily="34" charset="0"/>
              </a:rPr>
              <a:t> Early </a:t>
            </a:r>
            <a:r>
              <a:rPr lang="de-DE" altLang="de-DE" sz="1200" i="1" dirty="0" err="1">
                <a:latin typeface="Open Sans" panose="020B0606030504020204" pitchFamily="34" charset="0"/>
                <a:ea typeface="Open Sans" panose="020B0606030504020204" pitchFamily="34" charset="0"/>
                <a:cs typeface="Open Sans" panose="020B0606030504020204" pitchFamily="34" charset="0"/>
              </a:rPr>
              <a:t>Mathematics</a:t>
            </a:r>
            <a:r>
              <a:rPr lang="de-DE" altLang="de-DE" sz="1200" i="1" dirty="0">
                <a:latin typeface="Open Sans" panose="020B0606030504020204" pitchFamily="34" charset="0"/>
                <a:ea typeface="Open Sans" panose="020B0606030504020204" pitchFamily="34" charset="0"/>
                <a:cs typeface="Open Sans" panose="020B0606030504020204" pitchFamily="34" charset="0"/>
              </a:rPr>
              <a:t> Learning</a:t>
            </a:r>
            <a:r>
              <a:rPr lang="de-DE" altLang="de-DE" sz="1200" dirty="0">
                <a:latin typeface="Open Sans" panose="020B0606030504020204" pitchFamily="34" charset="0"/>
                <a:ea typeface="Open Sans" panose="020B0606030504020204" pitchFamily="34" charset="0"/>
                <a:cs typeface="Open Sans" panose="020B0606030504020204" pitchFamily="34" charset="0"/>
              </a:rPr>
              <a:t>. Dordrecht: Springer.</a:t>
            </a:r>
          </a:p>
          <a:p>
            <a:pPr marL="0" indent="0">
              <a:spcBef>
                <a:spcPts val="300"/>
              </a:spcBef>
              <a:spcAft>
                <a:spcPts val="300"/>
              </a:spcAft>
              <a:buNone/>
            </a:pPr>
            <a:r>
              <a:rPr lang="de-DE" sz="1200" b="1" dirty="0" err="1">
                <a:latin typeface="Open Sans" panose="020B0606030504020204" pitchFamily="34" charset="0"/>
                <a:ea typeface="Open Sans" panose="020B0606030504020204" pitchFamily="34" charset="0"/>
                <a:cs typeface="Open Sans" panose="020B0606030504020204" pitchFamily="34" charset="0"/>
              </a:rPr>
              <a:t>Irion</a:t>
            </a:r>
            <a:r>
              <a:rPr lang="de-DE" sz="1200" b="1" dirty="0">
                <a:latin typeface="Open Sans" panose="020B0606030504020204" pitchFamily="34" charset="0"/>
                <a:ea typeface="Open Sans" panose="020B0606030504020204" pitchFamily="34" charset="0"/>
                <a:cs typeface="Open Sans" panose="020B0606030504020204" pitchFamily="34" charset="0"/>
              </a:rPr>
              <a:t>, T. &amp; </a:t>
            </a:r>
            <a:r>
              <a:rPr lang="de-DE" sz="1200" b="1" dirty="0" err="1">
                <a:latin typeface="Open Sans" panose="020B0606030504020204" pitchFamily="34" charset="0"/>
                <a:ea typeface="Open Sans" panose="020B0606030504020204" pitchFamily="34" charset="0"/>
                <a:cs typeface="Open Sans" panose="020B0606030504020204" pitchFamily="34" charset="0"/>
              </a:rPr>
              <a:t>Kammerl</a:t>
            </a:r>
            <a:r>
              <a:rPr lang="de-DE" sz="1200" b="1" dirty="0">
                <a:latin typeface="Open Sans" panose="020B0606030504020204" pitchFamily="34" charset="0"/>
                <a:ea typeface="Open Sans" panose="020B0606030504020204" pitchFamily="34" charset="0"/>
                <a:cs typeface="Open Sans" panose="020B0606030504020204" pitchFamily="34" charset="0"/>
              </a:rPr>
              <a:t>, R. (2018).</a:t>
            </a:r>
            <a:r>
              <a:rPr lang="de-DE" sz="1200" dirty="0">
                <a:latin typeface="Open Sans" panose="020B0606030504020204" pitchFamily="34" charset="0"/>
                <a:ea typeface="Open Sans" panose="020B0606030504020204" pitchFamily="34" charset="0"/>
                <a:cs typeface="Open Sans" panose="020B0606030504020204" pitchFamily="34" charset="0"/>
              </a:rPr>
              <a:t> Mit digitalen Medien lernen – Grundlagen, Potenziale und Herausforderungen. </a:t>
            </a:r>
            <a:r>
              <a:rPr lang="de-DE" sz="1200" i="1" dirty="0">
                <a:latin typeface="Open Sans" panose="020B0606030504020204" pitchFamily="34" charset="0"/>
                <a:ea typeface="Open Sans" panose="020B0606030504020204" pitchFamily="34" charset="0"/>
                <a:cs typeface="Open Sans" panose="020B0606030504020204" pitchFamily="34" charset="0"/>
              </a:rPr>
              <a:t>Die Grundschulzeitschrift</a:t>
            </a:r>
            <a:r>
              <a:rPr lang="de-DE" sz="1200" dirty="0">
                <a:latin typeface="Open Sans" panose="020B0606030504020204" pitchFamily="34" charset="0"/>
                <a:ea typeface="Open Sans" panose="020B0606030504020204" pitchFamily="34" charset="0"/>
                <a:cs typeface="Open Sans" panose="020B0606030504020204" pitchFamily="34" charset="0"/>
              </a:rPr>
              <a:t>. 307. S. 12-18.</a:t>
            </a:r>
            <a:endParaRPr lang="de-DE" altLang="de-DE" sz="12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300"/>
              </a:spcBef>
              <a:spcAft>
                <a:spcPts val="300"/>
              </a:spcAft>
              <a:buNone/>
            </a:pPr>
            <a:r>
              <a:rPr lang="de-DE" altLang="de-DE" sz="1200" b="1" dirty="0">
                <a:latin typeface="Open Sans" panose="020B0606030504020204" pitchFamily="34" charset="0"/>
                <a:ea typeface="Open Sans" panose="020B0606030504020204" pitchFamily="34" charset="0"/>
                <a:cs typeface="Open Sans" panose="020B0606030504020204" pitchFamily="34" charset="0"/>
              </a:rPr>
              <a:t>Krauthausen, G. (2012). </a:t>
            </a:r>
            <a:r>
              <a:rPr lang="de-DE" altLang="de-DE" sz="1200" i="1" dirty="0">
                <a:latin typeface="Open Sans" panose="020B0606030504020204" pitchFamily="34" charset="0"/>
                <a:ea typeface="Open Sans" panose="020B0606030504020204" pitchFamily="34" charset="0"/>
                <a:cs typeface="Open Sans" panose="020B0606030504020204" pitchFamily="34" charset="0"/>
              </a:rPr>
              <a:t>Digitale Medien im Mathematikunterricht der Grundschule</a:t>
            </a:r>
            <a:r>
              <a:rPr lang="de-DE" altLang="de-DE" sz="1200" dirty="0">
                <a:latin typeface="Open Sans" panose="020B0606030504020204" pitchFamily="34" charset="0"/>
                <a:ea typeface="Open Sans" panose="020B0606030504020204" pitchFamily="34" charset="0"/>
                <a:cs typeface="Open Sans" panose="020B0606030504020204" pitchFamily="34" charset="0"/>
              </a:rPr>
              <a:t>. Heidelberg: Springer Spektrum.</a:t>
            </a:r>
          </a:p>
          <a:p>
            <a:pPr marL="0" indent="0">
              <a:spcBef>
                <a:spcPts val="300"/>
              </a:spcBef>
              <a:spcAft>
                <a:spcPts val="300"/>
              </a:spcAft>
              <a:buNone/>
            </a:pPr>
            <a:r>
              <a:rPr lang="de-DE" altLang="de-DE" sz="1200" b="1" dirty="0">
                <a:latin typeface="Open Sans" panose="020B0606030504020204" pitchFamily="34" charset="0"/>
                <a:ea typeface="Open Sans" panose="020B0606030504020204" pitchFamily="34" charset="0"/>
                <a:cs typeface="Open Sans" panose="020B0606030504020204" pitchFamily="34" charset="0"/>
              </a:rPr>
              <a:t>Krauthausen, G. &amp; Lorenz, J. H. (2011)</a:t>
            </a:r>
            <a:r>
              <a:rPr lang="de-DE" altLang="de-DE" sz="1200" dirty="0">
                <a:latin typeface="Open Sans" panose="020B0606030504020204" pitchFamily="34" charset="0"/>
                <a:ea typeface="Open Sans" panose="020B0606030504020204" pitchFamily="34" charset="0"/>
                <a:cs typeface="Open Sans" panose="020B0606030504020204" pitchFamily="34" charset="0"/>
              </a:rPr>
              <a:t>. Computereinsatz im Mathematikunterricht. In G. Walther, M. van den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Heuvel-Panhuizen</a:t>
            </a:r>
            <a:r>
              <a:rPr lang="de-DE" altLang="de-DE" sz="1200" dirty="0">
                <a:latin typeface="Open Sans" panose="020B0606030504020204" pitchFamily="34" charset="0"/>
                <a:ea typeface="Open Sans" panose="020B0606030504020204" pitchFamily="34" charset="0"/>
                <a:cs typeface="Open Sans" panose="020B0606030504020204" pitchFamily="34" charset="0"/>
              </a:rPr>
              <a:t>, D.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Granzer</a:t>
            </a:r>
            <a:r>
              <a:rPr lang="de-DE" altLang="de-DE" sz="1200" dirty="0">
                <a:latin typeface="Open Sans" panose="020B0606030504020204" pitchFamily="34" charset="0"/>
                <a:ea typeface="Open Sans" panose="020B0606030504020204" pitchFamily="34" charset="0"/>
                <a:cs typeface="Open Sans" panose="020B0606030504020204" pitchFamily="34" charset="0"/>
              </a:rPr>
              <a:t> &amp; O. Köller  (Hrsg.). </a:t>
            </a:r>
            <a:r>
              <a:rPr lang="de-DE" altLang="de-DE" sz="1200" i="1" dirty="0">
                <a:latin typeface="Open Sans" panose="020B0606030504020204" pitchFamily="34" charset="0"/>
                <a:ea typeface="Open Sans" panose="020B0606030504020204" pitchFamily="34" charset="0"/>
                <a:cs typeface="Open Sans" panose="020B0606030504020204" pitchFamily="34" charset="0"/>
              </a:rPr>
              <a:t>Bildungsstandards für Grundschule: Mathematik konkret</a:t>
            </a:r>
            <a:r>
              <a:rPr lang="de-DE" altLang="de-DE" sz="1200" dirty="0">
                <a:latin typeface="Open Sans" panose="020B0606030504020204" pitchFamily="34" charset="0"/>
                <a:ea typeface="Open Sans" panose="020B0606030504020204" pitchFamily="34" charset="0"/>
                <a:cs typeface="Open Sans" panose="020B0606030504020204" pitchFamily="34" charset="0"/>
              </a:rPr>
              <a:t>. Berlin: Cornelsen.</a:t>
            </a:r>
          </a:p>
          <a:p>
            <a:pPr marL="0" indent="0">
              <a:spcBef>
                <a:spcPts val="300"/>
              </a:spcBef>
              <a:spcAft>
                <a:spcPts val="300"/>
              </a:spcAft>
              <a:buNone/>
            </a:pPr>
            <a:r>
              <a:rPr lang="de-DE" sz="1200" b="1" dirty="0" err="1">
                <a:latin typeface="Open Sans" panose="020B0606030504020204" pitchFamily="34" charset="0"/>
                <a:ea typeface="Open Sans" panose="020B0606030504020204" pitchFamily="34" charset="0"/>
                <a:cs typeface="Open Sans" panose="020B0606030504020204" pitchFamily="34" charset="0"/>
              </a:rPr>
              <a:t>Ladel</a:t>
            </a:r>
            <a:r>
              <a:rPr lang="de-DE" sz="1200" b="1" dirty="0">
                <a:latin typeface="Open Sans" panose="020B0606030504020204" pitchFamily="34" charset="0"/>
                <a:ea typeface="Open Sans" panose="020B0606030504020204" pitchFamily="34" charset="0"/>
                <a:cs typeface="Open Sans" panose="020B0606030504020204" pitchFamily="34" charset="0"/>
              </a:rPr>
              <a:t>, S. (2009). </a:t>
            </a:r>
            <a:r>
              <a:rPr lang="de-DE" sz="1200" i="1" dirty="0">
                <a:latin typeface="Open Sans" panose="020B0606030504020204" pitchFamily="34" charset="0"/>
                <a:ea typeface="Open Sans" panose="020B0606030504020204" pitchFamily="34" charset="0"/>
                <a:cs typeface="Open Sans" panose="020B0606030504020204" pitchFamily="34" charset="0"/>
              </a:rPr>
              <a:t>Multiple externe Repräsentationen (MERs) und deren Verknüpfung durch Computereinsa</a:t>
            </a:r>
            <a:r>
              <a:rPr lang="de-DE" sz="1200" dirty="0">
                <a:latin typeface="Open Sans" panose="020B0606030504020204" pitchFamily="34" charset="0"/>
                <a:ea typeface="Open Sans" panose="020B0606030504020204" pitchFamily="34" charset="0"/>
                <a:cs typeface="Open Sans" panose="020B0606030504020204" pitchFamily="34" charset="0"/>
              </a:rPr>
              <a:t>tz. Hamburg: Dr. </a:t>
            </a:r>
            <a:r>
              <a:rPr lang="de-DE" sz="1200" dirty="0" err="1">
                <a:latin typeface="Open Sans" panose="020B0606030504020204" pitchFamily="34" charset="0"/>
                <a:ea typeface="Open Sans" panose="020B0606030504020204" pitchFamily="34" charset="0"/>
                <a:cs typeface="Open Sans" panose="020B0606030504020204" pitchFamily="34" charset="0"/>
              </a:rPr>
              <a:t>Kovač</a:t>
            </a:r>
            <a:r>
              <a:rPr lang="de-DE" sz="1200" dirty="0">
                <a:latin typeface="Open Sans" panose="020B0606030504020204" pitchFamily="34" charset="0"/>
                <a:ea typeface="Open Sans" panose="020B0606030504020204" pitchFamily="34" charset="0"/>
                <a:cs typeface="Open Sans" panose="020B0606030504020204" pitchFamily="34" charset="0"/>
              </a:rPr>
              <a:t>.</a:t>
            </a:r>
          </a:p>
          <a:p>
            <a:pPr marL="0" indent="0">
              <a:spcBef>
                <a:spcPts val="300"/>
              </a:spcBef>
              <a:spcAft>
                <a:spcPts val="300"/>
              </a:spcAft>
              <a:buNone/>
            </a:pPr>
            <a:r>
              <a:rPr lang="de-DE" sz="1200" b="1" dirty="0" err="1">
                <a:latin typeface="Open Sans" panose="020B0606030504020204" pitchFamily="34" charset="0"/>
                <a:ea typeface="Open Sans" panose="020B0606030504020204" pitchFamily="34" charset="0"/>
                <a:cs typeface="Open Sans" panose="020B0606030504020204" pitchFamily="34" charset="0"/>
              </a:rPr>
              <a:t>Ladel</a:t>
            </a:r>
            <a:r>
              <a:rPr lang="de-DE" sz="1200" b="1" dirty="0">
                <a:latin typeface="Open Sans" panose="020B0606030504020204" pitchFamily="34" charset="0"/>
                <a:ea typeface="Open Sans" panose="020B0606030504020204" pitchFamily="34" charset="0"/>
                <a:cs typeface="Open Sans" panose="020B0606030504020204" pitchFamily="34" charset="0"/>
              </a:rPr>
              <a:t>, S. (2017). </a:t>
            </a:r>
            <a:r>
              <a:rPr lang="de-DE" sz="1200" dirty="0">
                <a:latin typeface="Open Sans" panose="020B0606030504020204" pitchFamily="34" charset="0"/>
                <a:ea typeface="Open Sans" panose="020B0606030504020204" pitchFamily="34" charset="0"/>
                <a:cs typeface="Open Sans" panose="020B0606030504020204" pitchFamily="34" charset="0"/>
              </a:rPr>
              <a:t>Ein </a:t>
            </a:r>
            <a:r>
              <a:rPr lang="de-DE" sz="1200" dirty="0" err="1">
                <a:latin typeface="Open Sans" panose="020B0606030504020204" pitchFamily="34" charset="0"/>
                <a:ea typeface="Open Sans" panose="020B0606030504020204" pitchFamily="34" charset="0"/>
                <a:cs typeface="Open Sans" panose="020B0606030504020204" pitchFamily="34" charset="0"/>
              </a:rPr>
              <a:t>TApplet</a:t>
            </a:r>
            <a:r>
              <a:rPr lang="de-DE" sz="1200" dirty="0">
                <a:latin typeface="Open Sans" panose="020B0606030504020204" pitchFamily="34" charset="0"/>
                <a:ea typeface="Open Sans" panose="020B0606030504020204" pitchFamily="34" charset="0"/>
                <a:cs typeface="Open Sans" panose="020B0606030504020204" pitchFamily="34" charset="0"/>
              </a:rPr>
              <a:t> für die Mathematik. In J. Bastian &amp; S. </a:t>
            </a:r>
            <a:r>
              <a:rPr lang="de-DE" sz="1200" dirty="0" err="1">
                <a:latin typeface="Open Sans" panose="020B0606030504020204" pitchFamily="34" charset="0"/>
                <a:ea typeface="Open Sans" panose="020B0606030504020204" pitchFamily="34" charset="0"/>
                <a:cs typeface="Open Sans" panose="020B0606030504020204" pitchFamily="34" charset="0"/>
              </a:rPr>
              <a:t>Aufenanger</a:t>
            </a:r>
            <a:r>
              <a:rPr lang="de-DE" sz="1200" dirty="0">
                <a:latin typeface="Open Sans" panose="020B0606030504020204" pitchFamily="34" charset="0"/>
                <a:ea typeface="Open Sans" panose="020B0606030504020204" pitchFamily="34" charset="0"/>
                <a:cs typeface="Open Sans" panose="020B0606030504020204" pitchFamily="34" charset="0"/>
              </a:rPr>
              <a:t> (Hrsg.). </a:t>
            </a:r>
            <a:r>
              <a:rPr lang="de-DE" sz="1200" i="1" dirty="0">
                <a:latin typeface="Open Sans" panose="020B0606030504020204" pitchFamily="34" charset="0"/>
                <a:ea typeface="Open Sans" panose="020B0606030504020204" pitchFamily="34" charset="0"/>
                <a:cs typeface="Open Sans" panose="020B0606030504020204" pitchFamily="34" charset="0"/>
              </a:rPr>
              <a:t>Tablets in Schule und Unterricht - Forschungsmethoden und -perspektiven zum Einsatz digitaler Medien</a:t>
            </a:r>
            <a:r>
              <a:rPr lang="de-DE" sz="1200" dirty="0">
                <a:latin typeface="Open Sans" panose="020B0606030504020204" pitchFamily="34" charset="0"/>
                <a:ea typeface="Open Sans" panose="020B0606030504020204" pitchFamily="34" charset="0"/>
                <a:cs typeface="Open Sans" panose="020B0606030504020204" pitchFamily="34" charset="0"/>
              </a:rPr>
              <a:t>. Wiesbaden: Springer.</a:t>
            </a:r>
          </a:p>
          <a:p>
            <a:pPr marL="0" indent="0">
              <a:spcBef>
                <a:spcPts val="300"/>
              </a:spcBef>
              <a:spcAft>
                <a:spcPts val="300"/>
              </a:spcAft>
              <a:buNone/>
            </a:pPr>
            <a:r>
              <a:rPr lang="de-DE" altLang="de-DE" sz="1200" b="1" dirty="0" err="1">
                <a:latin typeface="Open Sans" panose="020B0606030504020204" pitchFamily="34" charset="0"/>
                <a:ea typeface="Open Sans" panose="020B0606030504020204" pitchFamily="34" charset="0"/>
                <a:cs typeface="Open Sans" panose="020B0606030504020204" pitchFamily="34" charset="0"/>
              </a:rPr>
              <a:t>Ladel</a:t>
            </a:r>
            <a:r>
              <a:rPr lang="de-DE" altLang="de-DE" sz="1200" b="1" dirty="0">
                <a:latin typeface="Open Sans" panose="020B0606030504020204" pitchFamily="34" charset="0"/>
                <a:ea typeface="Open Sans" panose="020B0606030504020204" pitchFamily="34" charset="0"/>
                <a:cs typeface="Open Sans" panose="020B0606030504020204" pitchFamily="34" charset="0"/>
              </a:rPr>
              <a:t>, S. (2018)</a:t>
            </a:r>
            <a:r>
              <a:rPr lang="de-DE" altLang="de-DE" sz="1200" dirty="0">
                <a:latin typeface="Open Sans" panose="020B0606030504020204" pitchFamily="34" charset="0"/>
                <a:ea typeface="Open Sans" panose="020B0606030504020204" pitchFamily="34" charset="0"/>
                <a:cs typeface="Open Sans" panose="020B0606030504020204" pitchFamily="34" charset="0"/>
              </a:rPr>
              <a:t>. Sinnvolle Kombination virtueller und physischer Materialien. In S. </a:t>
            </a:r>
            <a:r>
              <a:rPr lang="de-DE" altLang="de-DE" sz="1200" dirty="0" err="1">
                <a:latin typeface="Open Sans" panose="020B0606030504020204" pitchFamily="34" charset="0"/>
                <a:ea typeface="Open Sans" panose="020B0606030504020204" pitchFamily="34" charset="0"/>
                <a:cs typeface="Open Sans" panose="020B0606030504020204" pitchFamily="34" charset="0"/>
              </a:rPr>
              <a:t>Ladel</a:t>
            </a:r>
            <a:r>
              <a:rPr lang="de-DE" altLang="de-DE" sz="1200" dirty="0">
                <a:latin typeface="Open Sans" panose="020B0606030504020204" pitchFamily="34" charset="0"/>
                <a:ea typeface="Open Sans" panose="020B0606030504020204" pitchFamily="34" charset="0"/>
                <a:cs typeface="Open Sans" panose="020B0606030504020204" pitchFamily="34" charset="0"/>
              </a:rPr>
              <a:t>, J. Knopf &amp; A. Weinberger (Hrsg.). </a:t>
            </a:r>
            <a:r>
              <a:rPr lang="de-DE" altLang="de-DE" sz="1200" i="1" dirty="0">
                <a:latin typeface="Open Sans" panose="020B0606030504020204" pitchFamily="34" charset="0"/>
                <a:ea typeface="Open Sans" panose="020B0606030504020204" pitchFamily="34" charset="0"/>
                <a:cs typeface="Open Sans" panose="020B0606030504020204" pitchFamily="34" charset="0"/>
              </a:rPr>
              <a:t>Digitalisierung und Bildung</a:t>
            </a:r>
            <a:r>
              <a:rPr lang="de-DE" altLang="de-DE" sz="1200" dirty="0">
                <a:latin typeface="Open Sans" panose="020B0606030504020204" pitchFamily="34" charset="0"/>
                <a:ea typeface="Open Sans" panose="020B0606030504020204" pitchFamily="34" charset="0"/>
                <a:cs typeface="Open Sans" panose="020B0606030504020204" pitchFamily="34" charset="0"/>
              </a:rPr>
              <a:t>. Wiesbaden: Springer.</a:t>
            </a:r>
          </a:p>
          <a:p>
            <a:pPr marL="0" indent="0">
              <a:spcBef>
                <a:spcPts val="300"/>
              </a:spcBef>
              <a:spcAft>
                <a:spcPts val="300"/>
              </a:spcAft>
              <a:buNone/>
            </a:pPr>
            <a:endParaRPr lang="de-DE" sz="120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p>
            <a:pPr marL="0" indent="0">
              <a:spcBef>
                <a:spcPts val="300"/>
              </a:spcBef>
              <a:spcAft>
                <a:spcPts val="300"/>
              </a:spcAft>
              <a:buNone/>
            </a:pPr>
            <a:endParaRPr lang="de-DE" sz="12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300"/>
              </a:spcBef>
              <a:spcAft>
                <a:spcPts val="300"/>
              </a:spcAft>
              <a:buNone/>
            </a:pPr>
            <a:endParaRPr lang="de-DE" alt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Inhaltsplatzhalter 4">
            <a:extLst>
              <a:ext uri="{FF2B5EF4-FFF2-40B4-BE49-F238E27FC236}">
                <a16:creationId xmlns:a16="http://schemas.microsoft.com/office/drawing/2014/main" id="{F4587DFD-E0C1-C344-A6F8-C60A2DDB09CC}"/>
              </a:ext>
            </a:extLst>
          </p:cNvPr>
          <p:cNvSpPr txBox="1">
            <a:spLocks/>
          </p:cNvSpPr>
          <p:nvPr/>
        </p:nvSpPr>
        <p:spPr>
          <a:xfrm>
            <a:off x="4150516" y="474311"/>
            <a:ext cx="2052575"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Quellen</a:t>
            </a:r>
          </a:p>
        </p:txBody>
      </p:sp>
    </p:spTree>
    <p:extLst>
      <p:ext uri="{BB962C8B-B14F-4D97-AF65-F5344CB8AC3E}">
        <p14:creationId xmlns:p14="http://schemas.microsoft.com/office/powerpoint/2010/main" val="11076295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1D7662D-290C-594B-BBF2-E901F10C4A5E}"/>
              </a:ext>
            </a:extLst>
          </p:cNvPr>
          <p:cNvSpPr>
            <a:spLocks noGrp="1"/>
          </p:cNvSpPr>
          <p:nvPr>
            <p:ph type="sldNum" sz="quarter" idx="12"/>
          </p:nvPr>
        </p:nvSpPr>
        <p:spPr/>
        <p:txBody>
          <a:bodyPr/>
          <a:lstStyle/>
          <a:p>
            <a:fld id="{7D26CBBC-A65C-324F-A558-3C7EC3B0734D}" type="slidenum">
              <a:rPr lang="de-DE" smtClean="0"/>
              <a:t>64</a:t>
            </a:fld>
            <a:endParaRPr lang="de-DE" dirty="0"/>
          </a:p>
        </p:txBody>
      </p:sp>
      <p:sp>
        <p:nvSpPr>
          <p:cNvPr id="9" name="Datumsplatzhalter 2">
            <a:extLst>
              <a:ext uri="{FF2B5EF4-FFF2-40B4-BE49-F238E27FC236}">
                <a16:creationId xmlns:a16="http://schemas.microsoft.com/office/drawing/2014/main" id="{5064961C-ABB8-3345-993A-3806D96906F1}"/>
              </a:ext>
            </a:extLst>
          </p:cNvPr>
          <p:cNvSpPr>
            <a:spLocks noGrp="1"/>
          </p:cNvSpPr>
          <p:nvPr>
            <p:ph type="dt" sz="half" idx="10"/>
          </p:nvPr>
        </p:nvSpPr>
        <p:spPr>
          <a:xfrm>
            <a:off x="838200" y="6356350"/>
            <a:ext cx="2743200" cy="365125"/>
          </a:xfrm>
        </p:spPr>
        <p:txBody>
          <a:bodyPr/>
          <a:lstStyle/>
          <a:p>
            <a:fld id="{3E832826-F5E3-CC4D-B02E-AA215CC51D60}" type="datetime1">
              <a:rPr lang="de-DE" smtClean="0"/>
              <a:t>25.11.20</a:t>
            </a:fld>
            <a:endParaRPr lang="de-DE" dirty="0"/>
          </a:p>
        </p:txBody>
      </p:sp>
      <p:sp>
        <p:nvSpPr>
          <p:cNvPr id="10" name="Fußzeilenplatzhalter 3">
            <a:extLst>
              <a:ext uri="{FF2B5EF4-FFF2-40B4-BE49-F238E27FC236}">
                <a16:creationId xmlns:a16="http://schemas.microsoft.com/office/drawing/2014/main" id="{EA05AD3D-76C4-8D46-AE57-C79F6B98EC1B}"/>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pic>
        <p:nvPicPr>
          <p:cNvPr id="11" name="Grafik 10" descr="Bücher">
            <a:extLst>
              <a:ext uri="{FF2B5EF4-FFF2-40B4-BE49-F238E27FC236}">
                <a16:creationId xmlns:a16="http://schemas.microsoft.com/office/drawing/2014/main" id="{FCCDCF57-097C-764F-BA44-C5901A1415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672" y="4238625"/>
            <a:ext cx="1540328" cy="1540328"/>
          </a:xfrm>
          <a:prstGeom prst="rect">
            <a:avLst/>
          </a:prstGeom>
        </p:spPr>
      </p:pic>
      <p:sp>
        <p:nvSpPr>
          <p:cNvPr id="12" name="Inhaltsplatzhalter 2">
            <a:extLst>
              <a:ext uri="{FF2B5EF4-FFF2-40B4-BE49-F238E27FC236}">
                <a16:creationId xmlns:a16="http://schemas.microsoft.com/office/drawing/2014/main" id="{A721C884-5845-1C45-BE78-A53F0ABEB420}"/>
              </a:ext>
            </a:extLst>
          </p:cNvPr>
          <p:cNvSpPr>
            <a:spLocks noGrp="1" noChangeArrowheads="1"/>
          </p:cNvSpPr>
          <p:nvPr>
            <p:ph idx="1"/>
          </p:nvPr>
        </p:nvSpPr>
        <p:spPr>
          <a:xfrm>
            <a:off x="2349500" y="1282700"/>
            <a:ext cx="9598841" cy="5315579"/>
          </a:xfrm>
          <a:ln/>
        </p:spPr>
        <p:txBody>
          <a:bodyPr wrap="square" lIns="72000"/>
          <a:lstStyle/>
          <a:p>
            <a:pPr marL="0" indent="0">
              <a:spcBef>
                <a:spcPts val="300"/>
              </a:spcBef>
              <a:spcAft>
                <a:spcPts val="300"/>
              </a:spcAft>
              <a:buNone/>
            </a:pPr>
            <a:r>
              <a:rPr lang="de-DE" sz="1200" b="1" dirty="0"/>
              <a:t>Medienberatung NRW (2018)</a:t>
            </a:r>
            <a:r>
              <a:rPr lang="de-DE" sz="1200" dirty="0"/>
              <a:t>. </a:t>
            </a:r>
            <a:r>
              <a:rPr lang="de-DE" sz="1200" i="1" dirty="0"/>
              <a:t>Medienkompetenzrahmen NRW</a:t>
            </a:r>
            <a:r>
              <a:rPr lang="de-DE" sz="1200" dirty="0"/>
              <a:t>. Verfügbar unter https://</a:t>
            </a:r>
            <a:r>
              <a:rPr lang="de-DE" sz="1200" dirty="0" err="1"/>
              <a:t>www.medienberatung.schulministerium.nrw.de</a:t>
            </a:r>
            <a:r>
              <a:rPr lang="de-DE" sz="1200" dirty="0"/>
              <a:t>/Medienberatung/</a:t>
            </a:r>
            <a:r>
              <a:rPr lang="de-DE" sz="1200" dirty="0" err="1"/>
              <a:t>MKR.html</a:t>
            </a:r>
            <a:r>
              <a:rPr lang="de-DE" sz="1200" dirty="0"/>
              <a:t> [04.06.2019].</a:t>
            </a:r>
          </a:p>
          <a:p>
            <a:pPr marL="0" indent="0">
              <a:spcBef>
                <a:spcPts val="300"/>
              </a:spcBef>
              <a:spcAft>
                <a:spcPts val="300"/>
              </a:spcAft>
              <a:buNone/>
            </a:pPr>
            <a:r>
              <a:rPr lang="de-DE" sz="1200" b="1" dirty="0"/>
              <a:t>Miller, G. A. (1994</a:t>
            </a:r>
            <a:r>
              <a:rPr lang="de-DE" sz="1200" dirty="0"/>
              <a:t>). The </a:t>
            </a:r>
            <a:r>
              <a:rPr lang="de-DE" sz="1200" dirty="0" err="1"/>
              <a:t>Magical</a:t>
            </a:r>
            <a:r>
              <a:rPr lang="de-DE" sz="1200" dirty="0"/>
              <a:t> </a:t>
            </a:r>
            <a:r>
              <a:rPr lang="de-DE" sz="1200" dirty="0" err="1"/>
              <a:t>Number</a:t>
            </a:r>
            <a:r>
              <a:rPr lang="de-DE" sz="1200" dirty="0"/>
              <a:t> Seven, Plus </a:t>
            </a:r>
            <a:r>
              <a:rPr lang="de-DE" sz="1200" dirty="0" err="1"/>
              <a:t>or</a:t>
            </a:r>
            <a:r>
              <a:rPr lang="de-DE" sz="1200" dirty="0"/>
              <a:t> Minus </a:t>
            </a:r>
            <a:r>
              <a:rPr lang="de-DE" sz="1200" dirty="0" err="1"/>
              <a:t>Two</a:t>
            </a:r>
            <a:r>
              <a:rPr lang="de-DE" sz="1200" dirty="0"/>
              <a:t>: </a:t>
            </a:r>
            <a:r>
              <a:rPr lang="de-DE" sz="1200" dirty="0" err="1"/>
              <a:t>Some</a:t>
            </a:r>
            <a:r>
              <a:rPr lang="de-DE" sz="1200" dirty="0"/>
              <a:t> Limits on </a:t>
            </a:r>
            <a:r>
              <a:rPr lang="de-DE" sz="1200" dirty="0" err="1"/>
              <a:t>Our</a:t>
            </a:r>
            <a:r>
              <a:rPr lang="de-DE" sz="1200" dirty="0"/>
              <a:t> </a:t>
            </a:r>
            <a:r>
              <a:rPr lang="de-DE" sz="1200" dirty="0" err="1"/>
              <a:t>Capacity</a:t>
            </a:r>
            <a:r>
              <a:rPr lang="de-DE" sz="1200" dirty="0"/>
              <a:t> </a:t>
            </a:r>
            <a:r>
              <a:rPr lang="de-DE" sz="1200" dirty="0" err="1"/>
              <a:t>for</a:t>
            </a:r>
            <a:r>
              <a:rPr lang="de-DE" sz="1200" dirty="0"/>
              <a:t> Processing Information. </a:t>
            </a:r>
            <a:r>
              <a:rPr lang="de-DE" sz="1200" i="1" dirty="0"/>
              <a:t>Psychological </a:t>
            </a:r>
            <a:r>
              <a:rPr lang="de-DE" sz="1200" i="1" dirty="0" err="1"/>
              <a:t>Rewiew</a:t>
            </a:r>
            <a:r>
              <a:rPr lang="de-DE" sz="1200" dirty="0"/>
              <a:t>, 101(2), S. 343-352.</a:t>
            </a:r>
            <a:endParaRPr lang="de-DE" sz="1200" b="1" dirty="0"/>
          </a:p>
          <a:p>
            <a:pPr marL="0" indent="0">
              <a:spcBef>
                <a:spcPts val="300"/>
              </a:spcBef>
              <a:spcAft>
                <a:spcPts val="300"/>
              </a:spcAft>
              <a:buNone/>
            </a:pPr>
            <a:r>
              <a:rPr lang="de-DE" sz="1200" b="1" dirty="0"/>
              <a:t>Ministerium für Schule und Weiterbildung des Landes Nordrhein-Westfalen (2008a).</a:t>
            </a:r>
            <a:r>
              <a:rPr lang="de-DE" sz="1200" dirty="0"/>
              <a:t> </a:t>
            </a:r>
            <a:r>
              <a:rPr lang="de-DE" sz="1200" i="1" dirty="0"/>
              <a:t>Richtlinien und Lehrpläne für die Grundschule in Nordrhein-Westfalen. Düsseldorf.</a:t>
            </a:r>
            <a:endParaRPr lang="de-DE" sz="1200" dirty="0"/>
          </a:p>
          <a:p>
            <a:pPr marL="0" indent="0">
              <a:spcBef>
                <a:spcPts val="300"/>
              </a:spcBef>
              <a:spcAft>
                <a:spcPts val="300"/>
              </a:spcAft>
              <a:buNone/>
            </a:pPr>
            <a:r>
              <a:rPr lang="de-DE" sz="1200" b="1" dirty="0"/>
              <a:t>Ministerium für Schule und Weiterbildung des Landes Nordrhein-Westfalen (2008b). </a:t>
            </a:r>
            <a:r>
              <a:rPr lang="de-DE" sz="1200" i="1" dirty="0"/>
              <a:t>Kompetenzorientierung – Eine veränderte Sichtweise auf das Lehren und Lernen in der Grundschule. Handreichung.</a:t>
            </a:r>
            <a:r>
              <a:rPr lang="de-DE" sz="1200" dirty="0"/>
              <a:t> Düsseldorf. Schulbuchverlag.</a:t>
            </a:r>
          </a:p>
          <a:p>
            <a:pPr marL="0" indent="0">
              <a:spcBef>
                <a:spcPts val="300"/>
              </a:spcBef>
              <a:spcAft>
                <a:spcPts val="300"/>
              </a:spcAft>
              <a:buNone/>
            </a:pPr>
            <a:r>
              <a:rPr lang="de-DE" sz="1200" b="1" dirty="0"/>
              <a:t>Moser Opitz, E. (2008)</a:t>
            </a:r>
            <a:r>
              <a:rPr lang="de-DE" sz="1200" dirty="0"/>
              <a:t>. </a:t>
            </a:r>
            <a:r>
              <a:rPr lang="de-DE" sz="1200" i="1" dirty="0"/>
              <a:t>Zählen – Zahlbegriff – Rechnen: Theoretische Grundlagen und eine empirische Untersuchung zum mathematischen Erstunterricht in Sonderklassen</a:t>
            </a:r>
            <a:r>
              <a:rPr lang="de-DE" sz="1200" dirty="0"/>
              <a:t>. Bern, Stuttgart, Wien: Haupt.</a:t>
            </a:r>
          </a:p>
          <a:p>
            <a:pPr marL="0" indent="0">
              <a:spcBef>
                <a:spcPts val="300"/>
              </a:spcBef>
              <a:spcAft>
                <a:spcPts val="300"/>
              </a:spcAft>
              <a:buNone/>
            </a:pPr>
            <a:r>
              <a:rPr lang="de-DE" sz="1200" b="1" dirty="0"/>
              <a:t>Ratz, D., Scheffler, J., </a:t>
            </a:r>
            <a:r>
              <a:rPr lang="de-DE" sz="1200" b="1" dirty="0" err="1"/>
              <a:t>Seese</a:t>
            </a:r>
            <a:r>
              <a:rPr lang="de-DE" sz="1200" b="1" dirty="0"/>
              <a:t>, D. &amp; Wiesenberger, J. (2014</a:t>
            </a:r>
            <a:r>
              <a:rPr lang="de-DE" sz="1200" dirty="0"/>
              <a:t>). </a:t>
            </a:r>
            <a:r>
              <a:rPr lang="de-DE" sz="1200" i="1" dirty="0"/>
              <a:t>Grundkurs Programmieren in Java</a:t>
            </a:r>
            <a:r>
              <a:rPr lang="de-DE" sz="1200" dirty="0"/>
              <a:t>. München: Hanser.</a:t>
            </a:r>
          </a:p>
          <a:p>
            <a:pPr marL="0" indent="0">
              <a:spcBef>
                <a:spcPts val="300"/>
              </a:spcBef>
              <a:spcAft>
                <a:spcPts val="300"/>
              </a:spcAft>
              <a:buNone/>
            </a:pPr>
            <a:r>
              <a:rPr lang="de-DE" altLang="de-DE" sz="1200" b="1" dirty="0" err="1"/>
              <a:t>Sarama</a:t>
            </a:r>
            <a:r>
              <a:rPr lang="de-DE" altLang="de-DE" sz="1200" b="1" dirty="0"/>
              <a:t>, J. &amp; Clements, D. H. (2006). </a:t>
            </a:r>
            <a:r>
              <a:rPr lang="de-DE" altLang="de-DE" sz="1200" dirty="0" err="1"/>
              <a:t>Mathematics</a:t>
            </a:r>
            <a:r>
              <a:rPr lang="de-DE" altLang="de-DE" sz="1200" dirty="0"/>
              <a:t>, Young </a:t>
            </a:r>
            <a:r>
              <a:rPr lang="de-DE" altLang="de-DE" sz="1200" dirty="0" err="1"/>
              <a:t>Students</a:t>
            </a:r>
            <a:r>
              <a:rPr lang="de-DE" altLang="de-DE" sz="1200" dirty="0"/>
              <a:t>, </a:t>
            </a:r>
            <a:r>
              <a:rPr lang="de-DE" altLang="de-DE" sz="1200" dirty="0" err="1"/>
              <a:t>and</a:t>
            </a:r>
            <a:r>
              <a:rPr lang="de-DE" altLang="de-DE" sz="1200" dirty="0"/>
              <a:t> Computers: Software, Teaching </a:t>
            </a:r>
            <a:r>
              <a:rPr lang="de-DE" altLang="de-DE" sz="1200" dirty="0" err="1"/>
              <a:t>Strategies</a:t>
            </a:r>
            <a:r>
              <a:rPr lang="de-DE" altLang="de-DE" sz="1200" dirty="0"/>
              <a:t> </a:t>
            </a:r>
            <a:r>
              <a:rPr lang="de-DE" altLang="de-DE" sz="1200" dirty="0" err="1"/>
              <a:t>and</a:t>
            </a:r>
            <a:r>
              <a:rPr lang="de-DE" altLang="de-DE" sz="1200" dirty="0"/>
              <a:t> Professional Development. </a:t>
            </a:r>
            <a:r>
              <a:rPr lang="de-DE" altLang="de-DE" sz="1200" i="1" dirty="0"/>
              <a:t>The </a:t>
            </a:r>
            <a:r>
              <a:rPr lang="de-DE" altLang="de-DE" sz="1200" i="1" dirty="0" err="1"/>
              <a:t>Mathematics</a:t>
            </a:r>
            <a:r>
              <a:rPr lang="de-DE" altLang="de-DE" sz="1200" i="1" dirty="0"/>
              <a:t> </a:t>
            </a:r>
            <a:r>
              <a:rPr lang="de-DE" altLang="de-DE" sz="1200" i="1" dirty="0" err="1"/>
              <a:t>Educator</a:t>
            </a:r>
            <a:r>
              <a:rPr lang="de-DE" altLang="de-DE" sz="1200" i="1" dirty="0"/>
              <a:t>.</a:t>
            </a:r>
            <a:r>
              <a:rPr lang="de-DE" altLang="de-DE" sz="1200" dirty="0"/>
              <a:t> 9 (2). S. 112-134.</a:t>
            </a:r>
          </a:p>
          <a:p>
            <a:pPr marL="0" indent="0">
              <a:spcBef>
                <a:spcPts val="300"/>
              </a:spcBef>
              <a:spcAft>
                <a:spcPts val="300"/>
              </a:spcAft>
              <a:buNone/>
            </a:pPr>
            <a:r>
              <a:rPr lang="de-DE" sz="1200" b="1" dirty="0"/>
              <a:t>Scherer, P. &amp; Moser Opitz, E. (2010)</a:t>
            </a:r>
            <a:r>
              <a:rPr lang="de-DE" sz="1200" dirty="0"/>
              <a:t>.</a:t>
            </a:r>
            <a:r>
              <a:rPr lang="de-DE" sz="1200" b="1" dirty="0"/>
              <a:t> </a:t>
            </a:r>
            <a:r>
              <a:rPr lang="de-DE" sz="1200" i="1" dirty="0"/>
              <a:t>Fördern im Mathematikunterricht der Primarstufe</a:t>
            </a:r>
            <a:r>
              <a:rPr lang="de-DE" sz="1200" dirty="0"/>
              <a:t>. Heidelberg: Springer.</a:t>
            </a:r>
          </a:p>
          <a:p>
            <a:pPr marL="0" indent="0">
              <a:spcBef>
                <a:spcPts val="300"/>
              </a:spcBef>
              <a:spcAft>
                <a:spcPts val="300"/>
              </a:spcAft>
              <a:buNone/>
            </a:pPr>
            <a:r>
              <a:rPr lang="de-DE" sz="1200" b="1" dirty="0"/>
              <a:t>Schipper, W. (2005). </a:t>
            </a:r>
            <a:r>
              <a:rPr lang="de-DE" sz="1200" i="1" dirty="0"/>
              <a:t>Rechenstörungen als schulische Herausforderung. Beschreibung des Moduls 4 für das Projekt Sinus-Transfer Grundschule</a:t>
            </a:r>
            <a:r>
              <a:rPr lang="de-DE" sz="1200" dirty="0"/>
              <a:t>.</a:t>
            </a:r>
            <a:endParaRPr lang="de-DE" altLang="de-DE" sz="1200" dirty="0"/>
          </a:p>
          <a:p>
            <a:pPr marL="0" indent="0">
              <a:spcBef>
                <a:spcPts val="300"/>
              </a:spcBef>
              <a:spcAft>
                <a:spcPts val="300"/>
              </a:spcAft>
              <a:buNone/>
            </a:pPr>
            <a:r>
              <a:rPr lang="de-DE" sz="1200" b="1" dirty="0"/>
              <a:t>Schipper, W. (2009)</a:t>
            </a:r>
            <a:r>
              <a:rPr lang="de-DE" sz="1200" dirty="0"/>
              <a:t>. </a:t>
            </a:r>
            <a:r>
              <a:rPr lang="de-DE" sz="1200" i="1" dirty="0"/>
              <a:t>Handbuch für den Mathematikunterricht an Grundschulen.</a:t>
            </a:r>
            <a:r>
              <a:rPr lang="de-DE" sz="1200" dirty="0"/>
              <a:t> Hannover: Schroedel.</a:t>
            </a:r>
            <a:endParaRPr lang="de-DE" altLang="de-DE" sz="1200" dirty="0"/>
          </a:p>
          <a:p>
            <a:pPr marL="0" indent="0">
              <a:spcBef>
                <a:spcPts val="300"/>
              </a:spcBef>
              <a:spcAft>
                <a:spcPts val="300"/>
              </a:spcAft>
              <a:buNone/>
            </a:pPr>
            <a:r>
              <a:rPr lang="de-DE" altLang="de-DE" sz="1200" b="1" dirty="0"/>
              <a:t>Schmidt-Thieme, B. &amp; Weigand, H.-G. (2015)</a:t>
            </a:r>
            <a:r>
              <a:rPr lang="de-DE" altLang="de-DE" sz="1200" dirty="0"/>
              <a:t>. Medien. In R. Bruder, L. </a:t>
            </a:r>
            <a:r>
              <a:rPr lang="de-DE" altLang="de-DE" sz="1200" dirty="0" err="1"/>
              <a:t>Hefendehl-Hebeker</a:t>
            </a:r>
            <a:r>
              <a:rPr lang="de-DE" altLang="de-DE" sz="1200" dirty="0"/>
              <a:t>, B. Schmidt-Thieme &amp; H.-G. Weigand (Hrsg.). </a:t>
            </a:r>
            <a:r>
              <a:rPr lang="de-DE" altLang="de-DE" sz="1200" i="1" dirty="0"/>
              <a:t>Handbuch der Mathematikdidaktik</a:t>
            </a:r>
            <a:r>
              <a:rPr lang="de-DE" altLang="de-DE" sz="1200" dirty="0"/>
              <a:t>. Berlin und Heidelberg: Springer.</a:t>
            </a:r>
          </a:p>
          <a:p>
            <a:pPr marL="0" indent="0">
              <a:spcBef>
                <a:spcPts val="300"/>
              </a:spcBef>
              <a:spcAft>
                <a:spcPts val="300"/>
              </a:spcAft>
              <a:buNone/>
            </a:pPr>
            <a:r>
              <a:rPr lang="de-DE" altLang="de-DE" sz="1200" b="1" dirty="0"/>
              <a:t>Schulz, A. &amp; Walter, D. (2018). </a:t>
            </a:r>
            <a:r>
              <a:rPr lang="de-DE" altLang="de-DE" sz="1200" dirty="0"/>
              <a:t>Stellenwertverständnis festigen – Potentiale und Nutzungsweisen einer Software zum Darstellungswechsel. In Fachgruppe Didaktik der Mathematik der Universität Paderborn (Hrsg.). </a:t>
            </a:r>
            <a:r>
              <a:rPr lang="de-DE" altLang="de-DE" sz="1200" i="1" dirty="0"/>
              <a:t>Beiträge zum Mathematikunterricht 2018</a:t>
            </a:r>
            <a:r>
              <a:rPr lang="de-DE" altLang="de-DE" sz="1200" dirty="0"/>
              <a:t>. Münster: WTM.</a:t>
            </a:r>
          </a:p>
          <a:p>
            <a:pPr marL="0" indent="0">
              <a:spcBef>
                <a:spcPts val="300"/>
              </a:spcBef>
              <a:spcAft>
                <a:spcPts val="300"/>
              </a:spcAft>
              <a:buNone/>
            </a:pPr>
            <a:r>
              <a:rPr lang="de-DE" sz="1200" b="1" dirty="0" err="1"/>
              <a:t>Selter</a:t>
            </a:r>
            <a:r>
              <a:rPr lang="de-DE" sz="1200" b="1" dirty="0"/>
              <a:t>, </a:t>
            </a:r>
            <a:r>
              <a:rPr lang="de-DE" sz="1200" b="1" dirty="0" err="1"/>
              <a:t>Ch</a:t>
            </a:r>
            <a:r>
              <a:rPr lang="de-DE" sz="1200" b="1" dirty="0"/>
              <a:t>. (2003). </a:t>
            </a:r>
            <a:r>
              <a:rPr lang="de-DE" sz="1200" dirty="0"/>
              <a:t>Einmaleins und Computer. In E. Brinkmann, H. </a:t>
            </a:r>
            <a:r>
              <a:rPr lang="de-DE" sz="1200" dirty="0" err="1"/>
              <a:t>Brügelmann</a:t>
            </a:r>
            <a:r>
              <a:rPr lang="de-DE" sz="1200" dirty="0"/>
              <a:t> &amp; A. Backhaus (Hrsg.). </a:t>
            </a:r>
            <a:r>
              <a:rPr lang="de-DE" sz="1200" i="1" dirty="0"/>
              <a:t>Selbstständiges Lernen und Individualisierung 'von unten‘. Alte und neue Medien als Herausforderung und Hilfe in der Grundschule</a:t>
            </a:r>
            <a:r>
              <a:rPr lang="de-DE" sz="1200" dirty="0"/>
              <a:t>. Siegen: DEP.</a:t>
            </a:r>
          </a:p>
          <a:p>
            <a:pPr marL="0" indent="0">
              <a:spcBef>
                <a:spcPts val="300"/>
              </a:spcBef>
              <a:spcAft>
                <a:spcPts val="300"/>
              </a:spcAft>
              <a:buNone/>
            </a:pPr>
            <a:endParaRPr lang="de-DE" sz="120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p>
            <a:pPr marL="0" indent="0">
              <a:spcBef>
                <a:spcPts val="300"/>
              </a:spcBef>
              <a:spcAft>
                <a:spcPts val="300"/>
              </a:spcAft>
              <a:buNone/>
            </a:pPr>
            <a:endParaRPr lang="de-DE" sz="12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300"/>
              </a:spcBef>
              <a:spcAft>
                <a:spcPts val="300"/>
              </a:spcAft>
              <a:buNone/>
            </a:pPr>
            <a:endParaRPr lang="de-DE" alt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Inhaltsplatzhalter 4">
            <a:extLst>
              <a:ext uri="{FF2B5EF4-FFF2-40B4-BE49-F238E27FC236}">
                <a16:creationId xmlns:a16="http://schemas.microsoft.com/office/drawing/2014/main" id="{21E7C8D1-902E-0443-A872-0A96FB80C859}"/>
              </a:ext>
            </a:extLst>
          </p:cNvPr>
          <p:cNvSpPr txBox="1">
            <a:spLocks/>
          </p:cNvSpPr>
          <p:nvPr/>
        </p:nvSpPr>
        <p:spPr>
          <a:xfrm>
            <a:off x="4150516" y="474311"/>
            <a:ext cx="2052575"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Quellen</a:t>
            </a:r>
          </a:p>
        </p:txBody>
      </p:sp>
    </p:spTree>
    <p:extLst>
      <p:ext uri="{BB962C8B-B14F-4D97-AF65-F5344CB8AC3E}">
        <p14:creationId xmlns:p14="http://schemas.microsoft.com/office/powerpoint/2010/main" val="2184047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1D7662D-290C-594B-BBF2-E901F10C4A5E}"/>
              </a:ext>
            </a:extLst>
          </p:cNvPr>
          <p:cNvSpPr>
            <a:spLocks noGrp="1"/>
          </p:cNvSpPr>
          <p:nvPr>
            <p:ph type="sldNum" sz="quarter" idx="12"/>
          </p:nvPr>
        </p:nvSpPr>
        <p:spPr/>
        <p:txBody>
          <a:bodyPr/>
          <a:lstStyle/>
          <a:p>
            <a:fld id="{7D26CBBC-A65C-324F-A558-3C7EC3B0734D}" type="slidenum">
              <a:rPr lang="de-DE" smtClean="0"/>
              <a:t>65</a:t>
            </a:fld>
            <a:endParaRPr lang="de-DE" dirty="0"/>
          </a:p>
        </p:txBody>
      </p:sp>
      <p:sp>
        <p:nvSpPr>
          <p:cNvPr id="9" name="Datumsplatzhalter 2">
            <a:extLst>
              <a:ext uri="{FF2B5EF4-FFF2-40B4-BE49-F238E27FC236}">
                <a16:creationId xmlns:a16="http://schemas.microsoft.com/office/drawing/2014/main" id="{5064961C-ABB8-3345-993A-3806D96906F1}"/>
              </a:ext>
            </a:extLst>
          </p:cNvPr>
          <p:cNvSpPr>
            <a:spLocks noGrp="1"/>
          </p:cNvSpPr>
          <p:nvPr>
            <p:ph type="dt" sz="half" idx="10"/>
          </p:nvPr>
        </p:nvSpPr>
        <p:spPr>
          <a:xfrm>
            <a:off x="838200" y="6356350"/>
            <a:ext cx="2743200" cy="365125"/>
          </a:xfrm>
        </p:spPr>
        <p:txBody>
          <a:bodyPr/>
          <a:lstStyle/>
          <a:p>
            <a:fld id="{3E832826-F5E3-CC4D-B02E-AA215CC51D60}" type="datetime1">
              <a:rPr lang="de-DE" smtClean="0"/>
              <a:t>25.11.20</a:t>
            </a:fld>
            <a:endParaRPr lang="de-DE" dirty="0"/>
          </a:p>
        </p:txBody>
      </p:sp>
      <p:sp>
        <p:nvSpPr>
          <p:cNvPr id="10" name="Fußzeilenplatzhalter 3">
            <a:extLst>
              <a:ext uri="{FF2B5EF4-FFF2-40B4-BE49-F238E27FC236}">
                <a16:creationId xmlns:a16="http://schemas.microsoft.com/office/drawing/2014/main" id="{EA05AD3D-76C4-8D46-AE57-C79F6B98EC1B}"/>
              </a:ext>
            </a:extLst>
          </p:cNvPr>
          <p:cNvSpPr>
            <a:spLocks noGrp="1"/>
          </p:cNvSpPr>
          <p:nvPr>
            <p:ph type="ftr" sz="quarter" idx="11"/>
          </p:nvPr>
        </p:nvSpPr>
        <p:spPr>
          <a:xfrm>
            <a:off x="4038600" y="6356350"/>
            <a:ext cx="4114800" cy="365125"/>
          </a:xfrm>
        </p:spPr>
        <p:txBody>
          <a:bodyPr/>
          <a:lstStyle/>
          <a:p>
            <a:r>
              <a:rPr lang="de-DE"/>
              <a:t>November 2020 © PIKAS digi (pikas-digi.dzlm.de)</a:t>
            </a:r>
            <a:endParaRPr lang="de-DE" i="1" dirty="0"/>
          </a:p>
        </p:txBody>
      </p:sp>
      <p:pic>
        <p:nvPicPr>
          <p:cNvPr id="11" name="Grafik 10" descr="Bücher">
            <a:extLst>
              <a:ext uri="{FF2B5EF4-FFF2-40B4-BE49-F238E27FC236}">
                <a16:creationId xmlns:a16="http://schemas.microsoft.com/office/drawing/2014/main" id="{FCCDCF57-097C-764F-BA44-C5901A1415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672" y="4238625"/>
            <a:ext cx="1540328" cy="1540328"/>
          </a:xfrm>
          <a:prstGeom prst="rect">
            <a:avLst/>
          </a:prstGeom>
        </p:spPr>
      </p:pic>
      <p:sp>
        <p:nvSpPr>
          <p:cNvPr id="12" name="Inhaltsplatzhalter 2">
            <a:extLst>
              <a:ext uri="{FF2B5EF4-FFF2-40B4-BE49-F238E27FC236}">
                <a16:creationId xmlns:a16="http://schemas.microsoft.com/office/drawing/2014/main" id="{A721C884-5845-1C45-BE78-A53F0ABEB420}"/>
              </a:ext>
            </a:extLst>
          </p:cNvPr>
          <p:cNvSpPr>
            <a:spLocks noGrp="1" noChangeArrowheads="1"/>
          </p:cNvSpPr>
          <p:nvPr>
            <p:ph idx="1"/>
          </p:nvPr>
        </p:nvSpPr>
        <p:spPr>
          <a:xfrm>
            <a:off x="2349500" y="1282700"/>
            <a:ext cx="9598841" cy="5315579"/>
          </a:xfrm>
          <a:ln/>
        </p:spPr>
        <p:txBody>
          <a:bodyPr wrap="square" lIns="72000"/>
          <a:lstStyle/>
          <a:p>
            <a:pPr marL="0" indent="0">
              <a:spcBef>
                <a:spcPts val="300"/>
              </a:spcBef>
              <a:spcAft>
                <a:spcPts val="300"/>
              </a:spcAft>
              <a:buNone/>
            </a:pPr>
            <a:r>
              <a:rPr lang="de-DE" altLang="de-DE" sz="1200" b="1" dirty="0" err="1"/>
              <a:t>Sweller</a:t>
            </a:r>
            <a:r>
              <a:rPr lang="de-DE" altLang="de-DE" sz="1200" b="1" dirty="0"/>
              <a:t>, J. (2005)</a:t>
            </a:r>
            <a:r>
              <a:rPr lang="de-DE" altLang="de-DE" sz="1200" dirty="0"/>
              <a:t>. </a:t>
            </a:r>
            <a:r>
              <a:rPr lang="de-DE" altLang="de-DE" sz="1200" dirty="0" err="1"/>
              <a:t>Implications</a:t>
            </a:r>
            <a:r>
              <a:rPr lang="de-DE" altLang="de-DE" sz="1200" dirty="0"/>
              <a:t> </a:t>
            </a:r>
            <a:r>
              <a:rPr lang="de-DE" altLang="de-DE" sz="1200" dirty="0" err="1"/>
              <a:t>of</a:t>
            </a:r>
            <a:r>
              <a:rPr lang="de-DE" altLang="de-DE" sz="1200" dirty="0"/>
              <a:t> </a:t>
            </a:r>
            <a:r>
              <a:rPr lang="de-DE" altLang="de-DE" sz="1200" dirty="0" err="1"/>
              <a:t>cognitive</a:t>
            </a:r>
            <a:r>
              <a:rPr lang="de-DE" altLang="de-DE" sz="1200" dirty="0"/>
              <a:t> </a:t>
            </a:r>
            <a:r>
              <a:rPr lang="de-DE" altLang="de-DE" sz="1200" dirty="0" err="1"/>
              <a:t>load</a:t>
            </a:r>
            <a:r>
              <a:rPr lang="de-DE" altLang="de-DE" sz="1200" dirty="0"/>
              <a:t> </a:t>
            </a:r>
            <a:r>
              <a:rPr lang="de-DE" altLang="de-DE" sz="1200" dirty="0" err="1"/>
              <a:t>theory</a:t>
            </a:r>
            <a:r>
              <a:rPr lang="de-DE" altLang="de-DE" sz="1200" dirty="0"/>
              <a:t> </a:t>
            </a:r>
            <a:r>
              <a:rPr lang="de-DE" altLang="de-DE" sz="1200" dirty="0" err="1"/>
              <a:t>for</a:t>
            </a:r>
            <a:r>
              <a:rPr lang="de-DE" altLang="de-DE" sz="1200" dirty="0"/>
              <a:t> </a:t>
            </a:r>
            <a:r>
              <a:rPr lang="de-DE" altLang="de-DE" sz="1200" dirty="0" err="1"/>
              <a:t>multimedia</a:t>
            </a:r>
            <a:r>
              <a:rPr lang="de-DE" altLang="de-DE" sz="1200" dirty="0"/>
              <a:t> </a:t>
            </a:r>
            <a:r>
              <a:rPr lang="de-DE" altLang="de-DE" sz="1200" dirty="0" err="1"/>
              <a:t>learning</a:t>
            </a:r>
            <a:r>
              <a:rPr lang="de-DE" altLang="de-DE" sz="1200" dirty="0"/>
              <a:t>. In R. E. Mayer (Hrsg.). </a:t>
            </a:r>
            <a:r>
              <a:rPr lang="de-DE" altLang="de-DE" sz="1200" i="1" dirty="0"/>
              <a:t>The Cambridge Handbook </a:t>
            </a:r>
            <a:r>
              <a:rPr lang="de-DE" altLang="de-DE" sz="1200" i="1" dirty="0" err="1"/>
              <a:t>of</a:t>
            </a:r>
            <a:r>
              <a:rPr lang="de-DE" altLang="de-DE" sz="1200" i="1" dirty="0"/>
              <a:t> Multimedia Learning</a:t>
            </a:r>
            <a:r>
              <a:rPr lang="de-DE" altLang="de-DE" sz="1200" dirty="0"/>
              <a:t>. New York: Cambridge University Press.</a:t>
            </a:r>
          </a:p>
          <a:p>
            <a:pPr marL="0" indent="0">
              <a:spcBef>
                <a:spcPts val="300"/>
              </a:spcBef>
              <a:spcAft>
                <a:spcPts val="300"/>
              </a:spcAft>
              <a:buNone/>
            </a:pPr>
            <a:r>
              <a:rPr lang="de-DE" altLang="de-DE" sz="1200" b="1" dirty="0" err="1"/>
              <a:t>Urff</a:t>
            </a:r>
            <a:r>
              <a:rPr lang="de-DE" altLang="de-DE" sz="1200" b="1" dirty="0"/>
              <a:t>, C. (2010)</a:t>
            </a:r>
            <a:r>
              <a:rPr lang="de-DE" altLang="de-DE" sz="1200" dirty="0"/>
              <a:t>. Potentiale und Perspektiven digitaler Lernmedien für die Förderung grundlegender mathematischer Kompetenzen. </a:t>
            </a:r>
            <a:r>
              <a:rPr lang="de-DE" altLang="de-DE" sz="1200" i="1" dirty="0"/>
              <a:t>Zeitschrift für Heilpädagogik</a:t>
            </a:r>
            <a:r>
              <a:rPr lang="de-DE" altLang="de-DE" sz="1200" dirty="0"/>
              <a:t>, 61, S. 141-150.</a:t>
            </a:r>
          </a:p>
          <a:p>
            <a:pPr marL="0" indent="0">
              <a:spcBef>
                <a:spcPts val="300"/>
              </a:spcBef>
              <a:spcAft>
                <a:spcPts val="300"/>
              </a:spcAft>
              <a:buNone/>
            </a:pPr>
            <a:r>
              <a:rPr lang="de-DE" sz="1200" b="1" dirty="0" err="1"/>
              <a:t>Urff</a:t>
            </a:r>
            <a:r>
              <a:rPr lang="de-DE" sz="1200" b="1" dirty="0"/>
              <a:t>, </a:t>
            </a:r>
            <a:r>
              <a:rPr lang="de-DE" sz="1200" b="1" dirty="0" err="1"/>
              <a:t>Ch</a:t>
            </a:r>
            <a:r>
              <a:rPr lang="de-DE" sz="1200" b="1" dirty="0"/>
              <a:t>. (2012)</a:t>
            </a:r>
            <a:r>
              <a:rPr lang="de-DE" sz="1200" dirty="0"/>
              <a:t>. </a:t>
            </a:r>
            <a:r>
              <a:rPr lang="de-DE" sz="1200" i="1" dirty="0"/>
              <a:t>Das Rechentablett – das Teile-Ganzes-Konzept interaktiv erforschen</a:t>
            </a:r>
            <a:r>
              <a:rPr lang="de-DE" sz="1200" dirty="0"/>
              <a:t>. Verfügbar unter http://</a:t>
            </a:r>
            <a:r>
              <a:rPr lang="de-DE" sz="1200" dirty="0" err="1"/>
              <a:t>www.lernsoftware-mathematik.de</a:t>
            </a:r>
            <a:r>
              <a:rPr lang="de-DE" sz="1200" dirty="0"/>
              <a:t>/?p=1331 [28.19.2020].</a:t>
            </a:r>
            <a:endParaRPr lang="de-DE" altLang="de-DE" sz="1200" dirty="0"/>
          </a:p>
          <a:p>
            <a:pPr marL="0" indent="0">
              <a:spcBef>
                <a:spcPts val="300"/>
              </a:spcBef>
              <a:spcAft>
                <a:spcPts val="300"/>
              </a:spcAft>
              <a:buNone/>
            </a:pPr>
            <a:r>
              <a:rPr lang="de-DE" altLang="de-DE" sz="1200" b="1" dirty="0" err="1"/>
              <a:t>Urff</a:t>
            </a:r>
            <a:r>
              <a:rPr lang="de-DE" altLang="de-DE" sz="1200" b="1" dirty="0"/>
              <a:t>, C. (2014)</a:t>
            </a:r>
            <a:r>
              <a:rPr lang="de-DE" altLang="de-DE" sz="1200" dirty="0"/>
              <a:t>. </a:t>
            </a:r>
            <a:r>
              <a:rPr lang="de-DE" altLang="de-DE" sz="1200" i="1" dirty="0"/>
              <a:t>Digitale Lernmedien zur Förderung grundlegender mathematischer Kompetenzen - Theoretische Analysen, empirische Fallstudien und praktische Umsetzung anhand der Entwicklung virtueller Arbeitsmittel</a:t>
            </a:r>
            <a:r>
              <a:rPr lang="de-DE" altLang="de-DE" sz="1200" dirty="0"/>
              <a:t>. Berlin: Mensch und Buch.</a:t>
            </a:r>
          </a:p>
          <a:p>
            <a:pPr marL="0" indent="0">
              <a:spcBef>
                <a:spcPts val="300"/>
              </a:spcBef>
              <a:spcAft>
                <a:spcPts val="300"/>
              </a:spcAft>
              <a:buNone/>
            </a:pPr>
            <a:r>
              <a:rPr lang="de-DE" altLang="de-DE" sz="1200" b="1" dirty="0"/>
              <a:t>Walter, D. (2018). </a:t>
            </a:r>
            <a:r>
              <a:rPr lang="de-DE" altLang="de-DE" sz="1200" i="1" dirty="0"/>
              <a:t>Nutzungsweisen bei der Verwendung von Tablet-Apps: Eine Untersuchung bei zählend rechnenden Lernenden zu Beginn des zweiten Schuljahres</a:t>
            </a:r>
            <a:r>
              <a:rPr lang="de-DE" altLang="de-DE" sz="1200" dirty="0"/>
              <a:t>. Wiesbaden: Springer Spektrum.</a:t>
            </a:r>
          </a:p>
          <a:p>
            <a:pPr marL="0" indent="0">
              <a:spcBef>
                <a:spcPts val="300"/>
              </a:spcBef>
              <a:spcAft>
                <a:spcPts val="300"/>
              </a:spcAft>
              <a:buNone/>
            </a:pPr>
            <a:r>
              <a:rPr lang="de-DE" sz="1200" b="1" dirty="0" err="1"/>
              <a:t>Wartha</a:t>
            </a:r>
            <a:r>
              <a:rPr lang="de-DE" sz="1200" b="1" dirty="0"/>
              <a:t>, S. &amp; Schulz, A. (2018). </a:t>
            </a:r>
            <a:r>
              <a:rPr lang="de-DE" sz="1200" i="1" dirty="0"/>
              <a:t>Rechenproblemen vorbeugen</a:t>
            </a:r>
            <a:r>
              <a:rPr lang="de-DE" sz="1200" dirty="0"/>
              <a:t>. Berlin: Cornelsen.</a:t>
            </a:r>
          </a:p>
          <a:p>
            <a:pPr marL="0" indent="0">
              <a:spcBef>
                <a:spcPts val="300"/>
              </a:spcBef>
              <a:spcAft>
                <a:spcPts val="300"/>
              </a:spcAft>
              <a:buNone/>
            </a:pPr>
            <a:r>
              <a:rPr lang="de-DE" sz="1200" b="1" dirty="0"/>
              <a:t>Wittmann, E. </a:t>
            </a:r>
            <a:r>
              <a:rPr lang="de-DE" sz="1200" b="1" dirty="0" err="1"/>
              <a:t>Ch</a:t>
            </a:r>
            <a:r>
              <a:rPr lang="de-DE" sz="1200" b="1" dirty="0"/>
              <a:t>. (1992)</a:t>
            </a:r>
            <a:r>
              <a:rPr lang="de-DE" sz="1200" dirty="0"/>
              <a:t>. Wider die Flut der „bunten Hunde“ und „grauen Päckchen“; Die Konzeption des aktiv-entdeckenden Lernens und des produktiven Übens. In E. </a:t>
            </a:r>
            <a:r>
              <a:rPr lang="de-DE" sz="1200" dirty="0" err="1"/>
              <a:t>Ch</a:t>
            </a:r>
            <a:r>
              <a:rPr lang="de-DE" sz="1200" dirty="0"/>
              <a:t>. Wittmann &amp; N. Müller. </a:t>
            </a:r>
            <a:r>
              <a:rPr lang="de-DE" sz="1200" i="1" dirty="0"/>
              <a:t>Handbuch produktiver Rechenübungen. </a:t>
            </a:r>
            <a:r>
              <a:rPr lang="de-DE" sz="1200" dirty="0"/>
              <a:t>Stuttgart, Düsseldorf, Berlin. Leipzig: Ernst Klett Schulbuchverlag.</a:t>
            </a:r>
          </a:p>
          <a:p>
            <a:pPr marL="0" indent="0">
              <a:spcBef>
                <a:spcPts val="300"/>
              </a:spcBef>
              <a:spcAft>
                <a:spcPts val="300"/>
              </a:spcAft>
              <a:buNone/>
            </a:pPr>
            <a:endParaRPr lang="de-DE" sz="120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a:p>
            <a:pPr marL="0" indent="0">
              <a:spcBef>
                <a:spcPts val="300"/>
              </a:spcBef>
              <a:spcAft>
                <a:spcPts val="300"/>
              </a:spcAft>
              <a:buNone/>
            </a:pPr>
            <a:endParaRPr lang="de-DE" sz="12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300"/>
              </a:spcBef>
              <a:spcAft>
                <a:spcPts val="300"/>
              </a:spcAft>
              <a:buNone/>
            </a:pPr>
            <a:endParaRPr lang="de-DE" alt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Inhaltsplatzhalter 4">
            <a:extLst>
              <a:ext uri="{FF2B5EF4-FFF2-40B4-BE49-F238E27FC236}">
                <a16:creationId xmlns:a16="http://schemas.microsoft.com/office/drawing/2014/main" id="{B02A16A8-2AD2-0F49-BBE1-0487084C53F1}"/>
              </a:ext>
            </a:extLst>
          </p:cNvPr>
          <p:cNvSpPr txBox="1">
            <a:spLocks/>
          </p:cNvSpPr>
          <p:nvPr/>
        </p:nvSpPr>
        <p:spPr>
          <a:xfrm>
            <a:off x="4150516" y="474311"/>
            <a:ext cx="2052575"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Quellen</a:t>
            </a:r>
          </a:p>
        </p:txBody>
      </p:sp>
    </p:spTree>
    <p:extLst>
      <p:ext uri="{BB962C8B-B14F-4D97-AF65-F5344CB8AC3E}">
        <p14:creationId xmlns:p14="http://schemas.microsoft.com/office/powerpoint/2010/main" val="559236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AEDAFE8-B8FC-8D46-A689-FA96A173B4FE}"/>
              </a:ext>
            </a:extLst>
          </p:cNvPr>
          <p:cNvSpPr>
            <a:spLocks noGrp="1"/>
          </p:cNvSpPr>
          <p:nvPr>
            <p:ph type="dt" sz="half" idx="10"/>
          </p:nvPr>
        </p:nvSpPr>
        <p:spPr/>
        <p:txBody>
          <a:bodyPr/>
          <a:lstStyle/>
          <a:p>
            <a:fld id="{DDAFDB07-AB72-6B44-8983-1B9D25C87D7D}" type="datetime1">
              <a:rPr lang="de-DE" smtClean="0"/>
              <a:t>25.11.20</a:t>
            </a:fld>
            <a:endParaRPr lang="de-DE" dirty="0"/>
          </a:p>
        </p:txBody>
      </p:sp>
      <p:sp>
        <p:nvSpPr>
          <p:cNvPr id="4" name="Fußzeilenplatzhalter 3">
            <a:extLst>
              <a:ext uri="{FF2B5EF4-FFF2-40B4-BE49-F238E27FC236}">
                <a16:creationId xmlns:a16="http://schemas.microsoft.com/office/drawing/2014/main" id="{3876B2D5-7899-B24D-9840-0AAED6CCB36A}"/>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C8BD62AC-E29E-6249-9BB9-C9E6E57D2DB5}"/>
              </a:ext>
            </a:extLst>
          </p:cNvPr>
          <p:cNvSpPr>
            <a:spLocks noGrp="1"/>
          </p:cNvSpPr>
          <p:nvPr>
            <p:ph type="sldNum" sz="quarter" idx="12"/>
          </p:nvPr>
        </p:nvSpPr>
        <p:spPr/>
        <p:txBody>
          <a:bodyPr/>
          <a:lstStyle/>
          <a:p>
            <a:fld id="{7D26CBBC-A65C-324F-A558-3C7EC3B0734D}" type="slidenum">
              <a:rPr lang="de-DE" smtClean="0"/>
              <a:t>6</a:t>
            </a:fld>
            <a:endParaRPr lang="de-DE"/>
          </a:p>
        </p:txBody>
      </p:sp>
      <p:sp>
        <p:nvSpPr>
          <p:cNvPr id="7" name="Textfeld 6">
            <a:extLst>
              <a:ext uri="{FF2B5EF4-FFF2-40B4-BE49-F238E27FC236}">
                <a16:creationId xmlns:a16="http://schemas.microsoft.com/office/drawing/2014/main" id="{BB37BE0C-0A9A-C541-8407-85BD30046646}"/>
              </a:ext>
            </a:extLst>
          </p:cNvPr>
          <p:cNvSpPr txBox="1"/>
          <p:nvPr/>
        </p:nvSpPr>
        <p:spPr>
          <a:xfrm>
            <a:off x="728659" y="3798006"/>
            <a:ext cx="7708751"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3.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Gute Aufgaben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im Mathematikunterricht</a:t>
            </a:r>
          </a:p>
        </p:txBody>
      </p:sp>
      <p:sp>
        <p:nvSpPr>
          <p:cNvPr id="8" name="Textfeld 7">
            <a:extLst>
              <a:ext uri="{FF2B5EF4-FFF2-40B4-BE49-F238E27FC236}">
                <a16:creationId xmlns:a16="http://schemas.microsoft.com/office/drawing/2014/main" id="{DF78749B-7D7D-3D40-9394-5E1E6204421C}"/>
              </a:ext>
            </a:extLst>
          </p:cNvPr>
          <p:cNvSpPr txBox="1"/>
          <p:nvPr/>
        </p:nvSpPr>
        <p:spPr>
          <a:xfrm>
            <a:off x="728659" y="3016092"/>
            <a:ext cx="5367341"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2.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Potentiale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digitaler Medien</a:t>
            </a:r>
          </a:p>
        </p:txBody>
      </p:sp>
      <p:sp>
        <p:nvSpPr>
          <p:cNvPr id="9" name="Textfeld 8">
            <a:extLst>
              <a:ext uri="{FF2B5EF4-FFF2-40B4-BE49-F238E27FC236}">
                <a16:creationId xmlns:a16="http://schemas.microsoft.com/office/drawing/2014/main" id="{B3D34D58-9219-3646-BE14-5E2F5C2F1CDC}"/>
              </a:ext>
            </a:extLst>
          </p:cNvPr>
          <p:cNvSpPr txBox="1"/>
          <p:nvPr/>
        </p:nvSpPr>
        <p:spPr>
          <a:xfrm>
            <a:off x="728659" y="2213371"/>
            <a:ext cx="7223850" cy="523220"/>
          </a:xfrm>
          <a:prstGeom prst="rect">
            <a:avLst/>
          </a:prstGeom>
          <a:solidFill>
            <a:srgbClr val="428891"/>
          </a:solidFill>
        </p:spPr>
        <p:txBody>
          <a:bodyPr wrap="square" rtlCol="0">
            <a:spAutoFit/>
          </a:bodyPr>
          <a:lstStyle/>
          <a:p>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1. </a:t>
            </a:r>
            <a:r>
              <a:rPr lang="de-D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Leitideen</a:t>
            </a:r>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zum Einsatz digitaler Medien</a:t>
            </a:r>
          </a:p>
        </p:txBody>
      </p:sp>
      <p:sp>
        <p:nvSpPr>
          <p:cNvPr id="10" name="Textfeld 9">
            <a:extLst>
              <a:ext uri="{FF2B5EF4-FFF2-40B4-BE49-F238E27FC236}">
                <a16:creationId xmlns:a16="http://schemas.microsoft.com/office/drawing/2014/main" id="{A128F31E-391D-3A4A-BB07-3EB0BF4C779D}"/>
              </a:ext>
            </a:extLst>
          </p:cNvPr>
          <p:cNvSpPr txBox="1"/>
          <p:nvPr/>
        </p:nvSpPr>
        <p:spPr>
          <a:xfrm>
            <a:off x="728659" y="4600727"/>
            <a:ext cx="7424741" cy="523220"/>
          </a:xfrm>
          <a:prstGeom prst="rect">
            <a:avLst/>
          </a:prstGeom>
          <a:solidFill>
            <a:schemeClr val="bg1"/>
          </a:solidFill>
        </p:spPr>
        <p:txBody>
          <a:bodyPr wrap="square" rtlCol="0">
            <a:spAutoFit/>
          </a:bodyPr>
          <a:lstStyle/>
          <a:p>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4. </a:t>
            </a:r>
            <a:r>
              <a:rPr lang="de-DE" sz="2800" b="1"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Apptypen</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 </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und ihre Einsatzmöglichkeiten</a:t>
            </a:r>
            <a:endPar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feld 10">
            <a:extLst>
              <a:ext uri="{FF2B5EF4-FFF2-40B4-BE49-F238E27FC236}">
                <a16:creationId xmlns:a16="http://schemas.microsoft.com/office/drawing/2014/main" id="{6FFCA2E0-6C77-5C47-8FA1-E453DBCB9B3F}"/>
              </a:ext>
            </a:extLst>
          </p:cNvPr>
          <p:cNvSpPr txBox="1"/>
          <p:nvPr/>
        </p:nvSpPr>
        <p:spPr>
          <a:xfrm>
            <a:off x="728659" y="5382641"/>
            <a:ext cx="1585049"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5.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Fazit </a:t>
            </a:r>
          </a:p>
        </p:txBody>
      </p:sp>
      <p:sp>
        <p:nvSpPr>
          <p:cNvPr id="12" name="Textfeld 11">
            <a:extLst>
              <a:ext uri="{FF2B5EF4-FFF2-40B4-BE49-F238E27FC236}">
                <a16:creationId xmlns:a16="http://schemas.microsoft.com/office/drawing/2014/main" id="{F1D8A0AC-F411-1240-A3DD-097399F30A1F}"/>
              </a:ext>
            </a:extLst>
          </p:cNvPr>
          <p:cNvSpPr txBox="1"/>
          <p:nvPr/>
        </p:nvSpPr>
        <p:spPr>
          <a:xfrm>
            <a:off x="728661" y="1264214"/>
            <a:ext cx="10734676"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AUFBAU DES WORKSHOPS</a:t>
            </a:r>
          </a:p>
        </p:txBody>
      </p:sp>
    </p:spTree>
    <p:extLst>
      <p:ext uri="{BB962C8B-B14F-4D97-AF65-F5344CB8AC3E}">
        <p14:creationId xmlns:p14="http://schemas.microsoft.com/office/powerpoint/2010/main" val="1241403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4DBDB1-A4B9-BD48-A672-FFC4613A91E9}"/>
              </a:ext>
            </a:extLst>
          </p:cNvPr>
          <p:cNvSpPr>
            <a:spLocks noGrp="1"/>
          </p:cNvSpPr>
          <p:nvPr>
            <p:ph idx="1"/>
          </p:nvPr>
        </p:nvSpPr>
        <p:spPr>
          <a:xfrm>
            <a:off x="392242" y="1870595"/>
            <a:ext cx="11407515" cy="3780696"/>
          </a:xfrm>
        </p:spPr>
        <p:txBody>
          <a:bodyPr/>
          <a:lstStyle/>
          <a:p>
            <a:pPr>
              <a:spcBef>
                <a:spcPts val="0"/>
              </a:spcBef>
            </a:pPr>
            <a:r>
              <a:rPr lang="de-DE" sz="2600" dirty="0">
                <a:solidFill>
                  <a:srgbClr val="317E87"/>
                </a:solidFill>
              </a:rPr>
              <a:t>Guten Mathematikunterricht mit digitalen Medien gestalten</a:t>
            </a:r>
          </a:p>
          <a:p>
            <a:pPr marL="0" indent="0">
              <a:spcBef>
                <a:spcPts val="0"/>
              </a:spcBef>
              <a:buNone/>
            </a:pPr>
            <a:endParaRPr lang="de-DE" sz="2600" dirty="0">
              <a:solidFill>
                <a:srgbClr val="317E87"/>
              </a:solidFill>
            </a:endParaRPr>
          </a:p>
          <a:p>
            <a:pPr>
              <a:spcBef>
                <a:spcPts val="0"/>
              </a:spcBef>
            </a:pPr>
            <a:r>
              <a:rPr lang="de-DE" sz="2600" dirty="0">
                <a:solidFill>
                  <a:srgbClr val="317E87"/>
                </a:solidFill>
              </a:rPr>
              <a:t>Beziehungsreiches Üben durch digitale Medien stützen</a:t>
            </a:r>
          </a:p>
          <a:p>
            <a:pPr>
              <a:spcBef>
                <a:spcPts val="0"/>
              </a:spcBef>
            </a:pPr>
            <a:endParaRPr lang="de-DE" sz="2600" dirty="0">
              <a:solidFill>
                <a:srgbClr val="317E87"/>
              </a:solidFill>
            </a:endParaRPr>
          </a:p>
          <a:p>
            <a:pPr>
              <a:lnSpc>
                <a:spcPct val="114000"/>
              </a:lnSpc>
              <a:spcBef>
                <a:spcPts val="0"/>
              </a:spcBef>
            </a:pPr>
            <a:r>
              <a:rPr lang="de-DE" sz="2600" dirty="0" err="1">
                <a:solidFill>
                  <a:srgbClr val="317E87"/>
                </a:solidFill>
              </a:rPr>
              <a:t>Verstehensprozesse</a:t>
            </a:r>
            <a:r>
              <a:rPr lang="de-DE" sz="2600" dirty="0">
                <a:solidFill>
                  <a:srgbClr val="317E87"/>
                </a:solidFill>
              </a:rPr>
              <a:t> durch die Potentiale digitaler Medien unterstützen</a:t>
            </a:r>
          </a:p>
          <a:p>
            <a:pPr>
              <a:spcBef>
                <a:spcPts val="0"/>
              </a:spcBef>
            </a:pPr>
            <a:endParaRPr lang="de-DE" sz="2600" dirty="0">
              <a:solidFill>
                <a:srgbClr val="317E87"/>
              </a:solidFill>
            </a:endParaRPr>
          </a:p>
          <a:p>
            <a:pPr>
              <a:lnSpc>
                <a:spcPct val="114000"/>
              </a:lnSpc>
              <a:spcBef>
                <a:spcPts val="0"/>
              </a:spcBef>
            </a:pPr>
            <a:r>
              <a:rPr lang="de-DE" sz="2600" dirty="0">
                <a:solidFill>
                  <a:srgbClr val="317E87"/>
                </a:solidFill>
              </a:rPr>
              <a:t>Prozessbezogene Kompetenzen durch digitale Medien fördern</a:t>
            </a:r>
          </a:p>
          <a:p>
            <a:pPr marL="0" indent="0">
              <a:buNone/>
            </a:pPr>
            <a:endParaRPr lang="de-DE" dirty="0">
              <a:solidFill>
                <a:srgbClr val="317E87"/>
              </a:solidFill>
            </a:endParaRPr>
          </a:p>
        </p:txBody>
      </p:sp>
      <p:sp>
        <p:nvSpPr>
          <p:cNvPr id="3" name="Datumsplatzhalter 2">
            <a:extLst>
              <a:ext uri="{FF2B5EF4-FFF2-40B4-BE49-F238E27FC236}">
                <a16:creationId xmlns:a16="http://schemas.microsoft.com/office/drawing/2014/main" id="{30D05872-17D6-3847-B876-6C6214DF791F}"/>
              </a:ext>
            </a:extLst>
          </p:cNvPr>
          <p:cNvSpPr>
            <a:spLocks noGrp="1"/>
          </p:cNvSpPr>
          <p:nvPr>
            <p:ph type="dt" sz="half" idx="10"/>
          </p:nvPr>
        </p:nvSpPr>
        <p:spPr/>
        <p:txBody>
          <a:bodyPr/>
          <a:lstStyle/>
          <a:p>
            <a:fld id="{E869F665-DD02-B84B-A62A-BDF51A4BEE4B}" type="datetime1">
              <a:rPr lang="de-DE" smtClean="0"/>
              <a:t>25.11.20</a:t>
            </a:fld>
            <a:endParaRPr lang="de-DE" dirty="0"/>
          </a:p>
        </p:txBody>
      </p:sp>
      <p:sp>
        <p:nvSpPr>
          <p:cNvPr id="4" name="Fußzeilenplatzhalter 3">
            <a:extLst>
              <a:ext uri="{FF2B5EF4-FFF2-40B4-BE49-F238E27FC236}">
                <a16:creationId xmlns:a16="http://schemas.microsoft.com/office/drawing/2014/main" id="{585BD83D-EAC7-284B-8A48-AD85C9119167}"/>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7936177F-21BA-2240-8AB6-4C7FA56AB931}"/>
              </a:ext>
            </a:extLst>
          </p:cNvPr>
          <p:cNvSpPr>
            <a:spLocks noGrp="1"/>
          </p:cNvSpPr>
          <p:nvPr>
            <p:ph type="sldNum" sz="quarter" idx="12"/>
          </p:nvPr>
        </p:nvSpPr>
        <p:spPr/>
        <p:txBody>
          <a:bodyPr/>
          <a:lstStyle/>
          <a:p>
            <a:fld id="{7D26CBBC-A65C-324F-A558-3C7EC3B0734D}" type="slidenum">
              <a:rPr lang="de-DE" smtClean="0"/>
              <a:t>7</a:t>
            </a:fld>
            <a:endParaRPr lang="de-DE"/>
          </a:p>
        </p:txBody>
      </p:sp>
      <p:sp>
        <p:nvSpPr>
          <p:cNvPr id="7" name="Inhaltsplatzhalter 5">
            <a:extLst>
              <a:ext uri="{FF2B5EF4-FFF2-40B4-BE49-F238E27FC236}">
                <a16:creationId xmlns:a16="http://schemas.microsoft.com/office/drawing/2014/main" id="{EE411CFA-951C-C643-B5B2-D7C6DD188B94}"/>
              </a:ext>
            </a:extLst>
          </p:cNvPr>
          <p:cNvSpPr txBox="1">
            <a:spLocks noGrp="1"/>
          </p:cNvSpPr>
          <p:nvPr>
            <p:ph sz="half" idx="13"/>
          </p:nvPr>
        </p:nvSpPr>
        <p:spPr>
          <a:xfrm>
            <a:off x="4150516" y="474311"/>
            <a:ext cx="7399799"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1. </a:t>
            </a:r>
            <a:r>
              <a:rPr lang="de-DE" sz="2900" b="1" dirty="0"/>
              <a:t>Leitideen </a:t>
            </a:r>
            <a:r>
              <a:rPr lang="de-DE" sz="2900" dirty="0"/>
              <a:t>zum Einsatz digitaler Medien</a:t>
            </a:r>
          </a:p>
        </p:txBody>
      </p:sp>
    </p:spTree>
    <p:extLst>
      <p:ext uri="{BB962C8B-B14F-4D97-AF65-F5344CB8AC3E}">
        <p14:creationId xmlns:p14="http://schemas.microsoft.com/office/powerpoint/2010/main" val="100519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4550090-68E5-1D48-98DD-403C6C8E00FD}"/>
              </a:ext>
            </a:extLst>
          </p:cNvPr>
          <p:cNvSpPr>
            <a:spLocks noGrp="1"/>
          </p:cNvSpPr>
          <p:nvPr>
            <p:ph idx="1"/>
          </p:nvPr>
        </p:nvSpPr>
        <p:spPr>
          <a:xfrm>
            <a:off x="320842" y="1841667"/>
            <a:ext cx="11895793" cy="644859"/>
          </a:xfrm>
        </p:spPr>
        <p:txBody>
          <a:bodyPr/>
          <a:lstStyle/>
          <a:p>
            <a:pPr marL="0" indent="0">
              <a:spcBef>
                <a:spcPts val="0"/>
              </a:spcBef>
              <a:buNone/>
            </a:pPr>
            <a:r>
              <a:rPr lang="de-DE" sz="2600" dirty="0">
                <a:solidFill>
                  <a:srgbClr val="317E87"/>
                </a:solidFill>
              </a:rPr>
              <a:t>Guten Mathematikunterricht mit digitalen Medien gestalten</a:t>
            </a:r>
          </a:p>
        </p:txBody>
      </p:sp>
      <p:sp>
        <p:nvSpPr>
          <p:cNvPr id="3" name="Datumsplatzhalter 2">
            <a:extLst>
              <a:ext uri="{FF2B5EF4-FFF2-40B4-BE49-F238E27FC236}">
                <a16:creationId xmlns:a16="http://schemas.microsoft.com/office/drawing/2014/main" id="{E43081B2-B043-A042-A144-0E1B7436766A}"/>
              </a:ext>
            </a:extLst>
          </p:cNvPr>
          <p:cNvSpPr>
            <a:spLocks noGrp="1"/>
          </p:cNvSpPr>
          <p:nvPr>
            <p:ph type="dt" sz="half" idx="10"/>
          </p:nvPr>
        </p:nvSpPr>
        <p:spPr>
          <a:xfrm>
            <a:off x="838200" y="6372116"/>
            <a:ext cx="2743200" cy="365125"/>
          </a:xfrm>
        </p:spPr>
        <p:txBody>
          <a:bodyPr/>
          <a:lstStyle/>
          <a:p>
            <a:fld id="{E3CE7703-8B2A-B94B-BD4D-C24C1AA0F635}" type="datetime1">
              <a:rPr lang="de-DE" smtClean="0"/>
              <a:t>25.11.20</a:t>
            </a:fld>
            <a:endParaRPr lang="de-DE" dirty="0"/>
          </a:p>
        </p:txBody>
      </p:sp>
      <p:sp>
        <p:nvSpPr>
          <p:cNvPr id="4" name="Fußzeilenplatzhalter 3">
            <a:extLst>
              <a:ext uri="{FF2B5EF4-FFF2-40B4-BE49-F238E27FC236}">
                <a16:creationId xmlns:a16="http://schemas.microsoft.com/office/drawing/2014/main" id="{C93D1F5F-063A-6044-8BA8-1C48250665EF}"/>
              </a:ext>
            </a:extLst>
          </p:cNvPr>
          <p:cNvSpPr>
            <a:spLocks noGrp="1"/>
          </p:cNvSpPr>
          <p:nvPr>
            <p:ph type="ftr" sz="quarter" idx="11"/>
          </p:nvPr>
        </p:nvSpPr>
        <p:spPr/>
        <p:txBody>
          <a:bodyPr/>
          <a:lstStyle/>
          <a:p>
            <a:r>
              <a:rPr lang="de-DE"/>
              <a:t>November 2020 © PIKAS digi (pikas-digi.dzlm.de)</a:t>
            </a:r>
            <a:endParaRPr lang="de-DE" i="1" dirty="0"/>
          </a:p>
        </p:txBody>
      </p:sp>
      <p:sp>
        <p:nvSpPr>
          <p:cNvPr id="5" name="Foliennummernplatzhalter 4">
            <a:extLst>
              <a:ext uri="{FF2B5EF4-FFF2-40B4-BE49-F238E27FC236}">
                <a16:creationId xmlns:a16="http://schemas.microsoft.com/office/drawing/2014/main" id="{F498772A-EB07-C747-94D2-A059A0400910}"/>
              </a:ext>
            </a:extLst>
          </p:cNvPr>
          <p:cNvSpPr>
            <a:spLocks noGrp="1"/>
          </p:cNvSpPr>
          <p:nvPr>
            <p:ph type="sldNum" sz="quarter" idx="12"/>
          </p:nvPr>
        </p:nvSpPr>
        <p:spPr/>
        <p:txBody>
          <a:bodyPr/>
          <a:lstStyle/>
          <a:p>
            <a:fld id="{7D26CBBC-A65C-324F-A558-3C7EC3B0734D}" type="slidenum">
              <a:rPr lang="de-DE" smtClean="0"/>
              <a:t>8</a:t>
            </a:fld>
            <a:endParaRPr lang="de-DE"/>
          </a:p>
        </p:txBody>
      </p:sp>
      <p:sp>
        <p:nvSpPr>
          <p:cNvPr id="8" name="Inhaltsplatzhalter 7">
            <a:extLst>
              <a:ext uri="{FF2B5EF4-FFF2-40B4-BE49-F238E27FC236}">
                <a16:creationId xmlns:a16="http://schemas.microsoft.com/office/drawing/2014/main" id="{AC2E3FF1-A0E2-A844-A257-7FA8B293E385}"/>
              </a:ext>
            </a:extLst>
          </p:cNvPr>
          <p:cNvSpPr>
            <a:spLocks noGrp="1"/>
          </p:cNvSpPr>
          <p:nvPr>
            <p:ph sz="half" idx="13"/>
          </p:nvPr>
        </p:nvSpPr>
        <p:spPr/>
        <p:txBody>
          <a:bodyPr/>
          <a:lstStyle/>
          <a:p>
            <a:endParaRPr lang="de-DE"/>
          </a:p>
        </p:txBody>
      </p:sp>
      <p:sp>
        <p:nvSpPr>
          <p:cNvPr id="9" name="Inhaltsplatzhalter 5">
            <a:extLst>
              <a:ext uri="{FF2B5EF4-FFF2-40B4-BE49-F238E27FC236}">
                <a16:creationId xmlns:a16="http://schemas.microsoft.com/office/drawing/2014/main" id="{A929FEA0-171F-C647-BB72-AD993D5DAA2D}"/>
              </a:ext>
            </a:extLst>
          </p:cNvPr>
          <p:cNvSpPr txBox="1">
            <a:spLocks/>
          </p:cNvSpPr>
          <p:nvPr/>
        </p:nvSpPr>
        <p:spPr>
          <a:xfrm>
            <a:off x="4150517" y="474311"/>
            <a:ext cx="7921740" cy="479954"/>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900" dirty="0"/>
              <a:t>1. </a:t>
            </a:r>
            <a:r>
              <a:rPr lang="de-DE" sz="2900" b="1" dirty="0"/>
              <a:t>Leitideen </a:t>
            </a:r>
            <a:r>
              <a:rPr lang="de-DE" sz="2900" dirty="0"/>
              <a:t>zum Einsatz digitaler Medien</a:t>
            </a:r>
          </a:p>
        </p:txBody>
      </p:sp>
      <p:sp>
        <p:nvSpPr>
          <p:cNvPr id="10" name="Textfeld 9">
            <a:extLst>
              <a:ext uri="{FF2B5EF4-FFF2-40B4-BE49-F238E27FC236}">
                <a16:creationId xmlns:a16="http://schemas.microsoft.com/office/drawing/2014/main" id="{E291D6E6-871F-BE41-AF1F-088AD16A748A}"/>
              </a:ext>
            </a:extLst>
          </p:cNvPr>
          <p:cNvSpPr txBox="1"/>
          <p:nvPr/>
        </p:nvSpPr>
        <p:spPr>
          <a:xfrm>
            <a:off x="320842" y="2727158"/>
            <a:ext cx="11614484" cy="246471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Begründete Auswahl vor dem Hintergrund der anvisierten Ziele</a:t>
            </a:r>
          </a:p>
          <a:p>
            <a:pPr marL="342900" indent="-342900">
              <a:spcAft>
                <a:spcPts val="1200"/>
              </a:spcAft>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Jedes Medium ist zugleich Hilfe aber auch Lernstoff</a:t>
            </a:r>
            <a:r>
              <a:rPr lang="de-DE" sz="2000" dirty="0">
                <a:latin typeface="Open Sans" panose="020B0606030504020204" pitchFamily="34" charset="0"/>
                <a:ea typeface="Open Sans" panose="020B0606030504020204" pitchFamily="34" charset="0"/>
                <a:cs typeface="Open Sans" panose="020B0606030504020204" pitchFamily="34" charset="0"/>
              </a:rPr>
              <a:t> (Schipper, 2005)</a:t>
            </a:r>
            <a:r>
              <a:rPr lang="de-DE" sz="2400" dirty="0">
                <a:latin typeface="Open Sans" panose="020B0606030504020204" pitchFamily="34" charset="0"/>
                <a:ea typeface="Open Sans" panose="020B0606030504020204" pitchFamily="34" charset="0"/>
                <a:cs typeface="Open Sans" panose="020B0606030504020204" pitchFamily="34" charset="0"/>
              </a:rPr>
              <a:t>.</a:t>
            </a:r>
            <a:endParaRPr lang="de-DE" sz="2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1200"/>
              </a:spcAft>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Zusammenspiel verschiedener konventioneller und digitaler Medien            </a:t>
            </a:r>
            <a:r>
              <a:rPr lang="de-DE" sz="2000" dirty="0">
                <a:latin typeface="Open Sans" panose="020B0606030504020204" pitchFamily="34" charset="0"/>
                <a:ea typeface="Open Sans" panose="020B0606030504020204" pitchFamily="34" charset="0"/>
                <a:cs typeface="Open Sans" panose="020B0606030504020204" pitchFamily="34" charset="0"/>
              </a:rPr>
              <a:t>(Barzel &amp; Schreiber, 2017)</a:t>
            </a:r>
          </a:p>
          <a:p>
            <a:pPr>
              <a:lnSpc>
                <a:spcPct val="150000"/>
              </a:lnSpc>
            </a:pPr>
            <a:endParaRPr lang="de-DE" sz="2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413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11257</Words>
  <Application>Microsoft Macintosh PowerPoint</Application>
  <PresentationFormat>Breitbild</PresentationFormat>
  <Paragraphs>983</Paragraphs>
  <Slides>66</Slides>
  <Notes>64</Notes>
  <HiddenSlides>1</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66</vt:i4>
      </vt:variant>
    </vt:vector>
  </HeadingPairs>
  <TitlesOfParts>
    <vt:vector size="73" baseType="lpstr">
      <vt:lpstr>Arial</vt:lpstr>
      <vt:lpstr>Arial,Sans-Serif</vt:lpstr>
      <vt:lpstr>Calibri</vt:lpstr>
      <vt:lpstr>Open Sans</vt:lpstr>
      <vt:lpstr>Open Sans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Programmieren</dc:title>
  <dc:creator>Microsoft Office-Benutzer</dc:creator>
  <cp:lastModifiedBy>Maren Laferi</cp:lastModifiedBy>
  <cp:revision>764</cp:revision>
  <cp:lastPrinted>2019-01-16T08:43:58Z</cp:lastPrinted>
  <dcterms:created xsi:type="dcterms:W3CDTF">2018-12-05T12:32:28Z</dcterms:created>
  <dcterms:modified xsi:type="dcterms:W3CDTF">2020-11-25T11:36:13Z</dcterms:modified>
</cp:coreProperties>
</file>