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679" r:id="rId3"/>
    <p:sldId id="678" r:id="rId4"/>
    <p:sldId id="294" r:id="rId5"/>
    <p:sldId id="297" r:id="rId6"/>
    <p:sldId id="673" r:id="rId7"/>
    <p:sldId id="674" r:id="rId8"/>
    <p:sldId id="314" r:id="rId9"/>
    <p:sldId id="675" r:id="rId10"/>
    <p:sldId id="317" r:id="rId11"/>
    <p:sldId id="280" r:id="rId12"/>
    <p:sldId id="676" r:id="rId13"/>
    <p:sldId id="315" r:id="rId14"/>
    <p:sldId id="268" r:id="rId15"/>
    <p:sldId id="680" r:id="rId16"/>
    <p:sldId id="318" r:id="rId17"/>
    <p:sldId id="306" r:id="rId18"/>
    <p:sldId id="307" r:id="rId19"/>
    <p:sldId id="316" r:id="rId20"/>
    <p:sldId id="263" r:id="rId21"/>
    <p:sldId id="324" r:id="rId22"/>
    <p:sldId id="323" r:id="rId23"/>
    <p:sldId id="325" r:id="rId24"/>
    <p:sldId id="282" r:id="rId25"/>
    <p:sldId id="310" r:id="rId26"/>
    <p:sldId id="309" r:id="rId27"/>
    <p:sldId id="313" r:id="rId28"/>
    <p:sldId id="344" r:id="rId29"/>
    <p:sldId id="275" r:id="rId30"/>
    <p:sldId id="271" r:id="rId31"/>
    <p:sldId id="272" r:id="rId32"/>
    <p:sldId id="321" r:id="rId33"/>
    <p:sldId id="322" r:id="rId34"/>
    <p:sldId id="270" r:id="rId35"/>
    <p:sldId id="320" r:id="rId36"/>
    <p:sldId id="338" r:id="rId37"/>
    <p:sldId id="261" r:id="rId38"/>
    <p:sldId id="276" r:id="rId39"/>
    <p:sldId id="269" r:id="rId40"/>
    <p:sldId id="300" r:id="rId41"/>
    <p:sldId id="301" r:id="rId42"/>
    <p:sldId id="326" r:id="rId43"/>
    <p:sldId id="327" r:id="rId44"/>
    <p:sldId id="285" r:id="rId45"/>
    <p:sldId id="286" r:id="rId46"/>
    <p:sldId id="283" r:id="rId47"/>
    <p:sldId id="672" r:id="rId48"/>
    <p:sldId id="284" r:id="rId49"/>
    <p:sldId id="287" r:id="rId50"/>
    <p:sldId id="337" r:id="rId51"/>
    <p:sldId id="334" r:id="rId52"/>
    <p:sldId id="288" r:id="rId53"/>
    <p:sldId id="339" r:id="rId54"/>
    <p:sldId id="340" r:id="rId55"/>
    <p:sldId id="329" r:id="rId56"/>
    <p:sldId id="331" r:id="rId57"/>
    <p:sldId id="335" r:id="rId58"/>
    <p:sldId id="330" r:id="rId59"/>
    <p:sldId id="332" r:id="rId60"/>
    <p:sldId id="273" r:id="rId6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n Laferi" initials="ML" lastIdx="4" clrIdx="0"/>
  <p:cmAuthor id="2" name="Microsoft Office User" initials="MOU" lastIdx="5"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85602"/>
  </p:normalViewPr>
  <p:slideViewPr>
    <p:cSldViewPr snapToGrid="0" snapToObjects="1">
      <p:cViewPr varScale="1">
        <p:scale>
          <a:sx n="53" d="100"/>
          <a:sy n="53" d="100"/>
        </p:scale>
        <p:origin x="1152" y="176"/>
      </p:cViewPr>
      <p:guideLst/>
    </p:cSldViewPr>
  </p:slideViewPr>
  <p:outlineViewPr>
    <p:cViewPr>
      <p:scale>
        <a:sx n="33" d="100"/>
        <a:sy n="33" d="100"/>
      </p:scale>
      <p:origin x="0" y="-4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47D76BA-27C2-7B45-9A37-95782ED03E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2354DAF-5001-8E4D-A8AB-8AAF86BA21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D71339-7ED3-6A40-8ED4-9A2D9F7AE4B2}" type="datetimeFigureOut">
              <a:rPr lang="de-DE" smtClean="0"/>
              <a:t>09.03.19</a:t>
            </a:fld>
            <a:endParaRPr lang="de-DE"/>
          </a:p>
        </p:txBody>
      </p:sp>
      <p:sp>
        <p:nvSpPr>
          <p:cNvPr id="4" name="Fußzeilenplatzhalter 3">
            <a:extLst>
              <a:ext uri="{FF2B5EF4-FFF2-40B4-BE49-F238E27FC236}">
                <a16:creationId xmlns:a16="http://schemas.microsoft.com/office/drawing/2014/main" id="{085F6CEA-83C2-5945-862C-3C0C5BBD76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17B0E94-3E02-3F4D-AF52-ACC5279A3A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31594E-13FC-7D4B-913F-7D03B737A26B}" type="slidenum">
              <a:rPr lang="de-DE" smtClean="0"/>
              <a:t>‹Nr.›</a:t>
            </a:fld>
            <a:endParaRPr lang="de-DE"/>
          </a:p>
        </p:txBody>
      </p:sp>
    </p:spTree>
    <p:extLst>
      <p:ext uri="{BB962C8B-B14F-4D97-AF65-F5344CB8AC3E}">
        <p14:creationId xmlns:p14="http://schemas.microsoft.com/office/powerpoint/2010/main" val="12234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C3F96-3A43-904B-A253-D6DB3346ED45}" type="datetimeFigureOut">
              <a:rPr lang="de-DE" smtClean="0"/>
              <a:t>09.03.19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F3AAB-CC61-AC4A-8A19-CC3DF2D07BBF}" type="slidenum">
              <a:rPr lang="de-DE" smtClean="0"/>
              <a:t>‹Nr.›</a:t>
            </a:fld>
            <a:endParaRPr lang="de-DE"/>
          </a:p>
        </p:txBody>
      </p:sp>
    </p:spTree>
    <p:extLst>
      <p:ext uri="{BB962C8B-B14F-4D97-AF65-F5344CB8AC3E}">
        <p14:creationId xmlns:p14="http://schemas.microsoft.com/office/powerpoint/2010/main" val="148139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wikipedia.org/wiki/Charles_E._Leisers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e.wikipedia.org/wiki/Charles_E._Leisers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7F3AAB-CC61-AC4A-8A19-CC3DF2D07BBF}" type="slidenum">
              <a:rPr lang="de-DE" smtClean="0"/>
              <a:t>1</a:t>
            </a:fld>
            <a:endParaRPr lang="de-DE"/>
          </a:p>
        </p:txBody>
      </p:sp>
    </p:spTree>
    <p:extLst>
      <p:ext uri="{BB962C8B-B14F-4D97-AF65-F5344CB8AC3E}">
        <p14:creationId xmlns:p14="http://schemas.microsoft.com/office/powerpoint/2010/main" val="217270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Aufbauend auf dieser Folie schauen wir uns darauf aufbauende Begriffe an, die im späteren genauer Definiert werde:</a:t>
            </a:r>
          </a:p>
          <a:p>
            <a:r>
              <a:rPr lang="de-DE" dirty="0"/>
              <a:t>Problem</a:t>
            </a:r>
          </a:p>
          <a:p>
            <a:r>
              <a:rPr lang="de-DE" dirty="0"/>
              <a:t>Algorithmus</a:t>
            </a:r>
          </a:p>
          <a:p>
            <a:r>
              <a:rPr lang="de-DE" dirty="0"/>
              <a:t>Programm</a:t>
            </a:r>
          </a:p>
          <a:p>
            <a:r>
              <a:rPr lang="de-DE" dirty="0"/>
              <a:t>Modellierung</a:t>
            </a:r>
          </a:p>
          <a:p>
            <a:endParaRPr lang="de-DE" dirty="0"/>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10</a:t>
            </a:fld>
            <a:endParaRPr lang="de-DE"/>
          </a:p>
        </p:txBody>
      </p:sp>
    </p:spTree>
    <p:extLst>
      <p:ext uri="{BB962C8B-B14F-4D97-AF65-F5344CB8AC3E}">
        <p14:creationId xmlns:p14="http://schemas.microsoft.com/office/powerpoint/2010/main" val="4124404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Müssen wir das angehen?</a:t>
            </a:r>
          </a:p>
          <a:p>
            <a:r>
              <a:rPr lang="de-DE" dirty="0"/>
              <a:t>Woher bekommen wir die Definition im Sinne des Programmierens?</a:t>
            </a:r>
          </a:p>
        </p:txBody>
      </p:sp>
      <p:sp>
        <p:nvSpPr>
          <p:cNvPr id="4" name="Foliennummernplatzhalter 3"/>
          <p:cNvSpPr>
            <a:spLocks noGrp="1"/>
          </p:cNvSpPr>
          <p:nvPr>
            <p:ph type="sldNum" sz="quarter" idx="5"/>
          </p:nvPr>
        </p:nvSpPr>
        <p:spPr/>
        <p:txBody>
          <a:bodyPr/>
          <a:lstStyle/>
          <a:p>
            <a:fld id="{2E7F3AAB-CC61-AC4A-8A19-CC3DF2D07BBF}" type="slidenum">
              <a:rPr lang="de-DE" smtClean="0"/>
              <a:t>11</a:t>
            </a:fld>
            <a:endParaRPr lang="de-DE"/>
          </a:p>
        </p:txBody>
      </p:sp>
    </p:spTree>
    <p:extLst>
      <p:ext uri="{BB962C8B-B14F-4D97-AF65-F5344CB8AC3E}">
        <p14:creationId xmlns:p14="http://schemas.microsoft.com/office/powerpoint/2010/main" val="314847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effectLst/>
                <a:latin typeface="+mn-lt"/>
                <a:ea typeface="+mn-ea"/>
                <a:cs typeface="+mn-cs"/>
              </a:rPr>
              <a:t>Erst TN fragen (kurze Murmelphase, dann sammeln):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Was sind Algorithmen? Wie würden Sie es definieren?</a:t>
            </a:r>
            <a:endParaRPr lang="de-DE" sz="1200" b="0" i="0" u="none" strike="noStrike"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b="0" i="0" u="none" strike="noStrike"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b="0" i="0" u="none" strike="noStrike"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i="0" u="none" strike="noStrike" kern="1200" baseline="30000" dirty="0">
                <a:solidFill>
                  <a:schemeClr val="tx1"/>
                </a:solidFill>
                <a:effectLst/>
                <a:latin typeface="+mn-lt"/>
                <a:ea typeface="+mn-ea"/>
                <a:cs typeface="+mn-cs"/>
              </a:rPr>
              <a:t>1</a:t>
            </a:r>
            <a:r>
              <a:rPr lang="de-DE" sz="1200" b="0" i="0" u="none" strike="noStrike" kern="1200" dirty="0">
                <a:solidFill>
                  <a:schemeClr val="tx1"/>
                </a:solidFill>
                <a:effectLst/>
                <a:latin typeface="+mn-lt"/>
                <a:ea typeface="+mn-ea"/>
                <a:cs typeface="+mn-cs"/>
              </a:rPr>
              <a:t>Hartley Rogers, Jr.: </a:t>
            </a:r>
            <a:r>
              <a:rPr lang="de-DE" sz="1200" b="0" i="1" u="none" strike="noStrike" kern="1200" dirty="0" err="1">
                <a:solidFill>
                  <a:schemeClr val="tx1"/>
                </a:solidFill>
                <a:effectLst/>
                <a:latin typeface="+mn-lt"/>
                <a:ea typeface="+mn-ea"/>
                <a:cs typeface="+mn-cs"/>
              </a:rPr>
              <a:t>Theory</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of</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Recursive</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Functions</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and</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Effective</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Computability</a:t>
            </a:r>
            <a:r>
              <a:rPr lang="de-DE" sz="1200" b="0" i="0" u="none" strike="noStrike" kern="1200" dirty="0">
                <a:solidFill>
                  <a:schemeClr val="tx1"/>
                </a:solidFill>
                <a:effectLst/>
                <a:latin typeface="+mn-lt"/>
                <a:ea typeface="+mn-ea"/>
                <a:cs typeface="+mn-cs"/>
              </a:rPr>
              <a:t>, S. 2.</a:t>
            </a:r>
            <a:endParaRPr lang="de-DE" sz="1200" b="0" i="0" u="none" strike="noStrike" kern="1200" dirty="0">
              <a:solidFill>
                <a:schemeClr val="tx1"/>
              </a:solidFill>
              <a:effectLst/>
              <a:latin typeface="+mn-lt"/>
              <a:ea typeface="+mn-ea"/>
              <a:cs typeface="+mn-cs"/>
              <a:hlinkClick r:id="rId3" tooltip="Charles E. Leiserson">
                <a:extLst>
                  <a:ext uri="{A12FA001-AC4F-418D-AE19-62706E023703}">
                    <ahyp:hlinkClr xmlns:ahyp="http://schemas.microsoft.com/office/drawing/2018/hyperlinkcolor" val="tx"/>
                  </a:ext>
                </a:extLst>
              </a:hlinkClick>
            </a:endParaRPr>
          </a:p>
          <a:p>
            <a:pPr marL="0" indent="0">
              <a:buNone/>
            </a:pPr>
            <a:r>
              <a:rPr lang="de-DE" baseline="30000" dirty="0"/>
              <a:t>2 </a:t>
            </a:r>
            <a:r>
              <a:rPr lang="de-DE" dirty="0"/>
              <a:t>Charles E. </a:t>
            </a:r>
            <a:r>
              <a:rPr lang="de-DE" dirty="0" err="1"/>
              <a:t>Leiserson</a:t>
            </a:r>
            <a:r>
              <a:rPr lang="de-DE" dirty="0"/>
              <a:t>, Ronald L. </a:t>
            </a:r>
            <a:r>
              <a:rPr lang="de-DE" dirty="0" err="1"/>
              <a:t>Rivest</a:t>
            </a:r>
            <a:r>
              <a:rPr lang="de-DE" dirty="0"/>
              <a:t>, Clifford Stein: </a:t>
            </a:r>
            <a:r>
              <a:rPr lang="de-DE" i="1" dirty="0"/>
              <a:t>Algorithmen – Eine Einführung</a:t>
            </a:r>
            <a:r>
              <a:rPr lang="de-DE" dirty="0"/>
              <a:t>. </a:t>
            </a:r>
            <a:r>
              <a:rPr lang="de-DE" dirty="0" err="1"/>
              <a:t>Oldenbourg</a:t>
            </a:r>
            <a:r>
              <a:rPr lang="de-DE" dirty="0"/>
              <a:t> Verlag, München 2010, ISBN 978-3-486-59002-9, S. 5.</a:t>
            </a:r>
          </a:p>
          <a:p>
            <a:endParaRPr lang="de-DE" dirty="0"/>
          </a:p>
          <a:p>
            <a:r>
              <a:rPr lang="de-DE" sz="1200" b="0" i="0" u="none" strike="noStrike" kern="1200" dirty="0">
                <a:solidFill>
                  <a:schemeClr val="tx1"/>
                </a:solidFill>
                <a:effectLst/>
                <a:latin typeface="+mn-lt"/>
                <a:ea typeface="+mn-ea"/>
                <a:cs typeface="+mn-cs"/>
              </a:rPr>
              <a:t>Ein </a:t>
            </a:r>
            <a:r>
              <a:rPr lang="de-DE" sz="1200" b="1" i="0" u="none" strike="noStrike" kern="1200" dirty="0">
                <a:solidFill>
                  <a:schemeClr val="tx1"/>
                </a:solidFill>
                <a:effectLst/>
                <a:latin typeface="+mn-lt"/>
                <a:ea typeface="+mn-ea"/>
                <a:cs typeface="+mn-cs"/>
              </a:rPr>
              <a:t>Algorithmus</a:t>
            </a:r>
            <a:r>
              <a:rPr lang="de-DE" sz="1200" b="0" i="0" u="none" strike="noStrike" kern="1200" dirty="0">
                <a:solidFill>
                  <a:schemeClr val="tx1"/>
                </a:solidFill>
                <a:effectLst/>
                <a:latin typeface="+mn-lt"/>
                <a:ea typeface="+mn-ea"/>
                <a:cs typeface="+mn-cs"/>
              </a:rPr>
              <a:t> (auch genannt Lösungsverfahren) ist eine Handlungsvorschrift zur Lösung eines Problems in endlich vielen Schritten. Diese </a:t>
            </a:r>
            <a:r>
              <a:rPr lang="de-DE" sz="1200" b="0" i="0" u="none" strike="noStrike" kern="1200" dirty="0" err="1">
                <a:solidFill>
                  <a:schemeClr val="tx1"/>
                </a:solidFill>
                <a:effectLst/>
                <a:latin typeface="+mn-lt"/>
                <a:ea typeface="+mn-ea"/>
                <a:cs typeface="+mn-cs"/>
              </a:rPr>
              <a:t>Verarbeitunsgsvorschrift</a:t>
            </a:r>
            <a:r>
              <a:rPr lang="de-DE" sz="1200" b="0" i="0" u="none" strike="noStrike" kern="1200" dirty="0">
                <a:solidFill>
                  <a:schemeClr val="tx1"/>
                </a:solidFill>
                <a:effectLst/>
                <a:latin typeface="+mn-lt"/>
                <a:ea typeface="+mn-ea"/>
                <a:cs typeface="+mn-cs"/>
              </a:rPr>
              <a:t> besteht aus einer endlichen Folge von eindeutig ausführbaren Anweisungen, welche bei gleichen Voraussetzungen immer gleiche Ergebnisse liefert. Der Algorithmus wird durch einen aus elementaren Anweisungen bestehenden Text beschrieben.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https://</a:t>
            </a:r>
            <a:r>
              <a:rPr lang="de-DE" dirty="0" err="1"/>
              <a:t>wiki.zum.de</a:t>
            </a:r>
            <a:r>
              <a:rPr lang="de-DE" dirty="0"/>
              <a:t>/</a:t>
            </a:r>
            <a:r>
              <a:rPr lang="de-DE" dirty="0" err="1"/>
              <a:t>wiki</a:t>
            </a:r>
            <a:r>
              <a:rPr lang="de-DE" dirty="0"/>
              <a:t>/</a:t>
            </a:r>
            <a:r>
              <a:rPr lang="de-DE" dirty="0" err="1"/>
              <a:t>Algorithmus#Alltagsalgorithmen</a:t>
            </a: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a:p>
            <a:r>
              <a:rPr lang="de-DE" sz="1200" b="0" i="0" u="none" strike="noStrike" kern="1200" dirty="0">
                <a:solidFill>
                  <a:schemeClr val="tx1"/>
                </a:solidFill>
                <a:effectLst/>
                <a:latin typeface="+mn-lt"/>
                <a:ea typeface="+mn-ea"/>
                <a:cs typeface="+mn-cs"/>
              </a:rPr>
              <a:t>Algorithmen besitzen die folgenden charakteristischen Eigenschaften:</a:t>
            </a:r>
          </a:p>
          <a:p>
            <a:r>
              <a:rPr lang="de-DE" sz="1200" b="1" i="0" u="none" strike="noStrike" kern="1200" dirty="0">
                <a:solidFill>
                  <a:schemeClr val="tx1"/>
                </a:solidFill>
                <a:effectLst/>
                <a:latin typeface="+mn-lt"/>
                <a:ea typeface="+mn-ea"/>
                <a:cs typeface="+mn-cs"/>
              </a:rPr>
              <a:t>Eindeutigkeit:</a:t>
            </a:r>
            <a:r>
              <a:rPr lang="de-DE" sz="1200" b="0" i="0" u="none" strike="noStrike" kern="1200" dirty="0">
                <a:solidFill>
                  <a:schemeClr val="tx1"/>
                </a:solidFill>
                <a:effectLst/>
                <a:latin typeface="+mn-lt"/>
                <a:ea typeface="+mn-ea"/>
                <a:cs typeface="+mn-cs"/>
              </a:rPr>
              <a:t> ein Algorithmus darf keine widersprüchliche Beschreibung haben. Diese muss eindeutig sein.</a:t>
            </a:r>
          </a:p>
          <a:p>
            <a:r>
              <a:rPr lang="de-DE" sz="1200" b="1" i="0" u="none" strike="noStrike" kern="1200" dirty="0">
                <a:solidFill>
                  <a:schemeClr val="tx1"/>
                </a:solidFill>
                <a:effectLst/>
                <a:latin typeface="+mn-lt"/>
                <a:ea typeface="+mn-ea"/>
                <a:cs typeface="+mn-cs"/>
              </a:rPr>
              <a:t>Ausführbarkeit:</a:t>
            </a:r>
            <a:r>
              <a:rPr lang="de-DE" sz="1200" b="0" i="0" u="none" strike="noStrike" kern="1200" dirty="0">
                <a:solidFill>
                  <a:schemeClr val="tx1"/>
                </a:solidFill>
                <a:effectLst/>
                <a:latin typeface="+mn-lt"/>
                <a:ea typeface="+mn-ea"/>
                <a:cs typeface="+mn-cs"/>
              </a:rPr>
              <a:t> jeder Einzelschritt muss ausführbar sein.</a:t>
            </a:r>
          </a:p>
          <a:p>
            <a:r>
              <a:rPr lang="de-DE" sz="1200" b="1" i="0" u="none" strike="noStrike" kern="1200" dirty="0" err="1">
                <a:solidFill>
                  <a:schemeClr val="tx1"/>
                </a:solidFill>
                <a:effectLst/>
                <a:latin typeface="+mn-lt"/>
                <a:ea typeface="+mn-ea"/>
                <a:cs typeface="+mn-cs"/>
              </a:rPr>
              <a:t>Finitheit</a:t>
            </a:r>
            <a:r>
              <a:rPr lang="de-DE" sz="1200" b="1" i="0" u="none" strike="noStrike" kern="1200" dirty="0">
                <a:solidFill>
                  <a:schemeClr val="tx1"/>
                </a:solidFill>
                <a:effectLst/>
                <a:latin typeface="+mn-lt"/>
                <a:ea typeface="+mn-ea"/>
                <a:cs typeface="+mn-cs"/>
              </a:rPr>
              <a:t> (= Endlichkeit):</a:t>
            </a:r>
            <a:r>
              <a:rPr lang="de-DE" sz="1200" b="0" i="0" u="none" strike="noStrike" kern="1200" dirty="0">
                <a:solidFill>
                  <a:schemeClr val="tx1"/>
                </a:solidFill>
                <a:effectLst/>
                <a:latin typeface="+mn-lt"/>
                <a:ea typeface="+mn-ea"/>
                <a:cs typeface="+mn-cs"/>
              </a:rPr>
              <a:t> die Beschreibung des Algorithmus muss endlich sein.</a:t>
            </a:r>
          </a:p>
          <a:p>
            <a:r>
              <a:rPr lang="de-DE" sz="1200" b="1" i="0" u="none" strike="noStrike" kern="1200" dirty="0">
                <a:solidFill>
                  <a:schemeClr val="tx1"/>
                </a:solidFill>
                <a:effectLst/>
                <a:latin typeface="+mn-lt"/>
                <a:ea typeface="+mn-ea"/>
                <a:cs typeface="+mn-cs"/>
              </a:rPr>
              <a:t>Terminierung:</a:t>
            </a:r>
            <a:r>
              <a:rPr lang="de-DE" sz="1200" b="0" i="0" u="none" strike="noStrike" kern="1200" dirty="0">
                <a:solidFill>
                  <a:schemeClr val="tx1"/>
                </a:solidFill>
                <a:effectLst/>
                <a:latin typeface="+mn-lt"/>
                <a:ea typeface="+mn-ea"/>
                <a:cs typeface="+mn-cs"/>
              </a:rPr>
              <a:t> nach endlich vielen Schritten muss der Algorithmus enden und ein Ergebnis liefern.</a:t>
            </a:r>
          </a:p>
          <a:p>
            <a:r>
              <a:rPr lang="de-DE" sz="1200" b="1" i="0" u="none" strike="noStrike" kern="1200" dirty="0">
                <a:solidFill>
                  <a:schemeClr val="tx1"/>
                </a:solidFill>
                <a:effectLst/>
                <a:latin typeface="+mn-lt"/>
                <a:ea typeface="+mn-ea"/>
                <a:cs typeface="+mn-cs"/>
              </a:rPr>
              <a:t>Determiniertheit:</a:t>
            </a:r>
            <a:r>
              <a:rPr lang="de-DE" sz="1200" b="0" i="0" u="none" strike="noStrike" kern="1200" dirty="0">
                <a:solidFill>
                  <a:schemeClr val="tx1"/>
                </a:solidFill>
                <a:effectLst/>
                <a:latin typeface="+mn-lt"/>
                <a:ea typeface="+mn-ea"/>
                <a:cs typeface="+mn-cs"/>
              </a:rPr>
              <a:t> der Algorithmus muss bei gleichen Voraussetzungen stets das gleiche Ergebnis liefern.</a:t>
            </a:r>
          </a:p>
          <a:p>
            <a:r>
              <a:rPr lang="de-DE" sz="1200" b="1" i="0" u="none" strike="noStrike" kern="1200" dirty="0">
                <a:solidFill>
                  <a:schemeClr val="tx1"/>
                </a:solidFill>
                <a:effectLst/>
                <a:latin typeface="+mn-lt"/>
                <a:ea typeface="+mn-ea"/>
                <a:cs typeface="+mn-cs"/>
              </a:rPr>
              <a:t>Determinismus:</a:t>
            </a:r>
            <a:r>
              <a:rPr lang="de-DE" sz="1200" b="0" i="0" u="none" strike="noStrike" kern="1200" dirty="0">
                <a:solidFill>
                  <a:schemeClr val="tx1"/>
                </a:solidFill>
                <a:effectLst/>
                <a:latin typeface="+mn-lt"/>
                <a:ea typeface="+mn-ea"/>
                <a:cs typeface="+mn-cs"/>
              </a:rPr>
              <a:t> zu jedem Zeitpunkt der Ausführung besteht höchstens eine Möglichkeit der Fortsetzung. Der Folgeschritt ist also eindeutig bestimmt.</a:t>
            </a:r>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12</a:t>
            </a:fld>
            <a:endParaRPr lang="de-DE"/>
          </a:p>
        </p:txBody>
      </p:sp>
    </p:spTree>
    <p:extLst>
      <p:ext uri="{BB962C8B-B14F-4D97-AF65-F5344CB8AC3E}">
        <p14:creationId xmlns:p14="http://schemas.microsoft.com/office/powerpoint/2010/main" val="160304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effectLst/>
                <a:latin typeface="+mn-lt"/>
                <a:ea typeface="+mn-ea"/>
                <a:cs typeface="+mn-cs"/>
              </a:rPr>
              <a:t>Erst TN fragen (kurze Murmelphase, dann sammeln):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Was sind Algorithmen? Wie würden Sie es definieren?</a:t>
            </a:r>
            <a:endParaRPr lang="de-DE" sz="1200" b="0" i="0" u="none" strike="noStrike"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b="0" i="0" u="none" strike="noStrike"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b="0" i="0" u="none" strike="noStrike" kern="1200" baseline="300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i="0" u="none" strike="noStrike" kern="1200" baseline="30000" dirty="0">
                <a:solidFill>
                  <a:schemeClr val="tx1"/>
                </a:solidFill>
                <a:effectLst/>
                <a:latin typeface="+mn-lt"/>
                <a:ea typeface="+mn-ea"/>
                <a:cs typeface="+mn-cs"/>
              </a:rPr>
              <a:t>1</a:t>
            </a:r>
            <a:r>
              <a:rPr lang="de-DE" sz="1200" b="0" i="0" u="none" strike="noStrike" kern="1200" dirty="0">
                <a:solidFill>
                  <a:schemeClr val="tx1"/>
                </a:solidFill>
                <a:effectLst/>
                <a:latin typeface="+mn-lt"/>
                <a:ea typeface="+mn-ea"/>
                <a:cs typeface="+mn-cs"/>
              </a:rPr>
              <a:t>Hartley Rogers, Jr.: </a:t>
            </a:r>
            <a:r>
              <a:rPr lang="de-DE" sz="1200" b="0" i="1" u="none" strike="noStrike" kern="1200" dirty="0" err="1">
                <a:solidFill>
                  <a:schemeClr val="tx1"/>
                </a:solidFill>
                <a:effectLst/>
                <a:latin typeface="+mn-lt"/>
                <a:ea typeface="+mn-ea"/>
                <a:cs typeface="+mn-cs"/>
              </a:rPr>
              <a:t>Theory</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of</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Recursive</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Functions</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and</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Effective</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Computability</a:t>
            </a:r>
            <a:r>
              <a:rPr lang="de-DE" sz="1200" b="0" i="0" u="none" strike="noStrike" kern="1200" dirty="0">
                <a:solidFill>
                  <a:schemeClr val="tx1"/>
                </a:solidFill>
                <a:effectLst/>
                <a:latin typeface="+mn-lt"/>
                <a:ea typeface="+mn-ea"/>
                <a:cs typeface="+mn-cs"/>
              </a:rPr>
              <a:t>, S. 2.</a:t>
            </a:r>
            <a:endParaRPr lang="de-DE" sz="1200" b="0" i="0" u="none" strike="noStrike" kern="1200" dirty="0">
              <a:solidFill>
                <a:schemeClr val="tx1"/>
              </a:solidFill>
              <a:effectLst/>
              <a:latin typeface="+mn-lt"/>
              <a:ea typeface="+mn-ea"/>
              <a:cs typeface="+mn-cs"/>
              <a:hlinkClick r:id="rId3" tooltip="Charles E. Leiserson">
                <a:extLst>
                  <a:ext uri="{A12FA001-AC4F-418D-AE19-62706E023703}">
                    <ahyp:hlinkClr xmlns:ahyp="http://schemas.microsoft.com/office/drawing/2018/hyperlinkcolor" val="tx"/>
                  </a:ext>
                </a:extLst>
              </a:hlinkClick>
            </a:endParaRPr>
          </a:p>
          <a:p>
            <a:pPr marL="0" indent="0">
              <a:buNone/>
            </a:pPr>
            <a:r>
              <a:rPr lang="de-DE" baseline="30000" dirty="0"/>
              <a:t>2 </a:t>
            </a:r>
            <a:r>
              <a:rPr lang="de-DE" dirty="0"/>
              <a:t>Charles E. </a:t>
            </a:r>
            <a:r>
              <a:rPr lang="de-DE" dirty="0" err="1"/>
              <a:t>Leiserson</a:t>
            </a:r>
            <a:r>
              <a:rPr lang="de-DE" dirty="0"/>
              <a:t>, Ronald L. </a:t>
            </a:r>
            <a:r>
              <a:rPr lang="de-DE" dirty="0" err="1"/>
              <a:t>Rivest</a:t>
            </a:r>
            <a:r>
              <a:rPr lang="de-DE" dirty="0"/>
              <a:t>, Clifford Stein: </a:t>
            </a:r>
            <a:r>
              <a:rPr lang="de-DE" i="1" dirty="0"/>
              <a:t>Algorithmen – Eine Einführung</a:t>
            </a:r>
            <a:r>
              <a:rPr lang="de-DE" dirty="0"/>
              <a:t>. </a:t>
            </a:r>
            <a:r>
              <a:rPr lang="de-DE" dirty="0" err="1"/>
              <a:t>Oldenbourg</a:t>
            </a:r>
            <a:r>
              <a:rPr lang="de-DE" dirty="0"/>
              <a:t> Verlag, München 2010, ISBN 978-3-486-59002-9, S. 5.</a:t>
            </a:r>
          </a:p>
          <a:p>
            <a:endParaRPr lang="de-DE" dirty="0"/>
          </a:p>
          <a:p>
            <a:r>
              <a:rPr lang="de-DE" sz="1200" b="0" i="0" u="none" strike="noStrike" kern="1200" dirty="0">
                <a:solidFill>
                  <a:schemeClr val="tx1"/>
                </a:solidFill>
                <a:effectLst/>
                <a:latin typeface="+mn-lt"/>
                <a:ea typeface="+mn-ea"/>
                <a:cs typeface="+mn-cs"/>
              </a:rPr>
              <a:t>Ein </a:t>
            </a:r>
            <a:r>
              <a:rPr lang="de-DE" sz="1200" b="1" i="0" u="none" strike="noStrike" kern="1200" dirty="0">
                <a:solidFill>
                  <a:schemeClr val="tx1"/>
                </a:solidFill>
                <a:effectLst/>
                <a:latin typeface="+mn-lt"/>
                <a:ea typeface="+mn-ea"/>
                <a:cs typeface="+mn-cs"/>
              </a:rPr>
              <a:t>Algorithmus</a:t>
            </a:r>
            <a:r>
              <a:rPr lang="de-DE" sz="1200" b="0" i="0" u="none" strike="noStrike" kern="1200" dirty="0">
                <a:solidFill>
                  <a:schemeClr val="tx1"/>
                </a:solidFill>
                <a:effectLst/>
                <a:latin typeface="+mn-lt"/>
                <a:ea typeface="+mn-ea"/>
                <a:cs typeface="+mn-cs"/>
              </a:rPr>
              <a:t> (auch genannt Lösungsverfahren) ist eine Handlungsvorschrift zur Lösung eines Problems in endlich vielen Schritten. Diese </a:t>
            </a:r>
            <a:r>
              <a:rPr lang="de-DE" sz="1200" b="0" i="0" u="none" strike="noStrike" kern="1200" dirty="0" err="1">
                <a:solidFill>
                  <a:schemeClr val="tx1"/>
                </a:solidFill>
                <a:effectLst/>
                <a:latin typeface="+mn-lt"/>
                <a:ea typeface="+mn-ea"/>
                <a:cs typeface="+mn-cs"/>
              </a:rPr>
              <a:t>Verarbeitunsgsvorschrift</a:t>
            </a:r>
            <a:r>
              <a:rPr lang="de-DE" sz="1200" b="0" i="0" u="none" strike="noStrike" kern="1200" dirty="0">
                <a:solidFill>
                  <a:schemeClr val="tx1"/>
                </a:solidFill>
                <a:effectLst/>
                <a:latin typeface="+mn-lt"/>
                <a:ea typeface="+mn-ea"/>
                <a:cs typeface="+mn-cs"/>
              </a:rPr>
              <a:t> besteht aus einer endlichen Folge von eindeutig ausführbaren Anweisungen, welche bei gleichen Voraussetzungen immer gleiche Ergebnisse liefert. Der Algorithmus wird durch einen aus elementaren Anweisungen bestehenden Text beschrieben.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https://</a:t>
            </a:r>
            <a:r>
              <a:rPr lang="de-DE" dirty="0" err="1"/>
              <a:t>wiki.zum.de</a:t>
            </a:r>
            <a:r>
              <a:rPr lang="de-DE" dirty="0"/>
              <a:t>/</a:t>
            </a:r>
            <a:r>
              <a:rPr lang="de-DE" dirty="0" err="1"/>
              <a:t>wiki</a:t>
            </a:r>
            <a:r>
              <a:rPr lang="de-DE" dirty="0"/>
              <a:t>/</a:t>
            </a:r>
            <a:r>
              <a:rPr lang="de-DE" dirty="0" err="1"/>
              <a:t>Algorithmus#Alltagsalgorithmen</a:t>
            </a: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a:p>
            <a:r>
              <a:rPr lang="de-DE" sz="1200" b="0" i="0" u="none" strike="noStrike" kern="1200" dirty="0">
                <a:solidFill>
                  <a:schemeClr val="tx1"/>
                </a:solidFill>
                <a:effectLst/>
                <a:latin typeface="+mn-lt"/>
                <a:ea typeface="+mn-ea"/>
                <a:cs typeface="+mn-cs"/>
              </a:rPr>
              <a:t>Algorithmen besitzen die folgenden charakteristischen Eigenschaften:</a:t>
            </a:r>
          </a:p>
          <a:p>
            <a:r>
              <a:rPr lang="de-DE" sz="1200" b="1" i="0" u="none" strike="noStrike" kern="1200" dirty="0">
                <a:solidFill>
                  <a:schemeClr val="tx1"/>
                </a:solidFill>
                <a:effectLst/>
                <a:latin typeface="+mn-lt"/>
                <a:ea typeface="+mn-ea"/>
                <a:cs typeface="+mn-cs"/>
              </a:rPr>
              <a:t>Eindeutigkeit:</a:t>
            </a:r>
            <a:r>
              <a:rPr lang="de-DE" sz="1200" b="0" i="0" u="none" strike="noStrike" kern="1200" dirty="0">
                <a:solidFill>
                  <a:schemeClr val="tx1"/>
                </a:solidFill>
                <a:effectLst/>
                <a:latin typeface="+mn-lt"/>
                <a:ea typeface="+mn-ea"/>
                <a:cs typeface="+mn-cs"/>
              </a:rPr>
              <a:t> ein Algorithmus darf keine widersprüchliche Beschreibung haben. Diese muss eindeutig sein.</a:t>
            </a:r>
          </a:p>
          <a:p>
            <a:r>
              <a:rPr lang="de-DE" sz="1200" b="1" i="0" u="none" strike="noStrike" kern="1200" dirty="0">
                <a:solidFill>
                  <a:schemeClr val="tx1"/>
                </a:solidFill>
                <a:effectLst/>
                <a:latin typeface="+mn-lt"/>
                <a:ea typeface="+mn-ea"/>
                <a:cs typeface="+mn-cs"/>
              </a:rPr>
              <a:t>Ausführbarkeit:</a:t>
            </a:r>
            <a:r>
              <a:rPr lang="de-DE" sz="1200" b="0" i="0" u="none" strike="noStrike" kern="1200" dirty="0">
                <a:solidFill>
                  <a:schemeClr val="tx1"/>
                </a:solidFill>
                <a:effectLst/>
                <a:latin typeface="+mn-lt"/>
                <a:ea typeface="+mn-ea"/>
                <a:cs typeface="+mn-cs"/>
              </a:rPr>
              <a:t> jeder Einzelschritt muss ausführbar sein.</a:t>
            </a:r>
          </a:p>
          <a:p>
            <a:r>
              <a:rPr lang="de-DE" sz="1200" b="1" i="0" u="none" strike="noStrike" kern="1200" dirty="0" err="1">
                <a:solidFill>
                  <a:schemeClr val="tx1"/>
                </a:solidFill>
                <a:effectLst/>
                <a:latin typeface="+mn-lt"/>
                <a:ea typeface="+mn-ea"/>
                <a:cs typeface="+mn-cs"/>
              </a:rPr>
              <a:t>Finitheit</a:t>
            </a:r>
            <a:r>
              <a:rPr lang="de-DE" sz="1200" b="1" i="0" u="none" strike="noStrike" kern="1200" dirty="0">
                <a:solidFill>
                  <a:schemeClr val="tx1"/>
                </a:solidFill>
                <a:effectLst/>
                <a:latin typeface="+mn-lt"/>
                <a:ea typeface="+mn-ea"/>
                <a:cs typeface="+mn-cs"/>
              </a:rPr>
              <a:t> (= Endlichkeit):</a:t>
            </a:r>
            <a:r>
              <a:rPr lang="de-DE" sz="1200" b="0" i="0" u="none" strike="noStrike" kern="1200" dirty="0">
                <a:solidFill>
                  <a:schemeClr val="tx1"/>
                </a:solidFill>
                <a:effectLst/>
                <a:latin typeface="+mn-lt"/>
                <a:ea typeface="+mn-ea"/>
                <a:cs typeface="+mn-cs"/>
              </a:rPr>
              <a:t> die Beschreibung des Algorithmus muss endlich sein.</a:t>
            </a:r>
          </a:p>
          <a:p>
            <a:r>
              <a:rPr lang="de-DE" sz="1200" b="1" i="0" u="none" strike="noStrike" kern="1200" dirty="0">
                <a:solidFill>
                  <a:schemeClr val="tx1"/>
                </a:solidFill>
                <a:effectLst/>
                <a:latin typeface="+mn-lt"/>
                <a:ea typeface="+mn-ea"/>
                <a:cs typeface="+mn-cs"/>
              </a:rPr>
              <a:t>Terminierung:</a:t>
            </a:r>
            <a:r>
              <a:rPr lang="de-DE" sz="1200" b="0" i="0" u="none" strike="noStrike" kern="1200" dirty="0">
                <a:solidFill>
                  <a:schemeClr val="tx1"/>
                </a:solidFill>
                <a:effectLst/>
                <a:latin typeface="+mn-lt"/>
                <a:ea typeface="+mn-ea"/>
                <a:cs typeface="+mn-cs"/>
              </a:rPr>
              <a:t> nach endlich vielen Schritten muss der Algorithmus enden und ein Ergebnis liefern.</a:t>
            </a:r>
          </a:p>
          <a:p>
            <a:r>
              <a:rPr lang="de-DE" sz="1200" b="1" i="0" u="none" strike="noStrike" kern="1200" dirty="0">
                <a:solidFill>
                  <a:schemeClr val="tx1"/>
                </a:solidFill>
                <a:effectLst/>
                <a:latin typeface="+mn-lt"/>
                <a:ea typeface="+mn-ea"/>
                <a:cs typeface="+mn-cs"/>
              </a:rPr>
              <a:t>Determiniertheit:</a:t>
            </a:r>
            <a:r>
              <a:rPr lang="de-DE" sz="1200" b="0" i="0" u="none" strike="noStrike" kern="1200" dirty="0">
                <a:solidFill>
                  <a:schemeClr val="tx1"/>
                </a:solidFill>
                <a:effectLst/>
                <a:latin typeface="+mn-lt"/>
                <a:ea typeface="+mn-ea"/>
                <a:cs typeface="+mn-cs"/>
              </a:rPr>
              <a:t> der Algorithmus muss bei gleichen Voraussetzungen stets das gleiche Ergebnis liefern.</a:t>
            </a:r>
          </a:p>
          <a:p>
            <a:r>
              <a:rPr lang="de-DE" sz="1200" b="1" i="0" u="none" strike="noStrike" kern="1200" dirty="0">
                <a:solidFill>
                  <a:schemeClr val="tx1"/>
                </a:solidFill>
                <a:effectLst/>
                <a:latin typeface="+mn-lt"/>
                <a:ea typeface="+mn-ea"/>
                <a:cs typeface="+mn-cs"/>
              </a:rPr>
              <a:t>Determinismus:</a:t>
            </a:r>
            <a:r>
              <a:rPr lang="de-DE" sz="1200" b="0" i="0" u="none" strike="noStrike" kern="1200" dirty="0">
                <a:solidFill>
                  <a:schemeClr val="tx1"/>
                </a:solidFill>
                <a:effectLst/>
                <a:latin typeface="+mn-lt"/>
                <a:ea typeface="+mn-ea"/>
                <a:cs typeface="+mn-cs"/>
              </a:rPr>
              <a:t> zu jedem Zeitpunkt der Ausführung besteht höchstens eine Möglichkeit der Fortsetzung. Der Folgeschritt ist also eindeutig bestimmt.</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13</a:t>
            </a:fld>
            <a:endParaRPr lang="de-DE"/>
          </a:p>
        </p:txBody>
      </p:sp>
    </p:spTree>
    <p:extLst>
      <p:ext uri="{BB962C8B-B14F-4D97-AF65-F5344CB8AC3E}">
        <p14:creationId xmlns:p14="http://schemas.microsoft.com/office/powerpoint/2010/main" val="2301358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Arbeitsblatt</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„Programme“ im Alltag: Alles das, was eine vorhersehbare bzw. vorgegebene Reihenfolge hat (morgens anziehen(was wären hier die Variablen?!) oder Waffeln backen etc., alles das was man als Vorgangsbeschreibung in der GS bereits kennt, aber auch bezogen auf mathematische Sachverhalte: Wie sähe ein Programm aus, dass einen schriftlichen Algorithmus ausführt?)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Kaffeekochen, das Computer-Hochfahren und das Zähneputzen sind Algorithmen, da man diese Vorgänge immer gleich ausübt.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indent="0">
              <a:buNone/>
            </a:pPr>
            <a:r>
              <a:rPr lang="de-DE" b="1" dirty="0"/>
              <a:t>Rechenvorschriften</a:t>
            </a:r>
            <a:r>
              <a:rPr lang="de-DE" dirty="0"/>
              <a:t> sind eine Untergruppe der Algorithmen. Sie beschreiben Handlungsanweisungen in der Mathematik bezüglich Zahlen.</a:t>
            </a:r>
          </a:p>
          <a:p>
            <a:pPr marL="0" indent="0">
              <a:buNone/>
            </a:pPr>
            <a:r>
              <a:rPr lang="de-DE" dirty="0">
                <a:sym typeface="Wingdings" pitchFamily="2" charset="2"/>
              </a:rPr>
              <a:t> </a:t>
            </a:r>
            <a:r>
              <a:rPr lang="de-DE" dirty="0"/>
              <a:t>Schriftliche Rechenverfahren der Addition, Subtraktion, Multiplikation und Division </a:t>
            </a:r>
          </a:p>
          <a:p>
            <a:pPr marL="0" indent="0">
              <a:buNone/>
            </a:pPr>
            <a:endParaRPr lang="de-DE" dirty="0"/>
          </a:p>
          <a:p>
            <a:pPr marL="0" indent="0">
              <a:buNone/>
            </a:pPr>
            <a:r>
              <a:rPr lang="de-DE" dirty="0"/>
              <a:t>Andere Algorithmen-Untergruppen sind z. B. </a:t>
            </a:r>
          </a:p>
          <a:p>
            <a:pPr marL="0" indent="0">
              <a:buNone/>
            </a:pPr>
            <a:r>
              <a:rPr lang="de-DE" dirty="0"/>
              <a:t>(Koch-)Rezepte, Gesetze, Verordnungen, Regeln, Verträge.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14</a:t>
            </a:fld>
            <a:endParaRPr lang="de-DE"/>
          </a:p>
        </p:txBody>
      </p:sp>
    </p:spTree>
    <p:extLst>
      <p:ext uri="{BB962C8B-B14F-4D97-AF65-F5344CB8AC3E}">
        <p14:creationId xmlns:p14="http://schemas.microsoft.com/office/powerpoint/2010/main" val="3938426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a:t>
            </a:r>
            <a:r>
              <a:rPr lang="de-DE" dirty="0" err="1"/>
              <a:t>wiki.zum.de</a:t>
            </a:r>
            <a:r>
              <a:rPr lang="de-DE" dirty="0"/>
              <a:t>/</a:t>
            </a:r>
            <a:r>
              <a:rPr lang="de-DE" dirty="0" err="1"/>
              <a:t>wiki</a:t>
            </a:r>
            <a:r>
              <a:rPr lang="de-DE" dirty="0"/>
              <a:t>/</a:t>
            </a:r>
            <a:r>
              <a:rPr lang="de-DE" dirty="0" err="1"/>
              <a:t>Algorithmus#Alltagsalgorithmen</a:t>
            </a:r>
            <a:endParaRPr lang="de-DE" dirty="0"/>
          </a:p>
        </p:txBody>
      </p:sp>
      <p:sp>
        <p:nvSpPr>
          <p:cNvPr id="4" name="Foliennummernplatzhalter 3"/>
          <p:cNvSpPr>
            <a:spLocks noGrp="1"/>
          </p:cNvSpPr>
          <p:nvPr>
            <p:ph type="sldNum" sz="quarter" idx="5"/>
          </p:nvPr>
        </p:nvSpPr>
        <p:spPr/>
        <p:txBody>
          <a:bodyPr/>
          <a:lstStyle/>
          <a:p>
            <a:fld id="{BD8ECC7E-DA0F-0C40-9603-363F7EBCED6D}" type="slidenum">
              <a:rPr lang="de-DE" smtClean="0"/>
              <a:t>16</a:t>
            </a:fld>
            <a:endParaRPr lang="de-DE"/>
          </a:p>
        </p:txBody>
      </p:sp>
    </p:spTree>
    <p:extLst>
      <p:ext uri="{BB962C8B-B14F-4D97-AF65-F5344CB8AC3E}">
        <p14:creationId xmlns:p14="http://schemas.microsoft.com/office/powerpoint/2010/main" val="756339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Lernumgebung für 6. Schuljahr</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Josef Beck, Cornelia Seitz und Andreas </a:t>
            </a:r>
            <a:r>
              <a:rPr lang="de-DE" sz="1200" kern="1200" dirty="0" err="1">
                <a:solidFill>
                  <a:schemeClr val="tx1"/>
                </a:solidFill>
                <a:effectLst/>
                <a:latin typeface="+mn-lt"/>
                <a:ea typeface="+mn-ea"/>
                <a:cs typeface="+mn-cs"/>
              </a:rPr>
              <a:t>Zendler</a:t>
            </a:r>
            <a:r>
              <a:rPr lang="de-DE" sz="1200" kern="1200" dirty="0">
                <a:solidFill>
                  <a:schemeClr val="tx1"/>
                </a:solidFill>
                <a:effectLst/>
                <a:latin typeface="+mn-lt"/>
                <a:ea typeface="+mn-ea"/>
                <a:cs typeface="+mn-cs"/>
              </a:rPr>
              <a:t> (2014): Alltagsalgorithmus Telefonieren – Lernumgebung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den Informatikunterricht zum Konzept Algorithmus für die Klassenstufe 6 </a:t>
            </a: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a:p>
            <a:endParaRPr lang="de-DE" dirty="0"/>
          </a:p>
          <a:p>
            <a:r>
              <a:rPr lang="de-DE" dirty="0"/>
              <a:t>https://</a:t>
            </a:r>
            <a:r>
              <a:rPr lang="de-DE" dirty="0" err="1"/>
              <a:t>www.ph-ludwigsburg.de</a:t>
            </a:r>
            <a:r>
              <a:rPr lang="de-DE" dirty="0"/>
              <a:t>/</a:t>
            </a:r>
            <a:r>
              <a:rPr lang="de-DE" dirty="0" err="1"/>
              <a:t>fileadmin</a:t>
            </a:r>
            <a:r>
              <a:rPr lang="de-DE" dirty="0"/>
              <a:t>/</a:t>
            </a:r>
            <a:r>
              <a:rPr lang="de-DE" dirty="0" err="1"/>
              <a:t>subsites</a:t>
            </a:r>
            <a:r>
              <a:rPr lang="de-DE" dirty="0"/>
              <a:t>/2e-imix-t-01/</a:t>
            </a:r>
            <a:r>
              <a:rPr lang="de-DE" dirty="0" err="1"/>
              <a:t>user_files</a:t>
            </a:r>
            <a:r>
              <a:rPr lang="de-DE" dirty="0"/>
              <a:t>/Journal_NEI_-_</a:t>
            </a:r>
            <a:r>
              <a:rPr lang="de-DE" dirty="0" err="1"/>
              <a:t>PDFs_fuer_Webauftritt</a:t>
            </a:r>
            <a:r>
              <a:rPr lang="de-DE" dirty="0"/>
              <a:t>/</a:t>
            </a:r>
            <a:r>
              <a:rPr lang="de-DE" dirty="0" err="1"/>
              <a:t>Section_B</a:t>
            </a:r>
            <a:r>
              <a:rPr lang="de-DE" dirty="0"/>
              <a:t>/Volume_6_No_1_2011/NEI_Section_B_9_1__Beck_Seitz_Zendler_-_Alltagsalgorithmus_Telefonieren.pdf</a:t>
            </a:r>
          </a:p>
        </p:txBody>
      </p:sp>
      <p:sp>
        <p:nvSpPr>
          <p:cNvPr id="4" name="Foliennummernplatzhalter 3"/>
          <p:cNvSpPr>
            <a:spLocks noGrp="1"/>
          </p:cNvSpPr>
          <p:nvPr>
            <p:ph type="sldNum" sz="quarter" idx="5"/>
          </p:nvPr>
        </p:nvSpPr>
        <p:spPr/>
        <p:txBody>
          <a:bodyPr/>
          <a:lstStyle/>
          <a:p>
            <a:fld id="{BD8ECC7E-DA0F-0C40-9603-363F7EBCED6D}" type="slidenum">
              <a:rPr lang="de-DE" smtClean="0"/>
              <a:t>17</a:t>
            </a:fld>
            <a:endParaRPr lang="de-DE"/>
          </a:p>
        </p:txBody>
      </p:sp>
    </p:spTree>
    <p:extLst>
      <p:ext uri="{BB962C8B-B14F-4D97-AF65-F5344CB8AC3E}">
        <p14:creationId xmlns:p14="http://schemas.microsoft.com/office/powerpoint/2010/main" val="3872644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Evtl. </a:t>
            </a:r>
            <a:r>
              <a:rPr lang="de-DE" sz="1200" kern="1200" dirty="0">
                <a:solidFill>
                  <a:schemeClr val="tx1"/>
                </a:solidFill>
                <a:effectLst/>
                <a:latin typeface="+mn-lt"/>
                <a:ea typeface="+mn-ea"/>
                <a:cs typeface="+mn-cs"/>
              </a:rPr>
              <a:t>Unterschiede in den verschiedenen Algorithmen zum Telefonieren herausarbeiten lassen?</a:t>
            </a:r>
            <a:endParaRPr lang="de-DE" dirty="0"/>
          </a:p>
        </p:txBody>
      </p:sp>
      <p:sp>
        <p:nvSpPr>
          <p:cNvPr id="4" name="Foliennummernplatzhalter 3"/>
          <p:cNvSpPr>
            <a:spLocks noGrp="1"/>
          </p:cNvSpPr>
          <p:nvPr>
            <p:ph type="sldNum" sz="quarter" idx="5"/>
          </p:nvPr>
        </p:nvSpPr>
        <p:spPr/>
        <p:txBody>
          <a:bodyPr/>
          <a:lstStyle/>
          <a:p>
            <a:fld id="{BD8ECC7E-DA0F-0C40-9603-363F7EBCED6D}" type="slidenum">
              <a:rPr lang="de-DE" smtClean="0"/>
              <a:t>18</a:t>
            </a:fld>
            <a:endParaRPr lang="de-DE"/>
          </a:p>
        </p:txBody>
      </p:sp>
    </p:spTree>
    <p:extLst>
      <p:ext uri="{BB962C8B-B14F-4D97-AF65-F5344CB8AC3E}">
        <p14:creationId xmlns:p14="http://schemas.microsoft.com/office/powerpoint/2010/main" val="1445987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Compiler (auch </a:t>
            </a:r>
            <a:r>
              <a:rPr lang="de-DE" dirty="0" err="1"/>
              <a:t>Kompiler</a:t>
            </a:r>
            <a:r>
              <a:rPr lang="de-DE" dirty="0"/>
              <a:t>; von englisch für zusammentragen bzw. lateinisch </a:t>
            </a:r>
            <a:r>
              <a:rPr lang="de-DE" dirty="0" err="1"/>
              <a:t>compilare</a:t>
            </a:r>
            <a:r>
              <a:rPr lang="de-DE" dirty="0"/>
              <a:t> ‚aufhäufen‘) ist ein Computerprogramm, das Quellcodes einer bestimmten Programmiersprache in eine Form übersetzt, die von einem Computer (direkter) ausgeführt werden kann.</a:t>
            </a:r>
          </a:p>
          <a:p>
            <a:endParaRPr lang="de-DE" dirty="0"/>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19</a:t>
            </a:fld>
            <a:endParaRPr lang="de-DE"/>
          </a:p>
        </p:txBody>
      </p:sp>
    </p:spTree>
    <p:extLst>
      <p:ext uri="{BB962C8B-B14F-4D97-AF65-F5344CB8AC3E}">
        <p14:creationId xmlns:p14="http://schemas.microsoft.com/office/powerpoint/2010/main" val="3381219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finde Funktionen(Wenn-Dann-Sonst), Operatoren, Variablen/Konstanten </a:t>
            </a:r>
          </a:p>
          <a:p>
            <a:endParaRPr lang="de-DE" dirty="0"/>
          </a:p>
          <a:p>
            <a:r>
              <a:rPr lang="de-DE" dirty="0"/>
              <a:t>Kleine </a:t>
            </a:r>
            <a:r>
              <a:rPr lang="de-DE" dirty="0" err="1"/>
              <a:t>Scratch</a:t>
            </a:r>
            <a:r>
              <a:rPr lang="de-DE" dirty="0"/>
              <a:t> Programmierung:</a:t>
            </a:r>
          </a:p>
          <a:p>
            <a:r>
              <a:rPr lang="de-DE" dirty="0" err="1"/>
              <a:t>Scratch</a:t>
            </a:r>
            <a:r>
              <a:rPr lang="de-DE" dirty="0"/>
              <a:t> Programmierung</a:t>
            </a:r>
            <a:r>
              <a:rPr lang="de-DE" dirty="0">
                <a:sym typeface="Wingdings" pitchFamily="2" charset="2"/>
              </a:rPr>
              <a:t>: Link  zum </a:t>
            </a:r>
            <a:r>
              <a:rPr lang="de-DE" dirty="0" err="1">
                <a:sym typeface="Wingdings" pitchFamily="2" charset="2"/>
              </a:rPr>
              <a:t>Scratch</a:t>
            </a:r>
            <a:r>
              <a:rPr lang="de-DE" dirty="0">
                <a:sym typeface="Wingdings" pitchFamily="2" charset="2"/>
              </a:rPr>
              <a:t> Projekt</a:t>
            </a:r>
            <a:endParaRPr lang="de-DE" dirty="0"/>
          </a:p>
          <a:p>
            <a:r>
              <a:rPr lang="de-DE" dirty="0"/>
              <a:t>Eingabe: Bei Tastendruck </a:t>
            </a:r>
            <a:r>
              <a:rPr lang="de-DE" dirty="0" err="1"/>
              <a:t>Ü</a:t>
            </a:r>
            <a:r>
              <a:rPr lang="de-DE" dirty="0">
                <a:sym typeface="Wingdings" pitchFamily="2" charset="2"/>
              </a:rPr>
              <a:t> </a:t>
            </a:r>
            <a:r>
              <a:rPr lang="de-DE" dirty="0" err="1">
                <a:sym typeface="Wingdings" pitchFamily="2" charset="2"/>
              </a:rPr>
              <a:t>Piko</a:t>
            </a:r>
            <a:r>
              <a:rPr lang="de-DE" dirty="0">
                <a:sym typeface="Wingdings" pitchFamily="2" charset="2"/>
              </a:rPr>
              <a:t> macht einen Überschlag</a:t>
            </a:r>
          </a:p>
          <a:p>
            <a:r>
              <a:rPr lang="de-DE" dirty="0">
                <a:sym typeface="Wingdings" pitchFamily="2" charset="2"/>
              </a:rPr>
              <a:t>Eingabe: Bei Tastendruck Leer  </a:t>
            </a:r>
            <a:r>
              <a:rPr lang="de-DE" dirty="0" err="1">
                <a:sym typeface="Wingdings" pitchFamily="2" charset="2"/>
              </a:rPr>
              <a:t>Piko</a:t>
            </a:r>
            <a:r>
              <a:rPr lang="de-DE" dirty="0">
                <a:sym typeface="Wingdings" pitchFamily="2" charset="2"/>
              </a:rPr>
              <a:t> gibt einen Ton aus</a:t>
            </a:r>
          </a:p>
          <a:p>
            <a:r>
              <a:rPr lang="de-DE" dirty="0">
                <a:sym typeface="Wingdings" pitchFamily="2" charset="2"/>
              </a:rPr>
              <a:t>Wenn Eingabe Pfeil recht, dann läuft </a:t>
            </a:r>
            <a:r>
              <a:rPr lang="de-DE" dirty="0" err="1">
                <a:sym typeface="Wingdings" pitchFamily="2" charset="2"/>
              </a:rPr>
              <a:t>Piko</a:t>
            </a:r>
            <a:r>
              <a:rPr lang="de-DE" dirty="0">
                <a:sym typeface="Wingdings" pitchFamily="2" charset="2"/>
              </a:rPr>
              <a:t> nach recht, wenn Eingabe Pfeil links, dann läuft </a:t>
            </a:r>
            <a:r>
              <a:rPr lang="de-DE" dirty="0" err="1">
                <a:sym typeface="Wingdings" pitchFamily="2" charset="2"/>
              </a:rPr>
              <a:t>Piko</a:t>
            </a:r>
            <a:r>
              <a:rPr lang="de-DE" dirty="0">
                <a:sym typeface="Wingdings" pitchFamily="2" charset="2"/>
              </a:rPr>
              <a:t> nach links</a:t>
            </a:r>
          </a:p>
          <a:p>
            <a:r>
              <a:rPr lang="de-DE" dirty="0">
                <a:sym typeface="Wingdings" pitchFamily="2" charset="2"/>
              </a:rPr>
              <a:t>Schleifen: </a:t>
            </a:r>
            <a:r>
              <a:rPr lang="de-DE" dirty="0" err="1">
                <a:sym typeface="Wingdings" pitchFamily="2" charset="2"/>
              </a:rPr>
              <a:t>Piko</a:t>
            </a:r>
            <a:r>
              <a:rPr lang="de-DE" dirty="0">
                <a:sym typeface="Wingdings" pitchFamily="2" charset="2"/>
              </a:rPr>
              <a:t> gibt nach Tastendruck einen Ton mehrere male aus</a:t>
            </a:r>
            <a:endParaRPr lang="de-DE" dirty="0"/>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20</a:t>
            </a:fld>
            <a:endParaRPr lang="de-DE"/>
          </a:p>
        </p:txBody>
      </p:sp>
    </p:spTree>
    <p:extLst>
      <p:ext uri="{BB962C8B-B14F-4D97-AF65-F5344CB8AC3E}">
        <p14:creationId xmlns:p14="http://schemas.microsoft.com/office/powerpoint/2010/main" val="101873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7F3AAB-CC61-AC4A-8A19-CC3DF2D07BBF}" type="slidenum">
              <a:rPr lang="de-DE" smtClean="0"/>
              <a:t>2</a:t>
            </a:fld>
            <a:endParaRPr lang="de-DE"/>
          </a:p>
        </p:txBody>
      </p:sp>
    </p:spTree>
    <p:extLst>
      <p:ext uri="{BB962C8B-B14F-4D97-AF65-F5344CB8AC3E}">
        <p14:creationId xmlns:p14="http://schemas.microsoft.com/office/powerpoint/2010/main" val="1104406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Vorbereitung der Aktivität :</a:t>
            </a:r>
          </a:p>
          <a:p>
            <a:r>
              <a:rPr lang="de-DE" dirty="0"/>
              <a:t>Vorstellung</a:t>
            </a:r>
          </a:p>
          <a:p>
            <a:r>
              <a:rPr lang="de-DE" dirty="0"/>
              <a:t>Idee: Entstehungs“</a:t>
            </a:r>
            <a:r>
              <a:rPr lang="de-DE" dirty="0" err="1"/>
              <a:t>geschichte</a:t>
            </a:r>
            <a:r>
              <a:rPr lang="de-DE" dirty="0"/>
              <a:t>“</a:t>
            </a:r>
            <a:r>
              <a:rPr lang="de-DE" dirty="0">
                <a:sym typeface="Wingdings" pitchFamily="2" charset="2"/>
              </a:rPr>
              <a:t>Wofür wurde </a:t>
            </a:r>
            <a:r>
              <a:rPr lang="de-DE" dirty="0" err="1">
                <a:sym typeface="Wingdings" pitchFamily="2" charset="2"/>
              </a:rPr>
              <a:t>Scratch</a:t>
            </a:r>
            <a:r>
              <a:rPr lang="de-DE" dirty="0">
                <a:sym typeface="Wingdings" pitchFamily="2" charset="2"/>
              </a:rPr>
              <a:t> entwickelt</a:t>
            </a:r>
          </a:p>
          <a:p>
            <a:r>
              <a:rPr lang="de-DE" dirty="0">
                <a:sym typeface="Wingdings" pitchFamily="2" charset="2"/>
              </a:rPr>
              <a:t>Wie sind die </a:t>
            </a:r>
            <a:r>
              <a:rPr lang="de-DE" dirty="0" err="1">
                <a:sym typeface="Wingdings" pitchFamily="2" charset="2"/>
              </a:rPr>
              <a:t>Nutzungsbedungungen</a:t>
            </a:r>
            <a:endParaRPr lang="de-DE" dirty="0">
              <a:sym typeface="Wingdings" pitchFamily="2" charset="2"/>
            </a:endParaRPr>
          </a:p>
          <a:p>
            <a:r>
              <a:rPr lang="de-DE" dirty="0">
                <a:sym typeface="Wingdings" pitchFamily="2" charset="2"/>
              </a:rPr>
              <a:t>Welche Alternativen gibt es? </a:t>
            </a:r>
            <a:r>
              <a:rPr lang="de-DE" dirty="0" err="1">
                <a:sym typeface="Wingdings" pitchFamily="2" charset="2"/>
              </a:rPr>
              <a:t>Scratch</a:t>
            </a:r>
            <a:r>
              <a:rPr lang="de-DE" dirty="0">
                <a:sym typeface="Wingdings" pitchFamily="2" charset="2"/>
              </a:rPr>
              <a:t> Junior, </a:t>
            </a:r>
            <a:r>
              <a:rPr lang="de-DE" dirty="0" err="1">
                <a:sym typeface="Wingdings" pitchFamily="2" charset="2"/>
              </a:rPr>
              <a:t>Ozobots</a:t>
            </a:r>
            <a:r>
              <a:rPr lang="de-DE" dirty="0">
                <a:sym typeface="Wingdings" pitchFamily="2" charset="2"/>
              </a:rPr>
              <a:t>, </a:t>
            </a:r>
            <a:r>
              <a:rPr lang="de-DE" dirty="0" err="1">
                <a:sym typeface="Wingdings" pitchFamily="2" charset="2"/>
              </a:rPr>
              <a:t>Calliope</a:t>
            </a:r>
            <a:r>
              <a:rPr lang="de-DE" dirty="0">
                <a:sym typeface="Wingdings" pitchFamily="2" charset="2"/>
              </a:rPr>
              <a:t>, </a:t>
            </a:r>
            <a:r>
              <a:rPr lang="de-DE" dirty="0" err="1">
                <a:sym typeface="Wingdings" pitchFamily="2" charset="2"/>
              </a:rPr>
              <a:t>Arduino</a:t>
            </a:r>
            <a:r>
              <a:rPr lang="de-DE" dirty="0">
                <a:sym typeface="Wingdings" pitchFamily="2" charset="2"/>
              </a:rPr>
              <a:t>, </a:t>
            </a:r>
            <a:r>
              <a:rPr lang="de-DE" dirty="0" err="1">
                <a:sym typeface="Wingdings" pitchFamily="2" charset="2"/>
              </a:rPr>
              <a:t>etc</a:t>
            </a:r>
            <a:endParaRPr lang="de-DE" dirty="0">
              <a:sym typeface="Wingdings" pitchFamily="2" charset="2"/>
            </a:endParaRPr>
          </a:p>
          <a:p>
            <a:endParaRPr lang="de-DE" dirty="0"/>
          </a:p>
          <a:p>
            <a:r>
              <a:rPr lang="de-DE" dirty="0"/>
              <a:t>Vorstellung der Bausteine, Farbgebung und einfaches Beispiel präsentieren unter diesem Link möglich: </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https://</a:t>
            </a:r>
            <a:r>
              <a:rPr lang="de-DE" sz="1200" b="0" i="0" u="none" strike="noStrike" kern="1200" dirty="0" err="1">
                <a:solidFill>
                  <a:schemeClr val="tx1"/>
                </a:solidFill>
                <a:effectLst/>
                <a:latin typeface="+mn-lt"/>
                <a:ea typeface="+mn-ea"/>
                <a:cs typeface="+mn-cs"/>
              </a:rPr>
              <a:t>scratch.mit.edu</a:t>
            </a:r>
            <a:r>
              <a:rPr lang="de-DE" sz="1200" b="0" i="0" u="none" strike="noStrike" kern="1200" dirty="0">
                <a:solidFill>
                  <a:schemeClr val="tx1"/>
                </a:solidFill>
                <a:effectLst/>
                <a:latin typeface="+mn-lt"/>
                <a:ea typeface="+mn-ea"/>
                <a:cs typeface="+mn-cs"/>
              </a:rPr>
              <a:t>/</a:t>
            </a:r>
            <a:r>
              <a:rPr lang="de-DE" sz="1200" b="0" i="0" u="none" strike="noStrike" kern="1200" dirty="0" err="1">
                <a:solidFill>
                  <a:schemeClr val="tx1"/>
                </a:solidFill>
                <a:effectLst/>
                <a:latin typeface="+mn-lt"/>
                <a:ea typeface="+mn-ea"/>
                <a:cs typeface="+mn-cs"/>
              </a:rPr>
              <a:t>projects</a:t>
            </a:r>
            <a:r>
              <a:rPr lang="de-DE" sz="1200" b="0" i="0" u="none" strike="noStrike" kern="1200" dirty="0">
                <a:solidFill>
                  <a:schemeClr val="tx1"/>
                </a:solidFill>
                <a:effectLst/>
                <a:latin typeface="+mn-lt"/>
                <a:ea typeface="+mn-ea"/>
                <a:cs typeface="+mn-cs"/>
              </a:rPr>
              <a:t>/286037980/</a:t>
            </a:r>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21</a:t>
            </a:fld>
            <a:endParaRPr lang="de-DE"/>
          </a:p>
        </p:txBody>
      </p:sp>
    </p:spTree>
    <p:extLst>
      <p:ext uri="{BB962C8B-B14F-4D97-AF65-F5344CB8AC3E}">
        <p14:creationId xmlns:p14="http://schemas.microsoft.com/office/powerpoint/2010/main" val="425758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Nachbereitung der Aktivität</a:t>
            </a:r>
          </a:p>
          <a:p>
            <a:endParaRPr lang="de-DE" dirty="0"/>
          </a:p>
          <a:p>
            <a:r>
              <a:rPr lang="de-DE" dirty="0"/>
              <a:t>Hier auch noch einmal, der Bezug zur Mathematik und den zu erwerbenden Kompetenzen: </a:t>
            </a:r>
          </a:p>
          <a:p>
            <a:r>
              <a:rPr lang="de-DE" dirty="0"/>
              <a:t>Das Programmieren soll zunächst keinen Selbstzeck erfüllen, sondern dazu diesen grundschulrelevante Kompetenzen zu fördern.</a:t>
            </a:r>
          </a:p>
          <a:p>
            <a:r>
              <a:rPr lang="de-DE" dirty="0"/>
              <a:t>Hier sind vor allem die </a:t>
            </a:r>
            <a:r>
              <a:rPr lang="de-DE" dirty="0" err="1"/>
              <a:t>prozessbezogenene</a:t>
            </a:r>
            <a:r>
              <a:rPr lang="de-DE" dirty="0"/>
              <a:t> Kompetenzen hervorzuheben</a:t>
            </a:r>
          </a:p>
        </p:txBody>
      </p:sp>
      <p:sp>
        <p:nvSpPr>
          <p:cNvPr id="4" name="Foliennummernplatzhalter 3"/>
          <p:cNvSpPr>
            <a:spLocks noGrp="1"/>
          </p:cNvSpPr>
          <p:nvPr>
            <p:ph type="sldNum" sz="quarter" idx="5"/>
          </p:nvPr>
        </p:nvSpPr>
        <p:spPr/>
        <p:txBody>
          <a:bodyPr/>
          <a:lstStyle/>
          <a:p>
            <a:fld id="{2E7F3AAB-CC61-AC4A-8A19-CC3DF2D07BBF}" type="slidenum">
              <a:rPr lang="de-DE" smtClean="0"/>
              <a:t>23</a:t>
            </a:fld>
            <a:endParaRPr lang="de-DE"/>
          </a:p>
        </p:txBody>
      </p:sp>
    </p:spTree>
    <p:extLst>
      <p:ext uri="{BB962C8B-B14F-4D97-AF65-F5344CB8AC3E}">
        <p14:creationId xmlns:p14="http://schemas.microsoft.com/office/powerpoint/2010/main" val="4291594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a:t>
            </a:r>
          </a:p>
        </p:txBody>
      </p:sp>
      <p:sp>
        <p:nvSpPr>
          <p:cNvPr id="4" name="Foliennummernplatzhalter 3"/>
          <p:cNvSpPr>
            <a:spLocks noGrp="1"/>
          </p:cNvSpPr>
          <p:nvPr>
            <p:ph type="sldNum" sz="quarter" idx="5"/>
          </p:nvPr>
        </p:nvSpPr>
        <p:spPr/>
        <p:txBody>
          <a:bodyPr/>
          <a:lstStyle/>
          <a:p>
            <a:fld id="{2E7F3AAB-CC61-AC4A-8A19-CC3DF2D07BBF}" type="slidenum">
              <a:rPr lang="de-DE" smtClean="0"/>
              <a:t>24</a:t>
            </a:fld>
            <a:endParaRPr lang="de-DE"/>
          </a:p>
        </p:txBody>
      </p:sp>
    </p:spTree>
    <p:extLst>
      <p:ext uri="{BB962C8B-B14F-4D97-AF65-F5344CB8AC3E}">
        <p14:creationId xmlns:p14="http://schemas.microsoft.com/office/powerpoint/2010/main" val="3257880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a:t>
            </a:r>
            <a:r>
              <a:rPr lang="de-DE" dirty="0" err="1"/>
              <a:t>wiki.zum.de</a:t>
            </a:r>
            <a:r>
              <a:rPr lang="de-DE" dirty="0"/>
              <a:t>/</a:t>
            </a:r>
            <a:r>
              <a:rPr lang="de-DE" dirty="0" err="1"/>
              <a:t>wiki</a:t>
            </a:r>
            <a:r>
              <a:rPr lang="de-DE" dirty="0"/>
              <a:t>/</a:t>
            </a:r>
            <a:r>
              <a:rPr lang="de-DE" dirty="0" err="1"/>
              <a:t>Algorithmus#Mathematik</a:t>
            </a:r>
            <a:endParaRPr lang="de-DE" dirty="0"/>
          </a:p>
          <a:p>
            <a:endParaRPr lang="de-DE" dirty="0"/>
          </a:p>
          <a:p>
            <a:r>
              <a:rPr lang="de-DE" dirty="0"/>
              <a:t>2.1 Wiederholung</a:t>
            </a:r>
          </a:p>
          <a:p>
            <a:r>
              <a:rPr lang="de-DE" dirty="0"/>
              <a:t>2.2 Kopfgesteuerte Schleife</a:t>
            </a:r>
          </a:p>
          <a:p>
            <a:r>
              <a:rPr lang="de-DE" dirty="0"/>
              <a:t>2.3 Fußgesteuerte Schleife</a:t>
            </a:r>
          </a:p>
          <a:p>
            <a:endParaRPr lang="de-DE" dirty="0"/>
          </a:p>
          <a:p>
            <a:r>
              <a:rPr lang="de-DE" dirty="0"/>
              <a:t>Begriffe auf die Erfahrungen der Aktivität beziehen</a:t>
            </a:r>
          </a:p>
        </p:txBody>
      </p:sp>
      <p:sp>
        <p:nvSpPr>
          <p:cNvPr id="4" name="Foliennummernplatzhalter 3"/>
          <p:cNvSpPr>
            <a:spLocks noGrp="1"/>
          </p:cNvSpPr>
          <p:nvPr>
            <p:ph type="sldNum" sz="quarter" idx="5"/>
          </p:nvPr>
        </p:nvSpPr>
        <p:spPr/>
        <p:txBody>
          <a:bodyPr/>
          <a:lstStyle/>
          <a:p>
            <a:fld id="{BD8ECC7E-DA0F-0C40-9603-363F7EBCED6D}" type="slidenum">
              <a:rPr lang="de-DE" smtClean="0"/>
              <a:t>25</a:t>
            </a:fld>
            <a:endParaRPr lang="de-DE"/>
          </a:p>
        </p:txBody>
      </p:sp>
    </p:spTree>
    <p:extLst>
      <p:ext uri="{BB962C8B-B14F-4D97-AF65-F5344CB8AC3E}">
        <p14:creationId xmlns:p14="http://schemas.microsoft.com/office/powerpoint/2010/main" val="741019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Wesentliche </a:t>
            </a:r>
            <a:r>
              <a:rPr lang="de-DE" dirty="0" err="1"/>
              <a:t>Sprachkonstrukte</a:t>
            </a:r>
            <a:r>
              <a:rPr lang="de-DE" dirty="0"/>
              <a:t> eines Algorithmus herauszuarbeiten könnte auch eine gute Aktivität sein</a:t>
            </a:r>
          </a:p>
          <a:p>
            <a:endParaRPr lang="de-DE" dirty="0"/>
          </a:p>
          <a:p>
            <a:r>
              <a:rPr lang="de-DE" dirty="0"/>
              <a:t>Hier ist die Frage, ob diese Folie nicht schon weiter oben – vor dem Arbeitsauftrag gegeben werden sollte.</a:t>
            </a:r>
          </a:p>
          <a:p>
            <a:r>
              <a:rPr lang="de-DE" dirty="0"/>
              <a:t>Zumindest sollte diese Folie ein </a:t>
            </a:r>
            <a:r>
              <a:rPr lang="de-DE" dirty="0" err="1"/>
              <a:t>Ergebniss</a:t>
            </a:r>
            <a:r>
              <a:rPr lang="de-DE" dirty="0"/>
              <a:t>/ Schluss aus der Diskussion NACH dem Arbeitsauftrag sein!</a:t>
            </a:r>
          </a:p>
          <a:p>
            <a:endParaRPr lang="de-DE" dirty="0"/>
          </a:p>
        </p:txBody>
      </p:sp>
      <p:sp>
        <p:nvSpPr>
          <p:cNvPr id="4" name="Foliennummernplatzhalter 3"/>
          <p:cNvSpPr>
            <a:spLocks noGrp="1"/>
          </p:cNvSpPr>
          <p:nvPr>
            <p:ph type="sldNum" sz="quarter" idx="5"/>
          </p:nvPr>
        </p:nvSpPr>
        <p:spPr/>
        <p:txBody>
          <a:bodyPr/>
          <a:lstStyle/>
          <a:p>
            <a:fld id="{BD8ECC7E-DA0F-0C40-9603-363F7EBCED6D}" type="slidenum">
              <a:rPr lang="de-DE" smtClean="0"/>
              <a:t>26</a:t>
            </a:fld>
            <a:endParaRPr lang="de-DE"/>
          </a:p>
        </p:txBody>
      </p:sp>
    </p:spTree>
    <p:extLst>
      <p:ext uri="{BB962C8B-B14F-4D97-AF65-F5344CB8AC3E}">
        <p14:creationId xmlns:p14="http://schemas.microsoft.com/office/powerpoint/2010/main" val="3734350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Mathematik sollen die </a:t>
            </a:r>
            <a:r>
              <a:rPr lang="de-DE" dirty="0" err="1"/>
              <a:t>SuS</a:t>
            </a:r>
            <a:r>
              <a:rPr lang="de-DE" dirty="0"/>
              <a:t> ja auch Algorithmen verstehen und nicht nur wissen wie es geht.</a:t>
            </a:r>
          </a:p>
          <a:p>
            <a:endParaRPr lang="de-DE" dirty="0"/>
          </a:p>
          <a:p>
            <a:r>
              <a:rPr lang="de-DE" dirty="0"/>
              <a:t>Quelle: </a:t>
            </a:r>
          </a:p>
        </p:txBody>
      </p:sp>
      <p:sp>
        <p:nvSpPr>
          <p:cNvPr id="4" name="Foliennummernplatzhalter 3"/>
          <p:cNvSpPr>
            <a:spLocks noGrp="1"/>
          </p:cNvSpPr>
          <p:nvPr>
            <p:ph type="sldNum" sz="quarter" idx="5"/>
          </p:nvPr>
        </p:nvSpPr>
        <p:spPr/>
        <p:txBody>
          <a:bodyPr/>
          <a:lstStyle/>
          <a:p>
            <a:fld id="{2E7F3AAB-CC61-AC4A-8A19-CC3DF2D07BBF}" type="slidenum">
              <a:rPr lang="de-DE" smtClean="0"/>
              <a:t>29</a:t>
            </a:fld>
            <a:endParaRPr lang="de-DE"/>
          </a:p>
        </p:txBody>
      </p:sp>
    </p:spTree>
    <p:extLst>
      <p:ext uri="{BB962C8B-B14F-4D97-AF65-F5344CB8AC3E}">
        <p14:creationId xmlns:p14="http://schemas.microsoft.com/office/powerpoint/2010/main" val="1713592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32</a:t>
            </a:fld>
            <a:endParaRPr lang="de-DE"/>
          </a:p>
        </p:txBody>
      </p:sp>
    </p:spTree>
    <p:extLst>
      <p:ext uri="{BB962C8B-B14F-4D97-AF65-F5344CB8AC3E}">
        <p14:creationId xmlns:p14="http://schemas.microsoft.com/office/powerpoint/2010/main" val="1411168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33</a:t>
            </a:fld>
            <a:endParaRPr lang="de-DE"/>
          </a:p>
        </p:txBody>
      </p:sp>
    </p:spTree>
    <p:extLst>
      <p:ext uri="{BB962C8B-B14F-4D97-AF65-F5344CB8AC3E}">
        <p14:creationId xmlns:p14="http://schemas.microsoft.com/office/powerpoint/2010/main" val="1620195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34</a:t>
            </a:fld>
            <a:endParaRPr lang="de-DE"/>
          </a:p>
        </p:txBody>
      </p:sp>
    </p:spTree>
    <p:extLst>
      <p:ext uri="{BB962C8B-B14F-4D97-AF65-F5344CB8AC3E}">
        <p14:creationId xmlns:p14="http://schemas.microsoft.com/office/powerpoint/2010/main" val="2462996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35</a:t>
            </a:fld>
            <a:endParaRPr lang="de-DE"/>
          </a:p>
        </p:txBody>
      </p:sp>
    </p:spTree>
    <p:extLst>
      <p:ext uri="{BB962C8B-B14F-4D97-AF65-F5344CB8AC3E}">
        <p14:creationId xmlns:p14="http://schemas.microsoft.com/office/powerpoint/2010/main" val="305810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Sprechblasen werden ausgeteilt.</a:t>
            </a:r>
          </a:p>
          <a:p>
            <a:r>
              <a:rPr lang="de-DE" dirty="0"/>
              <a:t>Teilnehmer füllen Sprechblasen aus.</a:t>
            </a:r>
          </a:p>
          <a:p>
            <a:r>
              <a:rPr lang="de-DE" dirty="0"/>
              <a:t>Sprechblasen werden zum Ende des WS aufgegriffen. (Rückseite mit „Neuer“ Haltung beschriften.)</a:t>
            </a:r>
          </a:p>
        </p:txBody>
      </p:sp>
      <p:sp>
        <p:nvSpPr>
          <p:cNvPr id="4" name="Foliennummernplatzhalter 3"/>
          <p:cNvSpPr>
            <a:spLocks noGrp="1"/>
          </p:cNvSpPr>
          <p:nvPr>
            <p:ph type="sldNum" sz="quarter" idx="5"/>
          </p:nvPr>
        </p:nvSpPr>
        <p:spPr/>
        <p:txBody>
          <a:bodyPr/>
          <a:lstStyle/>
          <a:p>
            <a:fld id="{2E7F3AAB-CC61-AC4A-8A19-CC3DF2D07BBF}" type="slidenum">
              <a:rPr lang="de-DE" smtClean="0"/>
              <a:t>3</a:t>
            </a:fld>
            <a:endParaRPr lang="de-DE"/>
          </a:p>
        </p:txBody>
      </p:sp>
    </p:spTree>
    <p:extLst>
      <p:ext uri="{BB962C8B-B14F-4D97-AF65-F5344CB8AC3E}">
        <p14:creationId xmlns:p14="http://schemas.microsoft.com/office/powerpoint/2010/main" val="3347048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1: Alltagssprache in Programmiersprache übersetzen</a:t>
            </a:r>
          </a:p>
          <a:p>
            <a:endParaRPr lang="de-DE" dirty="0"/>
          </a:p>
          <a:p>
            <a:r>
              <a:rPr lang="de-DE" dirty="0"/>
              <a:t>zu 2: Modelle auf Basis der Möglichkeiten in einer Programmiersprache entwickeln</a:t>
            </a:r>
          </a:p>
          <a:p>
            <a:endParaRPr lang="de-DE" dirty="0"/>
          </a:p>
          <a:p>
            <a:r>
              <a:rPr lang="de-DE" dirty="0"/>
              <a:t>zu 3: Testen und überprüfen bzw. finden von </a:t>
            </a:r>
            <a:r>
              <a:rPr lang="de-DE" dirty="0" err="1"/>
              <a:t>fehlern</a:t>
            </a:r>
            <a:r>
              <a:rPr lang="de-DE" dirty="0"/>
              <a:t> in Programmen</a:t>
            </a:r>
          </a:p>
          <a:p>
            <a:endParaRPr lang="de-DE" dirty="0"/>
          </a:p>
          <a:p>
            <a:r>
              <a:rPr lang="de-DE" dirty="0"/>
              <a:t>zu 4: Ein  denkbares Beispiel: Aufgabe: Entwickelt ein Programm, dass alle geraden Zahlen (ungeraden Zahlen) auf dem Zwanzigerfeld findet/einfärbt</a:t>
            </a:r>
          </a:p>
        </p:txBody>
      </p:sp>
      <p:sp>
        <p:nvSpPr>
          <p:cNvPr id="4" name="Foliennummernplatzhalter 3"/>
          <p:cNvSpPr>
            <a:spLocks noGrp="1"/>
          </p:cNvSpPr>
          <p:nvPr>
            <p:ph type="sldNum" sz="quarter" idx="5"/>
          </p:nvPr>
        </p:nvSpPr>
        <p:spPr/>
        <p:txBody>
          <a:bodyPr/>
          <a:lstStyle/>
          <a:p>
            <a:fld id="{2E7F3AAB-CC61-AC4A-8A19-CC3DF2D07BBF}" type="slidenum">
              <a:rPr lang="de-DE" smtClean="0"/>
              <a:t>36</a:t>
            </a:fld>
            <a:endParaRPr lang="de-DE"/>
          </a:p>
        </p:txBody>
      </p:sp>
    </p:spTree>
    <p:extLst>
      <p:ext uri="{BB962C8B-B14F-4D97-AF65-F5344CB8AC3E}">
        <p14:creationId xmlns:p14="http://schemas.microsoft.com/office/powerpoint/2010/main" val="1809061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a:solidFill>
                  <a:schemeClr val="tx1"/>
                </a:solidFill>
                <a:effectLst/>
                <a:latin typeface="+mn-lt"/>
                <a:ea typeface="+mn-ea"/>
                <a:cs typeface="+mn-cs"/>
              </a:rPr>
              <a:t>Silicon Valley in der südlichen San Francisco Bay Area in Kalifornien ist die Heimat von zahlreichen Start-up-Firmen und weltweit tätigen Technologieunternehmen. Apple, Facebook und Google gehören zu den bekanntesten. Hier befinden sich auch auf Technologie spezialisierte Institutionen rund um die Stanford University in </a:t>
            </a:r>
            <a:r>
              <a:rPr lang="de-DE" sz="1200" b="0" i="0" u="none" strike="noStrike" kern="1200" dirty="0" err="1">
                <a:solidFill>
                  <a:schemeClr val="tx1"/>
                </a:solidFill>
                <a:effectLst/>
                <a:latin typeface="+mn-lt"/>
                <a:ea typeface="+mn-ea"/>
                <a:cs typeface="+mn-cs"/>
              </a:rPr>
              <a:t>Palo</a:t>
            </a:r>
            <a:r>
              <a:rPr lang="de-DE" sz="1200" b="0" i="0" u="none" strike="noStrike" kern="1200" dirty="0">
                <a:solidFill>
                  <a:schemeClr val="tx1"/>
                </a:solidFill>
                <a:effectLst/>
                <a:latin typeface="+mn-lt"/>
                <a:ea typeface="+mn-ea"/>
                <a:cs typeface="+mn-cs"/>
              </a:rPr>
              <a:t> Alto. Das Computer </a:t>
            </a:r>
            <a:r>
              <a:rPr lang="de-DE" sz="1200" b="0" i="0" u="none" strike="noStrike" kern="1200" dirty="0" err="1">
                <a:solidFill>
                  <a:schemeClr val="tx1"/>
                </a:solidFill>
                <a:effectLst/>
                <a:latin typeface="+mn-lt"/>
                <a:ea typeface="+mn-ea"/>
                <a:cs typeface="+mn-cs"/>
              </a:rPr>
              <a:t>History</a:t>
            </a:r>
            <a:r>
              <a:rPr lang="de-DE" sz="1200" b="0" i="0" u="none" strike="noStrike" kern="1200" dirty="0">
                <a:solidFill>
                  <a:schemeClr val="tx1"/>
                </a:solidFill>
                <a:effectLst/>
                <a:latin typeface="+mn-lt"/>
                <a:ea typeface="+mn-ea"/>
                <a:cs typeface="+mn-cs"/>
              </a:rPr>
              <a:t> Museum und das Ames Research Center der NASA liegen in Mountain View, das Tech Museum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Innovation in San Jose.</a:t>
            </a:r>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37</a:t>
            </a:fld>
            <a:endParaRPr lang="de-DE"/>
          </a:p>
        </p:txBody>
      </p:sp>
    </p:spTree>
    <p:extLst>
      <p:ext uri="{BB962C8B-B14F-4D97-AF65-F5344CB8AC3E}">
        <p14:creationId xmlns:p14="http://schemas.microsoft.com/office/powerpoint/2010/main" val="2042202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39</a:t>
            </a:fld>
            <a:endParaRPr lang="de-DE"/>
          </a:p>
        </p:txBody>
      </p:sp>
    </p:spTree>
    <p:extLst>
      <p:ext uri="{BB962C8B-B14F-4D97-AF65-F5344CB8AC3E}">
        <p14:creationId xmlns:p14="http://schemas.microsoft.com/office/powerpoint/2010/main" val="2316928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Bilder Gegenüberstellen: Alt: Reine Symbolsprachen mit etlichen Fehlermeldungen -  rechts dann die blockbasiert </a:t>
            </a:r>
            <a:r>
              <a:rPr lang="de-DE" dirty="0" err="1"/>
              <a:t>programmierung</a:t>
            </a:r>
            <a:endParaRPr lang="de-DE" dirty="0"/>
          </a:p>
          <a:p>
            <a:endParaRPr lang="de-DE" dirty="0"/>
          </a:p>
          <a:p>
            <a:r>
              <a:rPr lang="de-DE" dirty="0"/>
              <a:t>da dann darauf eingehen, dass Syntax und Semantikfehler nicht möglich sind (siehe B</a:t>
            </a:r>
          </a:p>
          <a:p>
            <a:r>
              <a:rPr lang="de-DE" dirty="0"/>
              <a:t>so ähnlich wie in den Abbildungen</a:t>
            </a:r>
          </a:p>
          <a:p>
            <a:r>
              <a:rPr lang="de-DE" dirty="0"/>
              <a:t>Man kann da aber natürlich auch kritisch sagen, dass das standardmäßige vermeiden von Fehlern nicht gut ist. Aus dem MU wissen wir ja bspw., dass durch produktive Irritationen auch Lernchancen erwachsen können. Hier ist das etwas </a:t>
            </a:r>
            <a:r>
              <a:rPr lang="de-DE" dirty="0" err="1"/>
              <a:t>einschränkter</a:t>
            </a:r>
            <a:r>
              <a:rPr lang="de-DE" dirty="0"/>
              <a:t> möglich.</a:t>
            </a:r>
          </a:p>
          <a:p>
            <a:endParaRPr lang="de-DE" dirty="0"/>
          </a:p>
          <a:p>
            <a:r>
              <a:rPr lang="de-DE" dirty="0"/>
              <a:t>Heute: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Vorteile: (wegen der Vermeidung von Syntax- und Semantikfehlern)</a:t>
            </a:r>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41</a:t>
            </a:fld>
            <a:endParaRPr lang="de-DE"/>
          </a:p>
        </p:txBody>
      </p:sp>
    </p:spTree>
    <p:extLst>
      <p:ext uri="{BB962C8B-B14F-4D97-AF65-F5344CB8AC3E}">
        <p14:creationId xmlns:p14="http://schemas.microsoft.com/office/powerpoint/2010/main" val="4261943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42</a:t>
            </a:fld>
            <a:endParaRPr lang="de-DE"/>
          </a:p>
        </p:txBody>
      </p:sp>
    </p:spTree>
    <p:extLst>
      <p:ext uri="{BB962C8B-B14F-4D97-AF65-F5344CB8AC3E}">
        <p14:creationId xmlns:p14="http://schemas.microsoft.com/office/powerpoint/2010/main" val="112228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Wofür benötigen wir hier das Schaubild?</a:t>
            </a:r>
          </a:p>
        </p:txBody>
      </p:sp>
      <p:sp>
        <p:nvSpPr>
          <p:cNvPr id="4" name="Foliennummernplatzhalter 3"/>
          <p:cNvSpPr>
            <a:spLocks noGrp="1"/>
          </p:cNvSpPr>
          <p:nvPr>
            <p:ph type="sldNum" sz="quarter" idx="5"/>
          </p:nvPr>
        </p:nvSpPr>
        <p:spPr/>
        <p:txBody>
          <a:bodyPr/>
          <a:lstStyle/>
          <a:p>
            <a:fld id="{2E7F3AAB-CC61-AC4A-8A19-CC3DF2D07BBF}" type="slidenum">
              <a:rPr lang="de-DE" smtClean="0"/>
              <a:t>46</a:t>
            </a:fld>
            <a:endParaRPr lang="de-DE"/>
          </a:p>
        </p:txBody>
      </p:sp>
    </p:spTree>
    <p:extLst>
      <p:ext uri="{BB962C8B-B14F-4D97-AF65-F5344CB8AC3E}">
        <p14:creationId xmlns:p14="http://schemas.microsoft.com/office/powerpoint/2010/main" val="3579436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lienbildplatzhalter 1">
            <a:extLst>
              <a:ext uri="{FF2B5EF4-FFF2-40B4-BE49-F238E27FC236}">
                <a16:creationId xmlns:a16="http://schemas.microsoft.com/office/drawing/2014/main" id="{2873CDFD-A9BD-9C4D-9E74-A0509227990E}"/>
              </a:ext>
            </a:extLst>
          </p:cNvPr>
          <p:cNvSpPr>
            <a:spLocks noGrp="1" noRot="1" noChangeAspect="1" noChangeArrowheads="1" noTextEdit="1"/>
          </p:cNvSpPr>
          <p:nvPr>
            <p:ph type="sldImg"/>
          </p:nvPr>
        </p:nvSpPr>
        <p:spPr>
          <a:ln/>
        </p:spPr>
      </p:sp>
      <p:sp>
        <p:nvSpPr>
          <p:cNvPr id="69634" name="Notizenplatzhalter 2">
            <a:extLst>
              <a:ext uri="{FF2B5EF4-FFF2-40B4-BE49-F238E27FC236}">
                <a16:creationId xmlns:a16="http://schemas.microsoft.com/office/drawing/2014/main" id="{8AD093C9-0E51-4845-B556-6500B54FED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anose="020B0604020202020204" pitchFamily="34" charset="0"/>
                <a:ea typeface="ＭＳ Ｐゴシック" panose="020B0600070205080204" pitchFamily="34" charset="-128"/>
                <a:cs typeface="Arial" panose="020B0604020202020204" pitchFamily="34" charset="0"/>
              </a:rPr>
              <a:t>Entdeckerfilme sind kurze Filme, in denen – in der Regel unkommentiert – mathematische Szenarien vorgespielt werden, die Anlass zum Nachdenken, Entdecken und Austausch bieten. </a:t>
            </a:r>
          </a:p>
          <a:p>
            <a:r>
              <a:rPr lang="de-DE" altLang="de-DE">
                <a:latin typeface="Arial" panose="020B0604020202020204" pitchFamily="34" charset="0"/>
                <a:ea typeface="ＭＳ Ｐゴシック" panose="020B0600070205080204" pitchFamily="34" charset="-128"/>
                <a:cs typeface="Arial" panose="020B0604020202020204" pitchFamily="34" charset="0"/>
              </a:rPr>
              <a:t>In dem dargestellten Beispiel von Scheidler und Müller zeigt die Videosequenz eine S-Bahn, mit 20 Sitzplätzen. Im Laufe des Videos steigen Passgiere ein und aus. SuS können beobachten, wie sich die Menge der Fahrgäste gegensinnig verändert und darüber ins Gespräch kommen und beispielsweise vorhersagen, was als nächstes passieren wird.</a:t>
            </a:r>
          </a:p>
          <a:p>
            <a:r>
              <a:rPr lang="de-DE" altLang="de-DE">
                <a:latin typeface="Arial" panose="020B0604020202020204" pitchFamily="34" charset="0"/>
                <a:ea typeface="ＭＳ Ｐゴシック" panose="020B0600070205080204" pitchFamily="34" charset="-128"/>
                <a:cs typeface="Arial" panose="020B0604020202020204" pitchFamily="34" charset="0"/>
              </a:rPr>
              <a:t>Zu dem Entdeckerfilm sind analoge Aufgabenkärtchen entwickelt worden, die im Unterricht eingesetzt werden können und weitere Anlässe für Entdeckungen bieten.</a:t>
            </a:r>
          </a:p>
          <a:p>
            <a:endParaRPr lang="de-DE" altLang="de-DE">
              <a:latin typeface="Arial" panose="020B0604020202020204" pitchFamily="34" charset="0"/>
              <a:ea typeface="ＭＳ Ｐゴシック" panose="020B0600070205080204" pitchFamily="34" charset="-128"/>
              <a:cs typeface="Arial" panose="020B0604020202020204" pitchFamily="34" charset="0"/>
            </a:endParaRPr>
          </a:p>
          <a:p>
            <a:r>
              <a:rPr lang="de-DE" altLang="de-DE">
                <a:latin typeface="Arial" panose="020B0604020202020204" pitchFamily="34" charset="0"/>
                <a:ea typeface="ＭＳ Ｐゴシック" panose="020B0600070205080204" pitchFamily="34" charset="-128"/>
                <a:cs typeface="Arial" panose="020B0604020202020204" pitchFamily="34" charset="0"/>
              </a:rPr>
              <a:t>Entdeckerfilme sind klar von so genannten Erklärfilmen abzugrenzen, in denen in der Regel ein Rechenweg vorgegeben und erklärt wird. Hierbei wird kein Freiraum für Entdeckungen gegeben oder der Zuschauer zu eigenen Denkprozessen aktiviert.</a:t>
            </a:r>
          </a:p>
          <a:p>
            <a:r>
              <a:rPr lang="de-DE" altLang="de-DE">
                <a:latin typeface="Arial" panose="020B0604020202020204" pitchFamily="34" charset="0"/>
                <a:ea typeface="ＭＳ Ｐゴシック" panose="020B0600070205080204" pitchFamily="34" charset="-128"/>
                <a:cs typeface="Arial" panose="020B0604020202020204" pitchFamily="34" charset="0"/>
              </a:rPr>
              <a:t>Während der Zuschauer eines Erklärfilms rezeptiv/ passiv eingebunden ist, wird vom Zuschauer eines Entdeckerfilms eine aktive Haltung erwartet.</a:t>
            </a:r>
          </a:p>
          <a:p>
            <a:endParaRPr lang="de-DE" altLang="de-DE">
              <a:latin typeface="Arial" panose="020B0604020202020204" pitchFamily="34" charset="0"/>
              <a:ea typeface="ＭＳ Ｐゴシック" panose="020B0600070205080204" pitchFamily="34" charset="-128"/>
              <a:cs typeface="Arial" panose="020B0604020202020204" pitchFamily="34" charset="0"/>
            </a:endParaRPr>
          </a:p>
          <a:p>
            <a:endParaRPr lang="de-DE" altLang="de-DE">
              <a:latin typeface="Arial" panose="020B0604020202020204" pitchFamily="34" charset="0"/>
              <a:ea typeface="ＭＳ Ｐゴシック" panose="020B0600070205080204" pitchFamily="34" charset="-128"/>
              <a:cs typeface="Arial" panose="020B0604020202020204" pitchFamily="34" charset="0"/>
            </a:endParaRPr>
          </a:p>
        </p:txBody>
      </p:sp>
      <p:sp>
        <p:nvSpPr>
          <p:cNvPr id="69635" name="Foliennummernplatzhalter 3">
            <a:extLst>
              <a:ext uri="{FF2B5EF4-FFF2-40B4-BE49-F238E27FC236}">
                <a16:creationId xmlns:a16="http://schemas.microsoft.com/office/drawing/2014/main" id="{998AD343-9519-744E-A4D2-142397682A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49E79A-13C0-2A4B-9BFB-A1BE482BAFDB}" type="slidenum">
              <a:rPr lang="de-DE" altLang="de-DE" smtClean="0"/>
              <a:pPr/>
              <a:t>47</a:t>
            </a:fld>
            <a:endParaRPr lang="de-DE" altLang="de-DE"/>
          </a:p>
        </p:txBody>
      </p:sp>
    </p:spTree>
    <p:extLst>
      <p:ext uri="{BB962C8B-B14F-4D97-AF65-F5344CB8AC3E}">
        <p14:creationId xmlns:p14="http://schemas.microsoft.com/office/powerpoint/2010/main" val="4193502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49</a:t>
            </a:fld>
            <a:endParaRPr lang="de-DE"/>
          </a:p>
        </p:txBody>
      </p:sp>
    </p:spTree>
    <p:extLst>
      <p:ext uri="{BB962C8B-B14F-4D97-AF65-F5344CB8AC3E}">
        <p14:creationId xmlns:p14="http://schemas.microsoft.com/office/powerpoint/2010/main" val="4180808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53</a:t>
            </a:fld>
            <a:endParaRPr lang="de-DE"/>
          </a:p>
        </p:txBody>
      </p:sp>
    </p:spTree>
    <p:extLst>
      <p:ext uri="{BB962C8B-B14F-4D97-AF65-F5344CB8AC3E}">
        <p14:creationId xmlns:p14="http://schemas.microsoft.com/office/powerpoint/2010/main" val="2506953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1: Alltagssprache in Programmiersprache übersetzen</a:t>
            </a:r>
          </a:p>
          <a:p>
            <a:endParaRPr lang="de-DE" dirty="0"/>
          </a:p>
          <a:p>
            <a:r>
              <a:rPr lang="de-DE" dirty="0"/>
              <a:t>zu 2: Modelle auf Basis der Möglichkeiten in einer Programmiersprache entwickeln</a:t>
            </a:r>
          </a:p>
          <a:p>
            <a:endParaRPr lang="de-DE" dirty="0"/>
          </a:p>
          <a:p>
            <a:r>
              <a:rPr lang="de-DE" dirty="0"/>
              <a:t>zu 3: Testen und überprüfen bzw. finden von </a:t>
            </a:r>
            <a:r>
              <a:rPr lang="de-DE" dirty="0" err="1"/>
              <a:t>fehlern</a:t>
            </a:r>
            <a:r>
              <a:rPr lang="de-DE" dirty="0"/>
              <a:t> in Programmen</a:t>
            </a:r>
          </a:p>
          <a:p>
            <a:endParaRPr lang="de-DE" dirty="0"/>
          </a:p>
          <a:p>
            <a:r>
              <a:rPr lang="de-DE" dirty="0"/>
              <a:t>zu 4: Ein  denkbares Beispiel: Aufgabe: Entwickelt ein Programm, dass alle geraden Zahlen (ungeraden Zahlen) auf dem Zwanzigerfeld findet/einfärbt</a:t>
            </a:r>
          </a:p>
        </p:txBody>
      </p:sp>
      <p:sp>
        <p:nvSpPr>
          <p:cNvPr id="4" name="Foliennummernplatzhalter 3"/>
          <p:cNvSpPr>
            <a:spLocks noGrp="1"/>
          </p:cNvSpPr>
          <p:nvPr>
            <p:ph type="sldNum" sz="quarter" idx="5"/>
          </p:nvPr>
        </p:nvSpPr>
        <p:spPr/>
        <p:txBody>
          <a:bodyPr/>
          <a:lstStyle/>
          <a:p>
            <a:fld id="{2E7F3AAB-CC61-AC4A-8A19-CC3DF2D07BBF}" type="slidenum">
              <a:rPr lang="de-DE" smtClean="0"/>
              <a:t>54</a:t>
            </a:fld>
            <a:endParaRPr lang="de-DE"/>
          </a:p>
        </p:txBody>
      </p:sp>
    </p:spTree>
    <p:extLst>
      <p:ext uri="{BB962C8B-B14F-4D97-AF65-F5344CB8AC3E}">
        <p14:creationId xmlns:p14="http://schemas.microsoft.com/office/powerpoint/2010/main" val="177340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7F3AAB-CC61-AC4A-8A19-CC3DF2D07BBF}" type="slidenum">
              <a:rPr lang="de-DE" smtClean="0"/>
              <a:t>4</a:t>
            </a:fld>
            <a:endParaRPr lang="de-DE"/>
          </a:p>
        </p:txBody>
      </p:sp>
    </p:spTree>
    <p:extLst>
      <p:ext uri="{BB962C8B-B14F-4D97-AF65-F5344CB8AC3E}">
        <p14:creationId xmlns:p14="http://schemas.microsoft.com/office/powerpoint/2010/main" val="2545792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Oder nach jedem Beispiel den Lehrplan anbringen und versuchen einen Bezug herzustellen?</a:t>
            </a:r>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55</a:t>
            </a:fld>
            <a:endParaRPr lang="de-DE"/>
          </a:p>
        </p:txBody>
      </p:sp>
    </p:spTree>
    <p:extLst>
      <p:ext uri="{BB962C8B-B14F-4D97-AF65-F5344CB8AC3E}">
        <p14:creationId xmlns:p14="http://schemas.microsoft.com/office/powerpoint/2010/main" val="435798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Beispiel von Schwätzer?</a:t>
            </a:r>
          </a:p>
        </p:txBody>
      </p:sp>
      <p:sp>
        <p:nvSpPr>
          <p:cNvPr id="4" name="Foliennummernplatzhalter 3"/>
          <p:cNvSpPr>
            <a:spLocks noGrp="1"/>
          </p:cNvSpPr>
          <p:nvPr>
            <p:ph type="sldNum" sz="quarter" idx="5"/>
          </p:nvPr>
        </p:nvSpPr>
        <p:spPr/>
        <p:txBody>
          <a:bodyPr/>
          <a:lstStyle/>
          <a:p>
            <a:fld id="{2E7F3AAB-CC61-AC4A-8A19-CC3DF2D07BBF}" type="slidenum">
              <a:rPr lang="de-DE" smtClean="0"/>
              <a:t>58</a:t>
            </a:fld>
            <a:endParaRPr lang="de-DE"/>
          </a:p>
        </p:txBody>
      </p:sp>
    </p:spTree>
    <p:extLst>
      <p:ext uri="{BB962C8B-B14F-4D97-AF65-F5344CB8AC3E}">
        <p14:creationId xmlns:p14="http://schemas.microsoft.com/office/powerpoint/2010/main" val="240796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Aufbauend auf dieser Folie schauen wir uns darauf aufbauende Begriffe an, die im späteren genauer Definiert werde:</a:t>
            </a:r>
          </a:p>
          <a:p>
            <a:r>
              <a:rPr lang="de-DE" dirty="0"/>
              <a:t>Problem</a:t>
            </a:r>
          </a:p>
          <a:p>
            <a:r>
              <a:rPr lang="de-DE" dirty="0"/>
              <a:t>Algorithmus</a:t>
            </a:r>
          </a:p>
          <a:p>
            <a:r>
              <a:rPr lang="de-DE" dirty="0"/>
              <a:t>Programm</a:t>
            </a:r>
          </a:p>
          <a:p>
            <a:r>
              <a:rPr lang="de-DE" dirty="0"/>
              <a:t>Modellierung</a:t>
            </a:r>
          </a:p>
          <a:p>
            <a:endParaRPr lang="de-DE" dirty="0"/>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5</a:t>
            </a:fld>
            <a:endParaRPr lang="de-DE"/>
          </a:p>
        </p:txBody>
      </p:sp>
    </p:spTree>
    <p:extLst>
      <p:ext uri="{BB962C8B-B14F-4D97-AF65-F5344CB8AC3E}">
        <p14:creationId xmlns:p14="http://schemas.microsoft.com/office/powerpoint/2010/main" val="313915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(Klick 1 bis 7)Die beiden Definitionen (Wurm und </a:t>
            </a:r>
            <a:r>
              <a:rPr lang="de-DE" dirty="0" err="1"/>
              <a:t>Seese</a:t>
            </a:r>
            <a:r>
              <a:rPr lang="de-DE" dirty="0"/>
              <a:t>)) sind begrifflich nicht deckungsgleich, insgesamt </a:t>
            </a:r>
            <a:r>
              <a:rPr lang="de-DE" dirty="0" err="1"/>
              <a:t>lässen</a:t>
            </a:r>
            <a:r>
              <a:rPr lang="de-DE" dirty="0"/>
              <a:t> sich aber enge Bezüge bzgl. des Programmierablaufs erkennen.</a:t>
            </a:r>
          </a:p>
          <a:p>
            <a:r>
              <a:rPr lang="de-DE" dirty="0"/>
              <a:t>Klick 8: Ausführliche Darstellung eines Programmierungsablaufes mit seinen Phasen/ Elementen</a:t>
            </a:r>
          </a:p>
        </p:txBody>
      </p:sp>
      <p:sp>
        <p:nvSpPr>
          <p:cNvPr id="4" name="Foliennummernplatzhalter 3"/>
          <p:cNvSpPr>
            <a:spLocks noGrp="1"/>
          </p:cNvSpPr>
          <p:nvPr>
            <p:ph type="sldNum" sz="quarter" idx="5"/>
          </p:nvPr>
        </p:nvSpPr>
        <p:spPr/>
        <p:txBody>
          <a:bodyPr/>
          <a:lstStyle/>
          <a:p>
            <a:fld id="{2E7F3AAB-CC61-AC4A-8A19-CC3DF2D07BBF}" type="slidenum">
              <a:rPr lang="de-DE" smtClean="0"/>
              <a:t>6</a:t>
            </a:fld>
            <a:endParaRPr lang="de-DE"/>
          </a:p>
        </p:txBody>
      </p:sp>
    </p:spTree>
    <p:extLst>
      <p:ext uri="{BB962C8B-B14F-4D97-AF65-F5344CB8AC3E}">
        <p14:creationId xmlns:p14="http://schemas.microsoft.com/office/powerpoint/2010/main" val="409285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Erkennbare Bezüge zum Lehrplan Mathematik sind insbesondere im Bereich Problemlösen zu erkennen: Bezug zu Lehrplan und  Fachdidaktik (</a:t>
            </a:r>
            <a:r>
              <a:rPr lang="de-DE" dirty="0" err="1"/>
              <a:t>Polya</a:t>
            </a:r>
            <a:r>
              <a:rPr lang="de-D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err="1">
                <a:solidFill>
                  <a:schemeClr val="tx1"/>
                </a:solidFill>
                <a:effectLst/>
                <a:latin typeface="+mn-lt"/>
                <a:ea typeface="+mn-ea"/>
                <a:cs typeface="+mn-cs"/>
              </a:rPr>
              <a:t>Pólya</a:t>
            </a:r>
            <a:r>
              <a:rPr lang="de-DE" sz="1200" b="0" i="0" u="none" strike="noStrike" kern="1200" dirty="0">
                <a:solidFill>
                  <a:schemeClr val="tx1"/>
                </a:solidFill>
                <a:effectLst/>
                <a:latin typeface="+mn-lt"/>
                <a:ea typeface="+mn-ea"/>
                <a:cs typeface="+mn-cs"/>
              </a:rPr>
              <a:t>, G. (1979). </a:t>
            </a:r>
            <a:r>
              <a:rPr lang="de-DE" sz="1200" b="0" i="1" u="none" strike="noStrike" kern="1200" dirty="0">
                <a:solidFill>
                  <a:schemeClr val="tx1"/>
                </a:solidFill>
                <a:effectLst/>
                <a:latin typeface="+mn-lt"/>
                <a:ea typeface="+mn-ea"/>
                <a:cs typeface="+mn-cs"/>
              </a:rPr>
              <a:t>Vom Lösen mathematischer Aufgaben</a:t>
            </a:r>
            <a:r>
              <a:rPr lang="de-DE" sz="1200" b="0" i="0" u="none" strike="noStrike" kern="1200" dirty="0">
                <a:solidFill>
                  <a:schemeClr val="tx1"/>
                </a:solidFill>
                <a:effectLst/>
                <a:latin typeface="+mn-lt"/>
                <a:ea typeface="+mn-ea"/>
                <a:cs typeface="+mn-cs"/>
              </a:rPr>
              <a:t> (Bd. 1). Basel: </a:t>
            </a:r>
            <a:r>
              <a:rPr lang="de-DE" sz="1200" b="0" i="0" u="none" strike="noStrike" kern="1200" dirty="0" err="1">
                <a:solidFill>
                  <a:schemeClr val="tx1"/>
                </a:solidFill>
                <a:effectLst/>
                <a:latin typeface="+mn-lt"/>
                <a:ea typeface="+mn-ea"/>
                <a:cs typeface="+mn-cs"/>
              </a:rPr>
              <a:t>Birkhäuser</a:t>
            </a:r>
            <a:r>
              <a:rPr lang="de-DE" sz="1200" b="0" i="0" u="none" strike="noStrike" kern="1200" dirty="0">
                <a:solidFill>
                  <a:schemeClr val="tx1"/>
                </a:solidFill>
                <a:effectLst/>
                <a:latin typeface="+mn-lt"/>
                <a:ea typeface="+mn-ea"/>
                <a:cs typeface="+mn-cs"/>
              </a:rPr>
              <a:t>.</a:t>
            </a:r>
            <a:endParaRPr lang="de-DE" dirty="0"/>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7</a:t>
            </a:fld>
            <a:endParaRPr lang="de-DE"/>
          </a:p>
        </p:txBody>
      </p:sp>
    </p:spTree>
    <p:extLst>
      <p:ext uri="{BB962C8B-B14F-4D97-AF65-F5344CB8AC3E}">
        <p14:creationId xmlns:p14="http://schemas.microsoft.com/office/powerpoint/2010/main" val="381900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err="1">
                <a:solidFill>
                  <a:schemeClr val="tx1"/>
                </a:solidFill>
                <a:effectLst/>
                <a:latin typeface="+mn-lt"/>
                <a:ea typeface="+mn-ea"/>
                <a:cs typeface="+mn-cs"/>
              </a:rPr>
              <a:t>Pólya</a:t>
            </a:r>
            <a:r>
              <a:rPr lang="de-DE" sz="1200" b="0" i="0" u="none" strike="noStrike" kern="1200" dirty="0">
                <a:solidFill>
                  <a:schemeClr val="tx1"/>
                </a:solidFill>
                <a:effectLst/>
                <a:latin typeface="+mn-lt"/>
                <a:ea typeface="+mn-ea"/>
                <a:cs typeface="+mn-cs"/>
              </a:rPr>
              <a:t>, G. (1979). </a:t>
            </a:r>
            <a:r>
              <a:rPr lang="de-DE" sz="1200" b="0" i="1" u="none" strike="noStrike" kern="1200" dirty="0">
                <a:solidFill>
                  <a:schemeClr val="tx1"/>
                </a:solidFill>
                <a:effectLst/>
                <a:latin typeface="+mn-lt"/>
                <a:ea typeface="+mn-ea"/>
                <a:cs typeface="+mn-cs"/>
              </a:rPr>
              <a:t>Vom Lösen mathematischer Aufgaben</a:t>
            </a:r>
            <a:r>
              <a:rPr lang="de-DE" sz="1200" b="0" i="0" u="none" strike="noStrike" kern="1200" dirty="0">
                <a:solidFill>
                  <a:schemeClr val="tx1"/>
                </a:solidFill>
                <a:effectLst/>
                <a:latin typeface="+mn-lt"/>
                <a:ea typeface="+mn-ea"/>
                <a:cs typeface="+mn-cs"/>
              </a:rPr>
              <a:t> (Bd. 1). Basel: </a:t>
            </a:r>
            <a:r>
              <a:rPr lang="de-DE" sz="1200" b="0" i="0" u="none" strike="noStrike" kern="1200" dirty="0" err="1">
                <a:solidFill>
                  <a:schemeClr val="tx1"/>
                </a:solidFill>
                <a:effectLst/>
                <a:latin typeface="+mn-lt"/>
                <a:ea typeface="+mn-ea"/>
                <a:cs typeface="+mn-cs"/>
              </a:rPr>
              <a:t>Birkhäuser</a:t>
            </a:r>
            <a:r>
              <a:rPr lang="de-DE" sz="1200" b="0" i="0" u="none" strike="noStrike" kern="1200" dirty="0">
                <a:solidFill>
                  <a:schemeClr val="tx1"/>
                </a:solidFill>
                <a:effectLst/>
                <a:latin typeface="+mn-lt"/>
                <a:ea typeface="+mn-ea"/>
                <a:cs typeface="+mn-cs"/>
              </a:rPr>
              <a:t>.</a:t>
            </a:r>
            <a:endParaRPr lang="de-DE" dirty="0"/>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8</a:t>
            </a:fld>
            <a:endParaRPr lang="de-DE"/>
          </a:p>
        </p:txBody>
      </p:sp>
    </p:spTree>
    <p:extLst>
      <p:ext uri="{BB962C8B-B14F-4D97-AF65-F5344CB8AC3E}">
        <p14:creationId xmlns:p14="http://schemas.microsoft.com/office/powerpoint/2010/main" val="175320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Aufbauend auf dieser Folie schauen wir uns darauf aufbauende Begriffe an, die im späteren genauer Definiert werde:</a:t>
            </a:r>
          </a:p>
          <a:p>
            <a:r>
              <a:rPr lang="de-DE" dirty="0"/>
              <a:t>Problem</a:t>
            </a:r>
          </a:p>
          <a:p>
            <a:r>
              <a:rPr lang="de-DE" dirty="0"/>
              <a:t>Algorithmus</a:t>
            </a:r>
          </a:p>
          <a:p>
            <a:r>
              <a:rPr lang="de-DE" dirty="0"/>
              <a:t>Programm</a:t>
            </a:r>
          </a:p>
          <a:p>
            <a:r>
              <a:rPr lang="de-DE" dirty="0"/>
              <a:t>Modellierung</a:t>
            </a:r>
          </a:p>
        </p:txBody>
      </p:sp>
      <p:sp>
        <p:nvSpPr>
          <p:cNvPr id="4" name="Foliennummernplatzhalter 3"/>
          <p:cNvSpPr>
            <a:spLocks noGrp="1"/>
          </p:cNvSpPr>
          <p:nvPr>
            <p:ph type="sldNum" sz="quarter" idx="5"/>
          </p:nvPr>
        </p:nvSpPr>
        <p:spPr/>
        <p:txBody>
          <a:bodyPr/>
          <a:lstStyle/>
          <a:p>
            <a:fld id="{2E7F3AAB-CC61-AC4A-8A19-CC3DF2D07BBF}" type="slidenum">
              <a:rPr lang="de-DE" smtClean="0"/>
              <a:t>9</a:t>
            </a:fld>
            <a:endParaRPr lang="de-DE"/>
          </a:p>
        </p:txBody>
      </p:sp>
    </p:spTree>
    <p:extLst>
      <p:ext uri="{BB962C8B-B14F-4D97-AF65-F5344CB8AC3E}">
        <p14:creationId xmlns:p14="http://schemas.microsoft.com/office/powerpoint/2010/main" val="1036808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4CDAD-DF18-F842-A75E-4E5BF671343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33C21D9-CAF3-DB4B-9458-59AF42552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04D6919-5AC0-9248-96A7-ED5CD4312EC7}"/>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5" name="Fußzeilenplatzhalter 4">
            <a:extLst>
              <a:ext uri="{FF2B5EF4-FFF2-40B4-BE49-F238E27FC236}">
                <a16:creationId xmlns:a16="http://schemas.microsoft.com/office/drawing/2014/main" id="{967E4B17-7D03-AF4D-A2E8-E8B6E8D3FA3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78F041-8F9C-514F-8923-2DFEE620D5E2}"/>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7" name="Line 8">
            <a:extLst>
              <a:ext uri="{FF2B5EF4-FFF2-40B4-BE49-F238E27FC236}">
                <a16:creationId xmlns:a16="http://schemas.microsoft.com/office/drawing/2014/main" id="{25266A09-A7C9-A44A-A8FD-65FCDD8AED10}"/>
              </a:ext>
            </a:extLst>
          </p:cNvPr>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 name="Line 9">
            <a:extLst>
              <a:ext uri="{FF2B5EF4-FFF2-40B4-BE49-F238E27FC236}">
                <a16:creationId xmlns:a16="http://schemas.microsoft.com/office/drawing/2014/main" id="{E3596E16-84C8-8242-945A-D6F69B7D4984}"/>
              </a:ext>
            </a:extLst>
          </p:cNvPr>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 name="Picture 11">
            <a:extLst>
              <a:ext uri="{FF2B5EF4-FFF2-40B4-BE49-F238E27FC236}">
                <a16:creationId xmlns:a16="http://schemas.microsoft.com/office/drawing/2014/main" id="{8C10C9D0-5838-134F-B4A5-2B4D576FB19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60154" y="6110287"/>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2">
            <a:extLst>
              <a:ext uri="{FF2B5EF4-FFF2-40B4-BE49-F238E27FC236}">
                <a16:creationId xmlns:a16="http://schemas.microsoft.com/office/drawing/2014/main" id="{A1E0804E-9AD4-AC41-A8FA-F036CDB4915B}"/>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813026" y="6043947"/>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 15" descr="image004.jpg">
            <a:extLst>
              <a:ext uri="{FF2B5EF4-FFF2-40B4-BE49-F238E27FC236}">
                <a16:creationId xmlns:a16="http://schemas.microsoft.com/office/drawing/2014/main" id="{82F06B4E-C463-074C-B0B4-71FB95C4E35D}"/>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62372" y="6073316"/>
            <a:ext cx="35798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 1" descr="17-08-04 Piko mit Laptop1.png">
            <a:extLst>
              <a:ext uri="{FF2B5EF4-FFF2-40B4-BE49-F238E27FC236}">
                <a16:creationId xmlns:a16="http://schemas.microsoft.com/office/drawing/2014/main" id="{F1FCD1ED-D90B-ED4D-8929-3116A7680134}"/>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flipH="1">
            <a:off x="62371" y="88489"/>
            <a:ext cx="710515" cy="75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55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AD792-7AAF-204B-BAB4-D2426124CF1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3421DB4-990D-994B-B22F-5BF434942B9C}"/>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A98B6371-2A11-1443-BD95-1B497CE0ED39}"/>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5" name="Fußzeilenplatzhalter 4">
            <a:extLst>
              <a:ext uri="{FF2B5EF4-FFF2-40B4-BE49-F238E27FC236}">
                <a16:creationId xmlns:a16="http://schemas.microsoft.com/office/drawing/2014/main" id="{8D86E97F-D32A-104A-9CC4-06B9CA8576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D17860-E2DB-D846-8674-5DC02358BBA2}"/>
              </a:ext>
            </a:extLst>
          </p:cNvPr>
          <p:cNvSpPr>
            <a:spLocks noGrp="1"/>
          </p:cNvSpPr>
          <p:nvPr>
            <p:ph type="sldNum" sz="quarter" idx="12"/>
          </p:nvPr>
        </p:nvSpPr>
        <p:spPr/>
        <p:txBody>
          <a:bodyPr/>
          <a:lstStyle/>
          <a:p>
            <a:fld id="{7D26CBBC-A65C-324F-A558-3C7EC3B0734D}" type="slidenum">
              <a:rPr lang="de-DE" smtClean="0"/>
              <a:t>‹Nr.›</a:t>
            </a:fld>
            <a:endParaRPr lang="de-DE"/>
          </a:p>
        </p:txBody>
      </p:sp>
    </p:spTree>
    <p:extLst>
      <p:ext uri="{BB962C8B-B14F-4D97-AF65-F5344CB8AC3E}">
        <p14:creationId xmlns:p14="http://schemas.microsoft.com/office/powerpoint/2010/main" val="423151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A08F740-2EC0-1648-B362-D9B240B0529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61ADAC6-5237-2148-8126-2C3FF448110A}"/>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5DFFE6EA-0E90-A342-8EC9-67B99E782BE7}"/>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5" name="Fußzeilenplatzhalter 4">
            <a:extLst>
              <a:ext uri="{FF2B5EF4-FFF2-40B4-BE49-F238E27FC236}">
                <a16:creationId xmlns:a16="http://schemas.microsoft.com/office/drawing/2014/main" id="{5A478EEA-9E54-FF46-8A0F-405CAF37B80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C61778F-F1B6-7147-926E-42B18379F117}"/>
              </a:ext>
            </a:extLst>
          </p:cNvPr>
          <p:cNvSpPr>
            <a:spLocks noGrp="1"/>
          </p:cNvSpPr>
          <p:nvPr>
            <p:ph type="sldNum" sz="quarter" idx="12"/>
          </p:nvPr>
        </p:nvSpPr>
        <p:spPr/>
        <p:txBody>
          <a:bodyPr/>
          <a:lstStyle/>
          <a:p>
            <a:fld id="{7D26CBBC-A65C-324F-A558-3C7EC3B0734D}" type="slidenum">
              <a:rPr lang="de-DE" smtClean="0"/>
              <a:t>‹Nr.›</a:t>
            </a:fld>
            <a:endParaRPr lang="de-DE"/>
          </a:p>
        </p:txBody>
      </p:sp>
    </p:spTree>
    <p:extLst>
      <p:ext uri="{BB962C8B-B14F-4D97-AF65-F5344CB8AC3E}">
        <p14:creationId xmlns:p14="http://schemas.microsoft.com/office/powerpoint/2010/main" val="296111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E5FC9-5D08-CB45-B550-7EAFAA5920B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3483BE1-6BCF-A641-BC99-F4C72FC077F2}"/>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FF69F159-BDC4-C24B-BA34-A336FE439698}"/>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5" name="Fußzeilenplatzhalter 4">
            <a:extLst>
              <a:ext uri="{FF2B5EF4-FFF2-40B4-BE49-F238E27FC236}">
                <a16:creationId xmlns:a16="http://schemas.microsoft.com/office/drawing/2014/main" id="{63C70BF4-1A4E-604E-BC7F-CEF8FEB7A2B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274DB5-BCA6-CF44-8B41-3F59901C0CAF}"/>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7" name="Line 8">
            <a:extLst>
              <a:ext uri="{FF2B5EF4-FFF2-40B4-BE49-F238E27FC236}">
                <a16:creationId xmlns:a16="http://schemas.microsoft.com/office/drawing/2014/main" id="{80F5B999-40D3-B341-8304-FAF52F2FDA9B}"/>
              </a:ext>
            </a:extLst>
          </p:cNvPr>
          <p:cNvSpPr>
            <a:spLocks noChangeShapeType="1"/>
          </p:cNvSpPr>
          <p:nvPr userDrawn="1"/>
        </p:nvSpPr>
        <p:spPr bwMode="auto">
          <a:xfrm>
            <a:off x="179388" y="836613"/>
            <a:ext cx="11841924" cy="896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 name="Line 9">
            <a:extLst>
              <a:ext uri="{FF2B5EF4-FFF2-40B4-BE49-F238E27FC236}">
                <a16:creationId xmlns:a16="http://schemas.microsoft.com/office/drawing/2014/main" id="{1A7AAEBB-05A8-C444-8F8C-BCEE3517E36B}"/>
              </a:ext>
            </a:extLst>
          </p:cNvPr>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9" name="Bild 1" descr="17-08-04 Piko mit Laptop1.png">
            <a:extLst>
              <a:ext uri="{FF2B5EF4-FFF2-40B4-BE49-F238E27FC236}">
                <a16:creationId xmlns:a16="http://schemas.microsoft.com/office/drawing/2014/main" id="{AC35E237-D718-D44B-861A-ED09E2A00F79}"/>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flipH="1">
            <a:off x="62371" y="88489"/>
            <a:ext cx="710515" cy="75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11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889AC-3805-534F-AE46-2C078F5C94C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98F0632-5469-CE46-BB3A-14E71618B2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4B842CDE-1DBB-4B48-ABED-7E76C602883F}"/>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5" name="Fußzeilenplatzhalter 4">
            <a:extLst>
              <a:ext uri="{FF2B5EF4-FFF2-40B4-BE49-F238E27FC236}">
                <a16:creationId xmlns:a16="http://schemas.microsoft.com/office/drawing/2014/main" id="{4CE85C37-0E67-6043-9A3E-FA9A60D46A3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A94872A-6D82-084A-A047-F167491AA2E8}"/>
              </a:ext>
            </a:extLst>
          </p:cNvPr>
          <p:cNvSpPr>
            <a:spLocks noGrp="1"/>
          </p:cNvSpPr>
          <p:nvPr>
            <p:ph type="sldNum" sz="quarter" idx="12"/>
          </p:nvPr>
        </p:nvSpPr>
        <p:spPr/>
        <p:txBody>
          <a:bodyPr/>
          <a:lstStyle/>
          <a:p>
            <a:fld id="{7D26CBBC-A65C-324F-A558-3C7EC3B0734D}" type="slidenum">
              <a:rPr lang="de-DE" smtClean="0"/>
              <a:t>‹Nr.›</a:t>
            </a:fld>
            <a:endParaRPr lang="de-DE"/>
          </a:p>
        </p:txBody>
      </p:sp>
    </p:spTree>
    <p:extLst>
      <p:ext uri="{BB962C8B-B14F-4D97-AF65-F5344CB8AC3E}">
        <p14:creationId xmlns:p14="http://schemas.microsoft.com/office/powerpoint/2010/main" val="392027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9EEF9-8D1C-B34E-B4BA-D2778885569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B4D379B-E51D-8142-8131-61F69B2264BA}"/>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0E1D7CFE-0FD7-DC42-A1E0-DAAC5E79717F}"/>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AEFB1982-DCED-7544-999C-56E48A5E19A7}"/>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6" name="Fußzeilenplatzhalter 5">
            <a:extLst>
              <a:ext uri="{FF2B5EF4-FFF2-40B4-BE49-F238E27FC236}">
                <a16:creationId xmlns:a16="http://schemas.microsoft.com/office/drawing/2014/main" id="{3F36857D-3CC7-F74A-B74A-75B2CC08D8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8C3E2A5-7DE9-3448-9A7B-32BF9A985E45}"/>
              </a:ext>
            </a:extLst>
          </p:cNvPr>
          <p:cNvSpPr>
            <a:spLocks noGrp="1"/>
          </p:cNvSpPr>
          <p:nvPr>
            <p:ph type="sldNum" sz="quarter" idx="12"/>
          </p:nvPr>
        </p:nvSpPr>
        <p:spPr/>
        <p:txBody>
          <a:bodyPr/>
          <a:lstStyle/>
          <a:p>
            <a:fld id="{7D26CBBC-A65C-324F-A558-3C7EC3B0734D}" type="slidenum">
              <a:rPr lang="de-DE" smtClean="0"/>
              <a:t>‹Nr.›</a:t>
            </a:fld>
            <a:endParaRPr lang="de-DE"/>
          </a:p>
        </p:txBody>
      </p:sp>
    </p:spTree>
    <p:extLst>
      <p:ext uri="{BB962C8B-B14F-4D97-AF65-F5344CB8AC3E}">
        <p14:creationId xmlns:p14="http://schemas.microsoft.com/office/powerpoint/2010/main" val="359618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684F4-77FB-F942-82F8-43FB3829A24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110FA6C-E0D8-CA46-A29A-D9F57A676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FA4D9F3E-716D-3D4B-B089-DC0A9DBAE182}"/>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9F57CCB8-606D-B44C-9B0A-75ADC5FB3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709E945C-14BA-C749-B18B-AE0FF43F6535}"/>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946D5E05-E261-644F-B0EF-390BC59DB78A}"/>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8" name="Fußzeilenplatzhalter 7">
            <a:extLst>
              <a:ext uri="{FF2B5EF4-FFF2-40B4-BE49-F238E27FC236}">
                <a16:creationId xmlns:a16="http://schemas.microsoft.com/office/drawing/2014/main" id="{B169702F-B820-A946-BF4F-869798AE650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639848D-7F48-DD40-9E9E-63B751897AB5}"/>
              </a:ext>
            </a:extLst>
          </p:cNvPr>
          <p:cNvSpPr>
            <a:spLocks noGrp="1"/>
          </p:cNvSpPr>
          <p:nvPr>
            <p:ph type="sldNum" sz="quarter" idx="12"/>
          </p:nvPr>
        </p:nvSpPr>
        <p:spPr/>
        <p:txBody>
          <a:bodyPr/>
          <a:lstStyle/>
          <a:p>
            <a:fld id="{7D26CBBC-A65C-324F-A558-3C7EC3B0734D}" type="slidenum">
              <a:rPr lang="de-DE" smtClean="0"/>
              <a:t>‹Nr.›</a:t>
            </a:fld>
            <a:endParaRPr lang="de-DE"/>
          </a:p>
        </p:txBody>
      </p:sp>
    </p:spTree>
    <p:extLst>
      <p:ext uri="{BB962C8B-B14F-4D97-AF65-F5344CB8AC3E}">
        <p14:creationId xmlns:p14="http://schemas.microsoft.com/office/powerpoint/2010/main" val="102552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621A1-99CD-BD4E-8BA0-DCE6F4A54DF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6154BC2-AA4C-7647-8C29-BE67C73E974C}"/>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4" name="Fußzeilenplatzhalter 3">
            <a:extLst>
              <a:ext uri="{FF2B5EF4-FFF2-40B4-BE49-F238E27FC236}">
                <a16:creationId xmlns:a16="http://schemas.microsoft.com/office/drawing/2014/main" id="{F5505779-3EB0-6844-BDCC-2BE2626F9EB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22E2F43-6FB6-F641-82E0-90E37718094A}"/>
              </a:ext>
            </a:extLst>
          </p:cNvPr>
          <p:cNvSpPr>
            <a:spLocks noGrp="1"/>
          </p:cNvSpPr>
          <p:nvPr>
            <p:ph type="sldNum" sz="quarter" idx="12"/>
          </p:nvPr>
        </p:nvSpPr>
        <p:spPr/>
        <p:txBody>
          <a:bodyPr/>
          <a:lstStyle/>
          <a:p>
            <a:fld id="{7D26CBBC-A65C-324F-A558-3C7EC3B0734D}" type="slidenum">
              <a:rPr lang="de-DE" smtClean="0"/>
              <a:t>‹Nr.›</a:t>
            </a:fld>
            <a:endParaRPr lang="de-DE"/>
          </a:p>
        </p:txBody>
      </p:sp>
    </p:spTree>
    <p:extLst>
      <p:ext uri="{BB962C8B-B14F-4D97-AF65-F5344CB8AC3E}">
        <p14:creationId xmlns:p14="http://schemas.microsoft.com/office/powerpoint/2010/main" val="378662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653F6CD-F9A7-CE47-94DD-D1D977283CE3}"/>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3" name="Fußzeilenplatzhalter 2">
            <a:extLst>
              <a:ext uri="{FF2B5EF4-FFF2-40B4-BE49-F238E27FC236}">
                <a16:creationId xmlns:a16="http://schemas.microsoft.com/office/drawing/2014/main" id="{5FF797E9-B36A-0046-B50C-944A91315F1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BAC6437-C8CE-174D-B42E-D6652797AE01}"/>
              </a:ext>
            </a:extLst>
          </p:cNvPr>
          <p:cNvSpPr>
            <a:spLocks noGrp="1"/>
          </p:cNvSpPr>
          <p:nvPr>
            <p:ph type="sldNum" sz="quarter" idx="12"/>
          </p:nvPr>
        </p:nvSpPr>
        <p:spPr/>
        <p:txBody>
          <a:bodyPr/>
          <a:lstStyle/>
          <a:p>
            <a:fld id="{7D26CBBC-A65C-324F-A558-3C7EC3B0734D}" type="slidenum">
              <a:rPr lang="de-DE" smtClean="0"/>
              <a:t>‹Nr.›</a:t>
            </a:fld>
            <a:endParaRPr lang="de-DE"/>
          </a:p>
        </p:txBody>
      </p:sp>
    </p:spTree>
    <p:extLst>
      <p:ext uri="{BB962C8B-B14F-4D97-AF65-F5344CB8AC3E}">
        <p14:creationId xmlns:p14="http://schemas.microsoft.com/office/powerpoint/2010/main" val="205060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3B74CE-FA74-FD41-B032-41B7327E4DA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FBC950E-645F-C847-A94E-E4921B89CF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05F85F99-D27F-5740-B863-66941DB16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7404D5F8-892F-EC4C-B3EF-8329A5B2CD64}"/>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6" name="Fußzeilenplatzhalter 5">
            <a:extLst>
              <a:ext uri="{FF2B5EF4-FFF2-40B4-BE49-F238E27FC236}">
                <a16:creationId xmlns:a16="http://schemas.microsoft.com/office/drawing/2014/main" id="{F824620E-28D6-AF43-9B37-BE3895D5152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2E43784-E856-5349-B0E7-8F651B12E0E2}"/>
              </a:ext>
            </a:extLst>
          </p:cNvPr>
          <p:cNvSpPr>
            <a:spLocks noGrp="1"/>
          </p:cNvSpPr>
          <p:nvPr>
            <p:ph type="sldNum" sz="quarter" idx="12"/>
          </p:nvPr>
        </p:nvSpPr>
        <p:spPr/>
        <p:txBody>
          <a:bodyPr/>
          <a:lstStyle/>
          <a:p>
            <a:fld id="{7D26CBBC-A65C-324F-A558-3C7EC3B0734D}" type="slidenum">
              <a:rPr lang="de-DE" smtClean="0"/>
              <a:t>‹Nr.›</a:t>
            </a:fld>
            <a:endParaRPr lang="de-DE"/>
          </a:p>
        </p:txBody>
      </p:sp>
    </p:spTree>
    <p:extLst>
      <p:ext uri="{BB962C8B-B14F-4D97-AF65-F5344CB8AC3E}">
        <p14:creationId xmlns:p14="http://schemas.microsoft.com/office/powerpoint/2010/main" val="152094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D3674-200F-E848-8264-FC499DC7BFB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8587CE8-0D23-694E-BBB4-FE7F92426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03517CD-EE85-444C-AE75-5AD520F71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70399341-256F-8E4F-A536-CC67E07DD345}"/>
              </a:ext>
            </a:extLst>
          </p:cNvPr>
          <p:cNvSpPr>
            <a:spLocks noGrp="1"/>
          </p:cNvSpPr>
          <p:nvPr>
            <p:ph type="dt" sz="half" idx="10"/>
          </p:nvPr>
        </p:nvSpPr>
        <p:spPr/>
        <p:txBody>
          <a:bodyPr/>
          <a:lstStyle/>
          <a:p>
            <a:fld id="{522EC648-1C02-6843-8A84-53ED4F9C402F}" type="datetimeFigureOut">
              <a:rPr lang="de-DE" smtClean="0"/>
              <a:t>09.03.19</a:t>
            </a:fld>
            <a:endParaRPr lang="de-DE"/>
          </a:p>
        </p:txBody>
      </p:sp>
      <p:sp>
        <p:nvSpPr>
          <p:cNvPr id="6" name="Fußzeilenplatzhalter 5">
            <a:extLst>
              <a:ext uri="{FF2B5EF4-FFF2-40B4-BE49-F238E27FC236}">
                <a16:creationId xmlns:a16="http://schemas.microsoft.com/office/drawing/2014/main" id="{39C349F8-7FF3-CC42-8BF8-387E44C3004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3B9207A-6000-C84B-B444-584FC99FBC8F}"/>
              </a:ext>
            </a:extLst>
          </p:cNvPr>
          <p:cNvSpPr>
            <a:spLocks noGrp="1"/>
          </p:cNvSpPr>
          <p:nvPr>
            <p:ph type="sldNum" sz="quarter" idx="12"/>
          </p:nvPr>
        </p:nvSpPr>
        <p:spPr/>
        <p:txBody>
          <a:bodyPr/>
          <a:lstStyle/>
          <a:p>
            <a:fld id="{7D26CBBC-A65C-324F-A558-3C7EC3B0734D}" type="slidenum">
              <a:rPr lang="de-DE" smtClean="0"/>
              <a:t>‹Nr.›</a:t>
            </a:fld>
            <a:endParaRPr lang="de-DE"/>
          </a:p>
        </p:txBody>
      </p:sp>
    </p:spTree>
    <p:extLst>
      <p:ext uri="{BB962C8B-B14F-4D97-AF65-F5344CB8AC3E}">
        <p14:creationId xmlns:p14="http://schemas.microsoft.com/office/powerpoint/2010/main" val="248890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DF22C58-7A31-8C44-94DC-F994E34A3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6D46C99-5AD1-5D4C-9C11-D8467D764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0291F877-6F54-FB4C-8CFE-B35BE13F7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EC648-1C02-6843-8A84-53ED4F9C402F}" type="datetimeFigureOut">
              <a:rPr lang="de-DE" smtClean="0"/>
              <a:t>09.03.19</a:t>
            </a:fld>
            <a:endParaRPr lang="de-DE"/>
          </a:p>
        </p:txBody>
      </p:sp>
      <p:sp>
        <p:nvSpPr>
          <p:cNvPr id="5" name="Fußzeilenplatzhalter 4">
            <a:extLst>
              <a:ext uri="{FF2B5EF4-FFF2-40B4-BE49-F238E27FC236}">
                <a16:creationId xmlns:a16="http://schemas.microsoft.com/office/drawing/2014/main" id="{D4F4F7A2-C28E-F94B-A515-AE7072F26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22B7F4A-DF4E-614F-B53B-86208B3AE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6CBBC-A65C-324F-A558-3C7EC3B0734D}" type="slidenum">
              <a:rPr lang="de-DE" smtClean="0"/>
              <a:t>‹Nr.›</a:t>
            </a:fld>
            <a:endParaRPr lang="de-DE"/>
          </a:p>
        </p:txBody>
      </p:sp>
    </p:spTree>
    <p:extLst>
      <p:ext uri="{BB962C8B-B14F-4D97-AF65-F5344CB8AC3E}">
        <p14:creationId xmlns:p14="http://schemas.microsoft.com/office/powerpoint/2010/main" val="1982975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scratch.mit.edu/projects/28603798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4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29.tif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DFDBC-2BFA-AA47-B5FA-46CB136666F9}"/>
              </a:ext>
            </a:extLst>
          </p:cNvPr>
          <p:cNvSpPr>
            <a:spLocks noGrp="1"/>
          </p:cNvSpPr>
          <p:nvPr>
            <p:ph type="ctrTitle"/>
          </p:nvPr>
        </p:nvSpPr>
        <p:spPr/>
        <p:txBody>
          <a:bodyPr/>
          <a:lstStyle/>
          <a:p>
            <a:r>
              <a:rPr lang="de-DE" dirty="0"/>
              <a:t>Programmieren</a:t>
            </a:r>
          </a:p>
        </p:txBody>
      </p:sp>
      <p:sp>
        <p:nvSpPr>
          <p:cNvPr id="3" name="Untertitel 2">
            <a:extLst>
              <a:ext uri="{FF2B5EF4-FFF2-40B4-BE49-F238E27FC236}">
                <a16:creationId xmlns:a16="http://schemas.microsoft.com/office/drawing/2014/main" id="{99F02318-A0E4-CF47-AEFC-0087658D5F15}"/>
              </a:ext>
            </a:extLst>
          </p:cNvPr>
          <p:cNvSpPr>
            <a:spLocks noGrp="1"/>
          </p:cNvSpPr>
          <p:nvPr>
            <p:ph type="subTitle" idx="1"/>
          </p:nvPr>
        </p:nvSpPr>
        <p:spPr/>
        <p:txBody>
          <a:bodyPr/>
          <a:lstStyle/>
          <a:p>
            <a:r>
              <a:rPr lang="de-DE" dirty="0"/>
              <a:t>in der Grundschule – auch </a:t>
            </a:r>
            <a:r>
              <a:rPr lang="de-DE"/>
              <a:t>im Mathematikunterricht</a:t>
            </a:r>
            <a:endParaRPr lang="de-DE" dirty="0"/>
          </a:p>
        </p:txBody>
      </p:sp>
      <p:sp>
        <p:nvSpPr>
          <p:cNvPr id="6" name="Titel 1">
            <a:extLst>
              <a:ext uri="{FF2B5EF4-FFF2-40B4-BE49-F238E27FC236}">
                <a16:creationId xmlns:a16="http://schemas.microsoft.com/office/drawing/2014/main" id="{BF4FA18C-753F-5542-9946-77F0F38FE348}"/>
              </a:ext>
            </a:extLst>
          </p:cNvPr>
          <p:cNvSpPr txBox="1">
            <a:spLocks/>
          </p:cNvSpPr>
          <p:nvPr/>
        </p:nvSpPr>
        <p:spPr>
          <a:xfrm>
            <a:off x="810904" y="-85255"/>
            <a:ext cx="10515600" cy="9234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600" dirty="0"/>
              <a:t>PIKAS </a:t>
            </a:r>
            <a:r>
              <a:rPr lang="de-DE" sz="3600" dirty="0" err="1"/>
              <a:t>digi</a:t>
            </a:r>
            <a:endParaRPr lang="de-DE" sz="3500" dirty="0"/>
          </a:p>
        </p:txBody>
      </p:sp>
    </p:spTree>
    <p:extLst>
      <p:ext uri="{BB962C8B-B14F-4D97-AF65-F5344CB8AC3E}">
        <p14:creationId xmlns:p14="http://schemas.microsoft.com/office/powerpoint/2010/main" val="100821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AA08095-841E-C547-A527-85E35E8AD136}"/>
              </a:ext>
            </a:extLst>
          </p:cNvPr>
          <p:cNvPicPr>
            <a:picLocks noChangeAspect="1"/>
          </p:cNvPicPr>
          <p:nvPr/>
        </p:nvPicPr>
        <p:blipFill>
          <a:blip r:embed="rId3"/>
          <a:stretch>
            <a:fillRect/>
          </a:stretch>
        </p:blipFill>
        <p:spPr>
          <a:xfrm>
            <a:off x="1614354" y="1895828"/>
            <a:ext cx="9657558" cy="4861187"/>
          </a:xfrm>
          <a:prstGeom prst="rect">
            <a:avLst/>
          </a:prstGeom>
        </p:spPr>
      </p:pic>
      <p:grpSp>
        <p:nvGrpSpPr>
          <p:cNvPr id="4" name="Gruppieren 3">
            <a:extLst>
              <a:ext uri="{FF2B5EF4-FFF2-40B4-BE49-F238E27FC236}">
                <a16:creationId xmlns:a16="http://schemas.microsoft.com/office/drawing/2014/main" id="{EB7C1175-78CE-984A-BA3E-BC73DA991389}"/>
              </a:ext>
            </a:extLst>
          </p:cNvPr>
          <p:cNvGrpSpPr/>
          <p:nvPr/>
        </p:nvGrpSpPr>
        <p:grpSpPr>
          <a:xfrm>
            <a:off x="5342218" y="1484431"/>
            <a:ext cx="6746355" cy="4351338"/>
            <a:chOff x="5342218" y="1484431"/>
            <a:chExt cx="6746355" cy="4351338"/>
          </a:xfrm>
        </p:grpSpPr>
        <p:pic>
          <p:nvPicPr>
            <p:cNvPr id="11" name="Inhaltsplatzhalter 3">
              <a:extLst>
                <a:ext uri="{FF2B5EF4-FFF2-40B4-BE49-F238E27FC236}">
                  <a16:creationId xmlns:a16="http://schemas.microsoft.com/office/drawing/2014/main" id="{55266F96-7399-6546-BB99-B0586D032FB4}"/>
                </a:ext>
              </a:extLst>
            </p:cNvPr>
            <p:cNvPicPr>
              <a:picLocks/>
            </p:cNvPicPr>
            <p:nvPr/>
          </p:nvPicPr>
          <p:blipFill rotWithShape="1">
            <a:blip r:embed="rId4">
              <a:extLst>
                <a:ext uri="{28A0092B-C50C-407E-A947-70E740481C1C}">
                  <a14:useLocalDpi xmlns:a14="http://schemas.microsoft.com/office/drawing/2010/main"/>
                </a:ext>
              </a:extLst>
            </a:blip>
            <a:srcRect/>
            <a:stretch/>
          </p:blipFill>
          <p:spPr bwMode="auto">
            <a:xfrm>
              <a:off x="5342218" y="1484431"/>
              <a:ext cx="6746355" cy="4351338"/>
            </a:xfrm>
            <a:prstGeom prst="rect">
              <a:avLst/>
            </a:prstGeom>
            <a:ln>
              <a:noFill/>
            </a:ln>
            <a:extLst>
              <a:ext uri="{53640926-AAD7-44D8-BBD7-CCE9431645EC}">
                <a14:shadowObscured xmlns:a14="http://schemas.microsoft.com/office/drawing/2010/main"/>
              </a:ext>
            </a:extLst>
          </p:spPr>
        </p:pic>
        <p:sp>
          <p:nvSpPr>
            <p:cNvPr id="3" name="Abgerundetes Rechteck 2">
              <a:extLst>
                <a:ext uri="{FF2B5EF4-FFF2-40B4-BE49-F238E27FC236}">
                  <a16:creationId xmlns:a16="http://schemas.microsoft.com/office/drawing/2014/main" id="{C3592F66-DAB8-3D44-B084-6169FF29FA0A}"/>
                </a:ext>
              </a:extLst>
            </p:cNvPr>
            <p:cNvSpPr/>
            <p:nvPr/>
          </p:nvSpPr>
          <p:spPr>
            <a:xfrm>
              <a:off x="6066429" y="1895828"/>
              <a:ext cx="1244600" cy="445969"/>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Titel 1">
            <a:extLst>
              <a:ext uri="{FF2B5EF4-FFF2-40B4-BE49-F238E27FC236}">
                <a16:creationId xmlns:a16="http://schemas.microsoft.com/office/drawing/2014/main" id="{F331558D-DBD2-7646-83F4-2D243155F897}"/>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
        <p:nvSpPr>
          <p:cNvPr id="13" name="Inhaltsplatzhalter 2">
            <a:extLst>
              <a:ext uri="{FF2B5EF4-FFF2-40B4-BE49-F238E27FC236}">
                <a16:creationId xmlns:a16="http://schemas.microsoft.com/office/drawing/2014/main" id="{3BE36507-7E05-4F49-91FA-10FDBC154C58}"/>
              </a:ext>
            </a:extLst>
          </p:cNvPr>
          <p:cNvSpPr txBox="1">
            <a:spLocks/>
          </p:cNvSpPr>
          <p:nvPr/>
        </p:nvSpPr>
        <p:spPr>
          <a:xfrm>
            <a:off x="838200" y="1240308"/>
            <a:ext cx="10515600" cy="585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Modellierung</a:t>
            </a:r>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423425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125E-6 3.7037E-7 L 0.16237 -0.37569 " pathEditMode="relative" rAng="0" ptsTypes="AA">
                                      <p:cBhvr>
                                        <p:cTn id="6" dur="2000" fill="hold"/>
                                        <p:tgtEl>
                                          <p:spTgt spid="4"/>
                                        </p:tgtEl>
                                        <p:attrNameLst>
                                          <p:attrName>ppt_x</p:attrName>
                                          <p:attrName>ppt_y</p:attrName>
                                        </p:attrNameLst>
                                      </p:cBhvr>
                                      <p:rCtr x="8112" y="-18796"/>
                                    </p:animMotion>
                                  </p:childTnLst>
                                </p:cTn>
                              </p:par>
                              <p:par>
                                <p:cTn id="7" presetID="6" presetClass="emph" presetSubtype="0" fill="hold" nodeType="withEffect">
                                  <p:stCondLst>
                                    <p:cond delay="0"/>
                                  </p:stCondLst>
                                  <p:childTnLst>
                                    <p:animScale>
                                      <p:cBhvr>
                                        <p:cTn id="8" dur="2000" fill="hold"/>
                                        <p:tgtEl>
                                          <p:spTgt spid="4"/>
                                        </p:tgtEl>
                                      </p:cBhvr>
                                      <p:by x="40000" y="4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19BA414-CC75-8D44-8629-06C18BB3CB1F}"/>
              </a:ext>
            </a:extLst>
          </p:cNvPr>
          <p:cNvSpPr>
            <a:spLocks noGrp="1"/>
          </p:cNvSpPr>
          <p:nvPr>
            <p:ph idx="1"/>
          </p:nvPr>
        </p:nvSpPr>
        <p:spPr>
          <a:xfrm>
            <a:off x="838200" y="1825625"/>
            <a:ext cx="4749800" cy="443442"/>
          </a:xfrm>
        </p:spPr>
        <p:txBody>
          <a:bodyPr>
            <a:normAutofit lnSpcReduction="10000"/>
          </a:bodyPr>
          <a:lstStyle/>
          <a:p>
            <a:r>
              <a:rPr lang="de-DE" dirty="0"/>
              <a:t>mathematisch</a:t>
            </a:r>
          </a:p>
        </p:txBody>
      </p:sp>
      <p:sp>
        <p:nvSpPr>
          <p:cNvPr id="4" name="Inhaltsplatzhalter 2">
            <a:extLst>
              <a:ext uri="{FF2B5EF4-FFF2-40B4-BE49-F238E27FC236}">
                <a16:creationId xmlns:a16="http://schemas.microsoft.com/office/drawing/2014/main" id="{881940C6-1102-A947-8F2C-13B4A6676943}"/>
              </a:ext>
            </a:extLst>
          </p:cNvPr>
          <p:cNvSpPr txBox="1">
            <a:spLocks/>
          </p:cNvSpPr>
          <p:nvPr/>
        </p:nvSpPr>
        <p:spPr>
          <a:xfrm>
            <a:off x="6604000" y="1825625"/>
            <a:ext cx="4749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im Sinne des Programmierens</a:t>
            </a:r>
          </a:p>
          <a:p>
            <a:pPr marL="0" indent="0">
              <a:buNone/>
            </a:pPr>
            <a:r>
              <a:rPr lang="de-DE" sz="2200" dirty="0"/>
              <a:t>Durch Modellierung beschreibt man Vorgänge aus der Natur sowie industrielle Prozesse mit mathematischen Werkzeugen, zum Beispiel Gleichungen oder Ungleichungen. Modellierung geschieht durch Abstraktion, das heißt durch Vereinfachung und Verallgemeinerung der Realität. </a:t>
            </a:r>
          </a:p>
          <a:p>
            <a:pPr marL="0" indent="0">
              <a:buNone/>
            </a:pPr>
            <a:endParaRPr lang="de-DE" sz="2000" dirty="0"/>
          </a:p>
          <a:p>
            <a:pPr marL="0" indent="0">
              <a:buNone/>
            </a:pPr>
            <a:r>
              <a:rPr lang="de-DE" sz="2000" dirty="0"/>
              <a:t>John 2006</a:t>
            </a:r>
          </a:p>
          <a:p>
            <a:pPr marL="0" indent="0">
              <a:buNone/>
            </a:pPr>
            <a:endParaRPr lang="de-DE" dirty="0"/>
          </a:p>
        </p:txBody>
      </p:sp>
      <p:sp>
        <p:nvSpPr>
          <p:cNvPr id="6" name="Inhaltsplatzhalter 2">
            <a:extLst>
              <a:ext uri="{FF2B5EF4-FFF2-40B4-BE49-F238E27FC236}">
                <a16:creationId xmlns:a16="http://schemas.microsoft.com/office/drawing/2014/main" id="{9764064B-A911-7E47-A541-4630EBF080F0}"/>
              </a:ext>
            </a:extLst>
          </p:cNvPr>
          <p:cNvSpPr txBox="1">
            <a:spLocks/>
          </p:cNvSpPr>
          <p:nvPr/>
        </p:nvSpPr>
        <p:spPr>
          <a:xfrm>
            <a:off x="838200" y="1240308"/>
            <a:ext cx="10515600" cy="585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Modellierung</a:t>
            </a:r>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pic>
        <p:nvPicPr>
          <p:cNvPr id="7" name="Grafik 6">
            <a:extLst>
              <a:ext uri="{FF2B5EF4-FFF2-40B4-BE49-F238E27FC236}">
                <a16:creationId xmlns:a16="http://schemas.microsoft.com/office/drawing/2014/main" id="{61F48744-DFA7-3A47-B7F9-BA3CCD3A1796}"/>
              </a:ext>
            </a:extLst>
          </p:cNvPr>
          <p:cNvPicPr>
            <a:picLocks noChangeAspect="1"/>
          </p:cNvPicPr>
          <p:nvPr/>
        </p:nvPicPr>
        <p:blipFill>
          <a:blip r:embed="rId3"/>
          <a:stretch>
            <a:fillRect/>
          </a:stretch>
        </p:blipFill>
        <p:spPr>
          <a:xfrm>
            <a:off x="838199" y="2472267"/>
            <a:ext cx="5348901" cy="2692400"/>
          </a:xfrm>
          <a:prstGeom prst="rect">
            <a:avLst/>
          </a:prstGeom>
        </p:spPr>
      </p:pic>
      <p:sp>
        <p:nvSpPr>
          <p:cNvPr id="8" name="Textfeld 7">
            <a:extLst>
              <a:ext uri="{FF2B5EF4-FFF2-40B4-BE49-F238E27FC236}">
                <a16:creationId xmlns:a16="http://schemas.microsoft.com/office/drawing/2014/main" id="{D6D531D5-3DD0-2E45-B4F9-0E659C5FFCDB}"/>
              </a:ext>
            </a:extLst>
          </p:cNvPr>
          <p:cNvSpPr txBox="1"/>
          <p:nvPr/>
        </p:nvSpPr>
        <p:spPr>
          <a:xfrm>
            <a:off x="900306" y="5626643"/>
            <a:ext cx="4687694" cy="369332"/>
          </a:xfrm>
          <a:prstGeom prst="rect">
            <a:avLst/>
          </a:prstGeom>
          <a:noFill/>
        </p:spPr>
        <p:txBody>
          <a:bodyPr wrap="none" rtlCol="0">
            <a:spAutoFit/>
          </a:bodyPr>
          <a:lstStyle/>
          <a:p>
            <a:r>
              <a:rPr lang="de-DE" dirty="0"/>
              <a:t>Modellierungskreislauf nach Blum &amp; </a:t>
            </a:r>
            <a:r>
              <a:rPr lang="de-DE" dirty="0" err="1"/>
              <a:t>Leiß</a:t>
            </a:r>
            <a:r>
              <a:rPr lang="de-DE" dirty="0"/>
              <a:t>, 2006</a:t>
            </a:r>
          </a:p>
        </p:txBody>
      </p:sp>
      <p:sp>
        <p:nvSpPr>
          <p:cNvPr id="11" name="Titel 1">
            <a:extLst>
              <a:ext uri="{FF2B5EF4-FFF2-40B4-BE49-F238E27FC236}">
                <a16:creationId xmlns:a16="http://schemas.microsoft.com/office/drawing/2014/main" id="{30746B00-F7DB-2A4E-940A-87B5C39D8909}"/>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Tree>
    <p:extLst>
      <p:ext uri="{BB962C8B-B14F-4D97-AF65-F5344CB8AC3E}">
        <p14:creationId xmlns:p14="http://schemas.microsoft.com/office/powerpoint/2010/main" val="277523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6CCD35C-38D6-3949-8925-F63F73B0E871}"/>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
        <p:nvSpPr>
          <p:cNvPr id="7" name="Abgerundetes Rechteck 6">
            <a:extLst>
              <a:ext uri="{FF2B5EF4-FFF2-40B4-BE49-F238E27FC236}">
                <a16:creationId xmlns:a16="http://schemas.microsoft.com/office/drawing/2014/main" id="{E8CEF816-00E8-0347-BDC6-DBC3E2D1B23E}"/>
              </a:ext>
            </a:extLst>
          </p:cNvPr>
          <p:cNvSpPr/>
          <p:nvPr/>
        </p:nvSpPr>
        <p:spPr>
          <a:xfrm>
            <a:off x="3396666" y="1158010"/>
            <a:ext cx="49276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Problem</a:t>
            </a:r>
          </a:p>
        </p:txBody>
      </p:sp>
      <p:sp>
        <p:nvSpPr>
          <p:cNvPr id="8" name="Abgerundetes Rechteck 7">
            <a:extLst>
              <a:ext uri="{FF2B5EF4-FFF2-40B4-BE49-F238E27FC236}">
                <a16:creationId xmlns:a16="http://schemas.microsoft.com/office/drawing/2014/main" id="{72679AC0-4FE7-454F-BBB8-04CD54D8E562}"/>
              </a:ext>
            </a:extLst>
          </p:cNvPr>
          <p:cNvSpPr/>
          <p:nvPr/>
        </p:nvSpPr>
        <p:spPr>
          <a:xfrm>
            <a:off x="3403016" y="2333385"/>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algorithmische Beschreibung</a:t>
            </a:r>
          </a:p>
        </p:txBody>
      </p:sp>
      <p:sp>
        <p:nvSpPr>
          <p:cNvPr id="9" name="Abgerundetes Rechteck 8">
            <a:extLst>
              <a:ext uri="{FF2B5EF4-FFF2-40B4-BE49-F238E27FC236}">
                <a16:creationId xmlns:a16="http://schemas.microsoft.com/office/drawing/2014/main" id="{F1DFB537-3AC9-1440-9C84-814DB9CC8205}"/>
              </a:ext>
            </a:extLst>
          </p:cNvPr>
          <p:cNvSpPr/>
          <p:nvPr/>
        </p:nvSpPr>
        <p:spPr>
          <a:xfrm>
            <a:off x="3403016" y="3508760"/>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Programm</a:t>
            </a:r>
          </a:p>
        </p:txBody>
      </p:sp>
      <p:sp>
        <p:nvSpPr>
          <p:cNvPr id="10" name="Abgerundetes Rechteck 9">
            <a:extLst>
              <a:ext uri="{FF2B5EF4-FFF2-40B4-BE49-F238E27FC236}">
                <a16:creationId xmlns:a16="http://schemas.microsoft.com/office/drawing/2014/main" id="{04B82001-9BF0-0840-B9F9-3B291E3FBAD8}"/>
              </a:ext>
            </a:extLst>
          </p:cNvPr>
          <p:cNvSpPr/>
          <p:nvPr/>
        </p:nvSpPr>
        <p:spPr>
          <a:xfrm>
            <a:off x="3403016" y="4684135"/>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ausführbares Programm</a:t>
            </a:r>
          </a:p>
        </p:txBody>
      </p:sp>
      <p:sp>
        <p:nvSpPr>
          <p:cNvPr id="11" name="Abgerundetes Rechteck 10">
            <a:extLst>
              <a:ext uri="{FF2B5EF4-FFF2-40B4-BE49-F238E27FC236}">
                <a16:creationId xmlns:a16="http://schemas.microsoft.com/office/drawing/2014/main" id="{68F806EC-1ABB-C243-A84F-8FB5B5986DAA}"/>
              </a:ext>
            </a:extLst>
          </p:cNvPr>
          <p:cNvSpPr/>
          <p:nvPr/>
        </p:nvSpPr>
        <p:spPr>
          <a:xfrm>
            <a:off x="3403016" y="5859510"/>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Problemlösung</a:t>
            </a:r>
          </a:p>
        </p:txBody>
      </p:sp>
      <p:cxnSp>
        <p:nvCxnSpPr>
          <p:cNvPr id="21" name="Gerade Verbindung mit Pfeil 20">
            <a:extLst>
              <a:ext uri="{FF2B5EF4-FFF2-40B4-BE49-F238E27FC236}">
                <a16:creationId xmlns:a16="http://schemas.microsoft.com/office/drawing/2014/main" id="{F46A99BA-88FE-F649-954D-D7B3D7A2C439}"/>
              </a:ext>
            </a:extLst>
          </p:cNvPr>
          <p:cNvCxnSpPr>
            <a:cxnSpLocks/>
          </p:cNvCxnSpPr>
          <p:nvPr/>
        </p:nvCxnSpPr>
        <p:spPr>
          <a:xfrm>
            <a:off x="5860471" y="175921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3" name="Gerade Verbindung mit Pfeil 22">
            <a:extLst>
              <a:ext uri="{FF2B5EF4-FFF2-40B4-BE49-F238E27FC236}">
                <a16:creationId xmlns:a16="http://schemas.microsoft.com/office/drawing/2014/main" id="{2EA50659-39D7-BB44-A21F-4F6B1AD90FCF}"/>
              </a:ext>
            </a:extLst>
          </p:cNvPr>
          <p:cNvCxnSpPr>
            <a:cxnSpLocks/>
          </p:cNvCxnSpPr>
          <p:nvPr/>
        </p:nvCxnSpPr>
        <p:spPr>
          <a:xfrm>
            <a:off x="5860471" y="293777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4" name="Gerade Verbindung mit Pfeil 23">
            <a:extLst>
              <a:ext uri="{FF2B5EF4-FFF2-40B4-BE49-F238E27FC236}">
                <a16:creationId xmlns:a16="http://schemas.microsoft.com/office/drawing/2014/main" id="{149DAAAD-CEBD-B24F-B5C4-9175C38717B0}"/>
              </a:ext>
            </a:extLst>
          </p:cNvPr>
          <p:cNvCxnSpPr>
            <a:cxnSpLocks/>
          </p:cNvCxnSpPr>
          <p:nvPr/>
        </p:nvCxnSpPr>
        <p:spPr>
          <a:xfrm>
            <a:off x="5870631" y="412649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5" name="Gerade Verbindung mit Pfeil 24">
            <a:extLst>
              <a:ext uri="{FF2B5EF4-FFF2-40B4-BE49-F238E27FC236}">
                <a16:creationId xmlns:a16="http://schemas.microsoft.com/office/drawing/2014/main" id="{A59412D6-EF4D-4346-8BF5-5FBD4AEDBD42}"/>
              </a:ext>
            </a:extLst>
          </p:cNvPr>
          <p:cNvCxnSpPr>
            <a:cxnSpLocks/>
          </p:cNvCxnSpPr>
          <p:nvPr/>
        </p:nvCxnSpPr>
        <p:spPr>
          <a:xfrm>
            <a:off x="5870631" y="530505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36" name="Inhaltsplatzhalter 6">
            <a:extLst>
              <a:ext uri="{FF2B5EF4-FFF2-40B4-BE49-F238E27FC236}">
                <a16:creationId xmlns:a16="http://schemas.microsoft.com/office/drawing/2014/main" id="{BDAA52FF-2D1A-8A45-B6A2-194C8E421140}"/>
              </a:ext>
            </a:extLst>
          </p:cNvPr>
          <p:cNvSpPr>
            <a:spLocks noGrp="1"/>
          </p:cNvSpPr>
          <p:nvPr>
            <p:ph idx="1"/>
          </p:nvPr>
        </p:nvSpPr>
        <p:spPr>
          <a:xfrm>
            <a:off x="6276109" y="1201139"/>
            <a:ext cx="5791200" cy="5368413"/>
          </a:xfrm>
        </p:spPr>
        <p:txBody>
          <a:bodyPr>
            <a:normAutofit/>
          </a:bodyPr>
          <a:lstStyle/>
          <a:p>
            <a:pPr marL="0" indent="0">
              <a:buNone/>
            </a:pPr>
            <a:r>
              <a:rPr lang="de-DE" sz="2600" dirty="0"/>
              <a:t>Ein Algorithmus ist eine eindeutige Handlungsvorschrift zur Lösung eines Problems oder einer Klasse von Problemen. Algorithmen bestehen aus endlich vielen, wohldefinierten</a:t>
            </a:r>
            <a:br>
              <a:rPr lang="de-DE" sz="2600" dirty="0"/>
            </a:br>
            <a:r>
              <a:rPr lang="de-DE" sz="2600" dirty="0"/>
              <a:t>Einzelschritten.</a:t>
            </a:r>
            <a:r>
              <a:rPr lang="de-DE" sz="2600" baseline="30000" dirty="0"/>
              <a:t>1</a:t>
            </a:r>
          </a:p>
          <a:p>
            <a:pPr marL="0" indent="0">
              <a:buNone/>
            </a:pPr>
            <a:endParaRPr lang="de-DE" sz="2600" dirty="0"/>
          </a:p>
          <a:p>
            <a:pPr marL="0" indent="0">
              <a:buNone/>
            </a:pPr>
            <a:r>
              <a:rPr lang="de-DE" sz="2600" dirty="0"/>
              <a:t>Damit können sie zur Ausführung in ein Computerprogramm implementiert, aber auch in menschlicher Sprache formuliert werden. Bei der Problemlösung wird eine bestimmte Eingabe in eine bestimmte Ausgabe überführt.</a:t>
            </a:r>
            <a:r>
              <a:rPr lang="de-DE" sz="2600" baseline="30000" dirty="0"/>
              <a:t>2</a:t>
            </a:r>
          </a:p>
          <a:p>
            <a:pPr marL="0" lvl="0" indent="0">
              <a:buNone/>
            </a:pPr>
            <a:endParaRPr lang="de-DE" dirty="0"/>
          </a:p>
        </p:txBody>
      </p:sp>
    </p:spTree>
    <p:extLst>
      <p:ext uri="{BB962C8B-B14F-4D97-AF65-F5344CB8AC3E}">
        <p14:creationId xmlns:p14="http://schemas.microsoft.com/office/powerpoint/2010/main" val="388039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24779 0 " pathEditMode="relative" ptsTypes="AA">
                                      <p:cBhvr>
                                        <p:cTn id="6" dur="2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24779 0 " pathEditMode="relative" ptsTypes="AA">
                                      <p:cBhvr>
                                        <p:cTn id="8" dur="2000" fill="hold"/>
                                        <p:tgtEl>
                                          <p:spTgt spid="8"/>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24779 0 " pathEditMode="relative" ptsTypes="AA">
                                      <p:cBhvr>
                                        <p:cTn id="10" dur="2000" fill="hold"/>
                                        <p:tgtEl>
                                          <p:spTgt spid="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24779 0 " pathEditMode="relative" ptsTypes="AA">
                                      <p:cBhvr>
                                        <p:cTn id="12" dur="2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24779 0 " pathEditMode="relative" ptsTypes="AA">
                                      <p:cBhvr>
                                        <p:cTn id="14" dur="2000" fill="hold"/>
                                        <p:tgtEl>
                                          <p:spTgt spid="11"/>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24779 0 " pathEditMode="relative" ptsTypes="AA">
                                      <p:cBhvr>
                                        <p:cTn id="16" dur="2000" fill="hold"/>
                                        <p:tgtEl>
                                          <p:spTgt spid="21"/>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24779 0 " pathEditMode="relative" ptsTypes="AA">
                                      <p:cBhvr>
                                        <p:cTn id="18" dur="2000" fill="hold"/>
                                        <p:tgtEl>
                                          <p:spTgt spid="23"/>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24779 0 " pathEditMode="relative" ptsTypes="AA">
                                      <p:cBhvr>
                                        <p:cTn id="20" dur="2000" fill="hold"/>
                                        <p:tgtEl>
                                          <p:spTgt spid="24"/>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24779 0 " pathEditMode="relative" ptsTypes="AA">
                                      <p:cBhvr>
                                        <p:cTn id="22" dur="2000" fill="hold"/>
                                        <p:tgtEl>
                                          <p:spTgt spid="25"/>
                                        </p:tgtEl>
                                        <p:attrNameLst>
                                          <p:attrName>ppt_x</p:attrName>
                                          <p:attrName>ppt_y</p:attrName>
                                        </p:attrNameLst>
                                      </p:cBhvr>
                                    </p:animMotion>
                                  </p:childTnLst>
                                </p:cTn>
                              </p:par>
                              <p:par>
                                <p:cTn id="23" presetID="9" presetClass="emph" presetSubtype="0" grpId="1" nodeType="withEffect">
                                  <p:stCondLst>
                                    <p:cond delay="1500"/>
                                  </p:stCondLst>
                                  <p:childTnLst>
                                    <p:set>
                                      <p:cBhvr>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par>
                                <p:cTn id="26" presetID="9" presetClass="emph" presetSubtype="0" grpId="1" nodeType="withEffect">
                                  <p:stCondLst>
                                    <p:cond delay="1500"/>
                                  </p:stCondLst>
                                  <p:childTnLst>
                                    <p:set>
                                      <p:cBhvr>
                                        <p:cTn id="27" dur="indefinite"/>
                                        <p:tgtEl>
                                          <p:spTgt spid="10"/>
                                        </p:tgtEl>
                                        <p:attrNameLst>
                                          <p:attrName>style.opacity</p:attrName>
                                        </p:attrNameLst>
                                      </p:cBhvr>
                                      <p:to>
                                        <p:strVal val="0.25"/>
                                      </p:to>
                                    </p:set>
                                    <p:animEffect filter="image" prLst="opacity: 0.25">
                                      <p:cBhvr rctx="IE">
                                        <p:cTn id="28" dur="indefinite"/>
                                        <p:tgtEl>
                                          <p:spTgt spid="10"/>
                                        </p:tgtEl>
                                      </p:cBhvr>
                                    </p:animEffect>
                                  </p:childTnLst>
                                </p:cTn>
                              </p:par>
                              <p:par>
                                <p:cTn id="29" presetID="9" presetClass="emph" presetSubtype="0" grpId="1" nodeType="withEffect">
                                  <p:stCondLst>
                                    <p:cond delay="1500"/>
                                  </p:stCondLst>
                                  <p:childTnLst>
                                    <p:set>
                                      <p:cBhvr>
                                        <p:cTn id="30" dur="indefinite"/>
                                        <p:tgtEl>
                                          <p:spTgt spid="11"/>
                                        </p:tgtEl>
                                        <p:attrNameLst>
                                          <p:attrName>style.opacity</p:attrName>
                                        </p:attrNameLst>
                                      </p:cBhvr>
                                      <p:to>
                                        <p:strVal val="0.25"/>
                                      </p:to>
                                    </p:set>
                                    <p:animEffect filter="image" prLst="opacity: 0.25">
                                      <p:cBhvr rctx="IE">
                                        <p:cTn id="31" dur="indefinite"/>
                                        <p:tgtEl>
                                          <p:spTgt spid="11"/>
                                        </p:tgtEl>
                                      </p:cBhvr>
                                    </p:animEffect>
                                  </p:childTnLst>
                                </p:cTn>
                              </p:par>
                              <p:par>
                                <p:cTn id="32" presetID="9" presetClass="emph" presetSubtype="0" nodeType="withEffect">
                                  <p:stCondLst>
                                    <p:cond delay="1500"/>
                                  </p:stCondLst>
                                  <p:childTnLst>
                                    <p:set>
                                      <p:cBhvr>
                                        <p:cTn id="33" dur="indefinite"/>
                                        <p:tgtEl>
                                          <p:spTgt spid="21"/>
                                        </p:tgtEl>
                                        <p:attrNameLst>
                                          <p:attrName>style.opacity</p:attrName>
                                        </p:attrNameLst>
                                      </p:cBhvr>
                                      <p:to>
                                        <p:strVal val="0.25"/>
                                      </p:to>
                                    </p:set>
                                    <p:animEffect filter="image" prLst="opacity: 0.25">
                                      <p:cBhvr rctx="IE">
                                        <p:cTn id="34" dur="indefinite"/>
                                        <p:tgtEl>
                                          <p:spTgt spid="21"/>
                                        </p:tgtEl>
                                      </p:cBhvr>
                                    </p:animEffect>
                                  </p:childTnLst>
                                </p:cTn>
                              </p:par>
                              <p:par>
                                <p:cTn id="35" presetID="9" presetClass="emph" presetSubtype="0" nodeType="withEffect">
                                  <p:stCondLst>
                                    <p:cond delay="1500"/>
                                  </p:stCondLst>
                                  <p:childTnLst>
                                    <p:set>
                                      <p:cBhvr>
                                        <p:cTn id="36" dur="indefinite"/>
                                        <p:tgtEl>
                                          <p:spTgt spid="23"/>
                                        </p:tgtEl>
                                        <p:attrNameLst>
                                          <p:attrName>style.opacity</p:attrName>
                                        </p:attrNameLst>
                                      </p:cBhvr>
                                      <p:to>
                                        <p:strVal val="0.25"/>
                                      </p:to>
                                    </p:set>
                                    <p:animEffect filter="image" prLst="opacity: 0.25">
                                      <p:cBhvr rctx="IE">
                                        <p:cTn id="37" dur="indefinite"/>
                                        <p:tgtEl>
                                          <p:spTgt spid="23"/>
                                        </p:tgtEl>
                                      </p:cBhvr>
                                    </p:animEffect>
                                  </p:childTnLst>
                                </p:cTn>
                              </p:par>
                              <p:par>
                                <p:cTn id="38" presetID="9" presetClass="emph" presetSubtype="0" nodeType="withEffect">
                                  <p:stCondLst>
                                    <p:cond delay="1500"/>
                                  </p:stCondLst>
                                  <p:childTnLst>
                                    <p:set>
                                      <p:cBhvr>
                                        <p:cTn id="39" dur="indefinite"/>
                                        <p:tgtEl>
                                          <p:spTgt spid="24"/>
                                        </p:tgtEl>
                                        <p:attrNameLst>
                                          <p:attrName>style.opacity</p:attrName>
                                        </p:attrNameLst>
                                      </p:cBhvr>
                                      <p:to>
                                        <p:strVal val="0.25"/>
                                      </p:to>
                                    </p:set>
                                    <p:animEffect filter="image" prLst="opacity: 0.25">
                                      <p:cBhvr rctx="IE">
                                        <p:cTn id="40" dur="indefinite"/>
                                        <p:tgtEl>
                                          <p:spTgt spid="24"/>
                                        </p:tgtEl>
                                      </p:cBhvr>
                                    </p:animEffect>
                                  </p:childTnLst>
                                </p:cTn>
                              </p:par>
                              <p:par>
                                <p:cTn id="41" presetID="9" presetClass="emph" presetSubtype="0" nodeType="withEffect">
                                  <p:stCondLst>
                                    <p:cond delay="1500"/>
                                  </p:stCondLst>
                                  <p:childTnLst>
                                    <p:set>
                                      <p:cBhvr>
                                        <p:cTn id="42" dur="indefinite"/>
                                        <p:tgtEl>
                                          <p:spTgt spid="25"/>
                                        </p:tgtEl>
                                        <p:attrNameLst>
                                          <p:attrName>style.opacity</p:attrName>
                                        </p:attrNameLst>
                                      </p:cBhvr>
                                      <p:to>
                                        <p:strVal val="0.25"/>
                                      </p:to>
                                    </p:set>
                                    <p:animEffect filter="image" prLst="opacity: 0.25">
                                      <p:cBhvr rctx="IE">
                                        <p:cTn id="43" dur="indefinite"/>
                                        <p:tgtEl>
                                          <p:spTgt spid="25"/>
                                        </p:tgtEl>
                                      </p:cBhvr>
                                    </p:animEffect>
                                  </p:childTnLst>
                                </p:cTn>
                              </p:par>
                              <p:par>
                                <p:cTn id="44" presetID="9" presetClass="emph" presetSubtype="0" grpId="1" nodeType="withEffect">
                                  <p:stCondLst>
                                    <p:cond delay="1500"/>
                                  </p:stCondLst>
                                  <p:childTnLst>
                                    <p:set>
                                      <p:cBhvr>
                                        <p:cTn id="45" dur="indefinite"/>
                                        <p:tgtEl>
                                          <p:spTgt spid="9"/>
                                        </p:tgtEl>
                                        <p:attrNameLst>
                                          <p:attrName>style.opacity</p:attrName>
                                        </p:attrNameLst>
                                      </p:cBhvr>
                                      <p:to>
                                        <p:strVal val="0.25"/>
                                      </p:to>
                                    </p:set>
                                    <p:animEffect filter="image" prLst="opacity: 0.25">
                                      <p:cBhvr rctx="IE">
                                        <p:cTn id="46" dur="indefinite"/>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1000"/>
                                  </p:stCondLst>
                                  <p:childTnLst>
                                    <p:set>
                                      <p:cBhvr>
                                        <p:cTn id="5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P spid="10" grpId="0" animBg="1"/>
      <p:bldP spid="10" grpId="1"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Inhaltsplatzhalter 6">
            <a:extLst>
              <a:ext uri="{FF2B5EF4-FFF2-40B4-BE49-F238E27FC236}">
                <a16:creationId xmlns:a16="http://schemas.microsoft.com/office/drawing/2014/main" id="{A5962178-57A7-FF44-B8F2-658FDEEE945E}"/>
              </a:ext>
            </a:extLst>
          </p:cNvPr>
          <p:cNvSpPr>
            <a:spLocks noGrp="1"/>
          </p:cNvSpPr>
          <p:nvPr>
            <p:ph idx="1"/>
          </p:nvPr>
        </p:nvSpPr>
        <p:spPr>
          <a:xfrm>
            <a:off x="865496" y="1484431"/>
            <a:ext cx="10183504" cy="4193038"/>
          </a:xfrm>
        </p:spPr>
        <p:txBody>
          <a:bodyPr>
            <a:normAutofit lnSpcReduction="10000"/>
          </a:bodyPr>
          <a:lstStyle/>
          <a:p>
            <a:pPr marL="0" lvl="0" indent="0">
              <a:buNone/>
            </a:pPr>
            <a:r>
              <a:rPr lang="de-DE" dirty="0"/>
              <a:t>Algorithmische Beschreibung</a:t>
            </a:r>
          </a:p>
          <a:p>
            <a:pPr marL="0" indent="0">
              <a:buNone/>
            </a:pPr>
            <a:endParaRPr lang="de-DE" dirty="0"/>
          </a:p>
          <a:p>
            <a:pPr marL="0" indent="0">
              <a:buNone/>
            </a:pPr>
            <a:r>
              <a:rPr lang="de-DE" dirty="0"/>
              <a:t>Ein Algorithmus ist eine eindeutige Handlungsvorschrift zur Lösung eines Problems oder einer Klasse von Problemen. Algorithmen bestehen aus endlich vielen, wohldefinierten Einzelschritten.</a:t>
            </a:r>
            <a:r>
              <a:rPr lang="de-DE" baseline="30000" dirty="0"/>
              <a:t>1</a:t>
            </a:r>
          </a:p>
          <a:p>
            <a:pPr marL="0" indent="0">
              <a:buNone/>
            </a:pPr>
            <a:endParaRPr lang="de-DE" dirty="0"/>
          </a:p>
          <a:p>
            <a:pPr marL="0" indent="0">
              <a:buNone/>
            </a:pPr>
            <a:r>
              <a:rPr lang="de-DE" dirty="0"/>
              <a:t>Damit können sie zur Ausführung in ein Computerprogramm implementiert, aber auch in menschlicher Sprache formuliert werden. Bei der Problemlösung wird eine bestimmte Eingabe in eine bestimmte Ausgabe überführt.</a:t>
            </a:r>
            <a:r>
              <a:rPr lang="de-DE" baseline="30000" dirty="0"/>
              <a:t>2</a:t>
            </a:r>
          </a:p>
          <a:p>
            <a:pPr marL="0" lvl="0" indent="0">
              <a:buNone/>
            </a:pPr>
            <a:endParaRPr lang="de-DE" dirty="0"/>
          </a:p>
        </p:txBody>
      </p:sp>
      <p:grpSp>
        <p:nvGrpSpPr>
          <p:cNvPr id="3" name="Gruppieren 2">
            <a:extLst>
              <a:ext uri="{FF2B5EF4-FFF2-40B4-BE49-F238E27FC236}">
                <a16:creationId xmlns:a16="http://schemas.microsoft.com/office/drawing/2014/main" id="{35862735-6833-FF43-9C3A-3E79CAB2E7EE}"/>
              </a:ext>
            </a:extLst>
          </p:cNvPr>
          <p:cNvGrpSpPr/>
          <p:nvPr/>
        </p:nvGrpSpPr>
        <p:grpSpPr>
          <a:xfrm>
            <a:off x="5342218" y="1484431"/>
            <a:ext cx="6746355" cy="4351338"/>
            <a:chOff x="5342218" y="1484431"/>
            <a:chExt cx="6746355" cy="4351338"/>
          </a:xfrm>
        </p:grpSpPr>
        <p:pic>
          <p:nvPicPr>
            <p:cNvPr id="11" name="Inhaltsplatzhalter 3">
              <a:extLst>
                <a:ext uri="{FF2B5EF4-FFF2-40B4-BE49-F238E27FC236}">
                  <a16:creationId xmlns:a16="http://schemas.microsoft.com/office/drawing/2014/main" id="{55266F96-7399-6546-BB99-B0586D032FB4}"/>
                </a:ext>
              </a:extLst>
            </p:cNvPr>
            <p:cNvPicPr>
              <a:picLocks/>
            </p:cNvPicPr>
            <p:nvPr/>
          </p:nvPicPr>
          <p:blipFill rotWithShape="1">
            <a:blip r:embed="rId3">
              <a:extLst>
                <a:ext uri="{28A0092B-C50C-407E-A947-70E740481C1C}">
                  <a14:useLocalDpi xmlns:a14="http://schemas.microsoft.com/office/drawing/2010/main"/>
                </a:ext>
              </a:extLst>
            </a:blip>
            <a:srcRect/>
            <a:stretch/>
          </p:blipFill>
          <p:spPr bwMode="auto">
            <a:xfrm>
              <a:off x="5342218" y="1484431"/>
              <a:ext cx="6746355" cy="4351338"/>
            </a:xfrm>
            <a:prstGeom prst="rect">
              <a:avLst/>
            </a:prstGeom>
            <a:ln>
              <a:noFill/>
            </a:ln>
            <a:extLst>
              <a:ext uri="{53640926-AAD7-44D8-BBD7-CCE9431645EC}">
                <a14:shadowObscured xmlns:a14="http://schemas.microsoft.com/office/drawing/2010/main"/>
              </a:ext>
            </a:extLst>
          </p:spPr>
        </p:pic>
        <p:sp>
          <p:nvSpPr>
            <p:cNvPr id="5" name="Abgerundetes Rechteck 4">
              <a:extLst>
                <a:ext uri="{FF2B5EF4-FFF2-40B4-BE49-F238E27FC236}">
                  <a16:creationId xmlns:a16="http://schemas.microsoft.com/office/drawing/2014/main" id="{2AC43188-200C-094D-BE8E-5005C54E9EBA}"/>
                </a:ext>
              </a:extLst>
            </p:cNvPr>
            <p:cNvSpPr/>
            <p:nvPr/>
          </p:nvSpPr>
          <p:spPr>
            <a:xfrm>
              <a:off x="7496195" y="2302228"/>
              <a:ext cx="1244600" cy="517172"/>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Titel 1">
            <a:extLst>
              <a:ext uri="{FF2B5EF4-FFF2-40B4-BE49-F238E27FC236}">
                <a16:creationId xmlns:a16="http://schemas.microsoft.com/office/drawing/2014/main" id="{3B05B8DA-E32F-CC4D-A3DC-01534A4C38D3}"/>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Tree>
    <p:extLst>
      <p:ext uri="{BB962C8B-B14F-4D97-AF65-F5344CB8AC3E}">
        <p14:creationId xmlns:p14="http://schemas.microsoft.com/office/powerpoint/2010/main" val="168977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125E-6 3.7037E-7 L 0.16237 -0.37569 " pathEditMode="relative" rAng="0" ptsTypes="AA">
                                      <p:cBhvr>
                                        <p:cTn id="6" dur="2000" fill="hold"/>
                                        <p:tgtEl>
                                          <p:spTgt spid="3"/>
                                        </p:tgtEl>
                                        <p:attrNameLst>
                                          <p:attrName>ppt_x</p:attrName>
                                          <p:attrName>ppt_y</p:attrName>
                                        </p:attrNameLst>
                                      </p:cBhvr>
                                      <p:rCtr x="8112" y="-18796"/>
                                    </p:animMotion>
                                  </p:childTnLst>
                                </p:cTn>
                              </p:par>
                              <p:par>
                                <p:cTn id="7" presetID="6" presetClass="emph" presetSubtype="0" fill="hold" nodeType="withEffect">
                                  <p:stCondLst>
                                    <p:cond delay="0"/>
                                  </p:stCondLst>
                                  <p:childTnLst>
                                    <p:animScale>
                                      <p:cBhvr>
                                        <p:cTn id="8" dur="2000" fill="hold"/>
                                        <p:tgtEl>
                                          <p:spTgt spid="3"/>
                                        </p:tgtEl>
                                      </p:cBhvr>
                                      <p:by x="40000" y="4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CFD21A1-D872-104B-8CDE-5EF066EEDF5E}"/>
              </a:ext>
            </a:extLst>
          </p:cNvPr>
          <p:cNvSpPr>
            <a:spLocks noGrp="1"/>
          </p:cNvSpPr>
          <p:nvPr>
            <p:ph idx="1"/>
          </p:nvPr>
        </p:nvSpPr>
        <p:spPr/>
        <p:txBody>
          <a:bodyPr/>
          <a:lstStyle/>
          <a:p>
            <a:pPr marL="0" indent="0">
              <a:buNone/>
            </a:pPr>
            <a:r>
              <a:rPr lang="de-DE" dirty="0"/>
              <a:t>Überlegen und diskutieren Sie vor dem Hintergrund dieser Definition von Algorithmen:</a:t>
            </a:r>
          </a:p>
          <a:p>
            <a:pPr marL="0" indent="0">
              <a:buNone/>
            </a:pPr>
            <a:endParaRPr lang="de-DE" dirty="0"/>
          </a:p>
          <a:p>
            <a:pPr marL="0" indent="0">
              <a:buNone/>
            </a:pPr>
            <a:r>
              <a:rPr lang="de-DE" dirty="0"/>
              <a:t>Wo findet man Algorithmen </a:t>
            </a:r>
          </a:p>
          <a:p>
            <a:r>
              <a:rPr lang="de-DE" dirty="0"/>
              <a:t>im Alltag?</a:t>
            </a:r>
          </a:p>
          <a:p>
            <a:r>
              <a:rPr lang="de-DE" dirty="0"/>
              <a:t>im Mathematikunterricht?</a:t>
            </a:r>
          </a:p>
        </p:txBody>
      </p:sp>
      <p:sp>
        <p:nvSpPr>
          <p:cNvPr id="6" name="Titel 1">
            <a:extLst>
              <a:ext uri="{FF2B5EF4-FFF2-40B4-BE49-F238E27FC236}">
                <a16:creationId xmlns:a16="http://schemas.microsoft.com/office/drawing/2014/main" id="{14D0CD97-6D9D-0548-B749-FDAB4AF5F6AD}"/>
              </a:ext>
            </a:extLst>
          </p:cNvPr>
          <p:cNvSpPr>
            <a:spLocks noGrp="1"/>
          </p:cNvSpPr>
          <p:nvPr>
            <p:ph type="title"/>
          </p:nvPr>
        </p:nvSpPr>
        <p:spPr>
          <a:xfrm>
            <a:off x="810904" y="-85255"/>
            <a:ext cx="10515600" cy="1325563"/>
          </a:xfrm>
        </p:spPr>
        <p:txBody>
          <a:bodyPr>
            <a:normAutofit/>
          </a:bodyPr>
          <a:lstStyle/>
          <a:p>
            <a:r>
              <a:rPr lang="de-DE" sz="3600" dirty="0"/>
              <a:t>Aktivität</a:t>
            </a:r>
            <a:endParaRPr lang="de-DE" sz="3500" dirty="0"/>
          </a:p>
        </p:txBody>
      </p:sp>
    </p:spTree>
    <p:extLst>
      <p:ext uri="{BB962C8B-B14F-4D97-AF65-F5344CB8AC3E}">
        <p14:creationId xmlns:p14="http://schemas.microsoft.com/office/powerpoint/2010/main" val="61829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9DBD4BC-69AC-474A-B107-C0E66F751186}"/>
              </a:ext>
            </a:extLst>
          </p:cNvPr>
          <p:cNvSpPr>
            <a:spLocks noGrp="1"/>
          </p:cNvSpPr>
          <p:nvPr>
            <p:ph type="title"/>
          </p:nvPr>
        </p:nvSpPr>
        <p:spPr>
          <a:xfrm>
            <a:off x="810904" y="-85255"/>
            <a:ext cx="10515600" cy="1325563"/>
          </a:xfrm>
        </p:spPr>
        <p:txBody>
          <a:bodyPr>
            <a:normAutofit/>
          </a:bodyPr>
          <a:lstStyle/>
          <a:p>
            <a:r>
              <a:rPr lang="de-DE" sz="3600" dirty="0"/>
              <a:t>Algorithmen im Mathematikunterricht</a:t>
            </a:r>
            <a:endParaRPr lang="de-DE" sz="3500" dirty="0"/>
          </a:p>
        </p:txBody>
      </p:sp>
      <p:sp>
        <p:nvSpPr>
          <p:cNvPr id="5" name="Inhaltsplatzhalter 2">
            <a:extLst>
              <a:ext uri="{FF2B5EF4-FFF2-40B4-BE49-F238E27FC236}">
                <a16:creationId xmlns:a16="http://schemas.microsoft.com/office/drawing/2014/main" id="{2D6A317B-ED2E-3A41-A496-89AA8FE03FD0}"/>
              </a:ext>
            </a:extLst>
          </p:cNvPr>
          <p:cNvSpPr>
            <a:spLocks noGrp="1"/>
          </p:cNvSpPr>
          <p:nvPr>
            <p:ph idx="1"/>
          </p:nvPr>
        </p:nvSpPr>
        <p:spPr>
          <a:xfrm>
            <a:off x="838200" y="1240308"/>
            <a:ext cx="10515600" cy="4936655"/>
          </a:xfrm>
        </p:spPr>
        <p:txBody>
          <a:bodyPr/>
          <a:lstStyle/>
          <a:p>
            <a:r>
              <a:rPr lang="de-DE" dirty="0"/>
              <a:t>ANNA Zahlen</a:t>
            </a:r>
          </a:p>
          <a:p>
            <a:r>
              <a:rPr lang="de-DE" dirty="0"/>
              <a:t>Minustürme</a:t>
            </a:r>
          </a:p>
          <a:p>
            <a:r>
              <a:rPr lang="de-DE" dirty="0"/>
              <a:t>Zahlengitter</a:t>
            </a:r>
          </a:p>
          <a:p>
            <a:r>
              <a:rPr lang="de-DE" dirty="0"/>
              <a:t>Zahlenmauern</a:t>
            </a:r>
          </a:p>
          <a:p>
            <a:endParaRPr lang="de-DE" dirty="0"/>
          </a:p>
          <a:p>
            <a:pPr marL="0" indent="0">
              <a:buNone/>
            </a:pPr>
            <a:r>
              <a:rPr lang="de-DE" dirty="0">
                <a:solidFill>
                  <a:srgbClr val="FF0000"/>
                </a:solidFill>
              </a:rPr>
              <a:t>Bild einfügen</a:t>
            </a:r>
          </a:p>
        </p:txBody>
      </p:sp>
    </p:spTree>
    <p:extLst>
      <p:ext uri="{BB962C8B-B14F-4D97-AF65-F5344CB8AC3E}">
        <p14:creationId xmlns:p14="http://schemas.microsoft.com/office/powerpoint/2010/main" val="15220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294C5BC-3C8C-7140-B62B-5569AD58CB9D}"/>
              </a:ext>
            </a:extLst>
          </p:cNvPr>
          <p:cNvSpPr txBox="1"/>
          <p:nvPr/>
        </p:nvSpPr>
        <p:spPr>
          <a:xfrm>
            <a:off x="810904" y="1240308"/>
            <a:ext cx="10083799" cy="1938992"/>
          </a:xfrm>
          <a:prstGeom prst="rect">
            <a:avLst/>
          </a:prstGeom>
          <a:noFill/>
        </p:spPr>
        <p:txBody>
          <a:bodyPr wrap="square" rtlCol="0">
            <a:spAutoFit/>
          </a:bodyPr>
          <a:lstStyle/>
          <a:p>
            <a:r>
              <a:rPr lang="de-DE" sz="3200" dirty="0"/>
              <a:t>Schreiben Sie einen Algorithmus zum Telefonieren.</a:t>
            </a:r>
          </a:p>
          <a:p>
            <a:endParaRPr lang="de-DE" sz="3200" dirty="0"/>
          </a:p>
          <a:p>
            <a:r>
              <a:rPr lang="de-DE" sz="3200" dirty="0"/>
              <a:t>1.... &gt; 2.... &gt; </a:t>
            </a:r>
          </a:p>
          <a:p>
            <a:endParaRPr lang="de-DE" sz="2400" dirty="0"/>
          </a:p>
        </p:txBody>
      </p:sp>
      <p:sp>
        <p:nvSpPr>
          <p:cNvPr id="6" name="Titel 1">
            <a:extLst>
              <a:ext uri="{FF2B5EF4-FFF2-40B4-BE49-F238E27FC236}">
                <a16:creationId xmlns:a16="http://schemas.microsoft.com/office/drawing/2014/main" id="{6D60965F-7E06-1040-A641-B16D2C52D77E}"/>
              </a:ext>
            </a:extLst>
          </p:cNvPr>
          <p:cNvSpPr>
            <a:spLocks noGrp="1"/>
          </p:cNvSpPr>
          <p:nvPr>
            <p:ph type="title"/>
          </p:nvPr>
        </p:nvSpPr>
        <p:spPr>
          <a:xfrm>
            <a:off x="810904" y="-85255"/>
            <a:ext cx="10515600" cy="1325563"/>
          </a:xfrm>
        </p:spPr>
        <p:txBody>
          <a:bodyPr>
            <a:normAutofit/>
          </a:bodyPr>
          <a:lstStyle/>
          <a:p>
            <a:r>
              <a:rPr lang="de-DE" sz="3600" dirty="0"/>
              <a:t>Aktivität</a:t>
            </a:r>
            <a:endParaRPr lang="de-DE" sz="3500" dirty="0"/>
          </a:p>
        </p:txBody>
      </p:sp>
    </p:spTree>
    <p:extLst>
      <p:ext uri="{BB962C8B-B14F-4D97-AF65-F5344CB8AC3E}">
        <p14:creationId xmlns:p14="http://schemas.microsoft.com/office/powerpoint/2010/main" val="175975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B6E421DB-4451-6147-97DE-C5B955828DA6}"/>
              </a:ext>
            </a:extLst>
          </p:cNvPr>
          <p:cNvPicPr>
            <a:picLocks noGrp="1" noChangeAspect="1"/>
          </p:cNvPicPr>
          <p:nvPr>
            <p:ph idx="1"/>
          </p:nvPr>
        </p:nvPicPr>
        <p:blipFill>
          <a:blip r:embed="rId3"/>
          <a:stretch>
            <a:fillRect/>
          </a:stretch>
        </p:blipFill>
        <p:spPr>
          <a:xfrm>
            <a:off x="2181912" y="1923024"/>
            <a:ext cx="8505300" cy="4895334"/>
          </a:xfrm>
        </p:spPr>
      </p:pic>
      <p:sp>
        <p:nvSpPr>
          <p:cNvPr id="10" name="Textfeld 9">
            <a:extLst>
              <a:ext uri="{FF2B5EF4-FFF2-40B4-BE49-F238E27FC236}">
                <a16:creationId xmlns:a16="http://schemas.microsoft.com/office/drawing/2014/main" id="{963DAA64-BEE0-C944-A65D-D71C1C732D7F}"/>
              </a:ext>
            </a:extLst>
          </p:cNvPr>
          <p:cNvSpPr txBox="1"/>
          <p:nvPr/>
        </p:nvSpPr>
        <p:spPr>
          <a:xfrm>
            <a:off x="817272" y="1283851"/>
            <a:ext cx="10083799" cy="954107"/>
          </a:xfrm>
          <a:prstGeom prst="rect">
            <a:avLst/>
          </a:prstGeom>
          <a:noFill/>
        </p:spPr>
        <p:txBody>
          <a:bodyPr wrap="square" rtlCol="0">
            <a:spAutoFit/>
          </a:bodyPr>
          <a:lstStyle/>
          <a:p>
            <a:r>
              <a:rPr lang="de-DE" sz="3200" dirty="0"/>
              <a:t>Alltags-Algorithmen – Ein Beispiel aus der Schule</a:t>
            </a:r>
          </a:p>
          <a:p>
            <a:endParaRPr lang="de-DE" sz="2400" dirty="0"/>
          </a:p>
        </p:txBody>
      </p:sp>
      <p:sp>
        <p:nvSpPr>
          <p:cNvPr id="7" name="Titel 1">
            <a:extLst>
              <a:ext uri="{FF2B5EF4-FFF2-40B4-BE49-F238E27FC236}">
                <a16:creationId xmlns:a16="http://schemas.microsoft.com/office/drawing/2014/main" id="{A0E1F23A-5F10-EA4B-97F5-48A2D77F129F}"/>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
        <p:nvSpPr>
          <p:cNvPr id="2" name="Textfeld 1">
            <a:extLst>
              <a:ext uri="{FF2B5EF4-FFF2-40B4-BE49-F238E27FC236}">
                <a16:creationId xmlns:a16="http://schemas.microsoft.com/office/drawing/2014/main" id="{DEB98ECF-9F86-814E-82B0-A2825B806970}"/>
              </a:ext>
            </a:extLst>
          </p:cNvPr>
          <p:cNvSpPr txBox="1"/>
          <p:nvPr/>
        </p:nvSpPr>
        <p:spPr>
          <a:xfrm>
            <a:off x="8495199" y="6436417"/>
            <a:ext cx="2405872" cy="307777"/>
          </a:xfrm>
          <a:prstGeom prst="rect">
            <a:avLst/>
          </a:prstGeom>
          <a:noFill/>
        </p:spPr>
        <p:txBody>
          <a:bodyPr wrap="square" rtlCol="0">
            <a:spAutoFit/>
          </a:bodyPr>
          <a:lstStyle/>
          <a:p>
            <a:r>
              <a:rPr lang="de-DE" sz="1400" dirty="0">
                <a:solidFill>
                  <a:schemeClr val="accent3"/>
                </a:solidFill>
              </a:rPr>
              <a:t>Beck, Seitz &amp; </a:t>
            </a:r>
            <a:r>
              <a:rPr lang="de-DE" sz="1400" dirty="0" err="1">
                <a:solidFill>
                  <a:schemeClr val="accent3"/>
                </a:solidFill>
              </a:rPr>
              <a:t>Zendler</a:t>
            </a:r>
            <a:r>
              <a:rPr lang="de-DE" sz="1400" dirty="0">
                <a:solidFill>
                  <a:schemeClr val="accent3"/>
                </a:solidFill>
              </a:rPr>
              <a:t> 2014</a:t>
            </a:r>
          </a:p>
        </p:txBody>
      </p:sp>
    </p:spTree>
    <p:extLst>
      <p:ext uri="{BB962C8B-B14F-4D97-AF65-F5344CB8AC3E}">
        <p14:creationId xmlns:p14="http://schemas.microsoft.com/office/powerpoint/2010/main" val="999167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8image1881595888">
            <a:extLst>
              <a:ext uri="{FF2B5EF4-FFF2-40B4-BE49-F238E27FC236}">
                <a16:creationId xmlns:a16="http://schemas.microsoft.com/office/drawing/2014/main" id="{C8A9292E-7C48-5A4E-9FA7-00FA5A0B65BC}"/>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030041" y="-15465"/>
            <a:ext cx="5107366" cy="68734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8image1881596176">
            <a:extLst>
              <a:ext uri="{FF2B5EF4-FFF2-40B4-BE49-F238E27FC236}">
                <a16:creationId xmlns:a16="http://schemas.microsoft.com/office/drawing/2014/main" id="{4969075B-B16B-484A-81B3-10C76602A3B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27694" y="-15465"/>
            <a:ext cx="6676509" cy="48883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9image1881766400">
            <a:extLst>
              <a:ext uri="{FF2B5EF4-FFF2-40B4-BE49-F238E27FC236}">
                <a16:creationId xmlns:a16="http://schemas.microsoft.com/office/drawing/2014/main" id="{A5BBF6F3-3BB8-3841-BAE1-624DB97B14F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37857" y="1740352"/>
            <a:ext cx="5000629" cy="511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68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Inhaltsplatzhalter 6">
            <a:extLst>
              <a:ext uri="{FF2B5EF4-FFF2-40B4-BE49-F238E27FC236}">
                <a16:creationId xmlns:a16="http://schemas.microsoft.com/office/drawing/2014/main" id="{A5962178-57A7-FF44-B8F2-658FDEEE945E}"/>
              </a:ext>
            </a:extLst>
          </p:cNvPr>
          <p:cNvSpPr>
            <a:spLocks noGrp="1"/>
          </p:cNvSpPr>
          <p:nvPr>
            <p:ph idx="1"/>
          </p:nvPr>
        </p:nvSpPr>
        <p:spPr>
          <a:xfrm>
            <a:off x="865495" y="1484431"/>
            <a:ext cx="10406417" cy="4193038"/>
          </a:xfrm>
        </p:spPr>
        <p:txBody>
          <a:bodyPr>
            <a:normAutofit/>
          </a:bodyPr>
          <a:lstStyle/>
          <a:p>
            <a:pPr marL="0" lvl="0" indent="0">
              <a:buNone/>
            </a:pPr>
            <a:r>
              <a:rPr lang="de-DE" dirty="0"/>
              <a:t>Programmierung</a:t>
            </a:r>
          </a:p>
          <a:p>
            <a:pPr marL="0" lvl="0" indent="0">
              <a:buNone/>
            </a:pPr>
            <a:endParaRPr lang="de-DE" dirty="0"/>
          </a:p>
          <a:p>
            <a:pPr marL="0" lvl="0" indent="0">
              <a:buNone/>
            </a:pPr>
            <a:r>
              <a:rPr lang="de-DE" dirty="0"/>
              <a:t>Der Algorithmus ist ein Teil des Programms. Er bestimmt Abläufe innerhalb eines Programms.</a:t>
            </a:r>
          </a:p>
          <a:p>
            <a:pPr marL="0" lvl="0" indent="0">
              <a:buNone/>
            </a:pPr>
            <a:endParaRPr lang="de-DE" dirty="0"/>
          </a:p>
          <a:p>
            <a:pPr marL="0" lvl="0" indent="0">
              <a:buNone/>
            </a:pPr>
            <a:r>
              <a:rPr lang="de-DE" dirty="0"/>
              <a:t>Die Idee, die dem Algorithmus zugrunde liegt, muss in eine Programmiersprache übersetzt werden, damit sie vom Computer umgesetzt/ verstanden werden kann.</a:t>
            </a:r>
          </a:p>
          <a:p>
            <a:pPr marL="0" lvl="0" indent="0">
              <a:buNone/>
            </a:pPr>
            <a:endParaRPr lang="de-DE" dirty="0"/>
          </a:p>
        </p:txBody>
      </p:sp>
      <p:grpSp>
        <p:nvGrpSpPr>
          <p:cNvPr id="3" name="Gruppieren 2">
            <a:extLst>
              <a:ext uri="{FF2B5EF4-FFF2-40B4-BE49-F238E27FC236}">
                <a16:creationId xmlns:a16="http://schemas.microsoft.com/office/drawing/2014/main" id="{FA9122C8-CD6D-E64F-8C07-0C3EE8B62977}"/>
              </a:ext>
            </a:extLst>
          </p:cNvPr>
          <p:cNvGrpSpPr/>
          <p:nvPr/>
        </p:nvGrpSpPr>
        <p:grpSpPr>
          <a:xfrm>
            <a:off x="5342218" y="1484431"/>
            <a:ext cx="6746355" cy="4351338"/>
            <a:chOff x="5342218" y="1484431"/>
            <a:chExt cx="6746355" cy="4351338"/>
          </a:xfrm>
        </p:grpSpPr>
        <p:pic>
          <p:nvPicPr>
            <p:cNvPr id="11" name="Inhaltsplatzhalter 3">
              <a:extLst>
                <a:ext uri="{FF2B5EF4-FFF2-40B4-BE49-F238E27FC236}">
                  <a16:creationId xmlns:a16="http://schemas.microsoft.com/office/drawing/2014/main" id="{55266F96-7399-6546-BB99-B0586D032FB4}"/>
                </a:ext>
              </a:extLst>
            </p:cNvPr>
            <p:cNvPicPr>
              <a:picLocks/>
            </p:cNvPicPr>
            <p:nvPr/>
          </p:nvPicPr>
          <p:blipFill rotWithShape="1">
            <a:blip r:embed="rId3">
              <a:extLst>
                <a:ext uri="{28A0092B-C50C-407E-A947-70E740481C1C}">
                  <a14:useLocalDpi xmlns:a14="http://schemas.microsoft.com/office/drawing/2010/main"/>
                </a:ext>
              </a:extLst>
            </a:blip>
            <a:srcRect/>
            <a:stretch/>
          </p:blipFill>
          <p:spPr bwMode="auto">
            <a:xfrm>
              <a:off x="5342218" y="1484431"/>
              <a:ext cx="6746355" cy="4351338"/>
            </a:xfrm>
            <a:prstGeom prst="rect">
              <a:avLst/>
            </a:prstGeom>
            <a:ln>
              <a:noFill/>
            </a:ln>
            <a:extLst>
              <a:ext uri="{53640926-AAD7-44D8-BBD7-CCE9431645EC}">
                <a14:shadowObscured xmlns:a14="http://schemas.microsoft.com/office/drawing/2010/main"/>
              </a:ext>
            </a:extLst>
          </p:spPr>
        </p:pic>
        <p:sp>
          <p:nvSpPr>
            <p:cNvPr id="5" name="Abgerundetes Rechteck 4">
              <a:extLst>
                <a:ext uri="{FF2B5EF4-FFF2-40B4-BE49-F238E27FC236}">
                  <a16:creationId xmlns:a16="http://schemas.microsoft.com/office/drawing/2014/main" id="{8CCE00E7-60AA-A049-8DE2-501BE17C7DA5}"/>
                </a:ext>
              </a:extLst>
            </p:cNvPr>
            <p:cNvSpPr/>
            <p:nvPr/>
          </p:nvSpPr>
          <p:spPr>
            <a:xfrm>
              <a:off x="7496195" y="3230965"/>
              <a:ext cx="1244600" cy="445969"/>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a:extLst>
                <a:ext uri="{FF2B5EF4-FFF2-40B4-BE49-F238E27FC236}">
                  <a16:creationId xmlns:a16="http://schemas.microsoft.com/office/drawing/2014/main" id="{301C56DF-6E75-9949-A56B-EA47390B51FA}"/>
                </a:ext>
              </a:extLst>
            </p:cNvPr>
            <p:cNvSpPr/>
            <p:nvPr/>
          </p:nvSpPr>
          <p:spPr>
            <a:xfrm>
              <a:off x="5391812" y="2810396"/>
              <a:ext cx="1364588" cy="420569"/>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Titel 1">
            <a:extLst>
              <a:ext uri="{FF2B5EF4-FFF2-40B4-BE49-F238E27FC236}">
                <a16:creationId xmlns:a16="http://schemas.microsoft.com/office/drawing/2014/main" id="{62B2711F-96ED-C74A-98BB-5E60ADA99FEC}"/>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Tree>
    <p:extLst>
      <p:ext uri="{BB962C8B-B14F-4D97-AF65-F5344CB8AC3E}">
        <p14:creationId xmlns:p14="http://schemas.microsoft.com/office/powerpoint/2010/main" val="23183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125E-6 3.7037E-7 L 0.16237 -0.37569 " pathEditMode="relative" rAng="0" ptsTypes="AA">
                                      <p:cBhvr>
                                        <p:cTn id="6" dur="2000" fill="hold"/>
                                        <p:tgtEl>
                                          <p:spTgt spid="3"/>
                                        </p:tgtEl>
                                        <p:attrNameLst>
                                          <p:attrName>ppt_x</p:attrName>
                                          <p:attrName>ppt_y</p:attrName>
                                        </p:attrNameLst>
                                      </p:cBhvr>
                                      <p:rCtr x="8112" y="-18796"/>
                                    </p:animMotion>
                                  </p:childTnLst>
                                </p:cTn>
                              </p:par>
                              <p:par>
                                <p:cTn id="7" presetID="6" presetClass="emph" presetSubtype="0" fill="hold" nodeType="withEffect">
                                  <p:stCondLst>
                                    <p:cond delay="0"/>
                                  </p:stCondLst>
                                  <p:childTnLst>
                                    <p:animScale>
                                      <p:cBhvr>
                                        <p:cTn id="8" dur="2000" fill="hold"/>
                                        <p:tgtEl>
                                          <p:spTgt spid="3"/>
                                        </p:tgtEl>
                                      </p:cBhvr>
                                      <p:by x="40000" y="4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e Legende 15">
            <a:extLst>
              <a:ext uri="{FF2B5EF4-FFF2-40B4-BE49-F238E27FC236}">
                <a16:creationId xmlns:a16="http://schemas.microsoft.com/office/drawing/2014/main" id="{9EEEC0D5-1F0D-4D4C-B3A9-341CA4602F12}"/>
              </a:ext>
            </a:extLst>
          </p:cNvPr>
          <p:cNvSpPr/>
          <p:nvPr/>
        </p:nvSpPr>
        <p:spPr>
          <a:xfrm>
            <a:off x="3990218" y="2791134"/>
            <a:ext cx="4780040" cy="1081980"/>
          </a:xfrm>
          <a:prstGeom prst="wedgeEllipseCallout">
            <a:avLst>
              <a:gd name="adj1" fmla="val -46522"/>
              <a:gd name="adj2" fmla="val 52841"/>
            </a:avLst>
          </a:prstGeom>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r>
              <a:rPr lang="de-DE" sz="2200" dirty="0"/>
              <a:t>„Jetzt programmieren wir in der Grundschule.“</a:t>
            </a:r>
          </a:p>
        </p:txBody>
      </p:sp>
      <p:sp>
        <p:nvSpPr>
          <p:cNvPr id="2" name="Titel 1">
            <a:extLst>
              <a:ext uri="{FF2B5EF4-FFF2-40B4-BE49-F238E27FC236}">
                <a16:creationId xmlns:a16="http://schemas.microsoft.com/office/drawing/2014/main" id="{342F9DE9-DC74-8440-A42F-1DBA0D79E5D5}"/>
              </a:ext>
            </a:extLst>
          </p:cNvPr>
          <p:cNvSpPr>
            <a:spLocks noGrp="1"/>
          </p:cNvSpPr>
          <p:nvPr>
            <p:ph type="title"/>
          </p:nvPr>
        </p:nvSpPr>
        <p:spPr>
          <a:xfrm>
            <a:off x="838199" y="119467"/>
            <a:ext cx="5703277" cy="863174"/>
          </a:xfrm>
        </p:spPr>
        <p:txBody>
          <a:bodyPr>
            <a:normAutofit/>
          </a:bodyPr>
          <a:lstStyle/>
          <a:p>
            <a:r>
              <a:rPr lang="de-DE" sz="3600" dirty="0"/>
              <a:t>Vorweg – ein Stimmungsbild</a:t>
            </a:r>
          </a:p>
        </p:txBody>
      </p:sp>
      <p:sp>
        <p:nvSpPr>
          <p:cNvPr id="4" name="Wolkenförmige Legende 3">
            <a:extLst>
              <a:ext uri="{FF2B5EF4-FFF2-40B4-BE49-F238E27FC236}">
                <a16:creationId xmlns:a16="http://schemas.microsoft.com/office/drawing/2014/main" id="{EEDAA47F-B77D-834B-908F-D5159A4AD1BE}"/>
              </a:ext>
            </a:extLst>
          </p:cNvPr>
          <p:cNvSpPr/>
          <p:nvPr/>
        </p:nvSpPr>
        <p:spPr>
          <a:xfrm>
            <a:off x="9590316" y="4886076"/>
            <a:ext cx="2371897" cy="1124426"/>
          </a:xfrm>
          <a:prstGeom prst="cloudCallout">
            <a:avLst>
              <a:gd name="adj1" fmla="val -81781"/>
              <a:gd name="adj2" fmla="val -30439"/>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algn="ctr"/>
            <a:r>
              <a:rPr lang="de-DE" sz="1400" dirty="0"/>
              <a:t>„Neben Englisch jetzt noch JAVA programmieren? “</a:t>
            </a:r>
          </a:p>
        </p:txBody>
      </p:sp>
      <p:sp>
        <p:nvSpPr>
          <p:cNvPr id="5" name="Wolkenförmige Legende 4">
            <a:extLst>
              <a:ext uri="{FF2B5EF4-FFF2-40B4-BE49-F238E27FC236}">
                <a16:creationId xmlns:a16="http://schemas.microsoft.com/office/drawing/2014/main" id="{3EB117CD-2B62-D644-9FED-E3DBED4D7290}"/>
              </a:ext>
            </a:extLst>
          </p:cNvPr>
          <p:cNvSpPr>
            <a:spLocks/>
          </p:cNvSpPr>
          <p:nvPr/>
        </p:nvSpPr>
        <p:spPr>
          <a:xfrm>
            <a:off x="4736276" y="899194"/>
            <a:ext cx="2371897" cy="1124426"/>
          </a:xfrm>
          <a:prstGeom prst="cloudCallout">
            <a:avLst>
              <a:gd name="adj1" fmla="val 2298"/>
              <a:gd name="adj2" fmla="val 79539"/>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algn="ctr"/>
            <a:r>
              <a:rPr lang="de-DE" sz="1400" dirty="0"/>
              <a:t>„Die Kinder sollen erstmal lesen und schreiben lernen.“</a:t>
            </a:r>
          </a:p>
        </p:txBody>
      </p:sp>
      <p:sp>
        <p:nvSpPr>
          <p:cNvPr id="6" name="Wolkenförmige Legende 5">
            <a:extLst>
              <a:ext uri="{FF2B5EF4-FFF2-40B4-BE49-F238E27FC236}">
                <a16:creationId xmlns:a16="http://schemas.microsoft.com/office/drawing/2014/main" id="{ECB10CB0-592E-3242-BBC1-D9BCA84FD8DC}"/>
              </a:ext>
            </a:extLst>
          </p:cNvPr>
          <p:cNvSpPr/>
          <p:nvPr/>
        </p:nvSpPr>
        <p:spPr>
          <a:xfrm>
            <a:off x="9590317" y="2605932"/>
            <a:ext cx="2371897" cy="1452384"/>
          </a:xfrm>
          <a:prstGeom prst="cloudCallout">
            <a:avLst>
              <a:gd name="adj1" fmla="val -71868"/>
              <a:gd name="adj2" fmla="val 12133"/>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algn="ctr"/>
            <a:r>
              <a:rPr lang="de-DE" sz="1400" dirty="0"/>
              <a:t>„Wir kommen mit den Inhalten des Lehrplans schon nicht zurecht.“</a:t>
            </a:r>
          </a:p>
        </p:txBody>
      </p:sp>
      <p:sp>
        <p:nvSpPr>
          <p:cNvPr id="7" name="Wolkenförmige Legende 6">
            <a:extLst>
              <a:ext uri="{FF2B5EF4-FFF2-40B4-BE49-F238E27FC236}">
                <a16:creationId xmlns:a16="http://schemas.microsoft.com/office/drawing/2014/main" id="{A340F534-E8CF-2D4E-9A24-3AD6ABDC4D62}"/>
              </a:ext>
            </a:extLst>
          </p:cNvPr>
          <p:cNvSpPr/>
          <p:nvPr/>
        </p:nvSpPr>
        <p:spPr>
          <a:xfrm>
            <a:off x="9235442" y="899194"/>
            <a:ext cx="2371897" cy="1452384"/>
          </a:xfrm>
          <a:prstGeom prst="cloudCallout">
            <a:avLst>
              <a:gd name="adj1" fmla="val -69665"/>
              <a:gd name="adj2" fmla="val 57103"/>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algn="ctr"/>
            <a:r>
              <a:rPr lang="de-DE" sz="1400" dirty="0"/>
              <a:t>„Wir müssen die Kinder auf die heutige Welt vorbereiten.“</a:t>
            </a:r>
          </a:p>
        </p:txBody>
      </p:sp>
      <p:sp>
        <p:nvSpPr>
          <p:cNvPr id="8" name="Wolkenförmige Legende 7">
            <a:extLst>
              <a:ext uri="{FF2B5EF4-FFF2-40B4-BE49-F238E27FC236}">
                <a16:creationId xmlns:a16="http://schemas.microsoft.com/office/drawing/2014/main" id="{8ECB4870-3389-534F-9298-ADCD43977AB7}"/>
              </a:ext>
            </a:extLst>
          </p:cNvPr>
          <p:cNvSpPr/>
          <p:nvPr/>
        </p:nvSpPr>
        <p:spPr>
          <a:xfrm>
            <a:off x="4995566" y="5561402"/>
            <a:ext cx="2371897" cy="1124426"/>
          </a:xfrm>
          <a:prstGeom prst="cloudCallout">
            <a:avLst>
              <a:gd name="adj1" fmla="val -12756"/>
              <a:gd name="adj2" fmla="val -86202"/>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algn="ctr"/>
            <a:r>
              <a:rPr lang="de-DE" sz="1400" dirty="0"/>
              <a:t>„Die Kinder sollen erstmal lesen und schreiben lernen.“</a:t>
            </a:r>
          </a:p>
        </p:txBody>
      </p:sp>
      <p:sp>
        <p:nvSpPr>
          <p:cNvPr id="9" name="Wolkenförmige Legende 8">
            <a:extLst>
              <a:ext uri="{FF2B5EF4-FFF2-40B4-BE49-F238E27FC236}">
                <a16:creationId xmlns:a16="http://schemas.microsoft.com/office/drawing/2014/main" id="{BBB7303B-3DE2-F34C-9395-627EF0656E41}"/>
              </a:ext>
            </a:extLst>
          </p:cNvPr>
          <p:cNvSpPr/>
          <p:nvPr/>
        </p:nvSpPr>
        <p:spPr>
          <a:xfrm>
            <a:off x="272908" y="3189600"/>
            <a:ext cx="2900398" cy="1780342"/>
          </a:xfrm>
          <a:prstGeom prst="cloudCallout">
            <a:avLst>
              <a:gd name="adj1" fmla="val 73511"/>
              <a:gd name="adj2" fmla="val -4360"/>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algn="ctr"/>
            <a:r>
              <a:rPr lang="de-DE" sz="1400" dirty="0"/>
              <a:t>„Für die Kinder sicherlich kein Problem. Sie benutzen technische Geräte ohnehin intuitiv."</a:t>
            </a:r>
          </a:p>
        </p:txBody>
      </p:sp>
      <p:sp>
        <p:nvSpPr>
          <p:cNvPr id="10" name="Wolkenförmige Legende 9">
            <a:extLst>
              <a:ext uri="{FF2B5EF4-FFF2-40B4-BE49-F238E27FC236}">
                <a16:creationId xmlns:a16="http://schemas.microsoft.com/office/drawing/2014/main" id="{8CD8587D-06AF-3245-9C3A-790266E1F0FA}"/>
              </a:ext>
            </a:extLst>
          </p:cNvPr>
          <p:cNvSpPr/>
          <p:nvPr/>
        </p:nvSpPr>
        <p:spPr>
          <a:xfrm>
            <a:off x="272908" y="5448289"/>
            <a:ext cx="2983117" cy="1124426"/>
          </a:xfrm>
          <a:prstGeom prst="cloudCallout">
            <a:avLst>
              <a:gd name="adj1" fmla="val 53901"/>
              <a:gd name="adj2" fmla="val -73036"/>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algn="ctr"/>
            <a:r>
              <a:rPr lang="de-DE" sz="1400" dirty="0"/>
              <a:t>„In Zukunft geht nichts mehr ohne Digitalisierung."</a:t>
            </a:r>
          </a:p>
        </p:txBody>
      </p:sp>
      <p:sp>
        <p:nvSpPr>
          <p:cNvPr id="12" name="Wolkenförmige Legende 11">
            <a:extLst>
              <a:ext uri="{FF2B5EF4-FFF2-40B4-BE49-F238E27FC236}">
                <a16:creationId xmlns:a16="http://schemas.microsoft.com/office/drawing/2014/main" id="{CE42057C-1E08-F74D-94BC-201102DB3766}"/>
              </a:ext>
            </a:extLst>
          </p:cNvPr>
          <p:cNvSpPr/>
          <p:nvPr/>
        </p:nvSpPr>
        <p:spPr>
          <a:xfrm>
            <a:off x="358142" y="695800"/>
            <a:ext cx="2463435" cy="2108299"/>
          </a:xfrm>
          <a:prstGeom prst="cloudCallout">
            <a:avLst>
              <a:gd name="adj1" fmla="val 67000"/>
              <a:gd name="adj2" fmla="val 50989"/>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spAutoFit/>
          </a:bodyPr>
          <a:lstStyle/>
          <a:p>
            <a:pPr algn="ctr"/>
            <a:r>
              <a:rPr lang="de-DE" sz="1400" dirty="0"/>
              <a:t>„Um nicht von anderen Ländern abgehängt zu werden, müssen wir uns selber auf den Weg machen.“</a:t>
            </a:r>
          </a:p>
        </p:txBody>
      </p:sp>
    </p:spTree>
    <p:extLst>
      <p:ext uri="{BB962C8B-B14F-4D97-AF65-F5344CB8AC3E}">
        <p14:creationId xmlns:p14="http://schemas.microsoft.com/office/powerpoint/2010/main" val="406899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45833E-6 -2.59259E-6 L 0.06966 0.05602 " pathEditMode="relative" rAng="0" ptsTypes="AA">
                                      <p:cBhvr>
                                        <p:cTn id="6" dur="2000" fill="hold"/>
                                        <p:tgtEl>
                                          <p:spTgt spid="12"/>
                                        </p:tgtEl>
                                        <p:attrNameLst>
                                          <p:attrName>ppt_x</p:attrName>
                                          <p:attrName>ppt_y</p:attrName>
                                        </p:attrNameLst>
                                      </p:cBhvr>
                                      <p:rCtr x="3477" y="2801"/>
                                    </p:animMotion>
                                  </p:childTnLst>
                                </p:cTn>
                              </p:par>
                              <p:par>
                                <p:cTn id="7" presetID="6" presetClass="emph" presetSubtype="0" fill="hold" grpId="2" nodeType="withEffect">
                                  <p:stCondLst>
                                    <p:cond delay="0"/>
                                  </p:stCondLst>
                                  <p:childTnLst>
                                    <p:animScale>
                                      <p:cBhvr>
                                        <p:cTn id="8" dur="2000" fill="hold"/>
                                        <p:tgtEl>
                                          <p:spTgt spid="12"/>
                                        </p:tgtEl>
                                      </p:cBhvr>
                                      <p:by x="180000" y="1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15E9C4C-7091-2D48-9A12-469AACD32B81}"/>
              </a:ext>
            </a:extLst>
          </p:cNvPr>
          <p:cNvSpPr>
            <a:spLocks noGrp="1"/>
          </p:cNvSpPr>
          <p:nvPr>
            <p:ph idx="1"/>
          </p:nvPr>
        </p:nvSpPr>
        <p:spPr>
          <a:xfrm>
            <a:off x="838200" y="1330325"/>
            <a:ext cx="10433712" cy="4092575"/>
          </a:xfrm>
        </p:spPr>
        <p:txBody>
          <a:bodyPr>
            <a:normAutofit fontScale="92500" lnSpcReduction="20000"/>
          </a:bodyPr>
          <a:lstStyle/>
          <a:p>
            <a:pPr marL="0" indent="0">
              <a:buNone/>
            </a:pPr>
            <a:r>
              <a:rPr lang="de-DE" dirty="0"/>
              <a:t>Wichtige Elemente von Programmen</a:t>
            </a:r>
          </a:p>
          <a:p>
            <a:pPr marL="0" indent="0">
              <a:buNone/>
            </a:pPr>
            <a:endParaRPr lang="de-DE" dirty="0"/>
          </a:p>
          <a:p>
            <a:r>
              <a:rPr lang="de-DE" dirty="0"/>
              <a:t>Eingabe/Ausgabe  </a:t>
            </a:r>
          </a:p>
          <a:p>
            <a:pPr lvl="1"/>
            <a:r>
              <a:rPr lang="de-DE" dirty="0"/>
              <a:t>Eine Tastatur/Mauseingabe, Informationen von einem Sensor, etc.</a:t>
            </a:r>
          </a:p>
          <a:p>
            <a:pPr lvl="1"/>
            <a:r>
              <a:rPr lang="de-DE" dirty="0"/>
              <a:t>Ein Text auf dem Bildschirm, ein Ton, eine Bewegung</a:t>
            </a:r>
          </a:p>
          <a:p>
            <a:r>
              <a:rPr lang="de-DE" dirty="0"/>
              <a:t>Anweisungen (Bedingte Anweisungen)</a:t>
            </a:r>
          </a:p>
          <a:p>
            <a:pPr lvl="1"/>
            <a:r>
              <a:rPr lang="de-DE" dirty="0"/>
              <a:t>Der Befehl an das Programm etwas zu tun/ etwas auszuführen oder unter bestimmten Bedingungen etwas zu tun (</a:t>
            </a:r>
            <a:r>
              <a:rPr lang="de-DE" b="1" dirty="0"/>
              <a:t>Wenn</a:t>
            </a:r>
            <a:r>
              <a:rPr lang="de-DE" dirty="0"/>
              <a:t> die Leertaste gedrückt wird, </a:t>
            </a:r>
            <a:r>
              <a:rPr lang="de-DE" b="1" dirty="0"/>
              <a:t>dann</a:t>
            </a:r>
            <a:r>
              <a:rPr lang="de-DE" dirty="0"/>
              <a:t>...)</a:t>
            </a:r>
          </a:p>
          <a:p>
            <a:pPr lvl="1"/>
            <a:r>
              <a:rPr lang="de-DE" dirty="0"/>
              <a:t>Mehrere Anweisungen werden in Blöcken zusammengefasst</a:t>
            </a:r>
          </a:p>
          <a:p>
            <a:r>
              <a:rPr lang="de-DE" dirty="0"/>
              <a:t>Schleifen</a:t>
            </a:r>
          </a:p>
          <a:p>
            <a:pPr lvl="1"/>
            <a:r>
              <a:rPr lang="de-DE" dirty="0"/>
              <a:t>Eine Schleife wiederholt einen Anweisungsblock solange, bis etwas passiert (Ein Bedingung ist erfüllt oder eine bestimmte Anzahl oder ein Wert erreicht.)</a:t>
            </a:r>
          </a:p>
          <a:p>
            <a:endParaRPr lang="de-DE" dirty="0"/>
          </a:p>
        </p:txBody>
      </p:sp>
      <p:sp>
        <p:nvSpPr>
          <p:cNvPr id="7" name="Titel 1">
            <a:extLst>
              <a:ext uri="{FF2B5EF4-FFF2-40B4-BE49-F238E27FC236}">
                <a16:creationId xmlns:a16="http://schemas.microsoft.com/office/drawing/2014/main" id="{5DF11CDB-BF46-334F-86EA-03365D1CF0CB}"/>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Tree>
    <p:extLst>
      <p:ext uri="{BB962C8B-B14F-4D97-AF65-F5344CB8AC3E}">
        <p14:creationId xmlns:p14="http://schemas.microsoft.com/office/powerpoint/2010/main" val="226954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1BA1936-D761-6B41-88FF-CD45FEAF9509}"/>
              </a:ext>
            </a:extLst>
          </p:cNvPr>
          <p:cNvSpPr>
            <a:spLocks noGrp="1"/>
          </p:cNvSpPr>
          <p:nvPr>
            <p:ph idx="1"/>
          </p:nvPr>
        </p:nvSpPr>
        <p:spPr>
          <a:xfrm>
            <a:off x="810904" y="1240308"/>
            <a:ext cx="10515600" cy="4351338"/>
          </a:xfrm>
        </p:spPr>
        <p:txBody>
          <a:bodyPr/>
          <a:lstStyle/>
          <a:p>
            <a:pPr marL="0" indent="0">
              <a:buNone/>
            </a:pPr>
            <a:r>
              <a:rPr lang="de-DE" dirty="0"/>
              <a:t>(Erste) Arbeit mit Blockprogrammierung</a:t>
            </a:r>
          </a:p>
          <a:p>
            <a:pPr marL="0" indent="0">
              <a:buNone/>
            </a:pPr>
            <a:endParaRPr lang="de-DE" dirty="0"/>
          </a:p>
          <a:p>
            <a:r>
              <a:rPr lang="de-DE" dirty="0"/>
              <a:t>Was ist </a:t>
            </a:r>
            <a:r>
              <a:rPr lang="de-DE" dirty="0" err="1"/>
              <a:t>Scratch</a:t>
            </a:r>
            <a:r>
              <a:rPr lang="de-DE" dirty="0"/>
              <a:t>?</a:t>
            </a:r>
          </a:p>
          <a:p>
            <a:pPr lvl="1"/>
            <a:r>
              <a:rPr lang="de-DE" dirty="0"/>
              <a:t>Idee, Einsatz und Funktionsweise</a:t>
            </a:r>
          </a:p>
          <a:p>
            <a:pPr lvl="1"/>
            <a:endParaRPr lang="de-DE" dirty="0"/>
          </a:p>
          <a:p>
            <a:r>
              <a:rPr lang="de-DE" dirty="0"/>
              <a:t>Vorstellung der Arbeit mit </a:t>
            </a:r>
            <a:r>
              <a:rPr lang="de-DE" dirty="0" err="1"/>
              <a:t>Scratch</a:t>
            </a:r>
            <a:r>
              <a:rPr lang="de-DE" dirty="0"/>
              <a:t> </a:t>
            </a:r>
          </a:p>
          <a:p>
            <a:pPr lvl="1"/>
            <a:r>
              <a:rPr lang="de-DE" dirty="0"/>
              <a:t>Blockprogrammierung</a:t>
            </a:r>
          </a:p>
          <a:p>
            <a:pPr lvl="1"/>
            <a:r>
              <a:rPr lang="de-DE" dirty="0"/>
              <a:t>Bedeutung der Bausteine und ihrer Farben</a:t>
            </a:r>
          </a:p>
          <a:p>
            <a:pPr marL="0" indent="0">
              <a:buNone/>
            </a:pPr>
            <a:endParaRPr lang="de-DE" dirty="0"/>
          </a:p>
        </p:txBody>
      </p:sp>
      <p:pic>
        <p:nvPicPr>
          <p:cNvPr id="4" name="Grafik 3">
            <a:extLst>
              <a:ext uri="{FF2B5EF4-FFF2-40B4-BE49-F238E27FC236}">
                <a16:creationId xmlns:a16="http://schemas.microsoft.com/office/drawing/2014/main" id="{CA45D4D4-A67B-924C-95B5-DD92B11F61BE}"/>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a:ext>
            </a:extLst>
          </a:blip>
          <a:srcRect l="11111" t="11111" r="10318" b="11111"/>
          <a:stretch/>
        </p:blipFill>
        <p:spPr>
          <a:xfrm>
            <a:off x="8974800" y="1346634"/>
            <a:ext cx="2514600" cy="2489200"/>
          </a:xfrm>
          <a:prstGeom prst="rect">
            <a:avLst/>
          </a:prstGeom>
        </p:spPr>
      </p:pic>
      <p:sp>
        <p:nvSpPr>
          <p:cNvPr id="5" name="Textfeld 4">
            <a:extLst>
              <a:ext uri="{FF2B5EF4-FFF2-40B4-BE49-F238E27FC236}">
                <a16:creationId xmlns:a16="http://schemas.microsoft.com/office/drawing/2014/main" id="{7A043F3C-B36C-B742-A431-D82901886FE2}"/>
              </a:ext>
            </a:extLst>
          </p:cNvPr>
          <p:cNvSpPr txBox="1"/>
          <p:nvPr/>
        </p:nvSpPr>
        <p:spPr>
          <a:xfrm>
            <a:off x="8625550" y="3773876"/>
            <a:ext cx="3009900" cy="369332"/>
          </a:xfrm>
          <a:prstGeom prst="rect">
            <a:avLst/>
          </a:prstGeom>
          <a:noFill/>
        </p:spPr>
        <p:txBody>
          <a:bodyPr wrap="square" rtlCol="0">
            <a:spAutoFit/>
          </a:bodyPr>
          <a:lstStyle/>
          <a:p>
            <a:pPr algn="ctr"/>
            <a:r>
              <a:rPr lang="de-DE" dirty="0">
                <a:solidFill>
                  <a:srgbClr val="FF0000"/>
                </a:solidFill>
              </a:rPr>
              <a:t>https://</a:t>
            </a:r>
            <a:r>
              <a:rPr lang="de-DE" dirty="0" err="1">
                <a:solidFill>
                  <a:srgbClr val="FF0000"/>
                </a:solidFill>
              </a:rPr>
              <a:t>scratch.mit.edu</a:t>
            </a:r>
            <a:endParaRPr lang="de-DE" dirty="0">
              <a:solidFill>
                <a:srgbClr val="FF0000"/>
              </a:solidFill>
            </a:endParaRPr>
          </a:p>
        </p:txBody>
      </p:sp>
      <p:sp>
        <p:nvSpPr>
          <p:cNvPr id="8" name="Titel 1">
            <a:extLst>
              <a:ext uri="{FF2B5EF4-FFF2-40B4-BE49-F238E27FC236}">
                <a16:creationId xmlns:a16="http://schemas.microsoft.com/office/drawing/2014/main" id="{ED5BA469-2F6E-114D-9D28-3404EEA99A90}"/>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
        <p:nvSpPr>
          <p:cNvPr id="6" name="Gestreifter Pfeil nach rechts 5">
            <a:hlinkClick r:id="rId4"/>
            <a:extLst>
              <a:ext uri="{FF2B5EF4-FFF2-40B4-BE49-F238E27FC236}">
                <a16:creationId xmlns:a16="http://schemas.microsoft.com/office/drawing/2014/main" id="{2DEACBDD-46C4-9744-9479-9A81B7369BDB}"/>
              </a:ext>
            </a:extLst>
          </p:cNvPr>
          <p:cNvSpPr/>
          <p:nvPr/>
        </p:nvSpPr>
        <p:spPr>
          <a:xfrm>
            <a:off x="9364708" y="5585942"/>
            <a:ext cx="1944996" cy="89805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zum Beispiel...</a:t>
            </a:r>
          </a:p>
        </p:txBody>
      </p:sp>
    </p:spTree>
    <p:extLst>
      <p:ext uri="{BB962C8B-B14F-4D97-AF65-F5344CB8AC3E}">
        <p14:creationId xmlns:p14="http://schemas.microsoft.com/office/powerpoint/2010/main" val="327765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DA8BF20-ABBC-2548-9B70-77D93F48B0AC}"/>
              </a:ext>
            </a:extLst>
          </p:cNvPr>
          <p:cNvSpPr>
            <a:spLocks noGrp="1"/>
          </p:cNvSpPr>
          <p:nvPr>
            <p:ph idx="1"/>
          </p:nvPr>
        </p:nvSpPr>
        <p:spPr>
          <a:xfrm>
            <a:off x="810904" y="1240308"/>
            <a:ext cx="10515600" cy="4351338"/>
          </a:xfrm>
        </p:spPr>
        <p:txBody>
          <a:bodyPr/>
          <a:lstStyle/>
          <a:p>
            <a:pPr marL="0" indent="0">
              <a:buNone/>
            </a:pPr>
            <a:r>
              <a:rPr lang="de-DE" dirty="0"/>
              <a:t>Mit blockbasierter Programmierung arbeiten</a:t>
            </a:r>
          </a:p>
          <a:p>
            <a:endParaRPr lang="de-DE" dirty="0"/>
          </a:p>
          <a:p>
            <a:r>
              <a:rPr lang="de-DE" dirty="0"/>
              <a:t>Erstellen Sie ein Programm, dass </a:t>
            </a:r>
            <a:r>
              <a:rPr lang="de-DE" dirty="0">
                <a:solidFill>
                  <a:srgbClr val="FF0000"/>
                </a:solidFill>
              </a:rPr>
              <a:t>PIKO über die Hürde springen lässt.</a:t>
            </a:r>
          </a:p>
          <a:p>
            <a:endParaRPr lang="de-DE" dirty="0"/>
          </a:p>
          <a:p>
            <a:r>
              <a:rPr lang="de-DE" dirty="0"/>
              <a:t>Setzen Sie Schleifen ein, um Ereignisse zu wiederholen</a:t>
            </a:r>
          </a:p>
          <a:p>
            <a:pPr lvl="1"/>
            <a:r>
              <a:rPr lang="de-DE" dirty="0"/>
              <a:t>Erstellen Sie eine Schleife, die ein Ereignis eine bestimmte Anzahl an Wiederholungen ausführen lässt.</a:t>
            </a:r>
          </a:p>
          <a:p>
            <a:pPr lvl="1"/>
            <a:r>
              <a:rPr lang="de-DE" dirty="0"/>
              <a:t>Erstellen Sie eine Schleife, die durch eine bestimmte Eingabe unterbrochen wird.</a:t>
            </a:r>
          </a:p>
        </p:txBody>
      </p:sp>
      <p:sp>
        <p:nvSpPr>
          <p:cNvPr id="6" name="Titel 1">
            <a:extLst>
              <a:ext uri="{FF2B5EF4-FFF2-40B4-BE49-F238E27FC236}">
                <a16:creationId xmlns:a16="http://schemas.microsoft.com/office/drawing/2014/main" id="{CAC3A73C-BF83-354F-877F-B6FF89AEA100}"/>
              </a:ext>
            </a:extLst>
          </p:cNvPr>
          <p:cNvSpPr>
            <a:spLocks noGrp="1"/>
          </p:cNvSpPr>
          <p:nvPr>
            <p:ph type="title"/>
          </p:nvPr>
        </p:nvSpPr>
        <p:spPr>
          <a:xfrm>
            <a:off x="810904" y="-85255"/>
            <a:ext cx="10515600" cy="1325563"/>
          </a:xfrm>
        </p:spPr>
        <p:txBody>
          <a:bodyPr>
            <a:normAutofit/>
          </a:bodyPr>
          <a:lstStyle/>
          <a:p>
            <a:r>
              <a:rPr lang="de-DE" sz="3600" dirty="0"/>
              <a:t>Aktivität</a:t>
            </a:r>
            <a:endParaRPr lang="de-DE" sz="3500" dirty="0"/>
          </a:p>
        </p:txBody>
      </p:sp>
    </p:spTree>
    <p:extLst>
      <p:ext uri="{BB962C8B-B14F-4D97-AF65-F5344CB8AC3E}">
        <p14:creationId xmlns:p14="http://schemas.microsoft.com/office/powerpoint/2010/main" val="1135361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7DD7A15-ECB9-C44F-9118-C0491E2CB7B6}"/>
              </a:ext>
            </a:extLst>
          </p:cNvPr>
          <p:cNvSpPr>
            <a:spLocks noGrp="1"/>
          </p:cNvSpPr>
          <p:nvPr>
            <p:ph idx="1"/>
          </p:nvPr>
        </p:nvSpPr>
        <p:spPr>
          <a:xfrm>
            <a:off x="838200" y="1276985"/>
            <a:ext cx="10515600" cy="4351338"/>
          </a:xfrm>
        </p:spPr>
        <p:txBody>
          <a:bodyPr>
            <a:normAutofit fontScale="92500"/>
          </a:bodyPr>
          <a:lstStyle/>
          <a:p>
            <a:pPr marL="0" indent="0">
              <a:buNone/>
            </a:pPr>
            <a:r>
              <a:rPr lang="de-DE" dirty="0"/>
              <a:t>Erfahrungsaustausch:</a:t>
            </a:r>
          </a:p>
          <a:p>
            <a:endParaRPr lang="de-DE" dirty="0"/>
          </a:p>
          <a:p>
            <a:r>
              <a:rPr lang="de-DE" dirty="0"/>
              <a:t>Decken sich die Vorstellungen zum Programmieren, die Sie zu Beginn des Workshops hatten mit den eben gemachten Erfahrungen bei der Blockprogrammierung in </a:t>
            </a:r>
            <a:r>
              <a:rPr lang="de-DE" dirty="0" err="1"/>
              <a:t>Scratch</a:t>
            </a:r>
            <a:r>
              <a:rPr lang="de-DE" dirty="0"/>
              <a:t>?</a:t>
            </a:r>
          </a:p>
          <a:p>
            <a:pPr marL="0" indent="0">
              <a:buNone/>
            </a:pPr>
            <a:endParaRPr lang="de-DE" dirty="0"/>
          </a:p>
          <a:p>
            <a:r>
              <a:rPr lang="de-DE" dirty="0"/>
              <a:t>Wie stehen Sie zu diesen Aussagen? </a:t>
            </a:r>
          </a:p>
          <a:p>
            <a:pPr marL="0" indent="0">
              <a:buNone/>
            </a:pPr>
            <a:r>
              <a:rPr lang="de-DE" dirty="0"/>
              <a:t>	Es ist davon auszugehen, dass alle Kinder das Programmieren in 	der Grundschule lernen können.</a:t>
            </a:r>
            <a:br>
              <a:rPr lang="de-DE" dirty="0"/>
            </a:br>
            <a:r>
              <a:rPr lang="de-DE" dirty="0"/>
              <a:t>	Dadurch erweitern sie weitere grundschulrelevante Kompetenzen.</a:t>
            </a:r>
          </a:p>
        </p:txBody>
      </p:sp>
      <p:sp>
        <p:nvSpPr>
          <p:cNvPr id="7" name="Titel 1">
            <a:extLst>
              <a:ext uri="{FF2B5EF4-FFF2-40B4-BE49-F238E27FC236}">
                <a16:creationId xmlns:a16="http://schemas.microsoft.com/office/drawing/2014/main" id="{74C949D5-7207-064B-AAAF-4D40A1E572EE}"/>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Tree>
    <p:extLst>
      <p:ext uri="{BB962C8B-B14F-4D97-AF65-F5344CB8AC3E}">
        <p14:creationId xmlns:p14="http://schemas.microsoft.com/office/powerpoint/2010/main" val="326067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id="{0AE01991-D3A2-5849-8166-989F3B3EA745}"/>
              </a:ext>
            </a:extLst>
          </p:cNvPr>
          <p:cNvSpPr txBox="1">
            <a:spLocks/>
          </p:cNvSpPr>
          <p:nvPr/>
        </p:nvSpPr>
        <p:spPr>
          <a:xfrm>
            <a:off x="838200" y="1276984"/>
            <a:ext cx="10515600" cy="512381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Algorithmen in der Programmierung</a:t>
            </a:r>
          </a:p>
          <a:p>
            <a:r>
              <a:rPr lang="de-DE" dirty="0"/>
              <a:t>Ein Algorithmus beschreibt, wie eine bestimmte Aufgabenart schrittweise gelöst werden kann. </a:t>
            </a:r>
            <a:r>
              <a:rPr lang="de-DE" dirty="0">
                <a:solidFill>
                  <a:schemeClr val="bg1">
                    <a:lumMod val="50000"/>
                  </a:schemeClr>
                </a:solidFill>
              </a:rPr>
              <a:t>Viele Algorithmen gibt es schon sehr lange, sie wurden also nicht speziell für den Computer geschrieben. Ein bekanntes Beispiel ist der Algorithmus des Euklid, der beschreibt, wie sich der größte gemeinsame Teiler zweier ganzer positiver Zahlen berechnen lässt.</a:t>
            </a:r>
          </a:p>
          <a:p>
            <a:r>
              <a:rPr lang="de-DE" dirty="0"/>
              <a:t>Algorithmen können in natürlicher Sprache formuliert werden, eine solche Anleitung ist für einen Computer allerdings nicht zu gebrauchen. Grund hierfür ist die Vieldeutigkeit, durch die sich natürliche Sprachen auszeichnen. Um Algorithmen für Computer verständlich zu machen, bedarf es einer eindeutigen Ausdrucksform.</a:t>
            </a:r>
          </a:p>
          <a:p>
            <a:r>
              <a:rPr lang="de-DE" dirty="0">
                <a:solidFill>
                  <a:schemeClr val="bg1">
                    <a:lumMod val="50000"/>
                  </a:schemeClr>
                </a:solidFill>
              </a:rPr>
              <a:t>Programmiersprachen sind zwar längst nicht so ausdrucksfähig wie eine natürliche Sprache, jedoch kann man mit ihnen dem Computer exakt und unmissverständlich mitteilen, was er tun soll. </a:t>
            </a:r>
            <a:r>
              <a:rPr lang="de-DE" dirty="0"/>
              <a:t>Der Programmierer hat somit nicht nur die Aufgabe, ein Verfahren zur Lösung des gegebenen Problems zu entwickeln, sondern muss außerdem den entworfenen Algorithmus in eine Programmiersprache übersetzen.</a:t>
            </a:r>
          </a:p>
          <a:p>
            <a:endParaRPr lang="de-DE" dirty="0"/>
          </a:p>
        </p:txBody>
      </p:sp>
      <p:sp>
        <p:nvSpPr>
          <p:cNvPr id="9" name="Titel 1">
            <a:extLst>
              <a:ext uri="{FF2B5EF4-FFF2-40B4-BE49-F238E27FC236}">
                <a16:creationId xmlns:a16="http://schemas.microsoft.com/office/drawing/2014/main" id="{043CAF4A-B6F2-F94F-936D-CDFC8DEBFDCD}"/>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Tree>
    <p:extLst>
      <p:ext uri="{BB962C8B-B14F-4D97-AF65-F5344CB8AC3E}">
        <p14:creationId xmlns:p14="http://schemas.microsoft.com/office/powerpoint/2010/main" val="186358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4B2B5C19-84A9-B44C-A540-847868F427AA}"/>
              </a:ext>
            </a:extLst>
          </p:cNvPr>
          <p:cNvPicPr>
            <a:picLocks noGrp="1" noChangeAspect="1"/>
          </p:cNvPicPr>
          <p:nvPr>
            <p:ph idx="1"/>
          </p:nvPr>
        </p:nvPicPr>
        <p:blipFill>
          <a:blip r:embed="rId3"/>
          <a:stretch>
            <a:fillRect/>
          </a:stretch>
        </p:blipFill>
        <p:spPr>
          <a:xfrm>
            <a:off x="1831183" y="2416685"/>
            <a:ext cx="1421039" cy="1905865"/>
          </a:xfrm>
          <a:prstGeom prst="rect">
            <a:avLst/>
          </a:prstGeom>
        </p:spPr>
      </p:pic>
      <p:pic>
        <p:nvPicPr>
          <p:cNvPr id="5" name="Grafik 4">
            <a:extLst>
              <a:ext uri="{FF2B5EF4-FFF2-40B4-BE49-F238E27FC236}">
                <a16:creationId xmlns:a16="http://schemas.microsoft.com/office/drawing/2014/main" id="{E27B29F1-5758-FC43-972C-2067C6CDB856}"/>
              </a:ext>
            </a:extLst>
          </p:cNvPr>
          <p:cNvPicPr>
            <a:picLocks noChangeAspect="1"/>
          </p:cNvPicPr>
          <p:nvPr/>
        </p:nvPicPr>
        <p:blipFill>
          <a:blip r:embed="rId4"/>
          <a:stretch>
            <a:fillRect/>
          </a:stretch>
        </p:blipFill>
        <p:spPr>
          <a:xfrm>
            <a:off x="4775200" y="2397283"/>
            <a:ext cx="2641600" cy="1079500"/>
          </a:xfrm>
          <a:prstGeom prst="rect">
            <a:avLst/>
          </a:prstGeom>
        </p:spPr>
      </p:pic>
      <p:pic>
        <p:nvPicPr>
          <p:cNvPr id="6" name="Grafik 5">
            <a:extLst>
              <a:ext uri="{FF2B5EF4-FFF2-40B4-BE49-F238E27FC236}">
                <a16:creationId xmlns:a16="http://schemas.microsoft.com/office/drawing/2014/main" id="{7A5A3FC2-0635-5147-94AB-48F159BF86F7}"/>
              </a:ext>
            </a:extLst>
          </p:cNvPr>
          <p:cNvPicPr>
            <a:picLocks noChangeAspect="1"/>
          </p:cNvPicPr>
          <p:nvPr/>
        </p:nvPicPr>
        <p:blipFill>
          <a:blip r:embed="rId5"/>
          <a:stretch>
            <a:fillRect/>
          </a:stretch>
        </p:blipFill>
        <p:spPr>
          <a:xfrm>
            <a:off x="4775200" y="4038426"/>
            <a:ext cx="2641600" cy="1079500"/>
          </a:xfrm>
          <a:prstGeom prst="rect">
            <a:avLst/>
          </a:prstGeom>
        </p:spPr>
      </p:pic>
      <p:pic>
        <p:nvPicPr>
          <p:cNvPr id="7" name="Grafik 6">
            <a:extLst>
              <a:ext uri="{FF2B5EF4-FFF2-40B4-BE49-F238E27FC236}">
                <a16:creationId xmlns:a16="http://schemas.microsoft.com/office/drawing/2014/main" id="{6FE30C95-D094-3F47-8C86-05CB191A01F8}"/>
              </a:ext>
            </a:extLst>
          </p:cNvPr>
          <p:cNvPicPr>
            <a:picLocks noChangeAspect="1"/>
          </p:cNvPicPr>
          <p:nvPr/>
        </p:nvPicPr>
        <p:blipFill>
          <a:blip r:embed="rId6"/>
          <a:stretch>
            <a:fillRect/>
          </a:stretch>
        </p:blipFill>
        <p:spPr>
          <a:xfrm>
            <a:off x="4775200" y="5684862"/>
            <a:ext cx="2641600" cy="1079500"/>
          </a:xfrm>
          <a:prstGeom prst="rect">
            <a:avLst/>
          </a:prstGeom>
        </p:spPr>
      </p:pic>
      <p:pic>
        <p:nvPicPr>
          <p:cNvPr id="8" name="Grafik 7">
            <a:extLst>
              <a:ext uri="{FF2B5EF4-FFF2-40B4-BE49-F238E27FC236}">
                <a16:creationId xmlns:a16="http://schemas.microsoft.com/office/drawing/2014/main" id="{EB92CAC3-A8C4-914D-B34F-D559DC1458AE}"/>
              </a:ext>
            </a:extLst>
          </p:cNvPr>
          <p:cNvPicPr>
            <a:picLocks noChangeAspect="1"/>
          </p:cNvPicPr>
          <p:nvPr/>
        </p:nvPicPr>
        <p:blipFill>
          <a:blip r:embed="rId7"/>
          <a:stretch>
            <a:fillRect/>
          </a:stretch>
        </p:blipFill>
        <p:spPr>
          <a:xfrm>
            <a:off x="8230054" y="2864463"/>
            <a:ext cx="2159000" cy="2286000"/>
          </a:xfrm>
          <a:prstGeom prst="rect">
            <a:avLst/>
          </a:prstGeom>
        </p:spPr>
      </p:pic>
      <p:sp>
        <p:nvSpPr>
          <p:cNvPr id="9" name="Textfeld 8">
            <a:extLst>
              <a:ext uri="{FF2B5EF4-FFF2-40B4-BE49-F238E27FC236}">
                <a16:creationId xmlns:a16="http://schemas.microsoft.com/office/drawing/2014/main" id="{342E52FC-F8EA-3748-9515-C8FB3A3219CC}"/>
              </a:ext>
            </a:extLst>
          </p:cNvPr>
          <p:cNvSpPr txBox="1"/>
          <p:nvPr/>
        </p:nvSpPr>
        <p:spPr>
          <a:xfrm>
            <a:off x="2502933" y="1045361"/>
            <a:ext cx="7186134" cy="400110"/>
          </a:xfrm>
          <a:prstGeom prst="rect">
            <a:avLst/>
          </a:prstGeom>
          <a:noFill/>
        </p:spPr>
        <p:txBody>
          <a:bodyPr wrap="none" rtlCol="0">
            <a:spAutoFit/>
          </a:bodyPr>
          <a:lstStyle/>
          <a:p>
            <a:r>
              <a:rPr lang="de-DE" sz="2000" dirty="0"/>
              <a:t>Grundstrukturen von Algorithmen - Darstellung in </a:t>
            </a:r>
            <a:r>
              <a:rPr lang="de-DE" sz="2000" i="1" dirty="0"/>
              <a:t>Struktogrammen</a:t>
            </a:r>
          </a:p>
        </p:txBody>
      </p:sp>
      <p:sp>
        <p:nvSpPr>
          <p:cNvPr id="10" name="Textfeld 9">
            <a:extLst>
              <a:ext uri="{FF2B5EF4-FFF2-40B4-BE49-F238E27FC236}">
                <a16:creationId xmlns:a16="http://schemas.microsoft.com/office/drawing/2014/main" id="{04A9841A-735E-9043-A5C9-ACFDDDC173E8}"/>
              </a:ext>
            </a:extLst>
          </p:cNvPr>
          <p:cNvSpPr txBox="1"/>
          <p:nvPr/>
        </p:nvSpPr>
        <p:spPr>
          <a:xfrm>
            <a:off x="1831183" y="1562394"/>
            <a:ext cx="1421039" cy="400110"/>
          </a:xfrm>
          <a:prstGeom prst="rect">
            <a:avLst/>
          </a:prstGeom>
          <a:noFill/>
        </p:spPr>
        <p:txBody>
          <a:bodyPr wrap="square" rtlCol="0">
            <a:spAutoFit/>
          </a:bodyPr>
          <a:lstStyle/>
          <a:p>
            <a:pPr marL="273050" indent="-273050" algn="ctr">
              <a:buFont typeface="+mj-lt"/>
              <a:buAutoNum type="arabicPeriod"/>
            </a:pPr>
            <a:r>
              <a:rPr lang="de-DE" sz="2000" dirty="0"/>
              <a:t>Sequenz</a:t>
            </a:r>
          </a:p>
        </p:txBody>
      </p:sp>
      <p:sp>
        <p:nvSpPr>
          <p:cNvPr id="11" name="Textfeld 10">
            <a:extLst>
              <a:ext uri="{FF2B5EF4-FFF2-40B4-BE49-F238E27FC236}">
                <a16:creationId xmlns:a16="http://schemas.microsoft.com/office/drawing/2014/main" id="{6BC1DC05-3960-1F41-9F25-0B9676037B32}"/>
              </a:ext>
            </a:extLst>
          </p:cNvPr>
          <p:cNvSpPr txBox="1"/>
          <p:nvPr/>
        </p:nvSpPr>
        <p:spPr>
          <a:xfrm>
            <a:off x="4775200" y="1534625"/>
            <a:ext cx="2641600" cy="400110"/>
          </a:xfrm>
          <a:prstGeom prst="rect">
            <a:avLst/>
          </a:prstGeom>
          <a:noFill/>
        </p:spPr>
        <p:txBody>
          <a:bodyPr wrap="square" rtlCol="0">
            <a:spAutoFit/>
          </a:bodyPr>
          <a:lstStyle/>
          <a:p>
            <a:pPr marL="273050" indent="-273050" algn="ctr">
              <a:buFont typeface="+mj-lt"/>
              <a:buAutoNum type="arabicPeriod" startAt="2"/>
            </a:pPr>
            <a:r>
              <a:rPr lang="de-DE" sz="2000" dirty="0"/>
              <a:t>Wiederholungen</a:t>
            </a:r>
            <a:r>
              <a:rPr lang="de-DE" dirty="0"/>
              <a:t> </a:t>
            </a:r>
            <a:endParaRPr lang="de-DE" sz="2000" dirty="0"/>
          </a:p>
        </p:txBody>
      </p:sp>
      <p:sp>
        <p:nvSpPr>
          <p:cNvPr id="12" name="Textfeld 11">
            <a:extLst>
              <a:ext uri="{FF2B5EF4-FFF2-40B4-BE49-F238E27FC236}">
                <a16:creationId xmlns:a16="http://schemas.microsoft.com/office/drawing/2014/main" id="{3E89D6CC-E8DE-574A-8585-A555FB96992D}"/>
              </a:ext>
            </a:extLst>
          </p:cNvPr>
          <p:cNvSpPr txBox="1"/>
          <p:nvPr/>
        </p:nvSpPr>
        <p:spPr>
          <a:xfrm>
            <a:off x="8230055" y="1534625"/>
            <a:ext cx="2140403" cy="400110"/>
          </a:xfrm>
          <a:prstGeom prst="rect">
            <a:avLst/>
          </a:prstGeom>
          <a:noFill/>
        </p:spPr>
        <p:txBody>
          <a:bodyPr wrap="square" rtlCol="0">
            <a:spAutoFit/>
          </a:bodyPr>
          <a:lstStyle/>
          <a:p>
            <a:pPr marL="273050" indent="-273050">
              <a:buFont typeface="+mj-lt"/>
              <a:buAutoNum type="arabicPeriod" startAt="3"/>
            </a:pPr>
            <a:r>
              <a:rPr lang="de-DE" sz="2000" dirty="0"/>
              <a:t>Verzweigungen</a:t>
            </a:r>
            <a:r>
              <a:rPr lang="de-DE" dirty="0"/>
              <a:t> </a:t>
            </a:r>
            <a:endParaRPr lang="de-DE" sz="2000" dirty="0"/>
          </a:p>
        </p:txBody>
      </p:sp>
      <p:sp>
        <p:nvSpPr>
          <p:cNvPr id="13" name="Textfeld 12">
            <a:extLst>
              <a:ext uri="{FF2B5EF4-FFF2-40B4-BE49-F238E27FC236}">
                <a16:creationId xmlns:a16="http://schemas.microsoft.com/office/drawing/2014/main" id="{1985D2B7-AAB0-3445-8510-6FE46C77C18D}"/>
              </a:ext>
            </a:extLst>
          </p:cNvPr>
          <p:cNvSpPr txBox="1"/>
          <p:nvPr/>
        </p:nvSpPr>
        <p:spPr>
          <a:xfrm>
            <a:off x="1831183" y="1918468"/>
            <a:ext cx="1421040" cy="523220"/>
          </a:xfrm>
          <a:prstGeom prst="rect">
            <a:avLst/>
          </a:prstGeom>
          <a:noFill/>
        </p:spPr>
        <p:txBody>
          <a:bodyPr wrap="square" rtlCol="0">
            <a:spAutoFit/>
          </a:bodyPr>
          <a:lstStyle/>
          <a:p>
            <a:pPr algn="ctr"/>
            <a:r>
              <a:rPr lang="de-DE" sz="1400" dirty="0">
                <a:sym typeface="Wingdings" pitchFamily="2" charset="2"/>
              </a:rPr>
              <a:t>F</a:t>
            </a:r>
            <a:r>
              <a:rPr lang="de-DE" sz="1400" dirty="0"/>
              <a:t>olge von Anweisungen</a:t>
            </a:r>
          </a:p>
        </p:txBody>
      </p:sp>
      <p:sp>
        <p:nvSpPr>
          <p:cNvPr id="15" name="Textfeld 14">
            <a:extLst>
              <a:ext uri="{FF2B5EF4-FFF2-40B4-BE49-F238E27FC236}">
                <a16:creationId xmlns:a16="http://schemas.microsoft.com/office/drawing/2014/main" id="{DA750BC1-530E-284C-8380-38C5847D3438}"/>
              </a:ext>
            </a:extLst>
          </p:cNvPr>
          <p:cNvSpPr txBox="1"/>
          <p:nvPr/>
        </p:nvSpPr>
        <p:spPr>
          <a:xfrm>
            <a:off x="4775200" y="1882383"/>
            <a:ext cx="2641600" cy="523220"/>
          </a:xfrm>
          <a:prstGeom prst="rect">
            <a:avLst/>
          </a:prstGeom>
          <a:noFill/>
        </p:spPr>
        <p:txBody>
          <a:bodyPr wrap="square" rtlCol="0">
            <a:spAutoFit/>
          </a:bodyPr>
          <a:lstStyle/>
          <a:p>
            <a:pPr algn="ctr"/>
            <a:r>
              <a:rPr lang="de-DE" sz="1400" dirty="0"/>
              <a:t>Solange eine Bedingung erfüllt wird, wird die Aktion wiederholt.</a:t>
            </a:r>
          </a:p>
        </p:txBody>
      </p:sp>
      <p:sp>
        <p:nvSpPr>
          <p:cNvPr id="16" name="Textfeld 15">
            <a:extLst>
              <a:ext uri="{FF2B5EF4-FFF2-40B4-BE49-F238E27FC236}">
                <a16:creationId xmlns:a16="http://schemas.microsoft.com/office/drawing/2014/main" id="{91D2CE75-8103-0648-BDDF-0B5DD8FAF38C}"/>
              </a:ext>
            </a:extLst>
          </p:cNvPr>
          <p:cNvSpPr txBox="1"/>
          <p:nvPr/>
        </p:nvSpPr>
        <p:spPr>
          <a:xfrm>
            <a:off x="4761141" y="3556808"/>
            <a:ext cx="2757714" cy="523220"/>
          </a:xfrm>
          <a:prstGeom prst="rect">
            <a:avLst/>
          </a:prstGeom>
          <a:noFill/>
        </p:spPr>
        <p:txBody>
          <a:bodyPr wrap="square" rtlCol="0">
            <a:spAutoFit/>
          </a:bodyPr>
          <a:lstStyle/>
          <a:p>
            <a:pPr algn="ctr"/>
            <a:r>
              <a:rPr lang="de-DE" sz="1400" dirty="0"/>
              <a:t>Solange eine Bedingung erfüllt wird, wird eine Aktion ausgeführt.</a:t>
            </a:r>
          </a:p>
        </p:txBody>
      </p:sp>
      <p:sp>
        <p:nvSpPr>
          <p:cNvPr id="17" name="Textfeld 16">
            <a:extLst>
              <a:ext uri="{FF2B5EF4-FFF2-40B4-BE49-F238E27FC236}">
                <a16:creationId xmlns:a16="http://schemas.microsoft.com/office/drawing/2014/main" id="{8F9BCDCC-A484-2945-8437-4D1D8C1F172F}"/>
              </a:ext>
            </a:extLst>
          </p:cNvPr>
          <p:cNvSpPr txBox="1"/>
          <p:nvPr/>
        </p:nvSpPr>
        <p:spPr>
          <a:xfrm>
            <a:off x="4674283" y="5192223"/>
            <a:ext cx="2844346" cy="523220"/>
          </a:xfrm>
          <a:prstGeom prst="rect">
            <a:avLst/>
          </a:prstGeom>
          <a:noFill/>
        </p:spPr>
        <p:txBody>
          <a:bodyPr wrap="square" rtlCol="0">
            <a:spAutoFit/>
          </a:bodyPr>
          <a:lstStyle/>
          <a:p>
            <a:pPr algn="ctr"/>
            <a:r>
              <a:rPr lang="de-DE" sz="1400" dirty="0"/>
              <a:t>Eine Aktion wird solange ausgeführt, bis eine Bedingung erfüllt wird.</a:t>
            </a:r>
          </a:p>
        </p:txBody>
      </p:sp>
      <p:sp>
        <p:nvSpPr>
          <p:cNvPr id="18" name="Textfeld 17">
            <a:extLst>
              <a:ext uri="{FF2B5EF4-FFF2-40B4-BE49-F238E27FC236}">
                <a16:creationId xmlns:a16="http://schemas.microsoft.com/office/drawing/2014/main" id="{EC56AB0E-94EA-5A4B-9EEB-808AD36DDC76}"/>
              </a:ext>
            </a:extLst>
          </p:cNvPr>
          <p:cNvSpPr txBox="1"/>
          <p:nvPr/>
        </p:nvSpPr>
        <p:spPr>
          <a:xfrm>
            <a:off x="7983604" y="1918469"/>
            <a:ext cx="2633302" cy="954107"/>
          </a:xfrm>
          <a:prstGeom prst="rect">
            <a:avLst/>
          </a:prstGeom>
          <a:noFill/>
        </p:spPr>
        <p:txBody>
          <a:bodyPr wrap="square" rtlCol="0">
            <a:spAutoFit/>
          </a:bodyPr>
          <a:lstStyle/>
          <a:p>
            <a:pPr algn="ctr"/>
            <a:r>
              <a:rPr lang="de-DE" sz="1400" dirty="0"/>
              <a:t>Wird eine Bedingung erfüllt (Ja), wird Aktion 1 ausgeführt. </a:t>
            </a:r>
          </a:p>
          <a:p>
            <a:pPr algn="ctr"/>
            <a:r>
              <a:rPr lang="de-DE" sz="1400" dirty="0"/>
              <a:t>Wird die Bedingung nicht erfüllt (Nein), wird Aktion 2 ausgeführt</a:t>
            </a:r>
          </a:p>
        </p:txBody>
      </p:sp>
      <p:sp>
        <p:nvSpPr>
          <p:cNvPr id="20" name="Titel 1">
            <a:extLst>
              <a:ext uri="{FF2B5EF4-FFF2-40B4-BE49-F238E27FC236}">
                <a16:creationId xmlns:a16="http://schemas.microsoft.com/office/drawing/2014/main" id="{E3452319-F7CC-0B45-99DC-FC5FF798B4BC}"/>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Tree>
    <p:extLst>
      <p:ext uri="{BB962C8B-B14F-4D97-AF65-F5344CB8AC3E}">
        <p14:creationId xmlns:p14="http://schemas.microsoft.com/office/powerpoint/2010/main" val="745213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78DAE8D-F682-5C41-8B30-B9A8B2B4B922}"/>
              </a:ext>
            </a:extLst>
          </p:cNvPr>
          <p:cNvSpPr>
            <a:spLocks noGrp="1"/>
          </p:cNvSpPr>
          <p:nvPr>
            <p:ph idx="1"/>
          </p:nvPr>
        </p:nvSpPr>
        <p:spPr>
          <a:xfrm>
            <a:off x="810904" y="1439545"/>
            <a:ext cx="10515600" cy="4351338"/>
          </a:xfrm>
        </p:spPr>
        <p:txBody>
          <a:bodyPr>
            <a:normAutofit fontScale="85000" lnSpcReduction="10000"/>
          </a:bodyPr>
          <a:lstStyle/>
          <a:p>
            <a:pPr marL="0" indent="0">
              <a:buNone/>
            </a:pPr>
            <a:r>
              <a:rPr lang="de-DE" dirty="0"/>
              <a:t>Wesentliche </a:t>
            </a:r>
            <a:r>
              <a:rPr lang="de-DE" dirty="0" err="1"/>
              <a:t>Sprachkonstrukte</a:t>
            </a:r>
            <a:r>
              <a:rPr lang="de-DE" dirty="0"/>
              <a:t> von Algorithmen</a:t>
            </a:r>
          </a:p>
          <a:p>
            <a:pPr marL="0" indent="0">
              <a:buNone/>
            </a:pPr>
            <a:r>
              <a:rPr lang="de-DE" dirty="0"/>
              <a:t>Drei </a:t>
            </a:r>
            <a:r>
              <a:rPr lang="de-DE" dirty="0" err="1"/>
              <a:t>Sprachkonstrukte</a:t>
            </a:r>
            <a:r>
              <a:rPr lang="de-DE" dirty="0"/>
              <a:t> reichen aus, Ablaufdiagramme in einen Algorithmus zu überführen. </a:t>
            </a:r>
          </a:p>
          <a:p>
            <a:pPr>
              <a:buAutoNum type="arabicPeriod"/>
            </a:pPr>
            <a:r>
              <a:rPr lang="de-DE" dirty="0">
                <a:solidFill>
                  <a:srgbClr val="00B050"/>
                </a:solidFill>
              </a:rPr>
              <a:t>Sequenz</a:t>
            </a:r>
            <a:r>
              <a:rPr lang="de-DE" dirty="0"/>
              <a:t>: zählt Anweisung für Anweisung in der Reihenfolge auf, in der diese abgearbeitet werden sollen. In einer Normsprache könnte man jede Anweisung mit </a:t>
            </a:r>
            <a:r>
              <a:rPr lang="de-DE" i="1" dirty="0">
                <a:solidFill>
                  <a:srgbClr val="00B050"/>
                </a:solidFill>
              </a:rPr>
              <a:t>"tue" </a:t>
            </a:r>
            <a:r>
              <a:rPr lang="de-DE" dirty="0"/>
              <a:t>beginnen. Eine Sequenz ist also eine Aufreihung von "</a:t>
            </a:r>
            <a:r>
              <a:rPr lang="de-DE" dirty="0" err="1"/>
              <a:t>tue"s</a:t>
            </a:r>
            <a:r>
              <a:rPr lang="de-DE" dirty="0"/>
              <a:t>.</a:t>
            </a:r>
          </a:p>
          <a:p>
            <a:pPr>
              <a:buAutoNum type="arabicPeriod"/>
            </a:pPr>
            <a:r>
              <a:rPr lang="de-DE" dirty="0">
                <a:solidFill>
                  <a:srgbClr val="00B050"/>
                </a:solidFill>
              </a:rPr>
              <a:t>Verzweigung</a:t>
            </a:r>
            <a:r>
              <a:rPr lang="de-DE" dirty="0"/>
              <a:t>: teilt nach einer Beantwortung einer Ja-Nein-Frage den weiteren Weg in zwei Wege. In der Normsprache erkennt man eine Verzweigung an der </a:t>
            </a:r>
            <a:r>
              <a:rPr lang="de-DE" dirty="0">
                <a:solidFill>
                  <a:srgbClr val="00B050"/>
                </a:solidFill>
              </a:rPr>
              <a:t>“</a:t>
            </a:r>
            <a:r>
              <a:rPr lang="de-DE" i="1" dirty="0">
                <a:solidFill>
                  <a:srgbClr val="00B050"/>
                </a:solidFill>
              </a:rPr>
              <a:t>Wenn Bedingung ... erfüllt dann …, sonst …“ </a:t>
            </a:r>
            <a:r>
              <a:rPr lang="de-DE" dirty="0"/>
              <a:t>Konstruktion. </a:t>
            </a:r>
          </a:p>
          <a:p>
            <a:pPr>
              <a:buAutoNum type="arabicPeriod"/>
            </a:pPr>
            <a:r>
              <a:rPr lang="de-DE" dirty="0">
                <a:solidFill>
                  <a:srgbClr val="00B050"/>
                </a:solidFill>
              </a:rPr>
              <a:t>Wiederholung</a:t>
            </a:r>
            <a:r>
              <a:rPr lang="de-DE" dirty="0"/>
              <a:t> (Schleife, Iteration): beschreiben Wiederholungen und sind erkennbar an </a:t>
            </a:r>
            <a:r>
              <a:rPr lang="de-DE" i="1" dirty="0">
                <a:solidFill>
                  <a:srgbClr val="00B050"/>
                </a:solidFill>
              </a:rPr>
              <a:t>“Tue solange Bedingung ...erfüllt" </a:t>
            </a:r>
            <a:r>
              <a:rPr lang="de-DE" dirty="0"/>
              <a:t>oder </a:t>
            </a:r>
            <a:r>
              <a:rPr lang="de-DE" i="1" dirty="0">
                <a:solidFill>
                  <a:srgbClr val="00B050"/>
                </a:solidFill>
              </a:rPr>
              <a:t>“Tue solange bis Bedingung … erfüllt ist.."</a:t>
            </a:r>
            <a:r>
              <a:rPr lang="de-DE" dirty="0"/>
              <a:t> oder </a:t>
            </a:r>
            <a:r>
              <a:rPr lang="de-DE" i="1" dirty="0">
                <a:solidFill>
                  <a:srgbClr val="00B050"/>
                </a:solidFill>
              </a:rPr>
              <a:t>“Tue so und sooft mal".</a:t>
            </a:r>
          </a:p>
          <a:p>
            <a:pPr marL="0" indent="0">
              <a:buNone/>
            </a:pPr>
            <a:endParaRPr lang="de-DE" dirty="0"/>
          </a:p>
        </p:txBody>
      </p:sp>
      <p:sp>
        <p:nvSpPr>
          <p:cNvPr id="7" name="Titel 1">
            <a:extLst>
              <a:ext uri="{FF2B5EF4-FFF2-40B4-BE49-F238E27FC236}">
                <a16:creationId xmlns:a16="http://schemas.microsoft.com/office/drawing/2014/main" id="{316A1D6A-F044-F940-B905-CD89D3ECEE6B}"/>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Tree>
    <p:extLst>
      <p:ext uri="{BB962C8B-B14F-4D97-AF65-F5344CB8AC3E}">
        <p14:creationId xmlns:p14="http://schemas.microsoft.com/office/powerpoint/2010/main" val="858685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F9DE9-DC74-8440-A42F-1DBA0D79E5D5}"/>
              </a:ext>
            </a:extLst>
          </p:cNvPr>
          <p:cNvSpPr>
            <a:spLocks noGrp="1"/>
          </p:cNvSpPr>
          <p:nvPr>
            <p:ph type="title"/>
          </p:nvPr>
        </p:nvSpPr>
        <p:spPr>
          <a:xfrm>
            <a:off x="838200" y="119467"/>
            <a:ext cx="2614684" cy="863174"/>
          </a:xfrm>
        </p:spPr>
        <p:txBody>
          <a:bodyPr>
            <a:normAutofit/>
          </a:bodyPr>
          <a:lstStyle/>
          <a:p>
            <a:r>
              <a:rPr lang="de-DE" sz="3600" dirty="0"/>
              <a:t>Inhalte</a:t>
            </a:r>
          </a:p>
        </p:txBody>
      </p:sp>
      <p:sp>
        <p:nvSpPr>
          <p:cNvPr id="3" name="Inhaltsplatzhalter 2">
            <a:extLst>
              <a:ext uri="{FF2B5EF4-FFF2-40B4-BE49-F238E27FC236}">
                <a16:creationId xmlns:a16="http://schemas.microsoft.com/office/drawing/2014/main" id="{902E9D0D-C749-BB4E-9367-3497AC317237}"/>
              </a:ext>
            </a:extLst>
          </p:cNvPr>
          <p:cNvSpPr>
            <a:spLocks noGrp="1"/>
          </p:cNvSpPr>
          <p:nvPr>
            <p:ph idx="1"/>
          </p:nvPr>
        </p:nvSpPr>
        <p:spPr>
          <a:xfrm>
            <a:off x="838200" y="1539017"/>
            <a:ext cx="10515600" cy="4351338"/>
          </a:xfrm>
        </p:spPr>
        <p:txBody>
          <a:bodyPr>
            <a:normAutofit/>
          </a:bodyPr>
          <a:lstStyle/>
          <a:p>
            <a:r>
              <a:rPr lang="de-DE" i="1" dirty="0"/>
              <a:t>Was</a:t>
            </a:r>
            <a:r>
              <a:rPr lang="de-DE" dirty="0"/>
              <a:t> ist Programmieren?</a:t>
            </a:r>
          </a:p>
          <a:p>
            <a:r>
              <a:rPr lang="de-DE" i="1" dirty="0">
                <a:solidFill>
                  <a:srgbClr val="00B050"/>
                </a:solidFill>
              </a:rPr>
              <a:t>Warum</a:t>
            </a:r>
            <a:r>
              <a:rPr lang="de-DE" dirty="0">
                <a:solidFill>
                  <a:srgbClr val="00B050"/>
                </a:solidFill>
              </a:rPr>
              <a:t> überhaupt Programmieren in der Grundschule?</a:t>
            </a:r>
          </a:p>
          <a:p>
            <a:r>
              <a:rPr lang="de-DE" i="1" dirty="0"/>
              <a:t>Wie</a:t>
            </a:r>
            <a:r>
              <a:rPr lang="de-DE" dirty="0"/>
              <a:t> Programmieren in der Grundschule?</a:t>
            </a:r>
          </a:p>
          <a:p>
            <a:r>
              <a:rPr lang="de-DE" dirty="0"/>
              <a:t>Programmieren und Mathematikunterricht</a:t>
            </a:r>
          </a:p>
          <a:p>
            <a:r>
              <a:rPr lang="de-DE" dirty="0"/>
              <a:t>Weiterarbeit in der eigenen Praxis</a:t>
            </a:r>
          </a:p>
          <a:p>
            <a:endParaRPr lang="de-DE" dirty="0"/>
          </a:p>
        </p:txBody>
      </p:sp>
    </p:spTree>
    <p:extLst>
      <p:ext uri="{BB962C8B-B14F-4D97-AF65-F5344CB8AC3E}">
        <p14:creationId xmlns:p14="http://schemas.microsoft.com/office/powerpoint/2010/main" val="3975364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3CA00C2-7FBD-4249-992C-8280A3644D09}"/>
              </a:ext>
            </a:extLst>
          </p:cNvPr>
          <p:cNvSpPr>
            <a:spLocks noGrp="1"/>
          </p:cNvSpPr>
          <p:nvPr>
            <p:ph idx="1"/>
          </p:nvPr>
        </p:nvSpPr>
        <p:spPr>
          <a:xfrm>
            <a:off x="838200" y="1270000"/>
            <a:ext cx="10515600" cy="4906963"/>
          </a:xfrm>
        </p:spPr>
        <p:txBody>
          <a:bodyPr/>
          <a:lstStyle/>
          <a:p>
            <a:r>
              <a:rPr lang="de-DE" dirty="0"/>
              <a:t>Fachdidaktik: Was kann uns der Einsatz digitaler Medien für den Fachunterricht bringen?</a:t>
            </a:r>
          </a:p>
          <a:p>
            <a:r>
              <a:rPr lang="de-DE" dirty="0"/>
              <a:t>Politik: </a:t>
            </a:r>
          </a:p>
          <a:p>
            <a:r>
              <a:rPr lang="de-DE" dirty="0"/>
              <a:t>Praxis:</a:t>
            </a:r>
          </a:p>
          <a:p>
            <a:r>
              <a:rPr lang="de-DE" dirty="0"/>
              <a:t>Lehrperson:</a:t>
            </a:r>
          </a:p>
          <a:p>
            <a:r>
              <a:rPr lang="de-DE" dirty="0"/>
              <a:t>Wissenschaft/ Forschung:</a:t>
            </a:r>
          </a:p>
          <a:p>
            <a:r>
              <a:rPr lang="de-DE" dirty="0"/>
              <a:t>Bedeutung für die Zukunft/ das Leben der </a:t>
            </a:r>
            <a:r>
              <a:rPr lang="de-DE" dirty="0" err="1"/>
              <a:t>SuS</a:t>
            </a:r>
            <a:r>
              <a:rPr lang="de-DE" dirty="0"/>
              <a:t>:</a:t>
            </a:r>
          </a:p>
        </p:txBody>
      </p:sp>
      <p:sp>
        <p:nvSpPr>
          <p:cNvPr id="4" name="Titel 1">
            <a:extLst>
              <a:ext uri="{FF2B5EF4-FFF2-40B4-BE49-F238E27FC236}">
                <a16:creationId xmlns:a16="http://schemas.microsoft.com/office/drawing/2014/main" id="{908ED74A-7CD6-AD46-9755-C3EFE47A3E4C}"/>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2825141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554E13B-4CCE-1B4B-822B-05584DD870D9}"/>
              </a:ext>
            </a:extLst>
          </p:cNvPr>
          <p:cNvSpPr>
            <a:spLocks noGrp="1"/>
          </p:cNvSpPr>
          <p:nvPr>
            <p:ph idx="1"/>
          </p:nvPr>
        </p:nvSpPr>
        <p:spPr>
          <a:xfrm>
            <a:off x="838200" y="1402543"/>
            <a:ext cx="10515600" cy="4351338"/>
          </a:xfrm>
        </p:spPr>
        <p:txBody>
          <a:bodyPr>
            <a:normAutofit/>
          </a:bodyPr>
          <a:lstStyle/>
          <a:p>
            <a:pPr marL="0" indent="0">
              <a:buNone/>
            </a:pPr>
            <a:r>
              <a:rPr lang="de-DE" dirty="0"/>
              <a:t>Kinder sollen verstehen, wie Dinge funktionieren.</a:t>
            </a:r>
          </a:p>
          <a:p>
            <a:pPr marL="0" indent="0">
              <a:buNone/>
            </a:pPr>
            <a:r>
              <a:rPr lang="de-DE" b="1" dirty="0"/>
              <a:t>Wenn Kinder neben der bloßen Verwendung von Computern auch wissen sollen, </a:t>
            </a:r>
            <a:r>
              <a:rPr lang="de-DE" b="1" i="1" dirty="0"/>
              <a:t>wie </a:t>
            </a:r>
            <a:r>
              <a:rPr lang="de-DE" b="1" dirty="0"/>
              <a:t>Com­puter arbeiten und funktionieren, dann ist eine Auseinandersetzung mit Grundbegriffen der Programmierung nötig. Dadurch erhalten die Kinder nicht nur Einblicke auf, sondern auch hinter den Bildschirm. </a:t>
            </a:r>
            <a:r>
              <a:rPr lang="de-DE" dirty="0"/>
              <a:t>(Walter, 2018)</a:t>
            </a:r>
          </a:p>
          <a:p>
            <a:pPr marL="0" indent="0">
              <a:buNone/>
            </a:pPr>
            <a:endParaRPr lang="de-DE" dirty="0"/>
          </a:p>
          <a:p>
            <a:pPr marL="0" indent="0">
              <a:buNone/>
            </a:pPr>
            <a:endParaRPr lang="de-DE" dirty="0"/>
          </a:p>
          <a:p>
            <a:pPr marL="0" indent="0">
              <a:buNone/>
            </a:pPr>
            <a:endParaRPr lang="de-DE" dirty="0"/>
          </a:p>
        </p:txBody>
      </p:sp>
      <p:sp>
        <p:nvSpPr>
          <p:cNvPr id="6" name="Titel 1">
            <a:extLst>
              <a:ext uri="{FF2B5EF4-FFF2-40B4-BE49-F238E27FC236}">
                <a16:creationId xmlns:a16="http://schemas.microsoft.com/office/drawing/2014/main" id="{7E886195-46D4-5A4F-8787-298ACE2F7F6E}"/>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3804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F9DE9-DC74-8440-A42F-1DBA0D79E5D5}"/>
              </a:ext>
            </a:extLst>
          </p:cNvPr>
          <p:cNvSpPr>
            <a:spLocks noGrp="1"/>
          </p:cNvSpPr>
          <p:nvPr>
            <p:ph type="title"/>
          </p:nvPr>
        </p:nvSpPr>
        <p:spPr>
          <a:xfrm>
            <a:off x="838199" y="119467"/>
            <a:ext cx="5703277" cy="863174"/>
          </a:xfrm>
        </p:spPr>
        <p:txBody>
          <a:bodyPr>
            <a:normAutofit/>
          </a:bodyPr>
          <a:lstStyle/>
          <a:p>
            <a:r>
              <a:rPr lang="de-DE" sz="3600" dirty="0"/>
              <a:t>Vorweg – ein Stimmungsbild</a:t>
            </a:r>
          </a:p>
        </p:txBody>
      </p:sp>
      <p:sp>
        <p:nvSpPr>
          <p:cNvPr id="3" name="Inhaltsplatzhalter 2">
            <a:extLst>
              <a:ext uri="{FF2B5EF4-FFF2-40B4-BE49-F238E27FC236}">
                <a16:creationId xmlns:a16="http://schemas.microsoft.com/office/drawing/2014/main" id="{902E9D0D-C749-BB4E-9367-3497AC317237}"/>
              </a:ext>
            </a:extLst>
          </p:cNvPr>
          <p:cNvSpPr>
            <a:spLocks noGrp="1"/>
          </p:cNvSpPr>
          <p:nvPr>
            <p:ph idx="1"/>
          </p:nvPr>
        </p:nvSpPr>
        <p:spPr>
          <a:xfrm>
            <a:off x="838200" y="1539017"/>
            <a:ext cx="10515600" cy="4351338"/>
          </a:xfrm>
        </p:spPr>
        <p:txBody>
          <a:bodyPr>
            <a:normAutofit/>
          </a:bodyPr>
          <a:lstStyle/>
          <a:p>
            <a:pPr marL="0" indent="0">
              <a:buNone/>
            </a:pPr>
            <a:r>
              <a:rPr lang="de-DE" dirty="0"/>
              <a:t>Was ist </a:t>
            </a:r>
            <a:r>
              <a:rPr lang="de-DE" dirty="0">
                <a:solidFill>
                  <a:srgbClr val="92D050"/>
                </a:solidFill>
              </a:rPr>
              <a:t>Ihre</a:t>
            </a:r>
            <a:r>
              <a:rPr lang="de-DE" dirty="0"/>
              <a:t> Meinung/</a:t>
            </a:r>
            <a:r>
              <a:rPr lang="de-DE" dirty="0">
                <a:solidFill>
                  <a:srgbClr val="92D050"/>
                </a:solidFill>
              </a:rPr>
              <a:t> Ihre</a:t>
            </a:r>
            <a:r>
              <a:rPr lang="de-DE" dirty="0"/>
              <a:t> Haltung?</a:t>
            </a:r>
          </a:p>
          <a:p>
            <a:pPr marL="0" indent="0">
              <a:buNone/>
            </a:pPr>
            <a:endParaRPr lang="de-DE" dirty="0"/>
          </a:p>
          <a:p>
            <a:pPr marL="0" indent="0">
              <a:buNone/>
            </a:pPr>
            <a:endParaRPr lang="de-DE" dirty="0"/>
          </a:p>
          <a:p>
            <a:pPr marL="0" indent="0">
              <a:buNone/>
            </a:pPr>
            <a:r>
              <a:rPr lang="de-DE" dirty="0"/>
              <a:t>Was sind Ihre Vorerfahrungen zum Programmieren (in der Grundschule)?</a:t>
            </a:r>
          </a:p>
        </p:txBody>
      </p:sp>
      <p:sp>
        <p:nvSpPr>
          <p:cNvPr id="4" name="Ovale Legende 3">
            <a:extLst>
              <a:ext uri="{FF2B5EF4-FFF2-40B4-BE49-F238E27FC236}">
                <a16:creationId xmlns:a16="http://schemas.microsoft.com/office/drawing/2014/main" id="{A650CE7A-A453-5C47-80D2-234FACB4FBD1}"/>
              </a:ext>
            </a:extLst>
          </p:cNvPr>
          <p:cNvSpPr/>
          <p:nvPr/>
        </p:nvSpPr>
        <p:spPr>
          <a:xfrm>
            <a:off x="7907383" y="982641"/>
            <a:ext cx="3553098" cy="1187726"/>
          </a:xfrm>
          <a:prstGeom prst="wedgeEllipseCallout">
            <a:avLst>
              <a:gd name="adj1" fmla="val -42157"/>
              <a:gd name="adj2" fmla="val 55168"/>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de-DE" sz="6000" dirty="0"/>
              <a:t>…</a:t>
            </a:r>
            <a:endParaRPr lang="de-DE" dirty="0"/>
          </a:p>
        </p:txBody>
      </p:sp>
    </p:spTree>
    <p:extLst>
      <p:ext uri="{BB962C8B-B14F-4D97-AF65-F5344CB8AC3E}">
        <p14:creationId xmlns:p14="http://schemas.microsoft.com/office/powerpoint/2010/main" val="3526117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03F1F16-40A8-6243-B3DF-354C5EF23569}"/>
              </a:ext>
            </a:extLst>
          </p:cNvPr>
          <p:cNvSpPr>
            <a:spLocks noGrp="1"/>
          </p:cNvSpPr>
          <p:nvPr>
            <p:ph idx="1"/>
          </p:nvPr>
        </p:nvSpPr>
        <p:spPr>
          <a:xfrm>
            <a:off x="838200" y="1402543"/>
            <a:ext cx="10515600" cy="4351338"/>
          </a:xfrm>
        </p:spPr>
        <p:txBody>
          <a:bodyPr/>
          <a:lstStyle/>
          <a:p>
            <a:pPr marL="0" indent="0">
              <a:buNone/>
            </a:pPr>
            <a:r>
              <a:rPr lang="de-DE" dirty="0" err="1"/>
              <a:t>Computational</a:t>
            </a:r>
            <a:r>
              <a:rPr lang="de-DE" dirty="0"/>
              <a:t> </a:t>
            </a:r>
            <a:r>
              <a:rPr lang="de-DE" dirty="0" err="1"/>
              <a:t>thinking</a:t>
            </a:r>
            <a:endParaRPr lang="de-DE" dirty="0"/>
          </a:p>
          <a:p>
            <a:pPr marL="0" indent="0">
              <a:buNone/>
            </a:pPr>
            <a:r>
              <a:rPr lang="de-DE" dirty="0"/>
              <a:t>bezeichnet nicht nur die für die Informatik wesentlichen Denkprozesse sondern die grundlegende Kompetenz Probleme durch Zerlegung, Modellierung, Abstraktion, Generalisierung, Rekursion,... zu lösen.</a:t>
            </a:r>
          </a:p>
          <a:p>
            <a:pPr marL="0" indent="0">
              <a:buNone/>
            </a:pPr>
            <a:r>
              <a:rPr lang="de-DE" dirty="0"/>
              <a:t>vgl. Wing 2006</a:t>
            </a:r>
          </a:p>
          <a:p>
            <a:pPr marL="0" indent="0">
              <a:buNone/>
            </a:pPr>
            <a:r>
              <a:rPr lang="de-DE" dirty="0"/>
              <a:t>„</a:t>
            </a:r>
            <a:r>
              <a:rPr lang="de-DE" dirty="0" err="1"/>
              <a:t>Computational</a:t>
            </a:r>
            <a:r>
              <a:rPr lang="de-DE" dirty="0"/>
              <a:t> </a:t>
            </a:r>
            <a:r>
              <a:rPr lang="de-DE" dirty="0" err="1"/>
              <a:t>thinking</a:t>
            </a:r>
            <a:r>
              <a:rPr lang="de-DE" dirty="0"/>
              <a:t> </a:t>
            </a:r>
            <a:r>
              <a:rPr lang="de-DE" dirty="0" err="1"/>
              <a:t>is</a:t>
            </a:r>
            <a:r>
              <a:rPr lang="de-DE" dirty="0"/>
              <a:t> a </a:t>
            </a:r>
            <a:r>
              <a:rPr lang="de-DE" dirty="0" err="1"/>
              <a:t>fundametal</a:t>
            </a:r>
            <a:r>
              <a:rPr lang="de-DE" dirty="0"/>
              <a:t> </a:t>
            </a:r>
            <a:r>
              <a:rPr lang="de-DE" dirty="0" err="1"/>
              <a:t>skill</a:t>
            </a:r>
            <a:r>
              <a:rPr lang="de-DE" dirty="0"/>
              <a:t> </a:t>
            </a:r>
            <a:r>
              <a:rPr lang="de-DE" dirty="0" err="1"/>
              <a:t>for</a:t>
            </a:r>
            <a:r>
              <a:rPr lang="de-DE" dirty="0"/>
              <a:t> </a:t>
            </a:r>
            <a:r>
              <a:rPr lang="de-DE" dirty="0" err="1"/>
              <a:t>everyone</a:t>
            </a:r>
            <a:r>
              <a:rPr lang="de-DE" dirty="0"/>
              <a:t>, not just </a:t>
            </a:r>
            <a:r>
              <a:rPr lang="de-DE" dirty="0" err="1"/>
              <a:t>for</a:t>
            </a:r>
            <a:r>
              <a:rPr lang="de-DE" dirty="0"/>
              <a:t> </a:t>
            </a:r>
            <a:r>
              <a:rPr lang="de-DE" dirty="0" err="1"/>
              <a:t>computer</a:t>
            </a:r>
            <a:r>
              <a:rPr lang="de-DE" dirty="0"/>
              <a:t> </a:t>
            </a:r>
            <a:r>
              <a:rPr lang="de-DE" dirty="0" err="1"/>
              <a:t>scientists</a:t>
            </a:r>
            <a:r>
              <a:rPr lang="de-DE" dirty="0"/>
              <a:t>. </a:t>
            </a:r>
            <a:r>
              <a:rPr lang="de-DE" dirty="0" err="1"/>
              <a:t>To</a:t>
            </a:r>
            <a:r>
              <a:rPr lang="de-DE" dirty="0"/>
              <a:t> </a:t>
            </a:r>
            <a:r>
              <a:rPr lang="de-DE" dirty="0" err="1"/>
              <a:t>reading</a:t>
            </a:r>
            <a:r>
              <a:rPr lang="de-DE" dirty="0"/>
              <a:t>, </a:t>
            </a:r>
            <a:r>
              <a:rPr lang="de-DE" dirty="0" err="1"/>
              <a:t>writing</a:t>
            </a:r>
            <a:r>
              <a:rPr lang="de-DE" dirty="0"/>
              <a:t> </a:t>
            </a:r>
            <a:r>
              <a:rPr lang="de-DE" dirty="0" err="1"/>
              <a:t>and</a:t>
            </a:r>
            <a:r>
              <a:rPr lang="de-DE" dirty="0"/>
              <a:t> </a:t>
            </a:r>
            <a:r>
              <a:rPr lang="de-DE" dirty="0" err="1"/>
              <a:t>arithmetic</a:t>
            </a:r>
            <a:r>
              <a:rPr lang="de-DE" dirty="0"/>
              <a:t>, </a:t>
            </a:r>
            <a:r>
              <a:rPr lang="de-DE" dirty="0" err="1"/>
              <a:t>we</a:t>
            </a:r>
            <a:r>
              <a:rPr lang="de-DE" dirty="0"/>
              <a:t> </a:t>
            </a:r>
            <a:r>
              <a:rPr lang="de-DE" dirty="0" err="1"/>
              <a:t>should</a:t>
            </a:r>
            <a:r>
              <a:rPr lang="de-DE" dirty="0"/>
              <a:t> </a:t>
            </a:r>
            <a:r>
              <a:rPr lang="de-DE" dirty="0" err="1"/>
              <a:t>add</a:t>
            </a:r>
            <a:r>
              <a:rPr lang="de-DE" dirty="0"/>
              <a:t> </a:t>
            </a:r>
            <a:r>
              <a:rPr lang="de-DE" dirty="0" err="1"/>
              <a:t>computational</a:t>
            </a:r>
            <a:r>
              <a:rPr lang="de-DE" dirty="0"/>
              <a:t> </a:t>
            </a:r>
            <a:r>
              <a:rPr lang="de-DE" dirty="0" err="1"/>
              <a:t>thinking</a:t>
            </a:r>
            <a:r>
              <a:rPr lang="de-DE" dirty="0"/>
              <a:t> </a:t>
            </a:r>
            <a:r>
              <a:rPr lang="de-DE" dirty="0" err="1"/>
              <a:t>to</a:t>
            </a:r>
            <a:r>
              <a:rPr lang="de-DE" dirty="0"/>
              <a:t> </a:t>
            </a:r>
            <a:r>
              <a:rPr lang="de-DE" dirty="0" err="1"/>
              <a:t>every</a:t>
            </a:r>
            <a:r>
              <a:rPr lang="de-DE" dirty="0"/>
              <a:t> </a:t>
            </a:r>
            <a:r>
              <a:rPr lang="de-DE" dirty="0" err="1"/>
              <a:t>child´s</a:t>
            </a:r>
            <a:r>
              <a:rPr lang="de-DE" dirty="0"/>
              <a:t> </a:t>
            </a:r>
            <a:r>
              <a:rPr lang="de-DE" dirty="0" err="1"/>
              <a:t>analytical</a:t>
            </a:r>
            <a:r>
              <a:rPr lang="de-DE" dirty="0"/>
              <a:t> </a:t>
            </a:r>
            <a:r>
              <a:rPr lang="de-DE" dirty="0" err="1"/>
              <a:t>ability</a:t>
            </a:r>
            <a:r>
              <a:rPr lang="de-DE" dirty="0"/>
              <a:t>.“ </a:t>
            </a:r>
          </a:p>
          <a:p>
            <a:pPr marL="0" indent="0">
              <a:buNone/>
            </a:pPr>
            <a:r>
              <a:rPr lang="de-DE" dirty="0"/>
              <a:t>Wing, 2006, S.33</a:t>
            </a:r>
          </a:p>
          <a:p>
            <a:endParaRPr lang="de-DE" dirty="0"/>
          </a:p>
        </p:txBody>
      </p:sp>
      <p:sp>
        <p:nvSpPr>
          <p:cNvPr id="6" name="Titel 1">
            <a:extLst>
              <a:ext uri="{FF2B5EF4-FFF2-40B4-BE49-F238E27FC236}">
                <a16:creationId xmlns:a16="http://schemas.microsoft.com/office/drawing/2014/main" id="{CC09CEEC-AA6E-AB4A-A344-7DAE61D9DF0A}"/>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2105760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5A63DB1-90EA-0741-B24B-81D0A7255F58}"/>
              </a:ext>
            </a:extLst>
          </p:cNvPr>
          <p:cNvSpPr>
            <a:spLocks noGrp="1"/>
          </p:cNvSpPr>
          <p:nvPr>
            <p:ph idx="1"/>
          </p:nvPr>
        </p:nvSpPr>
        <p:spPr>
          <a:xfrm>
            <a:off x="838200" y="1498077"/>
            <a:ext cx="10515600" cy="4351338"/>
          </a:xfrm>
        </p:spPr>
        <p:txBody>
          <a:bodyPr/>
          <a:lstStyle/>
          <a:p>
            <a:pPr marL="0" indent="0">
              <a:buNone/>
            </a:pPr>
            <a:r>
              <a:rPr lang="de-DE" dirty="0"/>
              <a:t>„Die Beherrschung elementarer informatischer Methoden und Werkzeuge ist damit auf dem besten Weg, neben Schreiben, Lesen und Rechnen zur vierten Kulturtechnik zu werden. </a:t>
            </a:r>
            <a:br>
              <a:rPr lang="de-DE" dirty="0"/>
            </a:br>
            <a:r>
              <a:rPr lang="de-DE" dirty="0"/>
              <a:t>Damit wird informatische Bildung zu einer gesellschaftlichen Aufgabe und sollte zukünftig ein fester Bestandteil einer grundlegenden Allgemeinbildung sein.“ </a:t>
            </a:r>
          </a:p>
          <a:p>
            <a:pPr marL="0" indent="0">
              <a:buNone/>
            </a:pPr>
            <a:r>
              <a:rPr lang="de-DE" dirty="0"/>
              <a:t>Haus der kleinen Forscher 2017, S.</a:t>
            </a:r>
            <a:r>
              <a:rPr lang="de-DE" dirty="0">
                <a:solidFill>
                  <a:srgbClr val="FF0000"/>
                </a:solidFill>
              </a:rPr>
              <a:t>X</a:t>
            </a:r>
          </a:p>
          <a:p>
            <a:endParaRPr lang="de-DE" dirty="0"/>
          </a:p>
        </p:txBody>
      </p:sp>
      <p:sp>
        <p:nvSpPr>
          <p:cNvPr id="6" name="Titel 1">
            <a:extLst>
              <a:ext uri="{FF2B5EF4-FFF2-40B4-BE49-F238E27FC236}">
                <a16:creationId xmlns:a16="http://schemas.microsoft.com/office/drawing/2014/main" id="{F2DFD820-DF18-6F45-AADD-8D273E0C94A6}"/>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209177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6" descr="Ein Bild, das Screenshot enthält.&#10;&#10;Mit sehr hoher Zuverlässigkeit generierte Beschreibung">
            <a:extLst>
              <a:ext uri="{FF2B5EF4-FFF2-40B4-BE49-F238E27FC236}">
                <a16:creationId xmlns:a16="http://schemas.microsoft.com/office/drawing/2014/main" id="{FEA4FE7C-3712-4EBA-B9C4-6D4D025EE4FF}"/>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r="-189"/>
          <a:stretch/>
        </p:blipFill>
        <p:spPr>
          <a:xfrm>
            <a:off x="3388799" y="864841"/>
            <a:ext cx="8603254" cy="5875240"/>
          </a:xfrm>
          <a:prstGeom prst="rect">
            <a:avLst/>
          </a:prstGeom>
        </p:spPr>
      </p:pic>
      <p:sp>
        <p:nvSpPr>
          <p:cNvPr id="9" name="Textfeld 8">
            <a:extLst>
              <a:ext uri="{FF2B5EF4-FFF2-40B4-BE49-F238E27FC236}">
                <a16:creationId xmlns:a16="http://schemas.microsoft.com/office/drawing/2014/main" id="{EBB1F6FD-2F2A-41EA-B04D-C224D6CE630D}"/>
              </a:ext>
            </a:extLst>
          </p:cNvPr>
          <p:cNvSpPr txBox="1"/>
          <p:nvPr/>
        </p:nvSpPr>
        <p:spPr>
          <a:xfrm>
            <a:off x="800514" y="991014"/>
            <a:ext cx="6072807"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dirty="0"/>
              <a:t>Der Medienkompetenzrahmen</a:t>
            </a:r>
            <a:endParaRPr lang="de-DE" sz="3200" dirty="0">
              <a:cs typeface="Calibri"/>
            </a:endParaRPr>
          </a:p>
        </p:txBody>
      </p:sp>
      <p:pic>
        <p:nvPicPr>
          <p:cNvPr id="10" name="Grafik 10">
            <a:extLst>
              <a:ext uri="{FF2B5EF4-FFF2-40B4-BE49-F238E27FC236}">
                <a16:creationId xmlns:a16="http://schemas.microsoft.com/office/drawing/2014/main" id="{C483EB72-3BDC-4D2B-80EA-0ED004261912}"/>
              </a:ext>
            </a:extLst>
          </p:cNvPr>
          <p:cNvPicPr>
            <a:picLocks noChangeAspect="1"/>
          </p:cNvPicPr>
          <p:nvPr/>
        </p:nvPicPr>
        <p:blipFill>
          <a:blip r:embed="rId4"/>
          <a:stretch>
            <a:fillRect/>
          </a:stretch>
        </p:blipFill>
        <p:spPr>
          <a:xfrm>
            <a:off x="10778573" y="115957"/>
            <a:ext cx="723072" cy="1424609"/>
          </a:xfrm>
          <a:prstGeom prst="rect">
            <a:avLst/>
          </a:prstGeom>
        </p:spPr>
      </p:pic>
      <p:pic>
        <p:nvPicPr>
          <p:cNvPr id="12" name="Grafik 12">
            <a:extLst>
              <a:ext uri="{FF2B5EF4-FFF2-40B4-BE49-F238E27FC236}">
                <a16:creationId xmlns:a16="http://schemas.microsoft.com/office/drawing/2014/main" id="{DE242D98-838D-46D6-8A8C-9E95B2655A6C}"/>
              </a:ext>
            </a:extLst>
          </p:cNvPr>
          <p:cNvPicPr>
            <a:picLocks noChangeAspect="1"/>
          </p:cNvPicPr>
          <p:nvPr/>
        </p:nvPicPr>
        <p:blipFill>
          <a:blip r:embed="rId5"/>
          <a:stretch>
            <a:fillRect/>
          </a:stretch>
        </p:blipFill>
        <p:spPr>
          <a:xfrm>
            <a:off x="10420301" y="1610844"/>
            <a:ext cx="1435362" cy="4678017"/>
          </a:xfrm>
          <a:prstGeom prst="rect">
            <a:avLst/>
          </a:prstGeom>
        </p:spPr>
      </p:pic>
      <p:sp>
        <p:nvSpPr>
          <p:cNvPr id="11" name="Titel 1">
            <a:extLst>
              <a:ext uri="{FF2B5EF4-FFF2-40B4-BE49-F238E27FC236}">
                <a16:creationId xmlns:a16="http://schemas.microsoft.com/office/drawing/2014/main" id="{2F82FF12-4E71-4646-A65A-CB7E2B96B17E}"/>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29700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EBB1F6FD-2F2A-41EA-B04D-C224D6CE630D}"/>
              </a:ext>
            </a:extLst>
          </p:cNvPr>
          <p:cNvSpPr txBox="1"/>
          <p:nvPr/>
        </p:nvSpPr>
        <p:spPr>
          <a:xfrm>
            <a:off x="800514" y="991014"/>
            <a:ext cx="6072807"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200" dirty="0"/>
              <a:t>Der Medienkompetenzrahmen</a:t>
            </a:r>
          </a:p>
          <a:p>
            <a:endParaRPr lang="de-DE" sz="2400" dirty="0">
              <a:cs typeface="Calibri"/>
            </a:endParaRPr>
          </a:p>
          <a:p>
            <a:r>
              <a:rPr lang="de-DE" sz="2400" dirty="0">
                <a:cs typeface="Calibri"/>
              </a:rPr>
              <a:t>6. Problemlösen und Modellieren</a:t>
            </a:r>
            <a:endParaRPr lang="de-DE" dirty="0"/>
          </a:p>
        </p:txBody>
      </p:sp>
      <p:pic>
        <p:nvPicPr>
          <p:cNvPr id="11" name="Grafik 11" descr="Ein Bild, das Screenshot enthält.&#10;&#10;Mit sehr hoher Zuverlässigkeit generierte Beschreibung">
            <a:extLst>
              <a:ext uri="{FF2B5EF4-FFF2-40B4-BE49-F238E27FC236}">
                <a16:creationId xmlns:a16="http://schemas.microsoft.com/office/drawing/2014/main" id="{0A54FDE9-45D1-4C08-B199-078E1DFEDF8C}"/>
              </a:ext>
            </a:extLst>
          </p:cNvPr>
          <p:cNvPicPr>
            <a:picLocks noChangeAspect="1"/>
          </p:cNvPicPr>
          <p:nvPr/>
        </p:nvPicPr>
        <p:blipFill>
          <a:blip r:embed="rId4"/>
          <a:stretch>
            <a:fillRect/>
          </a:stretch>
        </p:blipFill>
        <p:spPr>
          <a:xfrm>
            <a:off x="867197" y="2397973"/>
            <a:ext cx="2743200" cy="2453170"/>
          </a:xfrm>
          <a:prstGeom prst="rect">
            <a:avLst/>
          </a:prstGeom>
        </p:spPr>
      </p:pic>
      <p:pic>
        <p:nvPicPr>
          <p:cNvPr id="13" name="Grafik 13" descr="Ein Bild, das Screenshot enthält.&#10;&#10;Mit sehr hoher Zuverlässigkeit generierte Beschreibung">
            <a:extLst>
              <a:ext uri="{FF2B5EF4-FFF2-40B4-BE49-F238E27FC236}">
                <a16:creationId xmlns:a16="http://schemas.microsoft.com/office/drawing/2014/main" id="{B95BBA7C-AFE9-4439-B3AC-3BE47B5F9FE9}"/>
              </a:ext>
            </a:extLst>
          </p:cNvPr>
          <p:cNvPicPr>
            <a:picLocks noChangeAspect="1"/>
          </p:cNvPicPr>
          <p:nvPr/>
        </p:nvPicPr>
        <p:blipFill>
          <a:blip r:embed="rId5"/>
          <a:stretch>
            <a:fillRect/>
          </a:stretch>
        </p:blipFill>
        <p:spPr>
          <a:xfrm>
            <a:off x="3658949" y="3183939"/>
            <a:ext cx="2743200" cy="1703926"/>
          </a:xfrm>
          <a:prstGeom prst="rect">
            <a:avLst/>
          </a:prstGeom>
        </p:spPr>
      </p:pic>
      <p:pic>
        <p:nvPicPr>
          <p:cNvPr id="15" name="Grafik 15" descr="Ein Bild, das Screenshot enthält.&#10;&#10;Mit sehr hoher Zuverlässigkeit generierte Beschreibung">
            <a:extLst>
              <a:ext uri="{FF2B5EF4-FFF2-40B4-BE49-F238E27FC236}">
                <a16:creationId xmlns:a16="http://schemas.microsoft.com/office/drawing/2014/main" id="{37881D72-0807-4E23-8470-4F35218000C1}"/>
              </a:ext>
            </a:extLst>
          </p:cNvPr>
          <p:cNvPicPr>
            <a:picLocks noChangeAspect="1"/>
          </p:cNvPicPr>
          <p:nvPr/>
        </p:nvPicPr>
        <p:blipFill>
          <a:blip r:embed="rId6"/>
          <a:stretch>
            <a:fillRect/>
          </a:stretch>
        </p:blipFill>
        <p:spPr>
          <a:xfrm>
            <a:off x="6450702" y="3142713"/>
            <a:ext cx="2743200" cy="2271901"/>
          </a:xfrm>
          <a:prstGeom prst="rect">
            <a:avLst/>
          </a:prstGeom>
        </p:spPr>
      </p:pic>
      <p:pic>
        <p:nvPicPr>
          <p:cNvPr id="17" name="Grafik 17" descr="Ein Bild, das Screenshot enthält.&#10;&#10;Mit sehr hoher Zuverlässigkeit generierte Beschreibung">
            <a:extLst>
              <a:ext uri="{FF2B5EF4-FFF2-40B4-BE49-F238E27FC236}">
                <a16:creationId xmlns:a16="http://schemas.microsoft.com/office/drawing/2014/main" id="{C00DF67B-7791-4622-A718-3C90B7C690A5}"/>
              </a:ext>
            </a:extLst>
          </p:cNvPr>
          <p:cNvPicPr>
            <a:picLocks noChangeAspect="1"/>
          </p:cNvPicPr>
          <p:nvPr/>
        </p:nvPicPr>
        <p:blipFill>
          <a:blip r:embed="rId7"/>
          <a:stretch>
            <a:fillRect/>
          </a:stretch>
        </p:blipFill>
        <p:spPr>
          <a:xfrm>
            <a:off x="9242454" y="3209511"/>
            <a:ext cx="2743200" cy="1679757"/>
          </a:xfrm>
          <a:prstGeom prst="rect">
            <a:avLst/>
          </a:prstGeom>
        </p:spPr>
      </p:pic>
      <p:sp>
        <p:nvSpPr>
          <p:cNvPr id="10" name="Titel 1">
            <a:extLst>
              <a:ext uri="{FF2B5EF4-FFF2-40B4-BE49-F238E27FC236}">
                <a16:creationId xmlns:a16="http://schemas.microsoft.com/office/drawing/2014/main" id="{1A742370-ADB3-ED40-B3D5-7D68B8583BA5}"/>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19841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69 -0.00301 L -0.28008 -0.21944 " pathEditMode="relative" ptsTypes="AA">
                                      <p:cBhvr>
                                        <p:cTn id="6" dur="2000" fill="hold"/>
                                        <p:tgtEl>
                                          <p:spTgt spid="15"/>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15"/>
                                        </p:tgtEl>
                                      </p:cBhvr>
                                      <p:by x="250000" y="250000"/>
                                    </p:animScale>
                                  </p:childTnLst>
                                  <p:subTnLst>
                                    <p:audio>
                                      <p:cMediaNode>
                                        <p:cTn display="0" masterRel="sameClick">
                                          <p:stCondLst>
                                            <p:cond evt="begin" delay="0">
                                              <p:tn val="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554E13B-4CCE-1B4B-822B-05584DD870D9}"/>
              </a:ext>
            </a:extLst>
          </p:cNvPr>
          <p:cNvSpPr>
            <a:spLocks noGrp="1"/>
          </p:cNvSpPr>
          <p:nvPr>
            <p:ph idx="1"/>
          </p:nvPr>
        </p:nvSpPr>
        <p:spPr>
          <a:xfrm>
            <a:off x="838200" y="1416191"/>
            <a:ext cx="10515600" cy="4351338"/>
          </a:xfrm>
        </p:spPr>
        <p:txBody>
          <a:bodyPr/>
          <a:lstStyle/>
          <a:p>
            <a:pPr marL="0" indent="0">
              <a:buNone/>
            </a:pPr>
            <a:r>
              <a:rPr lang="de-DE" dirty="0"/>
              <a:t>„6.3 Modellieren und Programmieren: </a:t>
            </a:r>
          </a:p>
          <a:p>
            <a:pPr marL="0" indent="0">
              <a:buNone/>
            </a:pPr>
            <a:r>
              <a:rPr lang="de-DE" dirty="0"/>
              <a:t>Probleme formalisiert beschreiben, Problemlösestrategien entwickeln und dazu eine strukturierte, algorithmische Sequenz planen, diese auch durch Programmieren umsetzen und die gefundene Lösungsstrategie beurteilen“</a:t>
            </a:r>
          </a:p>
          <a:p>
            <a:pPr marL="0" indent="0">
              <a:buNone/>
            </a:pPr>
            <a:r>
              <a:rPr lang="de-DE" dirty="0"/>
              <a:t>Kompetenzrahmen Medienpass NRW, 2017</a:t>
            </a:r>
          </a:p>
          <a:p>
            <a:pPr marL="0" indent="0">
              <a:buNone/>
            </a:pPr>
            <a:endParaRPr lang="de-DE" dirty="0"/>
          </a:p>
          <a:p>
            <a:pPr marL="0" indent="0">
              <a:buNone/>
            </a:pPr>
            <a:endParaRPr lang="de-DE" dirty="0"/>
          </a:p>
        </p:txBody>
      </p:sp>
      <p:sp>
        <p:nvSpPr>
          <p:cNvPr id="6" name="Titel 1">
            <a:extLst>
              <a:ext uri="{FF2B5EF4-FFF2-40B4-BE49-F238E27FC236}">
                <a16:creationId xmlns:a16="http://schemas.microsoft.com/office/drawing/2014/main" id="{819BFA9D-A36C-634E-81DC-C39D7D8259D6}"/>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2028508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554E13B-4CCE-1B4B-822B-05584DD870D9}"/>
              </a:ext>
            </a:extLst>
          </p:cNvPr>
          <p:cNvSpPr>
            <a:spLocks noGrp="1"/>
          </p:cNvSpPr>
          <p:nvPr>
            <p:ph idx="1"/>
          </p:nvPr>
        </p:nvSpPr>
        <p:spPr>
          <a:xfrm>
            <a:off x="838200" y="1402543"/>
            <a:ext cx="10515600" cy="4351338"/>
          </a:xfrm>
        </p:spPr>
        <p:txBody>
          <a:bodyPr>
            <a:normAutofit fontScale="77500" lnSpcReduction="20000"/>
          </a:bodyPr>
          <a:lstStyle/>
          <a:p>
            <a:pPr marL="0" indent="0">
              <a:buNone/>
            </a:pPr>
            <a:r>
              <a:rPr lang="de-DE" dirty="0"/>
              <a:t>Förderung von Kompetenzen im Bereich des </a:t>
            </a:r>
            <a:r>
              <a:rPr lang="de-DE" b="1" dirty="0"/>
              <a:t>Problemlösens</a:t>
            </a:r>
            <a:r>
              <a:rPr lang="de-DE" dirty="0"/>
              <a:t>:</a:t>
            </a:r>
          </a:p>
          <a:p>
            <a:pPr marL="0" indent="0">
              <a:buNone/>
            </a:pPr>
            <a:r>
              <a:rPr lang="de-DE" dirty="0"/>
              <a:t> </a:t>
            </a:r>
          </a:p>
          <a:p>
            <a:r>
              <a:rPr lang="de-DE" dirty="0"/>
              <a:t>probieren zunehmend systematisch und zielorientiert und nutzen die Einsicht in Zusammenhänge </a:t>
            </a:r>
            <a:r>
              <a:rPr lang="de-DE" dirty="0">
                <a:solidFill>
                  <a:srgbClr val="00B050"/>
                </a:solidFill>
              </a:rPr>
              <a:t>(Eingabe-Ausgabe, Wenn-Dann-Sonst, etc.)</a:t>
            </a:r>
            <a:r>
              <a:rPr lang="de-DE" dirty="0"/>
              <a:t> zur Problemlösung (lösen)</a:t>
            </a:r>
          </a:p>
          <a:p>
            <a:r>
              <a:rPr lang="de-DE" dirty="0"/>
              <a:t>überprüfen Ergebnisse auf ihre Angemessenheit, finden und korrigieren Fehler</a:t>
            </a:r>
            <a:r>
              <a:rPr lang="de-DE" dirty="0">
                <a:solidFill>
                  <a:srgbClr val="00B050"/>
                </a:solidFill>
              </a:rPr>
              <a:t>(</a:t>
            </a:r>
            <a:r>
              <a:rPr lang="de-DE" dirty="0" err="1">
                <a:solidFill>
                  <a:srgbClr val="00B050"/>
                </a:solidFill>
              </a:rPr>
              <a:t>debugging</a:t>
            </a:r>
            <a:r>
              <a:rPr lang="de-DE" dirty="0">
                <a:solidFill>
                  <a:srgbClr val="00B050"/>
                </a:solidFill>
              </a:rPr>
              <a:t>)</a:t>
            </a:r>
            <a:r>
              <a:rPr lang="de-DE" dirty="0"/>
              <a:t>, vergleichen und bewerten verschiedene Lösungswege (reflektieren und überprüfen von Algorithmen)</a:t>
            </a:r>
          </a:p>
          <a:p>
            <a:r>
              <a:rPr lang="de-DE" dirty="0"/>
              <a:t>übertragen Vorgehensweisen auf ähnliche Sachverhalte </a:t>
            </a:r>
            <a:r>
              <a:rPr lang="de-DE" dirty="0">
                <a:solidFill>
                  <a:srgbClr val="00B050"/>
                </a:solidFill>
              </a:rPr>
              <a:t>(entwickelten Code wiederverwenden, und anpassen)</a:t>
            </a:r>
          </a:p>
          <a:p>
            <a:r>
              <a:rPr lang="de-DE" dirty="0"/>
              <a:t>erfinden Aufgaben und Fragestellungen (z. B. </a:t>
            </a:r>
            <a:r>
              <a:rPr lang="de-DE" i="1" dirty="0"/>
              <a:t>durch Variation oder Fortsetzung von gegebenen Aufgaben</a:t>
            </a:r>
            <a:r>
              <a:rPr lang="de-DE" dirty="0"/>
              <a:t>) </a:t>
            </a:r>
            <a:r>
              <a:rPr lang="de-DE" dirty="0">
                <a:solidFill>
                  <a:srgbClr val="00B050"/>
                </a:solidFill>
              </a:rPr>
              <a:t>(die durch Programme gelöst werden können)</a:t>
            </a:r>
          </a:p>
          <a:p>
            <a:r>
              <a:rPr lang="de-DE" dirty="0"/>
              <a:t>wählen bei der Bearbeitung von Problemen geeignete mathematische Regeln, Algorithmen und Werkzeuge </a:t>
            </a:r>
            <a:r>
              <a:rPr lang="de-DE" dirty="0">
                <a:solidFill>
                  <a:srgbClr val="00B050"/>
                </a:solidFill>
              </a:rPr>
              <a:t>(z.B. Schleifen, Anweisungen, Blöcke) </a:t>
            </a:r>
            <a:r>
              <a:rPr lang="de-DE" dirty="0"/>
              <a:t>aus und nutzen sie der Situation angemessen.</a:t>
            </a:r>
          </a:p>
          <a:p>
            <a:pPr marL="0" indent="0">
              <a:buNone/>
            </a:pPr>
            <a:endParaRPr lang="de-DE" dirty="0">
              <a:solidFill>
                <a:srgbClr val="FF0000"/>
              </a:solidFill>
            </a:endParaRPr>
          </a:p>
          <a:p>
            <a:pPr marL="0" indent="0">
              <a:buNone/>
            </a:pPr>
            <a:endParaRPr lang="de-DE" dirty="0"/>
          </a:p>
          <a:p>
            <a:pPr marL="0" indent="0">
              <a:buNone/>
            </a:pPr>
            <a:endParaRPr lang="de-DE" dirty="0"/>
          </a:p>
        </p:txBody>
      </p:sp>
      <p:sp>
        <p:nvSpPr>
          <p:cNvPr id="6" name="Titel 1">
            <a:extLst>
              <a:ext uri="{FF2B5EF4-FFF2-40B4-BE49-F238E27FC236}">
                <a16:creationId xmlns:a16="http://schemas.microsoft.com/office/drawing/2014/main" id="{78305351-47C2-0B42-9D07-43357E0730C1}"/>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2019624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554E13B-4CCE-1B4B-822B-05584DD870D9}"/>
              </a:ext>
            </a:extLst>
          </p:cNvPr>
          <p:cNvSpPr>
            <a:spLocks noGrp="1"/>
          </p:cNvSpPr>
          <p:nvPr>
            <p:ph idx="1"/>
          </p:nvPr>
        </p:nvSpPr>
        <p:spPr>
          <a:xfrm>
            <a:off x="838200" y="1402543"/>
            <a:ext cx="10515600" cy="4351338"/>
          </a:xfrm>
        </p:spPr>
        <p:txBody>
          <a:bodyPr>
            <a:normAutofit fontScale="92500" lnSpcReduction="20000"/>
          </a:bodyPr>
          <a:lstStyle/>
          <a:p>
            <a:pPr marL="0" indent="0">
              <a:buNone/>
            </a:pPr>
            <a:r>
              <a:rPr lang="de-DE" dirty="0"/>
              <a:t>Förderung von Kompetenzen im Bereich des </a:t>
            </a:r>
            <a:r>
              <a:rPr lang="de-DE" b="1" dirty="0"/>
              <a:t>Modellierens</a:t>
            </a:r>
            <a:r>
              <a:rPr lang="de-DE" dirty="0"/>
              <a:t>:</a:t>
            </a:r>
          </a:p>
          <a:p>
            <a:pPr marL="0" indent="0">
              <a:buNone/>
            </a:pPr>
            <a:r>
              <a:rPr lang="de-DE" dirty="0"/>
              <a:t> </a:t>
            </a:r>
          </a:p>
          <a:p>
            <a:r>
              <a:rPr lang="de-DE" dirty="0"/>
              <a:t>entnehmen Sachsituationen und Sachaufgaben Informationen und unterscheiden dabei zwischen relevanten und nicht relevanten Informationen </a:t>
            </a:r>
            <a:r>
              <a:rPr lang="de-DE" dirty="0">
                <a:solidFill>
                  <a:srgbClr val="00B050"/>
                </a:solidFill>
              </a:rPr>
              <a:t>(Programmrelevante Informationen erkennen und in Fachsprache übersetzen)</a:t>
            </a:r>
          </a:p>
          <a:p>
            <a:r>
              <a:rPr lang="de-DE" dirty="0"/>
              <a:t>übersetzen Problemstellungen aus Sachsituationen in ein (mathematisches Modell/ </a:t>
            </a:r>
            <a:r>
              <a:rPr lang="de-DE" dirty="0">
                <a:solidFill>
                  <a:srgbClr val="00B050"/>
                </a:solidFill>
              </a:rPr>
              <a:t>Programm</a:t>
            </a:r>
            <a:r>
              <a:rPr lang="de-DE" dirty="0"/>
              <a:t>)  und lösen sie mithilfe des Modells/ Programmes </a:t>
            </a:r>
          </a:p>
          <a:p>
            <a:r>
              <a:rPr lang="de-DE" dirty="0"/>
              <a:t>beziehen ihr Ergebnis wieder auf die Sachsituation und prüfen es auf Plausibilität </a:t>
            </a:r>
            <a:r>
              <a:rPr lang="de-DE" dirty="0">
                <a:solidFill>
                  <a:srgbClr val="00B050"/>
                </a:solidFill>
              </a:rPr>
              <a:t>(Funktionalität von Programmen prüfen/ </a:t>
            </a:r>
            <a:r>
              <a:rPr lang="de-DE" dirty="0" err="1">
                <a:solidFill>
                  <a:srgbClr val="00B050"/>
                </a:solidFill>
              </a:rPr>
              <a:t>debugging</a:t>
            </a:r>
            <a:r>
              <a:rPr lang="de-DE" dirty="0">
                <a:solidFill>
                  <a:srgbClr val="00B050"/>
                </a:solidFill>
              </a:rPr>
              <a:t>)</a:t>
            </a:r>
          </a:p>
          <a:p>
            <a:r>
              <a:rPr lang="de-DE" dirty="0"/>
              <a:t>finden zu gegebenen mathematischen Modellen </a:t>
            </a:r>
            <a:r>
              <a:rPr lang="de-DE" dirty="0">
                <a:solidFill>
                  <a:srgbClr val="00B050"/>
                </a:solidFill>
              </a:rPr>
              <a:t>(Programmen/ Code (unplugged oder </a:t>
            </a:r>
            <a:r>
              <a:rPr lang="de-DE" dirty="0" err="1">
                <a:solidFill>
                  <a:srgbClr val="00B050"/>
                </a:solidFill>
              </a:rPr>
              <a:t>plugged</a:t>
            </a:r>
            <a:r>
              <a:rPr lang="de-DE" dirty="0">
                <a:solidFill>
                  <a:srgbClr val="00B050"/>
                </a:solidFill>
              </a:rPr>
              <a:t>-in))</a:t>
            </a:r>
            <a:r>
              <a:rPr lang="de-DE" dirty="0"/>
              <a:t>  passende Problemstellungen und entwickeln im Rahmen von Sachsituationen eigene Fragestellungen. (Programme</a:t>
            </a:r>
          </a:p>
          <a:p>
            <a:pPr marL="0" indent="0">
              <a:buNone/>
            </a:pPr>
            <a:endParaRPr lang="de-DE" dirty="0">
              <a:solidFill>
                <a:srgbClr val="FF0000"/>
              </a:solidFill>
            </a:endParaRPr>
          </a:p>
          <a:p>
            <a:pPr marL="0" indent="0">
              <a:buNone/>
            </a:pPr>
            <a:endParaRPr lang="de-DE" dirty="0"/>
          </a:p>
          <a:p>
            <a:pPr marL="0" indent="0">
              <a:buNone/>
            </a:pPr>
            <a:endParaRPr lang="de-DE" dirty="0"/>
          </a:p>
        </p:txBody>
      </p:sp>
      <p:sp>
        <p:nvSpPr>
          <p:cNvPr id="6" name="Titel 1">
            <a:extLst>
              <a:ext uri="{FF2B5EF4-FFF2-40B4-BE49-F238E27FC236}">
                <a16:creationId xmlns:a16="http://schemas.microsoft.com/office/drawing/2014/main" id="{78305351-47C2-0B42-9D07-43357E0730C1}"/>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443476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CDC32A7-A419-414D-8927-B56EED29D1B3}"/>
              </a:ext>
            </a:extLst>
          </p:cNvPr>
          <p:cNvSpPr>
            <a:spLocks noGrp="1"/>
          </p:cNvSpPr>
          <p:nvPr>
            <p:ph idx="1"/>
          </p:nvPr>
        </p:nvSpPr>
        <p:spPr>
          <a:xfrm>
            <a:off x="838200" y="1593609"/>
            <a:ext cx="10515600" cy="4351338"/>
          </a:xfrm>
        </p:spPr>
        <p:txBody>
          <a:bodyPr/>
          <a:lstStyle/>
          <a:p>
            <a:pPr marL="0" indent="0">
              <a:buNone/>
            </a:pPr>
            <a:r>
              <a:rPr lang="de-DE" dirty="0"/>
              <a:t>»Wenn wir die Lücke zum Silicon Valley schließen wollen, müssen wir unseren Nachwuchs für die Entwicklung von Software begeistern.«</a:t>
            </a:r>
          </a:p>
          <a:p>
            <a:pPr marL="0" indent="0">
              <a:buNone/>
            </a:pPr>
            <a:r>
              <a:rPr lang="de-DE" dirty="0"/>
              <a:t>Thomas </a:t>
            </a:r>
            <a:r>
              <a:rPr lang="de-DE" dirty="0" err="1"/>
              <a:t>Jarzombek</a:t>
            </a:r>
            <a:r>
              <a:rPr lang="de-DE" dirty="0"/>
              <a:t> (Sprecher der CDU für Digitale Agenda)</a:t>
            </a:r>
          </a:p>
          <a:p>
            <a:pPr marL="0" indent="0">
              <a:buNone/>
            </a:pPr>
            <a:endParaRPr lang="de-DE" dirty="0"/>
          </a:p>
          <a:p>
            <a:pPr marL="0" indent="0">
              <a:buNone/>
            </a:pPr>
            <a:r>
              <a:rPr lang="de-DE" dirty="0" err="1">
                <a:solidFill>
                  <a:srgbClr val="FF0000"/>
                </a:solidFill>
              </a:rPr>
              <a:t>GKr</a:t>
            </a:r>
            <a:r>
              <a:rPr lang="de-DE" dirty="0">
                <a:solidFill>
                  <a:srgbClr val="FF0000"/>
                </a:solidFill>
              </a:rPr>
              <a:t> Zitat von </a:t>
            </a:r>
            <a:r>
              <a:rPr lang="de-DE" dirty="0" err="1">
                <a:solidFill>
                  <a:srgbClr val="FF0000"/>
                </a:solidFill>
              </a:rPr>
              <a:t>Bogedan</a:t>
            </a:r>
            <a:r>
              <a:rPr lang="de-DE" dirty="0">
                <a:solidFill>
                  <a:srgbClr val="FF0000"/>
                </a:solidFill>
              </a:rPr>
              <a:t>:</a:t>
            </a:r>
          </a:p>
          <a:p>
            <a:pPr marL="0" indent="0">
              <a:buNone/>
            </a:pPr>
            <a:r>
              <a:rPr lang="de-DE" dirty="0">
                <a:solidFill>
                  <a:srgbClr val="FF0000"/>
                </a:solidFill>
              </a:rPr>
              <a:t>Oder ein anderes Austauschbares Zitat </a:t>
            </a:r>
            <a:r>
              <a:rPr lang="de-DE" dirty="0">
                <a:solidFill>
                  <a:srgbClr val="FF0000"/>
                </a:solidFill>
                <a:sym typeface="Wingdings" pitchFamily="2" charset="2"/>
              </a:rPr>
              <a:t></a:t>
            </a:r>
            <a:endParaRPr lang="de-DE" dirty="0">
              <a:solidFill>
                <a:srgbClr val="FF0000"/>
              </a:solidFill>
            </a:endParaRPr>
          </a:p>
          <a:p>
            <a:pPr marL="0" indent="0">
              <a:buNone/>
            </a:pPr>
            <a:endParaRPr lang="de-DE" dirty="0"/>
          </a:p>
        </p:txBody>
      </p:sp>
      <p:sp>
        <p:nvSpPr>
          <p:cNvPr id="6" name="Titel 1">
            <a:extLst>
              <a:ext uri="{FF2B5EF4-FFF2-40B4-BE49-F238E27FC236}">
                <a16:creationId xmlns:a16="http://schemas.microsoft.com/office/drawing/2014/main" id="{A0E5B419-E619-CC43-9189-E30458E7D4C8}"/>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2376981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CDC32A7-A419-414D-8927-B56EED29D1B3}"/>
              </a:ext>
            </a:extLst>
          </p:cNvPr>
          <p:cNvSpPr>
            <a:spLocks noGrp="1"/>
          </p:cNvSpPr>
          <p:nvPr>
            <p:ph idx="1"/>
          </p:nvPr>
        </p:nvSpPr>
        <p:spPr>
          <a:xfrm>
            <a:off x="838200" y="1470782"/>
            <a:ext cx="10683240" cy="4351338"/>
          </a:xfrm>
        </p:spPr>
        <p:txBody>
          <a:bodyPr/>
          <a:lstStyle/>
          <a:p>
            <a:pPr marL="0" indent="0">
              <a:buNone/>
            </a:pPr>
            <a:r>
              <a:rPr lang="de-DE" dirty="0"/>
              <a:t>„Sie (die digitale Kompetenz) umfasst auch ein technisches Grundverständnis, das über die Bedienung aktueller Geräte hinausgeht und Grundkenntnisse über ihre Funktionsweise und diejenige digitaler Medien, über die Software-Entwicklung und </a:t>
            </a:r>
            <a:r>
              <a:rPr lang="de-DE" dirty="0" err="1"/>
              <a:t>Algorithmik</a:t>
            </a:r>
            <a:r>
              <a:rPr lang="de-DE" dirty="0"/>
              <a:t> (...). </a:t>
            </a:r>
          </a:p>
          <a:p>
            <a:pPr marL="0" indent="0">
              <a:buNone/>
            </a:pPr>
            <a:r>
              <a:rPr lang="de-DE" dirty="0"/>
              <a:t>Dazu zählen nicht zuletzt </a:t>
            </a:r>
            <a:r>
              <a:rPr lang="de-DE" b="1" dirty="0"/>
              <a:t>Grundfertigkeiten im Programmieren („</a:t>
            </a:r>
            <a:r>
              <a:rPr lang="de-DE" b="1" dirty="0" err="1"/>
              <a:t>coding</a:t>
            </a:r>
            <a:r>
              <a:rPr lang="de-DE" b="1" dirty="0"/>
              <a:t>“)</a:t>
            </a:r>
            <a:r>
              <a:rPr lang="de-DE" dirty="0"/>
              <a:t>. Diese Kompetenz (...) muss </a:t>
            </a:r>
            <a:r>
              <a:rPr lang="de-DE" b="1" dirty="0"/>
              <a:t>bereits früh vermittelt werden</a:t>
            </a:r>
            <a:r>
              <a:rPr lang="de-DE" dirty="0"/>
              <a:t>.“ </a:t>
            </a:r>
          </a:p>
          <a:p>
            <a:pPr marL="0" indent="0">
              <a:buNone/>
            </a:pPr>
            <a:r>
              <a:rPr lang="de-DE" dirty="0"/>
              <a:t>BMBF; Bildungsoffensive für die digitale Wissensgesellschaft, 2016, S.8</a:t>
            </a:r>
          </a:p>
          <a:p>
            <a:pPr marL="0" indent="0">
              <a:buNone/>
            </a:pPr>
            <a:r>
              <a:rPr lang="de-DE" dirty="0"/>
              <a:t>(Hervorhebungen durch PIKAS)</a:t>
            </a:r>
          </a:p>
        </p:txBody>
      </p:sp>
      <p:sp>
        <p:nvSpPr>
          <p:cNvPr id="6" name="Titel 1">
            <a:extLst>
              <a:ext uri="{FF2B5EF4-FFF2-40B4-BE49-F238E27FC236}">
                <a16:creationId xmlns:a16="http://schemas.microsoft.com/office/drawing/2014/main" id="{FC73A617-22C1-1541-90FF-475BCF95E655}"/>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2708406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9BE04D4-E85E-9C45-B03E-882F51C7467E}"/>
              </a:ext>
            </a:extLst>
          </p:cNvPr>
          <p:cNvSpPr>
            <a:spLocks noGrp="1"/>
          </p:cNvSpPr>
          <p:nvPr>
            <p:ph idx="1"/>
          </p:nvPr>
        </p:nvSpPr>
        <p:spPr>
          <a:xfrm>
            <a:off x="838200" y="1484426"/>
            <a:ext cx="10515600" cy="4351338"/>
          </a:xfrm>
        </p:spPr>
        <p:txBody>
          <a:bodyPr/>
          <a:lstStyle/>
          <a:p>
            <a:pPr marL="0" indent="0">
              <a:buNone/>
            </a:pPr>
            <a:r>
              <a:rPr lang="de-DE" dirty="0"/>
              <a:t>„Gleichzeitig wollen wir den </a:t>
            </a:r>
            <a:r>
              <a:rPr lang="de-DE" b="1" dirty="0"/>
              <a:t>Informatikunterricht in allen Schulformen</a:t>
            </a:r>
            <a:r>
              <a:rPr lang="de-DE" dirty="0"/>
              <a:t> stärken. </a:t>
            </a:r>
            <a:r>
              <a:rPr lang="de-DE" b="1" dirty="0"/>
              <a:t>Alle Kinder </a:t>
            </a:r>
            <a:r>
              <a:rPr lang="de-DE" dirty="0"/>
              <a:t>sollen auch </a:t>
            </a:r>
            <a:r>
              <a:rPr lang="de-DE" b="1" dirty="0"/>
              <a:t>Grundkenntnisse im Programmieren </a:t>
            </a:r>
            <a:r>
              <a:rPr lang="de-DE" dirty="0"/>
              <a:t>erlernen. Daher werden wir die Vermittlung von Fähigkeiten im Programmieren als elementaren Bestandteil im Bildungssystem verankern.“</a:t>
            </a:r>
          </a:p>
          <a:p>
            <a:pPr marL="0" indent="0">
              <a:buNone/>
            </a:pPr>
            <a:r>
              <a:rPr lang="de-DE" dirty="0"/>
              <a:t>NRW Koalition; Koalitionsvertrag für Nordrheinwestfalen 2017-2022, 2017, S.15</a:t>
            </a:r>
          </a:p>
          <a:p>
            <a:pPr marL="0" indent="0">
              <a:buNone/>
            </a:pPr>
            <a:r>
              <a:rPr lang="de-DE" dirty="0"/>
              <a:t>(Hervorhebungen durch PIKAS)</a:t>
            </a:r>
          </a:p>
          <a:p>
            <a:pPr marL="0" indent="0">
              <a:buNone/>
            </a:pPr>
            <a:endParaRPr lang="de-DE" dirty="0"/>
          </a:p>
        </p:txBody>
      </p:sp>
      <p:sp>
        <p:nvSpPr>
          <p:cNvPr id="6" name="Titel 1">
            <a:extLst>
              <a:ext uri="{FF2B5EF4-FFF2-40B4-BE49-F238E27FC236}">
                <a16:creationId xmlns:a16="http://schemas.microsoft.com/office/drawing/2014/main" id="{405D8685-200E-E148-8FFA-5F768D416168}"/>
              </a:ext>
            </a:extLst>
          </p:cNvPr>
          <p:cNvSpPr>
            <a:spLocks noGrp="1"/>
          </p:cNvSpPr>
          <p:nvPr>
            <p:ph type="title"/>
          </p:nvPr>
        </p:nvSpPr>
        <p:spPr>
          <a:xfrm>
            <a:off x="760104" y="-9055"/>
            <a:ext cx="10515600" cy="1126655"/>
          </a:xfrm>
        </p:spPr>
        <p:txBody>
          <a:bodyPr>
            <a:normAutofit/>
          </a:bodyPr>
          <a:lstStyle/>
          <a:p>
            <a:r>
              <a:rPr lang="de-DE" sz="3600" i="1" dirty="0"/>
              <a:t>Warum</a:t>
            </a:r>
            <a:r>
              <a:rPr lang="de-DE" sz="3600" dirty="0"/>
              <a:t> überhaupt Programmieren in der Grundschule?</a:t>
            </a:r>
            <a:endParaRPr lang="de-DE" sz="3500" dirty="0"/>
          </a:p>
        </p:txBody>
      </p:sp>
    </p:spTree>
    <p:extLst>
      <p:ext uri="{BB962C8B-B14F-4D97-AF65-F5344CB8AC3E}">
        <p14:creationId xmlns:p14="http://schemas.microsoft.com/office/powerpoint/2010/main" val="198771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F9DE9-DC74-8440-A42F-1DBA0D79E5D5}"/>
              </a:ext>
            </a:extLst>
          </p:cNvPr>
          <p:cNvSpPr>
            <a:spLocks noGrp="1"/>
          </p:cNvSpPr>
          <p:nvPr>
            <p:ph type="title"/>
          </p:nvPr>
        </p:nvSpPr>
        <p:spPr>
          <a:xfrm>
            <a:off x="838200" y="119467"/>
            <a:ext cx="2614684" cy="863174"/>
          </a:xfrm>
        </p:spPr>
        <p:txBody>
          <a:bodyPr>
            <a:normAutofit/>
          </a:bodyPr>
          <a:lstStyle/>
          <a:p>
            <a:r>
              <a:rPr lang="de-DE" sz="3600" dirty="0"/>
              <a:t>Inhalte</a:t>
            </a:r>
          </a:p>
        </p:txBody>
      </p:sp>
      <p:sp>
        <p:nvSpPr>
          <p:cNvPr id="3" name="Inhaltsplatzhalter 2">
            <a:extLst>
              <a:ext uri="{FF2B5EF4-FFF2-40B4-BE49-F238E27FC236}">
                <a16:creationId xmlns:a16="http://schemas.microsoft.com/office/drawing/2014/main" id="{902E9D0D-C749-BB4E-9367-3497AC317237}"/>
              </a:ext>
            </a:extLst>
          </p:cNvPr>
          <p:cNvSpPr>
            <a:spLocks noGrp="1"/>
          </p:cNvSpPr>
          <p:nvPr>
            <p:ph idx="1"/>
          </p:nvPr>
        </p:nvSpPr>
        <p:spPr>
          <a:xfrm>
            <a:off x="838200" y="1539017"/>
            <a:ext cx="10515600" cy="4351338"/>
          </a:xfrm>
        </p:spPr>
        <p:txBody>
          <a:bodyPr>
            <a:normAutofit/>
          </a:bodyPr>
          <a:lstStyle/>
          <a:p>
            <a:r>
              <a:rPr lang="de-DE" i="1" dirty="0"/>
              <a:t>Was</a:t>
            </a:r>
            <a:r>
              <a:rPr lang="de-DE" dirty="0"/>
              <a:t> ist Programmieren?</a:t>
            </a:r>
            <a:endParaRPr lang="de-DE" dirty="0">
              <a:solidFill>
                <a:srgbClr val="00B050"/>
              </a:solidFill>
            </a:endParaRPr>
          </a:p>
          <a:p>
            <a:r>
              <a:rPr lang="de-DE" i="1" dirty="0"/>
              <a:t>Warum</a:t>
            </a:r>
            <a:r>
              <a:rPr lang="de-DE" dirty="0"/>
              <a:t> überhaupt Programmieren in der Grundschule?</a:t>
            </a:r>
          </a:p>
          <a:p>
            <a:r>
              <a:rPr lang="de-DE" i="1" dirty="0"/>
              <a:t>Wie</a:t>
            </a:r>
            <a:r>
              <a:rPr lang="de-DE" dirty="0"/>
              <a:t> Programmieren in der Grundschule?</a:t>
            </a:r>
          </a:p>
          <a:p>
            <a:r>
              <a:rPr lang="de-DE" dirty="0"/>
              <a:t>Programmieren und Mathematikunterricht</a:t>
            </a:r>
          </a:p>
          <a:p>
            <a:r>
              <a:rPr lang="de-DE" dirty="0"/>
              <a:t>Weiterarbeit in der eigenen Praxis</a:t>
            </a:r>
          </a:p>
        </p:txBody>
      </p:sp>
    </p:spTree>
    <p:extLst>
      <p:ext uri="{BB962C8B-B14F-4D97-AF65-F5344CB8AC3E}">
        <p14:creationId xmlns:p14="http://schemas.microsoft.com/office/powerpoint/2010/main" val="368018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59CE7C"/>
                                        </p:clrVal>
                                      </p:to>
                                    </p:set>
                                    <p:set>
                                      <p:cBhvr>
                                        <p:cTn id="7" dur="500" fill="hold"/>
                                        <p:tgtEl>
                                          <p:spTgt spid="3">
                                            <p:txEl>
                                              <p:pRg st="0" end="0"/>
                                            </p:txEl>
                                          </p:spTgt>
                                        </p:tgtEl>
                                        <p:attrNameLst>
                                          <p:attrName>fillcolor</p:attrName>
                                        </p:attrNameLst>
                                      </p:cBhvr>
                                      <p:to>
                                        <p:clrVal>
                                          <a:srgbClr val="59CE7C"/>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AC453-3982-3D4B-8B27-9647000F8A1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D5BC488-92F5-5540-BF0D-72BD3640956D}"/>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2955330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DCE02-3BF6-8044-8C16-DDEAA3403634}"/>
              </a:ext>
            </a:extLst>
          </p:cNvPr>
          <p:cNvSpPr>
            <a:spLocks noGrp="1"/>
          </p:cNvSpPr>
          <p:nvPr>
            <p:ph type="title"/>
          </p:nvPr>
        </p:nvSpPr>
        <p:spPr>
          <a:xfrm>
            <a:off x="756312" y="-57956"/>
            <a:ext cx="10515600" cy="1325563"/>
          </a:xfrm>
        </p:spPr>
        <p:txBody>
          <a:bodyPr>
            <a:normAutofit/>
          </a:bodyPr>
          <a:lstStyle/>
          <a:p>
            <a:r>
              <a:rPr lang="de-DE" sz="3600" dirty="0"/>
              <a:t>Programmieren früher und heute</a:t>
            </a:r>
          </a:p>
        </p:txBody>
      </p:sp>
      <p:sp>
        <p:nvSpPr>
          <p:cNvPr id="3" name="Inhaltsplatzhalter 2">
            <a:extLst>
              <a:ext uri="{FF2B5EF4-FFF2-40B4-BE49-F238E27FC236}">
                <a16:creationId xmlns:a16="http://schemas.microsoft.com/office/drawing/2014/main" id="{B4FAA6F5-1030-124E-8E62-1F13B3D3AE2F}"/>
              </a:ext>
            </a:extLst>
          </p:cNvPr>
          <p:cNvSpPr>
            <a:spLocks noGrp="1"/>
          </p:cNvSpPr>
          <p:nvPr>
            <p:ph idx="1"/>
          </p:nvPr>
        </p:nvSpPr>
        <p:spPr>
          <a:xfrm>
            <a:off x="838200" y="1267608"/>
            <a:ext cx="4330700" cy="3243262"/>
          </a:xfrm>
        </p:spPr>
        <p:txBody>
          <a:bodyPr>
            <a:normAutofit fontScale="70000" lnSpcReduction="20000"/>
          </a:bodyPr>
          <a:lstStyle/>
          <a:p>
            <a:pPr marL="0" indent="0">
              <a:buNone/>
            </a:pPr>
            <a:r>
              <a:rPr lang="de-DE" dirty="0"/>
              <a:t>Programmieren früher:</a:t>
            </a:r>
          </a:p>
          <a:p>
            <a:pPr marL="0" indent="0">
              <a:buNone/>
            </a:pPr>
            <a:endParaRPr lang="de-DE" dirty="0"/>
          </a:p>
          <a:p>
            <a:r>
              <a:rPr lang="de-DE" dirty="0"/>
              <a:t>schwierige rein symbolische Sprache</a:t>
            </a:r>
          </a:p>
          <a:p>
            <a:r>
              <a:rPr lang="de-DE" dirty="0"/>
              <a:t>Semantik und das Lernen der Sprache nimmt einen großen Stellenwert ein</a:t>
            </a:r>
          </a:p>
          <a:p>
            <a:r>
              <a:rPr lang="de-DE" dirty="0"/>
              <a:t>ein großes  Grundwissen/ Fachwissen ist nötig, um kleine Probleme zu lösen</a:t>
            </a:r>
          </a:p>
          <a:p>
            <a:r>
              <a:rPr lang="de-DE" dirty="0"/>
              <a:t>schwierige Fehlersuche</a:t>
            </a:r>
          </a:p>
          <a:p>
            <a:endParaRPr lang="de-DE" dirty="0"/>
          </a:p>
          <a:p>
            <a:pPr marL="0" indent="0">
              <a:buNone/>
            </a:pPr>
            <a:endParaRPr lang="de-DE" dirty="0"/>
          </a:p>
        </p:txBody>
      </p:sp>
      <p:pic>
        <p:nvPicPr>
          <p:cNvPr id="7" name="Grafik 6">
            <a:extLst>
              <a:ext uri="{FF2B5EF4-FFF2-40B4-BE49-F238E27FC236}">
                <a16:creationId xmlns:a16="http://schemas.microsoft.com/office/drawing/2014/main" id="{BAE3C14D-9FBA-4F49-908E-4B1434727C33}"/>
              </a:ext>
            </a:extLst>
          </p:cNvPr>
          <p:cNvPicPr>
            <a:picLocks noChangeAspect="1"/>
          </p:cNvPicPr>
          <p:nvPr/>
        </p:nvPicPr>
        <p:blipFill>
          <a:blip r:embed="rId3"/>
          <a:stretch>
            <a:fillRect/>
          </a:stretch>
        </p:blipFill>
        <p:spPr>
          <a:xfrm>
            <a:off x="7132320" y="4122121"/>
            <a:ext cx="3388360" cy="2213940"/>
          </a:xfrm>
          <a:prstGeom prst="rect">
            <a:avLst/>
          </a:prstGeom>
        </p:spPr>
      </p:pic>
      <p:sp>
        <p:nvSpPr>
          <p:cNvPr id="4" name="Textfeld 3">
            <a:extLst>
              <a:ext uri="{FF2B5EF4-FFF2-40B4-BE49-F238E27FC236}">
                <a16:creationId xmlns:a16="http://schemas.microsoft.com/office/drawing/2014/main" id="{D2458CE4-83D7-BF49-9DF1-134BD0F6A444}"/>
              </a:ext>
            </a:extLst>
          </p:cNvPr>
          <p:cNvSpPr txBox="1"/>
          <p:nvPr/>
        </p:nvSpPr>
        <p:spPr>
          <a:xfrm>
            <a:off x="9347200" y="5181600"/>
            <a:ext cx="184731" cy="369332"/>
          </a:xfrm>
          <a:prstGeom prst="rect">
            <a:avLst/>
          </a:prstGeom>
          <a:noFill/>
        </p:spPr>
        <p:txBody>
          <a:bodyPr wrap="square" rtlCol="0">
            <a:spAutoFit/>
          </a:bodyPr>
          <a:lstStyle/>
          <a:p>
            <a:endParaRPr lang="de-DE" dirty="0"/>
          </a:p>
        </p:txBody>
      </p:sp>
      <p:sp>
        <p:nvSpPr>
          <p:cNvPr id="8" name="Inhaltsplatzhalter 2">
            <a:extLst>
              <a:ext uri="{FF2B5EF4-FFF2-40B4-BE49-F238E27FC236}">
                <a16:creationId xmlns:a16="http://schemas.microsoft.com/office/drawing/2014/main" id="{4EFC090C-C9D1-884F-B387-D88CF5128821}"/>
              </a:ext>
            </a:extLst>
          </p:cNvPr>
          <p:cNvSpPr txBox="1">
            <a:spLocks/>
          </p:cNvSpPr>
          <p:nvPr/>
        </p:nvSpPr>
        <p:spPr>
          <a:xfrm>
            <a:off x="7132320" y="1267607"/>
            <a:ext cx="4139592" cy="252969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Möglichkeiten heute:</a:t>
            </a:r>
          </a:p>
          <a:p>
            <a:pPr marL="0" indent="0">
              <a:buFont typeface="Arial" panose="020B0604020202020204" pitchFamily="34" charset="0"/>
              <a:buNone/>
            </a:pPr>
            <a:endParaRPr lang="de-DE" dirty="0"/>
          </a:p>
          <a:p>
            <a:r>
              <a:rPr lang="de-DE" dirty="0"/>
              <a:t>Blockbasierte Programmierung</a:t>
            </a:r>
          </a:p>
          <a:p>
            <a:r>
              <a:rPr lang="de-DE" dirty="0"/>
              <a:t>Puzzleartige Struktur</a:t>
            </a:r>
          </a:p>
          <a:p>
            <a:r>
              <a:rPr lang="de-DE" dirty="0"/>
              <a:t>Nicht Semantik sondern Inhalte, Probleme und deren Problemlösungen stehen im Vordergrund</a:t>
            </a:r>
          </a:p>
        </p:txBody>
      </p:sp>
      <p:pic>
        <p:nvPicPr>
          <p:cNvPr id="10" name="Grafik 9">
            <a:extLst>
              <a:ext uri="{FF2B5EF4-FFF2-40B4-BE49-F238E27FC236}">
                <a16:creationId xmlns:a16="http://schemas.microsoft.com/office/drawing/2014/main" id="{82C7533D-A5AC-D44C-B3E4-132B1D107964}"/>
              </a:ext>
            </a:extLst>
          </p:cNvPr>
          <p:cNvPicPr>
            <a:picLocks noChangeAspect="1"/>
          </p:cNvPicPr>
          <p:nvPr/>
        </p:nvPicPr>
        <p:blipFill>
          <a:blip r:embed="rId4"/>
          <a:stretch>
            <a:fillRect/>
          </a:stretch>
        </p:blipFill>
        <p:spPr>
          <a:xfrm>
            <a:off x="838200" y="4510870"/>
            <a:ext cx="4489450" cy="1825191"/>
          </a:xfrm>
          <a:prstGeom prst="rect">
            <a:avLst/>
          </a:prstGeom>
        </p:spPr>
      </p:pic>
    </p:spTree>
    <p:extLst>
      <p:ext uri="{BB962C8B-B14F-4D97-AF65-F5344CB8AC3E}">
        <p14:creationId xmlns:p14="http://schemas.microsoft.com/office/powerpoint/2010/main" val="2018288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F9DE9-DC74-8440-A42F-1DBA0D79E5D5}"/>
              </a:ext>
            </a:extLst>
          </p:cNvPr>
          <p:cNvSpPr>
            <a:spLocks noGrp="1"/>
          </p:cNvSpPr>
          <p:nvPr>
            <p:ph type="title"/>
          </p:nvPr>
        </p:nvSpPr>
        <p:spPr>
          <a:xfrm>
            <a:off x="838200" y="119467"/>
            <a:ext cx="2614684" cy="863174"/>
          </a:xfrm>
        </p:spPr>
        <p:txBody>
          <a:bodyPr>
            <a:normAutofit/>
          </a:bodyPr>
          <a:lstStyle/>
          <a:p>
            <a:r>
              <a:rPr lang="de-DE" sz="3600" dirty="0"/>
              <a:t>Inhalte</a:t>
            </a:r>
          </a:p>
        </p:txBody>
      </p:sp>
      <p:sp>
        <p:nvSpPr>
          <p:cNvPr id="3" name="Inhaltsplatzhalter 2">
            <a:extLst>
              <a:ext uri="{FF2B5EF4-FFF2-40B4-BE49-F238E27FC236}">
                <a16:creationId xmlns:a16="http://schemas.microsoft.com/office/drawing/2014/main" id="{902E9D0D-C749-BB4E-9367-3497AC317237}"/>
              </a:ext>
            </a:extLst>
          </p:cNvPr>
          <p:cNvSpPr>
            <a:spLocks noGrp="1"/>
          </p:cNvSpPr>
          <p:nvPr>
            <p:ph idx="1"/>
          </p:nvPr>
        </p:nvSpPr>
        <p:spPr>
          <a:xfrm>
            <a:off x="838200" y="1539017"/>
            <a:ext cx="10515600" cy="4351338"/>
          </a:xfrm>
        </p:spPr>
        <p:txBody>
          <a:bodyPr>
            <a:normAutofit/>
          </a:bodyPr>
          <a:lstStyle/>
          <a:p>
            <a:r>
              <a:rPr lang="de-DE" i="1" dirty="0"/>
              <a:t>Was</a:t>
            </a:r>
            <a:r>
              <a:rPr lang="de-DE" dirty="0"/>
              <a:t> ist Programmieren?</a:t>
            </a:r>
            <a:endParaRPr lang="de-DE" dirty="0">
              <a:solidFill>
                <a:srgbClr val="00B050"/>
              </a:solidFill>
            </a:endParaRPr>
          </a:p>
          <a:p>
            <a:r>
              <a:rPr lang="de-DE" i="1" dirty="0"/>
              <a:t>Warum</a:t>
            </a:r>
            <a:r>
              <a:rPr lang="de-DE" dirty="0"/>
              <a:t> überhaupt Programmieren in der Grundschule?</a:t>
            </a:r>
          </a:p>
          <a:p>
            <a:r>
              <a:rPr lang="de-DE" i="1" dirty="0">
                <a:solidFill>
                  <a:srgbClr val="00B050"/>
                </a:solidFill>
              </a:rPr>
              <a:t>Wie</a:t>
            </a:r>
            <a:r>
              <a:rPr lang="de-DE" dirty="0">
                <a:solidFill>
                  <a:srgbClr val="00B050"/>
                </a:solidFill>
              </a:rPr>
              <a:t> Programmieren in der Grundschule?</a:t>
            </a:r>
          </a:p>
          <a:p>
            <a:r>
              <a:rPr lang="de-DE" dirty="0"/>
              <a:t>Programmieren und Mathematikunterricht</a:t>
            </a:r>
          </a:p>
          <a:p>
            <a:r>
              <a:rPr lang="de-DE" dirty="0"/>
              <a:t>Weiterarbeit in der eigenen Praxis</a:t>
            </a:r>
          </a:p>
          <a:p>
            <a:endParaRPr lang="de-DE" dirty="0"/>
          </a:p>
        </p:txBody>
      </p:sp>
    </p:spTree>
    <p:extLst>
      <p:ext uri="{BB962C8B-B14F-4D97-AF65-F5344CB8AC3E}">
        <p14:creationId xmlns:p14="http://schemas.microsoft.com/office/powerpoint/2010/main" val="236438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F611AF8-D332-8A48-BF14-2F297ACC3CCA}"/>
              </a:ext>
            </a:extLst>
          </p:cNvPr>
          <p:cNvSpPr>
            <a:spLocks noGrp="1"/>
          </p:cNvSpPr>
          <p:nvPr>
            <p:ph idx="1"/>
          </p:nvPr>
        </p:nvSpPr>
        <p:spPr>
          <a:xfrm>
            <a:off x="571499" y="1825625"/>
            <a:ext cx="5328231" cy="4351338"/>
          </a:xfrm>
        </p:spPr>
        <p:txBody>
          <a:bodyPr/>
          <a:lstStyle/>
          <a:p>
            <a:r>
              <a:rPr lang="de-DE" dirty="0"/>
              <a:t>Programmieren unplugged</a:t>
            </a:r>
          </a:p>
          <a:p>
            <a:r>
              <a:rPr lang="de-DE" dirty="0"/>
              <a:t>(Programmieren ohne Computer)</a:t>
            </a:r>
          </a:p>
        </p:txBody>
      </p:sp>
      <p:sp>
        <p:nvSpPr>
          <p:cNvPr id="4" name="Titel 1">
            <a:extLst>
              <a:ext uri="{FF2B5EF4-FFF2-40B4-BE49-F238E27FC236}">
                <a16:creationId xmlns:a16="http://schemas.microsoft.com/office/drawing/2014/main" id="{819C3512-1DCF-4046-9550-5AA170095202}"/>
              </a:ext>
            </a:extLst>
          </p:cNvPr>
          <p:cNvSpPr>
            <a:spLocks noGrp="1"/>
          </p:cNvSpPr>
          <p:nvPr>
            <p:ph type="title"/>
          </p:nvPr>
        </p:nvSpPr>
        <p:spPr>
          <a:xfrm>
            <a:off x="838200" y="119467"/>
            <a:ext cx="10124440" cy="863174"/>
          </a:xfrm>
        </p:spPr>
        <p:txBody>
          <a:bodyPr>
            <a:normAutofit/>
          </a:bodyPr>
          <a:lstStyle/>
          <a:p>
            <a:r>
              <a:rPr lang="de-DE" sz="3600" i="1" dirty="0"/>
              <a:t>Wie</a:t>
            </a:r>
            <a:r>
              <a:rPr lang="de-DE" sz="3600" dirty="0"/>
              <a:t> Programmieren in der Grundschule?</a:t>
            </a:r>
          </a:p>
        </p:txBody>
      </p:sp>
      <p:sp>
        <p:nvSpPr>
          <p:cNvPr id="5" name="Inhaltsplatzhalter 2">
            <a:extLst>
              <a:ext uri="{FF2B5EF4-FFF2-40B4-BE49-F238E27FC236}">
                <a16:creationId xmlns:a16="http://schemas.microsoft.com/office/drawing/2014/main" id="{AB57B803-FFA8-7045-9A06-DF9AA0E11D12}"/>
              </a:ext>
            </a:extLst>
          </p:cNvPr>
          <p:cNvSpPr txBox="1">
            <a:spLocks/>
          </p:cNvSpPr>
          <p:nvPr/>
        </p:nvSpPr>
        <p:spPr>
          <a:xfrm>
            <a:off x="6553200" y="1825625"/>
            <a:ext cx="50165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Programmieren </a:t>
            </a:r>
            <a:r>
              <a:rPr lang="de-DE" dirty="0" err="1"/>
              <a:t>plugged</a:t>
            </a:r>
            <a:r>
              <a:rPr lang="de-DE" dirty="0"/>
              <a:t>-in</a:t>
            </a:r>
          </a:p>
          <a:p>
            <a:r>
              <a:rPr lang="de-DE" dirty="0"/>
              <a:t>(Programmieren mit Computer)</a:t>
            </a:r>
          </a:p>
        </p:txBody>
      </p:sp>
      <p:sp>
        <p:nvSpPr>
          <p:cNvPr id="2" name="Textfeld 1">
            <a:extLst>
              <a:ext uri="{FF2B5EF4-FFF2-40B4-BE49-F238E27FC236}">
                <a16:creationId xmlns:a16="http://schemas.microsoft.com/office/drawing/2014/main" id="{CD748E05-1F8C-AE4C-81E5-B8B586594488}"/>
              </a:ext>
            </a:extLst>
          </p:cNvPr>
          <p:cNvSpPr txBox="1"/>
          <p:nvPr/>
        </p:nvSpPr>
        <p:spPr>
          <a:xfrm>
            <a:off x="10731500" y="2019300"/>
            <a:ext cx="184731" cy="369332"/>
          </a:xfrm>
          <a:prstGeom prst="rect">
            <a:avLst/>
          </a:prstGeom>
          <a:noFill/>
        </p:spPr>
        <p:txBody>
          <a:bodyPr wrap="none" rtlCol="0">
            <a:spAutoFit/>
          </a:bodyPr>
          <a:lstStyle/>
          <a:p>
            <a:endParaRPr lang="de-DE" dirty="0"/>
          </a:p>
        </p:txBody>
      </p:sp>
      <p:sp>
        <p:nvSpPr>
          <p:cNvPr id="6" name="Textfeld 5">
            <a:extLst>
              <a:ext uri="{FF2B5EF4-FFF2-40B4-BE49-F238E27FC236}">
                <a16:creationId xmlns:a16="http://schemas.microsoft.com/office/drawing/2014/main" id="{093FBE0F-74B3-764E-855C-96E9127DB872}"/>
              </a:ext>
            </a:extLst>
          </p:cNvPr>
          <p:cNvSpPr txBox="1"/>
          <p:nvPr/>
        </p:nvSpPr>
        <p:spPr>
          <a:xfrm>
            <a:off x="1867480" y="3314641"/>
            <a:ext cx="8064500" cy="2862322"/>
          </a:xfrm>
          <a:prstGeom prst="rect">
            <a:avLst/>
          </a:prstGeom>
          <a:noFill/>
        </p:spPr>
        <p:txBody>
          <a:bodyPr wrap="square" rtlCol="0">
            <a:spAutoFit/>
          </a:bodyPr>
          <a:lstStyle/>
          <a:p>
            <a:r>
              <a:rPr lang="de-DE" dirty="0"/>
              <a:t>Die Ziele beider Methoden sind ähnlich. Grundsätzlich geht es bei beidem darum informatikbezogenes Denken einzusetzen und (wenn ein Bildungsauftrag vorhanden ist) zu fördern und weiterzuentwickeln.</a:t>
            </a:r>
          </a:p>
          <a:p>
            <a:endParaRPr lang="de-DE" dirty="0"/>
          </a:p>
          <a:p>
            <a:r>
              <a:rPr lang="de-DE" b="1" dirty="0"/>
              <a:t>Für den Mathematikunterricht gilt dasselbe:</a:t>
            </a:r>
          </a:p>
          <a:p>
            <a:r>
              <a:rPr lang="de-DE" dirty="0"/>
              <a:t>Ob „unplugged“ oder „</a:t>
            </a:r>
            <a:r>
              <a:rPr lang="de-DE" dirty="0" err="1"/>
              <a:t>plugged</a:t>
            </a:r>
            <a:r>
              <a:rPr lang="de-DE" dirty="0"/>
              <a:t>-in“. </a:t>
            </a:r>
          </a:p>
          <a:p>
            <a:r>
              <a:rPr lang="de-DE" dirty="0"/>
              <a:t>Letztendlich geht es darum mathematische Fähigkeiten mithilfe des Programmierens auf- und auszubauen. Dabei ist das „Programmieren-Können“ nicht das vorherrschende Ziel, sondern die Förderung bestimmter mathematischer Fähigkeiten, wie sie von Mathematikunterricht gefordert werden.</a:t>
            </a:r>
          </a:p>
        </p:txBody>
      </p:sp>
    </p:spTree>
    <p:extLst>
      <p:ext uri="{BB962C8B-B14F-4D97-AF65-F5344CB8AC3E}">
        <p14:creationId xmlns:p14="http://schemas.microsoft.com/office/powerpoint/2010/main" val="426302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0E39992-B078-214E-93AB-9F261FD0DA10}"/>
              </a:ext>
            </a:extLst>
          </p:cNvPr>
          <p:cNvSpPr>
            <a:spLocks noGrp="1"/>
          </p:cNvSpPr>
          <p:nvPr>
            <p:ph idx="1"/>
          </p:nvPr>
        </p:nvSpPr>
        <p:spPr>
          <a:xfrm>
            <a:off x="838200" y="2253868"/>
            <a:ext cx="5523492" cy="1560594"/>
          </a:xfrm>
        </p:spPr>
        <p:txBody>
          <a:bodyPr>
            <a:normAutofit/>
          </a:bodyPr>
          <a:lstStyle/>
          <a:p>
            <a:r>
              <a:rPr lang="de-DE" sz="2000" dirty="0"/>
              <a:t>Programmieren auf Millimeter/Zentimeterpapier </a:t>
            </a:r>
          </a:p>
          <a:p>
            <a:r>
              <a:rPr lang="de-DE" sz="2000" dirty="0">
                <a:sym typeface="Wingdings" pitchFamily="2" charset="2"/>
              </a:rPr>
              <a:t>Durch Anweisungen (Code) eindeutige Handlungsanweisungen erstellen, die zu einem geplanten Muster führen.</a:t>
            </a:r>
          </a:p>
          <a:p>
            <a:endParaRPr lang="de-DE" sz="2200" dirty="0"/>
          </a:p>
        </p:txBody>
      </p:sp>
      <p:pic>
        <p:nvPicPr>
          <p:cNvPr id="5" name="Grafik 4">
            <a:extLst>
              <a:ext uri="{FF2B5EF4-FFF2-40B4-BE49-F238E27FC236}">
                <a16:creationId xmlns:a16="http://schemas.microsoft.com/office/drawing/2014/main" id="{B5D43A32-CC1A-B84A-93E5-7C26501F4AA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361692" y="2253868"/>
            <a:ext cx="5499737" cy="2090955"/>
          </a:xfrm>
          <a:prstGeom prst="rect">
            <a:avLst/>
          </a:prstGeom>
          <a:ln>
            <a:noFill/>
          </a:ln>
          <a:effectLst>
            <a:outerShdw blurRad="292100" dist="139700" dir="2700000" algn="tl" rotWithShape="0">
              <a:srgbClr val="333333">
                <a:alpha val="65000"/>
              </a:srgbClr>
            </a:outerShdw>
          </a:effectLst>
        </p:spPr>
      </p:pic>
      <p:sp>
        <p:nvSpPr>
          <p:cNvPr id="7" name="Textfeld 6">
            <a:extLst>
              <a:ext uri="{FF2B5EF4-FFF2-40B4-BE49-F238E27FC236}">
                <a16:creationId xmlns:a16="http://schemas.microsoft.com/office/drawing/2014/main" id="{A62867BE-8C34-F741-817F-8073E557DC2E}"/>
              </a:ext>
            </a:extLst>
          </p:cNvPr>
          <p:cNvSpPr txBox="1"/>
          <p:nvPr/>
        </p:nvSpPr>
        <p:spPr>
          <a:xfrm>
            <a:off x="783608" y="1300638"/>
            <a:ext cx="10972363" cy="769441"/>
          </a:xfrm>
          <a:prstGeom prst="rect">
            <a:avLst/>
          </a:prstGeom>
          <a:noFill/>
        </p:spPr>
        <p:txBody>
          <a:bodyPr wrap="none" rtlCol="0">
            <a:spAutoFit/>
          </a:bodyPr>
          <a:lstStyle/>
          <a:p>
            <a:r>
              <a:rPr lang="de-DE" sz="2200" b="1" dirty="0"/>
              <a:t>Entdeckungen </a:t>
            </a:r>
            <a:r>
              <a:rPr lang="de-DE" sz="2200" dirty="0"/>
              <a:t>(unplugged)</a:t>
            </a:r>
          </a:p>
          <a:p>
            <a:r>
              <a:rPr lang="de-DE" sz="2200" dirty="0"/>
              <a:t>Mathematische Strukturen mithilfe von Programmieranweisungen aufdecken und beschreiben</a:t>
            </a:r>
          </a:p>
        </p:txBody>
      </p:sp>
      <p:sp>
        <p:nvSpPr>
          <p:cNvPr id="8" name="Textfeld 7">
            <a:extLst>
              <a:ext uri="{FF2B5EF4-FFF2-40B4-BE49-F238E27FC236}">
                <a16:creationId xmlns:a16="http://schemas.microsoft.com/office/drawing/2014/main" id="{7DF9D37B-4592-E94C-9D63-2E41BA199D34}"/>
              </a:ext>
            </a:extLst>
          </p:cNvPr>
          <p:cNvSpPr txBox="1"/>
          <p:nvPr/>
        </p:nvSpPr>
        <p:spPr>
          <a:xfrm>
            <a:off x="783608" y="3998251"/>
            <a:ext cx="11901453" cy="2246769"/>
          </a:xfrm>
          <a:prstGeom prst="rect">
            <a:avLst/>
          </a:prstGeom>
          <a:noFill/>
        </p:spPr>
        <p:txBody>
          <a:bodyPr wrap="square" rtlCol="0">
            <a:spAutoFit/>
          </a:bodyPr>
          <a:lstStyle/>
          <a:p>
            <a:r>
              <a:rPr lang="de-DE" sz="2000" dirty="0"/>
              <a:t>Übertragen der Aufgabe auf arithmetische Inhalte</a:t>
            </a:r>
          </a:p>
          <a:p>
            <a:r>
              <a:rPr lang="de-DE" sz="2000" dirty="0"/>
              <a:t>Programmieren auf der Hundertertafel: </a:t>
            </a:r>
          </a:p>
          <a:p>
            <a:pPr marL="285750" indent="-285750">
              <a:buFontTx/>
              <a:buChar char="-"/>
            </a:pPr>
            <a:r>
              <a:rPr lang="de-DE" sz="2000" dirty="0"/>
              <a:t>Wie sähe der Programmiercode für alle Zahlen der Zweierreihe (ggf. fortgesetzt bis zur 100) aus . </a:t>
            </a:r>
          </a:p>
          <a:p>
            <a:pPr marL="285750" indent="-285750">
              <a:buFontTx/>
              <a:buChar char="-"/>
            </a:pPr>
            <a:r>
              <a:rPr lang="de-DE" sz="2000" dirty="0"/>
              <a:t>Wie kann man Programmcode vereinfachen und trotzdem alle geraden Zahlen farbig markieren. </a:t>
            </a:r>
          </a:p>
          <a:p>
            <a:pPr marL="285750" indent="-285750">
              <a:buFontTx/>
              <a:buChar char="-"/>
            </a:pPr>
            <a:r>
              <a:rPr lang="de-DE" sz="2000" dirty="0"/>
              <a:t>Wie sähe ein Code aus, der alle Zahlen der 2er und 4er Reihe markiert, die Zahlen der Viererreihe aber besonders markiert. Wie wäre dieser Code evtl. zu vereinfachen?</a:t>
            </a:r>
          </a:p>
          <a:p>
            <a:endParaRPr lang="de-DE" sz="2000" dirty="0"/>
          </a:p>
        </p:txBody>
      </p:sp>
      <p:sp>
        <p:nvSpPr>
          <p:cNvPr id="9" name="Titel 1">
            <a:extLst>
              <a:ext uri="{FF2B5EF4-FFF2-40B4-BE49-F238E27FC236}">
                <a16:creationId xmlns:a16="http://schemas.microsoft.com/office/drawing/2014/main" id="{CE2F0449-1B08-FC4B-8DDF-164452EB0D93}"/>
              </a:ext>
            </a:extLst>
          </p:cNvPr>
          <p:cNvSpPr>
            <a:spLocks noGrp="1"/>
          </p:cNvSpPr>
          <p:nvPr>
            <p:ph type="title"/>
          </p:nvPr>
        </p:nvSpPr>
        <p:spPr>
          <a:xfrm>
            <a:off x="838200" y="119467"/>
            <a:ext cx="10124440" cy="863174"/>
          </a:xfrm>
        </p:spPr>
        <p:txBody>
          <a:bodyPr>
            <a:normAutofit/>
          </a:bodyPr>
          <a:lstStyle/>
          <a:p>
            <a:r>
              <a:rPr lang="de-DE" sz="3600" i="1" dirty="0"/>
              <a:t>Wie</a:t>
            </a:r>
            <a:r>
              <a:rPr lang="de-DE" sz="3600" dirty="0"/>
              <a:t> Programmieren in der Grundschule?</a:t>
            </a:r>
          </a:p>
        </p:txBody>
      </p:sp>
    </p:spTree>
    <p:extLst>
      <p:ext uri="{BB962C8B-B14F-4D97-AF65-F5344CB8AC3E}">
        <p14:creationId xmlns:p14="http://schemas.microsoft.com/office/powerpoint/2010/main" val="79619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0E39992-B078-214E-93AB-9F261FD0DA10}"/>
              </a:ext>
            </a:extLst>
          </p:cNvPr>
          <p:cNvSpPr>
            <a:spLocks noGrp="1"/>
          </p:cNvSpPr>
          <p:nvPr>
            <p:ph idx="1"/>
          </p:nvPr>
        </p:nvSpPr>
        <p:spPr>
          <a:xfrm>
            <a:off x="944443" y="1123696"/>
            <a:ext cx="10515600" cy="1854278"/>
          </a:xfrm>
        </p:spPr>
        <p:txBody>
          <a:bodyPr/>
          <a:lstStyle/>
          <a:p>
            <a:pPr marL="0" indent="0">
              <a:buNone/>
            </a:pPr>
            <a:r>
              <a:rPr lang="de-DE" b="1" dirty="0"/>
              <a:t>Real-Life Algorithmus </a:t>
            </a:r>
            <a:r>
              <a:rPr lang="de-DE" dirty="0"/>
              <a:t>(unplugged)</a:t>
            </a:r>
          </a:p>
          <a:p>
            <a:pPr lvl="1"/>
            <a:r>
              <a:rPr lang="de-DE" dirty="0"/>
              <a:t>Papierflieger basteln (mit Entwicklung eines gemeinsamen Wortspeichers zum Falten von Papierfliegern) </a:t>
            </a:r>
          </a:p>
          <a:p>
            <a:pPr marL="457200" lvl="1" indent="0">
              <a:buNone/>
            </a:pPr>
            <a:r>
              <a:rPr lang="de-DE" dirty="0">
                <a:sym typeface="Wingdings" pitchFamily="2" charset="2"/>
              </a:rPr>
              <a:t></a:t>
            </a:r>
            <a:r>
              <a:rPr lang="de-DE" dirty="0"/>
              <a:t>(Aspekte von Sprachförderung im Mathematikunterricht) </a:t>
            </a:r>
          </a:p>
        </p:txBody>
      </p:sp>
      <p:sp>
        <p:nvSpPr>
          <p:cNvPr id="4" name="Textfeld 3">
            <a:extLst>
              <a:ext uri="{FF2B5EF4-FFF2-40B4-BE49-F238E27FC236}">
                <a16:creationId xmlns:a16="http://schemas.microsoft.com/office/drawing/2014/main" id="{C7CF7292-B654-7345-AD1F-EED3765881EB}"/>
              </a:ext>
            </a:extLst>
          </p:cNvPr>
          <p:cNvSpPr txBox="1"/>
          <p:nvPr/>
        </p:nvSpPr>
        <p:spPr>
          <a:xfrm>
            <a:off x="944443" y="3387608"/>
            <a:ext cx="10267251" cy="861774"/>
          </a:xfrm>
          <a:prstGeom prst="rect">
            <a:avLst/>
          </a:prstGeom>
          <a:noFill/>
        </p:spPr>
        <p:txBody>
          <a:bodyPr wrap="square" rtlCol="0">
            <a:spAutoFit/>
          </a:bodyPr>
          <a:lstStyle/>
          <a:p>
            <a:r>
              <a:rPr lang="de-DE" sz="2500" dirty="0"/>
              <a:t>Programmieren und Programmiersprache: </a:t>
            </a:r>
          </a:p>
          <a:p>
            <a:r>
              <a:rPr lang="de-DE" sz="2500" dirty="0"/>
              <a:t>Ähnlichkeiten zwischen Fachsprache und Programmiersprache aufdecken:</a:t>
            </a:r>
          </a:p>
        </p:txBody>
      </p:sp>
      <p:sp>
        <p:nvSpPr>
          <p:cNvPr id="5" name="Textfeld 4">
            <a:extLst>
              <a:ext uri="{FF2B5EF4-FFF2-40B4-BE49-F238E27FC236}">
                <a16:creationId xmlns:a16="http://schemas.microsoft.com/office/drawing/2014/main" id="{00C8A80D-23AA-854F-AD8F-9179823B6F71}"/>
              </a:ext>
            </a:extLst>
          </p:cNvPr>
          <p:cNvSpPr txBox="1"/>
          <p:nvPr/>
        </p:nvSpPr>
        <p:spPr>
          <a:xfrm>
            <a:off x="3828151" y="4659016"/>
            <a:ext cx="4399218" cy="923330"/>
          </a:xfrm>
          <a:prstGeom prst="rect">
            <a:avLst/>
          </a:prstGeom>
          <a:noFill/>
        </p:spPr>
        <p:txBody>
          <a:bodyPr wrap="none" rtlCol="0">
            <a:spAutoFit/>
          </a:bodyPr>
          <a:lstStyle/>
          <a:p>
            <a:pPr algn="ctr"/>
            <a:r>
              <a:rPr lang="de-DE" dirty="0">
                <a:solidFill>
                  <a:schemeClr val="accent6">
                    <a:lumMod val="75000"/>
                  </a:schemeClr>
                </a:solidFill>
              </a:rPr>
              <a:t>Alltagssprache vs. Fachsprache (Mathematik)</a:t>
            </a:r>
          </a:p>
          <a:p>
            <a:pPr algn="ctr"/>
            <a:endParaRPr lang="de-DE" dirty="0">
              <a:solidFill>
                <a:schemeClr val="accent6">
                  <a:lumMod val="75000"/>
                </a:schemeClr>
              </a:solidFill>
            </a:endParaRPr>
          </a:p>
          <a:p>
            <a:pPr algn="ctr"/>
            <a:r>
              <a:rPr lang="de-DE" dirty="0">
                <a:solidFill>
                  <a:schemeClr val="accent6">
                    <a:lumMod val="75000"/>
                  </a:schemeClr>
                </a:solidFill>
              </a:rPr>
              <a:t>Alltagssprache vs. Programmiersprache</a:t>
            </a:r>
          </a:p>
        </p:txBody>
      </p:sp>
      <p:sp>
        <p:nvSpPr>
          <p:cNvPr id="8" name="Titel 1">
            <a:extLst>
              <a:ext uri="{FF2B5EF4-FFF2-40B4-BE49-F238E27FC236}">
                <a16:creationId xmlns:a16="http://schemas.microsoft.com/office/drawing/2014/main" id="{CC1D2361-B8BD-5F40-91B3-7FA63DABD255}"/>
              </a:ext>
            </a:extLst>
          </p:cNvPr>
          <p:cNvSpPr>
            <a:spLocks noGrp="1"/>
          </p:cNvSpPr>
          <p:nvPr>
            <p:ph type="title"/>
          </p:nvPr>
        </p:nvSpPr>
        <p:spPr>
          <a:xfrm>
            <a:off x="838200" y="119467"/>
            <a:ext cx="10124440" cy="863174"/>
          </a:xfrm>
        </p:spPr>
        <p:txBody>
          <a:bodyPr>
            <a:normAutofit/>
          </a:bodyPr>
          <a:lstStyle/>
          <a:p>
            <a:r>
              <a:rPr lang="de-DE" sz="3600" i="1" dirty="0"/>
              <a:t>Wie</a:t>
            </a:r>
            <a:r>
              <a:rPr lang="de-DE" sz="3600" dirty="0"/>
              <a:t> Programmieren in der Grundschule?</a:t>
            </a:r>
          </a:p>
        </p:txBody>
      </p:sp>
    </p:spTree>
    <p:extLst>
      <p:ext uri="{BB962C8B-B14F-4D97-AF65-F5344CB8AC3E}">
        <p14:creationId xmlns:p14="http://schemas.microsoft.com/office/powerpoint/2010/main" val="4114574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DB99647-676A-3640-A32C-3FDDADBF03FF}"/>
              </a:ext>
            </a:extLst>
          </p:cNvPr>
          <p:cNvPicPr>
            <a:picLocks noChangeAspect="1"/>
          </p:cNvPicPr>
          <p:nvPr/>
        </p:nvPicPr>
        <p:blipFill>
          <a:blip r:embed="rId3"/>
          <a:stretch>
            <a:fillRect/>
          </a:stretch>
        </p:blipFill>
        <p:spPr>
          <a:xfrm>
            <a:off x="9737810" y="2493731"/>
            <a:ext cx="1534099" cy="1763904"/>
          </a:xfrm>
          <a:prstGeom prst="rect">
            <a:avLst/>
          </a:prstGeom>
        </p:spPr>
      </p:pic>
      <p:pic>
        <p:nvPicPr>
          <p:cNvPr id="8" name="Grafik 7">
            <a:extLst>
              <a:ext uri="{FF2B5EF4-FFF2-40B4-BE49-F238E27FC236}">
                <a16:creationId xmlns:a16="http://schemas.microsoft.com/office/drawing/2014/main" id="{443AD6AC-EFE9-5142-8219-D0784637893A}"/>
              </a:ext>
            </a:extLst>
          </p:cNvPr>
          <p:cNvPicPr>
            <a:picLocks noChangeAspect="1"/>
          </p:cNvPicPr>
          <p:nvPr/>
        </p:nvPicPr>
        <p:blipFill>
          <a:blip r:embed="rId4"/>
          <a:stretch>
            <a:fillRect/>
          </a:stretch>
        </p:blipFill>
        <p:spPr>
          <a:xfrm>
            <a:off x="7481586" y="2676686"/>
            <a:ext cx="1742661" cy="1742661"/>
          </a:xfrm>
          <a:prstGeom prst="rect">
            <a:avLst/>
          </a:prstGeom>
        </p:spPr>
      </p:pic>
      <p:sp>
        <p:nvSpPr>
          <p:cNvPr id="11" name="Titel 1">
            <a:extLst>
              <a:ext uri="{FF2B5EF4-FFF2-40B4-BE49-F238E27FC236}">
                <a16:creationId xmlns:a16="http://schemas.microsoft.com/office/drawing/2014/main" id="{1D91DA5E-99DB-B448-BC0D-205C4A60A13B}"/>
              </a:ext>
            </a:extLst>
          </p:cNvPr>
          <p:cNvSpPr>
            <a:spLocks noGrp="1"/>
          </p:cNvSpPr>
          <p:nvPr>
            <p:ph type="title"/>
          </p:nvPr>
        </p:nvSpPr>
        <p:spPr>
          <a:xfrm>
            <a:off x="838200" y="119467"/>
            <a:ext cx="10124440" cy="863174"/>
          </a:xfrm>
        </p:spPr>
        <p:txBody>
          <a:bodyPr>
            <a:normAutofit/>
          </a:bodyPr>
          <a:lstStyle/>
          <a:p>
            <a:r>
              <a:rPr lang="de-DE" sz="3600" i="1" dirty="0"/>
              <a:t>Wie</a:t>
            </a:r>
            <a:r>
              <a:rPr lang="de-DE" sz="3600" dirty="0"/>
              <a:t> Programmieren in der Grundschule?</a:t>
            </a:r>
          </a:p>
        </p:txBody>
      </p:sp>
      <p:sp>
        <p:nvSpPr>
          <p:cNvPr id="12" name="Textfeld 11">
            <a:extLst>
              <a:ext uri="{FF2B5EF4-FFF2-40B4-BE49-F238E27FC236}">
                <a16:creationId xmlns:a16="http://schemas.microsoft.com/office/drawing/2014/main" id="{15983DE6-12BD-C040-A396-D842583A7DA1}"/>
              </a:ext>
            </a:extLst>
          </p:cNvPr>
          <p:cNvSpPr txBox="1"/>
          <p:nvPr/>
        </p:nvSpPr>
        <p:spPr>
          <a:xfrm>
            <a:off x="783608" y="1300638"/>
            <a:ext cx="2815514" cy="461665"/>
          </a:xfrm>
          <a:prstGeom prst="rect">
            <a:avLst/>
          </a:prstGeom>
          <a:noFill/>
        </p:spPr>
        <p:txBody>
          <a:bodyPr wrap="none" rtlCol="0">
            <a:spAutoFit/>
          </a:bodyPr>
          <a:lstStyle/>
          <a:p>
            <a:r>
              <a:rPr lang="de-DE" sz="2400" b="1" dirty="0" err="1"/>
              <a:t>BeeBots</a:t>
            </a:r>
            <a:r>
              <a:rPr lang="de-DE" sz="2400" b="1" dirty="0"/>
              <a:t> </a:t>
            </a:r>
            <a:r>
              <a:rPr lang="de-DE" sz="2400" dirty="0"/>
              <a:t>(unplugged)</a:t>
            </a:r>
          </a:p>
        </p:txBody>
      </p:sp>
      <p:sp>
        <p:nvSpPr>
          <p:cNvPr id="14" name="Inhaltsplatzhalter 2">
            <a:extLst>
              <a:ext uri="{FF2B5EF4-FFF2-40B4-BE49-F238E27FC236}">
                <a16:creationId xmlns:a16="http://schemas.microsoft.com/office/drawing/2014/main" id="{A6DA3F61-4201-CC47-862B-B11A9A152174}"/>
              </a:ext>
            </a:extLst>
          </p:cNvPr>
          <p:cNvSpPr txBox="1">
            <a:spLocks/>
          </p:cNvSpPr>
          <p:nvPr/>
        </p:nvSpPr>
        <p:spPr>
          <a:xfrm>
            <a:off x="838199" y="2088767"/>
            <a:ext cx="6129821" cy="174438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Aufgabenstellung: </a:t>
            </a:r>
          </a:p>
          <a:p>
            <a:r>
              <a:rPr lang="de-DE" sz="2000" dirty="0"/>
              <a:t>Programmieren Sie eine Bee-bot, dessen Weg ein Rechteck beschreibt.</a:t>
            </a:r>
          </a:p>
          <a:p>
            <a:r>
              <a:rPr lang="de-DE" sz="2000" dirty="0"/>
              <a:t>Welche Aspekte des Programmierens kommen (gemäß Schaubild) in welchen Phasen des Programmierens zum Tragen?</a:t>
            </a:r>
          </a:p>
        </p:txBody>
      </p:sp>
      <p:sp>
        <p:nvSpPr>
          <p:cNvPr id="15" name="Textfeld 14">
            <a:extLst>
              <a:ext uri="{FF2B5EF4-FFF2-40B4-BE49-F238E27FC236}">
                <a16:creationId xmlns:a16="http://schemas.microsoft.com/office/drawing/2014/main" id="{ACF4C7DB-607D-D04E-8E11-CF9B101EB0B3}"/>
              </a:ext>
            </a:extLst>
          </p:cNvPr>
          <p:cNvSpPr txBox="1"/>
          <p:nvPr/>
        </p:nvSpPr>
        <p:spPr>
          <a:xfrm>
            <a:off x="783609" y="3998251"/>
            <a:ext cx="6184414" cy="2246769"/>
          </a:xfrm>
          <a:prstGeom prst="rect">
            <a:avLst/>
          </a:prstGeom>
          <a:noFill/>
        </p:spPr>
        <p:txBody>
          <a:bodyPr wrap="square" rtlCol="0">
            <a:spAutoFit/>
          </a:bodyPr>
          <a:lstStyle/>
          <a:p>
            <a:r>
              <a:rPr lang="de-DE" sz="2000" u="sng" dirty="0">
                <a:sym typeface="Wingdings" pitchFamily="2" charset="2"/>
              </a:rPr>
              <a:t>Berücksichtigte Inhaltliche Aspekte: </a:t>
            </a:r>
          </a:p>
          <a:p>
            <a:r>
              <a:rPr lang="de-DE" sz="2000" dirty="0">
                <a:sym typeface="Wingdings" pitchFamily="2" charset="2"/>
              </a:rPr>
              <a:t>Eigenschaften geometrischer Figuren in Bee-Bot-Programmiersprache übersetzen (Darstellungswechsel?)</a:t>
            </a:r>
          </a:p>
          <a:p>
            <a:r>
              <a:rPr lang="de-DE" sz="2000" dirty="0">
                <a:sym typeface="Wingdings" pitchFamily="2" charset="2"/>
              </a:rPr>
              <a:t> Förderung von kopfgeometrischer Fähigkeiten? / Perspektivenwechsel/ räumliches Vorstellen/Denken (es ist immer aus der aktuellen Bee-Bot Sicht zu denken)</a:t>
            </a:r>
            <a:endParaRPr lang="de-DE" sz="2000" dirty="0"/>
          </a:p>
          <a:p>
            <a:endParaRPr lang="de-DE" sz="2000" dirty="0"/>
          </a:p>
        </p:txBody>
      </p:sp>
    </p:spTree>
    <p:extLst>
      <p:ext uri="{BB962C8B-B14F-4D97-AF65-F5344CB8AC3E}">
        <p14:creationId xmlns:p14="http://schemas.microsoft.com/office/powerpoint/2010/main" val="4899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el 1">
            <a:extLst>
              <a:ext uri="{FF2B5EF4-FFF2-40B4-BE49-F238E27FC236}">
                <a16:creationId xmlns:a16="http://schemas.microsoft.com/office/drawing/2014/main" id="{C577736D-147B-A54B-8BA0-740929C28484}"/>
              </a:ext>
            </a:extLst>
          </p:cNvPr>
          <p:cNvSpPr>
            <a:spLocks noGrp="1" noChangeArrowheads="1"/>
          </p:cNvSpPr>
          <p:nvPr>
            <p:ph type="ctrTitle"/>
          </p:nvPr>
        </p:nvSpPr>
        <p:spPr>
          <a:xfrm>
            <a:off x="838200" y="184681"/>
            <a:ext cx="9144000" cy="606159"/>
          </a:xfrm>
        </p:spPr>
        <p:txBody>
          <a:bodyPr/>
          <a:lstStyle/>
          <a:p>
            <a:r>
              <a:rPr lang="de-DE" altLang="de-DE" sz="2400" dirty="0">
                <a:ea typeface="ＭＳ Ｐゴシック" panose="020B0600070205080204" pitchFamily="34" charset="-128"/>
              </a:rPr>
              <a:t>Digitale Medien und deren Einsatzmöglichkeiten</a:t>
            </a:r>
          </a:p>
        </p:txBody>
      </p:sp>
      <p:sp>
        <p:nvSpPr>
          <p:cNvPr id="68610" name="Untertitel 2">
            <a:extLst>
              <a:ext uri="{FF2B5EF4-FFF2-40B4-BE49-F238E27FC236}">
                <a16:creationId xmlns:a16="http://schemas.microsoft.com/office/drawing/2014/main" id="{2B439DED-EB22-C542-BC70-8F48E502F814}"/>
              </a:ext>
            </a:extLst>
          </p:cNvPr>
          <p:cNvSpPr>
            <a:spLocks noGrp="1" noChangeArrowheads="1"/>
          </p:cNvSpPr>
          <p:nvPr>
            <p:ph type="subTitle" idx="1"/>
          </p:nvPr>
        </p:nvSpPr>
        <p:spPr>
          <a:xfrm>
            <a:off x="1278465" y="1163637"/>
            <a:ext cx="9635067" cy="5189274"/>
          </a:xfrm>
        </p:spPr>
        <p:txBody>
          <a:bodyPr/>
          <a:lstStyle/>
          <a:p>
            <a:pPr marL="457200" indent="-457200" algn="l">
              <a:spcAft>
                <a:spcPts val="1200"/>
              </a:spcAft>
            </a:pPr>
            <a:r>
              <a:rPr lang="de-DE" altLang="de-DE" sz="2200" b="1" dirty="0">
                <a:ea typeface="ＭＳ Ｐゴシック" panose="020B0600070205080204" pitchFamily="34" charset="-128"/>
              </a:rPr>
              <a:t>3 Programmieren</a:t>
            </a:r>
            <a:endParaRPr lang="de-DE" altLang="de-DE" sz="2000" dirty="0">
              <a:solidFill>
                <a:srgbClr val="FF0000"/>
              </a:solidFill>
              <a:ea typeface="ＭＳ Ｐゴシック" panose="020B0600070205080204" pitchFamily="34" charset="-128"/>
            </a:endParaRPr>
          </a:p>
          <a:p>
            <a:pPr marL="457200" indent="-457200" algn="l">
              <a:spcAft>
                <a:spcPts val="1200"/>
              </a:spcAft>
            </a:pPr>
            <a:r>
              <a:rPr lang="de-DE" altLang="de-DE" sz="2000" b="1" dirty="0" err="1">
                <a:ea typeface="ＭＳ Ｐゴシック" panose="020B0600070205080204" pitchFamily="34" charset="-128"/>
              </a:rPr>
              <a:t>BeeBots</a:t>
            </a:r>
            <a:endParaRPr lang="de-DE" altLang="de-DE" sz="2000" b="1" dirty="0">
              <a:ea typeface="ＭＳ Ｐゴシック" panose="020B0600070205080204" pitchFamily="34" charset="-128"/>
            </a:endParaRPr>
          </a:p>
          <a:p>
            <a:pPr marL="457200" indent="-457200" algn="l">
              <a:spcAft>
                <a:spcPts val="1200"/>
              </a:spcAft>
            </a:pPr>
            <a:r>
              <a:rPr lang="de-DE" altLang="de-DE" sz="2000" b="1" dirty="0">
                <a:ea typeface="ＭＳ Ｐゴシック" panose="020B0600070205080204" pitchFamily="34" charset="-128"/>
              </a:rPr>
              <a:t>Unplugged und </a:t>
            </a:r>
            <a:r>
              <a:rPr lang="de-DE" altLang="de-DE" sz="2000" b="1" dirty="0" err="1">
                <a:ea typeface="ＭＳ Ｐゴシック" panose="020B0600070205080204" pitchFamily="34" charset="-128"/>
              </a:rPr>
              <a:t>PluggedIn</a:t>
            </a:r>
            <a:endParaRPr lang="de-DE" altLang="de-DE" sz="2000" b="1" dirty="0">
              <a:ea typeface="ＭＳ Ｐゴシック" panose="020B0600070205080204" pitchFamily="34" charset="-128"/>
            </a:endParaRPr>
          </a:p>
          <a:p>
            <a:pPr marL="457200" indent="-457200">
              <a:spcAft>
                <a:spcPts val="1200"/>
              </a:spcAft>
            </a:pPr>
            <a:endParaRPr lang="de-DE" altLang="de-DE" sz="2000" b="1" dirty="0">
              <a:ea typeface="ＭＳ Ｐゴシック" panose="020B0600070205080204" pitchFamily="34" charset="-128"/>
            </a:endParaRPr>
          </a:p>
          <a:p>
            <a:pPr marL="457200" indent="-457200">
              <a:spcAft>
                <a:spcPts val="1200"/>
              </a:spcAft>
            </a:pPr>
            <a:endParaRPr lang="de-DE" altLang="de-DE" sz="2000" b="1" dirty="0">
              <a:ea typeface="ＭＳ Ｐゴシック" panose="020B0600070205080204" pitchFamily="34" charset="-128"/>
            </a:endParaRPr>
          </a:p>
          <a:p>
            <a:pPr marL="457200" indent="-457200">
              <a:spcAft>
                <a:spcPts val="1200"/>
              </a:spcAft>
            </a:pPr>
            <a:endParaRPr lang="de-DE" altLang="de-DE" sz="2000" b="1" dirty="0">
              <a:ea typeface="ＭＳ Ｐゴシック" panose="020B0600070205080204" pitchFamily="34" charset="-128"/>
            </a:endParaRPr>
          </a:p>
          <a:p>
            <a:pPr marL="457200" indent="-457200">
              <a:spcAft>
                <a:spcPts val="1200"/>
              </a:spcAft>
            </a:pPr>
            <a:endParaRPr lang="de-DE" altLang="de-DE" sz="2000" b="1" dirty="0">
              <a:ea typeface="ＭＳ Ｐゴシック" panose="020B0600070205080204" pitchFamily="34" charset="-128"/>
            </a:endParaRPr>
          </a:p>
          <a:p>
            <a:pPr marL="457200" indent="-457200">
              <a:spcAft>
                <a:spcPts val="1200"/>
              </a:spcAft>
            </a:pPr>
            <a:endParaRPr lang="de-DE" altLang="de-DE" sz="2000" b="1" dirty="0">
              <a:ea typeface="ＭＳ Ｐゴシック" panose="020B0600070205080204" pitchFamily="34" charset="-128"/>
            </a:endParaRPr>
          </a:p>
          <a:p>
            <a:pPr marL="457200" indent="-457200">
              <a:spcAft>
                <a:spcPts val="1200"/>
              </a:spcAft>
            </a:pPr>
            <a:endParaRPr lang="de-DE" altLang="de-DE" sz="2000" b="1" dirty="0">
              <a:ea typeface="ＭＳ Ｐゴシック" panose="020B0600070205080204" pitchFamily="34" charset="-128"/>
            </a:endParaRPr>
          </a:p>
          <a:p>
            <a:pPr marL="457200" indent="-457200">
              <a:spcAft>
                <a:spcPts val="1200"/>
              </a:spcAft>
            </a:pPr>
            <a:endParaRPr lang="de-DE" altLang="de-DE" sz="2000" b="1" dirty="0">
              <a:ea typeface="ＭＳ Ｐゴシック" panose="020B0600070205080204" pitchFamily="34" charset="-128"/>
            </a:endParaRPr>
          </a:p>
          <a:p>
            <a:pPr marL="457200" indent="-457200">
              <a:spcAft>
                <a:spcPts val="1200"/>
              </a:spcAft>
            </a:pPr>
            <a:endParaRPr lang="de-DE" altLang="de-DE" sz="2000" b="1" dirty="0">
              <a:ea typeface="ＭＳ Ｐゴシック" panose="020B0600070205080204" pitchFamily="34" charset="-128"/>
            </a:endParaRPr>
          </a:p>
          <a:p>
            <a:pPr marL="457200" indent="-457200">
              <a:spcAft>
                <a:spcPts val="1200"/>
              </a:spcAft>
            </a:pPr>
            <a:endParaRPr lang="de-DE" altLang="de-DE" sz="2000" b="1" dirty="0">
              <a:ea typeface="ＭＳ Ｐゴシック" panose="020B0600070205080204" pitchFamily="34" charset="-128"/>
            </a:endParaRPr>
          </a:p>
        </p:txBody>
      </p:sp>
      <p:sp>
        <p:nvSpPr>
          <p:cNvPr id="68611" name="Foliennummernplatzhalter 1">
            <a:extLst>
              <a:ext uri="{FF2B5EF4-FFF2-40B4-BE49-F238E27FC236}">
                <a16:creationId xmlns:a16="http://schemas.microsoft.com/office/drawing/2014/main" id="{4B696B6E-EC3C-3E4B-9FB1-D6A82232860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46F91851-B78E-F04D-B24D-53EDCCFFDB60}" type="slidenum">
              <a:rPr lang="de-DE" altLang="de-DE" sz="1400"/>
              <a:pPr>
                <a:spcBef>
                  <a:spcPct val="0"/>
                </a:spcBef>
                <a:buFontTx/>
                <a:buNone/>
              </a:pPr>
              <a:t>47</a:t>
            </a:fld>
            <a:endParaRPr lang="de-DE" altLang="de-DE" sz="1400"/>
          </a:p>
        </p:txBody>
      </p:sp>
      <p:pic>
        <p:nvPicPr>
          <p:cNvPr id="68612" name="Grafik 5">
            <a:extLst>
              <a:ext uri="{FF2B5EF4-FFF2-40B4-BE49-F238E27FC236}">
                <a16:creationId xmlns:a16="http://schemas.microsoft.com/office/drawing/2014/main" id="{88C6637E-D785-884A-AB62-C95E3B804C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7918" y="2655756"/>
            <a:ext cx="360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Grafik 8">
            <a:extLst>
              <a:ext uri="{FF2B5EF4-FFF2-40B4-BE49-F238E27FC236}">
                <a16:creationId xmlns:a16="http://schemas.microsoft.com/office/drawing/2014/main" id="{DC524DAD-73A5-444D-A769-49F856B0F7D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67900" y="866775"/>
            <a:ext cx="723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Grafik 10">
            <a:extLst>
              <a:ext uri="{FF2B5EF4-FFF2-40B4-BE49-F238E27FC236}">
                <a16:creationId xmlns:a16="http://schemas.microsoft.com/office/drawing/2014/main" id="{0CADA81B-131C-5945-9762-2F9750DB58C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61450" y="95250"/>
            <a:ext cx="762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Grafik 13">
            <a:extLst>
              <a:ext uri="{FF2B5EF4-FFF2-40B4-BE49-F238E27FC236}">
                <a16:creationId xmlns:a16="http://schemas.microsoft.com/office/drawing/2014/main" id="{B6796025-61D6-0B4D-B7E7-42195421E13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23450" y="95250"/>
            <a:ext cx="774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fik 21">
            <a:extLst>
              <a:ext uri="{FF2B5EF4-FFF2-40B4-BE49-F238E27FC236}">
                <a16:creationId xmlns:a16="http://schemas.microsoft.com/office/drawing/2014/main" id="{90E876E2-45EA-F744-A8C5-FEB65EB37BE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44216" y="2539869"/>
            <a:ext cx="1792287"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Grafik 17">
            <a:extLst>
              <a:ext uri="{FF2B5EF4-FFF2-40B4-BE49-F238E27FC236}">
                <a16:creationId xmlns:a16="http://schemas.microsoft.com/office/drawing/2014/main" id="{45635769-BB90-3846-9114-B56C221AE19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00925" y="1584457"/>
            <a:ext cx="23749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Grafik 19">
            <a:extLst>
              <a:ext uri="{FF2B5EF4-FFF2-40B4-BE49-F238E27FC236}">
                <a16:creationId xmlns:a16="http://schemas.microsoft.com/office/drawing/2014/main" id="{5955D48D-3A8E-014C-A83C-CB79EBBCC260}"/>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35850" y="4004598"/>
            <a:ext cx="3477682" cy="154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2" descr="Ein Bild, das Transport, Flugzeug, Ballon enthält.&#10;&#10;Mit sehr hoher Zuverlässigkeit generierte Beschreibung">
            <a:extLst>
              <a:ext uri="{FF2B5EF4-FFF2-40B4-BE49-F238E27FC236}">
                <a16:creationId xmlns:a16="http://schemas.microsoft.com/office/drawing/2014/main" id="{8656723B-DFF1-40AF-82AB-E50D12722A27}"/>
              </a:ext>
            </a:extLst>
          </p:cNvPr>
          <p:cNvPicPr>
            <a:picLocks noChangeAspect="1"/>
          </p:cNvPicPr>
          <p:nvPr/>
        </p:nvPicPr>
        <p:blipFill>
          <a:blip r:embed="rId10"/>
          <a:stretch>
            <a:fillRect/>
          </a:stretch>
        </p:blipFill>
        <p:spPr>
          <a:xfrm>
            <a:off x="836908" y="4963331"/>
            <a:ext cx="1180455" cy="1173998"/>
          </a:xfrm>
          <a:prstGeom prst="rect">
            <a:avLst/>
          </a:prstGeom>
        </p:spPr>
      </p:pic>
    </p:spTree>
    <p:extLst>
      <p:ext uri="{BB962C8B-B14F-4D97-AF65-F5344CB8AC3E}">
        <p14:creationId xmlns:p14="http://schemas.microsoft.com/office/powerpoint/2010/main" val="3290886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7F29329-2F3C-B048-BFEA-0FA60B5B19FB}"/>
              </a:ext>
            </a:extLst>
          </p:cNvPr>
          <p:cNvSpPr>
            <a:spLocks noGrp="1"/>
          </p:cNvSpPr>
          <p:nvPr>
            <p:ph idx="1"/>
          </p:nvPr>
        </p:nvSpPr>
        <p:spPr>
          <a:xfrm>
            <a:off x="783608" y="2726631"/>
            <a:ext cx="10880071" cy="3999599"/>
          </a:xfrm>
        </p:spPr>
        <p:txBody>
          <a:bodyPr>
            <a:normAutofit fontScale="70000" lnSpcReduction="20000"/>
          </a:bodyPr>
          <a:lstStyle/>
          <a:p>
            <a:pPr marL="0" indent="0">
              <a:buNone/>
            </a:pPr>
            <a:r>
              <a:rPr lang="de-DE" dirty="0"/>
              <a:t>Mögliche inhaltliche Fragestellungen:</a:t>
            </a:r>
          </a:p>
          <a:p>
            <a:r>
              <a:rPr lang="de-DE" dirty="0"/>
              <a:t>Um wie viel cm muss die Linie verlängert werden, wenn ich die Geschwindigkeit halbiere, damit beide </a:t>
            </a:r>
            <a:r>
              <a:rPr lang="de-DE" dirty="0" err="1"/>
              <a:t>Ozobots</a:t>
            </a:r>
            <a:r>
              <a:rPr lang="de-DE" dirty="0"/>
              <a:t> gleichzeitig im Ziel sind?</a:t>
            </a:r>
          </a:p>
          <a:p>
            <a:r>
              <a:rPr lang="de-DE" dirty="0"/>
              <a:t>Um wie viel verändert sich die Geschwindigkeit, wenn ich von “</a:t>
            </a:r>
            <a:r>
              <a:rPr lang="de-DE" dirty="0" err="1"/>
              <a:t>slow</a:t>
            </a:r>
            <a:r>
              <a:rPr lang="de-DE" dirty="0"/>
              <a:t>“ auf „fast“ umprogrammiere? </a:t>
            </a:r>
            <a:br>
              <a:rPr lang="de-DE" dirty="0"/>
            </a:br>
            <a:r>
              <a:rPr lang="de-DE" dirty="0"/>
              <a:t>Problemlösen: Wie kann ich dies herausfinden, wenn ich zwei </a:t>
            </a:r>
            <a:r>
              <a:rPr lang="de-DE" dirty="0" err="1"/>
              <a:t>Ozobots</a:t>
            </a:r>
            <a:r>
              <a:rPr lang="de-DE" dirty="0"/>
              <a:t> zur Verfügung habe, die zeitgleich fahren können. </a:t>
            </a:r>
          </a:p>
          <a:p>
            <a:r>
              <a:rPr lang="de-DE" dirty="0"/>
              <a:t>SuS erstellen eigene Fragestellungen zum Thema </a:t>
            </a:r>
          </a:p>
          <a:p>
            <a:pPr marL="0" indent="0">
              <a:buNone/>
            </a:pPr>
            <a:endParaRPr lang="de-DE" dirty="0"/>
          </a:p>
          <a:p>
            <a:r>
              <a:rPr lang="de-DE" dirty="0"/>
              <a:t>Darstellungswechsel auf Programmierebene (Linienprogrammierung - Blockprogrammierung) Programmieren mit </a:t>
            </a:r>
            <a:r>
              <a:rPr lang="de-DE" dirty="0" err="1"/>
              <a:t>Ozoblockly</a:t>
            </a:r>
            <a:r>
              <a:rPr lang="de-DE" dirty="0"/>
              <a:t> (online Programmierumgebung)</a:t>
            </a:r>
          </a:p>
          <a:p>
            <a:r>
              <a:rPr lang="de-DE" dirty="0"/>
              <a:t>Mit Bildern, mit Blöcken und Code, Variablen verändern (Geschwindigkeit, Pausen, Licht, etc.)</a:t>
            </a:r>
          </a:p>
          <a:p>
            <a:r>
              <a:rPr lang="de-DE" dirty="0">
                <a:sym typeface="Wingdings" pitchFamily="2" charset="2"/>
              </a:rPr>
              <a:t> Darstellungswechsel: </a:t>
            </a:r>
            <a:r>
              <a:rPr lang="de-DE" dirty="0" err="1">
                <a:sym typeface="Wingdings" pitchFamily="2" charset="2"/>
              </a:rPr>
              <a:t>LinienCode</a:t>
            </a:r>
            <a:r>
              <a:rPr lang="de-DE" dirty="0">
                <a:sym typeface="Wingdings" pitchFamily="2" charset="2"/>
              </a:rPr>
              <a:t> in Blockcode übertragen, </a:t>
            </a:r>
            <a:r>
              <a:rPr lang="de-DE" dirty="0" err="1">
                <a:sym typeface="Wingdings" pitchFamily="2" charset="2"/>
              </a:rPr>
              <a:t>BlockCode</a:t>
            </a:r>
            <a:r>
              <a:rPr lang="de-DE" dirty="0">
                <a:sym typeface="Wingdings" pitchFamily="2" charset="2"/>
              </a:rPr>
              <a:t> in Linien übertragen</a:t>
            </a:r>
          </a:p>
          <a:p>
            <a:r>
              <a:rPr lang="de-DE" dirty="0"/>
              <a:t>Aufgabenstellung: Geometrische Muster Programmieren (als Linien bzw. Blockprogrammierung)</a:t>
            </a:r>
          </a:p>
        </p:txBody>
      </p:sp>
      <p:pic>
        <p:nvPicPr>
          <p:cNvPr id="4" name="Grafik 3">
            <a:extLst>
              <a:ext uri="{FF2B5EF4-FFF2-40B4-BE49-F238E27FC236}">
                <a16:creationId xmlns:a16="http://schemas.microsoft.com/office/drawing/2014/main" id="{298CFBB5-006E-EC4F-B9A8-0775D7BC71D5}"/>
              </a:ext>
            </a:extLst>
          </p:cNvPr>
          <p:cNvPicPr>
            <a:picLocks noChangeAspect="1"/>
          </p:cNvPicPr>
          <p:nvPr/>
        </p:nvPicPr>
        <p:blipFill>
          <a:blip r:embed="rId2"/>
          <a:stretch>
            <a:fillRect/>
          </a:stretch>
        </p:blipFill>
        <p:spPr>
          <a:xfrm>
            <a:off x="9383801" y="1104603"/>
            <a:ext cx="2577920" cy="1930952"/>
          </a:xfrm>
          <a:prstGeom prst="rect">
            <a:avLst/>
          </a:prstGeom>
        </p:spPr>
      </p:pic>
      <p:pic>
        <p:nvPicPr>
          <p:cNvPr id="5" name="Grafik 4">
            <a:extLst>
              <a:ext uri="{FF2B5EF4-FFF2-40B4-BE49-F238E27FC236}">
                <a16:creationId xmlns:a16="http://schemas.microsoft.com/office/drawing/2014/main" id="{1674051D-CAEC-1543-A98C-47E31AC0B3F5}"/>
              </a:ext>
            </a:extLst>
          </p:cNvPr>
          <p:cNvPicPr>
            <a:picLocks noChangeAspect="1"/>
          </p:cNvPicPr>
          <p:nvPr/>
        </p:nvPicPr>
        <p:blipFill>
          <a:blip r:embed="rId3"/>
          <a:stretch>
            <a:fillRect/>
          </a:stretch>
        </p:blipFill>
        <p:spPr>
          <a:xfrm>
            <a:off x="8432800" y="672313"/>
            <a:ext cx="3759200" cy="1038474"/>
          </a:xfrm>
          <a:prstGeom prst="rect">
            <a:avLst/>
          </a:prstGeom>
        </p:spPr>
      </p:pic>
      <p:sp>
        <p:nvSpPr>
          <p:cNvPr id="10" name="Titel 1">
            <a:extLst>
              <a:ext uri="{FF2B5EF4-FFF2-40B4-BE49-F238E27FC236}">
                <a16:creationId xmlns:a16="http://schemas.microsoft.com/office/drawing/2014/main" id="{6AA10E80-DCE1-E744-A7C0-C5F3AB37F78C}"/>
              </a:ext>
            </a:extLst>
          </p:cNvPr>
          <p:cNvSpPr>
            <a:spLocks noGrp="1"/>
          </p:cNvSpPr>
          <p:nvPr>
            <p:ph type="title"/>
          </p:nvPr>
        </p:nvSpPr>
        <p:spPr>
          <a:xfrm>
            <a:off x="838200" y="119467"/>
            <a:ext cx="10124440" cy="863174"/>
          </a:xfrm>
        </p:spPr>
        <p:txBody>
          <a:bodyPr>
            <a:normAutofit/>
          </a:bodyPr>
          <a:lstStyle/>
          <a:p>
            <a:r>
              <a:rPr lang="de-DE" sz="3600" i="1" dirty="0"/>
              <a:t>Wie</a:t>
            </a:r>
            <a:r>
              <a:rPr lang="de-DE" sz="3600" dirty="0"/>
              <a:t> Programmieren in der Grundschule?</a:t>
            </a:r>
          </a:p>
        </p:txBody>
      </p:sp>
      <p:sp>
        <p:nvSpPr>
          <p:cNvPr id="11" name="Textfeld 10">
            <a:extLst>
              <a:ext uri="{FF2B5EF4-FFF2-40B4-BE49-F238E27FC236}">
                <a16:creationId xmlns:a16="http://schemas.microsoft.com/office/drawing/2014/main" id="{A0CD5887-4210-AA47-94BE-CB78BB1D5E8A}"/>
              </a:ext>
            </a:extLst>
          </p:cNvPr>
          <p:cNvSpPr txBox="1"/>
          <p:nvPr/>
        </p:nvSpPr>
        <p:spPr>
          <a:xfrm>
            <a:off x="783609" y="1300638"/>
            <a:ext cx="7649192" cy="1107996"/>
          </a:xfrm>
          <a:prstGeom prst="rect">
            <a:avLst/>
          </a:prstGeom>
          <a:noFill/>
        </p:spPr>
        <p:txBody>
          <a:bodyPr wrap="square" rtlCol="0">
            <a:spAutoFit/>
          </a:bodyPr>
          <a:lstStyle/>
          <a:p>
            <a:r>
              <a:rPr lang="de-DE" sz="2200" b="1" dirty="0" err="1"/>
              <a:t>Ozobots</a:t>
            </a:r>
            <a:r>
              <a:rPr lang="de-DE" sz="2200" dirty="0"/>
              <a:t> (unplugged/</a:t>
            </a:r>
            <a:r>
              <a:rPr lang="de-DE" sz="2200" dirty="0" err="1"/>
              <a:t>plugged</a:t>
            </a:r>
            <a:r>
              <a:rPr lang="de-DE" sz="2200" dirty="0"/>
              <a:t>-in)</a:t>
            </a:r>
          </a:p>
          <a:p>
            <a:r>
              <a:rPr lang="de-DE" sz="2200" dirty="0"/>
              <a:t>Im Programmierkontext mathematische Inhalte (Proportionalität und Antiproportionalität) erfahrbar machen.</a:t>
            </a:r>
          </a:p>
        </p:txBody>
      </p:sp>
    </p:spTree>
    <p:extLst>
      <p:ext uri="{BB962C8B-B14F-4D97-AF65-F5344CB8AC3E}">
        <p14:creationId xmlns:p14="http://schemas.microsoft.com/office/powerpoint/2010/main" val="314543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0E39992-B078-214E-93AB-9F261FD0DA10}"/>
              </a:ext>
            </a:extLst>
          </p:cNvPr>
          <p:cNvSpPr>
            <a:spLocks noGrp="1"/>
          </p:cNvSpPr>
          <p:nvPr>
            <p:ph idx="1"/>
          </p:nvPr>
        </p:nvSpPr>
        <p:spPr>
          <a:xfrm>
            <a:off x="838200" y="1266825"/>
            <a:ext cx="10515600" cy="4351338"/>
          </a:xfrm>
        </p:spPr>
        <p:txBody>
          <a:bodyPr>
            <a:normAutofit fontScale="92500" lnSpcReduction="20000"/>
          </a:bodyPr>
          <a:lstStyle/>
          <a:p>
            <a:pPr marL="0" indent="0">
              <a:buNone/>
            </a:pPr>
            <a:r>
              <a:rPr lang="de-DE" dirty="0"/>
              <a:t>Muster und Schleifen</a:t>
            </a:r>
          </a:p>
          <a:p>
            <a:endParaRPr lang="de-DE" dirty="0"/>
          </a:p>
          <a:p>
            <a:endParaRPr lang="de-DE" dirty="0"/>
          </a:p>
          <a:p>
            <a:pPr marL="0" indent="0">
              <a:buNone/>
            </a:pPr>
            <a:r>
              <a:rPr lang="de-DE" dirty="0"/>
              <a:t>Geometrische Muster mit Winkeln und Strecken programmieren</a:t>
            </a:r>
          </a:p>
          <a:p>
            <a:pPr marL="0" indent="0">
              <a:buNone/>
            </a:pPr>
            <a:r>
              <a:rPr lang="de-DE" dirty="0"/>
              <a:t>Nutzen von Schleifen zum erstellen eines Musters mit immer wiederkehrender Abfolge</a:t>
            </a:r>
          </a:p>
          <a:p>
            <a:r>
              <a:rPr lang="de-DE" dirty="0">
                <a:solidFill>
                  <a:srgbClr val="FF0000"/>
                </a:solidFill>
              </a:rPr>
              <a:t>Durch mehrmaliges wiederholen Muster erstellen.</a:t>
            </a:r>
          </a:p>
          <a:p>
            <a:r>
              <a:rPr lang="de-DE" dirty="0">
                <a:solidFill>
                  <a:srgbClr val="FF0000"/>
                </a:solidFill>
              </a:rPr>
              <a:t>Debugging von Mustern durch Schleifen, Wie muss der Winkel verändert werden, </a:t>
            </a:r>
          </a:p>
          <a:p>
            <a:r>
              <a:rPr lang="de-DE" dirty="0">
                <a:solidFill>
                  <a:srgbClr val="FF0000"/>
                </a:solidFill>
              </a:rPr>
              <a:t>damit das Muster mehr schleifen durchlaufen kann, bevor es wieder zur </a:t>
            </a:r>
            <a:r>
              <a:rPr lang="de-DE" dirty="0" err="1">
                <a:solidFill>
                  <a:srgbClr val="FF0000"/>
                </a:solidFill>
              </a:rPr>
              <a:t>Augangsfigur</a:t>
            </a:r>
            <a:r>
              <a:rPr lang="de-DE" dirty="0">
                <a:solidFill>
                  <a:srgbClr val="FF0000"/>
                </a:solidFill>
              </a:rPr>
              <a:t> zurückkehrt</a:t>
            </a:r>
          </a:p>
          <a:p>
            <a:pPr marL="0" indent="0">
              <a:buNone/>
            </a:pPr>
            <a:endParaRPr lang="de-DE" dirty="0"/>
          </a:p>
          <a:p>
            <a:pPr marL="0" indent="0">
              <a:buNone/>
            </a:pPr>
            <a:endParaRPr lang="de-DE" dirty="0"/>
          </a:p>
        </p:txBody>
      </p:sp>
      <p:sp>
        <p:nvSpPr>
          <p:cNvPr id="6" name="Titel 1">
            <a:extLst>
              <a:ext uri="{FF2B5EF4-FFF2-40B4-BE49-F238E27FC236}">
                <a16:creationId xmlns:a16="http://schemas.microsoft.com/office/drawing/2014/main" id="{3998416B-A769-394B-9382-D649E813212B}"/>
              </a:ext>
            </a:extLst>
          </p:cNvPr>
          <p:cNvSpPr>
            <a:spLocks noGrp="1"/>
          </p:cNvSpPr>
          <p:nvPr>
            <p:ph type="title"/>
          </p:nvPr>
        </p:nvSpPr>
        <p:spPr>
          <a:xfrm>
            <a:off x="838200" y="119467"/>
            <a:ext cx="10124440" cy="863174"/>
          </a:xfrm>
        </p:spPr>
        <p:txBody>
          <a:bodyPr>
            <a:normAutofit/>
          </a:bodyPr>
          <a:lstStyle/>
          <a:p>
            <a:r>
              <a:rPr lang="de-DE" sz="3600" i="1" dirty="0"/>
              <a:t>Wie</a:t>
            </a:r>
            <a:r>
              <a:rPr lang="de-DE" sz="3600" dirty="0"/>
              <a:t> Programmieren in der Grundschule?</a:t>
            </a:r>
          </a:p>
        </p:txBody>
      </p:sp>
    </p:spTree>
    <p:extLst>
      <p:ext uri="{BB962C8B-B14F-4D97-AF65-F5344CB8AC3E}">
        <p14:creationId xmlns:p14="http://schemas.microsoft.com/office/powerpoint/2010/main" val="43196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Inhaltsplatzhalter 6">
            <a:extLst>
              <a:ext uri="{FF2B5EF4-FFF2-40B4-BE49-F238E27FC236}">
                <a16:creationId xmlns:a16="http://schemas.microsoft.com/office/drawing/2014/main" id="{A5962178-57A7-FF44-B8F2-658FDEEE945E}"/>
              </a:ext>
            </a:extLst>
          </p:cNvPr>
          <p:cNvSpPr>
            <a:spLocks noGrp="1"/>
          </p:cNvSpPr>
          <p:nvPr>
            <p:ph idx="1"/>
          </p:nvPr>
        </p:nvSpPr>
        <p:spPr>
          <a:xfrm>
            <a:off x="865496" y="1484430"/>
            <a:ext cx="4201804" cy="4852870"/>
          </a:xfrm>
        </p:spPr>
        <p:txBody>
          <a:bodyPr>
            <a:normAutofit lnSpcReduction="10000"/>
          </a:bodyPr>
          <a:lstStyle/>
          <a:p>
            <a:pPr marL="0" lvl="0" indent="0">
              <a:buNone/>
            </a:pPr>
            <a:r>
              <a:rPr lang="de-DE" dirty="0"/>
              <a:t>„Programmieren ist </a:t>
            </a:r>
          </a:p>
          <a:p>
            <a:pPr marL="0" lvl="0" indent="0">
              <a:buNone/>
            </a:pPr>
            <a:r>
              <a:rPr lang="de-DE" dirty="0"/>
              <a:t>das Formulieren einer Problemlösung </a:t>
            </a:r>
          </a:p>
          <a:p>
            <a:pPr marL="0" lvl="0" indent="0">
              <a:buNone/>
            </a:pPr>
            <a:r>
              <a:rPr lang="de-DE" dirty="0"/>
              <a:t>in Befehlsanweisungen</a:t>
            </a:r>
          </a:p>
          <a:p>
            <a:pPr marL="0" lvl="0" indent="0">
              <a:buNone/>
            </a:pPr>
            <a:r>
              <a:rPr lang="de-DE" dirty="0"/>
              <a:t>mithilfe einer Sprache, </a:t>
            </a:r>
          </a:p>
          <a:p>
            <a:pPr marL="0" lvl="0" indent="0">
              <a:buNone/>
            </a:pPr>
            <a:r>
              <a:rPr lang="de-DE" dirty="0"/>
              <a:t>die automatisch in Befehle übersetzt wird, </a:t>
            </a:r>
          </a:p>
          <a:p>
            <a:pPr marL="0" lvl="0" indent="0">
              <a:buNone/>
            </a:pPr>
            <a:r>
              <a:rPr lang="de-DE" dirty="0"/>
              <a:t>die ein Computer ausführen kann.“</a:t>
            </a:r>
          </a:p>
          <a:p>
            <a:pPr marL="0" lvl="0" indent="0">
              <a:buNone/>
            </a:pPr>
            <a:r>
              <a:rPr lang="de-DE" sz="2000" dirty="0"/>
              <a:t>Wurm, Programmieren lernen, 2013, S.</a:t>
            </a:r>
            <a:r>
              <a:rPr lang="de-DE" sz="2000" dirty="0">
                <a:solidFill>
                  <a:srgbClr val="FF0000"/>
                </a:solidFill>
              </a:rPr>
              <a:t>X</a:t>
            </a:r>
          </a:p>
          <a:p>
            <a:pPr marL="0" indent="0">
              <a:buNone/>
            </a:pPr>
            <a:endParaRPr lang="de-DE" dirty="0"/>
          </a:p>
        </p:txBody>
      </p:sp>
      <p:pic>
        <p:nvPicPr>
          <p:cNvPr id="9" name="Inhaltsplatzhalter 3">
            <a:extLst>
              <a:ext uri="{FF2B5EF4-FFF2-40B4-BE49-F238E27FC236}">
                <a16:creationId xmlns:a16="http://schemas.microsoft.com/office/drawing/2014/main" id="{3A4D1DA6-D56D-6F44-B53D-3E4B96D4DB90}"/>
              </a:ext>
            </a:extLst>
          </p:cNvPr>
          <p:cNvPicPr>
            <a:picLocks/>
          </p:cNvPicPr>
          <p:nvPr/>
        </p:nvPicPr>
        <p:blipFill rotWithShape="1">
          <a:blip r:embed="rId3">
            <a:extLst>
              <a:ext uri="{28A0092B-C50C-407E-A947-70E740481C1C}">
                <a14:useLocalDpi xmlns:a14="http://schemas.microsoft.com/office/drawing/2010/main"/>
              </a:ext>
            </a:extLst>
          </a:blip>
          <a:srcRect/>
          <a:stretch/>
        </p:blipFill>
        <p:spPr bwMode="auto">
          <a:xfrm>
            <a:off x="5342218" y="1484431"/>
            <a:ext cx="6746355" cy="4351338"/>
          </a:xfrm>
          <a:prstGeom prst="rect">
            <a:avLst/>
          </a:prstGeom>
          <a:ln>
            <a:noFill/>
          </a:ln>
          <a:extLst>
            <a:ext uri="{53640926-AAD7-44D8-BBD7-CCE9431645EC}">
              <a14:shadowObscured xmlns:a14="http://schemas.microsoft.com/office/drawing/2010/main"/>
            </a:ext>
          </a:extLst>
        </p:spPr>
      </p:pic>
      <p:sp>
        <p:nvSpPr>
          <p:cNvPr id="10" name="Textfeld 9">
            <a:extLst>
              <a:ext uri="{FF2B5EF4-FFF2-40B4-BE49-F238E27FC236}">
                <a16:creationId xmlns:a16="http://schemas.microsoft.com/office/drawing/2014/main" id="{61941939-0F0E-4041-B638-BB42A1E07FFA}"/>
              </a:ext>
            </a:extLst>
          </p:cNvPr>
          <p:cNvSpPr txBox="1"/>
          <p:nvPr/>
        </p:nvSpPr>
        <p:spPr>
          <a:xfrm>
            <a:off x="5342218" y="6101712"/>
            <a:ext cx="5103064" cy="646331"/>
          </a:xfrm>
          <a:prstGeom prst="rect">
            <a:avLst/>
          </a:prstGeom>
          <a:noFill/>
        </p:spPr>
        <p:txBody>
          <a:bodyPr wrap="none" rtlCol="0">
            <a:spAutoFit/>
          </a:bodyPr>
          <a:lstStyle/>
          <a:p>
            <a:pPr lvl="0"/>
            <a:r>
              <a:rPr lang="de-DE" dirty="0" err="1"/>
              <a:t>Seese</a:t>
            </a:r>
            <a:r>
              <a:rPr lang="de-DE" dirty="0"/>
              <a:t> et al., Grundkurs Programmieren in Java, 2014</a:t>
            </a:r>
          </a:p>
          <a:p>
            <a:pPr lvl="0"/>
            <a:endParaRPr lang="de-DE" dirty="0"/>
          </a:p>
        </p:txBody>
      </p:sp>
      <p:sp>
        <p:nvSpPr>
          <p:cNvPr id="11" name="Titel 1">
            <a:extLst>
              <a:ext uri="{FF2B5EF4-FFF2-40B4-BE49-F238E27FC236}">
                <a16:creationId xmlns:a16="http://schemas.microsoft.com/office/drawing/2014/main" id="{F163C781-1A94-1C46-9287-6C4CB33378C2}"/>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Tree>
    <p:extLst>
      <p:ext uri="{BB962C8B-B14F-4D97-AF65-F5344CB8AC3E}">
        <p14:creationId xmlns:p14="http://schemas.microsoft.com/office/powerpoint/2010/main" val="20726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53FD7D5-54A9-EF4F-BD4B-C4D7AFC8D90D}"/>
              </a:ext>
            </a:extLst>
          </p:cNvPr>
          <p:cNvSpPr>
            <a:spLocks noGrp="1"/>
          </p:cNvSpPr>
          <p:nvPr>
            <p:ph idx="1"/>
          </p:nvPr>
        </p:nvSpPr>
        <p:spPr/>
        <p:txBody>
          <a:bodyPr/>
          <a:lstStyle/>
          <a:p>
            <a:r>
              <a:rPr lang="de-DE" dirty="0">
                <a:solidFill>
                  <a:srgbClr val="FF0000"/>
                </a:solidFill>
              </a:rPr>
              <a:t>Ein weiteres Beispiel aus der Blockbasierten Programmierung?</a:t>
            </a:r>
          </a:p>
          <a:p>
            <a:r>
              <a:rPr lang="de-DE" dirty="0" err="1">
                <a:solidFill>
                  <a:srgbClr val="FF0000"/>
                </a:solidFill>
              </a:rPr>
              <a:t>Scratch</a:t>
            </a:r>
            <a:r>
              <a:rPr lang="de-DE" dirty="0">
                <a:solidFill>
                  <a:srgbClr val="FF0000"/>
                </a:solidFill>
              </a:rPr>
              <a:t> oder </a:t>
            </a:r>
            <a:r>
              <a:rPr lang="de-DE" dirty="0" err="1">
                <a:solidFill>
                  <a:srgbClr val="FF0000"/>
                </a:solidFill>
              </a:rPr>
              <a:t>Calliope</a:t>
            </a:r>
            <a:r>
              <a:rPr lang="de-DE" dirty="0">
                <a:solidFill>
                  <a:srgbClr val="FF0000"/>
                </a:solidFill>
              </a:rPr>
              <a:t>?</a:t>
            </a:r>
          </a:p>
          <a:p>
            <a:r>
              <a:rPr lang="de-DE" dirty="0">
                <a:solidFill>
                  <a:srgbClr val="FF0000"/>
                </a:solidFill>
              </a:rPr>
              <a:t>Schwätzer?</a:t>
            </a:r>
          </a:p>
        </p:txBody>
      </p:sp>
      <p:sp>
        <p:nvSpPr>
          <p:cNvPr id="5" name="Titel 1">
            <a:extLst>
              <a:ext uri="{FF2B5EF4-FFF2-40B4-BE49-F238E27FC236}">
                <a16:creationId xmlns:a16="http://schemas.microsoft.com/office/drawing/2014/main" id="{51B5D44F-AA73-1E45-A363-D9CF2E32A41B}"/>
              </a:ext>
            </a:extLst>
          </p:cNvPr>
          <p:cNvSpPr>
            <a:spLocks noGrp="1"/>
          </p:cNvSpPr>
          <p:nvPr>
            <p:ph type="title"/>
          </p:nvPr>
        </p:nvSpPr>
        <p:spPr>
          <a:xfrm>
            <a:off x="838200" y="119467"/>
            <a:ext cx="10124440" cy="863174"/>
          </a:xfrm>
        </p:spPr>
        <p:txBody>
          <a:bodyPr>
            <a:normAutofit/>
          </a:bodyPr>
          <a:lstStyle/>
          <a:p>
            <a:r>
              <a:rPr lang="de-DE" sz="3600" i="1" dirty="0"/>
              <a:t>Wie</a:t>
            </a:r>
            <a:r>
              <a:rPr lang="de-DE" sz="3600" dirty="0"/>
              <a:t> Programmieren in der Grundschule?</a:t>
            </a:r>
          </a:p>
        </p:txBody>
      </p:sp>
    </p:spTree>
    <p:extLst>
      <p:ext uri="{BB962C8B-B14F-4D97-AF65-F5344CB8AC3E}">
        <p14:creationId xmlns:p14="http://schemas.microsoft.com/office/powerpoint/2010/main" val="867101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F9DE9-DC74-8440-A42F-1DBA0D79E5D5}"/>
              </a:ext>
            </a:extLst>
          </p:cNvPr>
          <p:cNvSpPr>
            <a:spLocks noGrp="1"/>
          </p:cNvSpPr>
          <p:nvPr>
            <p:ph type="title"/>
          </p:nvPr>
        </p:nvSpPr>
        <p:spPr>
          <a:xfrm>
            <a:off x="838200" y="119467"/>
            <a:ext cx="2614684" cy="863174"/>
          </a:xfrm>
        </p:spPr>
        <p:txBody>
          <a:bodyPr>
            <a:normAutofit/>
          </a:bodyPr>
          <a:lstStyle/>
          <a:p>
            <a:r>
              <a:rPr lang="de-DE" sz="3600" dirty="0"/>
              <a:t>Inhalte</a:t>
            </a:r>
          </a:p>
        </p:txBody>
      </p:sp>
      <p:sp>
        <p:nvSpPr>
          <p:cNvPr id="3" name="Inhaltsplatzhalter 2">
            <a:extLst>
              <a:ext uri="{FF2B5EF4-FFF2-40B4-BE49-F238E27FC236}">
                <a16:creationId xmlns:a16="http://schemas.microsoft.com/office/drawing/2014/main" id="{902E9D0D-C749-BB4E-9367-3497AC317237}"/>
              </a:ext>
            </a:extLst>
          </p:cNvPr>
          <p:cNvSpPr>
            <a:spLocks noGrp="1"/>
          </p:cNvSpPr>
          <p:nvPr>
            <p:ph idx="1"/>
          </p:nvPr>
        </p:nvSpPr>
        <p:spPr>
          <a:xfrm>
            <a:off x="838200" y="1539017"/>
            <a:ext cx="10515600" cy="4351338"/>
          </a:xfrm>
        </p:spPr>
        <p:txBody>
          <a:bodyPr>
            <a:normAutofit/>
          </a:bodyPr>
          <a:lstStyle/>
          <a:p>
            <a:r>
              <a:rPr lang="de-DE" i="1" dirty="0"/>
              <a:t>Was</a:t>
            </a:r>
            <a:r>
              <a:rPr lang="de-DE" dirty="0"/>
              <a:t> ist Programmieren?</a:t>
            </a:r>
          </a:p>
          <a:p>
            <a:r>
              <a:rPr lang="de-DE" i="1" dirty="0"/>
              <a:t>Warum</a:t>
            </a:r>
            <a:r>
              <a:rPr lang="de-DE" dirty="0"/>
              <a:t> überhaupt Programmieren in der Grundschule?</a:t>
            </a:r>
          </a:p>
          <a:p>
            <a:r>
              <a:rPr lang="de-DE" i="1" dirty="0"/>
              <a:t>Wie</a:t>
            </a:r>
            <a:r>
              <a:rPr lang="de-DE" dirty="0"/>
              <a:t> Programmieren in der Grundschule?</a:t>
            </a:r>
          </a:p>
          <a:p>
            <a:r>
              <a:rPr lang="de-DE" dirty="0">
                <a:solidFill>
                  <a:srgbClr val="00B050"/>
                </a:solidFill>
              </a:rPr>
              <a:t>Programmieren und Mathematikunterricht</a:t>
            </a:r>
          </a:p>
          <a:p>
            <a:r>
              <a:rPr lang="de-DE" dirty="0"/>
              <a:t>Weiterarbeit in der eigenen Praxis</a:t>
            </a:r>
          </a:p>
          <a:p>
            <a:endParaRPr lang="de-DE" dirty="0">
              <a:solidFill>
                <a:srgbClr val="00B050"/>
              </a:solidFill>
            </a:endParaRPr>
          </a:p>
        </p:txBody>
      </p:sp>
    </p:spTree>
    <p:extLst>
      <p:ext uri="{BB962C8B-B14F-4D97-AF65-F5344CB8AC3E}">
        <p14:creationId xmlns:p14="http://schemas.microsoft.com/office/powerpoint/2010/main" val="1130254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CE384E5-4AA8-B941-89D6-CD76E940DC84}"/>
              </a:ext>
            </a:extLst>
          </p:cNvPr>
          <p:cNvSpPr txBox="1"/>
          <p:nvPr/>
        </p:nvSpPr>
        <p:spPr>
          <a:xfrm>
            <a:off x="824551" y="1288197"/>
            <a:ext cx="10727369" cy="3816429"/>
          </a:xfrm>
          <a:prstGeom prst="rect">
            <a:avLst/>
          </a:prstGeom>
          <a:noFill/>
        </p:spPr>
        <p:txBody>
          <a:bodyPr wrap="square" rtlCol="0">
            <a:spAutoFit/>
          </a:bodyPr>
          <a:lstStyle/>
          <a:p>
            <a:r>
              <a:rPr lang="de-DE" sz="2800" dirty="0"/>
              <a:t>Diskussion</a:t>
            </a:r>
          </a:p>
          <a:p>
            <a:endParaRPr lang="de-DE" sz="2800" dirty="0"/>
          </a:p>
          <a:p>
            <a:r>
              <a:rPr lang="de-DE" sz="2800" dirty="0"/>
              <a:t>Wie viel Mathematik steckt im Programmieren?</a:t>
            </a:r>
          </a:p>
          <a:p>
            <a:endParaRPr lang="de-DE" sz="2800" dirty="0"/>
          </a:p>
          <a:p>
            <a:r>
              <a:rPr lang="de-DE" sz="2800" dirty="0"/>
              <a:t>Der Begriff des Algorithmus legt nahe, dass Mathematik und Programmieren eng miteinander verbunden sind.</a:t>
            </a:r>
          </a:p>
          <a:p>
            <a:r>
              <a:rPr lang="de-DE" sz="2800" dirty="0"/>
              <a:t>Aber wo/ in welchen Beispielen finden wir konkret eine Förderung grundschulrelevanter mathematischer Inhalte durch programmieren?</a:t>
            </a:r>
          </a:p>
          <a:p>
            <a:endParaRPr lang="de-DE" dirty="0"/>
          </a:p>
        </p:txBody>
      </p:sp>
      <p:sp>
        <p:nvSpPr>
          <p:cNvPr id="10" name="Titel 1">
            <a:extLst>
              <a:ext uri="{FF2B5EF4-FFF2-40B4-BE49-F238E27FC236}">
                <a16:creationId xmlns:a16="http://schemas.microsoft.com/office/drawing/2014/main" id="{49D9D78F-846C-2149-AB80-5D8008580A1B}"/>
              </a:ext>
            </a:extLst>
          </p:cNvPr>
          <p:cNvSpPr>
            <a:spLocks noGrp="1"/>
          </p:cNvSpPr>
          <p:nvPr>
            <p:ph type="title"/>
          </p:nvPr>
        </p:nvSpPr>
        <p:spPr>
          <a:xfrm>
            <a:off x="810904" y="-85255"/>
            <a:ext cx="10515600" cy="1325563"/>
          </a:xfrm>
        </p:spPr>
        <p:txBody>
          <a:bodyPr>
            <a:normAutofit/>
          </a:bodyPr>
          <a:lstStyle/>
          <a:p>
            <a:r>
              <a:rPr lang="de-DE" sz="3600" dirty="0"/>
              <a:t>Programmieren und Mathematikunterricht</a:t>
            </a:r>
            <a:endParaRPr lang="de-DE" sz="3500" dirty="0"/>
          </a:p>
        </p:txBody>
      </p:sp>
    </p:spTree>
    <p:extLst>
      <p:ext uri="{BB962C8B-B14F-4D97-AF65-F5344CB8AC3E}">
        <p14:creationId xmlns:p14="http://schemas.microsoft.com/office/powerpoint/2010/main" val="2675357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554E13B-4CCE-1B4B-822B-05584DD870D9}"/>
              </a:ext>
            </a:extLst>
          </p:cNvPr>
          <p:cNvSpPr>
            <a:spLocks noGrp="1"/>
          </p:cNvSpPr>
          <p:nvPr>
            <p:ph idx="1"/>
          </p:nvPr>
        </p:nvSpPr>
        <p:spPr>
          <a:xfrm>
            <a:off x="838200" y="1402543"/>
            <a:ext cx="10515600" cy="4351338"/>
          </a:xfrm>
        </p:spPr>
        <p:txBody>
          <a:bodyPr>
            <a:normAutofit fontScale="77500" lnSpcReduction="20000"/>
          </a:bodyPr>
          <a:lstStyle/>
          <a:p>
            <a:pPr marL="0" indent="0">
              <a:buNone/>
            </a:pPr>
            <a:r>
              <a:rPr lang="de-DE" dirty="0"/>
              <a:t>Förderung von Kompetenzen im Bereich des </a:t>
            </a:r>
            <a:r>
              <a:rPr lang="de-DE" b="1" dirty="0"/>
              <a:t>Problemlösens</a:t>
            </a:r>
            <a:r>
              <a:rPr lang="de-DE" dirty="0"/>
              <a:t>:</a:t>
            </a:r>
          </a:p>
          <a:p>
            <a:pPr marL="0" indent="0">
              <a:buNone/>
            </a:pPr>
            <a:r>
              <a:rPr lang="de-DE" dirty="0"/>
              <a:t> </a:t>
            </a:r>
          </a:p>
          <a:p>
            <a:r>
              <a:rPr lang="de-DE" dirty="0"/>
              <a:t>probieren zunehmend systematisch und zielorientiert und nutzen die Einsicht in Zusammenhänge </a:t>
            </a:r>
            <a:r>
              <a:rPr lang="de-DE" dirty="0">
                <a:solidFill>
                  <a:srgbClr val="00B050"/>
                </a:solidFill>
              </a:rPr>
              <a:t>(Eingabe-Ausgabe, Wenn-Dann-Sonst, etc.)</a:t>
            </a:r>
            <a:r>
              <a:rPr lang="de-DE" dirty="0"/>
              <a:t> zur Problemlösung (lösen)</a:t>
            </a:r>
          </a:p>
          <a:p>
            <a:r>
              <a:rPr lang="de-DE" dirty="0"/>
              <a:t>überprüfen Ergebnisse auf ihre Angemessenheit, finden und korrigieren Fehler</a:t>
            </a:r>
            <a:r>
              <a:rPr lang="de-DE" dirty="0">
                <a:solidFill>
                  <a:srgbClr val="00B050"/>
                </a:solidFill>
              </a:rPr>
              <a:t>(</a:t>
            </a:r>
            <a:r>
              <a:rPr lang="de-DE" dirty="0" err="1">
                <a:solidFill>
                  <a:srgbClr val="00B050"/>
                </a:solidFill>
              </a:rPr>
              <a:t>debugging</a:t>
            </a:r>
            <a:r>
              <a:rPr lang="de-DE" dirty="0">
                <a:solidFill>
                  <a:srgbClr val="00B050"/>
                </a:solidFill>
              </a:rPr>
              <a:t>)</a:t>
            </a:r>
            <a:r>
              <a:rPr lang="de-DE" dirty="0"/>
              <a:t>, vergleichen und bewerten verschiedene Lösungswege (reflektieren und überprüfen von Algorithmen)</a:t>
            </a:r>
          </a:p>
          <a:p>
            <a:r>
              <a:rPr lang="de-DE" dirty="0"/>
              <a:t>übertragen Vorgehensweisen auf ähnliche Sachverhalte </a:t>
            </a:r>
            <a:r>
              <a:rPr lang="de-DE" dirty="0">
                <a:solidFill>
                  <a:srgbClr val="00B050"/>
                </a:solidFill>
              </a:rPr>
              <a:t>(entwickelten Code wiederverwenden, und anpassen)</a:t>
            </a:r>
          </a:p>
          <a:p>
            <a:r>
              <a:rPr lang="de-DE" dirty="0"/>
              <a:t>erfinden Aufgaben und Fragestellungen (z. B. </a:t>
            </a:r>
            <a:r>
              <a:rPr lang="de-DE" i="1" dirty="0"/>
              <a:t>durch Variation oder Fortsetzung von gegebenen Aufgaben</a:t>
            </a:r>
            <a:r>
              <a:rPr lang="de-DE" dirty="0"/>
              <a:t>) </a:t>
            </a:r>
            <a:r>
              <a:rPr lang="de-DE" dirty="0">
                <a:solidFill>
                  <a:srgbClr val="00B050"/>
                </a:solidFill>
              </a:rPr>
              <a:t>(die durch Programme gelöst werden können)</a:t>
            </a:r>
          </a:p>
          <a:p>
            <a:r>
              <a:rPr lang="de-DE" dirty="0"/>
              <a:t>wählen bei der Bearbeitung von Problemen geeignete mathematische Regeln, Algorithmen und Werkzeuge </a:t>
            </a:r>
            <a:r>
              <a:rPr lang="de-DE" dirty="0">
                <a:solidFill>
                  <a:srgbClr val="00B050"/>
                </a:solidFill>
              </a:rPr>
              <a:t>(z.B. Schleifen, Anweisungen, Blöcke) </a:t>
            </a:r>
            <a:r>
              <a:rPr lang="de-DE" dirty="0"/>
              <a:t>aus und nutzen sie der Situation angemessen.</a:t>
            </a:r>
          </a:p>
          <a:p>
            <a:pPr marL="0" indent="0">
              <a:buNone/>
            </a:pPr>
            <a:endParaRPr lang="de-DE" dirty="0">
              <a:solidFill>
                <a:srgbClr val="FF0000"/>
              </a:solidFill>
            </a:endParaRPr>
          </a:p>
          <a:p>
            <a:pPr marL="0" indent="0">
              <a:buNone/>
            </a:pPr>
            <a:endParaRPr lang="de-DE" dirty="0"/>
          </a:p>
          <a:p>
            <a:pPr marL="0" indent="0">
              <a:buNone/>
            </a:pPr>
            <a:endParaRPr lang="de-DE" dirty="0"/>
          </a:p>
        </p:txBody>
      </p:sp>
      <p:sp>
        <p:nvSpPr>
          <p:cNvPr id="6" name="Titel 1">
            <a:extLst>
              <a:ext uri="{FF2B5EF4-FFF2-40B4-BE49-F238E27FC236}">
                <a16:creationId xmlns:a16="http://schemas.microsoft.com/office/drawing/2014/main" id="{78305351-47C2-0B42-9D07-43357E0730C1}"/>
              </a:ext>
            </a:extLst>
          </p:cNvPr>
          <p:cNvSpPr>
            <a:spLocks noGrp="1"/>
          </p:cNvSpPr>
          <p:nvPr>
            <p:ph type="title"/>
          </p:nvPr>
        </p:nvSpPr>
        <p:spPr>
          <a:xfrm>
            <a:off x="760104" y="-9055"/>
            <a:ext cx="10515600" cy="1126655"/>
          </a:xfrm>
        </p:spPr>
        <p:txBody>
          <a:bodyPr>
            <a:normAutofit/>
          </a:bodyPr>
          <a:lstStyle/>
          <a:p>
            <a:r>
              <a:rPr lang="de-DE" sz="3600" dirty="0"/>
              <a:t>Programmieren und Mathematikunterricht</a:t>
            </a:r>
            <a:endParaRPr lang="de-DE" sz="3500" dirty="0"/>
          </a:p>
        </p:txBody>
      </p:sp>
    </p:spTree>
    <p:extLst>
      <p:ext uri="{BB962C8B-B14F-4D97-AF65-F5344CB8AC3E}">
        <p14:creationId xmlns:p14="http://schemas.microsoft.com/office/powerpoint/2010/main" val="558363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554E13B-4CCE-1B4B-822B-05584DD870D9}"/>
              </a:ext>
            </a:extLst>
          </p:cNvPr>
          <p:cNvSpPr>
            <a:spLocks noGrp="1"/>
          </p:cNvSpPr>
          <p:nvPr>
            <p:ph idx="1"/>
          </p:nvPr>
        </p:nvSpPr>
        <p:spPr>
          <a:xfrm>
            <a:off x="838200" y="1402543"/>
            <a:ext cx="10515600" cy="4351338"/>
          </a:xfrm>
        </p:spPr>
        <p:txBody>
          <a:bodyPr>
            <a:normAutofit fontScale="92500" lnSpcReduction="20000"/>
          </a:bodyPr>
          <a:lstStyle/>
          <a:p>
            <a:pPr marL="0" indent="0">
              <a:buNone/>
            </a:pPr>
            <a:r>
              <a:rPr lang="de-DE" dirty="0"/>
              <a:t>Förderung von Kompetenzen im Bereich des </a:t>
            </a:r>
            <a:r>
              <a:rPr lang="de-DE" b="1" dirty="0"/>
              <a:t>Modellierens</a:t>
            </a:r>
            <a:r>
              <a:rPr lang="de-DE" dirty="0"/>
              <a:t>:</a:t>
            </a:r>
          </a:p>
          <a:p>
            <a:pPr marL="0" indent="0">
              <a:buNone/>
            </a:pPr>
            <a:r>
              <a:rPr lang="de-DE" dirty="0"/>
              <a:t> </a:t>
            </a:r>
          </a:p>
          <a:p>
            <a:r>
              <a:rPr lang="de-DE" dirty="0"/>
              <a:t>entnehmen Sachsituationen und Sachaufgaben Informationen und unterscheiden dabei zwischen relevanten und nicht relevanten Informationen </a:t>
            </a:r>
            <a:r>
              <a:rPr lang="de-DE" dirty="0">
                <a:solidFill>
                  <a:srgbClr val="00B050"/>
                </a:solidFill>
              </a:rPr>
              <a:t>(Programmrelevante Informationen erkennen und in Fachsprache übersetzen)</a:t>
            </a:r>
          </a:p>
          <a:p>
            <a:r>
              <a:rPr lang="de-DE" dirty="0"/>
              <a:t>übersetzen Problemstellungen aus Sachsituationen in ein (mathematisches Modell/ </a:t>
            </a:r>
            <a:r>
              <a:rPr lang="de-DE" dirty="0">
                <a:solidFill>
                  <a:srgbClr val="00B050"/>
                </a:solidFill>
              </a:rPr>
              <a:t>Programm</a:t>
            </a:r>
            <a:r>
              <a:rPr lang="de-DE" dirty="0"/>
              <a:t>)  und lösen sie mithilfe des Modells/ Programmes </a:t>
            </a:r>
          </a:p>
          <a:p>
            <a:r>
              <a:rPr lang="de-DE" dirty="0"/>
              <a:t>beziehen ihr Ergebnis wieder auf die Sachsituation und prüfen es auf Plausibilität </a:t>
            </a:r>
            <a:r>
              <a:rPr lang="de-DE" dirty="0">
                <a:solidFill>
                  <a:srgbClr val="00B050"/>
                </a:solidFill>
              </a:rPr>
              <a:t>(Funktionalität von Programmen prüfen/ </a:t>
            </a:r>
            <a:r>
              <a:rPr lang="de-DE" dirty="0" err="1">
                <a:solidFill>
                  <a:srgbClr val="00B050"/>
                </a:solidFill>
              </a:rPr>
              <a:t>debugging</a:t>
            </a:r>
            <a:r>
              <a:rPr lang="de-DE" dirty="0">
                <a:solidFill>
                  <a:srgbClr val="00B050"/>
                </a:solidFill>
              </a:rPr>
              <a:t>)</a:t>
            </a:r>
          </a:p>
          <a:p>
            <a:r>
              <a:rPr lang="de-DE" dirty="0"/>
              <a:t>finden zu gegebenen mathematischen Modellen </a:t>
            </a:r>
            <a:r>
              <a:rPr lang="de-DE" dirty="0">
                <a:solidFill>
                  <a:srgbClr val="00B050"/>
                </a:solidFill>
              </a:rPr>
              <a:t>(Programmen/ Code (unplugged oder </a:t>
            </a:r>
            <a:r>
              <a:rPr lang="de-DE" dirty="0" err="1">
                <a:solidFill>
                  <a:srgbClr val="00B050"/>
                </a:solidFill>
              </a:rPr>
              <a:t>plugged</a:t>
            </a:r>
            <a:r>
              <a:rPr lang="de-DE" dirty="0">
                <a:solidFill>
                  <a:srgbClr val="00B050"/>
                </a:solidFill>
              </a:rPr>
              <a:t>-in))</a:t>
            </a:r>
            <a:r>
              <a:rPr lang="de-DE" dirty="0"/>
              <a:t>  passende Problemstellungen und entwickeln im Rahmen von Sachsituationen eigene Fragestellungen. (Programme</a:t>
            </a:r>
          </a:p>
          <a:p>
            <a:pPr marL="0" indent="0">
              <a:buNone/>
            </a:pPr>
            <a:endParaRPr lang="de-DE" dirty="0">
              <a:solidFill>
                <a:srgbClr val="FF0000"/>
              </a:solidFill>
            </a:endParaRPr>
          </a:p>
          <a:p>
            <a:pPr marL="0" indent="0">
              <a:buNone/>
            </a:pPr>
            <a:endParaRPr lang="de-DE" dirty="0"/>
          </a:p>
          <a:p>
            <a:pPr marL="0" indent="0">
              <a:buNone/>
            </a:pPr>
            <a:endParaRPr lang="de-DE" dirty="0"/>
          </a:p>
        </p:txBody>
      </p:sp>
      <p:sp>
        <p:nvSpPr>
          <p:cNvPr id="6" name="Titel 1">
            <a:extLst>
              <a:ext uri="{FF2B5EF4-FFF2-40B4-BE49-F238E27FC236}">
                <a16:creationId xmlns:a16="http://schemas.microsoft.com/office/drawing/2014/main" id="{78305351-47C2-0B42-9D07-43357E0730C1}"/>
              </a:ext>
            </a:extLst>
          </p:cNvPr>
          <p:cNvSpPr>
            <a:spLocks noGrp="1"/>
          </p:cNvSpPr>
          <p:nvPr>
            <p:ph type="title"/>
          </p:nvPr>
        </p:nvSpPr>
        <p:spPr>
          <a:xfrm>
            <a:off x="760104" y="-9055"/>
            <a:ext cx="10515600" cy="1126655"/>
          </a:xfrm>
        </p:spPr>
        <p:txBody>
          <a:bodyPr>
            <a:normAutofit/>
          </a:bodyPr>
          <a:lstStyle/>
          <a:p>
            <a:r>
              <a:rPr lang="de-DE" sz="3600" dirty="0"/>
              <a:t>Programmieren und Mathematikunterricht</a:t>
            </a:r>
            <a:endParaRPr lang="de-DE" sz="3500" dirty="0"/>
          </a:p>
        </p:txBody>
      </p:sp>
    </p:spTree>
    <p:extLst>
      <p:ext uri="{BB962C8B-B14F-4D97-AF65-F5344CB8AC3E}">
        <p14:creationId xmlns:p14="http://schemas.microsoft.com/office/powerpoint/2010/main" val="244903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3888BFE-CF7C-5147-A063-92018E86CA01}"/>
              </a:ext>
            </a:extLst>
          </p:cNvPr>
          <p:cNvSpPr>
            <a:spLocks noGrp="1"/>
          </p:cNvSpPr>
          <p:nvPr>
            <p:ph idx="1"/>
          </p:nvPr>
        </p:nvSpPr>
        <p:spPr>
          <a:xfrm>
            <a:off x="810904" y="1358265"/>
            <a:ext cx="10515600" cy="4351338"/>
          </a:xfrm>
        </p:spPr>
        <p:txBody>
          <a:bodyPr/>
          <a:lstStyle/>
          <a:p>
            <a:pPr marL="0" indent="0">
              <a:buNone/>
            </a:pPr>
            <a:r>
              <a:rPr lang="de-DE" dirty="0"/>
              <a:t>Diskussion</a:t>
            </a:r>
          </a:p>
          <a:p>
            <a:pPr marL="0" indent="0">
              <a:buNone/>
            </a:pPr>
            <a:endParaRPr lang="de-DE" dirty="0"/>
          </a:p>
          <a:p>
            <a:r>
              <a:rPr lang="de-DE" dirty="0"/>
              <a:t>Wo sehen Sie bei den vorgestellten Beispielen zum Thema Programmieren Ansatzpunkte zur Förderung der Prozessbezogener Kompetenzen?</a:t>
            </a:r>
          </a:p>
          <a:p>
            <a:r>
              <a:rPr lang="de-DE" dirty="0"/>
              <a:t>Wo sehen Sie weitere Ansatzpunkte zur Förderung der Prozessbezogener Kompetenzen beim Programmieren?</a:t>
            </a:r>
          </a:p>
          <a:p>
            <a:r>
              <a:rPr lang="de-DE" dirty="0"/>
              <a:t>Wo sehen Sie Ansatzpunkte zur Förderung mathematischer Inhalte?</a:t>
            </a:r>
          </a:p>
          <a:p>
            <a:endParaRPr lang="de-DE" dirty="0"/>
          </a:p>
        </p:txBody>
      </p:sp>
      <p:sp>
        <p:nvSpPr>
          <p:cNvPr id="6" name="Titel 1">
            <a:extLst>
              <a:ext uri="{FF2B5EF4-FFF2-40B4-BE49-F238E27FC236}">
                <a16:creationId xmlns:a16="http://schemas.microsoft.com/office/drawing/2014/main" id="{72AE209A-4182-464C-8FED-071AA784A79A}"/>
              </a:ext>
            </a:extLst>
          </p:cNvPr>
          <p:cNvSpPr>
            <a:spLocks noGrp="1"/>
          </p:cNvSpPr>
          <p:nvPr>
            <p:ph type="title"/>
          </p:nvPr>
        </p:nvSpPr>
        <p:spPr>
          <a:xfrm>
            <a:off x="810904" y="-85255"/>
            <a:ext cx="10515600" cy="1325563"/>
          </a:xfrm>
        </p:spPr>
        <p:txBody>
          <a:bodyPr>
            <a:normAutofit/>
          </a:bodyPr>
          <a:lstStyle/>
          <a:p>
            <a:r>
              <a:rPr lang="de-DE" sz="3600" dirty="0"/>
              <a:t>Programmieren und Mathematikunterricht</a:t>
            </a:r>
            <a:endParaRPr lang="de-DE" sz="3500" dirty="0"/>
          </a:p>
        </p:txBody>
      </p:sp>
    </p:spTree>
    <p:extLst>
      <p:ext uri="{BB962C8B-B14F-4D97-AF65-F5344CB8AC3E}">
        <p14:creationId xmlns:p14="http://schemas.microsoft.com/office/powerpoint/2010/main" val="4142928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06ACC38-F3B5-5040-9123-1C7C846FD846}"/>
              </a:ext>
            </a:extLst>
          </p:cNvPr>
          <p:cNvSpPr>
            <a:spLocks noGrp="1"/>
          </p:cNvSpPr>
          <p:nvPr>
            <p:ph idx="1"/>
          </p:nvPr>
        </p:nvSpPr>
        <p:spPr>
          <a:xfrm>
            <a:off x="838200" y="1240308"/>
            <a:ext cx="10515600" cy="4936655"/>
          </a:xfrm>
        </p:spPr>
        <p:txBody>
          <a:bodyPr/>
          <a:lstStyle/>
          <a:p>
            <a:pPr marL="0" indent="0">
              <a:buNone/>
            </a:pPr>
            <a:r>
              <a:rPr lang="de-DE" dirty="0"/>
              <a:t>Konkrete Ideen:</a:t>
            </a:r>
          </a:p>
          <a:p>
            <a:r>
              <a:rPr lang="de-DE" dirty="0"/>
              <a:t>Algorithmus vorgeben und fragen, ob der Algorithmus das tut, wofür er entwickelt wurde.</a:t>
            </a:r>
          </a:p>
          <a:p>
            <a:endParaRPr lang="de-DE" dirty="0"/>
          </a:p>
        </p:txBody>
      </p:sp>
      <p:sp>
        <p:nvSpPr>
          <p:cNvPr id="6" name="Titel 1">
            <a:extLst>
              <a:ext uri="{FF2B5EF4-FFF2-40B4-BE49-F238E27FC236}">
                <a16:creationId xmlns:a16="http://schemas.microsoft.com/office/drawing/2014/main" id="{12AE4C9A-7ED5-8C4D-900A-EE6DF662B63A}"/>
              </a:ext>
            </a:extLst>
          </p:cNvPr>
          <p:cNvSpPr>
            <a:spLocks noGrp="1"/>
          </p:cNvSpPr>
          <p:nvPr>
            <p:ph type="title"/>
          </p:nvPr>
        </p:nvSpPr>
        <p:spPr>
          <a:xfrm>
            <a:off x="810904" y="-85255"/>
            <a:ext cx="10515600" cy="1325563"/>
          </a:xfrm>
        </p:spPr>
        <p:txBody>
          <a:bodyPr>
            <a:normAutofit/>
          </a:bodyPr>
          <a:lstStyle/>
          <a:p>
            <a:r>
              <a:rPr lang="de-DE" sz="3600" dirty="0"/>
              <a:t>Programmieren und Mathematikunterricht</a:t>
            </a:r>
            <a:endParaRPr lang="de-DE" sz="3500" dirty="0"/>
          </a:p>
        </p:txBody>
      </p:sp>
    </p:spTree>
    <p:extLst>
      <p:ext uri="{BB962C8B-B14F-4D97-AF65-F5344CB8AC3E}">
        <p14:creationId xmlns:p14="http://schemas.microsoft.com/office/powerpoint/2010/main" val="511422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F9DE9-DC74-8440-A42F-1DBA0D79E5D5}"/>
              </a:ext>
            </a:extLst>
          </p:cNvPr>
          <p:cNvSpPr>
            <a:spLocks noGrp="1"/>
          </p:cNvSpPr>
          <p:nvPr>
            <p:ph type="title"/>
          </p:nvPr>
        </p:nvSpPr>
        <p:spPr>
          <a:xfrm>
            <a:off x="838200" y="119467"/>
            <a:ext cx="2614684" cy="863174"/>
          </a:xfrm>
        </p:spPr>
        <p:txBody>
          <a:bodyPr>
            <a:normAutofit/>
          </a:bodyPr>
          <a:lstStyle/>
          <a:p>
            <a:r>
              <a:rPr lang="de-DE" sz="3600" dirty="0"/>
              <a:t>Inhalte</a:t>
            </a:r>
          </a:p>
        </p:txBody>
      </p:sp>
      <p:sp>
        <p:nvSpPr>
          <p:cNvPr id="3" name="Inhaltsplatzhalter 2">
            <a:extLst>
              <a:ext uri="{FF2B5EF4-FFF2-40B4-BE49-F238E27FC236}">
                <a16:creationId xmlns:a16="http://schemas.microsoft.com/office/drawing/2014/main" id="{902E9D0D-C749-BB4E-9367-3497AC317237}"/>
              </a:ext>
            </a:extLst>
          </p:cNvPr>
          <p:cNvSpPr>
            <a:spLocks noGrp="1"/>
          </p:cNvSpPr>
          <p:nvPr>
            <p:ph idx="1"/>
          </p:nvPr>
        </p:nvSpPr>
        <p:spPr>
          <a:xfrm>
            <a:off x="838200" y="1539017"/>
            <a:ext cx="10515600" cy="4351338"/>
          </a:xfrm>
        </p:spPr>
        <p:txBody>
          <a:bodyPr>
            <a:normAutofit/>
          </a:bodyPr>
          <a:lstStyle/>
          <a:p>
            <a:r>
              <a:rPr lang="de-DE" i="1" dirty="0"/>
              <a:t>Was</a:t>
            </a:r>
            <a:r>
              <a:rPr lang="de-DE" dirty="0"/>
              <a:t> ist Programmieren?</a:t>
            </a:r>
          </a:p>
          <a:p>
            <a:r>
              <a:rPr lang="de-DE" i="1" dirty="0"/>
              <a:t>Warum</a:t>
            </a:r>
            <a:r>
              <a:rPr lang="de-DE" dirty="0"/>
              <a:t> überhaupt Programmieren in der Grundschule?</a:t>
            </a:r>
          </a:p>
          <a:p>
            <a:r>
              <a:rPr lang="de-DE" i="1" dirty="0"/>
              <a:t>Wie</a:t>
            </a:r>
            <a:r>
              <a:rPr lang="de-DE" dirty="0"/>
              <a:t> Programmieren in der Grundschule?</a:t>
            </a:r>
          </a:p>
          <a:p>
            <a:r>
              <a:rPr lang="de-DE" dirty="0"/>
              <a:t>Programmieren und Mathematikunterricht</a:t>
            </a:r>
          </a:p>
          <a:p>
            <a:r>
              <a:rPr lang="de-DE" dirty="0">
                <a:solidFill>
                  <a:srgbClr val="00B050"/>
                </a:solidFill>
              </a:rPr>
              <a:t>Weiterarbeit in der eigenen Praxis</a:t>
            </a:r>
          </a:p>
          <a:p>
            <a:endParaRPr lang="de-DE" dirty="0">
              <a:solidFill>
                <a:srgbClr val="00B050"/>
              </a:solidFill>
            </a:endParaRPr>
          </a:p>
        </p:txBody>
      </p:sp>
    </p:spTree>
    <p:extLst>
      <p:ext uri="{BB962C8B-B14F-4D97-AF65-F5344CB8AC3E}">
        <p14:creationId xmlns:p14="http://schemas.microsoft.com/office/powerpoint/2010/main" val="3743671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E34664B-0FD1-1040-94AF-A5BE80F2D0DD}"/>
              </a:ext>
            </a:extLst>
          </p:cNvPr>
          <p:cNvSpPr>
            <a:spLocks noGrp="1"/>
          </p:cNvSpPr>
          <p:nvPr>
            <p:ph idx="1"/>
          </p:nvPr>
        </p:nvSpPr>
        <p:spPr/>
        <p:txBody>
          <a:bodyPr>
            <a:normAutofit/>
          </a:bodyPr>
          <a:lstStyle/>
          <a:p>
            <a:r>
              <a:rPr lang="de-DE" dirty="0"/>
              <a:t>Schreiben Sie einen Algorithmus zum Verfahren der schriftlichen Addition / Subtraktion.</a:t>
            </a:r>
          </a:p>
          <a:p>
            <a:r>
              <a:rPr lang="de-DE" dirty="0"/>
              <a:t>Tauschen Sie Ihren fertigen Algorithmus mit einem anderen Team aus und erproben Sie den Algorithmus indem Sie ihn schrittweise abarbeiten. Prüfen Sie, ob der Algorithmus zum gewünschten Ziel/ Ergebnis führt.</a:t>
            </a:r>
          </a:p>
          <a:p>
            <a:pPr marL="0" indent="0">
              <a:buNone/>
            </a:pPr>
            <a:endParaRPr lang="de-DE" dirty="0"/>
          </a:p>
          <a:p>
            <a:r>
              <a:rPr lang="de-DE" dirty="0"/>
              <a:t>Wie würden Sie dies mit </a:t>
            </a:r>
            <a:r>
              <a:rPr lang="de-DE" dirty="0" err="1"/>
              <a:t>SuS</a:t>
            </a:r>
            <a:r>
              <a:rPr lang="de-DE" dirty="0"/>
              <a:t> umsetzen?</a:t>
            </a:r>
          </a:p>
          <a:p>
            <a:r>
              <a:rPr lang="de-DE" dirty="0" err="1"/>
              <a:t>Plugged</a:t>
            </a:r>
            <a:r>
              <a:rPr lang="de-DE" dirty="0"/>
              <a:t> in/ unplugged?</a:t>
            </a:r>
          </a:p>
          <a:p>
            <a:endParaRPr lang="de-DE" dirty="0"/>
          </a:p>
        </p:txBody>
      </p:sp>
      <p:sp>
        <p:nvSpPr>
          <p:cNvPr id="6" name="Titel 1">
            <a:extLst>
              <a:ext uri="{FF2B5EF4-FFF2-40B4-BE49-F238E27FC236}">
                <a16:creationId xmlns:a16="http://schemas.microsoft.com/office/drawing/2014/main" id="{ED580D91-D380-A04C-9734-C18B5A55BDB9}"/>
              </a:ext>
            </a:extLst>
          </p:cNvPr>
          <p:cNvSpPr>
            <a:spLocks noGrp="1"/>
          </p:cNvSpPr>
          <p:nvPr>
            <p:ph type="title"/>
          </p:nvPr>
        </p:nvSpPr>
        <p:spPr>
          <a:xfrm>
            <a:off x="810904" y="-85255"/>
            <a:ext cx="10515600" cy="1325563"/>
          </a:xfrm>
        </p:spPr>
        <p:txBody>
          <a:bodyPr>
            <a:normAutofit/>
          </a:bodyPr>
          <a:lstStyle/>
          <a:p>
            <a:r>
              <a:rPr lang="de-DE" sz="3600" dirty="0"/>
              <a:t>Aktivität</a:t>
            </a:r>
            <a:endParaRPr lang="de-DE" sz="3500" dirty="0"/>
          </a:p>
        </p:txBody>
      </p:sp>
    </p:spTree>
    <p:extLst>
      <p:ext uri="{BB962C8B-B14F-4D97-AF65-F5344CB8AC3E}">
        <p14:creationId xmlns:p14="http://schemas.microsoft.com/office/powerpoint/2010/main" val="1280132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984227C-57AF-2B46-BAB0-B43361B422CB}"/>
              </a:ext>
            </a:extLst>
          </p:cNvPr>
          <p:cNvSpPr>
            <a:spLocks noGrp="1"/>
          </p:cNvSpPr>
          <p:nvPr>
            <p:ph idx="1"/>
          </p:nvPr>
        </p:nvSpPr>
        <p:spPr/>
        <p:txBody>
          <a:bodyPr/>
          <a:lstStyle/>
          <a:p>
            <a:pPr marL="0" indent="0">
              <a:buNone/>
            </a:pPr>
            <a:r>
              <a:rPr lang="de-DE" dirty="0"/>
              <a:t>Welche Möglichkeiten sehen Sie in Ihrem eigenen schulischen Kontext Programmierung zu integrieren?</a:t>
            </a:r>
          </a:p>
          <a:p>
            <a:pPr marL="0" indent="0">
              <a:buNone/>
            </a:pPr>
            <a:endParaRPr lang="de-DE" dirty="0"/>
          </a:p>
          <a:p>
            <a:pPr marL="0" indent="0">
              <a:buNone/>
            </a:pPr>
            <a:r>
              <a:rPr lang="de-DE" dirty="0"/>
              <a:t>Diskutieren Sie zunächst mit Ihrem Sitznachbarn und tragen Sie Ihre Ideen und </a:t>
            </a:r>
            <a:r>
              <a:rPr lang="de-DE" dirty="0">
                <a:solidFill>
                  <a:srgbClr val="FF0000"/>
                </a:solidFill>
              </a:rPr>
              <a:t>Bedenken</a:t>
            </a:r>
            <a:r>
              <a:rPr lang="de-DE" dirty="0"/>
              <a:t> dann ins Plenum.</a:t>
            </a:r>
          </a:p>
        </p:txBody>
      </p:sp>
      <p:sp>
        <p:nvSpPr>
          <p:cNvPr id="6" name="Titel 1">
            <a:extLst>
              <a:ext uri="{FF2B5EF4-FFF2-40B4-BE49-F238E27FC236}">
                <a16:creationId xmlns:a16="http://schemas.microsoft.com/office/drawing/2014/main" id="{D5EABB65-22CE-0D41-AB2D-69914ABD3CEF}"/>
              </a:ext>
            </a:extLst>
          </p:cNvPr>
          <p:cNvSpPr>
            <a:spLocks noGrp="1"/>
          </p:cNvSpPr>
          <p:nvPr>
            <p:ph type="title"/>
          </p:nvPr>
        </p:nvSpPr>
        <p:spPr>
          <a:xfrm>
            <a:off x="810904" y="-85255"/>
            <a:ext cx="10515600" cy="1325563"/>
          </a:xfrm>
        </p:spPr>
        <p:txBody>
          <a:bodyPr>
            <a:normAutofit/>
          </a:bodyPr>
          <a:lstStyle/>
          <a:p>
            <a:r>
              <a:rPr lang="de-DE" sz="3600" dirty="0"/>
              <a:t>Diskussion</a:t>
            </a:r>
            <a:endParaRPr lang="de-DE" sz="3500" dirty="0"/>
          </a:p>
        </p:txBody>
      </p:sp>
    </p:spTree>
    <p:extLst>
      <p:ext uri="{BB962C8B-B14F-4D97-AF65-F5344CB8AC3E}">
        <p14:creationId xmlns:p14="http://schemas.microsoft.com/office/powerpoint/2010/main" val="370547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6CCD35C-38D6-3949-8925-F63F73B0E871}"/>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grpSp>
        <p:nvGrpSpPr>
          <p:cNvPr id="35" name="Gruppieren 34">
            <a:extLst>
              <a:ext uri="{FF2B5EF4-FFF2-40B4-BE49-F238E27FC236}">
                <a16:creationId xmlns:a16="http://schemas.microsoft.com/office/drawing/2014/main" id="{FB46203D-B9C6-054A-9B34-8E5F2B00F829}"/>
              </a:ext>
            </a:extLst>
          </p:cNvPr>
          <p:cNvGrpSpPr/>
          <p:nvPr/>
        </p:nvGrpSpPr>
        <p:grpSpPr>
          <a:xfrm>
            <a:off x="342900" y="1749185"/>
            <a:ext cx="3098800" cy="4096470"/>
            <a:chOff x="342900" y="1749185"/>
            <a:chExt cx="3098800" cy="4096470"/>
          </a:xfrm>
        </p:grpSpPr>
        <p:sp>
          <p:nvSpPr>
            <p:cNvPr id="12" name="Abgerundetes Rechteck 11">
              <a:extLst>
                <a:ext uri="{FF2B5EF4-FFF2-40B4-BE49-F238E27FC236}">
                  <a16:creationId xmlns:a16="http://schemas.microsoft.com/office/drawing/2014/main" id="{CE0952DA-6536-4E44-82D2-5ED6F77A8BD6}"/>
                </a:ext>
              </a:extLst>
            </p:cNvPr>
            <p:cNvSpPr/>
            <p:nvPr/>
          </p:nvSpPr>
          <p:spPr>
            <a:xfrm>
              <a:off x="342900" y="1749185"/>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Analyse/Modellbildung</a:t>
              </a:r>
            </a:p>
          </p:txBody>
        </p:sp>
        <p:sp>
          <p:nvSpPr>
            <p:cNvPr id="17" name="Abgerundetes Rechteck 16">
              <a:extLst>
                <a:ext uri="{FF2B5EF4-FFF2-40B4-BE49-F238E27FC236}">
                  <a16:creationId xmlns:a16="http://schemas.microsoft.com/office/drawing/2014/main" id="{231FF191-4896-EE4F-B398-CFE9609D9BA3}"/>
                </a:ext>
              </a:extLst>
            </p:cNvPr>
            <p:cNvSpPr/>
            <p:nvPr/>
          </p:nvSpPr>
          <p:spPr>
            <a:xfrm>
              <a:off x="342900" y="2924560"/>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Programmierung/Codierung</a:t>
              </a:r>
            </a:p>
          </p:txBody>
        </p:sp>
        <p:sp>
          <p:nvSpPr>
            <p:cNvPr id="18" name="Abgerundetes Rechteck 17">
              <a:extLst>
                <a:ext uri="{FF2B5EF4-FFF2-40B4-BE49-F238E27FC236}">
                  <a16:creationId xmlns:a16="http://schemas.microsoft.com/office/drawing/2014/main" id="{75865BD4-35CC-0942-8E24-DA582FA53F0D}"/>
                </a:ext>
              </a:extLst>
            </p:cNvPr>
            <p:cNvSpPr/>
            <p:nvPr/>
          </p:nvSpPr>
          <p:spPr>
            <a:xfrm>
              <a:off x="342900" y="4094115"/>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Übersetzung/Codierung</a:t>
              </a:r>
            </a:p>
          </p:txBody>
        </p:sp>
        <p:sp>
          <p:nvSpPr>
            <p:cNvPr id="19" name="Abgerundetes Rechteck 18">
              <a:extLst>
                <a:ext uri="{FF2B5EF4-FFF2-40B4-BE49-F238E27FC236}">
                  <a16:creationId xmlns:a16="http://schemas.microsoft.com/office/drawing/2014/main" id="{939473A2-605A-9B4E-86A4-D88D4D00E8F0}"/>
                </a:ext>
              </a:extLst>
            </p:cNvPr>
            <p:cNvSpPr/>
            <p:nvPr/>
          </p:nvSpPr>
          <p:spPr>
            <a:xfrm>
              <a:off x="342900" y="5274155"/>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Ausführung/Interpretation</a:t>
              </a:r>
            </a:p>
          </p:txBody>
        </p:sp>
      </p:grpSp>
      <p:grpSp>
        <p:nvGrpSpPr>
          <p:cNvPr id="37" name="Gruppieren 36">
            <a:extLst>
              <a:ext uri="{FF2B5EF4-FFF2-40B4-BE49-F238E27FC236}">
                <a16:creationId xmlns:a16="http://schemas.microsoft.com/office/drawing/2014/main" id="{7754C433-CF02-C548-8B57-1079719BC3FD}"/>
              </a:ext>
            </a:extLst>
          </p:cNvPr>
          <p:cNvGrpSpPr/>
          <p:nvPr/>
        </p:nvGrpSpPr>
        <p:grpSpPr>
          <a:xfrm>
            <a:off x="8030534" y="1130300"/>
            <a:ext cx="4011034" cy="5944373"/>
            <a:chOff x="8030534" y="1130300"/>
            <a:chExt cx="4011034" cy="5944373"/>
          </a:xfrm>
        </p:grpSpPr>
        <p:grpSp>
          <p:nvGrpSpPr>
            <p:cNvPr id="34" name="Gruppieren 33">
              <a:extLst>
                <a:ext uri="{FF2B5EF4-FFF2-40B4-BE49-F238E27FC236}">
                  <a16:creationId xmlns:a16="http://schemas.microsoft.com/office/drawing/2014/main" id="{20E7DD0B-4A50-C34D-9ED7-9604D44BC58D}"/>
                </a:ext>
              </a:extLst>
            </p:cNvPr>
            <p:cNvGrpSpPr/>
            <p:nvPr/>
          </p:nvGrpSpPr>
          <p:grpSpPr>
            <a:xfrm>
              <a:off x="8915400" y="1130300"/>
              <a:ext cx="3108960" cy="5273000"/>
              <a:chOff x="8915400" y="1130300"/>
              <a:chExt cx="3108960" cy="5273000"/>
            </a:xfrm>
          </p:grpSpPr>
          <p:sp>
            <p:nvSpPr>
              <p:cNvPr id="26" name="Abgerundetes Rechteck 25">
                <a:extLst>
                  <a:ext uri="{FF2B5EF4-FFF2-40B4-BE49-F238E27FC236}">
                    <a16:creationId xmlns:a16="http://schemas.microsoft.com/office/drawing/2014/main" id="{6AB92163-8F4C-A441-A45F-F426AD4E56D5}"/>
                  </a:ext>
                </a:extLst>
              </p:cNvPr>
              <p:cNvSpPr/>
              <p:nvPr/>
            </p:nvSpPr>
            <p:spPr>
              <a:xfrm>
                <a:off x="8915400" y="1130300"/>
                <a:ext cx="3098800" cy="5715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Welches Problem ist zu lösen?</a:t>
                </a:r>
                <a:br>
                  <a:rPr lang="de-DE" sz="1400" dirty="0"/>
                </a:br>
                <a:r>
                  <a:rPr lang="de-DE" sz="1400" dirty="0"/>
                  <a:t>Was erwarte ich von meiner Lösung?</a:t>
                </a:r>
              </a:p>
            </p:txBody>
          </p:sp>
          <p:sp>
            <p:nvSpPr>
              <p:cNvPr id="27" name="Abgerundetes Rechteck 26">
                <a:extLst>
                  <a:ext uri="{FF2B5EF4-FFF2-40B4-BE49-F238E27FC236}">
                    <a16:creationId xmlns:a16="http://schemas.microsoft.com/office/drawing/2014/main" id="{3B725D62-AC81-294B-A149-649CD163380A}"/>
                  </a:ext>
                </a:extLst>
              </p:cNvPr>
              <p:cNvSpPr/>
              <p:nvPr/>
            </p:nvSpPr>
            <p:spPr>
              <a:xfrm>
                <a:off x="8925560" y="2305675"/>
                <a:ext cx="3098800" cy="5715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Wie lässt sich das Problem lösen?</a:t>
                </a:r>
              </a:p>
            </p:txBody>
          </p:sp>
          <p:sp>
            <p:nvSpPr>
              <p:cNvPr id="28" name="Abgerundetes Rechteck 27">
                <a:extLst>
                  <a:ext uri="{FF2B5EF4-FFF2-40B4-BE49-F238E27FC236}">
                    <a16:creationId xmlns:a16="http://schemas.microsoft.com/office/drawing/2014/main" id="{357F898A-F638-F04F-A849-0E8B19FAFBD0}"/>
                  </a:ext>
                </a:extLst>
              </p:cNvPr>
              <p:cNvSpPr/>
              <p:nvPr/>
            </p:nvSpPr>
            <p:spPr>
              <a:xfrm>
                <a:off x="8925560" y="3352448"/>
                <a:ext cx="3098800" cy="82870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Wie bringe ich meine Idee dem Computer bei? </a:t>
                </a:r>
              </a:p>
              <a:p>
                <a:pPr algn="ctr"/>
                <a:r>
                  <a:rPr lang="de-DE" sz="1400" dirty="0"/>
                  <a:t>Z.B. durch ein Java Programm?</a:t>
                </a:r>
              </a:p>
            </p:txBody>
          </p:sp>
          <p:sp>
            <p:nvSpPr>
              <p:cNvPr id="29" name="Abgerundetes Rechteck 28">
                <a:extLst>
                  <a:ext uri="{FF2B5EF4-FFF2-40B4-BE49-F238E27FC236}">
                    <a16:creationId xmlns:a16="http://schemas.microsoft.com/office/drawing/2014/main" id="{18A952DD-945C-2E43-933A-08D0B86D95BB}"/>
                  </a:ext>
                </a:extLst>
              </p:cNvPr>
              <p:cNvSpPr/>
              <p:nvPr/>
            </p:nvSpPr>
            <p:spPr>
              <a:xfrm>
                <a:off x="8925560" y="4493244"/>
                <a:ext cx="3098800" cy="89786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Wie muss der ausführbare Code aussehen? </a:t>
                </a:r>
              </a:p>
              <a:p>
                <a:pPr algn="ctr"/>
                <a:r>
                  <a:rPr lang="de-DE" sz="1400" dirty="0"/>
                  <a:t>Z.B. Maschinenode?</a:t>
                </a:r>
              </a:p>
            </p:txBody>
          </p:sp>
          <p:sp>
            <p:nvSpPr>
              <p:cNvPr id="30" name="Abgerundetes Rechteck 29">
                <a:extLst>
                  <a:ext uri="{FF2B5EF4-FFF2-40B4-BE49-F238E27FC236}">
                    <a16:creationId xmlns:a16="http://schemas.microsoft.com/office/drawing/2014/main" id="{625B5230-215D-BE44-B1EE-AC33A51F0953}"/>
                  </a:ext>
                </a:extLst>
              </p:cNvPr>
              <p:cNvSpPr/>
              <p:nvPr/>
            </p:nvSpPr>
            <p:spPr>
              <a:xfrm>
                <a:off x="8915400" y="5831800"/>
                <a:ext cx="3098800" cy="5715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Ist das Problem gelöst?</a:t>
                </a:r>
              </a:p>
            </p:txBody>
          </p:sp>
        </p:grpSp>
        <p:sp>
          <p:nvSpPr>
            <p:cNvPr id="31" name="Textfeld 30">
              <a:extLst>
                <a:ext uri="{FF2B5EF4-FFF2-40B4-BE49-F238E27FC236}">
                  <a16:creationId xmlns:a16="http://schemas.microsoft.com/office/drawing/2014/main" id="{156AC546-D71A-0C49-A209-AFEDFFA5C99C}"/>
                </a:ext>
              </a:extLst>
            </p:cNvPr>
            <p:cNvSpPr txBox="1"/>
            <p:nvPr/>
          </p:nvSpPr>
          <p:spPr>
            <a:xfrm>
              <a:off x="8030534" y="6551453"/>
              <a:ext cx="4011034" cy="523220"/>
            </a:xfrm>
            <a:prstGeom prst="rect">
              <a:avLst/>
            </a:prstGeom>
            <a:noFill/>
          </p:spPr>
          <p:txBody>
            <a:bodyPr wrap="none" rtlCol="0">
              <a:spAutoFit/>
            </a:bodyPr>
            <a:lstStyle/>
            <a:p>
              <a:pPr lvl="0"/>
              <a:r>
                <a:rPr lang="de-DE" sz="1400" dirty="0" err="1"/>
                <a:t>Seese</a:t>
              </a:r>
              <a:r>
                <a:rPr lang="de-DE" sz="1400" dirty="0"/>
                <a:t> et al., Grundkurs Programmieren in Java, 2014</a:t>
              </a:r>
            </a:p>
            <a:p>
              <a:pPr lvl="0"/>
              <a:endParaRPr lang="de-DE" sz="1400" dirty="0"/>
            </a:p>
          </p:txBody>
        </p:sp>
      </p:grpSp>
      <p:sp>
        <p:nvSpPr>
          <p:cNvPr id="32" name="Inhaltsplatzhalter 6">
            <a:extLst>
              <a:ext uri="{FF2B5EF4-FFF2-40B4-BE49-F238E27FC236}">
                <a16:creationId xmlns:a16="http://schemas.microsoft.com/office/drawing/2014/main" id="{48461D10-DE71-6A4F-81F1-0019CAD5FA30}"/>
              </a:ext>
            </a:extLst>
          </p:cNvPr>
          <p:cNvSpPr>
            <a:spLocks noGrp="1"/>
          </p:cNvSpPr>
          <p:nvPr>
            <p:ph idx="1"/>
          </p:nvPr>
        </p:nvSpPr>
        <p:spPr>
          <a:xfrm>
            <a:off x="157427" y="1393378"/>
            <a:ext cx="5635689" cy="5318343"/>
          </a:xfrm>
          <a:solidFill>
            <a:schemeClr val="bg1"/>
          </a:solidFill>
        </p:spPr>
        <p:txBody>
          <a:bodyPr>
            <a:normAutofit/>
          </a:bodyPr>
          <a:lstStyle/>
          <a:p>
            <a:pPr marL="0" lvl="0" indent="0">
              <a:buNone/>
            </a:pPr>
            <a:r>
              <a:rPr lang="de-DE" dirty="0"/>
              <a:t>„Programmieren ist </a:t>
            </a:r>
          </a:p>
          <a:p>
            <a:pPr marL="0" lvl="0" indent="0">
              <a:buNone/>
            </a:pPr>
            <a:r>
              <a:rPr lang="de-DE" dirty="0">
                <a:solidFill>
                  <a:schemeClr val="accent5">
                    <a:lumMod val="75000"/>
                  </a:schemeClr>
                </a:solidFill>
              </a:rPr>
              <a:t>das Formulieren einer Problemlösung </a:t>
            </a:r>
          </a:p>
          <a:p>
            <a:pPr marL="0" lvl="0" indent="0">
              <a:buNone/>
            </a:pPr>
            <a:r>
              <a:rPr lang="de-DE" dirty="0">
                <a:solidFill>
                  <a:srgbClr val="92D050"/>
                </a:solidFill>
              </a:rPr>
              <a:t>in Befehlsanweisungen</a:t>
            </a:r>
          </a:p>
          <a:p>
            <a:pPr marL="0" lvl="0" indent="0">
              <a:buNone/>
            </a:pPr>
            <a:r>
              <a:rPr lang="de-DE" dirty="0">
                <a:solidFill>
                  <a:srgbClr val="FF9300"/>
                </a:solidFill>
              </a:rPr>
              <a:t>mithilfe einer Sprache, </a:t>
            </a:r>
          </a:p>
          <a:p>
            <a:pPr marL="0" lvl="0" indent="0">
              <a:buNone/>
            </a:pPr>
            <a:r>
              <a:rPr lang="de-DE" dirty="0">
                <a:solidFill>
                  <a:schemeClr val="accent4">
                    <a:lumMod val="75000"/>
                  </a:schemeClr>
                </a:solidFill>
              </a:rPr>
              <a:t>die automatisch in Befehle übersetzt wird, die ein Computer ausführen kann.“</a:t>
            </a:r>
          </a:p>
          <a:p>
            <a:pPr marL="0" lvl="0" indent="0" algn="r">
              <a:buNone/>
            </a:pPr>
            <a:endParaRPr lang="de-DE" sz="1500" dirty="0"/>
          </a:p>
          <a:p>
            <a:pPr marL="0" lvl="0" indent="0" algn="r">
              <a:buNone/>
            </a:pPr>
            <a:endParaRPr lang="de-DE" sz="1500" dirty="0"/>
          </a:p>
          <a:p>
            <a:pPr marL="0" lvl="0" indent="0">
              <a:buNone/>
            </a:pPr>
            <a:endParaRPr lang="de-DE" sz="1500" dirty="0"/>
          </a:p>
          <a:p>
            <a:pPr marL="0" lvl="0" indent="0">
              <a:buNone/>
            </a:pPr>
            <a:endParaRPr lang="de-DE" sz="1500" dirty="0"/>
          </a:p>
          <a:p>
            <a:pPr marL="0" lvl="0" indent="0">
              <a:buNone/>
            </a:pPr>
            <a:endParaRPr lang="de-DE" sz="1500" dirty="0"/>
          </a:p>
          <a:p>
            <a:pPr marL="0" lvl="0" indent="0">
              <a:buNone/>
            </a:pPr>
            <a:r>
              <a:rPr lang="de-DE" sz="1500" dirty="0"/>
              <a:t>Wurm, Programmieren lernen, 2013, S.</a:t>
            </a:r>
            <a:r>
              <a:rPr lang="de-DE" sz="1500" dirty="0">
                <a:solidFill>
                  <a:srgbClr val="FF0000"/>
                </a:solidFill>
              </a:rPr>
              <a:t>X</a:t>
            </a:r>
          </a:p>
          <a:p>
            <a:pPr marL="0" indent="0">
              <a:buNone/>
            </a:pPr>
            <a:endParaRPr lang="de-DE" dirty="0"/>
          </a:p>
        </p:txBody>
      </p:sp>
      <p:grpSp>
        <p:nvGrpSpPr>
          <p:cNvPr id="36" name="Gruppieren 35">
            <a:extLst>
              <a:ext uri="{FF2B5EF4-FFF2-40B4-BE49-F238E27FC236}">
                <a16:creationId xmlns:a16="http://schemas.microsoft.com/office/drawing/2014/main" id="{1647AC65-A0A2-0F45-802C-D5D958A9B63E}"/>
              </a:ext>
            </a:extLst>
          </p:cNvPr>
          <p:cNvGrpSpPr/>
          <p:nvPr/>
        </p:nvGrpSpPr>
        <p:grpSpPr>
          <a:xfrm>
            <a:off x="5852879" y="1130300"/>
            <a:ext cx="4927600" cy="5273000"/>
            <a:chOff x="6076817" y="1130300"/>
            <a:chExt cx="4927600" cy="5273000"/>
          </a:xfrm>
        </p:grpSpPr>
        <p:sp>
          <p:nvSpPr>
            <p:cNvPr id="7" name="Abgerundetes Rechteck 6">
              <a:extLst>
                <a:ext uri="{FF2B5EF4-FFF2-40B4-BE49-F238E27FC236}">
                  <a16:creationId xmlns:a16="http://schemas.microsoft.com/office/drawing/2014/main" id="{E8CEF816-00E8-0347-BDC6-DBC3E2D1B23E}"/>
                </a:ext>
              </a:extLst>
            </p:cNvPr>
            <p:cNvSpPr/>
            <p:nvPr/>
          </p:nvSpPr>
          <p:spPr>
            <a:xfrm>
              <a:off x="6076817" y="1130300"/>
              <a:ext cx="49276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Problem</a:t>
              </a:r>
            </a:p>
          </p:txBody>
        </p:sp>
        <p:sp>
          <p:nvSpPr>
            <p:cNvPr id="8" name="Abgerundetes Rechteck 7">
              <a:extLst>
                <a:ext uri="{FF2B5EF4-FFF2-40B4-BE49-F238E27FC236}">
                  <a16:creationId xmlns:a16="http://schemas.microsoft.com/office/drawing/2014/main" id="{72679AC0-4FE7-454F-BBB8-04CD54D8E562}"/>
                </a:ext>
              </a:extLst>
            </p:cNvPr>
            <p:cNvSpPr/>
            <p:nvPr/>
          </p:nvSpPr>
          <p:spPr>
            <a:xfrm>
              <a:off x="6083167" y="2305675"/>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algorithmische Beschreibung</a:t>
              </a:r>
            </a:p>
          </p:txBody>
        </p:sp>
        <p:sp>
          <p:nvSpPr>
            <p:cNvPr id="9" name="Abgerundetes Rechteck 8">
              <a:extLst>
                <a:ext uri="{FF2B5EF4-FFF2-40B4-BE49-F238E27FC236}">
                  <a16:creationId xmlns:a16="http://schemas.microsoft.com/office/drawing/2014/main" id="{F1DFB537-3AC9-1440-9C84-814DB9CC8205}"/>
                </a:ext>
              </a:extLst>
            </p:cNvPr>
            <p:cNvSpPr/>
            <p:nvPr/>
          </p:nvSpPr>
          <p:spPr>
            <a:xfrm>
              <a:off x="6083167" y="3481050"/>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Programm</a:t>
              </a:r>
            </a:p>
          </p:txBody>
        </p:sp>
        <p:sp>
          <p:nvSpPr>
            <p:cNvPr id="10" name="Abgerundetes Rechteck 9">
              <a:extLst>
                <a:ext uri="{FF2B5EF4-FFF2-40B4-BE49-F238E27FC236}">
                  <a16:creationId xmlns:a16="http://schemas.microsoft.com/office/drawing/2014/main" id="{04B82001-9BF0-0840-B9F9-3B291E3FBAD8}"/>
                </a:ext>
              </a:extLst>
            </p:cNvPr>
            <p:cNvSpPr/>
            <p:nvPr/>
          </p:nvSpPr>
          <p:spPr>
            <a:xfrm>
              <a:off x="6083167" y="4656425"/>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ausführbares Programm</a:t>
              </a:r>
            </a:p>
          </p:txBody>
        </p:sp>
        <p:sp>
          <p:nvSpPr>
            <p:cNvPr id="11" name="Abgerundetes Rechteck 10">
              <a:extLst>
                <a:ext uri="{FF2B5EF4-FFF2-40B4-BE49-F238E27FC236}">
                  <a16:creationId xmlns:a16="http://schemas.microsoft.com/office/drawing/2014/main" id="{68F806EC-1ABB-C243-A84F-8FB5B5986DAA}"/>
                </a:ext>
              </a:extLst>
            </p:cNvPr>
            <p:cNvSpPr/>
            <p:nvPr/>
          </p:nvSpPr>
          <p:spPr>
            <a:xfrm>
              <a:off x="6083167" y="5831800"/>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Problemlösung</a:t>
              </a:r>
            </a:p>
          </p:txBody>
        </p:sp>
        <p:cxnSp>
          <p:nvCxnSpPr>
            <p:cNvPr id="21" name="Gerade Verbindung mit Pfeil 20">
              <a:extLst>
                <a:ext uri="{FF2B5EF4-FFF2-40B4-BE49-F238E27FC236}">
                  <a16:creationId xmlns:a16="http://schemas.microsoft.com/office/drawing/2014/main" id="{F46A99BA-88FE-F649-954D-D7B3D7A2C439}"/>
                </a:ext>
              </a:extLst>
            </p:cNvPr>
            <p:cNvCxnSpPr>
              <a:cxnSpLocks/>
            </p:cNvCxnSpPr>
            <p:nvPr/>
          </p:nvCxnSpPr>
          <p:spPr>
            <a:xfrm>
              <a:off x="8540617" y="1731635"/>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3" name="Gerade Verbindung mit Pfeil 22">
              <a:extLst>
                <a:ext uri="{FF2B5EF4-FFF2-40B4-BE49-F238E27FC236}">
                  <a16:creationId xmlns:a16="http://schemas.microsoft.com/office/drawing/2014/main" id="{2EA50659-39D7-BB44-A21F-4F6B1AD90FCF}"/>
                </a:ext>
              </a:extLst>
            </p:cNvPr>
            <p:cNvCxnSpPr>
              <a:cxnSpLocks/>
            </p:cNvCxnSpPr>
            <p:nvPr/>
          </p:nvCxnSpPr>
          <p:spPr>
            <a:xfrm>
              <a:off x="8540617" y="2910195"/>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4" name="Gerade Verbindung mit Pfeil 23">
              <a:extLst>
                <a:ext uri="{FF2B5EF4-FFF2-40B4-BE49-F238E27FC236}">
                  <a16:creationId xmlns:a16="http://schemas.microsoft.com/office/drawing/2014/main" id="{149DAAAD-CEBD-B24F-B5C4-9175C38717B0}"/>
                </a:ext>
              </a:extLst>
            </p:cNvPr>
            <p:cNvCxnSpPr>
              <a:cxnSpLocks/>
            </p:cNvCxnSpPr>
            <p:nvPr/>
          </p:nvCxnSpPr>
          <p:spPr>
            <a:xfrm>
              <a:off x="8550777" y="4075469"/>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5" name="Gerade Verbindung mit Pfeil 24">
              <a:extLst>
                <a:ext uri="{FF2B5EF4-FFF2-40B4-BE49-F238E27FC236}">
                  <a16:creationId xmlns:a16="http://schemas.microsoft.com/office/drawing/2014/main" id="{A59412D6-EF4D-4346-8BF5-5FBD4AEDBD42}"/>
                </a:ext>
              </a:extLst>
            </p:cNvPr>
            <p:cNvCxnSpPr>
              <a:cxnSpLocks/>
            </p:cNvCxnSpPr>
            <p:nvPr/>
          </p:nvCxnSpPr>
          <p:spPr>
            <a:xfrm>
              <a:off x="8550777" y="5254029"/>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6874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linds(horizontal)">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blinds(horizontal)">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0" nodeType="clickEffect">
                                  <p:stCondLst>
                                    <p:cond delay="0"/>
                                  </p:stCondLst>
                                  <p:childTnLst>
                                    <p:animEffect transition="out" filter="blinds(horizontal)">
                                      <p:cBhvr>
                                        <p:cTn id="35" dur="500"/>
                                        <p:tgtEl>
                                          <p:spTgt spid="32">
                                            <p:txEl>
                                              <p:pRg st="0" end="0"/>
                                            </p:txEl>
                                          </p:spTgt>
                                        </p:tgtEl>
                                      </p:cBhvr>
                                    </p:animEffect>
                                    <p:set>
                                      <p:cBhvr>
                                        <p:cTn id="36" dur="1" fill="hold">
                                          <p:stCondLst>
                                            <p:cond delay="499"/>
                                          </p:stCondLst>
                                        </p:cTn>
                                        <p:tgtEl>
                                          <p:spTgt spid="32">
                                            <p:txEl>
                                              <p:pRg st="0" end="0"/>
                                            </p:txEl>
                                          </p:spTgt>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32">
                                            <p:txEl>
                                              <p:pRg st="1" end="1"/>
                                            </p:txEl>
                                          </p:spTgt>
                                        </p:tgtEl>
                                      </p:cBhvr>
                                    </p:animEffect>
                                    <p:set>
                                      <p:cBhvr>
                                        <p:cTn id="39" dur="1" fill="hold">
                                          <p:stCondLst>
                                            <p:cond delay="499"/>
                                          </p:stCondLst>
                                        </p:cTn>
                                        <p:tgtEl>
                                          <p:spTgt spid="32">
                                            <p:txEl>
                                              <p:pRg st="1" end="1"/>
                                            </p:txEl>
                                          </p:spTgt>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32">
                                            <p:txEl>
                                              <p:pRg st="2" end="2"/>
                                            </p:txEl>
                                          </p:spTgt>
                                        </p:tgtEl>
                                      </p:cBhvr>
                                    </p:animEffect>
                                    <p:set>
                                      <p:cBhvr>
                                        <p:cTn id="42" dur="1" fill="hold">
                                          <p:stCondLst>
                                            <p:cond delay="499"/>
                                          </p:stCondLst>
                                        </p:cTn>
                                        <p:tgtEl>
                                          <p:spTgt spid="32">
                                            <p:txEl>
                                              <p:pRg st="2" end="2"/>
                                            </p:txEl>
                                          </p:spTgt>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32">
                                            <p:txEl>
                                              <p:pRg st="3" end="3"/>
                                            </p:txEl>
                                          </p:spTgt>
                                        </p:tgtEl>
                                      </p:cBhvr>
                                    </p:animEffect>
                                    <p:set>
                                      <p:cBhvr>
                                        <p:cTn id="45" dur="1" fill="hold">
                                          <p:stCondLst>
                                            <p:cond delay="499"/>
                                          </p:stCondLst>
                                        </p:cTn>
                                        <p:tgtEl>
                                          <p:spTgt spid="32">
                                            <p:txEl>
                                              <p:pRg st="3" end="3"/>
                                            </p:txEl>
                                          </p:spTgt>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32">
                                            <p:txEl>
                                              <p:pRg st="4" end="4"/>
                                            </p:txEl>
                                          </p:spTgt>
                                        </p:tgtEl>
                                      </p:cBhvr>
                                    </p:animEffect>
                                    <p:set>
                                      <p:cBhvr>
                                        <p:cTn id="48" dur="1" fill="hold">
                                          <p:stCondLst>
                                            <p:cond delay="499"/>
                                          </p:stCondLst>
                                        </p:cTn>
                                        <p:tgtEl>
                                          <p:spTgt spid="32">
                                            <p:txEl>
                                              <p:pRg st="4" end="4"/>
                                            </p:txEl>
                                          </p:spTgt>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32">
                                            <p:txEl>
                                              <p:pRg st="10" end="10"/>
                                            </p:txEl>
                                          </p:spTgt>
                                        </p:tgtEl>
                                      </p:cBhvr>
                                    </p:animEffect>
                                    <p:set>
                                      <p:cBhvr>
                                        <p:cTn id="51" dur="1" fill="hold">
                                          <p:stCondLst>
                                            <p:cond delay="499"/>
                                          </p:stCondLst>
                                        </p:cTn>
                                        <p:tgtEl>
                                          <p:spTgt spid="32">
                                            <p:txEl>
                                              <p:pRg st="10" end="10"/>
                                            </p:txEl>
                                          </p:spTgt>
                                        </p:tgtEl>
                                        <p:attrNameLst>
                                          <p:attrName>style.visibility</p:attrName>
                                        </p:attrNameLst>
                                      </p:cBhvr>
                                      <p:to>
                                        <p:strVal val="hidden"/>
                                      </p:to>
                                    </p:set>
                                  </p:childTnLst>
                                </p:cTn>
                              </p:par>
                              <p:par>
                                <p:cTn id="52" presetID="3" presetClass="exit" presetSubtype="10" fill="hold" grpId="0" nodeType="withEffect">
                                  <p:stCondLst>
                                    <p:cond delay="0"/>
                                  </p:stCondLst>
                                  <p:childTnLst>
                                    <p:animEffect transition="out" filter="blinds(horizontal)">
                                      <p:cBhvr>
                                        <p:cTn id="53" dur="500"/>
                                        <p:tgtEl>
                                          <p:spTgt spid="32">
                                            <p:bg/>
                                          </p:spTgt>
                                        </p:tgtEl>
                                      </p:cBhvr>
                                    </p:animEffect>
                                    <p:set>
                                      <p:cBhvr>
                                        <p:cTn id="54" dur="1" fill="hold">
                                          <p:stCondLst>
                                            <p:cond delay="499"/>
                                          </p:stCondLst>
                                        </p:cTn>
                                        <p:tgtEl>
                                          <p:spTgt spid="32">
                                            <p:bg/>
                                          </p:spTgt>
                                        </p:tgtEl>
                                        <p:attrNameLst>
                                          <p:attrName>style.visibility</p:attrName>
                                        </p:attrNameLst>
                                      </p:cBhvr>
                                      <p:to>
                                        <p:strVal val="hidden"/>
                                      </p:to>
                                    </p:set>
                                  </p:childTnLst>
                                </p:cTn>
                              </p:par>
                              <p:par>
                                <p:cTn id="55" presetID="42" presetClass="path" presetSubtype="0" accel="50000" decel="50000" fill="hold" nodeType="withEffect">
                                  <p:stCondLst>
                                    <p:cond delay="0"/>
                                  </p:stCondLst>
                                  <p:childTnLst>
                                    <p:animMotion origin="layout" path="M -1.45833E-6 4.44444E-6 L -0.20156 0.00416 " pathEditMode="relative" rAng="0" ptsTypes="AA">
                                      <p:cBhvr>
                                        <p:cTn id="56" dur="2000" fill="hold"/>
                                        <p:tgtEl>
                                          <p:spTgt spid="36"/>
                                        </p:tgtEl>
                                        <p:attrNameLst>
                                          <p:attrName>ppt_x</p:attrName>
                                          <p:attrName>ppt_y</p:attrName>
                                        </p:attrNameLst>
                                      </p:cBhvr>
                                      <p:rCtr x="-10078" y="208"/>
                                    </p:animMotion>
                                  </p:childTnLst>
                                </p:cTn>
                              </p:par>
                              <p:par>
                                <p:cTn id="57" presetID="3" presetClass="entr" presetSubtype="10" fill="hold" nodeType="withEffect">
                                  <p:stCondLst>
                                    <p:cond delay="1000"/>
                                  </p:stCondLst>
                                  <p:childTnLst>
                                    <p:set>
                                      <p:cBhvr>
                                        <p:cTn id="58" dur="1" fill="hold">
                                          <p:stCondLst>
                                            <p:cond delay="0"/>
                                          </p:stCondLst>
                                        </p:cTn>
                                        <p:tgtEl>
                                          <p:spTgt spid="37"/>
                                        </p:tgtEl>
                                        <p:attrNameLst>
                                          <p:attrName>style.visibility</p:attrName>
                                        </p:attrNameLst>
                                      </p:cBhvr>
                                      <p:to>
                                        <p:strVal val="visible"/>
                                      </p:to>
                                    </p:set>
                                    <p:animEffect transition="in" filter="blinds(horizontal)">
                                      <p:cBhvr>
                                        <p:cTn id="59" dur="500"/>
                                        <p:tgtEl>
                                          <p:spTgt spid="37"/>
                                        </p:tgtEl>
                                      </p:cBhvr>
                                    </p:animEffect>
                                  </p:childTnLst>
                                </p:cTn>
                              </p:par>
                              <p:par>
                                <p:cTn id="60" presetID="3" presetClass="entr" presetSubtype="10" fill="hold" nodeType="withEffect">
                                  <p:stCondLst>
                                    <p:cond delay="100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5CDD3-3998-4D44-B4DD-DF85616599F7}"/>
              </a:ext>
            </a:extLst>
          </p:cNvPr>
          <p:cNvSpPr>
            <a:spLocks noGrp="1"/>
          </p:cNvSpPr>
          <p:nvPr>
            <p:ph type="title"/>
          </p:nvPr>
        </p:nvSpPr>
        <p:spPr>
          <a:xfrm>
            <a:off x="742665" y="-57958"/>
            <a:ext cx="10515600" cy="1325563"/>
          </a:xfrm>
        </p:spPr>
        <p:txBody>
          <a:bodyPr>
            <a:normAutofit/>
          </a:bodyPr>
          <a:lstStyle/>
          <a:p>
            <a:r>
              <a:rPr lang="de-DE" sz="3600" dirty="0"/>
              <a:t>Programmieren und Mathematik</a:t>
            </a:r>
          </a:p>
        </p:txBody>
      </p:sp>
      <p:pic>
        <p:nvPicPr>
          <p:cNvPr id="4" name="Bild 3">
            <a:extLst>
              <a:ext uri="{FF2B5EF4-FFF2-40B4-BE49-F238E27FC236}">
                <a16:creationId xmlns:a16="http://schemas.microsoft.com/office/drawing/2014/main" id="{0B9FD1D6-DEB0-144E-B573-7964C7CE02D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46596" y="1528763"/>
            <a:ext cx="5193383" cy="3871912"/>
          </a:xfrm>
          <a:prstGeom prst="rect">
            <a:avLst/>
          </a:prstGeom>
        </p:spPr>
      </p:pic>
      <p:sp>
        <p:nvSpPr>
          <p:cNvPr id="5" name="Textfeld 4">
            <a:extLst>
              <a:ext uri="{FF2B5EF4-FFF2-40B4-BE49-F238E27FC236}">
                <a16:creationId xmlns:a16="http://schemas.microsoft.com/office/drawing/2014/main" id="{2379E88A-92EF-6A42-AF87-80776BBAAE91}"/>
              </a:ext>
            </a:extLst>
          </p:cNvPr>
          <p:cNvSpPr txBox="1"/>
          <p:nvPr/>
        </p:nvSpPr>
        <p:spPr>
          <a:xfrm>
            <a:off x="838199" y="5400675"/>
            <a:ext cx="5201779" cy="1754326"/>
          </a:xfrm>
          <a:prstGeom prst="rect">
            <a:avLst/>
          </a:prstGeom>
          <a:noFill/>
        </p:spPr>
        <p:txBody>
          <a:bodyPr wrap="square" rtlCol="0">
            <a:spAutoFit/>
          </a:bodyPr>
          <a:lstStyle/>
          <a:p>
            <a:r>
              <a:rPr lang="de-DE" dirty="0"/>
              <a:t>„Kompetenzen für informatische Bildung im Primarbereich“, </a:t>
            </a:r>
            <a:br>
              <a:rPr lang="de-DE" dirty="0"/>
            </a:br>
            <a:r>
              <a:rPr lang="de-DE" dirty="0"/>
              <a:t>entwickelt vom Arbeitskreis „Bildungsstandards Primarbereich“ der Gesellschaft für Informatik (GI) e.V. (2017)</a:t>
            </a:r>
          </a:p>
          <a:p>
            <a:endParaRPr lang="de-DE" dirty="0"/>
          </a:p>
        </p:txBody>
      </p:sp>
      <p:pic>
        <p:nvPicPr>
          <p:cNvPr id="7" name="Grafik 6">
            <a:extLst>
              <a:ext uri="{FF2B5EF4-FFF2-40B4-BE49-F238E27FC236}">
                <a16:creationId xmlns:a16="http://schemas.microsoft.com/office/drawing/2014/main" id="{AB1FF18D-E4FF-2D49-8024-18D4866CB295}"/>
              </a:ext>
            </a:extLst>
          </p:cNvPr>
          <p:cNvPicPr>
            <a:picLocks noChangeAspect="1"/>
          </p:cNvPicPr>
          <p:nvPr/>
        </p:nvPicPr>
        <p:blipFill>
          <a:blip r:embed="rId3"/>
          <a:stretch>
            <a:fillRect/>
          </a:stretch>
        </p:blipFill>
        <p:spPr>
          <a:xfrm>
            <a:off x="6048375" y="1528762"/>
            <a:ext cx="5895975" cy="2832555"/>
          </a:xfrm>
          <a:prstGeom prst="rect">
            <a:avLst/>
          </a:prstGeom>
        </p:spPr>
      </p:pic>
    </p:spTree>
    <p:extLst>
      <p:ext uri="{BB962C8B-B14F-4D97-AF65-F5344CB8AC3E}">
        <p14:creationId xmlns:p14="http://schemas.microsoft.com/office/powerpoint/2010/main" val="67829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6CCD35C-38D6-3949-8925-F63F73B0E871}"/>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
        <p:nvSpPr>
          <p:cNvPr id="7" name="Abgerundetes Rechteck 6">
            <a:extLst>
              <a:ext uri="{FF2B5EF4-FFF2-40B4-BE49-F238E27FC236}">
                <a16:creationId xmlns:a16="http://schemas.microsoft.com/office/drawing/2014/main" id="{E8CEF816-00E8-0347-BDC6-DBC3E2D1B23E}"/>
              </a:ext>
            </a:extLst>
          </p:cNvPr>
          <p:cNvSpPr/>
          <p:nvPr/>
        </p:nvSpPr>
        <p:spPr>
          <a:xfrm>
            <a:off x="3396666" y="1158010"/>
            <a:ext cx="49276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Problem</a:t>
            </a:r>
          </a:p>
        </p:txBody>
      </p:sp>
      <p:sp>
        <p:nvSpPr>
          <p:cNvPr id="8" name="Abgerundetes Rechteck 7">
            <a:extLst>
              <a:ext uri="{FF2B5EF4-FFF2-40B4-BE49-F238E27FC236}">
                <a16:creationId xmlns:a16="http://schemas.microsoft.com/office/drawing/2014/main" id="{72679AC0-4FE7-454F-BBB8-04CD54D8E562}"/>
              </a:ext>
            </a:extLst>
          </p:cNvPr>
          <p:cNvSpPr/>
          <p:nvPr/>
        </p:nvSpPr>
        <p:spPr>
          <a:xfrm>
            <a:off x="3403016" y="2333385"/>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algorithmische Beschreibung</a:t>
            </a:r>
          </a:p>
        </p:txBody>
      </p:sp>
      <p:sp>
        <p:nvSpPr>
          <p:cNvPr id="9" name="Abgerundetes Rechteck 8">
            <a:extLst>
              <a:ext uri="{FF2B5EF4-FFF2-40B4-BE49-F238E27FC236}">
                <a16:creationId xmlns:a16="http://schemas.microsoft.com/office/drawing/2014/main" id="{F1DFB537-3AC9-1440-9C84-814DB9CC8205}"/>
              </a:ext>
            </a:extLst>
          </p:cNvPr>
          <p:cNvSpPr/>
          <p:nvPr/>
        </p:nvSpPr>
        <p:spPr>
          <a:xfrm>
            <a:off x="3403016" y="3508760"/>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Programm</a:t>
            </a:r>
          </a:p>
        </p:txBody>
      </p:sp>
      <p:sp>
        <p:nvSpPr>
          <p:cNvPr id="10" name="Abgerundetes Rechteck 9">
            <a:extLst>
              <a:ext uri="{FF2B5EF4-FFF2-40B4-BE49-F238E27FC236}">
                <a16:creationId xmlns:a16="http://schemas.microsoft.com/office/drawing/2014/main" id="{04B82001-9BF0-0840-B9F9-3B291E3FBAD8}"/>
              </a:ext>
            </a:extLst>
          </p:cNvPr>
          <p:cNvSpPr/>
          <p:nvPr/>
        </p:nvSpPr>
        <p:spPr>
          <a:xfrm>
            <a:off x="3403016" y="4684135"/>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ausführbares Programm</a:t>
            </a:r>
          </a:p>
        </p:txBody>
      </p:sp>
      <p:sp>
        <p:nvSpPr>
          <p:cNvPr id="11" name="Abgerundetes Rechteck 10">
            <a:extLst>
              <a:ext uri="{FF2B5EF4-FFF2-40B4-BE49-F238E27FC236}">
                <a16:creationId xmlns:a16="http://schemas.microsoft.com/office/drawing/2014/main" id="{68F806EC-1ABB-C243-A84F-8FB5B5986DAA}"/>
              </a:ext>
            </a:extLst>
          </p:cNvPr>
          <p:cNvSpPr/>
          <p:nvPr/>
        </p:nvSpPr>
        <p:spPr>
          <a:xfrm>
            <a:off x="3403016" y="5859510"/>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Problemlösung</a:t>
            </a:r>
          </a:p>
        </p:txBody>
      </p:sp>
      <p:cxnSp>
        <p:nvCxnSpPr>
          <p:cNvPr id="21" name="Gerade Verbindung mit Pfeil 20">
            <a:extLst>
              <a:ext uri="{FF2B5EF4-FFF2-40B4-BE49-F238E27FC236}">
                <a16:creationId xmlns:a16="http://schemas.microsoft.com/office/drawing/2014/main" id="{F46A99BA-88FE-F649-954D-D7B3D7A2C439}"/>
              </a:ext>
            </a:extLst>
          </p:cNvPr>
          <p:cNvCxnSpPr>
            <a:cxnSpLocks/>
          </p:cNvCxnSpPr>
          <p:nvPr/>
        </p:nvCxnSpPr>
        <p:spPr>
          <a:xfrm>
            <a:off x="5860471" y="175921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3" name="Gerade Verbindung mit Pfeil 22">
            <a:extLst>
              <a:ext uri="{FF2B5EF4-FFF2-40B4-BE49-F238E27FC236}">
                <a16:creationId xmlns:a16="http://schemas.microsoft.com/office/drawing/2014/main" id="{2EA50659-39D7-BB44-A21F-4F6B1AD90FCF}"/>
              </a:ext>
            </a:extLst>
          </p:cNvPr>
          <p:cNvCxnSpPr>
            <a:cxnSpLocks/>
          </p:cNvCxnSpPr>
          <p:nvPr/>
        </p:nvCxnSpPr>
        <p:spPr>
          <a:xfrm>
            <a:off x="5860471" y="293777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4" name="Gerade Verbindung mit Pfeil 23">
            <a:extLst>
              <a:ext uri="{FF2B5EF4-FFF2-40B4-BE49-F238E27FC236}">
                <a16:creationId xmlns:a16="http://schemas.microsoft.com/office/drawing/2014/main" id="{149DAAAD-CEBD-B24F-B5C4-9175C38717B0}"/>
              </a:ext>
            </a:extLst>
          </p:cNvPr>
          <p:cNvCxnSpPr>
            <a:cxnSpLocks/>
          </p:cNvCxnSpPr>
          <p:nvPr/>
        </p:nvCxnSpPr>
        <p:spPr>
          <a:xfrm>
            <a:off x="5870631" y="412649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5" name="Gerade Verbindung mit Pfeil 24">
            <a:extLst>
              <a:ext uri="{FF2B5EF4-FFF2-40B4-BE49-F238E27FC236}">
                <a16:creationId xmlns:a16="http://schemas.microsoft.com/office/drawing/2014/main" id="{A59412D6-EF4D-4346-8BF5-5FBD4AEDBD42}"/>
              </a:ext>
            </a:extLst>
          </p:cNvPr>
          <p:cNvCxnSpPr>
            <a:cxnSpLocks/>
          </p:cNvCxnSpPr>
          <p:nvPr/>
        </p:nvCxnSpPr>
        <p:spPr>
          <a:xfrm>
            <a:off x="5870631" y="530505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grpSp>
        <p:nvGrpSpPr>
          <p:cNvPr id="39" name="Gruppieren 38">
            <a:extLst>
              <a:ext uri="{FF2B5EF4-FFF2-40B4-BE49-F238E27FC236}">
                <a16:creationId xmlns:a16="http://schemas.microsoft.com/office/drawing/2014/main" id="{7F4D1437-4083-8545-8578-31F086ACCD6C}"/>
              </a:ext>
            </a:extLst>
          </p:cNvPr>
          <p:cNvGrpSpPr/>
          <p:nvPr/>
        </p:nvGrpSpPr>
        <p:grpSpPr>
          <a:xfrm>
            <a:off x="8030534" y="1130300"/>
            <a:ext cx="4011034" cy="5944373"/>
            <a:chOff x="8030534" y="1130300"/>
            <a:chExt cx="4011034" cy="5944373"/>
          </a:xfrm>
        </p:grpSpPr>
        <p:grpSp>
          <p:nvGrpSpPr>
            <p:cNvPr id="40" name="Gruppieren 39">
              <a:extLst>
                <a:ext uri="{FF2B5EF4-FFF2-40B4-BE49-F238E27FC236}">
                  <a16:creationId xmlns:a16="http://schemas.microsoft.com/office/drawing/2014/main" id="{3AC726F8-8132-2A48-B35F-22F26F672B35}"/>
                </a:ext>
              </a:extLst>
            </p:cNvPr>
            <p:cNvGrpSpPr/>
            <p:nvPr/>
          </p:nvGrpSpPr>
          <p:grpSpPr>
            <a:xfrm>
              <a:off x="8915400" y="1130300"/>
              <a:ext cx="3108960" cy="5273000"/>
              <a:chOff x="8915400" y="1130300"/>
              <a:chExt cx="3108960" cy="5273000"/>
            </a:xfrm>
          </p:grpSpPr>
          <p:sp>
            <p:nvSpPr>
              <p:cNvPr id="42" name="Abgerundetes Rechteck 41">
                <a:extLst>
                  <a:ext uri="{FF2B5EF4-FFF2-40B4-BE49-F238E27FC236}">
                    <a16:creationId xmlns:a16="http://schemas.microsoft.com/office/drawing/2014/main" id="{723895BE-73A8-FE41-873E-72CB579BFA93}"/>
                  </a:ext>
                </a:extLst>
              </p:cNvPr>
              <p:cNvSpPr/>
              <p:nvPr/>
            </p:nvSpPr>
            <p:spPr>
              <a:xfrm>
                <a:off x="8915400" y="1130300"/>
                <a:ext cx="3098800" cy="5715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Welches Problem ist zu lösen?</a:t>
                </a:r>
                <a:br>
                  <a:rPr lang="de-DE" sz="1400" dirty="0"/>
                </a:br>
                <a:r>
                  <a:rPr lang="de-DE" sz="1400" dirty="0"/>
                  <a:t>Was erwarte ich von meiner Lösung?</a:t>
                </a:r>
              </a:p>
            </p:txBody>
          </p:sp>
          <p:sp>
            <p:nvSpPr>
              <p:cNvPr id="43" name="Abgerundetes Rechteck 42">
                <a:extLst>
                  <a:ext uri="{FF2B5EF4-FFF2-40B4-BE49-F238E27FC236}">
                    <a16:creationId xmlns:a16="http://schemas.microsoft.com/office/drawing/2014/main" id="{A35B4797-BE3D-4045-BF10-6F1AA253C3E9}"/>
                  </a:ext>
                </a:extLst>
              </p:cNvPr>
              <p:cNvSpPr/>
              <p:nvPr/>
            </p:nvSpPr>
            <p:spPr>
              <a:xfrm>
                <a:off x="8925560" y="2305675"/>
                <a:ext cx="3098800" cy="5715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Wie lässt sich das Problem lösen?</a:t>
                </a:r>
              </a:p>
            </p:txBody>
          </p:sp>
          <p:sp>
            <p:nvSpPr>
              <p:cNvPr id="44" name="Abgerundetes Rechteck 43">
                <a:extLst>
                  <a:ext uri="{FF2B5EF4-FFF2-40B4-BE49-F238E27FC236}">
                    <a16:creationId xmlns:a16="http://schemas.microsoft.com/office/drawing/2014/main" id="{7943C7C0-9698-784B-80ED-8ADDD2F7B6DA}"/>
                  </a:ext>
                </a:extLst>
              </p:cNvPr>
              <p:cNvSpPr/>
              <p:nvPr/>
            </p:nvSpPr>
            <p:spPr>
              <a:xfrm>
                <a:off x="8925560" y="3352448"/>
                <a:ext cx="3098800" cy="82870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Wie bringe ich meine Idee dem Computer bei? </a:t>
                </a:r>
              </a:p>
              <a:p>
                <a:pPr algn="ctr"/>
                <a:r>
                  <a:rPr lang="de-DE" sz="1400" dirty="0"/>
                  <a:t>Z.B. durch ein Java Programm?</a:t>
                </a:r>
              </a:p>
            </p:txBody>
          </p:sp>
          <p:sp>
            <p:nvSpPr>
              <p:cNvPr id="45" name="Abgerundetes Rechteck 44">
                <a:extLst>
                  <a:ext uri="{FF2B5EF4-FFF2-40B4-BE49-F238E27FC236}">
                    <a16:creationId xmlns:a16="http://schemas.microsoft.com/office/drawing/2014/main" id="{D60680C8-87BD-104E-A431-4A0EA814ED5F}"/>
                  </a:ext>
                </a:extLst>
              </p:cNvPr>
              <p:cNvSpPr/>
              <p:nvPr/>
            </p:nvSpPr>
            <p:spPr>
              <a:xfrm>
                <a:off x="8925560" y="4493244"/>
                <a:ext cx="3098800" cy="89786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Wie muss der ausführbare Code aussehen? </a:t>
                </a:r>
              </a:p>
              <a:p>
                <a:pPr algn="ctr"/>
                <a:r>
                  <a:rPr lang="de-DE" sz="1400" dirty="0"/>
                  <a:t>Z.B. Maschinenode?</a:t>
                </a:r>
              </a:p>
            </p:txBody>
          </p:sp>
          <p:sp>
            <p:nvSpPr>
              <p:cNvPr id="46" name="Abgerundetes Rechteck 45">
                <a:extLst>
                  <a:ext uri="{FF2B5EF4-FFF2-40B4-BE49-F238E27FC236}">
                    <a16:creationId xmlns:a16="http://schemas.microsoft.com/office/drawing/2014/main" id="{3E4304B9-A6F0-7B40-A4C0-347319A6CAD1}"/>
                  </a:ext>
                </a:extLst>
              </p:cNvPr>
              <p:cNvSpPr/>
              <p:nvPr/>
            </p:nvSpPr>
            <p:spPr>
              <a:xfrm>
                <a:off x="8915400" y="5831800"/>
                <a:ext cx="3098800" cy="5715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Ist das Problem gelöst?</a:t>
                </a:r>
              </a:p>
            </p:txBody>
          </p:sp>
        </p:grpSp>
        <p:sp>
          <p:nvSpPr>
            <p:cNvPr id="41" name="Textfeld 40">
              <a:extLst>
                <a:ext uri="{FF2B5EF4-FFF2-40B4-BE49-F238E27FC236}">
                  <a16:creationId xmlns:a16="http://schemas.microsoft.com/office/drawing/2014/main" id="{233D8919-1BF5-3D49-85ED-81AC4CB0CB75}"/>
                </a:ext>
              </a:extLst>
            </p:cNvPr>
            <p:cNvSpPr txBox="1"/>
            <p:nvPr/>
          </p:nvSpPr>
          <p:spPr>
            <a:xfrm>
              <a:off x="8030534" y="6551453"/>
              <a:ext cx="4011034" cy="523220"/>
            </a:xfrm>
            <a:prstGeom prst="rect">
              <a:avLst/>
            </a:prstGeom>
            <a:noFill/>
          </p:spPr>
          <p:txBody>
            <a:bodyPr wrap="none" rtlCol="0">
              <a:spAutoFit/>
            </a:bodyPr>
            <a:lstStyle/>
            <a:p>
              <a:pPr lvl="0"/>
              <a:r>
                <a:rPr lang="de-DE" sz="1400" dirty="0" err="1"/>
                <a:t>Seese</a:t>
              </a:r>
              <a:r>
                <a:rPr lang="de-DE" sz="1400" dirty="0"/>
                <a:t> et al., Grundkurs Programmieren in Java, 2014</a:t>
              </a:r>
            </a:p>
            <a:p>
              <a:pPr lvl="0"/>
              <a:endParaRPr lang="de-DE" sz="1400" dirty="0"/>
            </a:p>
          </p:txBody>
        </p:sp>
      </p:grpSp>
      <p:grpSp>
        <p:nvGrpSpPr>
          <p:cNvPr id="52" name="Gruppieren 51">
            <a:extLst>
              <a:ext uri="{FF2B5EF4-FFF2-40B4-BE49-F238E27FC236}">
                <a16:creationId xmlns:a16="http://schemas.microsoft.com/office/drawing/2014/main" id="{C45679B6-1345-B949-8EED-2A0410998591}"/>
              </a:ext>
            </a:extLst>
          </p:cNvPr>
          <p:cNvGrpSpPr/>
          <p:nvPr/>
        </p:nvGrpSpPr>
        <p:grpSpPr>
          <a:xfrm>
            <a:off x="342900" y="1749185"/>
            <a:ext cx="3098800" cy="4096470"/>
            <a:chOff x="342900" y="1749185"/>
            <a:chExt cx="3098800" cy="4096470"/>
          </a:xfrm>
        </p:grpSpPr>
        <p:sp>
          <p:nvSpPr>
            <p:cNvPr id="53" name="Abgerundetes Rechteck 52">
              <a:extLst>
                <a:ext uri="{FF2B5EF4-FFF2-40B4-BE49-F238E27FC236}">
                  <a16:creationId xmlns:a16="http://schemas.microsoft.com/office/drawing/2014/main" id="{DCF313E9-E531-8A4B-9DC9-E06A8700937C}"/>
                </a:ext>
              </a:extLst>
            </p:cNvPr>
            <p:cNvSpPr/>
            <p:nvPr/>
          </p:nvSpPr>
          <p:spPr>
            <a:xfrm>
              <a:off x="342900" y="1749185"/>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Analyse/Modellbildung</a:t>
              </a:r>
            </a:p>
          </p:txBody>
        </p:sp>
        <p:sp>
          <p:nvSpPr>
            <p:cNvPr id="54" name="Abgerundetes Rechteck 53">
              <a:extLst>
                <a:ext uri="{FF2B5EF4-FFF2-40B4-BE49-F238E27FC236}">
                  <a16:creationId xmlns:a16="http://schemas.microsoft.com/office/drawing/2014/main" id="{E0C74FEC-4BFB-B94F-97A1-E7EDAB20C06B}"/>
                </a:ext>
              </a:extLst>
            </p:cNvPr>
            <p:cNvSpPr/>
            <p:nvPr/>
          </p:nvSpPr>
          <p:spPr>
            <a:xfrm>
              <a:off x="342900" y="2924560"/>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Programmierung/Codierung</a:t>
              </a:r>
            </a:p>
          </p:txBody>
        </p:sp>
        <p:sp>
          <p:nvSpPr>
            <p:cNvPr id="55" name="Abgerundetes Rechteck 54">
              <a:extLst>
                <a:ext uri="{FF2B5EF4-FFF2-40B4-BE49-F238E27FC236}">
                  <a16:creationId xmlns:a16="http://schemas.microsoft.com/office/drawing/2014/main" id="{D8D1A14F-0E51-2547-9C69-EE2A31644596}"/>
                </a:ext>
              </a:extLst>
            </p:cNvPr>
            <p:cNvSpPr/>
            <p:nvPr/>
          </p:nvSpPr>
          <p:spPr>
            <a:xfrm>
              <a:off x="342900" y="4094115"/>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Übersetzung/Codierung</a:t>
              </a:r>
            </a:p>
          </p:txBody>
        </p:sp>
        <p:sp>
          <p:nvSpPr>
            <p:cNvPr id="56" name="Abgerundetes Rechteck 55">
              <a:extLst>
                <a:ext uri="{FF2B5EF4-FFF2-40B4-BE49-F238E27FC236}">
                  <a16:creationId xmlns:a16="http://schemas.microsoft.com/office/drawing/2014/main" id="{87D9A790-0932-4942-B332-EBFC4F9FFBF0}"/>
                </a:ext>
              </a:extLst>
            </p:cNvPr>
            <p:cNvSpPr/>
            <p:nvPr/>
          </p:nvSpPr>
          <p:spPr>
            <a:xfrm>
              <a:off x="342900" y="5274155"/>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Ausführung/Interpretation</a:t>
              </a:r>
            </a:p>
          </p:txBody>
        </p:sp>
      </p:grpSp>
      <p:pic>
        <p:nvPicPr>
          <p:cNvPr id="57" name="Picture 5" descr="Mac:Users:Andi:Desktop:Bildschirmfoto 2016-09-26 um 21.49.06.png">
            <a:extLst>
              <a:ext uri="{FF2B5EF4-FFF2-40B4-BE49-F238E27FC236}">
                <a16:creationId xmlns:a16="http://schemas.microsoft.com/office/drawing/2014/main" id="{C69B0B08-D702-9E40-88F5-0CB60E6FE961}"/>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497655" y="1835413"/>
            <a:ext cx="6764167" cy="3871691"/>
          </a:xfrm>
          <a:prstGeom prst="rect">
            <a:avLst/>
          </a:prstGeom>
          <a:noFill/>
          <a:ln>
            <a:noFill/>
          </a:ln>
        </p:spPr>
      </p:pic>
      <p:sp>
        <p:nvSpPr>
          <p:cNvPr id="62" name="Textfeld 61">
            <a:extLst>
              <a:ext uri="{FF2B5EF4-FFF2-40B4-BE49-F238E27FC236}">
                <a16:creationId xmlns:a16="http://schemas.microsoft.com/office/drawing/2014/main" id="{48298FF5-3696-024E-9B1B-94EC0187686A}"/>
              </a:ext>
            </a:extLst>
          </p:cNvPr>
          <p:cNvSpPr txBox="1"/>
          <p:nvPr/>
        </p:nvSpPr>
        <p:spPr>
          <a:xfrm>
            <a:off x="7388867" y="2762122"/>
            <a:ext cx="4775423" cy="332398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de-DE" dirty="0">
                <a:solidFill>
                  <a:srgbClr val="0070C0"/>
                </a:solidFill>
              </a:rPr>
              <a:t>     Vier Phasen des Problemlösens nach </a:t>
            </a:r>
            <a:r>
              <a:rPr lang="de-DE" dirty="0" err="1">
                <a:solidFill>
                  <a:srgbClr val="0070C0"/>
                </a:solidFill>
              </a:rPr>
              <a:t>Pólya</a:t>
            </a:r>
            <a:endParaRPr lang="de-DE" dirty="0">
              <a:solidFill>
                <a:srgbClr val="0070C0"/>
              </a:solidFill>
            </a:endParaRPr>
          </a:p>
          <a:p>
            <a:endParaRPr lang="de-DE" dirty="0">
              <a:solidFill>
                <a:srgbClr val="0070C0"/>
              </a:solidFill>
            </a:endParaRPr>
          </a:p>
          <a:p>
            <a:r>
              <a:rPr lang="de-DE" sz="2400" dirty="0">
                <a:solidFill>
                  <a:srgbClr val="0070C0"/>
                </a:solidFill>
              </a:rPr>
              <a:t>	1 Problem verstehen</a:t>
            </a:r>
          </a:p>
          <a:p>
            <a:r>
              <a:rPr lang="de-DE" sz="2400" dirty="0">
                <a:solidFill>
                  <a:srgbClr val="0070C0"/>
                </a:solidFill>
              </a:rPr>
              <a:t>	2 Plan aufstellen</a:t>
            </a:r>
          </a:p>
          <a:p>
            <a:r>
              <a:rPr lang="de-DE" sz="2400" dirty="0">
                <a:solidFill>
                  <a:srgbClr val="0070C0"/>
                </a:solidFill>
              </a:rPr>
              <a:t>	3 Plan ausführen </a:t>
            </a:r>
          </a:p>
          <a:p>
            <a:r>
              <a:rPr lang="de-DE" sz="2400" dirty="0">
                <a:solidFill>
                  <a:srgbClr val="0070C0"/>
                </a:solidFill>
              </a:rPr>
              <a:t>	4 Rückschau</a:t>
            </a:r>
          </a:p>
          <a:p>
            <a:endParaRPr lang="de-DE" sz="2400" dirty="0">
              <a:solidFill>
                <a:srgbClr val="0070C0"/>
              </a:solidFill>
            </a:endParaRPr>
          </a:p>
          <a:p>
            <a:r>
              <a:rPr lang="de-DE" dirty="0">
                <a:solidFill>
                  <a:srgbClr val="0070C0"/>
                </a:solidFill>
              </a:rPr>
              <a:t>           !!Ein Problem ist keine Routineaufgabe!!</a:t>
            </a:r>
          </a:p>
          <a:p>
            <a:endParaRPr lang="de-DE" dirty="0">
              <a:solidFill>
                <a:srgbClr val="0070C0"/>
              </a:solidFill>
            </a:endParaRPr>
          </a:p>
          <a:p>
            <a:endParaRPr lang="de-DE" dirty="0">
              <a:solidFill>
                <a:srgbClr val="0070C0"/>
              </a:solidFill>
            </a:endParaRPr>
          </a:p>
        </p:txBody>
      </p:sp>
    </p:spTree>
    <p:extLst>
      <p:ext uri="{BB962C8B-B14F-4D97-AF65-F5344CB8AC3E}">
        <p14:creationId xmlns:p14="http://schemas.microsoft.com/office/powerpoint/2010/main" val="33705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10"/>
                                        <p:tgtEl>
                                          <p:spTgt spid="39"/>
                                        </p:tgtEl>
                                      </p:cBhvr>
                                    </p:animEffect>
                                    <p:set>
                                      <p:cBhvr>
                                        <p:cTn id="7" dur="1" fill="hold">
                                          <p:stCondLst>
                                            <p:cond delay="9"/>
                                          </p:stCondLst>
                                        </p:cTn>
                                        <p:tgtEl>
                                          <p:spTgt spid="39"/>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10"/>
                                        <p:tgtEl>
                                          <p:spTgt spid="52"/>
                                        </p:tgtEl>
                                      </p:cBhvr>
                                    </p:animEffect>
                                    <p:set>
                                      <p:cBhvr>
                                        <p:cTn id="10" dur="1" fill="hold">
                                          <p:stCondLst>
                                            <p:cond delay="9"/>
                                          </p:stCondLst>
                                        </p:cTn>
                                        <p:tgtEl>
                                          <p:spTgt spid="5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3" presetClass="exit" presetSubtype="10" fill="hold" grpId="0" nodeType="withEffect">
                                  <p:stCondLst>
                                    <p:cond delay="0"/>
                                  </p:stCondLst>
                                  <p:childTnLst>
                                    <p:animEffect transition="out" filter="blinds(horizontal)">
                                      <p:cBhvr>
                                        <p:cTn id="14" dur="10"/>
                                        <p:tgtEl>
                                          <p:spTgt spid="8"/>
                                        </p:tgtEl>
                                      </p:cBhvr>
                                    </p:animEffect>
                                    <p:set>
                                      <p:cBhvr>
                                        <p:cTn id="15" dur="1" fill="hold">
                                          <p:stCondLst>
                                            <p:cond delay="9"/>
                                          </p:stCondLst>
                                        </p:cTn>
                                        <p:tgtEl>
                                          <p:spTgt spid="8"/>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10"/>
                                        <p:tgtEl>
                                          <p:spTgt spid="9"/>
                                        </p:tgtEl>
                                      </p:cBhvr>
                                    </p:animEffect>
                                    <p:set>
                                      <p:cBhvr>
                                        <p:cTn id="18" dur="1" fill="hold">
                                          <p:stCondLst>
                                            <p:cond delay="9"/>
                                          </p:stCondLst>
                                        </p:cTn>
                                        <p:tgtEl>
                                          <p:spTgt spid="9"/>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10"/>
                                        <p:tgtEl>
                                          <p:spTgt spid="10"/>
                                        </p:tgtEl>
                                      </p:cBhvr>
                                    </p:animEffect>
                                    <p:set>
                                      <p:cBhvr>
                                        <p:cTn id="21" dur="1" fill="hold">
                                          <p:stCondLst>
                                            <p:cond delay="9"/>
                                          </p:stCondLst>
                                        </p:cTn>
                                        <p:tgtEl>
                                          <p:spTgt spid="1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10"/>
                                        <p:tgtEl>
                                          <p:spTgt spid="24"/>
                                        </p:tgtEl>
                                      </p:cBhvr>
                                    </p:animEffect>
                                    <p:set>
                                      <p:cBhvr>
                                        <p:cTn id="24" dur="1" fill="hold">
                                          <p:stCondLst>
                                            <p:cond delay="9"/>
                                          </p:stCondLst>
                                        </p:cTn>
                                        <p:tgtEl>
                                          <p:spTgt spid="24"/>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10"/>
                                        <p:tgtEl>
                                          <p:spTgt spid="23"/>
                                        </p:tgtEl>
                                      </p:cBhvr>
                                    </p:animEffect>
                                    <p:set>
                                      <p:cBhvr>
                                        <p:cTn id="27" dur="1" fill="hold">
                                          <p:stCondLst>
                                            <p:cond delay="9"/>
                                          </p:stCondLst>
                                        </p:cTn>
                                        <p:tgtEl>
                                          <p:spTgt spid="2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2">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2" grpId="0" uiExpand="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Inhaltsplatzhalter 6">
            <a:extLst>
              <a:ext uri="{FF2B5EF4-FFF2-40B4-BE49-F238E27FC236}">
                <a16:creationId xmlns:a16="http://schemas.microsoft.com/office/drawing/2014/main" id="{A5962178-57A7-FF44-B8F2-658FDEEE945E}"/>
              </a:ext>
            </a:extLst>
          </p:cNvPr>
          <p:cNvSpPr>
            <a:spLocks noGrp="1"/>
          </p:cNvSpPr>
          <p:nvPr>
            <p:ph idx="1"/>
          </p:nvPr>
        </p:nvSpPr>
        <p:spPr>
          <a:xfrm>
            <a:off x="865495" y="1484431"/>
            <a:ext cx="8308001" cy="4193038"/>
          </a:xfrm>
        </p:spPr>
        <p:txBody>
          <a:bodyPr>
            <a:normAutofit/>
          </a:bodyPr>
          <a:lstStyle/>
          <a:p>
            <a:pPr marL="0" lvl="0" indent="0">
              <a:buNone/>
            </a:pPr>
            <a:r>
              <a:rPr lang="de-DE" dirty="0"/>
              <a:t>Problem &gt; Problemlösung</a:t>
            </a:r>
          </a:p>
        </p:txBody>
      </p:sp>
      <p:sp>
        <p:nvSpPr>
          <p:cNvPr id="5" name="Textfeld 4">
            <a:extLst>
              <a:ext uri="{FF2B5EF4-FFF2-40B4-BE49-F238E27FC236}">
                <a16:creationId xmlns:a16="http://schemas.microsoft.com/office/drawing/2014/main" id="{B15376FD-3A9B-EC4C-98EA-49DEDE97FE12}"/>
              </a:ext>
            </a:extLst>
          </p:cNvPr>
          <p:cNvSpPr txBox="1"/>
          <p:nvPr/>
        </p:nvSpPr>
        <p:spPr>
          <a:xfrm>
            <a:off x="8170603" y="2679478"/>
            <a:ext cx="3917970" cy="3970318"/>
          </a:xfrm>
          <a:prstGeom prst="rect">
            <a:avLst/>
          </a:prstGeom>
          <a:noFill/>
        </p:spPr>
        <p:txBody>
          <a:bodyPr wrap="square" rtlCol="0">
            <a:spAutoFit/>
          </a:bodyPr>
          <a:lstStyle/>
          <a:p>
            <a:r>
              <a:rPr lang="de-DE" sz="2400" dirty="0"/>
              <a:t>4 Phasen des Problemlösens</a:t>
            </a:r>
          </a:p>
          <a:p>
            <a:r>
              <a:rPr lang="de-DE" sz="2400" dirty="0"/>
              <a:t>nach </a:t>
            </a:r>
            <a:r>
              <a:rPr lang="de-DE" sz="2400" dirty="0" err="1"/>
              <a:t>Pólya</a:t>
            </a:r>
            <a:endParaRPr lang="de-DE" sz="2400" dirty="0"/>
          </a:p>
          <a:p>
            <a:r>
              <a:rPr lang="de-DE" sz="2400" dirty="0"/>
              <a:t>1 Problem verstehen</a:t>
            </a:r>
          </a:p>
          <a:p>
            <a:r>
              <a:rPr lang="de-DE" sz="2400" dirty="0"/>
              <a:t>2 Plan aufstellen</a:t>
            </a:r>
          </a:p>
          <a:p>
            <a:r>
              <a:rPr lang="de-DE" sz="2400" dirty="0"/>
              <a:t>3 Plan ausführen </a:t>
            </a:r>
          </a:p>
          <a:p>
            <a:r>
              <a:rPr lang="de-DE" sz="2400" dirty="0"/>
              <a:t>4 Rückschau</a:t>
            </a:r>
          </a:p>
          <a:p>
            <a:endParaRPr lang="de-DE" sz="2400" dirty="0"/>
          </a:p>
          <a:p>
            <a:r>
              <a:rPr lang="de-DE" sz="2400" dirty="0"/>
              <a:t>Ein Problem ist keine Routineaufgabe</a:t>
            </a:r>
          </a:p>
          <a:p>
            <a:endParaRPr lang="de-DE" dirty="0"/>
          </a:p>
          <a:p>
            <a:endParaRPr lang="de-DE" dirty="0"/>
          </a:p>
        </p:txBody>
      </p:sp>
      <p:grpSp>
        <p:nvGrpSpPr>
          <p:cNvPr id="4" name="Gruppieren 3">
            <a:extLst>
              <a:ext uri="{FF2B5EF4-FFF2-40B4-BE49-F238E27FC236}">
                <a16:creationId xmlns:a16="http://schemas.microsoft.com/office/drawing/2014/main" id="{3C2138CF-BB16-F440-8AD0-21E450E0D483}"/>
              </a:ext>
            </a:extLst>
          </p:cNvPr>
          <p:cNvGrpSpPr/>
          <p:nvPr/>
        </p:nvGrpSpPr>
        <p:grpSpPr>
          <a:xfrm>
            <a:off x="5342218" y="860977"/>
            <a:ext cx="6746355" cy="4351338"/>
            <a:chOff x="5342218" y="1484431"/>
            <a:chExt cx="6746355" cy="4351338"/>
          </a:xfrm>
        </p:grpSpPr>
        <p:pic>
          <p:nvPicPr>
            <p:cNvPr id="11" name="Inhaltsplatzhalter 3">
              <a:extLst>
                <a:ext uri="{FF2B5EF4-FFF2-40B4-BE49-F238E27FC236}">
                  <a16:creationId xmlns:a16="http://schemas.microsoft.com/office/drawing/2014/main" id="{55266F96-7399-6546-BB99-B0586D032FB4}"/>
                </a:ext>
              </a:extLst>
            </p:cNvPr>
            <p:cNvPicPr>
              <a:picLocks/>
            </p:cNvPicPr>
            <p:nvPr/>
          </p:nvPicPr>
          <p:blipFill rotWithShape="1">
            <a:blip r:embed="rId3">
              <a:extLst>
                <a:ext uri="{28A0092B-C50C-407E-A947-70E740481C1C}">
                  <a14:useLocalDpi xmlns:a14="http://schemas.microsoft.com/office/drawing/2010/main"/>
                </a:ext>
              </a:extLst>
            </a:blip>
            <a:srcRect/>
            <a:stretch/>
          </p:blipFill>
          <p:spPr bwMode="auto">
            <a:xfrm>
              <a:off x="5342218" y="1484431"/>
              <a:ext cx="6746355" cy="4351338"/>
            </a:xfrm>
            <a:prstGeom prst="rect">
              <a:avLst/>
            </a:prstGeom>
            <a:ln>
              <a:noFill/>
            </a:ln>
            <a:extLst>
              <a:ext uri="{53640926-AAD7-44D8-BBD7-CCE9431645EC}">
                <a14:shadowObscured xmlns:a14="http://schemas.microsoft.com/office/drawing/2010/main"/>
              </a:ext>
            </a:extLst>
          </p:spPr>
        </p:pic>
        <p:sp>
          <p:nvSpPr>
            <p:cNvPr id="3" name="Abgerundetes Rechteck 2">
              <a:extLst>
                <a:ext uri="{FF2B5EF4-FFF2-40B4-BE49-F238E27FC236}">
                  <a16:creationId xmlns:a16="http://schemas.microsoft.com/office/drawing/2014/main" id="{1283979C-5F75-7344-8AB0-BC689DD87085}"/>
                </a:ext>
              </a:extLst>
            </p:cNvPr>
            <p:cNvSpPr/>
            <p:nvPr/>
          </p:nvSpPr>
          <p:spPr>
            <a:xfrm>
              <a:off x="7465660" y="1501569"/>
              <a:ext cx="1292265" cy="450695"/>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Abgerundetes Rechteck 6">
              <a:extLst>
                <a:ext uri="{FF2B5EF4-FFF2-40B4-BE49-F238E27FC236}">
                  <a16:creationId xmlns:a16="http://schemas.microsoft.com/office/drawing/2014/main" id="{C2C5928A-8190-2D44-B9CD-386CBE66E4A7}"/>
                </a:ext>
              </a:extLst>
            </p:cNvPr>
            <p:cNvSpPr/>
            <p:nvPr/>
          </p:nvSpPr>
          <p:spPr>
            <a:xfrm>
              <a:off x="7465660" y="4928797"/>
              <a:ext cx="1292265" cy="450695"/>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9" name="Picture 5" descr="Mac:Users:Andi:Desktop:Bildschirmfoto 2016-09-26 um 21.49.06.png">
            <a:extLst>
              <a:ext uri="{FF2B5EF4-FFF2-40B4-BE49-F238E27FC236}">
                <a16:creationId xmlns:a16="http://schemas.microsoft.com/office/drawing/2014/main" id="{CFB68366-A4FB-1E42-A9FF-DC17D927397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65495" y="2135976"/>
            <a:ext cx="7186305" cy="3889322"/>
          </a:xfrm>
          <a:prstGeom prst="rect">
            <a:avLst/>
          </a:prstGeom>
          <a:noFill/>
          <a:ln>
            <a:noFill/>
          </a:ln>
        </p:spPr>
      </p:pic>
      <p:sp>
        <p:nvSpPr>
          <p:cNvPr id="13" name="Titel 1">
            <a:extLst>
              <a:ext uri="{FF2B5EF4-FFF2-40B4-BE49-F238E27FC236}">
                <a16:creationId xmlns:a16="http://schemas.microsoft.com/office/drawing/2014/main" id="{D2CD6EC9-2129-D244-9543-738DF9B85E91}"/>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Tree>
    <p:extLst>
      <p:ext uri="{BB962C8B-B14F-4D97-AF65-F5344CB8AC3E}">
        <p14:creationId xmlns:p14="http://schemas.microsoft.com/office/powerpoint/2010/main" val="347270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E-6 -2.59259E-6 L 0.16237 -0.37569 " pathEditMode="relative" rAng="0" ptsTypes="AA">
                                      <p:cBhvr>
                                        <p:cTn id="6" dur="2000" fill="hold"/>
                                        <p:tgtEl>
                                          <p:spTgt spid="4"/>
                                        </p:tgtEl>
                                        <p:attrNameLst>
                                          <p:attrName>ppt_x</p:attrName>
                                          <p:attrName>ppt_y</p:attrName>
                                        </p:attrNameLst>
                                      </p:cBhvr>
                                      <p:rCtr x="8112" y="-18796"/>
                                    </p:animMotion>
                                  </p:childTnLst>
                                </p:cTn>
                              </p:par>
                              <p:par>
                                <p:cTn id="7" presetID="6" presetClass="emph" presetSubtype="0" fill="hold" nodeType="withEffect">
                                  <p:stCondLst>
                                    <p:cond delay="0"/>
                                  </p:stCondLst>
                                  <p:childTnLst>
                                    <p:animScale>
                                      <p:cBhvr>
                                        <p:cTn id="8" dur="2000" fill="hold"/>
                                        <p:tgtEl>
                                          <p:spTgt spid="4"/>
                                        </p:tgtEl>
                                      </p:cBhvr>
                                      <p:by x="40000" y="4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6CCD35C-38D6-3949-8925-F63F73B0E871}"/>
              </a:ext>
            </a:extLst>
          </p:cNvPr>
          <p:cNvSpPr>
            <a:spLocks noGrp="1"/>
          </p:cNvSpPr>
          <p:nvPr>
            <p:ph type="title"/>
          </p:nvPr>
        </p:nvSpPr>
        <p:spPr>
          <a:xfrm>
            <a:off x="756312" y="-30661"/>
            <a:ext cx="10515600" cy="1148261"/>
          </a:xfrm>
        </p:spPr>
        <p:txBody>
          <a:bodyPr>
            <a:normAutofit/>
          </a:bodyPr>
          <a:lstStyle/>
          <a:p>
            <a:r>
              <a:rPr lang="de-DE" sz="3500" i="1" dirty="0"/>
              <a:t>Was</a:t>
            </a:r>
            <a:r>
              <a:rPr lang="de-DE" sz="3500" dirty="0"/>
              <a:t> ist </a:t>
            </a:r>
            <a:r>
              <a:rPr lang="de-DE" sz="3600" dirty="0"/>
              <a:t>Programmieren</a:t>
            </a:r>
            <a:r>
              <a:rPr lang="de-DE" sz="3500" dirty="0"/>
              <a:t>?</a:t>
            </a:r>
          </a:p>
        </p:txBody>
      </p:sp>
      <p:sp>
        <p:nvSpPr>
          <p:cNvPr id="7" name="Abgerundetes Rechteck 6">
            <a:extLst>
              <a:ext uri="{FF2B5EF4-FFF2-40B4-BE49-F238E27FC236}">
                <a16:creationId xmlns:a16="http://schemas.microsoft.com/office/drawing/2014/main" id="{E8CEF816-00E8-0347-BDC6-DBC3E2D1B23E}"/>
              </a:ext>
            </a:extLst>
          </p:cNvPr>
          <p:cNvSpPr/>
          <p:nvPr/>
        </p:nvSpPr>
        <p:spPr>
          <a:xfrm>
            <a:off x="3396666" y="1158010"/>
            <a:ext cx="49276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Problem</a:t>
            </a:r>
          </a:p>
        </p:txBody>
      </p:sp>
      <p:sp>
        <p:nvSpPr>
          <p:cNvPr id="8" name="Abgerundetes Rechteck 7">
            <a:extLst>
              <a:ext uri="{FF2B5EF4-FFF2-40B4-BE49-F238E27FC236}">
                <a16:creationId xmlns:a16="http://schemas.microsoft.com/office/drawing/2014/main" id="{72679AC0-4FE7-454F-BBB8-04CD54D8E562}"/>
              </a:ext>
            </a:extLst>
          </p:cNvPr>
          <p:cNvSpPr/>
          <p:nvPr/>
        </p:nvSpPr>
        <p:spPr>
          <a:xfrm>
            <a:off x="3403016" y="2333385"/>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algorithmische Beschreibung</a:t>
            </a:r>
          </a:p>
        </p:txBody>
      </p:sp>
      <p:sp>
        <p:nvSpPr>
          <p:cNvPr id="9" name="Abgerundetes Rechteck 8">
            <a:extLst>
              <a:ext uri="{FF2B5EF4-FFF2-40B4-BE49-F238E27FC236}">
                <a16:creationId xmlns:a16="http://schemas.microsoft.com/office/drawing/2014/main" id="{F1DFB537-3AC9-1440-9C84-814DB9CC8205}"/>
              </a:ext>
            </a:extLst>
          </p:cNvPr>
          <p:cNvSpPr/>
          <p:nvPr/>
        </p:nvSpPr>
        <p:spPr>
          <a:xfrm>
            <a:off x="3403016" y="3508760"/>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Programm</a:t>
            </a:r>
          </a:p>
        </p:txBody>
      </p:sp>
      <p:sp>
        <p:nvSpPr>
          <p:cNvPr id="10" name="Abgerundetes Rechteck 9">
            <a:extLst>
              <a:ext uri="{FF2B5EF4-FFF2-40B4-BE49-F238E27FC236}">
                <a16:creationId xmlns:a16="http://schemas.microsoft.com/office/drawing/2014/main" id="{04B82001-9BF0-0840-B9F9-3B291E3FBAD8}"/>
              </a:ext>
            </a:extLst>
          </p:cNvPr>
          <p:cNvSpPr/>
          <p:nvPr/>
        </p:nvSpPr>
        <p:spPr>
          <a:xfrm>
            <a:off x="3403016" y="4684135"/>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ausführbares Programm</a:t>
            </a:r>
          </a:p>
        </p:txBody>
      </p:sp>
      <p:sp>
        <p:nvSpPr>
          <p:cNvPr id="11" name="Abgerundetes Rechteck 10">
            <a:extLst>
              <a:ext uri="{FF2B5EF4-FFF2-40B4-BE49-F238E27FC236}">
                <a16:creationId xmlns:a16="http://schemas.microsoft.com/office/drawing/2014/main" id="{68F806EC-1ABB-C243-A84F-8FB5B5986DAA}"/>
              </a:ext>
            </a:extLst>
          </p:cNvPr>
          <p:cNvSpPr/>
          <p:nvPr/>
        </p:nvSpPr>
        <p:spPr>
          <a:xfrm>
            <a:off x="3403016" y="5859510"/>
            <a:ext cx="4914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Problemlösung</a:t>
            </a:r>
          </a:p>
        </p:txBody>
      </p:sp>
      <p:cxnSp>
        <p:nvCxnSpPr>
          <p:cNvPr id="21" name="Gerade Verbindung mit Pfeil 20">
            <a:extLst>
              <a:ext uri="{FF2B5EF4-FFF2-40B4-BE49-F238E27FC236}">
                <a16:creationId xmlns:a16="http://schemas.microsoft.com/office/drawing/2014/main" id="{F46A99BA-88FE-F649-954D-D7B3D7A2C439}"/>
              </a:ext>
            </a:extLst>
          </p:cNvPr>
          <p:cNvCxnSpPr>
            <a:cxnSpLocks/>
          </p:cNvCxnSpPr>
          <p:nvPr/>
        </p:nvCxnSpPr>
        <p:spPr>
          <a:xfrm>
            <a:off x="5860471" y="175921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3" name="Gerade Verbindung mit Pfeil 22">
            <a:extLst>
              <a:ext uri="{FF2B5EF4-FFF2-40B4-BE49-F238E27FC236}">
                <a16:creationId xmlns:a16="http://schemas.microsoft.com/office/drawing/2014/main" id="{2EA50659-39D7-BB44-A21F-4F6B1AD90FCF}"/>
              </a:ext>
            </a:extLst>
          </p:cNvPr>
          <p:cNvCxnSpPr>
            <a:cxnSpLocks/>
          </p:cNvCxnSpPr>
          <p:nvPr/>
        </p:nvCxnSpPr>
        <p:spPr>
          <a:xfrm>
            <a:off x="5860471" y="293777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4" name="Gerade Verbindung mit Pfeil 23">
            <a:extLst>
              <a:ext uri="{FF2B5EF4-FFF2-40B4-BE49-F238E27FC236}">
                <a16:creationId xmlns:a16="http://schemas.microsoft.com/office/drawing/2014/main" id="{149DAAAD-CEBD-B24F-B5C4-9175C38717B0}"/>
              </a:ext>
            </a:extLst>
          </p:cNvPr>
          <p:cNvCxnSpPr>
            <a:cxnSpLocks/>
          </p:cNvCxnSpPr>
          <p:nvPr/>
        </p:nvCxnSpPr>
        <p:spPr>
          <a:xfrm>
            <a:off x="5870631" y="412649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5" name="Gerade Verbindung mit Pfeil 24">
            <a:extLst>
              <a:ext uri="{FF2B5EF4-FFF2-40B4-BE49-F238E27FC236}">
                <a16:creationId xmlns:a16="http://schemas.microsoft.com/office/drawing/2014/main" id="{A59412D6-EF4D-4346-8BF5-5FBD4AEDBD42}"/>
              </a:ext>
            </a:extLst>
          </p:cNvPr>
          <p:cNvCxnSpPr>
            <a:cxnSpLocks/>
          </p:cNvCxnSpPr>
          <p:nvPr/>
        </p:nvCxnSpPr>
        <p:spPr>
          <a:xfrm>
            <a:off x="5870631" y="5305050"/>
            <a:ext cx="0" cy="57150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grpSp>
        <p:nvGrpSpPr>
          <p:cNvPr id="39" name="Gruppieren 38">
            <a:extLst>
              <a:ext uri="{FF2B5EF4-FFF2-40B4-BE49-F238E27FC236}">
                <a16:creationId xmlns:a16="http://schemas.microsoft.com/office/drawing/2014/main" id="{7F4D1437-4083-8545-8578-31F086ACCD6C}"/>
              </a:ext>
            </a:extLst>
          </p:cNvPr>
          <p:cNvGrpSpPr/>
          <p:nvPr/>
        </p:nvGrpSpPr>
        <p:grpSpPr>
          <a:xfrm>
            <a:off x="8030534" y="1130300"/>
            <a:ext cx="4011034" cy="5944373"/>
            <a:chOff x="8030534" y="1130300"/>
            <a:chExt cx="4011034" cy="5944373"/>
          </a:xfrm>
        </p:grpSpPr>
        <p:grpSp>
          <p:nvGrpSpPr>
            <p:cNvPr id="40" name="Gruppieren 39">
              <a:extLst>
                <a:ext uri="{FF2B5EF4-FFF2-40B4-BE49-F238E27FC236}">
                  <a16:creationId xmlns:a16="http://schemas.microsoft.com/office/drawing/2014/main" id="{3AC726F8-8132-2A48-B35F-22F26F672B35}"/>
                </a:ext>
              </a:extLst>
            </p:cNvPr>
            <p:cNvGrpSpPr/>
            <p:nvPr/>
          </p:nvGrpSpPr>
          <p:grpSpPr>
            <a:xfrm>
              <a:off x="8915400" y="1130300"/>
              <a:ext cx="3108960" cy="5273000"/>
              <a:chOff x="8915400" y="1130300"/>
              <a:chExt cx="3108960" cy="5273000"/>
            </a:xfrm>
          </p:grpSpPr>
          <p:sp>
            <p:nvSpPr>
              <p:cNvPr id="42" name="Abgerundetes Rechteck 41">
                <a:extLst>
                  <a:ext uri="{FF2B5EF4-FFF2-40B4-BE49-F238E27FC236}">
                    <a16:creationId xmlns:a16="http://schemas.microsoft.com/office/drawing/2014/main" id="{723895BE-73A8-FE41-873E-72CB579BFA93}"/>
                  </a:ext>
                </a:extLst>
              </p:cNvPr>
              <p:cNvSpPr/>
              <p:nvPr/>
            </p:nvSpPr>
            <p:spPr>
              <a:xfrm>
                <a:off x="8915400" y="1130300"/>
                <a:ext cx="3098800" cy="5715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Welches Problem ist zu lösen?</a:t>
                </a:r>
                <a:br>
                  <a:rPr lang="de-DE" sz="1400" dirty="0"/>
                </a:br>
                <a:r>
                  <a:rPr lang="de-DE" sz="1400" dirty="0"/>
                  <a:t>Was erwarte ich von meiner Lösung?</a:t>
                </a:r>
              </a:p>
            </p:txBody>
          </p:sp>
          <p:sp>
            <p:nvSpPr>
              <p:cNvPr id="43" name="Abgerundetes Rechteck 42">
                <a:extLst>
                  <a:ext uri="{FF2B5EF4-FFF2-40B4-BE49-F238E27FC236}">
                    <a16:creationId xmlns:a16="http://schemas.microsoft.com/office/drawing/2014/main" id="{A35B4797-BE3D-4045-BF10-6F1AA253C3E9}"/>
                  </a:ext>
                </a:extLst>
              </p:cNvPr>
              <p:cNvSpPr/>
              <p:nvPr/>
            </p:nvSpPr>
            <p:spPr>
              <a:xfrm>
                <a:off x="8925560" y="2305675"/>
                <a:ext cx="3098800" cy="5715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Wie lässt sich das Problem lösen?</a:t>
                </a:r>
              </a:p>
            </p:txBody>
          </p:sp>
          <p:sp>
            <p:nvSpPr>
              <p:cNvPr id="44" name="Abgerundetes Rechteck 43">
                <a:extLst>
                  <a:ext uri="{FF2B5EF4-FFF2-40B4-BE49-F238E27FC236}">
                    <a16:creationId xmlns:a16="http://schemas.microsoft.com/office/drawing/2014/main" id="{7943C7C0-9698-784B-80ED-8ADDD2F7B6DA}"/>
                  </a:ext>
                </a:extLst>
              </p:cNvPr>
              <p:cNvSpPr/>
              <p:nvPr/>
            </p:nvSpPr>
            <p:spPr>
              <a:xfrm>
                <a:off x="8925560" y="3352448"/>
                <a:ext cx="3098800" cy="82870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Wie bringe ich meine Idee dem Computer bei? </a:t>
                </a:r>
              </a:p>
              <a:p>
                <a:pPr algn="ctr"/>
                <a:r>
                  <a:rPr lang="de-DE" sz="1400" dirty="0"/>
                  <a:t>Z.B. durch ein Java Programm?</a:t>
                </a:r>
              </a:p>
            </p:txBody>
          </p:sp>
          <p:sp>
            <p:nvSpPr>
              <p:cNvPr id="45" name="Abgerundetes Rechteck 44">
                <a:extLst>
                  <a:ext uri="{FF2B5EF4-FFF2-40B4-BE49-F238E27FC236}">
                    <a16:creationId xmlns:a16="http://schemas.microsoft.com/office/drawing/2014/main" id="{D60680C8-87BD-104E-A431-4A0EA814ED5F}"/>
                  </a:ext>
                </a:extLst>
              </p:cNvPr>
              <p:cNvSpPr/>
              <p:nvPr/>
            </p:nvSpPr>
            <p:spPr>
              <a:xfrm>
                <a:off x="8925560" y="4493244"/>
                <a:ext cx="3098800" cy="89786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Wie muss der ausführbare Code aussehen? </a:t>
                </a:r>
              </a:p>
              <a:p>
                <a:pPr algn="ctr"/>
                <a:r>
                  <a:rPr lang="de-DE" sz="1400" dirty="0"/>
                  <a:t>Z.B. Maschinenode?</a:t>
                </a:r>
              </a:p>
            </p:txBody>
          </p:sp>
          <p:sp>
            <p:nvSpPr>
              <p:cNvPr id="46" name="Abgerundetes Rechteck 45">
                <a:extLst>
                  <a:ext uri="{FF2B5EF4-FFF2-40B4-BE49-F238E27FC236}">
                    <a16:creationId xmlns:a16="http://schemas.microsoft.com/office/drawing/2014/main" id="{3E4304B9-A6F0-7B40-A4C0-347319A6CAD1}"/>
                  </a:ext>
                </a:extLst>
              </p:cNvPr>
              <p:cNvSpPr/>
              <p:nvPr/>
            </p:nvSpPr>
            <p:spPr>
              <a:xfrm>
                <a:off x="8915400" y="5831800"/>
                <a:ext cx="3098800" cy="5715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e-DE" sz="1400" dirty="0"/>
                  <a:t>Ist das Problem gelöst?</a:t>
                </a:r>
              </a:p>
            </p:txBody>
          </p:sp>
        </p:grpSp>
        <p:sp>
          <p:nvSpPr>
            <p:cNvPr id="41" name="Textfeld 40">
              <a:extLst>
                <a:ext uri="{FF2B5EF4-FFF2-40B4-BE49-F238E27FC236}">
                  <a16:creationId xmlns:a16="http://schemas.microsoft.com/office/drawing/2014/main" id="{233D8919-1BF5-3D49-85ED-81AC4CB0CB75}"/>
                </a:ext>
              </a:extLst>
            </p:cNvPr>
            <p:cNvSpPr txBox="1"/>
            <p:nvPr/>
          </p:nvSpPr>
          <p:spPr>
            <a:xfrm>
              <a:off x="8030534" y="6551453"/>
              <a:ext cx="4011034" cy="523220"/>
            </a:xfrm>
            <a:prstGeom prst="rect">
              <a:avLst/>
            </a:prstGeom>
            <a:noFill/>
          </p:spPr>
          <p:txBody>
            <a:bodyPr wrap="none" rtlCol="0">
              <a:spAutoFit/>
            </a:bodyPr>
            <a:lstStyle/>
            <a:p>
              <a:pPr lvl="0"/>
              <a:r>
                <a:rPr lang="de-DE" sz="1400" dirty="0" err="1"/>
                <a:t>Seese</a:t>
              </a:r>
              <a:r>
                <a:rPr lang="de-DE" sz="1400" dirty="0"/>
                <a:t> et al., Grundkurs Programmieren in Java, 2014</a:t>
              </a:r>
            </a:p>
            <a:p>
              <a:pPr lvl="0"/>
              <a:endParaRPr lang="de-DE" sz="1400" dirty="0"/>
            </a:p>
          </p:txBody>
        </p:sp>
      </p:grpSp>
      <p:sp>
        <p:nvSpPr>
          <p:cNvPr id="53" name="Abgerundetes Rechteck 52">
            <a:extLst>
              <a:ext uri="{FF2B5EF4-FFF2-40B4-BE49-F238E27FC236}">
                <a16:creationId xmlns:a16="http://schemas.microsoft.com/office/drawing/2014/main" id="{DCF313E9-E531-8A4B-9DC9-E06A8700937C}"/>
              </a:ext>
            </a:extLst>
          </p:cNvPr>
          <p:cNvSpPr/>
          <p:nvPr/>
        </p:nvSpPr>
        <p:spPr>
          <a:xfrm>
            <a:off x="342900" y="1749185"/>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Analyse/Modellbildung</a:t>
            </a:r>
          </a:p>
        </p:txBody>
      </p:sp>
      <p:sp>
        <p:nvSpPr>
          <p:cNvPr id="54" name="Abgerundetes Rechteck 53">
            <a:extLst>
              <a:ext uri="{FF2B5EF4-FFF2-40B4-BE49-F238E27FC236}">
                <a16:creationId xmlns:a16="http://schemas.microsoft.com/office/drawing/2014/main" id="{E0C74FEC-4BFB-B94F-97A1-E7EDAB20C06B}"/>
              </a:ext>
            </a:extLst>
          </p:cNvPr>
          <p:cNvSpPr/>
          <p:nvPr/>
        </p:nvSpPr>
        <p:spPr>
          <a:xfrm>
            <a:off x="342900" y="2924560"/>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Programmierung/Codierung</a:t>
            </a:r>
          </a:p>
        </p:txBody>
      </p:sp>
      <p:sp>
        <p:nvSpPr>
          <p:cNvPr id="55" name="Abgerundetes Rechteck 54">
            <a:extLst>
              <a:ext uri="{FF2B5EF4-FFF2-40B4-BE49-F238E27FC236}">
                <a16:creationId xmlns:a16="http://schemas.microsoft.com/office/drawing/2014/main" id="{D8D1A14F-0E51-2547-9C69-EE2A31644596}"/>
              </a:ext>
            </a:extLst>
          </p:cNvPr>
          <p:cNvSpPr/>
          <p:nvPr/>
        </p:nvSpPr>
        <p:spPr>
          <a:xfrm>
            <a:off x="342900" y="4094115"/>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Übersetzung/Codierung</a:t>
            </a:r>
          </a:p>
        </p:txBody>
      </p:sp>
      <p:sp>
        <p:nvSpPr>
          <p:cNvPr id="56" name="Abgerundetes Rechteck 55">
            <a:extLst>
              <a:ext uri="{FF2B5EF4-FFF2-40B4-BE49-F238E27FC236}">
                <a16:creationId xmlns:a16="http://schemas.microsoft.com/office/drawing/2014/main" id="{87D9A790-0932-4942-B332-EBFC4F9FFBF0}"/>
              </a:ext>
            </a:extLst>
          </p:cNvPr>
          <p:cNvSpPr/>
          <p:nvPr/>
        </p:nvSpPr>
        <p:spPr>
          <a:xfrm>
            <a:off x="342900" y="5274155"/>
            <a:ext cx="3098800"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Ausführung/Interpretation</a:t>
            </a:r>
          </a:p>
        </p:txBody>
      </p:sp>
      <p:pic>
        <p:nvPicPr>
          <p:cNvPr id="27" name="Grafik 26">
            <a:extLst>
              <a:ext uri="{FF2B5EF4-FFF2-40B4-BE49-F238E27FC236}">
                <a16:creationId xmlns:a16="http://schemas.microsoft.com/office/drawing/2014/main" id="{3DC8A3C4-1303-024F-BA5C-A5C9A0C4A755}"/>
              </a:ext>
            </a:extLst>
          </p:cNvPr>
          <p:cNvPicPr>
            <a:picLocks noChangeAspect="1"/>
          </p:cNvPicPr>
          <p:nvPr/>
        </p:nvPicPr>
        <p:blipFill>
          <a:blip r:embed="rId3"/>
          <a:stretch>
            <a:fillRect/>
          </a:stretch>
        </p:blipFill>
        <p:spPr>
          <a:xfrm>
            <a:off x="1211185" y="1996088"/>
            <a:ext cx="9291182" cy="4676770"/>
          </a:xfrm>
          <a:prstGeom prst="rect">
            <a:avLst/>
          </a:prstGeom>
          <a:ln>
            <a:noFill/>
          </a:ln>
          <a:effectLst>
            <a:outerShdw blurRad="190500" algn="tl" rotWithShape="0">
              <a:srgbClr val="000000">
                <a:alpha val="70000"/>
              </a:srgbClr>
            </a:outerShdw>
          </a:effectLst>
        </p:spPr>
      </p:pic>
      <p:sp>
        <p:nvSpPr>
          <p:cNvPr id="28" name="Textfeld 27">
            <a:extLst>
              <a:ext uri="{FF2B5EF4-FFF2-40B4-BE49-F238E27FC236}">
                <a16:creationId xmlns:a16="http://schemas.microsoft.com/office/drawing/2014/main" id="{44FB1EF5-949F-0A47-A5D0-D8683DE1591D}"/>
              </a:ext>
            </a:extLst>
          </p:cNvPr>
          <p:cNvSpPr txBox="1"/>
          <p:nvPr/>
        </p:nvSpPr>
        <p:spPr>
          <a:xfrm>
            <a:off x="6908376" y="6403300"/>
            <a:ext cx="3622338" cy="307777"/>
          </a:xfrm>
          <a:prstGeom prst="rect">
            <a:avLst/>
          </a:prstGeom>
          <a:noFill/>
        </p:spPr>
        <p:txBody>
          <a:bodyPr wrap="none" rtlCol="0">
            <a:spAutoFit/>
          </a:bodyPr>
          <a:lstStyle/>
          <a:p>
            <a:r>
              <a:rPr lang="de-DE" sz="1400" dirty="0">
                <a:solidFill>
                  <a:schemeClr val="bg1">
                    <a:lumMod val="65000"/>
                  </a:schemeClr>
                </a:solidFill>
              </a:rPr>
              <a:t>Modellierungskreislauf nach Blum &amp; </a:t>
            </a:r>
            <a:r>
              <a:rPr lang="de-DE" sz="1400" dirty="0" err="1">
                <a:solidFill>
                  <a:schemeClr val="bg1">
                    <a:lumMod val="65000"/>
                  </a:schemeClr>
                </a:solidFill>
              </a:rPr>
              <a:t>Leiß</a:t>
            </a:r>
            <a:r>
              <a:rPr lang="de-DE" sz="1400" dirty="0">
                <a:solidFill>
                  <a:schemeClr val="bg1">
                    <a:lumMod val="65000"/>
                  </a:schemeClr>
                </a:solidFill>
              </a:rPr>
              <a:t>, 2006</a:t>
            </a:r>
          </a:p>
        </p:txBody>
      </p:sp>
      <p:sp>
        <p:nvSpPr>
          <p:cNvPr id="30" name="Inhaltsplatzhalter 2">
            <a:extLst>
              <a:ext uri="{FF2B5EF4-FFF2-40B4-BE49-F238E27FC236}">
                <a16:creationId xmlns:a16="http://schemas.microsoft.com/office/drawing/2014/main" id="{DDB8F615-99C8-6240-9EE5-AEEE367D32AB}"/>
              </a:ext>
            </a:extLst>
          </p:cNvPr>
          <p:cNvSpPr txBox="1">
            <a:spLocks/>
          </p:cNvSpPr>
          <p:nvPr/>
        </p:nvSpPr>
        <p:spPr>
          <a:xfrm>
            <a:off x="7252393" y="2383681"/>
            <a:ext cx="4760745" cy="4930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de-DE" sz="2200" dirty="0"/>
          </a:p>
          <a:p>
            <a:pPr marL="914400" lvl="2" indent="0">
              <a:buNone/>
            </a:pPr>
            <a:r>
              <a:rPr lang="de-DE" sz="2200" dirty="0"/>
              <a:t>Durch Modellierung beschreibt man Vorgänge aus der Natur sowie industrielle Prozesse mit mathematischen Werkzeugen, zum Beispiel Gleichungen oder Ungleichungen. Modellierung geschieht durch Abstraktion, das heißt durch Vereinfachung und Verallgemeinerung der Realität.</a:t>
            </a:r>
            <a:r>
              <a:rPr lang="de-DE" sz="2400" dirty="0"/>
              <a:t> 	</a:t>
            </a:r>
            <a:r>
              <a:rPr lang="de-DE" sz="1800" dirty="0"/>
              <a:t>John 2006</a:t>
            </a:r>
          </a:p>
          <a:p>
            <a:pPr marL="0" indent="0">
              <a:buNone/>
            </a:pPr>
            <a:endParaRPr lang="de-DE" dirty="0"/>
          </a:p>
        </p:txBody>
      </p:sp>
      <p:sp>
        <p:nvSpPr>
          <p:cNvPr id="2" name="Textfeld 1">
            <a:extLst>
              <a:ext uri="{FF2B5EF4-FFF2-40B4-BE49-F238E27FC236}">
                <a16:creationId xmlns:a16="http://schemas.microsoft.com/office/drawing/2014/main" id="{0EA0441D-42E5-D143-B65F-9B00F1A20318}"/>
              </a:ext>
            </a:extLst>
          </p:cNvPr>
          <p:cNvSpPr txBox="1"/>
          <p:nvPr/>
        </p:nvSpPr>
        <p:spPr>
          <a:xfrm>
            <a:off x="2673928" y="1810374"/>
            <a:ext cx="9339210" cy="492443"/>
          </a:xfrm>
          <a:prstGeom prst="rect">
            <a:avLst/>
          </a:prstGeom>
          <a:noFill/>
        </p:spPr>
        <p:txBody>
          <a:bodyPr wrap="square" rtlCol="0">
            <a:spAutoFit/>
          </a:bodyPr>
          <a:lstStyle/>
          <a:p>
            <a:r>
              <a:rPr lang="de-DE" sz="2600" dirty="0"/>
              <a:t>...mathematisch ...                         und im Sinne des Programmierens</a:t>
            </a:r>
          </a:p>
        </p:txBody>
      </p:sp>
    </p:spTree>
    <p:extLst>
      <p:ext uri="{BB962C8B-B14F-4D97-AF65-F5344CB8AC3E}">
        <p14:creationId xmlns:p14="http://schemas.microsoft.com/office/powerpoint/2010/main" val="214138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remove" grpId="0" nodeType="clickEffect">
                                  <p:stCondLst>
                                    <p:cond delay="0"/>
                                  </p:stCondLst>
                                  <p:iterate type="lt">
                                    <p:tmPct val="4000"/>
                                  </p:iterate>
                                  <p:childTnLst>
                                    <p:set>
                                      <p:cBhvr override="childStyle">
                                        <p:cTn id="6" dur="500" fill="hold"/>
                                        <p:tgtEl>
                                          <p:spTgt spid="53"/>
                                        </p:tgtEl>
                                        <p:attrNameLst>
                                          <p:attrName>style.color</p:attrName>
                                        </p:attrNameLst>
                                      </p:cBhvr>
                                      <p:to>
                                        <p:clrVal>
                                          <a:schemeClr val="accent2"/>
                                        </p:clrVal>
                                      </p:to>
                                    </p:set>
                                    <p:set>
                                      <p:cBhvr>
                                        <p:cTn id="7" dur="500" fill="hold"/>
                                        <p:tgtEl>
                                          <p:spTgt spid="53"/>
                                        </p:tgtEl>
                                        <p:attrNameLst>
                                          <p:attrName>fillcolor</p:attrName>
                                        </p:attrNameLst>
                                      </p:cBhvr>
                                      <p:to>
                                        <p:clrVal>
                                          <a:schemeClr val="accent2"/>
                                        </p:clrVal>
                                      </p:to>
                                    </p:set>
                                    <p:set>
                                      <p:cBhvr>
                                        <p:cTn id="8" dur="500" fill="hold"/>
                                        <p:tgtEl>
                                          <p:spTgt spid="53"/>
                                        </p:tgtEl>
                                        <p:attrNameLst>
                                          <p:attrName>fill.type</p:attrName>
                                        </p:attrNameLst>
                                      </p:cBhvr>
                                      <p:to>
                                        <p:strVal val="solid"/>
                                      </p:to>
                                    </p:set>
                                  </p:childTnLst>
                                </p:cTn>
                              </p:par>
                              <p:par>
                                <p:cTn id="9" presetID="3" presetClass="emph" presetSubtype="2" fill="hold" grpId="1" nodeType="withEffect">
                                  <p:stCondLst>
                                    <p:cond delay="500"/>
                                  </p:stCondLst>
                                  <p:iterate type="lt">
                                    <p:tmPct val="0"/>
                                  </p:iterate>
                                  <p:childTnLst>
                                    <p:animClr clrSpc="rgb" dir="cw">
                                      <p:cBhvr override="childStyle">
                                        <p:cTn id="10" dur="500" fill="hold"/>
                                        <p:tgtEl>
                                          <p:spTgt spid="53"/>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9"/>
                                        </p:tgtEl>
                                        <p:attrNameLst>
                                          <p:attrName>style.visibility</p:attrName>
                                        </p:attrNameLst>
                                      </p:cBhvr>
                                      <p:to>
                                        <p:strVal val="hidden"/>
                                      </p:to>
                                    </p:set>
                                  </p:childTnLst>
                                </p:cTn>
                              </p:par>
                              <p:par>
                                <p:cTn id="39" presetID="42" presetClass="path" presetSubtype="0" accel="50000" decel="50000" fill="hold" grpId="2" nodeType="withEffect">
                                  <p:stCondLst>
                                    <p:cond delay="0"/>
                                  </p:stCondLst>
                                  <p:iterate type="lt">
                                    <p:tmPct val="0"/>
                                  </p:iterate>
                                  <p:childTnLst>
                                    <p:animMotion origin="layout" path="M 1.66667E-6 7.40741E-7 L 1.66667E-6 -0.08032 " pathEditMode="relative" rAng="0" ptsTypes="AA">
                                      <p:cBhvr>
                                        <p:cTn id="40" dur="2000" fill="hold"/>
                                        <p:tgtEl>
                                          <p:spTgt spid="53"/>
                                        </p:tgtEl>
                                        <p:attrNameLst>
                                          <p:attrName>ppt_x</p:attrName>
                                          <p:attrName>ppt_y</p:attrName>
                                        </p:attrNameLst>
                                      </p:cBhvr>
                                      <p:rCtr x="0" y="-4028"/>
                                    </p:animMotion>
                                  </p:childTnLst>
                                </p:cTn>
                              </p:par>
                              <p:par>
                                <p:cTn id="41" presetID="22" presetClass="entr" presetSubtype="4"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2000"/>
                                        <p:tgtEl>
                                          <p:spTgt spid="27"/>
                                        </p:tgtEl>
                                      </p:cBhvr>
                                    </p:animEffect>
                                  </p:childTnLst>
                                </p:cTn>
                              </p:par>
                              <p:par>
                                <p:cTn id="44" presetID="3" presetClass="entr" presetSubtype="10" fill="hold" grpId="2"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1.45833E-6 -4.44444E-6 L -0.15235 -4.44444E-6 " pathEditMode="relative" rAng="0" ptsTypes="AA">
                                      <p:cBhvr>
                                        <p:cTn id="50" dur="2000" fill="hold"/>
                                        <p:tgtEl>
                                          <p:spTgt spid="27"/>
                                        </p:tgtEl>
                                        <p:attrNameLst>
                                          <p:attrName>ppt_x</p:attrName>
                                          <p:attrName>ppt_y</p:attrName>
                                        </p:attrNameLst>
                                      </p:cBhvr>
                                      <p:rCtr x="-7617" y="0"/>
                                    </p:animMotion>
                                  </p:childTnLst>
                                </p:cTn>
                              </p:par>
                              <p:par>
                                <p:cTn id="51" presetID="1" presetClass="exit" presetSubtype="0" fill="hold" grpId="1" nodeType="withEffect">
                                  <p:stCondLst>
                                    <p:cond delay="0"/>
                                  </p:stCondLst>
                                  <p:childTnLst>
                                    <p:set>
                                      <p:cBhvr>
                                        <p:cTn id="52" dur="1" fill="hold">
                                          <p:stCondLst>
                                            <p:cond delay="0"/>
                                          </p:stCondLst>
                                        </p:cTn>
                                        <p:tgtEl>
                                          <p:spTgt spid="28"/>
                                        </p:tgtEl>
                                        <p:attrNameLst>
                                          <p:attrName>style.visibility</p:attrName>
                                        </p:attrNameLst>
                                      </p:cBhvr>
                                      <p:to>
                                        <p:strVal val="hidden"/>
                                      </p:to>
                                    </p:set>
                                  </p:childTnLst>
                                </p:cTn>
                              </p:par>
                              <p:par>
                                <p:cTn id="53" presetID="6" presetClass="emph" presetSubtype="0" fill="hold" nodeType="withEffect">
                                  <p:stCondLst>
                                    <p:cond delay="0"/>
                                  </p:stCondLst>
                                  <p:childTnLst>
                                    <p:animScale>
                                      <p:cBhvr>
                                        <p:cTn id="54" dur="2000" fill="hold"/>
                                        <p:tgtEl>
                                          <p:spTgt spid="27"/>
                                        </p:tgtEl>
                                      </p:cBhvr>
                                      <p:by x="75000" y="75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grpId="0" nodeType="withEffect">
                                  <p:stCondLst>
                                    <p:cond delay="200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53" grpId="0" animBg="1"/>
      <p:bldP spid="53" grpId="1" animBg="1"/>
      <p:bldP spid="53" grpId="2" animBg="1"/>
      <p:bldP spid="54" grpId="0" animBg="1"/>
      <p:bldP spid="55" grpId="0" animBg="1"/>
      <p:bldP spid="56" grpId="0" animBg="1"/>
      <p:bldP spid="28" grpId="1"/>
      <p:bldP spid="28" grpId="2"/>
      <p:bldP spid="30" grpId="0"/>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4278</Words>
  <Application>Microsoft Macintosh PowerPoint</Application>
  <PresentationFormat>Breitbild</PresentationFormat>
  <Paragraphs>640</Paragraphs>
  <Slides>60</Slides>
  <Notes>41</Notes>
  <HiddenSlides>12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60</vt:i4>
      </vt:variant>
    </vt:vector>
  </HeadingPairs>
  <TitlesOfParts>
    <vt:vector size="66" baseType="lpstr">
      <vt:lpstr>ＭＳ Ｐゴシック</vt:lpstr>
      <vt:lpstr>Arial</vt:lpstr>
      <vt:lpstr>Calibri</vt:lpstr>
      <vt:lpstr>Calibri Light</vt:lpstr>
      <vt:lpstr>Wingdings</vt:lpstr>
      <vt:lpstr>Office</vt:lpstr>
      <vt:lpstr>Programmieren</vt:lpstr>
      <vt:lpstr>Vorweg – ein Stimmungsbild</vt:lpstr>
      <vt:lpstr>Vorweg – ein Stimmungsbild</vt:lpstr>
      <vt:lpstr>Inhalte</vt:lpstr>
      <vt:lpstr>Was ist Programmieren?</vt:lpstr>
      <vt:lpstr>Was ist Programmieren?</vt:lpstr>
      <vt:lpstr>Was ist Programmieren?</vt:lpstr>
      <vt:lpstr>Was ist Programmieren?</vt:lpstr>
      <vt:lpstr>Was ist Programmieren?</vt:lpstr>
      <vt:lpstr>Was ist Programmieren?</vt:lpstr>
      <vt:lpstr>Was ist Programmieren?</vt:lpstr>
      <vt:lpstr>Was ist Programmieren?</vt:lpstr>
      <vt:lpstr>Was ist Programmieren?</vt:lpstr>
      <vt:lpstr>Aktivität</vt:lpstr>
      <vt:lpstr>Algorithmen im Mathematikunterricht</vt:lpstr>
      <vt:lpstr>Aktivität</vt:lpstr>
      <vt:lpstr>Was ist Programmieren?</vt:lpstr>
      <vt:lpstr>PowerPoint-Präsentation</vt:lpstr>
      <vt:lpstr>Was ist Programmieren?</vt:lpstr>
      <vt:lpstr>Was ist Programmieren?</vt:lpstr>
      <vt:lpstr>Was ist Programmieren?</vt:lpstr>
      <vt:lpstr>Aktivität</vt:lpstr>
      <vt:lpstr>Was ist Programmieren?</vt:lpstr>
      <vt:lpstr>Was ist Programmieren?</vt:lpstr>
      <vt:lpstr>Was ist Programmieren?</vt:lpstr>
      <vt:lpstr>Was ist Programmieren?</vt:lpstr>
      <vt:lpstr>Inhalte</vt:lpstr>
      <vt:lpstr>Warum überhaupt Programmieren in der Grundschule?</vt:lpstr>
      <vt:lpstr>Warum überhaupt Programmieren in der Grundschule?</vt:lpstr>
      <vt:lpstr>Warum überhaupt Programmieren in der Grundschule?</vt:lpstr>
      <vt:lpstr>Warum überhaupt Programmieren in der Grundschule?</vt:lpstr>
      <vt:lpstr>Warum überhaupt Programmieren in der Grundschule?</vt:lpstr>
      <vt:lpstr>Warum überhaupt Programmieren in der Grundschule?</vt:lpstr>
      <vt:lpstr>Warum überhaupt Programmieren in der Grundschule?</vt:lpstr>
      <vt:lpstr>Warum überhaupt Programmieren in der Grundschule?</vt:lpstr>
      <vt:lpstr>Warum überhaupt Programmieren in der Grundschule?</vt:lpstr>
      <vt:lpstr>Warum überhaupt Programmieren in der Grundschule?</vt:lpstr>
      <vt:lpstr>Warum überhaupt Programmieren in der Grundschule?</vt:lpstr>
      <vt:lpstr>Warum überhaupt Programmieren in der Grundschule?</vt:lpstr>
      <vt:lpstr>PowerPoint-Präsentation</vt:lpstr>
      <vt:lpstr>Programmieren früher und heute</vt:lpstr>
      <vt:lpstr>Inhalte</vt:lpstr>
      <vt:lpstr>Wie Programmieren in der Grundschule?</vt:lpstr>
      <vt:lpstr>Wie Programmieren in der Grundschule?</vt:lpstr>
      <vt:lpstr>Wie Programmieren in der Grundschule?</vt:lpstr>
      <vt:lpstr>Wie Programmieren in der Grundschule?</vt:lpstr>
      <vt:lpstr>Digitale Medien und deren Einsatzmöglichkeiten</vt:lpstr>
      <vt:lpstr>Wie Programmieren in der Grundschule?</vt:lpstr>
      <vt:lpstr>Wie Programmieren in der Grundschule?</vt:lpstr>
      <vt:lpstr>Wie Programmieren in der Grundschule?</vt:lpstr>
      <vt:lpstr>Inhalte</vt:lpstr>
      <vt:lpstr>Programmieren und Mathematikunterricht</vt:lpstr>
      <vt:lpstr>Programmieren und Mathematikunterricht</vt:lpstr>
      <vt:lpstr>Programmieren und Mathematikunterricht</vt:lpstr>
      <vt:lpstr>Programmieren und Mathematikunterricht</vt:lpstr>
      <vt:lpstr>Programmieren und Mathematikunterricht</vt:lpstr>
      <vt:lpstr>Inhalte</vt:lpstr>
      <vt:lpstr>Aktivität</vt:lpstr>
      <vt:lpstr>Diskussion</vt:lpstr>
      <vt:lpstr>Programmieren und Mathematik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Programmieren</dc:title>
  <dc:creator>Microsoft Office-Benutzer</dc:creator>
  <cp:lastModifiedBy>Ben Weiß</cp:lastModifiedBy>
  <cp:revision>185</cp:revision>
  <cp:lastPrinted>2019-03-09T07:04:23Z</cp:lastPrinted>
  <dcterms:created xsi:type="dcterms:W3CDTF">2018-12-05T12:32:28Z</dcterms:created>
  <dcterms:modified xsi:type="dcterms:W3CDTF">2019-03-09T07:09:22Z</dcterms:modified>
</cp:coreProperties>
</file>