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67"/>
  </p:notesMasterIdLst>
  <p:handoutMasterIdLst>
    <p:handoutMasterId r:id="rId68"/>
  </p:handoutMasterIdLst>
  <p:sldIdLst>
    <p:sldId id="746" r:id="rId2"/>
    <p:sldId id="823" r:id="rId3"/>
    <p:sldId id="732" r:id="rId4"/>
    <p:sldId id="733" r:id="rId5"/>
    <p:sldId id="734" r:id="rId6"/>
    <p:sldId id="735" r:id="rId7"/>
    <p:sldId id="741" r:id="rId8"/>
    <p:sldId id="783" r:id="rId9"/>
    <p:sldId id="784" r:id="rId10"/>
    <p:sldId id="785" r:id="rId11"/>
    <p:sldId id="786" r:id="rId12"/>
    <p:sldId id="744" r:id="rId13"/>
    <p:sldId id="778" r:id="rId14"/>
    <p:sldId id="779" r:id="rId15"/>
    <p:sldId id="780" r:id="rId16"/>
    <p:sldId id="781" r:id="rId17"/>
    <p:sldId id="782" r:id="rId18"/>
    <p:sldId id="680" r:id="rId19"/>
    <p:sldId id="747" r:id="rId20"/>
    <p:sldId id="309" r:id="rId21"/>
    <p:sldId id="748" r:id="rId22"/>
    <p:sldId id="749" r:id="rId23"/>
    <p:sldId id="800" r:id="rId24"/>
    <p:sldId id="751" r:id="rId25"/>
    <p:sldId id="752" r:id="rId26"/>
    <p:sldId id="754" r:id="rId27"/>
    <p:sldId id="798" r:id="rId28"/>
    <p:sldId id="271" r:id="rId29"/>
    <p:sldId id="756" r:id="rId30"/>
    <p:sldId id="261" r:id="rId31"/>
    <p:sldId id="757" r:id="rId32"/>
    <p:sldId id="269" r:id="rId33"/>
    <p:sldId id="758" r:id="rId34"/>
    <p:sldId id="275" r:id="rId35"/>
    <p:sldId id="708" r:id="rId36"/>
    <p:sldId id="759" r:id="rId37"/>
    <p:sldId id="760" r:id="rId38"/>
    <p:sldId id="787" r:id="rId39"/>
    <p:sldId id="761" r:id="rId40"/>
    <p:sldId id="283" r:id="rId41"/>
    <p:sldId id="762" r:id="rId42"/>
    <p:sldId id="715" r:id="rId43"/>
    <p:sldId id="763" r:id="rId44"/>
    <p:sldId id="716" r:id="rId45"/>
    <p:sldId id="764" r:id="rId46"/>
    <p:sldId id="717" r:id="rId47"/>
    <p:sldId id="765" r:id="rId48"/>
    <p:sldId id="718" r:id="rId49"/>
    <p:sldId id="767" r:id="rId50"/>
    <p:sldId id="723" r:id="rId51"/>
    <p:sldId id="768" r:id="rId52"/>
    <p:sldId id="724" r:id="rId53"/>
    <p:sldId id="769" r:id="rId54"/>
    <p:sldId id="728" r:id="rId55"/>
    <p:sldId id="801" r:id="rId56"/>
    <p:sldId id="802" r:id="rId57"/>
    <p:sldId id="770" r:id="rId58"/>
    <p:sldId id="771" r:id="rId59"/>
    <p:sldId id="799" r:id="rId60"/>
    <p:sldId id="773" r:id="rId61"/>
    <p:sldId id="803" r:id="rId62"/>
    <p:sldId id="775" r:id="rId63"/>
    <p:sldId id="776" r:id="rId64"/>
    <p:sldId id="777" r:id="rId65"/>
    <p:sldId id="788" r:id="rId6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en Laferi" initials="ML" lastIdx="4" clrIdx="0"/>
  <p:cmAuthor id="2" name="Microsoft Office User" initials="MOU" lastIdx="5" clrIdx="1"/>
  <p:cmAuthor id="3" name="Kira Kristin" initials="KK" lastIdx="7"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17E87"/>
    <a:srgbClr val="428891"/>
    <a:srgbClr val="EEEEEE"/>
    <a:srgbClr val="428045"/>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27" autoAdjust="0"/>
    <p:restoredTop sz="99003" autoAdjust="0"/>
  </p:normalViewPr>
  <p:slideViewPr>
    <p:cSldViewPr snapToGrid="0" snapToObjects="1">
      <p:cViewPr varScale="1">
        <p:scale>
          <a:sx n="88" d="100"/>
          <a:sy n="88" d="100"/>
        </p:scale>
        <p:origin x="1496" y="176"/>
      </p:cViewPr>
      <p:guideLst>
        <p:guide orient="horz" pos="2160"/>
        <p:guide pos="3840"/>
      </p:guideLst>
    </p:cSldViewPr>
  </p:slideViewPr>
  <p:outlineViewPr>
    <p:cViewPr>
      <p:scale>
        <a:sx n="20" d="100"/>
        <a:sy n="20" d="100"/>
      </p:scale>
      <p:origin x="0" y="-9752"/>
    </p:cViewPr>
  </p:outlineViewPr>
  <p:notesTextViewPr>
    <p:cViewPr>
      <p:scale>
        <a:sx n="1" d="1"/>
        <a:sy n="1" d="1"/>
      </p:scale>
      <p:origin x="0" y="0"/>
    </p:cViewPr>
  </p:notesTextViewPr>
  <p:notesViewPr>
    <p:cSldViewPr snapToGrid="0" snapToObjects="1">
      <p:cViewPr varScale="1">
        <p:scale>
          <a:sx n="90" d="100"/>
          <a:sy n="90" d="100"/>
        </p:scale>
        <p:origin x="2632" y="2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747D76BA-27C2-7B45-9A37-95782ED03ED3}"/>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72354DAF-5001-8E4D-A8AB-8AAF86BA21F6}"/>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53D71339-7ED3-6A40-8ED4-9A2D9F7AE4B2}" type="datetimeFigureOut">
              <a:rPr lang="de-DE" smtClean="0"/>
              <a:t>25.09.20</a:t>
            </a:fld>
            <a:endParaRPr lang="de-DE"/>
          </a:p>
        </p:txBody>
      </p:sp>
      <p:sp>
        <p:nvSpPr>
          <p:cNvPr id="4" name="Fußzeilenplatzhalter 3">
            <a:extLst>
              <a:ext uri="{FF2B5EF4-FFF2-40B4-BE49-F238E27FC236}">
                <a16:creationId xmlns:a16="http://schemas.microsoft.com/office/drawing/2014/main" id="{085F6CEA-83C2-5945-862C-3C0C5BBD76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217B0E94-3E02-3F4D-AF52-ACC5279A3A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31594E-13FC-7D4B-913F-7D03B737A26B}" type="slidenum">
              <a:rPr lang="de-DE" smtClean="0"/>
              <a:t>‹Nr.›</a:t>
            </a:fld>
            <a:endParaRPr lang="de-DE"/>
          </a:p>
        </p:txBody>
      </p:sp>
    </p:spTree>
    <p:extLst>
      <p:ext uri="{BB962C8B-B14F-4D97-AF65-F5344CB8AC3E}">
        <p14:creationId xmlns:p14="http://schemas.microsoft.com/office/powerpoint/2010/main" val="122345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7ABC3F96-3A43-904B-A253-D6DB3346ED45}" type="datetimeFigureOut">
              <a:rPr lang="de-DE" smtClean="0"/>
              <a:t>25.09.20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7F3AAB-CC61-AC4A-8A19-CC3DF2D07BBF}" type="slidenum">
              <a:rPr lang="de-DE" smtClean="0"/>
              <a:t>‹Nr.›</a:t>
            </a:fld>
            <a:endParaRPr lang="de-DE"/>
          </a:p>
        </p:txBody>
      </p:sp>
    </p:spTree>
    <p:extLst>
      <p:ext uri="{BB962C8B-B14F-4D97-AF65-F5344CB8AC3E}">
        <p14:creationId xmlns:p14="http://schemas.microsoft.com/office/powerpoint/2010/main" val="1481396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In den Notizen dieser Präsentation finden Sie Hinweise, die Sie in der Vorbereitung auf die Moderation des Moduls unterstützen können.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Dabei wird der Moderierende mit M und die Teilnehmenden mit TN abgekürzt.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Es ist sinnvoll, wenn die TN der Fortbildung digitale Endgeräte und einen W-</a:t>
            </a:r>
            <a:r>
              <a:rPr lang="de-DE" dirty="0" err="1"/>
              <a:t>Lan</a:t>
            </a:r>
            <a:r>
              <a:rPr lang="de-DE" dirty="0"/>
              <a:t>-Zugang zur Verfügung haben.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indent="0">
              <a:buFontTx/>
              <a:buNone/>
            </a:pPr>
            <a:r>
              <a:rPr lang="de-DE" dirty="0"/>
              <a:t>Benötigte Materialien:</a:t>
            </a:r>
          </a:p>
          <a:p>
            <a:pPr marL="171450" indent="-171450">
              <a:buFontTx/>
              <a:buChar char="-"/>
            </a:pPr>
            <a:r>
              <a:rPr lang="de-DE" dirty="0"/>
              <a:t>Ggf. Karten und dicke Filzstifte (F2), Flipchart/ Pinnwand</a:t>
            </a:r>
          </a:p>
          <a:p>
            <a:pPr marL="171450" indent="-171450">
              <a:buFontTx/>
              <a:buChar char="-"/>
            </a:pPr>
            <a:r>
              <a:rPr lang="de-DE" dirty="0" err="1"/>
              <a:t>Fortbildung_Programmieren_AB_Algorithmus</a:t>
            </a:r>
            <a:r>
              <a:rPr lang="de-DE" dirty="0"/>
              <a:t> in Kopie für alle TN</a:t>
            </a:r>
          </a:p>
          <a:p>
            <a:pPr marL="171450" indent="-171450">
              <a:buFontTx/>
              <a:buChar char="-"/>
            </a:pPr>
            <a:r>
              <a:rPr lang="de-DE" dirty="0"/>
              <a:t>Vorhandene Roboter/ Materialien für die Praxisphase (</a:t>
            </a:r>
            <a:r>
              <a:rPr lang="de-DE" dirty="0" err="1"/>
              <a:t>Ozobot</a:t>
            </a:r>
            <a:r>
              <a:rPr lang="de-DE" dirty="0"/>
              <a:t> + dicke farbige Filzstifte + Papier, </a:t>
            </a:r>
            <a:r>
              <a:rPr lang="de-DE" dirty="0" err="1"/>
              <a:t>BeeBot</a:t>
            </a:r>
            <a:r>
              <a:rPr lang="de-DE" dirty="0"/>
              <a:t> + Unterlage, </a:t>
            </a:r>
            <a:r>
              <a:rPr lang="de-DE" dirty="0" err="1"/>
              <a:t>Mbot</a:t>
            </a:r>
            <a:r>
              <a:rPr lang="de-DE" dirty="0"/>
              <a:t>, </a:t>
            </a:r>
            <a:r>
              <a:rPr lang="de-DE" dirty="0" err="1"/>
              <a:t>CodeMouse</a:t>
            </a:r>
            <a:r>
              <a:rPr lang="de-DE" dirty="0"/>
              <a:t>,  Karopapier, Tablets mit der App “</a:t>
            </a:r>
            <a:r>
              <a:rPr lang="de-DE" dirty="0" err="1"/>
              <a:t>KlötzchenApp</a:t>
            </a:r>
            <a:r>
              <a:rPr lang="de-DE" dirty="0"/>
              <a:t>“, </a:t>
            </a:r>
            <a:r>
              <a:rPr lang="de-DE" dirty="0" err="1"/>
              <a:t>Calliope</a:t>
            </a:r>
            <a:r>
              <a:rPr lang="de-DE" dirty="0"/>
              <a:t> – oder Endgeräte mit Onlinezugang)</a:t>
            </a:r>
          </a:p>
          <a:p>
            <a:pPr marL="171450" indent="-171450">
              <a:buFontTx/>
              <a:buChar char="-"/>
            </a:pPr>
            <a:r>
              <a:rPr lang="de-DE" dirty="0"/>
              <a:t>Stationskarten beidseitig ausdrucken (Zusatzmaterial Programmieren)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0</a:t>
            </a:fld>
            <a:endParaRPr lang="de-DE"/>
          </a:p>
        </p:txBody>
      </p:sp>
    </p:spTree>
    <p:extLst>
      <p:ext uri="{BB962C8B-B14F-4D97-AF65-F5344CB8AC3E}">
        <p14:creationId xmlns:p14="http://schemas.microsoft.com/office/powerpoint/2010/main" val="3442184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dieser Folie wird der mathematische "Modellierungsbegriff in Form des Modellierungskreislaufs nach Blum und </a:t>
            </a:r>
            <a:r>
              <a:rPr lang="de-DE" dirty="0" err="1"/>
              <a:t>Leiß</a:t>
            </a:r>
            <a:r>
              <a:rPr lang="de-DE" dirty="0"/>
              <a:t> einer informatischen Definition des Modellierungsbegriffs von John gegenübergestellt.</a:t>
            </a:r>
          </a:p>
          <a:p>
            <a:r>
              <a:rPr lang="de-DE" dirty="0"/>
              <a:t>Hier soll gezeigt werden, dass es im Grunde um das gleiche geht.</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10</a:t>
            </a:fld>
            <a:endParaRPr lang="de-DE"/>
          </a:p>
        </p:txBody>
      </p:sp>
    </p:spTree>
    <p:extLst>
      <p:ext uri="{BB962C8B-B14F-4D97-AF65-F5344CB8AC3E}">
        <p14:creationId xmlns:p14="http://schemas.microsoft.com/office/powerpoint/2010/main" val="434359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200" b="0" i="0" u="none" strike="noStrike" kern="1200" baseline="0" dirty="0">
                <a:solidFill>
                  <a:schemeClr val="tx1"/>
                </a:solidFill>
                <a:effectLst/>
                <a:latin typeface="+mn-lt"/>
                <a:ea typeface="+mn-ea"/>
                <a:cs typeface="+mn-cs"/>
              </a:rPr>
              <a:t>Hier kann zunächst eine Frage an die Teilnehmer erfolgen:</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0" i="0" u="none" strike="noStrike" kern="1200" baseline="0" dirty="0">
                <a:solidFill>
                  <a:schemeClr val="tx1"/>
                </a:solidFill>
                <a:effectLst/>
                <a:latin typeface="+mn-lt"/>
                <a:ea typeface="+mn-ea"/>
                <a:cs typeface="+mn-cs"/>
              </a:rPr>
              <a:t>Was ist ein Algorithmus?</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0" i="0" u="none" strike="noStrike" kern="1200" baseline="0" dirty="0">
                <a:solidFill>
                  <a:schemeClr val="tx1"/>
                </a:solidFill>
                <a:effectLst/>
                <a:latin typeface="+mn-lt"/>
                <a:ea typeface="+mn-ea"/>
                <a:cs typeface="+mn-cs"/>
              </a:rPr>
              <a:t>Wie würden Sie einen Algorithmus definieren?</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0" i="0" u="none" strike="noStrike" kern="1200" baseline="0" dirty="0">
                <a:solidFill>
                  <a:schemeClr val="tx1"/>
                </a:solidFill>
                <a:effectLst/>
                <a:latin typeface="+mn-lt"/>
                <a:ea typeface="+mn-ea"/>
                <a:cs typeface="+mn-cs"/>
              </a:rPr>
              <a:t>(kurze Murmelphase, dann gemeinsame Sammlung)</a:t>
            </a:r>
            <a:endParaRPr lang="de-DE" sz="1200" b="0" i="0" u="none" strike="noStrike" kern="1200" baseline="300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b="0" i="0" u="none" strike="noStrike" kern="1200" baseline="30000" dirty="0">
              <a:solidFill>
                <a:schemeClr val="tx1"/>
              </a:solidFill>
              <a:effectLst/>
              <a:latin typeface="+mn-lt"/>
              <a:ea typeface="+mn-ea"/>
              <a:cs typeface="+mn-cs"/>
            </a:endParaRPr>
          </a:p>
          <a:p>
            <a:endParaRPr lang="de-DE" dirty="0"/>
          </a:p>
          <a:p>
            <a:r>
              <a:rPr lang="de-DE" sz="1200" b="0" i="0" u="none" strike="noStrike" kern="1200" dirty="0">
                <a:solidFill>
                  <a:schemeClr val="tx1"/>
                </a:solidFill>
                <a:effectLst/>
                <a:latin typeface="+mn-lt"/>
                <a:ea typeface="+mn-ea"/>
                <a:cs typeface="+mn-cs"/>
              </a:rPr>
              <a:t>Ein </a:t>
            </a:r>
            <a:r>
              <a:rPr lang="de-DE" sz="1200" b="1" i="0" u="none" strike="noStrike" kern="1200" dirty="0">
                <a:solidFill>
                  <a:schemeClr val="tx1"/>
                </a:solidFill>
                <a:effectLst/>
                <a:latin typeface="+mn-lt"/>
                <a:ea typeface="+mn-ea"/>
                <a:cs typeface="+mn-cs"/>
              </a:rPr>
              <a:t>Algorithmus</a:t>
            </a:r>
            <a:r>
              <a:rPr lang="de-DE" sz="1200" b="0" i="0" u="none" strike="noStrike" kern="1200" dirty="0">
                <a:solidFill>
                  <a:schemeClr val="tx1"/>
                </a:solidFill>
                <a:effectLst/>
                <a:latin typeface="+mn-lt"/>
                <a:ea typeface="+mn-ea"/>
                <a:cs typeface="+mn-cs"/>
              </a:rPr>
              <a:t> (auch genannt Lösungsverfahren) ist eine Handlungsvorschrift zur Lösung eines Problems in endlich vielen Schritten. Diese Verarbeitungsvorschrift besteht aus einer endlichen Folge von eindeutig ausführbaren Anweisungen, welche bei gleichen Voraussetzungen immer gleiche Ergebnisse liefert. Der Algorithmus wird durch einen aus elementaren Anweisungen bestehenden Text beschrieben.</a:t>
            </a:r>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t>https://</a:t>
            </a:r>
            <a:r>
              <a:rPr lang="de-DE" dirty="0" err="1"/>
              <a:t>wiki.zum.de</a:t>
            </a:r>
            <a:r>
              <a:rPr lang="de-DE" dirty="0"/>
              <a:t>/</a:t>
            </a:r>
            <a:r>
              <a:rPr lang="de-DE" dirty="0" err="1"/>
              <a:t>wiki</a:t>
            </a:r>
            <a:r>
              <a:rPr lang="de-DE" dirty="0"/>
              <a:t>/</a:t>
            </a:r>
            <a:r>
              <a:rPr lang="de-DE" dirty="0" err="1"/>
              <a:t>Algorithmus#Alltagsalgorithmen</a:t>
            </a:r>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11</a:t>
            </a:fld>
            <a:endParaRPr lang="de-DE"/>
          </a:p>
        </p:txBody>
      </p:sp>
    </p:spTree>
    <p:extLst>
      <p:ext uri="{BB962C8B-B14F-4D97-AF65-F5344CB8AC3E}">
        <p14:creationId xmlns:p14="http://schemas.microsoft.com/office/powerpoint/2010/main" val="327747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 nennt den Arbeitsauftrag und gibt das Arbeitsblatt “Arbeitsblatt eigener Algorithmus“(befindet sich im </a:t>
            </a:r>
            <a:r>
              <a:rPr lang="de-DE"/>
              <a:t>Dokument Zusatzmaterialien) </a:t>
            </a:r>
            <a:r>
              <a:rPr lang="de-DE" dirty="0"/>
              <a:t>an die TN aus.</a:t>
            </a:r>
          </a:p>
          <a:p>
            <a:r>
              <a:rPr lang="de-DE" dirty="0"/>
              <a:t>Die TN können jeweils mit Ihren Sitznachbarn zu zweit zusammenarbeiten.</a:t>
            </a:r>
          </a:p>
          <a:p>
            <a:endParaRPr lang="de-DE" dirty="0"/>
          </a:p>
          <a:p>
            <a:r>
              <a:rPr lang="de-DE" dirty="0"/>
              <a:t>Mögliche Algorithmen im Alltag:</a:t>
            </a:r>
          </a:p>
          <a:p>
            <a:r>
              <a:rPr lang="de-DE" dirty="0"/>
              <a:t>- morgens anziehen</a:t>
            </a:r>
          </a:p>
          <a:p>
            <a:r>
              <a:rPr lang="de-DE" dirty="0"/>
              <a:t>- Zähne putzen</a:t>
            </a:r>
          </a:p>
          <a:p>
            <a:r>
              <a:rPr lang="de-DE" dirty="0"/>
              <a:t>- Waffeln backen</a:t>
            </a:r>
          </a:p>
          <a:p>
            <a:r>
              <a:rPr lang="de-DE" dirty="0"/>
              <a:t>- über die Straße gehen</a:t>
            </a:r>
          </a:p>
          <a:p>
            <a:r>
              <a:rPr lang="de-DE"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Alles das, was eine vorhersehbare bzw. vorgegebene Reihenfolge hat. Aktivitäten, die immer gleich ausgeübt werden und daher durch eine klare Vorgangsbeschreibung ausgedrückt werden können.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Im Mathematikunterricht können die schriftlichen Rechenverfahren algorithmisch dargestellt werden, aber auch besondere Aufgabenformate, wie die Bildung von Minustürmen, Umkehrzahlen-Aufgaben, ANNA-Zahlen-Aufgaben , Zahlenmauern, Zahlengittern usw.</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TN bearbeiten diese erste Aufgabenstellung auf dem Arbeitsblatt. Die Ergebnisse werden kurz im Plenum zusammengetragen.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r>
              <a:rPr lang="de-DE" dirty="0"/>
              <a:t>Anmerkung: Ein Algorithmus ist eine genau festgelegte „Handlungsbeschreibung“, die in sich nicht kreativ ist. Die Entwicklung eines solchen Algorithmus zur Lösung eines Problems ist in der Regel ein kreativer und nicht trivialer Abschnitt im Programmierprozess</a:t>
            </a:r>
          </a:p>
        </p:txBody>
      </p:sp>
      <p:sp>
        <p:nvSpPr>
          <p:cNvPr id="4" name="Foliennummernplatzhalter 3"/>
          <p:cNvSpPr>
            <a:spLocks noGrp="1"/>
          </p:cNvSpPr>
          <p:nvPr>
            <p:ph type="sldNum" sz="quarter" idx="5"/>
          </p:nvPr>
        </p:nvSpPr>
        <p:spPr/>
        <p:txBody>
          <a:bodyPr/>
          <a:lstStyle/>
          <a:p>
            <a:fld id="{2E7F3AAB-CC61-AC4A-8A19-CC3DF2D07BBF}" type="slidenum">
              <a:rPr lang="de-DE" smtClean="0"/>
              <a:t>12</a:t>
            </a:fld>
            <a:endParaRPr lang="de-DE"/>
          </a:p>
        </p:txBody>
      </p:sp>
    </p:spTree>
    <p:extLst>
      <p:ext uri="{BB962C8B-B14F-4D97-AF65-F5344CB8AC3E}">
        <p14:creationId xmlns:p14="http://schemas.microsoft.com/office/powerpoint/2010/main" val="1349927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TN sollen nun auf Grundlage der Definition einen Algorithmus zum Telefonieren schreiben.</a:t>
            </a:r>
          </a:p>
          <a:p>
            <a:r>
              <a:rPr lang="de-DE" dirty="0"/>
              <a:t>Also eine genaue Handlungsanweisung in mehreren aufeinanderfolgenden Handlungsschritten.</a:t>
            </a:r>
          </a:p>
          <a:p>
            <a:r>
              <a:rPr lang="de-DE" dirty="0"/>
              <a:t>Dabei sollen möglichst verschiedene Varianten entstehen, die in der Diskussion später dazu beitragen können, dass viele typische Elemente von Algorithmen erscheinen und typische Fragen geklärt werden.</a:t>
            </a:r>
          </a:p>
          <a:p>
            <a:r>
              <a:rPr lang="de-DE" dirty="0"/>
              <a:t>Methodisch bietet es sich an, die gefundenen „typischen Elemente“ auf einer Flipchart zu sammeln und im Verlauf der Präsentation der folgenden Folien darauf Bezug zu nehmen – bzw. die gefundenen Elemente zu ergänzen.</a:t>
            </a:r>
          </a:p>
          <a:p>
            <a:r>
              <a:rPr lang="de-DE" dirty="0"/>
              <a:t>Zu den Typischen Elementen von Algorithmen gehören wenn-dann-sonst-Kopplungen („Wenn ein Freizeichen erscheint warte-ab, sonst tippe-auf-rotes-Hörersymbol.“) und Schleifen („sonst lege-auf und beginne wieder bei tippe-grünes-Hörersymbol-an.“) </a:t>
            </a:r>
          </a:p>
          <a:p>
            <a:r>
              <a:rPr lang="de-DE" dirty="0"/>
              <a:t>Typische Fragen sind: </a:t>
            </a:r>
          </a:p>
          <a:p>
            <a:r>
              <a:rPr lang="de-DE" dirty="0"/>
              <a:t>Wie genau müssen die Anweisungen innerhalb eines Algorithmus sein? </a:t>
            </a:r>
          </a:p>
          <a:p>
            <a:r>
              <a:rPr lang="de-DE" dirty="0"/>
              <a:t>Hier sind von den Teilnehmern vielfältige Antworten zu erwarten. Die Frage ist in diesem Kontext nicht abschließend zu beantworten. Es wird allerdings schnell klar, dass eine „unendliche“ Ausdifferenzierung aller Teilschritte in seine Unterschritte (Ist das Wählen einer Nummer oder das Drücken der einzelnen Tasten zu programmieren, wie sieht es aus mit der Programmierung jeder einzelnen Fingerbewegung, etc.) in diesem Kontext nicht zielführend ist. </a:t>
            </a:r>
          </a:p>
          <a:p>
            <a:r>
              <a:rPr lang="de-DE" dirty="0"/>
              <a:t>Im Grunde geht es zunächst einmal darum zu erkennen, dass es Teilschritte gibt und diese ggf. noch in weitere Teilschritte unterteilt werden können.</a:t>
            </a:r>
          </a:p>
          <a:p>
            <a:r>
              <a:rPr lang="de-DE" dirty="0"/>
              <a:t>Von Bedeutung ist zudem die Fragestellung: Wann beginnt ein Algorithmus und wann ist er zu Ende? (Wichtig ist, dass dies klar definiert ist, und dass jeder Algorithmus endlich ist.)</a:t>
            </a:r>
          </a:p>
          <a:p>
            <a:endParaRPr lang="de-DE" dirty="0"/>
          </a:p>
          <a:p>
            <a:r>
              <a:rPr lang="de-DE" dirty="0"/>
              <a:t>Grundsätzlich, gelten für Algorithmen die folgenden Eigenschaften, die im Rahmen der Vorstellung der Arbeitsergebnisse diskutiert werden können:</a:t>
            </a:r>
            <a:endParaRPr lang="de-DE" b="0" dirty="0"/>
          </a:p>
          <a:p>
            <a:r>
              <a:rPr lang="de-DE" b="0" dirty="0"/>
              <a:t>Allgemeingültigkeit, Wiederholbarkeit, Eindeutigkeit, Endlichkeit, Ausführbarkeit</a:t>
            </a:r>
          </a:p>
        </p:txBody>
      </p:sp>
      <p:sp>
        <p:nvSpPr>
          <p:cNvPr id="4" name="Foliennummernplatzhalter 3"/>
          <p:cNvSpPr>
            <a:spLocks noGrp="1"/>
          </p:cNvSpPr>
          <p:nvPr>
            <p:ph type="sldNum" sz="quarter" idx="5"/>
          </p:nvPr>
        </p:nvSpPr>
        <p:spPr/>
        <p:txBody>
          <a:bodyPr/>
          <a:lstStyle/>
          <a:p>
            <a:fld id="{2E7F3AAB-CC61-AC4A-8A19-CC3DF2D07BBF}" type="slidenum">
              <a:rPr lang="de-DE" smtClean="0"/>
              <a:t>13</a:t>
            </a:fld>
            <a:endParaRPr lang="de-DE"/>
          </a:p>
        </p:txBody>
      </p:sp>
    </p:spTree>
    <p:extLst>
      <p:ext uri="{BB962C8B-B14F-4D97-AF65-F5344CB8AC3E}">
        <p14:creationId xmlns:p14="http://schemas.microsoft.com/office/powerpoint/2010/main" val="3570305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TN sollen nun auf Grundlage der Definition einen Algorithmus zum Telefonieren schreiben.</a:t>
            </a:r>
          </a:p>
          <a:p>
            <a:r>
              <a:rPr lang="de-DE" dirty="0"/>
              <a:t>Also eine genaue Handlungsanweisung in mehreren aufeinanderfolgenden Handlungsschritten.</a:t>
            </a:r>
          </a:p>
          <a:p>
            <a:r>
              <a:rPr lang="de-DE" dirty="0"/>
              <a:t>Dabei sollen möglichst verschiedene Varianten entstehen, die in der Diskussion später dazu beitragen können, dass viele typische Elemente von Algorithmen erscheinen und typische Fragen geklärt werden.</a:t>
            </a:r>
          </a:p>
          <a:p>
            <a:r>
              <a:rPr lang="de-DE" dirty="0"/>
              <a:t>Methodisch bietet es sich an, die gefundenen „typischen Elemente“ auf einer Flipchart zu sammeln und im Verlauf der Präsentation der folgenden Folien darauf Bezug zu nehmen – bzw. die gefundenen Elemente zu ergänzen.</a:t>
            </a:r>
          </a:p>
          <a:p>
            <a:r>
              <a:rPr lang="de-DE" dirty="0"/>
              <a:t>Zu den Typischen Elementen von Algorithmen gehören wenn-dann-sonst-Kopplungen („Wenn ein Freizeichen erscheint warte-ab, sonst tippe-auf-rotes-Hörersymbol.“) und Schleifen („sonst lege-auf und beginne wieder bei tippe-grünes-Hörersymbol-an.“) </a:t>
            </a:r>
          </a:p>
          <a:p>
            <a:r>
              <a:rPr lang="de-DE" dirty="0"/>
              <a:t>Typische Fragen sind: </a:t>
            </a:r>
          </a:p>
          <a:p>
            <a:r>
              <a:rPr lang="de-DE" dirty="0"/>
              <a:t>Wie genau müssen die Anweisungen innerhalb eines Algorithmus sein? </a:t>
            </a:r>
          </a:p>
          <a:p>
            <a:r>
              <a:rPr lang="de-DE" dirty="0"/>
              <a:t>Hier sind von den Teilnehmern vielfältige Antworten zu erwarten. Die Frage ist in diesem Kontext nicht abschließend zu beantworten. Es wird allerdings schnell klar, dass eine „unendliche“ Ausdifferenzierung aller Teilschritte in seine Unterschritte (Ist das Wählen einer Nummer oder das Drücken der einzelnen Tasten zu programmieren, wie sieht es aus mit der Programmierung jeder einzelnen Fingerbewegung, etc.) in diesem Kontext nicht zielführend ist. </a:t>
            </a:r>
          </a:p>
          <a:p>
            <a:r>
              <a:rPr lang="de-DE" dirty="0"/>
              <a:t>Im Grunde geht es zunächst einmal darum zu erkennen, dass es Teilschritte gibt und diese ggf. noch in weitere Teilschritte unterteilt werden können.</a:t>
            </a:r>
          </a:p>
          <a:p>
            <a:r>
              <a:rPr lang="de-DE" dirty="0"/>
              <a:t>Von Bedeutung ist zudem die Fragestellung: Wann beginnt ein Algorithmus und wann ist er zu Ende? (Wichtig ist, dass dies klar definiert ist, und dass jeder Algorithmus endlich ist.)</a:t>
            </a:r>
          </a:p>
          <a:p>
            <a:endParaRPr lang="de-DE" dirty="0"/>
          </a:p>
          <a:p>
            <a:r>
              <a:rPr lang="de-DE" dirty="0"/>
              <a:t>Grundsätzlich, gelten für Algorithmen die folgenden Eigenschaften, die im Rahmen der Vorstellung der Arbeitsergebnisse diskutiert werden können:</a:t>
            </a:r>
            <a:endParaRPr lang="de-DE" b="0" dirty="0"/>
          </a:p>
          <a:p>
            <a:r>
              <a:rPr lang="de-DE" b="0" dirty="0"/>
              <a:t>Allgemeingültigkeit, Wiederholbarkeit, Eindeutigkeit, Endlichkeit, Ausführbarkeit</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14</a:t>
            </a:fld>
            <a:endParaRPr lang="de-DE"/>
          </a:p>
        </p:txBody>
      </p:sp>
    </p:spTree>
    <p:extLst>
      <p:ext uri="{BB962C8B-B14F-4D97-AF65-F5344CB8AC3E}">
        <p14:creationId xmlns:p14="http://schemas.microsoft.com/office/powerpoint/2010/main" val="3768881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ein Beispiel für ähnliche Aufgaben aus der Schule, mit denen auch Kinder dafür sensibilisiert werden können, was ein Algorithmus ist, welche Eigenschaften er erfüllt und wie er aufzubauen ist.</a:t>
            </a:r>
          </a:p>
          <a:p>
            <a:r>
              <a:rPr lang="de-DE" dirty="0"/>
              <a:t>Das Unterrichtsbeispiel ist ursprünglich im Anfangsunterricht Arithmetik in einer 6.Realschulklasse durchgeführt worden, kann aber auch für die Grundschule modifiziert werden.</a:t>
            </a:r>
          </a:p>
          <a:p>
            <a:r>
              <a:rPr lang="de-DE" dirty="0"/>
              <a:t>Auf der folgenden Folie werden Beispiele von Schülerergebnissen einer vierten Klasse zu dieser Aufgabenstellung vorgestellt.</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15</a:t>
            </a:fld>
            <a:endParaRPr lang="de-DE"/>
          </a:p>
        </p:txBody>
      </p:sp>
    </p:spTree>
    <p:extLst>
      <p:ext uri="{BB962C8B-B14F-4D97-AF65-F5344CB8AC3E}">
        <p14:creationId xmlns:p14="http://schemas.microsoft.com/office/powerpoint/2010/main" val="549296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dirty="0"/>
              <a:t>Die Folie kann als Beispiel für eine Umsetzung der Aufgabe in der Schule dienen.</a:t>
            </a:r>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t>Es kann auch eine kleine Aktivität daraus gemacht werden, indem die TN dazu aufgefordert werden, die zuvor besprochenen typischen Elemente von Algorithmen wiederzuerkennen.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16</a:t>
            </a:fld>
            <a:endParaRPr lang="de-DE"/>
          </a:p>
        </p:txBody>
      </p:sp>
    </p:spTree>
    <p:extLst>
      <p:ext uri="{BB962C8B-B14F-4D97-AF65-F5344CB8AC3E}">
        <p14:creationId xmlns:p14="http://schemas.microsoft.com/office/powerpoint/2010/main" val="1603890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Hier soll - der Vollständigkeit halber - der Zwischenschritt zwischen der algorithmischen Beschreibung zur Überführung in ein ausführbares Programm dargestellt werden.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18</a:t>
            </a:fld>
            <a:endParaRPr lang="de-DE"/>
          </a:p>
        </p:txBody>
      </p:sp>
    </p:spTree>
    <p:extLst>
      <p:ext uri="{BB962C8B-B14F-4D97-AF65-F5344CB8AC3E}">
        <p14:creationId xmlns:p14="http://schemas.microsoft.com/office/powerpoint/2010/main" val="1973141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Folie kann eingesetzt werden, um wesentliche </a:t>
            </a:r>
            <a:r>
              <a:rPr lang="de-DE" dirty="0" err="1"/>
              <a:t>Sprachkonstrukte</a:t>
            </a:r>
            <a:r>
              <a:rPr lang="de-DE" dirty="0"/>
              <a:t> von Algorithmen herauszuarbeiten.</a:t>
            </a:r>
          </a:p>
          <a:p>
            <a:r>
              <a:rPr lang="de-DE" dirty="0"/>
              <a:t>Hier wird eine Verbindung zwischen den in den Handlungsabläufen (vermutlich) verwendeten Begriffen und den Elementen eines Algorithmus hergestellt.</a:t>
            </a:r>
          </a:p>
          <a:p>
            <a:r>
              <a:rPr lang="de-DE" dirty="0"/>
              <a:t>Vor dem Hintergrund dieser Information kann noch einmal auf den eigenen Algorithmus zum Telefonieren geschaut und wesentliche Elemente identifiziert werden.</a:t>
            </a:r>
          </a:p>
          <a:p>
            <a:r>
              <a:rPr lang="de-DE" dirty="0"/>
              <a:t>Der Einsatz der Folie ist optional.</a:t>
            </a:r>
          </a:p>
          <a:p>
            <a:endParaRPr lang="de-DE" dirty="0"/>
          </a:p>
        </p:txBody>
      </p:sp>
      <p:sp>
        <p:nvSpPr>
          <p:cNvPr id="4" name="Foliennummernplatzhalter 3"/>
          <p:cNvSpPr>
            <a:spLocks noGrp="1"/>
          </p:cNvSpPr>
          <p:nvPr>
            <p:ph type="sldNum" sz="quarter" idx="5"/>
          </p:nvPr>
        </p:nvSpPr>
        <p:spPr/>
        <p:txBody>
          <a:bodyPr/>
          <a:lstStyle/>
          <a:p>
            <a:fld id="{BD8ECC7E-DA0F-0C40-9603-363F7EBCED6D}" type="slidenum">
              <a:rPr lang="de-DE" smtClean="0"/>
              <a:t>19</a:t>
            </a:fld>
            <a:endParaRPr lang="de-DE"/>
          </a:p>
        </p:txBody>
      </p:sp>
    </p:spTree>
    <p:extLst>
      <p:ext uri="{BB962C8B-B14F-4D97-AF65-F5344CB8AC3E}">
        <p14:creationId xmlns:p14="http://schemas.microsoft.com/office/powerpoint/2010/main" val="3734350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20</a:t>
            </a:fld>
            <a:endParaRPr lang="de-DE"/>
          </a:p>
        </p:txBody>
      </p:sp>
    </p:spTree>
    <p:extLst>
      <p:ext uri="{BB962C8B-B14F-4D97-AF65-F5344CB8AC3E}">
        <p14:creationId xmlns:p14="http://schemas.microsoft.com/office/powerpoint/2010/main" val="557305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Folie 2 dient dazu die Teilnehmergruppe „abzuholen“.</a:t>
            </a:r>
          </a:p>
          <a:p>
            <a:r>
              <a:rPr lang="de-DE" dirty="0"/>
              <a:t>Gerade beim Thema „Programmieren in der Grundschule“ gibt es sehr unterschiedliche Meinungen und Haltungen.</a:t>
            </a:r>
          </a:p>
          <a:p>
            <a:r>
              <a:rPr lang="de-DE" dirty="0"/>
              <a:t>Um direkt zu Beginn klar zu machen, dass der Moderator/ die Moderatorin sich dieser Divergenz und auch möglicher ablehnender Haltungen bewusst ist, wird dieses Stimmungsbild aufgemacht und den TN so eine Möglichkeit gegeben sich zu äußern und ihre Haltung auszudrücken.</a:t>
            </a:r>
          </a:p>
          <a:p>
            <a:r>
              <a:rPr lang="de-DE" dirty="0"/>
              <a:t>Wichtig ist hier allerdings, den Raum nicht zu groß zu machen und nicht schon zu Beginn eine Grundsatzdiskussion anzustoßen.</a:t>
            </a:r>
          </a:p>
          <a:p>
            <a:endParaRPr lang="de-DE" dirty="0"/>
          </a:p>
          <a:p>
            <a:r>
              <a:rPr lang="de-DE" dirty="0"/>
              <a:t>Bevor die Frage nach ihrer Haltung an die TN gegeben wird, können die animierten Statements vorgetragen werden. </a:t>
            </a:r>
          </a:p>
          <a:p>
            <a:r>
              <a:rPr lang="de-DE" dirty="0"/>
              <a:t>Danach wird dazu angeregt sich selbst zu verorten.</a:t>
            </a:r>
          </a:p>
          <a:p>
            <a:r>
              <a:rPr lang="de-DE" dirty="0"/>
              <a:t>Hierzu ist es möglich die TN erst kurz miteinander in den Austausch kommen zu lassen und dann ihr Statement verbal ins Plenum geben zu lassen, oder auch dieses auf einer Karte zu notieren und im Vortragsraum aufhängen zu lassen. Die aufgehängten Statements könnten so am Ende der Veranstaltung wieder in den Blick genommen und ggf. relativiert werden.</a:t>
            </a:r>
          </a:p>
          <a:p>
            <a:endParaRPr lang="de-DE" dirty="0"/>
          </a:p>
          <a:p>
            <a:r>
              <a:rPr lang="de-DE" dirty="0"/>
              <a:t>Es ist auch möglich zuerst kurze Statements der TN einzuholen und danach die Folie zu präsentieren. Dieses Vorgehen bietet sich eher für eine kleinere TN-Gruppe an.</a:t>
            </a:r>
          </a:p>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2</a:t>
            </a:fld>
            <a:endParaRPr lang="de-DE"/>
          </a:p>
        </p:txBody>
      </p:sp>
    </p:spTree>
    <p:extLst>
      <p:ext uri="{BB962C8B-B14F-4D97-AF65-F5344CB8AC3E}">
        <p14:creationId xmlns:p14="http://schemas.microsoft.com/office/powerpoint/2010/main" val="2772111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dieser Folie soll die folgende Aktivität vorbereitet werden, in welcher die TN (erste) Erfahrungen mit einem blockbasierten Programmiersystem sammeln und so ggf. alte Vorstellungen zum Programmieren </a:t>
            </a:r>
            <a:r>
              <a:rPr lang="de-DE" i="0" dirty="0">
                <a:solidFill>
                  <a:srgbClr val="00B050"/>
                </a:solidFill>
              </a:rPr>
              <a:t>durch</a:t>
            </a:r>
            <a:r>
              <a:rPr lang="de-DE" dirty="0">
                <a:solidFill>
                  <a:srgbClr val="00B050"/>
                </a:solidFill>
              </a:rPr>
              <a:t> </a:t>
            </a:r>
            <a:r>
              <a:rPr lang="de-DE" dirty="0"/>
              <a:t>neue erweitern können.</a:t>
            </a:r>
          </a:p>
          <a:p>
            <a:endParaRPr lang="de-DE" dirty="0"/>
          </a:p>
          <a:p>
            <a:r>
              <a:rPr lang="de-DE" dirty="0"/>
              <a:t>Zunächst stellt M die Programmierumgebung </a:t>
            </a:r>
            <a:r>
              <a:rPr lang="de-DE" dirty="0" err="1"/>
              <a:t>Scratch</a:t>
            </a:r>
            <a:r>
              <a:rPr lang="de-DE" dirty="0"/>
              <a:t> in ihren Grundzügen vor. </a:t>
            </a:r>
            <a:r>
              <a:rPr lang="de-DE" dirty="0" err="1"/>
              <a:t>Scratch</a:t>
            </a:r>
            <a:r>
              <a:rPr lang="de-DE" dirty="0"/>
              <a:t> ist eine Blockbasierte Programmiersprache. </a:t>
            </a:r>
          </a:p>
          <a:p>
            <a:endParaRPr lang="de-DE" dirty="0"/>
          </a:p>
          <a:p>
            <a:r>
              <a:rPr lang="de-DE" dirty="0"/>
              <a:t>Idee der blockbasierten Programmierung/ visueller Programmiersprachen: </a:t>
            </a:r>
          </a:p>
          <a:p>
            <a:r>
              <a:rPr lang="de-DE" dirty="0"/>
              <a:t>In einer blockbasierten Programmiersprache werden mögliche Anweisungen in Form von Codeblöcken (häufig als Puzzleteile dargestellt) von der Programmierumgebung zur Verfügung gestellte. Der Nutzer muss keine Anweisung einzeln eintippen, sondern muss lediglich die Codeblöcke aneinanderfügen um ein eigenes Programm zu erstellen. </a:t>
            </a:r>
          </a:p>
          <a:p>
            <a:endParaRPr lang="de-DE" dirty="0"/>
          </a:p>
          <a:p>
            <a:r>
              <a:rPr lang="de-DE" dirty="0"/>
              <a:t>Umfangreiche, gut strukturierte Informationen zu </a:t>
            </a:r>
            <a:r>
              <a:rPr lang="de-DE" dirty="0" err="1"/>
              <a:t>Scratch</a:t>
            </a:r>
            <a:r>
              <a:rPr lang="de-DE" dirty="0"/>
              <a:t>: </a:t>
            </a:r>
          </a:p>
          <a:p>
            <a:r>
              <a:rPr lang="de-DE" dirty="0"/>
              <a:t>https://</a:t>
            </a:r>
            <a:r>
              <a:rPr lang="de-DE" dirty="0" err="1"/>
              <a:t>de.scratch-wiki.info</a:t>
            </a:r>
            <a:r>
              <a:rPr lang="de-DE" dirty="0"/>
              <a:t>/</a:t>
            </a:r>
            <a:r>
              <a:rPr lang="de-DE" dirty="0" err="1"/>
              <a:t>wiki</a:t>
            </a:r>
            <a:r>
              <a:rPr lang="de-DE" dirty="0"/>
              <a:t>/</a:t>
            </a:r>
            <a:r>
              <a:rPr lang="de-DE" dirty="0" err="1"/>
              <a:t>Scratch</a:t>
            </a:r>
            <a:endParaRPr lang="de-DE" dirty="0"/>
          </a:p>
          <a:p>
            <a:endParaRPr lang="de-DE" dirty="0"/>
          </a:p>
          <a:p>
            <a:r>
              <a:rPr lang="de-DE" dirty="0"/>
              <a:t>Es wurden zwei Seiten eingerichtet, die von M und den TN genutzt werden können:</a:t>
            </a:r>
          </a:p>
          <a:p>
            <a:endParaRPr lang="de-DE" dirty="0"/>
          </a:p>
          <a:p>
            <a:r>
              <a:rPr lang="de-DE" sz="1200" b="0" i="0" u="none" strike="noStrike" kern="1200" dirty="0">
                <a:solidFill>
                  <a:schemeClr val="tx1"/>
                </a:solidFill>
                <a:effectLst/>
                <a:latin typeface="+mn-lt"/>
                <a:ea typeface="+mn-ea"/>
                <a:cs typeface="+mn-cs"/>
              </a:rPr>
              <a:t>Für den Moderator, um erste Schritte der </a:t>
            </a:r>
            <a:r>
              <a:rPr lang="de-DE" sz="1200" b="0" i="0" u="none" strike="noStrike" kern="1200" dirty="0" err="1">
                <a:solidFill>
                  <a:schemeClr val="tx1"/>
                </a:solidFill>
                <a:effectLst/>
                <a:latin typeface="+mn-lt"/>
                <a:ea typeface="+mn-ea"/>
                <a:cs typeface="+mn-cs"/>
              </a:rPr>
              <a:t>Scratchprogrammerung</a:t>
            </a:r>
            <a:r>
              <a:rPr lang="de-DE" sz="1200" b="0" i="0" u="none" strike="noStrike" kern="1200" dirty="0">
                <a:solidFill>
                  <a:schemeClr val="tx1"/>
                </a:solidFill>
                <a:effectLst/>
                <a:latin typeface="+mn-lt"/>
                <a:ea typeface="+mn-ea"/>
                <a:cs typeface="+mn-cs"/>
              </a:rPr>
              <a:t> zu präsentieren:</a:t>
            </a:r>
          </a:p>
          <a:p>
            <a:r>
              <a:rPr lang="de-DE" sz="1200" b="0" i="0" u="none" strike="noStrike" kern="1200" dirty="0">
                <a:solidFill>
                  <a:schemeClr val="tx1"/>
                </a:solidFill>
                <a:effectLst/>
                <a:latin typeface="+mn-lt"/>
                <a:ea typeface="+mn-ea"/>
                <a:cs typeface="+mn-cs"/>
              </a:rPr>
              <a:t>https://</a:t>
            </a:r>
            <a:r>
              <a:rPr lang="de-DE" sz="1200" b="0" i="0" u="none" strike="noStrike" kern="1200" dirty="0" err="1">
                <a:solidFill>
                  <a:schemeClr val="tx1"/>
                </a:solidFill>
                <a:effectLst/>
                <a:latin typeface="+mn-lt"/>
                <a:ea typeface="+mn-ea"/>
                <a:cs typeface="+mn-cs"/>
              </a:rPr>
              <a:t>scratch.mit.edu</a:t>
            </a:r>
            <a:r>
              <a:rPr lang="de-DE" sz="1200" b="0" i="0" u="none" strike="noStrike" kern="1200" dirty="0">
                <a:solidFill>
                  <a:schemeClr val="tx1"/>
                </a:solidFill>
                <a:effectLst/>
                <a:latin typeface="+mn-lt"/>
                <a:ea typeface="+mn-ea"/>
                <a:cs typeface="+mn-cs"/>
              </a:rPr>
              <a:t>/</a:t>
            </a:r>
            <a:r>
              <a:rPr lang="de-DE" sz="1200" b="0" i="0" u="none" strike="noStrike" kern="1200" dirty="0" err="1">
                <a:solidFill>
                  <a:schemeClr val="tx1"/>
                </a:solidFill>
                <a:effectLst/>
                <a:latin typeface="+mn-lt"/>
                <a:ea typeface="+mn-ea"/>
                <a:cs typeface="+mn-cs"/>
              </a:rPr>
              <a:t>projects</a:t>
            </a:r>
            <a:r>
              <a:rPr lang="de-DE" sz="1200" b="0" i="0" u="none" strike="noStrike" kern="1200" dirty="0">
                <a:solidFill>
                  <a:schemeClr val="tx1"/>
                </a:solidFill>
                <a:effectLst/>
                <a:latin typeface="+mn-lt"/>
                <a:ea typeface="+mn-ea"/>
                <a:cs typeface="+mn-cs"/>
              </a:rPr>
              <a:t>/297575619/</a:t>
            </a:r>
          </a:p>
          <a:p>
            <a:r>
              <a:rPr lang="de-DE" sz="1200" b="0" i="0" u="none" strike="noStrike" kern="1200" dirty="0">
                <a:solidFill>
                  <a:schemeClr val="tx1"/>
                </a:solidFill>
                <a:effectLst/>
                <a:latin typeface="+mn-lt"/>
                <a:ea typeface="+mn-ea"/>
                <a:cs typeface="+mn-cs"/>
              </a:rPr>
              <a:t>Hier findet sich bereits eine vorgefertigte Umgebung mit einigen Bausteinen, die den TN vorgestellt werden kann.</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Für die Teilnehmer zum Ausprobieren:</a:t>
            </a:r>
          </a:p>
          <a:p>
            <a:r>
              <a:rPr lang="de-DE" sz="1200" b="0" i="0" u="none" strike="noStrike" kern="1200" dirty="0">
                <a:solidFill>
                  <a:schemeClr val="tx1"/>
                </a:solidFill>
                <a:effectLst/>
                <a:latin typeface="+mn-lt"/>
                <a:ea typeface="+mn-ea"/>
                <a:cs typeface="+mn-cs"/>
              </a:rPr>
              <a:t>https://</a:t>
            </a:r>
            <a:r>
              <a:rPr lang="de-DE" sz="1200" b="0" i="0" u="none" strike="noStrike" kern="1200" dirty="0" err="1">
                <a:solidFill>
                  <a:schemeClr val="tx1"/>
                </a:solidFill>
                <a:effectLst/>
                <a:latin typeface="+mn-lt"/>
                <a:ea typeface="+mn-ea"/>
                <a:cs typeface="+mn-cs"/>
              </a:rPr>
              <a:t>scratch.mit.edu</a:t>
            </a:r>
            <a:r>
              <a:rPr lang="de-DE" sz="1200" b="0" i="0" u="none" strike="noStrike" kern="1200" dirty="0">
                <a:solidFill>
                  <a:schemeClr val="tx1"/>
                </a:solidFill>
                <a:effectLst/>
                <a:latin typeface="+mn-lt"/>
                <a:ea typeface="+mn-ea"/>
                <a:cs typeface="+mn-cs"/>
              </a:rPr>
              <a:t>/</a:t>
            </a:r>
            <a:r>
              <a:rPr lang="de-DE" sz="1200" b="0" i="0" u="none" strike="noStrike" kern="1200" dirty="0" err="1">
                <a:solidFill>
                  <a:schemeClr val="tx1"/>
                </a:solidFill>
                <a:effectLst/>
                <a:latin typeface="+mn-lt"/>
                <a:ea typeface="+mn-ea"/>
                <a:cs typeface="+mn-cs"/>
              </a:rPr>
              <a:t>projects</a:t>
            </a:r>
            <a:r>
              <a:rPr lang="de-DE" sz="1200" b="0" i="0" u="none" strike="noStrike" kern="1200" dirty="0">
                <a:solidFill>
                  <a:schemeClr val="tx1"/>
                </a:solidFill>
                <a:effectLst/>
                <a:latin typeface="+mn-lt"/>
                <a:ea typeface="+mn-ea"/>
                <a:cs typeface="+mn-cs"/>
              </a:rPr>
              <a:t>/286037980/ </a:t>
            </a:r>
          </a:p>
          <a:p>
            <a:r>
              <a:rPr lang="de-DE" sz="1200" b="0" i="0" u="none" strike="noStrike" kern="1200" dirty="0">
                <a:solidFill>
                  <a:schemeClr val="tx1"/>
                </a:solidFill>
                <a:effectLst/>
                <a:latin typeface="+mn-lt"/>
                <a:ea typeface="+mn-ea"/>
                <a:cs typeface="+mn-cs"/>
              </a:rPr>
              <a:t>(oder QR Code)</a:t>
            </a:r>
          </a:p>
          <a:p>
            <a:r>
              <a:rPr lang="de-DE" sz="1200" b="0" i="0" u="none" strike="noStrike" kern="1200" dirty="0">
                <a:solidFill>
                  <a:schemeClr val="tx1"/>
                </a:solidFill>
                <a:effectLst/>
                <a:latin typeface="+mn-lt"/>
                <a:ea typeface="+mn-ea"/>
                <a:cs typeface="+mn-cs"/>
              </a:rPr>
              <a:t>Die Seite ist für die Aufgabe auf der folgenden Folie vorbereitet worden. Hier wurde bereits PIKO und eine Hürde im Bild eingefügt. Die TN haben die Aufgabe mit den zur Verfügung stehenden Blöcken PIKOs Weg so zu programmieren, dass er über die Hürde „springt“.</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Es muss ggf. darauf hingewiesen werden, dass die Nutzersprache auf Deutsch umgestellt werden sollte.</a:t>
            </a:r>
          </a:p>
          <a:p>
            <a:endParaRPr lang="de-DE" sz="1200" b="0" i="0" u="none" strike="noStrike" kern="1200" dirty="0">
              <a:solidFill>
                <a:schemeClr val="tx1"/>
              </a:solidFill>
              <a:effectLst/>
              <a:latin typeface="+mn-lt"/>
              <a:ea typeface="+mn-ea"/>
              <a:cs typeface="+mn-cs"/>
            </a:endParaRPr>
          </a:p>
          <a:p>
            <a:endParaRPr lang="de-DE" sz="1200" b="0" i="0" u="none" strike="noStrike"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21</a:t>
            </a:fld>
            <a:endParaRPr lang="de-DE"/>
          </a:p>
        </p:txBody>
      </p:sp>
    </p:spTree>
    <p:extLst>
      <p:ext uri="{BB962C8B-B14F-4D97-AF65-F5344CB8AC3E}">
        <p14:creationId xmlns:p14="http://schemas.microsoft.com/office/powerpoint/2010/main" val="1289542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dieser Folie werden die Arbeitsaufträge für die Teilnehmer vorgestellt.</a:t>
            </a:r>
          </a:p>
          <a:p>
            <a:r>
              <a:rPr lang="de-DE" dirty="0"/>
              <a:t>Es gibt je nach Vorerfahrung drei Aufgabenstellungen. </a:t>
            </a:r>
          </a:p>
          <a:p>
            <a:endParaRPr lang="de-DE" dirty="0"/>
          </a:p>
          <a:p>
            <a:r>
              <a:rPr lang="de-DE" dirty="0"/>
              <a:t>A: Die TN arbeiten auf einer leeren Arbeitsfläche und müssen Codeblöcke selbstständig auswählen</a:t>
            </a:r>
          </a:p>
          <a:p>
            <a:r>
              <a:rPr lang="de-DE" dirty="0"/>
              <a:t>B: Die TN haben Codeblöcke vorgegeben und müssen diese definieren, kopieren und richtig zusammenfügen</a:t>
            </a:r>
          </a:p>
          <a:p>
            <a:r>
              <a:rPr lang="de-DE" dirty="0"/>
              <a:t>C: Die Codeblöcke sind bereits vorgegeben und die Werte definiert, die Codeblöcke müssen noch kopiert und zusammengefügt werden.</a:t>
            </a:r>
          </a:p>
          <a:p>
            <a:endParaRPr lang="de-DE" dirty="0"/>
          </a:p>
          <a:p>
            <a:r>
              <a:rPr lang="de-DE" dirty="0"/>
              <a:t>Hinweis: Wenn man die Leertaste (am Computer) oder auf den Block „Wenn Taste Leertaste gedrückt wird“, wird </a:t>
            </a:r>
            <a:r>
              <a:rPr lang="de-DE" dirty="0" err="1"/>
              <a:t>Piko</a:t>
            </a:r>
            <a:r>
              <a:rPr lang="de-DE" dirty="0"/>
              <a:t> wieder auf die Ursprungsposition gesetzt. Das vereinfacht die Bedienung, wenn mit der Programmierung von </a:t>
            </a:r>
            <a:r>
              <a:rPr lang="de-DE" dirty="0" err="1"/>
              <a:t>vornne</a:t>
            </a:r>
            <a:r>
              <a:rPr lang="de-DE" dirty="0"/>
              <a:t> begonnen werden soll.</a:t>
            </a:r>
          </a:p>
          <a:p>
            <a:endParaRPr lang="de-DE" dirty="0"/>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rPr>
              <a:t>Es bietet sich ein Hinweis auf Scratch Junior als „sprachfreie“ noch vereinfachtere Variante an (https://</a:t>
            </a:r>
            <a:r>
              <a:rPr lang="de-DE" sz="1200" b="0" i="0" u="none" strike="noStrike" kern="1200" dirty="0" err="1">
                <a:solidFill>
                  <a:schemeClr val="tx1"/>
                </a:solidFill>
                <a:effectLst/>
                <a:latin typeface="+mn-lt"/>
                <a:ea typeface="+mn-ea"/>
                <a:cs typeface="+mn-cs"/>
              </a:rPr>
              <a:t>www.scratchjr.org</a:t>
            </a:r>
            <a:r>
              <a:rPr lang="de-DE" sz="1200" b="0" i="0" u="none" strike="noStrike" kern="1200" dirty="0">
                <a:solidFill>
                  <a:schemeClr val="tx1"/>
                </a:solidFill>
                <a:effectLst/>
                <a:latin typeface="+mn-lt"/>
                <a:ea typeface="+mn-ea"/>
                <a:cs typeface="+mn-cs"/>
              </a:rPr>
              <a:t>).</a:t>
            </a:r>
          </a:p>
          <a:p>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22</a:t>
            </a:fld>
            <a:endParaRPr lang="de-DE"/>
          </a:p>
        </p:txBody>
      </p:sp>
    </p:spTree>
    <p:extLst>
      <p:ext uri="{BB962C8B-B14F-4D97-AF65-F5344CB8AC3E}">
        <p14:creationId xmlns:p14="http://schemas.microsoft.com/office/powerpoint/2010/main" val="98586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Abschließend wird hier die heutige Möglichkeit des Programmierens durch blockbasierte Sprache der klassischen Programmierung gegenübergestellt.</a:t>
            </a:r>
          </a:p>
          <a:p>
            <a:r>
              <a:rPr lang="de-DE" dirty="0"/>
              <a:t>Es soll ersichtlich werden, dass durch die blockbasierte Programmierung viele Hürden und Schwierigkeiten entfallen, die es früher noch gab.</a:t>
            </a:r>
          </a:p>
          <a:p>
            <a:endParaRPr lang="de-DE" dirty="0"/>
          </a:p>
          <a:p>
            <a:r>
              <a:rPr lang="de-DE" dirty="0"/>
              <a:t>Bilder Gegenüberstellen: </a:t>
            </a:r>
          </a:p>
          <a:p>
            <a:r>
              <a:rPr lang="de-DE" dirty="0"/>
              <a:t>Links: reine Symbolsprachen mit etlichen Fehlerquellen – da bereits ein falsch gesetztes Zeichen dazu führt, dass ein Programm nicht ausgeführt werden kann, ist die Fehlersuche in dem langen Quellcode äußerst beschwerlich</a:t>
            </a:r>
          </a:p>
          <a:p>
            <a:r>
              <a:rPr lang="de-DE" dirty="0"/>
              <a:t>Rechts: blockbasiert Programmierung – hier sind derartige Fehler gar nicht möglich, denn es können nur die vordefinierten Teile zusammengesetzt werden. Wenn man versucht Teile miteinander zu verbinden, die nicht aneinander passen, wird dies vom Programm direkt verwehrt. </a:t>
            </a:r>
          </a:p>
          <a:p>
            <a:r>
              <a:rPr lang="de-DE" dirty="0"/>
              <a:t>Information: Der Quellcode besteht bei diesen blockbasierten Systemen auch. Er ist in der Regel über eine gesonderte Anwahl sichtbar zu machen.</a:t>
            </a:r>
          </a:p>
          <a:p>
            <a:endParaRPr lang="de-DE" dirty="0"/>
          </a:p>
          <a:p>
            <a:r>
              <a:rPr lang="de-DE" dirty="0"/>
              <a:t>Grundsätzlich kann hier auch darüber diskutiert werden, dass das standardmäßige vermeiden von Fehlern auch kritisch gesehen werden kann. Aus dem MU wissen wir ja bspw., dass durch produktive Irritationen auch Lernchancen erwachsen können. Hier ist das nur eingeschränkt möglich.</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23</a:t>
            </a:fld>
            <a:endParaRPr lang="de-DE"/>
          </a:p>
        </p:txBody>
      </p:sp>
    </p:spTree>
    <p:extLst>
      <p:ext uri="{BB962C8B-B14F-4D97-AF65-F5344CB8AC3E}">
        <p14:creationId xmlns:p14="http://schemas.microsoft.com/office/powerpoint/2010/main" val="1686218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Nachbereitung der Aktivität</a:t>
            </a:r>
          </a:p>
          <a:p>
            <a:endParaRPr lang="de-DE" dirty="0"/>
          </a:p>
          <a:p>
            <a:r>
              <a:rPr lang="de-DE" dirty="0"/>
              <a:t>Nachdem die TN nun einen Einblick in das „Programmieren heute“ bekommen haben, werden nun die Erfahrungen mit vorherigen Haltungen abgeglichen.</a:t>
            </a:r>
          </a:p>
          <a:p>
            <a:r>
              <a:rPr lang="de-DE" dirty="0"/>
              <a:t>Ggf. bietet es sich hier an, einige auf Karten gesammelte kritische Stimmen vom Beginn der Veranstaltung zu relativieren.</a:t>
            </a:r>
          </a:p>
          <a:p>
            <a:endParaRPr lang="de-DE" dirty="0"/>
          </a:p>
          <a:p>
            <a:r>
              <a:rPr lang="de-DE" dirty="0"/>
              <a:t>Hier auch noch einmal, der Bezug zur Mathematik und den zu erwerbenden Kompetenzen: </a:t>
            </a:r>
          </a:p>
          <a:p>
            <a:r>
              <a:rPr lang="de-DE" dirty="0"/>
              <a:t>Das Programmieren soll zunächst keinen Selbstzweck erfüllen, sondern dazu diesen grundschulrelevante Kompetenzen zu fördern.</a:t>
            </a:r>
          </a:p>
          <a:p>
            <a:r>
              <a:rPr lang="de-DE" dirty="0"/>
              <a:t>Hier sind vor allem die prozessbezogenen Kompetenzen hervorzuheben.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24</a:t>
            </a:fld>
            <a:endParaRPr lang="de-DE"/>
          </a:p>
        </p:txBody>
      </p:sp>
    </p:spTree>
    <p:extLst>
      <p:ext uri="{BB962C8B-B14F-4D97-AF65-F5344CB8AC3E}">
        <p14:creationId xmlns:p14="http://schemas.microsoft.com/office/powerpoint/2010/main" val="2188604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In diesem Kapitel sollen nun Gründe dafür vorgetragen werden, warum das Programmieren überhaupt im Unterricht der Grundschule behandelt wird.</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25</a:t>
            </a:fld>
            <a:endParaRPr lang="de-DE"/>
          </a:p>
        </p:txBody>
      </p:sp>
    </p:spTree>
    <p:extLst>
      <p:ext uri="{BB962C8B-B14F-4D97-AF65-F5344CB8AC3E}">
        <p14:creationId xmlns:p14="http://schemas.microsoft.com/office/powerpoint/2010/main" val="3809266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werden zunächst die Bereiche aufgemacht, die überhaupt von diesem Thema berührt werden.</a:t>
            </a:r>
          </a:p>
          <a:p>
            <a:r>
              <a:rPr lang="de-DE" dirty="0"/>
              <a:t>Es werden Fragen formuliert, die im Interesse des jeweiligen Aspektes stehen.</a:t>
            </a:r>
          </a:p>
          <a:p>
            <a:endParaRPr lang="de-DE" dirty="0"/>
          </a:p>
          <a:p>
            <a:r>
              <a:rPr lang="de-DE" dirty="0"/>
              <a:t>Aus all diesen Bereichen werden auf den folgenden Folien Aussagen und Zitate zusammengetragen.</a:t>
            </a:r>
          </a:p>
          <a:p>
            <a:r>
              <a:rPr lang="de-DE" dirty="0"/>
              <a:t>M sollte hier selbst erwägen, welche für seine TN relevant erscheinen und eine gefilterte Auswahl treffen.</a:t>
            </a:r>
          </a:p>
          <a:p>
            <a:endParaRPr lang="de-DE" dirty="0"/>
          </a:p>
          <a:p>
            <a:r>
              <a:rPr lang="de-DE" dirty="0"/>
              <a:t>Wichtig ist, dass alle Argumente Ihre Berechtigung haben, wir als Vertreter des Faches Mathematik aber deutlich prüfen müssen, wann die Vermittlung der Fähigkeiten auch wirklich im Sinne des Faches Mathematik erfolgt. Nur weil man im Unterricht programmiert und es eine gewisse – bereits angesprochene Nähe zum Fach Mathematik gibt – ist noch keine Legitimation für diesen Unterricht gegeben. Man muss vielmehr sehr genau prüfen, ob fachliche Kompetenzen vermittelt werden, damit </a:t>
            </a:r>
            <a:r>
              <a:rPr lang="de-DE"/>
              <a:t>eine „Programmier-Stunde</a:t>
            </a:r>
            <a:r>
              <a:rPr lang="de-DE" dirty="0"/>
              <a:t>“ nicht beliebig wird und dem Vorwurf der „ziellosen Spielerei“ nicht standhalten kann.</a:t>
            </a:r>
          </a:p>
        </p:txBody>
      </p:sp>
      <p:sp>
        <p:nvSpPr>
          <p:cNvPr id="4" name="Foliennummernplatzhalter 3"/>
          <p:cNvSpPr>
            <a:spLocks noGrp="1"/>
          </p:cNvSpPr>
          <p:nvPr>
            <p:ph type="sldNum" sz="quarter" idx="5"/>
          </p:nvPr>
        </p:nvSpPr>
        <p:spPr/>
        <p:txBody>
          <a:bodyPr/>
          <a:lstStyle/>
          <a:p>
            <a:fld id="{2E7F3AAB-CC61-AC4A-8A19-CC3DF2D07BBF}" type="slidenum">
              <a:rPr lang="de-DE" smtClean="0"/>
              <a:t>26</a:t>
            </a:fld>
            <a:endParaRPr lang="de-DE"/>
          </a:p>
        </p:txBody>
      </p:sp>
    </p:spTree>
    <p:extLst>
      <p:ext uri="{BB962C8B-B14F-4D97-AF65-F5344CB8AC3E}">
        <p14:creationId xmlns:p14="http://schemas.microsoft.com/office/powerpoint/2010/main" val="3729500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dirty="0" err="1"/>
              <a:t>Computational</a:t>
            </a:r>
            <a:r>
              <a:rPr lang="de-DE" dirty="0"/>
              <a:t> </a:t>
            </a:r>
            <a:r>
              <a:rPr lang="de-DE" dirty="0" err="1"/>
              <a:t>thinking</a:t>
            </a:r>
            <a:endParaRPr lang="de-DE" dirty="0"/>
          </a:p>
          <a:p>
            <a:pPr marL="0" indent="0">
              <a:buNone/>
            </a:pPr>
            <a:r>
              <a:rPr lang="de-DE" dirty="0"/>
              <a:t>bezeichnet nicht nur die für die Informatik wesentlichen Denkprozesse sondern die grundlegende Kompetenz Probleme durch Zerlegung, Modellierung, Abstraktion, Generalisierung, Rekursion,... zu lösen.</a:t>
            </a:r>
          </a:p>
          <a:p>
            <a:pPr marL="0" indent="0">
              <a:buNone/>
            </a:pPr>
            <a:r>
              <a:rPr lang="de-DE" dirty="0"/>
              <a:t>vgl. Wing 2006</a:t>
            </a:r>
          </a:p>
          <a:p>
            <a:pPr marL="0" indent="0">
              <a:buNone/>
            </a:pPr>
            <a:endParaRPr lang="de-DE" dirty="0"/>
          </a:p>
          <a:p>
            <a:r>
              <a:rPr lang="de-DE" sz="1200" b="1" i="0" u="none" strike="noStrike" kern="1200" dirty="0">
                <a:solidFill>
                  <a:schemeClr val="tx1"/>
                </a:solidFill>
                <a:effectLst/>
                <a:latin typeface="+mn-lt"/>
                <a:ea typeface="+mn-ea"/>
                <a:cs typeface="+mn-cs"/>
              </a:rPr>
              <a:t>Jeannette M. Wing</a:t>
            </a:r>
            <a:r>
              <a:rPr lang="de-DE" sz="1200" b="0" i="0" u="none" strike="noStrike" kern="1200" dirty="0">
                <a:solidFill>
                  <a:schemeClr val="tx1"/>
                </a:solidFill>
                <a:effectLst/>
                <a:latin typeface="+mn-lt"/>
                <a:ea typeface="+mn-ea"/>
                <a:cs typeface="+mn-cs"/>
              </a:rPr>
              <a:t> ist Professorin für Informatik an der Carnegie Mellon University.</a:t>
            </a:r>
          </a:p>
          <a:p>
            <a:r>
              <a:rPr lang="de-DE" sz="1200" b="0" i="0" u="none" strike="noStrike" kern="1200" dirty="0">
                <a:solidFill>
                  <a:schemeClr val="tx1"/>
                </a:solidFill>
                <a:effectLst/>
                <a:latin typeface="+mn-lt"/>
                <a:ea typeface="+mn-ea"/>
                <a:cs typeface="+mn-cs"/>
              </a:rPr>
              <a:t>Ihr Artikel über „</a:t>
            </a:r>
            <a:r>
              <a:rPr lang="de-DE" sz="1200" b="0" i="0" u="none" strike="noStrike" kern="1200" dirty="0" err="1">
                <a:solidFill>
                  <a:schemeClr val="tx1"/>
                </a:solidFill>
                <a:effectLst/>
                <a:latin typeface="+mn-lt"/>
                <a:ea typeface="+mn-ea"/>
                <a:cs typeface="+mn-cs"/>
              </a:rPr>
              <a:t>Computational</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Thinking</a:t>
            </a:r>
            <a:r>
              <a:rPr lang="de-DE" sz="1200" b="0" i="0" u="none" strike="noStrike" kern="1200" dirty="0">
                <a:solidFill>
                  <a:schemeClr val="tx1"/>
                </a:solidFill>
                <a:effectLst/>
                <a:latin typeface="+mn-lt"/>
                <a:ea typeface="+mn-ea"/>
                <a:cs typeface="+mn-cs"/>
              </a:rPr>
              <a:t>“ aus dem Jahr 2006 erregte großes Aufsehen.</a:t>
            </a:r>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27</a:t>
            </a:fld>
            <a:endParaRPr lang="de-DE"/>
          </a:p>
        </p:txBody>
      </p:sp>
    </p:spTree>
    <p:extLst>
      <p:ext uri="{BB962C8B-B14F-4D97-AF65-F5344CB8AC3E}">
        <p14:creationId xmlns:p14="http://schemas.microsoft.com/office/powerpoint/2010/main" val="1664731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Stiftung „Haus der kleinen Forscher“ ist ein BMBF- gefördertes Projekt und engagiert sich für die Förderung von Kindern im Kindergarten- und Grundschulalter in den MINT-Fächern.</a:t>
            </a:r>
          </a:p>
        </p:txBody>
      </p:sp>
      <p:sp>
        <p:nvSpPr>
          <p:cNvPr id="4" name="Foliennummernplatzhalter 3"/>
          <p:cNvSpPr>
            <a:spLocks noGrp="1"/>
          </p:cNvSpPr>
          <p:nvPr>
            <p:ph type="sldNum" sz="quarter" idx="5"/>
          </p:nvPr>
        </p:nvSpPr>
        <p:spPr/>
        <p:txBody>
          <a:bodyPr/>
          <a:lstStyle/>
          <a:p>
            <a:fld id="{2E7F3AAB-CC61-AC4A-8A19-CC3DF2D07BBF}" type="slidenum">
              <a:rPr lang="de-DE" smtClean="0"/>
              <a:t>28</a:t>
            </a:fld>
            <a:endParaRPr lang="de-DE"/>
          </a:p>
        </p:txBody>
      </p:sp>
    </p:spTree>
    <p:extLst>
      <p:ext uri="{BB962C8B-B14F-4D97-AF65-F5344CB8AC3E}">
        <p14:creationId xmlns:p14="http://schemas.microsoft.com/office/powerpoint/2010/main" val="1506976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29</a:t>
            </a:fld>
            <a:endParaRPr lang="de-DE"/>
          </a:p>
        </p:txBody>
      </p:sp>
    </p:spTree>
    <p:extLst>
      <p:ext uri="{BB962C8B-B14F-4D97-AF65-F5344CB8AC3E}">
        <p14:creationId xmlns:p14="http://schemas.microsoft.com/office/powerpoint/2010/main" val="2042202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30</a:t>
            </a:fld>
            <a:endParaRPr lang="de-DE"/>
          </a:p>
        </p:txBody>
      </p:sp>
    </p:spTree>
    <p:extLst>
      <p:ext uri="{BB962C8B-B14F-4D97-AF65-F5344CB8AC3E}">
        <p14:creationId xmlns:p14="http://schemas.microsoft.com/office/powerpoint/2010/main" val="1377929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M gibt Transparenz über die Inhalte der Veranstaltung.</a:t>
            </a:r>
          </a:p>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3</a:t>
            </a:fld>
            <a:endParaRPr lang="de-DE"/>
          </a:p>
        </p:txBody>
      </p:sp>
    </p:spTree>
    <p:extLst>
      <p:ext uri="{BB962C8B-B14F-4D97-AF65-F5344CB8AC3E}">
        <p14:creationId xmlns:p14="http://schemas.microsoft.com/office/powerpoint/2010/main" val="2945133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31</a:t>
            </a:fld>
            <a:endParaRPr lang="de-DE"/>
          </a:p>
        </p:txBody>
      </p:sp>
    </p:spTree>
    <p:extLst>
      <p:ext uri="{BB962C8B-B14F-4D97-AF65-F5344CB8AC3E}">
        <p14:creationId xmlns:p14="http://schemas.microsoft.com/office/powerpoint/2010/main" val="23169287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dieser Folie wird der Medienkompetenzrahmen (NRW) abgebildet, in dem in sechs Inhaltsbereichen verbindliche Anforderungen formuliert sind. Dabei ist nicht klar vorgegeben, in welchen Fächern die Kompetenzen jeweils zu erwerben sind. Somit ist jede Fachdidaktik in der Verpflichtung, zu entscheiden, wie die Inhalte im Sinne des Faches gefördert werden können.</a:t>
            </a:r>
          </a:p>
          <a:p>
            <a:r>
              <a:rPr lang="de-DE" dirty="0"/>
              <a:t>Die im Rahmen des Programmierens angesprochen Kompetenzen finden sich im sechsten Kompetenzbereich (Problemlösen und Modellieren).</a:t>
            </a:r>
          </a:p>
          <a:p>
            <a:endParaRPr lang="de-DE" dirty="0"/>
          </a:p>
          <a:p>
            <a:r>
              <a:rPr lang="de-DE" dirty="0"/>
              <a:t>https://</a:t>
            </a:r>
            <a:r>
              <a:rPr lang="de-DE" dirty="0" err="1"/>
              <a:t>medienkompetenzrahmen.nrw</a:t>
            </a:r>
            <a:r>
              <a:rPr lang="de-DE" dirty="0"/>
              <a:t>/</a:t>
            </a:r>
            <a:r>
              <a:rPr lang="de-DE" dirty="0" err="1"/>
              <a:t>fileadmin</a:t>
            </a:r>
            <a:r>
              <a:rPr lang="de-DE" dirty="0"/>
              <a:t>/</a:t>
            </a:r>
            <a:r>
              <a:rPr lang="de-DE" dirty="0" err="1"/>
              <a:t>pdf</a:t>
            </a:r>
            <a:r>
              <a:rPr lang="de-DE" dirty="0"/>
              <a:t>/LVR_ZMB_MKR_Rahmen_A4_2019_06_Final.pdf</a:t>
            </a:r>
          </a:p>
          <a:p>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32</a:t>
            </a:fld>
            <a:endParaRPr lang="de-DE"/>
          </a:p>
        </p:txBody>
      </p:sp>
    </p:spTree>
    <p:extLst>
      <p:ext uri="{BB962C8B-B14F-4D97-AF65-F5344CB8AC3E}">
        <p14:creationId xmlns:p14="http://schemas.microsoft.com/office/powerpoint/2010/main" val="149122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Mathematik sollen die SuS ja auch Algorithmen verstehen und nicht nur wissen wie es geht.</a:t>
            </a:r>
          </a:p>
          <a:p>
            <a:endParaRPr lang="de-DE" dirty="0"/>
          </a:p>
          <a:p>
            <a:r>
              <a:rPr lang="de-DE" dirty="0"/>
              <a:t>Dr. Daniel Walter ist Fachdidaktiker an der WWU Münster.</a:t>
            </a:r>
          </a:p>
        </p:txBody>
      </p:sp>
      <p:sp>
        <p:nvSpPr>
          <p:cNvPr id="4" name="Foliennummernplatzhalter 3"/>
          <p:cNvSpPr>
            <a:spLocks noGrp="1"/>
          </p:cNvSpPr>
          <p:nvPr>
            <p:ph type="sldNum" sz="quarter" idx="5"/>
          </p:nvPr>
        </p:nvSpPr>
        <p:spPr/>
        <p:txBody>
          <a:bodyPr/>
          <a:lstStyle/>
          <a:p>
            <a:fld id="{2E7F3AAB-CC61-AC4A-8A19-CC3DF2D07BBF}" type="slidenum">
              <a:rPr lang="de-DE" smtClean="0"/>
              <a:t>33</a:t>
            </a:fld>
            <a:endParaRPr lang="de-DE"/>
          </a:p>
        </p:txBody>
      </p:sp>
    </p:spTree>
    <p:extLst>
      <p:ext uri="{BB962C8B-B14F-4D97-AF65-F5344CB8AC3E}">
        <p14:creationId xmlns:p14="http://schemas.microsoft.com/office/powerpoint/2010/main" val="1713592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Dr. Klaus Tycho Förster ist Fachdidaktiker an der Universität Wien.</a:t>
            </a:r>
          </a:p>
        </p:txBody>
      </p:sp>
      <p:sp>
        <p:nvSpPr>
          <p:cNvPr id="4" name="Foliennummernplatzhalter 3"/>
          <p:cNvSpPr>
            <a:spLocks noGrp="1"/>
          </p:cNvSpPr>
          <p:nvPr>
            <p:ph type="sldNum" sz="quarter" idx="5"/>
          </p:nvPr>
        </p:nvSpPr>
        <p:spPr/>
        <p:txBody>
          <a:bodyPr/>
          <a:lstStyle/>
          <a:p>
            <a:fld id="{2E7F3AAB-CC61-AC4A-8A19-CC3DF2D07BBF}" type="slidenum">
              <a:rPr lang="de-DE" smtClean="0"/>
              <a:t>34</a:t>
            </a:fld>
            <a:endParaRPr lang="de-DE"/>
          </a:p>
        </p:txBody>
      </p:sp>
    </p:spTree>
    <p:extLst>
      <p:ext uri="{BB962C8B-B14F-4D97-AF65-F5344CB8AC3E}">
        <p14:creationId xmlns:p14="http://schemas.microsoft.com/office/powerpoint/2010/main" val="2118399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folgenden Kapitel werden verschiedene Möglichkeiten zur Vermittlung von Aspekten des Programmierens im Mathematikunterricht – mit und ohne den Einsatz digitaler Medien – vorgestellt.</a:t>
            </a:r>
          </a:p>
          <a:p>
            <a:r>
              <a:rPr lang="de-DE" dirty="0"/>
              <a:t>Das Kapitel ist so strukturiert, dass zu jedem Beispiel 2 Folien vorhanden sind.</a:t>
            </a:r>
          </a:p>
          <a:p>
            <a:r>
              <a:rPr lang="de-DE" dirty="0"/>
              <a:t>Die jeweils erste Folie zu einem Beispiel gibt nur einen kurzen Einblick und bietet sich für die Präsentation an. Die jeweils zweite Folie muss nicht unbedingt gezeigt werden. Sofern Zeit für eine längere Aktivitätsphase vorhanden ist und die entsprechenden Medien zur Verfügung stehen, kann die jeweils 2. Folie ausgedruckt und an Stationen ausgelegt werden. An den Stationen können dann die verschiedenen Beispiele erprobt werden.</a:t>
            </a:r>
          </a:p>
          <a:p>
            <a:r>
              <a:rPr lang="de-DE" dirty="0"/>
              <a:t>Es müssen nicht alle Beispiele an Stationen angeboten werden.</a:t>
            </a:r>
          </a:p>
          <a:p>
            <a:r>
              <a:rPr lang="de-DE" dirty="0"/>
              <a:t>Eine Vorauswahl durch den M bietet sich vor allem auf Grundlage zur Verfügung stehender Medien an.</a:t>
            </a:r>
          </a:p>
          <a:p>
            <a:endParaRPr lang="de-DE" dirty="0"/>
          </a:p>
          <a:p>
            <a:r>
              <a:rPr lang="de-DE" dirty="0"/>
              <a:t>Die Kommentare in den Notizen dienen als Information für M. Je nachdem, wie die Folien präsentiert werden und ob eine Stationsarbeit angeboten wird, sollten die Informationen flexibel an die TN gegeben werden. Wenn die TN die Möglichkeit haben, selber zu erproben, müssen nicht viele Informationen weitergegeben werden.</a:t>
            </a:r>
          </a:p>
          <a:p>
            <a:endParaRPr lang="de-DE" dirty="0"/>
          </a:p>
          <a:p>
            <a:r>
              <a:rPr lang="de-DE" dirty="0"/>
              <a:t>Hinweis: Die Beispiele können beliebig erweitert oder gekürzt werden. Hier wird nur eine Auswahl angeboten.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35</a:t>
            </a:fld>
            <a:endParaRPr lang="de-DE"/>
          </a:p>
        </p:txBody>
      </p:sp>
    </p:spTree>
    <p:extLst>
      <p:ext uri="{BB962C8B-B14F-4D97-AF65-F5344CB8AC3E}">
        <p14:creationId xmlns:p14="http://schemas.microsoft.com/office/powerpoint/2010/main" val="3629243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Auf der folgenden Folie finden Sie Arbeitsaufträge (die ggf. auch neben anderen Angeboten) ausgelegt werden können und zur Erprobung der verschiedenen Programmiermöglichkeiten (z.B. als Stationen) anregen können.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Dabei wird zwischen unplugged (ohne Strom) und </a:t>
            </a:r>
            <a:r>
              <a:rPr lang="de-DE" dirty="0" err="1"/>
              <a:t>plugged</a:t>
            </a:r>
            <a:r>
              <a:rPr lang="de-DE" dirty="0"/>
              <a:t>-in (mit Strom) unterschieden.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36</a:t>
            </a:fld>
            <a:endParaRPr lang="de-DE"/>
          </a:p>
        </p:txBody>
      </p:sp>
    </p:spTree>
    <p:extLst>
      <p:ext uri="{BB962C8B-B14F-4D97-AF65-F5344CB8AC3E}">
        <p14:creationId xmlns:p14="http://schemas.microsoft.com/office/powerpoint/2010/main" val="11390102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37</a:t>
            </a:fld>
            <a:endParaRPr lang="de-DE"/>
          </a:p>
        </p:txBody>
      </p:sp>
    </p:spTree>
    <p:extLst>
      <p:ext uri="{BB962C8B-B14F-4D97-AF65-F5344CB8AC3E}">
        <p14:creationId xmlns:p14="http://schemas.microsoft.com/office/powerpoint/2010/main" val="1390768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Bee-Bot ist durch seinen begrenzten Umfang und seine intuitive Bedienung mit nur 7 Tasten eine einfache Möglichkeit, Programmiercode in Bewegung zu übersetzen. </a:t>
            </a:r>
          </a:p>
          <a:p>
            <a:r>
              <a:rPr lang="de-DE" dirty="0"/>
              <a:t>Eine (zunächst) bestehende Herausforderung ist die Tatsache, dass die zu programmierten Teilschritte immer aus Sicht des Roboters auszuführen sind. </a:t>
            </a:r>
          </a:p>
          <a:p>
            <a:r>
              <a:rPr lang="de-DE" dirty="0"/>
              <a:t>Nach einer Rechtsdrehung sind beispielsweise alle weiteren Programmierschritte aus der neuen Perspektive zu tätigen.</a:t>
            </a:r>
          </a:p>
          <a:p>
            <a:r>
              <a:rPr lang="de-DE" dirty="0"/>
              <a:t>Das unterscheidet sich z.B. grundlegend von der Beschreibung eines Weges auf dem Hunderterfeld, bei der alle Schritte (oben, unten, rechts, links) aus der Aufsicht (von oben) erfolgen.</a:t>
            </a:r>
          </a:p>
          <a:p>
            <a:r>
              <a:rPr lang="de-DE" dirty="0"/>
              <a:t>Es bietet sich an den auf der Folie abgebildeten Programm-Plan von den TN gedanklich ausführen zu lassen und zu besprechen. Dabei tritt häufig der Vorstellungsfehler auf, dass nicht vom Objekt aus gedacht wird und Richtungswechsel falsch interpretiert werden. </a:t>
            </a:r>
          </a:p>
          <a:p>
            <a:endParaRPr lang="de-DE" dirty="0"/>
          </a:p>
          <a:p>
            <a:r>
              <a:rPr lang="de-DE" dirty="0"/>
              <a:t>Die Aufgabenstellungen auf der folgenden Folie bieten eine erste Erprobung an und sind zudem auch übertragbar auf die Lebenswelt der Kinder, in der sie sich gegenseitig mit Programmierbefehlen im Raum durch einen Partner bewegen lassen können.</a:t>
            </a:r>
          </a:p>
          <a:p>
            <a:r>
              <a:rPr lang="de-DE" dirty="0"/>
              <a:t>Die Übersetzung von Programmiercode in Bewegung und Umgekehrt steht dabei im Fokus.</a:t>
            </a:r>
          </a:p>
          <a:p>
            <a:r>
              <a:rPr lang="de-DE" dirty="0"/>
              <a:t>- Dies ist ein Beispiel für Unplugged-Programmierung.</a:t>
            </a:r>
          </a:p>
          <a:p>
            <a:endParaRPr lang="de-DE" dirty="0"/>
          </a:p>
          <a:p>
            <a:r>
              <a:rPr lang="de-DE" dirty="0"/>
              <a:t>Weitere Ideen und Eisatzmöglichkeiten im Unterricht finden sie in Zukunft auf </a:t>
            </a:r>
            <a:r>
              <a:rPr lang="de-DE" dirty="0" err="1"/>
              <a:t>www.pikas-digi.dzlm.de</a:t>
            </a:r>
            <a:endParaRPr lang="de-DE" dirty="0"/>
          </a:p>
          <a:p>
            <a:endParaRPr lang="de-DE" dirty="0"/>
          </a:p>
          <a:p>
            <a:r>
              <a:rPr lang="de-DE" dirty="0"/>
              <a:t>Preis ab ca. 90€, günstigere Varianten anderer Hersteller verfügbar</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38</a:t>
            </a:fld>
            <a:endParaRPr lang="de-DE"/>
          </a:p>
        </p:txBody>
      </p:sp>
    </p:spTree>
    <p:extLst>
      <p:ext uri="{BB962C8B-B14F-4D97-AF65-F5344CB8AC3E}">
        <p14:creationId xmlns:p14="http://schemas.microsoft.com/office/powerpoint/2010/main" val="20485960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39</a:t>
            </a:fld>
            <a:endParaRPr lang="de-DE"/>
          </a:p>
        </p:txBody>
      </p:sp>
    </p:spTree>
    <p:extLst>
      <p:ext uri="{BB962C8B-B14F-4D97-AF65-F5344CB8AC3E}">
        <p14:creationId xmlns:p14="http://schemas.microsoft.com/office/powerpoint/2010/main" val="35172661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In diesem Beispiel geht es grundsätzlich um das Übersetzen von Programmcode (in diesem Fall in Form von Bewegungs- und </a:t>
            </a:r>
            <a:r>
              <a:rPr lang="de-DE" sz="1200" dirty="0" err="1"/>
              <a:t>Schraffieranweisungen</a:t>
            </a:r>
            <a:r>
              <a:rPr lang="de-DE" sz="1200" dirty="0"/>
              <a:t>) mittels dessen ein Muster auf einem karierten Papier entstehen soll.</a:t>
            </a:r>
          </a:p>
          <a:p>
            <a:r>
              <a:rPr lang="de-DE" sz="1200" dirty="0"/>
              <a:t>In den dargestellten Codes finden sich zwei Arten von Anweisungen:</a:t>
            </a:r>
          </a:p>
          <a:p>
            <a:r>
              <a:rPr lang="de-DE" sz="1200" dirty="0"/>
              <a:t>Ein gerader Pfeil zeigt an, in welche Richtung ein Feld weiter gerückt wird (zu Beginn ausgehend vom markierten Startpunkt). Ein hin und her gezackter Pfeil bedeutet, dass das Feld, an dem man sich gerade befindet, ausgemalt werden soll.</a:t>
            </a:r>
          </a:p>
          <a:p>
            <a:r>
              <a:rPr lang="de-DE" sz="1200" dirty="0"/>
              <a:t>Im Gegensatz zum Beispiel „Bee-Bot“ wird hier aus der „Aufsicht“ programmiert. </a:t>
            </a:r>
          </a:p>
          <a:p>
            <a:r>
              <a:rPr lang="de-DE" sz="1200" dirty="0"/>
              <a:t>Neben dem Zuordnen und Erstellen von Code aus Mustern und umgekehrt, können arithmetische Inhalte ggf. mit aufgegriffen werden. </a:t>
            </a:r>
          </a:p>
          <a:p>
            <a:r>
              <a:rPr lang="de-DE" sz="1200" dirty="0"/>
              <a:t>So könnten z.B. auf der Hundertertafel verschiedene Codes zum Markieren von Vielfachen der 2 (4,5,8, etc.) erstellt, beschrieben und verglichen werden.  </a:t>
            </a:r>
          </a:p>
          <a:p>
            <a:r>
              <a:rPr lang="de-DE" sz="1200" dirty="0"/>
              <a:t>Weiterführend bietet es sich an nach dem kürzesten Code zur Markierung von Vielfachen von 5 (2,10) zu suchen. </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40</a:t>
            </a:fld>
            <a:endParaRPr lang="de-DE"/>
          </a:p>
        </p:txBody>
      </p:sp>
    </p:spTree>
    <p:extLst>
      <p:ext uri="{BB962C8B-B14F-4D97-AF65-F5344CB8AC3E}">
        <p14:creationId xmlns:p14="http://schemas.microsoft.com/office/powerpoint/2010/main" val="2560166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Bevor sich im zweiten „Kapitel“ mit dem „Warum“ auseinandergesetzt wird, soll zunächst definiert werden, was Programmieren überhaupt bedeutet.</a:t>
            </a:r>
          </a:p>
          <a:p>
            <a:r>
              <a:rPr lang="de-DE" dirty="0"/>
              <a:t>Oft werden hier noch hoch komplexe Vorgänge assoziiert und angenommen, dass man selber nicht zum Programmieren in der Lage sei. Viele Lehrpersonen stellen sich daher die Frage: Wie soll man etwas vermitteln, was man selber nicht kann?</a:t>
            </a:r>
          </a:p>
          <a:p>
            <a:r>
              <a:rPr lang="de-DE" dirty="0"/>
              <a:t>Nachdem zunächst der Begriff des Programmierens definiert und seine Nähe zu mathematischen Inhalten aufgezeigt wird, soll in diesem Kapitel gezeigt werden, wie heute mit der Hilfe blockbasierter Programmiersysteme sehr einfach und zugänglich programmiert werden kann.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4</a:t>
            </a:fld>
            <a:endParaRPr lang="de-DE"/>
          </a:p>
        </p:txBody>
      </p:sp>
    </p:spTree>
    <p:extLst>
      <p:ext uri="{BB962C8B-B14F-4D97-AF65-F5344CB8AC3E}">
        <p14:creationId xmlns:p14="http://schemas.microsoft.com/office/powerpoint/2010/main" val="30234278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Zusatzmaterial befindet sich eine Kopiervorlage(letzte Seite), die man zur Station 2 (Muster erkunden) bereitstellen kann.</a:t>
            </a:r>
          </a:p>
          <a:p>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41</a:t>
            </a:fld>
            <a:endParaRPr lang="de-DE"/>
          </a:p>
        </p:txBody>
      </p:sp>
    </p:spTree>
    <p:extLst>
      <p:ext uri="{BB962C8B-B14F-4D97-AF65-F5344CB8AC3E}">
        <p14:creationId xmlns:p14="http://schemas.microsoft.com/office/powerpoint/2010/main" val="1938985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Algorithmen finden sich in einer Vielzahl an Abläufen im Alltag wieder. Das besondere an ihnen ist, dass sie eindeutig sind und  durch Ausführung einer eindeutigen Anweisungen eindeutig definierte Ergebnisse erzielt werden.</a:t>
            </a:r>
          </a:p>
          <a:p>
            <a:r>
              <a:rPr lang="de-DE" dirty="0"/>
              <a:t>So ist neben den Faltkante auch die Faltreihenfolge der einzelnen Faltkanten von Bedeutung, um zum Ziel zu gelangen. Viele Aspekte von Algorithmen in der Umwelt funktionieren auf diese Weise. Die Zähne zu putzen, bevor die Zahnpaste auf der Zahnbürste ist, führt zu einem anderen Ergebnis, als wenn die Zahnpasta vor dem Zähneputzen auf die Bürste kommt.</a:t>
            </a:r>
          </a:p>
          <a:p>
            <a:endParaRPr lang="de-DE" dirty="0"/>
          </a:p>
          <a:p>
            <a:r>
              <a:rPr lang="de-DE" dirty="0"/>
              <a:t>Dabei kommt der Fachsprache eine zentrale Bedeutung zu. Nur eindeutig verständliche und korrekt verwendete Begriffe führen zu dem gewünschten Ergebnis. </a:t>
            </a:r>
          </a:p>
          <a:p>
            <a:r>
              <a:rPr lang="de-DE" dirty="0"/>
              <a:t>Der Programmieraspekt lässt dies deutlich werden und ermöglicht einen Austausch mit den Kindern über die Bedeutung von eindeutiger und korrekt verwendeter Fachsprache im Mathematikunterricht (und darüber hinaus).</a:t>
            </a:r>
          </a:p>
          <a:p>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42</a:t>
            </a:fld>
            <a:endParaRPr lang="de-DE"/>
          </a:p>
        </p:txBody>
      </p:sp>
    </p:spTree>
    <p:extLst>
      <p:ext uri="{BB962C8B-B14F-4D97-AF65-F5344CB8AC3E}">
        <p14:creationId xmlns:p14="http://schemas.microsoft.com/office/powerpoint/2010/main" val="32335050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Möglichkeiten des </a:t>
            </a:r>
            <a:r>
              <a:rPr lang="de-DE" dirty="0" err="1"/>
              <a:t>Ozobots</a:t>
            </a:r>
            <a:r>
              <a:rPr lang="de-DE" dirty="0"/>
              <a:t> sind vielfältig.</a:t>
            </a:r>
          </a:p>
          <a:p>
            <a:r>
              <a:rPr lang="de-DE" dirty="0"/>
              <a:t>Neben der Möglichkeit den </a:t>
            </a:r>
            <a:r>
              <a:rPr lang="de-DE" dirty="0" err="1"/>
              <a:t>Ozobot</a:t>
            </a:r>
            <a:r>
              <a:rPr lang="de-DE" dirty="0"/>
              <a:t> auf seinem Weg mit farbigen Stiften zu programmieren (ohne Computer), ermöglicht der </a:t>
            </a:r>
            <a:r>
              <a:rPr lang="de-DE" dirty="0" err="1"/>
              <a:t>Ozobot</a:t>
            </a:r>
            <a:r>
              <a:rPr lang="de-DE" dirty="0"/>
              <a:t> auch die Programmierung in einer Blockbasierten Programmierumgebung auf dem Tablet, die auf den </a:t>
            </a:r>
            <a:r>
              <a:rPr lang="de-DE" dirty="0" err="1"/>
              <a:t>Ozobot</a:t>
            </a:r>
            <a:r>
              <a:rPr lang="de-DE" dirty="0"/>
              <a:t> übertragen und ausgeführt werden kann. </a:t>
            </a:r>
          </a:p>
          <a:p>
            <a:r>
              <a:rPr lang="de-DE" dirty="0"/>
              <a:t>Aufgrund der vielfältigen Möglichkeiten muss in besonderer Weise erwägt werden, ob und inwiefern der Einsatz von </a:t>
            </a:r>
            <a:r>
              <a:rPr lang="de-DE" dirty="0" err="1"/>
              <a:t>Ozobots</a:t>
            </a:r>
            <a:r>
              <a:rPr lang="de-DE" dirty="0"/>
              <a:t> zur Förderung mathematischer Kompetenzen dienlich sein könnte.</a:t>
            </a:r>
          </a:p>
          <a:p>
            <a:endParaRPr lang="de-DE" dirty="0"/>
          </a:p>
          <a:p>
            <a:r>
              <a:rPr lang="de-DE" dirty="0"/>
              <a:t>Umfangreiche Informationen zum Einsatz finden Sie hier: </a:t>
            </a:r>
            <a:r>
              <a:rPr lang="de-DE" dirty="0" err="1"/>
              <a:t>www.ozobot-deutschland.de</a:t>
            </a:r>
            <a:endParaRPr lang="de-DE" dirty="0"/>
          </a:p>
          <a:p>
            <a:endParaRPr lang="de-DE" dirty="0"/>
          </a:p>
          <a:p>
            <a:r>
              <a:rPr lang="de-DE" dirty="0"/>
              <a:t>Preis für die günstigste Variante ca. 70€</a:t>
            </a:r>
          </a:p>
          <a:p>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44</a:t>
            </a:fld>
            <a:endParaRPr lang="de-DE"/>
          </a:p>
        </p:txBody>
      </p:sp>
    </p:spTree>
    <p:extLst>
      <p:ext uri="{BB962C8B-B14F-4D97-AF65-F5344CB8AC3E}">
        <p14:creationId xmlns:p14="http://schemas.microsoft.com/office/powerpoint/2010/main" val="2058187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kostenlose App „Klötzchen“ bietet vielfältige Möglichkeiten sich mit dem Thema Programmierung und Mathematik zu beschäftigen.</a:t>
            </a:r>
          </a:p>
          <a:p>
            <a:r>
              <a:rPr lang="de-DE" dirty="0"/>
              <a:t>Neben der Darstellung von Würfelbauwerken in </a:t>
            </a:r>
            <a:r>
              <a:rPr lang="de-DE" sz="1200" b="0" i="0" u="none" strike="noStrike" kern="1200" dirty="0">
                <a:solidFill>
                  <a:schemeClr val="tx1"/>
                </a:solidFill>
                <a:effectLst/>
                <a:latin typeface="+mn-lt"/>
                <a:ea typeface="+mn-ea"/>
                <a:cs typeface="+mn-cs"/>
              </a:rPr>
              <a:t>realistischer Abbildung(3D), Bauplan, Zweitafelbild, isometrische Darstellung und Schrägbild kann zudem eine Programmieransicht gewählt werden</a:t>
            </a:r>
            <a:endParaRPr lang="de-DE" dirty="0"/>
          </a:p>
          <a:p>
            <a:endParaRPr lang="de-DE" dirty="0"/>
          </a:p>
          <a:p>
            <a:r>
              <a:rPr lang="de-DE" dirty="0"/>
              <a:t>Diese ermöglicht in einer Blockprogrammierten Umgebung Würfelbauwerke zu programmieren und dabei auch den Prozess des Bauens genauer in den Blick zu nehmen. </a:t>
            </a:r>
          </a:p>
          <a:p>
            <a:r>
              <a:rPr lang="de-DE" dirty="0"/>
              <a:t>Dabei kann der Programmiercode durch Schleifen und Variablen auf verschiedenen Abstraktionsniveaus dargestellt werden.</a:t>
            </a:r>
          </a:p>
          <a:p>
            <a:r>
              <a:rPr lang="de-DE" dirty="0"/>
              <a:t>Einsatzmöglichkeiten im Unterricht finden Sie auf</a:t>
            </a:r>
          </a:p>
          <a:p>
            <a:r>
              <a:rPr lang="de-DE" dirty="0"/>
              <a:t>https://</a:t>
            </a:r>
            <a:r>
              <a:rPr lang="de-DE" dirty="0" err="1"/>
              <a:t>dlgs.uni-potsdam.de</a:t>
            </a:r>
            <a:r>
              <a:rPr lang="de-DE" dirty="0"/>
              <a:t>/</a:t>
            </a:r>
            <a:r>
              <a:rPr lang="de-DE" dirty="0" err="1"/>
              <a:t>oer</a:t>
            </a:r>
            <a:r>
              <a:rPr lang="de-DE" dirty="0"/>
              <a:t>/</a:t>
            </a:r>
            <a:r>
              <a:rPr lang="de-DE" dirty="0" err="1"/>
              <a:t>kloetzchenprogrammierung-leitfaden</a:t>
            </a:r>
            <a:endParaRPr lang="de-DE" dirty="0"/>
          </a:p>
          <a:p>
            <a:r>
              <a:rPr lang="de-DE" dirty="0"/>
              <a:t>bzw. auf </a:t>
            </a:r>
            <a:r>
              <a:rPr lang="de-DE" dirty="0" err="1"/>
              <a:t>www.pikas-digi.dzlm.de</a:t>
            </a:r>
            <a:r>
              <a:rPr lang="de-DE" dirty="0"/>
              <a:t> im Bereich „Unterricht“.</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46</a:t>
            </a:fld>
            <a:endParaRPr lang="de-DE"/>
          </a:p>
        </p:txBody>
      </p:sp>
    </p:spTree>
    <p:extLst>
      <p:ext uri="{BB962C8B-B14F-4D97-AF65-F5344CB8AC3E}">
        <p14:creationId xmlns:p14="http://schemas.microsoft.com/office/powerpoint/2010/main" val="12298355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47</a:t>
            </a:fld>
            <a:endParaRPr lang="de-DE"/>
          </a:p>
        </p:txBody>
      </p:sp>
    </p:spTree>
    <p:extLst>
      <p:ext uri="{BB962C8B-B14F-4D97-AF65-F5344CB8AC3E}">
        <p14:creationId xmlns:p14="http://schemas.microsoft.com/office/powerpoint/2010/main" val="30645742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Die </a:t>
            </a:r>
            <a:r>
              <a:rPr lang="de-DE" sz="1200" dirty="0" err="1"/>
              <a:t>Calliope</a:t>
            </a:r>
            <a:r>
              <a:rPr lang="de-DE" sz="1200" dirty="0"/>
              <a:t> mini ist eine kleine Platine, die mit verschiedenen Sensoren, Knöpfen und LEDs ausgestattet ist und das Ausführen eines Codes ermöglicht.</a:t>
            </a:r>
          </a:p>
          <a:p>
            <a:r>
              <a:rPr lang="de-DE" sz="1200" dirty="0"/>
              <a:t>Auch die </a:t>
            </a:r>
            <a:r>
              <a:rPr lang="de-DE" sz="1200" dirty="0" err="1"/>
              <a:t>Calliope</a:t>
            </a:r>
            <a:r>
              <a:rPr lang="de-DE" sz="1200" dirty="0"/>
              <a:t> wird blockbasiert programmiert. </a:t>
            </a:r>
          </a:p>
          <a:p>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Preis ca. 35€ oder als virtuelles Onlinetool kostenlos auf </a:t>
            </a:r>
            <a:r>
              <a:rPr lang="de-DE" dirty="0"/>
              <a:t>https://</a:t>
            </a:r>
            <a:r>
              <a:rPr lang="de-DE" dirty="0" err="1"/>
              <a:t>makecode.calliope.cc</a:t>
            </a:r>
            <a:endParaRPr lang="de-DE" dirty="0"/>
          </a:p>
          <a:p>
            <a:endParaRPr lang="de-DE" sz="1200"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48</a:t>
            </a:fld>
            <a:endParaRPr lang="de-DE"/>
          </a:p>
        </p:txBody>
      </p:sp>
    </p:spTree>
    <p:extLst>
      <p:ext uri="{BB962C8B-B14F-4D97-AF65-F5344CB8AC3E}">
        <p14:creationId xmlns:p14="http://schemas.microsoft.com/office/powerpoint/2010/main" val="776542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49</a:t>
            </a:fld>
            <a:endParaRPr lang="de-DE"/>
          </a:p>
        </p:txBody>
      </p:sp>
    </p:spTree>
    <p:extLst>
      <p:ext uri="{BB962C8B-B14F-4D97-AF65-F5344CB8AC3E}">
        <p14:creationId xmlns:p14="http://schemas.microsoft.com/office/powerpoint/2010/main" val="30649968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Die Kostenlose App „Ronjas Roboter“ kann als iOS, Android-App oder im Browser am Computer als </a:t>
            </a:r>
            <a:r>
              <a:rPr lang="de-DE" sz="1200" dirty="0" err="1"/>
              <a:t>Webapp</a:t>
            </a:r>
            <a:r>
              <a:rPr lang="de-DE" sz="1200" dirty="0"/>
              <a:t> genutzt werden.</a:t>
            </a:r>
          </a:p>
          <a:p>
            <a:r>
              <a:rPr lang="de-DE" sz="1200" dirty="0"/>
              <a:t>Grundidee ist ähnlich wie beim Bee-Bot. Ein kleiner Roboter muss mit Befehlen, die sich auf die Perspektive des Roboters beziehen, über ein Raster von einem Start zum Zielpunkt navigiert werden.</a:t>
            </a:r>
          </a:p>
          <a:p>
            <a:r>
              <a:rPr lang="de-DE" sz="1200" dirty="0"/>
              <a:t>Die Programmierung wird mittels Blockprogrammierung mit Pfeilen und einigen Sonderfunktionen durchgeführt.</a:t>
            </a:r>
          </a:p>
          <a:p>
            <a:endParaRPr lang="de-DE" sz="1200" dirty="0"/>
          </a:p>
          <a:p>
            <a:r>
              <a:rPr lang="de-DE" sz="1200" dirty="0"/>
              <a:t>Neben „Ronjas Roboter“ bietet das Projekt „Stiftung Haus der kleinen Forscher“ weitere </a:t>
            </a:r>
            <a:r>
              <a:rPr lang="de-DE" sz="1200" dirty="0" err="1"/>
              <a:t>Lernapps</a:t>
            </a:r>
            <a:r>
              <a:rPr lang="de-DE" sz="1200" dirty="0"/>
              <a:t>  unter https://</a:t>
            </a:r>
            <a:r>
              <a:rPr lang="de-DE" sz="1200" dirty="0" err="1"/>
              <a:t>www.meine-forscherwelt.de</a:t>
            </a:r>
            <a:r>
              <a:rPr lang="de-DE" sz="1200" dirty="0"/>
              <a:t>/spielen-und-entdecken/ an.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50</a:t>
            </a:fld>
            <a:endParaRPr lang="de-DE"/>
          </a:p>
        </p:txBody>
      </p:sp>
    </p:spTree>
    <p:extLst>
      <p:ext uri="{BB962C8B-B14F-4D97-AF65-F5344CB8AC3E}">
        <p14:creationId xmlns:p14="http://schemas.microsoft.com/office/powerpoint/2010/main" val="27380648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Übertragen der Aufgabe auf arithmetische Inhalte</a:t>
            </a:r>
          </a:p>
          <a:p>
            <a:r>
              <a:rPr lang="de-DE" sz="1200" dirty="0"/>
              <a:t>Programmieren auf der Hundertertafel: </a:t>
            </a:r>
          </a:p>
          <a:p>
            <a:pPr marL="285750" indent="-285750">
              <a:buFontTx/>
              <a:buChar char="-"/>
            </a:pPr>
            <a:r>
              <a:rPr lang="de-DE" sz="1200" dirty="0"/>
              <a:t>Wie sähe der Programmiercode für alle Zahlen der Zweierreihe (ggf. fortgesetzt bis zur 100) aus . </a:t>
            </a:r>
          </a:p>
          <a:p>
            <a:pPr marL="285750" indent="-285750">
              <a:buFontTx/>
              <a:buChar char="-"/>
            </a:pPr>
            <a:r>
              <a:rPr lang="de-DE" sz="1200" dirty="0"/>
              <a:t>Wie kann man Programmcode vereinfachen und trotzdem alle geraden Zahlen farbig markieren. </a:t>
            </a:r>
          </a:p>
          <a:p>
            <a:pPr marL="285750" indent="-285750">
              <a:buFontTx/>
              <a:buChar char="-"/>
            </a:pPr>
            <a:r>
              <a:rPr lang="de-DE" sz="1200" dirty="0"/>
              <a:t>Wie sähe ein Code aus, der alle Zahlen der 2er und 4er Reihe markiert, die Zahlen der Viererreihe aber besonders markiert. Wie wäre dieser Code evtl. zu vereinfachen?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51</a:t>
            </a:fld>
            <a:endParaRPr lang="de-DE"/>
          </a:p>
        </p:txBody>
      </p:sp>
    </p:spTree>
    <p:extLst>
      <p:ext uri="{BB962C8B-B14F-4D97-AF65-F5344CB8AC3E}">
        <p14:creationId xmlns:p14="http://schemas.microsoft.com/office/powerpoint/2010/main" val="17464072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a:t>
            </a:r>
            <a:r>
              <a:rPr lang="de-DE" dirty="0" err="1"/>
              <a:t>MBot</a:t>
            </a:r>
            <a:r>
              <a:rPr lang="de-DE" dirty="0"/>
              <a:t> bietet ebenfalls Möglichkeiten blockbasierte Programmierung in die Lebenswirklichkeit der Kinder zu übertragen.</a:t>
            </a:r>
          </a:p>
          <a:p>
            <a:r>
              <a:rPr lang="de-DE" dirty="0"/>
              <a:t>Er wird per Bluetooth mit dem Tablet verbunden und führt programmierten Code aus. Dabei können zudem Sensoren des </a:t>
            </a:r>
            <a:r>
              <a:rPr lang="de-DE" dirty="0" err="1"/>
              <a:t>MBot</a:t>
            </a:r>
            <a:r>
              <a:rPr lang="de-DE" dirty="0"/>
              <a:t> genutzt werden, um Entfernungen oder ähnliches zu messen und zur Steuerung des </a:t>
            </a:r>
            <a:r>
              <a:rPr lang="de-DE" dirty="0" err="1"/>
              <a:t>MBot</a:t>
            </a:r>
            <a:r>
              <a:rPr lang="de-DE" dirty="0"/>
              <a:t> einzubeziehen.</a:t>
            </a:r>
          </a:p>
          <a:p>
            <a:endParaRPr lang="de-DE" dirty="0"/>
          </a:p>
          <a:p>
            <a:r>
              <a:rPr lang="de-DE" dirty="0"/>
              <a:t>Preis ab ca. 90€ (wird in Einzelteilen geliefert muss vorher zusammengebaut werden)</a:t>
            </a:r>
          </a:p>
          <a:p>
            <a:r>
              <a:rPr lang="de-DE" dirty="0"/>
              <a:t>Weitere Sensoren und Erweiterungssets sind verfügbar </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52</a:t>
            </a:fld>
            <a:endParaRPr lang="de-DE"/>
          </a:p>
        </p:txBody>
      </p:sp>
    </p:spTree>
    <p:extLst>
      <p:ext uri="{BB962C8B-B14F-4D97-AF65-F5344CB8AC3E}">
        <p14:creationId xmlns:p14="http://schemas.microsoft.com/office/powerpoint/2010/main" val="3454700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a:p>
            <a:r>
              <a:rPr lang="de-DE" dirty="0"/>
              <a:t>Auf Folie 4 und 5 werden zwei Definitionen für das Programmieren vorgestellt. Zunächst in sprachlicher Form, dann als Grafik.</a:t>
            </a:r>
          </a:p>
          <a:p>
            <a:endParaRPr lang="de-DE" dirty="0"/>
          </a:p>
          <a:p>
            <a:r>
              <a:rPr lang="de-DE" dirty="0"/>
              <a:t>Die beiden Definitionen von Wurm und Ratz sind begrifflich nicht deckungsgleich, insgesamt lassen sich aber enge Bezüge bzgl. des Programmierablaufs erkennen. </a:t>
            </a:r>
          </a:p>
          <a:p>
            <a:endParaRPr lang="de-DE" dirty="0"/>
          </a:p>
          <a:p>
            <a:r>
              <a:rPr lang="de-DE" dirty="0"/>
              <a:t>Auf Folie 4 werden zunächst die vergleichbaren Elemente beider Definitionen eröffnet.</a:t>
            </a:r>
          </a:p>
          <a:p>
            <a:r>
              <a:rPr lang="de-DE" dirty="0"/>
              <a:t>Erst auf der folgenden Folie 5 findet sich dann die ausführliche Darstellung des Programmierablaufs nach Ratz</a:t>
            </a:r>
          </a:p>
          <a:p>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a:t>
            </a:fld>
            <a:endParaRPr lang="de-DE"/>
          </a:p>
        </p:txBody>
      </p:sp>
    </p:spTree>
    <p:extLst>
      <p:ext uri="{BB962C8B-B14F-4D97-AF65-F5344CB8AC3E}">
        <p14:creationId xmlns:p14="http://schemas.microsoft.com/office/powerpoint/2010/main" val="33180554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53</a:t>
            </a:fld>
            <a:endParaRPr lang="de-DE"/>
          </a:p>
        </p:txBody>
      </p:sp>
    </p:spTree>
    <p:extLst>
      <p:ext uri="{BB962C8B-B14F-4D97-AF65-F5344CB8AC3E}">
        <p14:creationId xmlns:p14="http://schemas.microsoft.com/office/powerpoint/2010/main" val="25204864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Der Lernprozess wird hierbei in beide Richtungen unterstützt: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Formenmuster veranschaulichen Algorithmen auf eine deutliche und gut erkennbare Weise.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effectLst/>
                <a:latin typeface="+mn-lt"/>
                <a:ea typeface="+mn-ea"/>
                <a:cs typeface="+mn-cs"/>
              </a:rPr>
              <a:t>Das Erkennen einer Schleife (eine in seiner Abfolge immer wiederkehrende Sequenz von Formen und Farben) kann durch entsprechende Syntax auch in einfacher Programmiersprache (in Form von Blockprogrammierung) dargestellt werden.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effectLst/>
                <a:latin typeface="+mn-lt"/>
                <a:ea typeface="+mn-ea"/>
                <a:cs typeface="+mn-cs"/>
              </a:rPr>
              <a:t>Andererseits können entsprechende Algorithmen (und darin enthaltene Anweisungen, Blöcke und Schleifen) durch das Darstellen auf ikonischer/ geometrischer Ebene in Form von Formenmustern sichtbar und verständlich gemacht werden.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Über die Verknüpfung von verschiedenen Darstellungsebenen (</a:t>
            </a:r>
            <a:r>
              <a:rPr lang="de-DE" sz="1200" kern="1200" dirty="0" err="1">
                <a:solidFill>
                  <a:schemeClr val="tx1"/>
                </a:solidFill>
                <a:effectLst/>
                <a:latin typeface="+mn-lt"/>
                <a:ea typeface="+mn-ea"/>
                <a:cs typeface="+mn-cs"/>
              </a:rPr>
              <a:t>enaktiv</a:t>
            </a:r>
            <a:r>
              <a:rPr lang="de-DE" sz="1200" kern="1200" dirty="0">
                <a:solidFill>
                  <a:schemeClr val="tx1"/>
                </a:solidFill>
                <a:effectLst/>
                <a:latin typeface="+mn-lt"/>
                <a:ea typeface="+mn-ea"/>
                <a:cs typeface="+mn-cs"/>
              </a:rPr>
              <a:t>, ikonisch, symbolisch sowie sprachlich) werden </a:t>
            </a:r>
            <a:r>
              <a:rPr lang="de-DE" sz="1200" kern="1200" dirty="0" err="1">
                <a:solidFill>
                  <a:schemeClr val="tx1"/>
                </a:solidFill>
                <a:effectLst/>
                <a:latin typeface="+mn-lt"/>
                <a:ea typeface="+mn-ea"/>
                <a:cs typeface="+mn-cs"/>
              </a:rPr>
              <a:t>Verstehensprozesse</a:t>
            </a:r>
            <a:r>
              <a:rPr lang="de-DE" sz="1200" kern="1200" dirty="0">
                <a:solidFill>
                  <a:schemeClr val="tx1"/>
                </a:solidFill>
                <a:effectLst/>
                <a:latin typeface="+mn-lt"/>
                <a:ea typeface="+mn-ea"/>
                <a:cs typeface="+mn-cs"/>
              </a:rPr>
              <a:t> entscheidend unterstützt. </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54</a:t>
            </a:fld>
            <a:endParaRPr lang="de-DE"/>
          </a:p>
        </p:txBody>
      </p:sp>
    </p:spTree>
    <p:extLst>
      <p:ext uri="{BB962C8B-B14F-4D97-AF65-F5344CB8AC3E}">
        <p14:creationId xmlns:p14="http://schemas.microsoft.com/office/powerpoint/2010/main" val="41170887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55</a:t>
            </a:fld>
            <a:endParaRPr lang="de-DE"/>
          </a:p>
        </p:txBody>
      </p:sp>
    </p:spTree>
    <p:extLst>
      <p:ext uri="{BB962C8B-B14F-4D97-AF65-F5344CB8AC3E}">
        <p14:creationId xmlns:p14="http://schemas.microsoft.com/office/powerpoint/2010/main" val="18006974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 diese Stelle bietet</a:t>
            </a:r>
            <a:r>
              <a:rPr lang="de-DE" baseline="0" dirty="0"/>
              <a:t> sich der Einsatz</a:t>
            </a:r>
            <a:r>
              <a:rPr lang="de-DE" dirty="0"/>
              <a:t> einer digitalen Pinnwand an (z.B. ein </a:t>
            </a:r>
            <a:r>
              <a:rPr lang="de-DE" dirty="0" err="1"/>
              <a:t>padlet</a:t>
            </a:r>
            <a:r>
              <a:rPr lang="de-DE" dirty="0"/>
              <a:t>), um Ideen zu Ansätzen der Förderung zu sammeln.</a:t>
            </a:r>
          </a:p>
          <a:p>
            <a:r>
              <a:rPr lang="de-DE" dirty="0"/>
              <a:t>Denkbar ist an dieser Stelle selbstverständlich auch der Einsatz einer klassischen Pinnwand mit Karten.</a:t>
            </a:r>
          </a:p>
          <a:p>
            <a:r>
              <a:rPr lang="de-DE" dirty="0"/>
              <a:t>Vorteile der digitalen Pinnwand ist die direkte Verfügbarkeit der Anregungen aller Teilnehmenden und die Freiheit, die Pinnwand räumlich unabhängig füllen zu können. Dabei können Teilnehmer zu jeder Zeit die Ergebnisse und Anregungen der anderen Teilnehmer sehen, ohne sich jedes Mal zur Pinnwand begeben zu müssen.</a:t>
            </a:r>
          </a:p>
          <a:p>
            <a:r>
              <a:rPr lang="de-DE" dirty="0"/>
              <a:t>Ein stabiler Internetzugang ist dabei allerdings notwendig.</a:t>
            </a:r>
          </a:p>
          <a:p>
            <a:endParaRPr lang="de-DE" dirty="0"/>
          </a:p>
          <a:p>
            <a:r>
              <a:rPr lang="de-DE" dirty="0"/>
              <a:t>Während der Arbeitsphase sollen sich die TN mit den Tools, den möglichen Aufgabenstellungen und der hier dargestellten Frage bezüglich der mathematischen Kompetenzen befassen. </a:t>
            </a:r>
          </a:p>
          <a:p>
            <a:r>
              <a:rPr lang="de-DE" dirty="0"/>
              <a:t>Im nächsten Kapitel der Präsentation werden diese Fragen dann aufgegriffen und diskutiert.</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56</a:t>
            </a:fld>
            <a:endParaRPr lang="de-DE"/>
          </a:p>
        </p:txBody>
      </p:sp>
    </p:spTree>
    <p:extLst>
      <p:ext uri="{BB962C8B-B14F-4D97-AF65-F5344CB8AC3E}">
        <p14:creationId xmlns:p14="http://schemas.microsoft.com/office/powerpoint/2010/main" val="11287602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In diesem Kapitel soll nun darüber diskutiert werden, inwiefern die vorgestellten Beispiele auch im Sinne der Förderung mathematischer Kompetenzen dienlich sein können.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57</a:t>
            </a:fld>
            <a:endParaRPr lang="de-DE"/>
          </a:p>
        </p:txBody>
      </p:sp>
    </p:spTree>
    <p:extLst>
      <p:ext uri="{BB962C8B-B14F-4D97-AF65-F5344CB8AC3E}">
        <p14:creationId xmlns:p14="http://schemas.microsoft.com/office/powerpoint/2010/main" val="18470940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geht es insbesondere darum, eigene Erfahrungen zu den vorgestellten Themen einzubringen.</a:t>
            </a:r>
          </a:p>
          <a:p>
            <a:endParaRPr lang="de-DE" dirty="0"/>
          </a:p>
          <a:p>
            <a:r>
              <a:rPr lang="de-DE" dirty="0"/>
              <a:t>Bei den vorgestellten Beispielen steht das Problemlösen meist im Vordergrund. Durch einen entsprechenden Programmcode eine zielführende Vorgehensweise zu entwickeln ist zentrale Idee des Programmierens.</a:t>
            </a:r>
          </a:p>
          <a:p>
            <a:r>
              <a:rPr lang="de-DE" dirty="0"/>
              <a:t>Daneben geht es oft um den Darstellungswechsel zwischen verschiedenen Ebenen. Dabei kommt der symbolischen Ebene (Programmcode, in Form von Codeblöcken, Pfeilsequenzen o.ä.) eine zentrale Bedeutung zu, die aus einer oder in eine ikonische, sprachliche oder </a:t>
            </a:r>
            <a:r>
              <a:rPr lang="de-DE" dirty="0" err="1"/>
              <a:t>enaktive</a:t>
            </a:r>
            <a:r>
              <a:rPr lang="de-DE" dirty="0"/>
              <a:t> Darstellungsform zu übertragen ist.</a:t>
            </a:r>
          </a:p>
          <a:p>
            <a:endParaRPr lang="de-DE" dirty="0"/>
          </a:p>
          <a:p>
            <a:r>
              <a:rPr lang="de-DE" dirty="0"/>
              <a:t>Das Modellieren kommt immer dann zum Tragen, wenn Alltagsprobleme mittels Programmcode zu lösen sind. Dann wird der Modellierungskreislauf durchlaufen, wobei der Programmcode der mathematischen Lösung im klassischen  Modellierungskreislauf gleichzusetzen ist.</a:t>
            </a:r>
          </a:p>
          <a:p>
            <a:endParaRPr lang="de-DE" dirty="0"/>
          </a:p>
          <a:p>
            <a:r>
              <a:rPr lang="de-DE" dirty="0"/>
              <a:t>Das Argumentieren kommt an den Stellen zum Einsatz, an denen Begründungen und Erklärungen von Bedeutung sind, wenn z.B. Vorgehensweisen beim Programmieren beschrieben oder Vermutungen über das Ausführen eines Programmcodes erläutert werden.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58</a:t>
            </a:fld>
            <a:endParaRPr lang="de-DE"/>
          </a:p>
        </p:txBody>
      </p:sp>
    </p:spTree>
    <p:extLst>
      <p:ext uri="{BB962C8B-B14F-4D97-AF65-F5344CB8AC3E}">
        <p14:creationId xmlns:p14="http://schemas.microsoft.com/office/powerpoint/2010/main" val="5291015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59</a:t>
            </a:fld>
            <a:endParaRPr lang="de-DE"/>
          </a:p>
        </p:txBody>
      </p:sp>
    </p:spTree>
    <p:extLst>
      <p:ext uri="{BB962C8B-B14F-4D97-AF65-F5344CB8AC3E}">
        <p14:creationId xmlns:p14="http://schemas.microsoft.com/office/powerpoint/2010/main" val="41867653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bietet sich an, die TN jeweils in jahrgangsbezogenen Gruppen, nach Interessengebieten oder Vorkenntnissen in Kleingruppen zusammen arbeiten zu lassen. M betreut die Gruppen beratend.</a:t>
            </a:r>
          </a:p>
          <a:p>
            <a:endParaRPr lang="de-DE" dirty="0"/>
          </a:p>
          <a:p>
            <a:r>
              <a:rPr lang="de-DE" dirty="0"/>
              <a:t>Nach der Arbeitsphase können sich die Gruppen gegenseitig ihre Arbeitsergebnisse vorstellen.</a:t>
            </a:r>
          </a:p>
          <a:p>
            <a:r>
              <a:rPr lang="de-DE" dirty="0"/>
              <a:t>Gemeinsam können ggf. Absprachen für die anschließende schulische Weiterarbeit und die Integration des Programmierens in das schulische Curriculum getroffen werden.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60</a:t>
            </a:fld>
            <a:endParaRPr lang="de-DE"/>
          </a:p>
        </p:txBody>
      </p:sp>
    </p:spTree>
    <p:extLst>
      <p:ext uri="{BB962C8B-B14F-4D97-AF65-F5344CB8AC3E}">
        <p14:creationId xmlns:p14="http://schemas.microsoft.com/office/powerpoint/2010/main" val="3173176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63</a:t>
            </a:fld>
            <a:endParaRPr lang="de-DE"/>
          </a:p>
        </p:txBody>
      </p:sp>
    </p:spTree>
    <p:extLst>
      <p:ext uri="{BB962C8B-B14F-4D97-AF65-F5344CB8AC3E}">
        <p14:creationId xmlns:p14="http://schemas.microsoft.com/office/powerpoint/2010/main" val="30267487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64</a:t>
            </a:fld>
            <a:endParaRPr lang="de-DE"/>
          </a:p>
        </p:txBody>
      </p:sp>
    </p:spTree>
    <p:extLst>
      <p:ext uri="{BB962C8B-B14F-4D97-AF65-F5344CB8AC3E}">
        <p14:creationId xmlns:p14="http://schemas.microsoft.com/office/powerpoint/2010/main" val="3533595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Modell von Ratz werden mittig die Arbeitsschritte der Problemlösung im Programmierprozess dargestellt. </a:t>
            </a:r>
          </a:p>
          <a:p>
            <a:r>
              <a:rPr lang="de-DE" dirty="0"/>
              <a:t>Links die jeweils auszuführenden Handlungen (Arbeitsgänge). </a:t>
            </a:r>
          </a:p>
          <a:p>
            <a:r>
              <a:rPr lang="de-DE" dirty="0"/>
              <a:t>Rechts werden Leitfragen gegeben, an denen man sich während des Prozesses orientieren kann.</a:t>
            </a:r>
          </a:p>
          <a:p>
            <a:endParaRPr lang="de-DE" dirty="0"/>
          </a:p>
          <a:p>
            <a:r>
              <a:rPr lang="de-DE" dirty="0"/>
              <a:t>Die übersichtliche grafische Darstellung von Ratz wird im Folgenden verwendet, um die einzelnen Phasen des Programmierens näher in den Blick zu nehmen und Bezüge zu mathematischen Inhalten herstellen zu können.</a:t>
            </a:r>
          </a:p>
          <a:p>
            <a:r>
              <a:rPr lang="de-DE" dirty="0"/>
              <a:t>Konkret werden im Folgenden die Begriffe: </a:t>
            </a:r>
          </a:p>
          <a:p>
            <a:r>
              <a:rPr lang="de-DE" dirty="0"/>
              <a:t>Problemlösen</a:t>
            </a:r>
          </a:p>
          <a:p>
            <a:r>
              <a:rPr lang="de-DE" dirty="0"/>
              <a:t>Algorithmus</a:t>
            </a:r>
          </a:p>
          <a:p>
            <a:r>
              <a:rPr lang="de-DE" dirty="0"/>
              <a:t>Programm und</a:t>
            </a:r>
          </a:p>
          <a:p>
            <a:r>
              <a:rPr lang="de-DE" dirty="0"/>
              <a:t>Modellierung</a:t>
            </a:r>
          </a:p>
          <a:p>
            <a:r>
              <a:rPr lang="de-DE" dirty="0"/>
              <a:t>Genauer in den Blick genommen.</a:t>
            </a:r>
          </a:p>
          <a:p>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6</a:t>
            </a:fld>
            <a:endParaRPr lang="de-DE"/>
          </a:p>
        </p:txBody>
      </p:sp>
    </p:spTree>
    <p:extLst>
      <p:ext uri="{BB962C8B-B14F-4D97-AF65-F5344CB8AC3E}">
        <p14:creationId xmlns:p14="http://schemas.microsoft.com/office/powerpoint/2010/main" val="1720050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Bezüge zu mathematischen Inhalten sind zunächst ganz offensichtlich im Bereich des Problemlösens zu erkennen.</a:t>
            </a:r>
          </a:p>
          <a:p>
            <a:endParaRPr lang="de-DE" dirty="0"/>
          </a:p>
          <a:p>
            <a:r>
              <a:rPr lang="de-DE" dirty="0"/>
              <a:t>Auf dieser Folie wird zunächst der Bezug zum Lehrplan NRW hergestellt</a:t>
            </a:r>
          </a:p>
          <a:p>
            <a:r>
              <a:rPr lang="de-DE" dirty="0"/>
              <a:t>und anschließend zu </a:t>
            </a:r>
            <a:r>
              <a:rPr lang="de-DE" dirty="0" err="1"/>
              <a:t>Pólya</a:t>
            </a:r>
            <a:r>
              <a:rPr lang="de-DE" dirty="0"/>
              <a:t> (Fachdidaktik), der vier wesentliche Phasen des Problemlösens beschreibt und darauf hinweist, dass Probleme keine Routineaufgaben sind.</a:t>
            </a:r>
          </a:p>
          <a:p>
            <a:r>
              <a:rPr lang="de-DE" dirty="0"/>
              <a:t>Im dargestellten Modell von Ratz wird gerade in den auf der rechten Seite dargestellten Leitfragen ersichtlich, wie nah der Programmierungsprozess an dem von </a:t>
            </a:r>
            <a:r>
              <a:rPr lang="de-DE" dirty="0" err="1"/>
              <a:t>Pòlya</a:t>
            </a:r>
            <a:r>
              <a:rPr lang="de-DE" dirty="0"/>
              <a:t> dargestellten Problemlöseprozess liegt.</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7</a:t>
            </a:fld>
            <a:endParaRPr lang="de-DE"/>
          </a:p>
        </p:txBody>
      </p:sp>
    </p:spTree>
    <p:extLst>
      <p:ext uri="{BB962C8B-B14F-4D97-AF65-F5344CB8AC3E}">
        <p14:creationId xmlns:p14="http://schemas.microsoft.com/office/powerpoint/2010/main" val="4288346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8</a:t>
            </a:fld>
            <a:endParaRPr lang="de-DE"/>
          </a:p>
        </p:txBody>
      </p:sp>
    </p:spTree>
    <p:extLst>
      <p:ext uri="{BB962C8B-B14F-4D97-AF65-F5344CB8AC3E}">
        <p14:creationId xmlns:p14="http://schemas.microsoft.com/office/powerpoint/2010/main" val="1176594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9</a:t>
            </a:fld>
            <a:endParaRPr lang="de-DE"/>
          </a:p>
        </p:txBody>
      </p:sp>
    </p:spTree>
    <p:extLst>
      <p:ext uri="{BB962C8B-B14F-4D97-AF65-F5344CB8AC3E}">
        <p14:creationId xmlns:p14="http://schemas.microsoft.com/office/powerpoint/2010/main" val="1360922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8DDC5C5C-DA9F-8A40-8A44-3D521E4498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4400" y="5956381"/>
            <a:ext cx="3585600" cy="799937"/>
          </a:xfrm>
          <a:prstGeom prst="rect">
            <a:avLst/>
          </a:prstGeom>
        </p:spPr>
      </p:pic>
      <p:sp>
        <p:nvSpPr>
          <p:cNvPr id="4" name="Datumsplatzhalter 3">
            <a:extLst>
              <a:ext uri="{FF2B5EF4-FFF2-40B4-BE49-F238E27FC236}">
                <a16:creationId xmlns:a16="http://schemas.microsoft.com/office/drawing/2014/main" id="{4B842CDE-1DBB-4B48-ABED-7E76C602883F}"/>
              </a:ext>
            </a:extLst>
          </p:cNvPr>
          <p:cNvSpPr>
            <a:spLocks noGrp="1"/>
          </p:cNvSpPr>
          <p:nvPr>
            <p:ph type="dt" sz="half" idx="10"/>
          </p:nvPr>
        </p:nvSpPr>
        <p:spPr/>
        <p:txBody>
          <a:bodyPr/>
          <a:lstStyle/>
          <a:p>
            <a:fld id="{20FF6CA2-F5EA-214B-B119-ABF00BC872B5}" type="datetime1">
              <a:rPr lang="de-DE" smtClean="0"/>
              <a:t>25.09.20</a:t>
            </a:fld>
            <a:endParaRPr lang="de-DE" dirty="0"/>
          </a:p>
        </p:txBody>
      </p:sp>
      <p:sp>
        <p:nvSpPr>
          <p:cNvPr id="5" name="Fußzeilenplatzhalter 4">
            <a:extLst>
              <a:ext uri="{FF2B5EF4-FFF2-40B4-BE49-F238E27FC236}">
                <a16:creationId xmlns:a16="http://schemas.microsoft.com/office/drawing/2014/main" id="{4CE85C37-0E67-6043-9A3E-FA9A60D46A37}"/>
              </a:ext>
            </a:extLst>
          </p:cNvPr>
          <p:cNvSpPr>
            <a:spLocks noGrp="1"/>
          </p:cNvSpPr>
          <p:nvPr>
            <p:ph type="ftr" sz="quarter" idx="11"/>
          </p:nvPr>
        </p:nvSpPr>
        <p:spPr/>
        <p:txBody>
          <a:bodyPr/>
          <a:lstStyle>
            <a:lvl1pPr>
              <a:defRPr/>
            </a:lvl1p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6" name="Foliennummernplatzhalter 5">
            <a:extLst>
              <a:ext uri="{FF2B5EF4-FFF2-40B4-BE49-F238E27FC236}">
                <a16:creationId xmlns:a16="http://schemas.microsoft.com/office/drawing/2014/main" id="{1A94872A-6D82-084A-A047-F167491AA2E8}"/>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8" name="Inhaltsplatzhalter 2">
            <a:extLst>
              <a:ext uri="{FF2B5EF4-FFF2-40B4-BE49-F238E27FC236}">
                <a16:creationId xmlns:a16="http://schemas.microsoft.com/office/drawing/2014/main" id="{CB3C083B-2ECE-8543-A6E3-92B22A07D28C}"/>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pic>
        <p:nvPicPr>
          <p:cNvPr id="9" name="Picture 11">
            <a:extLst>
              <a:ext uri="{FF2B5EF4-FFF2-40B4-BE49-F238E27FC236}">
                <a16:creationId xmlns:a16="http://schemas.microsoft.com/office/drawing/2014/main" id="{21B29C1A-5736-444C-9B33-1A9F0427B02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747167" y="462140"/>
            <a:ext cx="3048000"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Bild 2">
            <a:extLst>
              <a:ext uri="{FF2B5EF4-FFF2-40B4-BE49-F238E27FC236}">
                <a16:creationId xmlns:a16="http://schemas.microsoft.com/office/drawing/2014/main" id="{C2CD2E70-2E37-4540-9C6C-CE708730424F}"/>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1003004" y="5921538"/>
            <a:ext cx="792163"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275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sp>
        <p:nvSpPr>
          <p:cNvPr id="3" name="Vertikaler Textplatzhalter 2">
            <a:extLst>
              <a:ext uri="{FF2B5EF4-FFF2-40B4-BE49-F238E27FC236}">
                <a16:creationId xmlns:a16="http://schemas.microsoft.com/office/drawing/2014/main" id="{E3421DB4-990D-994B-B22F-5BF434942B9C}"/>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Mastertextformat bearbeiten
Zweite Ebene
Dritte Ebene
Vierte Ebene
Fünfte Ebene</a:t>
            </a:r>
          </a:p>
        </p:txBody>
      </p:sp>
      <p:sp>
        <p:nvSpPr>
          <p:cNvPr id="4" name="Datumsplatzhalter 3">
            <a:extLst>
              <a:ext uri="{FF2B5EF4-FFF2-40B4-BE49-F238E27FC236}">
                <a16:creationId xmlns:a16="http://schemas.microsoft.com/office/drawing/2014/main" id="{A98B6371-2A11-1443-BD95-1B497CE0ED39}"/>
              </a:ext>
            </a:extLst>
          </p:cNvPr>
          <p:cNvSpPr>
            <a:spLocks noGrp="1"/>
          </p:cNvSpPr>
          <p:nvPr>
            <p:ph type="dt" sz="half" idx="10"/>
          </p:nvPr>
        </p:nvSpPr>
        <p:spPr/>
        <p:txBody>
          <a:bodyPr/>
          <a:lstStyle/>
          <a:p>
            <a:fld id="{E17D24B2-7364-604C-93CD-A19B1A34C91D}" type="datetime1">
              <a:rPr lang="de-DE" smtClean="0"/>
              <a:t>25.09.20</a:t>
            </a:fld>
            <a:endParaRPr lang="de-DE"/>
          </a:p>
        </p:txBody>
      </p:sp>
      <p:sp>
        <p:nvSpPr>
          <p:cNvPr id="5" name="Fußzeilenplatzhalter 4">
            <a:extLst>
              <a:ext uri="{FF2B5EF4-FFF2-40B4-BE49-F238E27FC236}">
                <a16:creationId xmlns:a16="http://schemas.microsoft.com/office/drawing/2014/main" id="{8D86E97F-D32A-104A-9CC4-06B9CA857616}"/>
              </a:ext>
            </a:extLst>
          </p:cNvPr>
          <p:cNvSpPr>
            <a:spLocks noGrp="1"/>
          </p:cNvSpPr>
          <p:nvPr>
            <p:ph type="ftr" sz="quarter" idx="11"/>
          </p:nvPr>
        </p:nvSpPr>
        <p:spPr/>
        <p:txBody>
          <a:body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6" name="Foliennummernplatzhalter 5">
            <a:extLst>
              <a:ext uri="{FF2B5EF4-FFF2-40B4-BE49-F238E27FC236}">
                <a16:creationId xmlns:a16="http://schemas.microsoft.com/office/drawing/2014/main" id="{F7D17860-E2DB-D846-8674-5DC02358BBA2}"/>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8" name="Inhaltsplatzhalter 2">
            <a:extLst>
              <a:ext uri="{FF2B5EF4-FFF2-40B4-BE49-F238E27FC236}">
                <a16:creationId xmlns:a16="http://schemas.microsoft.com/office/drawing/2014/main" id="{54D927AC-3DEF-CD44-94C0-90A37324C94F}"/>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4231512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A08F740-2EC0-1648-B362-D9B240B05294}"/>
              </a:ext>
            </a:extLst>
          </p:cNvPr>
          <p:cNvSpPr>
            <a:spLocks noGrp="1"/>
          </p:cNvSpPr>
          <p:nvPr>
            <p:ph type="title" orient="vert"/>
          </p:nvPr>
        </p:nvSpPr>
        <p:spPr>
          <a:xfrm>
            <a:off x="8724900" y="1335819"/>
            <a:ext cx="2628900" cy="4841144"/>
          </a:xfrm>
          <a:prstGeom prst="rect">
            <a:avLst/>
          </a:prstGeom>
        </p:spPr>
        <p:txBody>
          <a:bodyPr vert="eaVert"/>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Mastertitelformat bearbeiten</a:t>
            </a:r>
          </a:p>
        </p:txBody>
      </p:sp>
      <p:sp>
        <p:nvSpPr>
          <p:cNvPr id="3" name="Vertikaler Textplatzhalter 2">
            <a:extLst>
              <a:ext uri="{FF2B5EF4-FFF2-40B4-BE49-F238E27FC236}">
                <a16:creationId xmlns:a16="http://schemas.microsoft.com/office/drawing/2014/main" id="{161ADAC6-5237-2148-8126-2C3FF448110A}"/>
              </a:ext>
            </a:extLst>
          </p:cNvPr>
          <p:cNvSpPr>
            <a:spLocks noGrp="1"/>
          </p:cNvSpPr>
          <p:nvPr>
            <p:ph type="body" orient="vert" idx="1"/>
          </p:nvPr>
        </p:nvSpPr>
        <p:spPr>
          <a:xfrm>
            <a:off x="838200" y="1335819"/>
            <a:ext cx="7734300" cy="4841144"/>
          </a:xfrm>
          <a:prstGeom prst="rect">
            <a:avLst/>
          </a:prstGeom>
        </p:spPr>
        <p:txBody>
          <a:bodyPr vert="eaVert"/>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Mastertextformat bearbeiten
Zweite Ebene
Dritte Ebene
Vierte Ebene
Fünfte Ebene</a:t>
            </a:r>
          </a:p>
        </p:txBody>
      </p:sp>
      <p:sp>
        <p:nvSpPr>
          <p:cNvPr id="4" name="Datumsplatzhalter 3">
            <a:extLst>
              <a:ext uri="{FF2B5EF4-FFF2-40B4-BE49-F238E27FC236}">
                <a16:creationId xmlns:a16="http://schemas.microsoft.com/office/drawing/2014/main" id="{5DFFE6EA-0E90-A342-8EC9-67B99E782BE7}"/>
              </a:ext>
            </a:extLst>
          </p:cNvPr>
          <p:cNvSpPr>
            <a:spLocks noGrp="1"/>
          </p:cNvSpPr>
          <p:nvPr>
            <p:ph type="dt" sz="half" idx="10"/>
          </p:nvPr>
        </p:nvSpPr>
        <p:spPr/>
        <p:txBody>
          <a:bodyPr/>
          <a:lstStyle/>
          <a:p>
            <a:fld id="{EFED711F-1288-CE43-BF82-14D2836F14AA}" type="datetime1">
              <a:rPr lang="de-DE" smtClean="0"/>
              <a:t>25.09.20</a:t>
            </a:fld>
            <a:endParaRPr lang="de-DE"/>
          </a:p>
        </p:txBody>
      </p:sp>
      <p:sp>
        <p:nvSpPr>
          <p:cNvPr id="5" name="Fußzeilenplatzhalter 4">
            <a:extLst>
              <a:ext uri="{FF2B5EF4-FFF2-40B4-BE49-F238E27FC236}">
                <a16:creationId xmlns:a16="http://schemas.microsoft.com/office/drawing/2014/main" id="{5A478EEA-9E54-FF46-8A0F-405CAF37B804}"/>
              </a:ext>
            </a:extLst>
          </p:cNvPr>
          <p:cNvSpPr>
            <a:spLocks noGrp="1"/>
          </p:cNvSpPr>
          <p:nvPr>
            <p:ph type="ftr" sz="quarter" idx="11"/>
          </p:nvPr>
        </p:nvSpPr>
        <p:spPr/>
        <p:txBody>
          <a:body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6" name="Foliennummernplatzhalter 5">
            <a:extLst>
              <a:ext uri="{FF2B5EF4-FFF2-40B4-BE49-F238E27FC236}">
                <a16:creationId xmlns:a16="http://schemas.microsoft.com/office/drawing/2014/main" id="{8C61778F-F1B6-7147-926E-42B18379F117}"/>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8" name="Inhaltsplatzhalter 2">
            <a:extLst>
              <a:ext uri="{FF2B5EF4-FFF2-40B4-BE49-F238E27FC236}">
                <a16:creationId xmlns:a16="http://schemas.microsoft.com/office/drawing/2014/main" id="{AD885810-35BD-7747-ABF8-843DF612C7E8}"/>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2961117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p:bgRef idx="1001">
        <a:schemeClr val="bg1"/>
      </p:bgRef>
    </p:bg>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5AB7FA46-BEC7-7D4C-AC7A-B3FCC3FCC52F}"/>
              </a:ext>
            </a:extLst>
          </p:cNvPr>
          <p:cNvSpPr/>
          <p:nvPr userDrawn="1"/>
        </p:nvSpPr>
        <p:spPr>
          <a:xfrm>
            <a:off x="0" y="1097280"/>
            <a:ext cx="12192000" cy="576072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Datumsplatzhalter 3">
            <a:extLst>
              <a:ext uri="{FF2B5EF4-FFF2-40B4-BE49-F238E27FC236}">
                <a16:creationId xmlns:a16="http://schemas.microsoft.com/office/drawing/2014/main" id="{204D6919-5AC0-9248-96A7-ED5CD4312EC7}"/>
              </a:ext>
            </a:extLst>
          </p:cNvPr>
          <p:cNvSpPr>
            <a:spLocks noGrp="1"/>
          </p:cNvSpPr>
          <p:nvPr>
            <p:ph type="dt" sz="half" idx="10"/>
          </p:nvPr>
        </p:nvSpPr>
        <p:spPr/>
        <p:txBody>
          <a:bodyPr/>
          <a:lstStyle/>
          <a:p>
            <a:fld id="{EC8AAEAB-DC0D-124C-A3A7-CECD9522A02D}" type="datetime1">
              <a:rPr lang="de-DE" smtClean="0"/>
              <a:t>25.09.20</a:t>
            </a:fld>
            <a:endParaRPr lang="de-DE"/>
          </a:p>
        </p:txBody>
      </p:sp>
      <p:sp>
        <p:nvSpPr>
          <p:cNvPr id="5" name="Fußzeilenplatzhalter 4">
            <a:extLst>
              <a:ext uri="{FF2B5EF4-FFF2-40B4-BE49-F238E27FC236}">
                <a16:creationId xmlns:a16="http://schemas.microsoft.com/office/drawing/2014/main" id="{967E4B17-7D03-AF4D-A2E8-E8B6E8D3FA36}"/>
              </a:ext>
            </a:extLst>
          </p:cNvPr>
          <p:cNvSpPr>
            <a:spLocks noGrp="1"/>
          </p:cNvSpPr>
          <p:nvPr>
            <p:ph type="ftr" sz="quarter" idx="11"/>
          </p:nvPr>
        </p:nvSpPr>
        <p:spPr/>
        <p:txBody>
          <a:bodyPr/>
          <a:lstStyle>
            <a:lvl1pPr>
              <a:defRPr/>
            </a:lvl1p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6" name="Foliennummernplatzhalter 5">
            <a:extLst>
              <a:ext uri="{FF2B5EF4-FFF2-40B4-BE49-F238E27FC236}">
                <a16:creationId xmlns:a16="http://schemas.microsoft.com/office/drawing/2014/main" id="{6478F041-8F9C-514F-8923-2DFEE620D5E2}"/>
              </a:ext>
            </a:extLst>
          </p:cNvPr>
          <p:cNvSpPr>
            <a:spLocks noGrp="1"/>
          </p:cNvSpPr>
          <p:nvPr>
            <p:ph type="sldNum" sz="quarter" idx="12"/>
          </p:nvPr>
        </p:nvSpPr>
        <p:spPr/>
        <p:txBody>
          <a:bodyPr/>
          <a:lstStyle>
            <a:lvl1pPr>
              <a:defRPr sz="1200">
                <a:latin typeface="Open Sans" panose="020B0606030504020204" pitchFamily="34" charset="0"/>
                <a:ea typeface="Open Sans" panose="020B0606030504020204" pitchFamily="34" charset="0"/>
                <a:cs typeface="Open Sans" panose="020B0606030504020204" pitchFamily="34" charset="0"/>
              </a:defRPr>
            </a:lvl1pPr>
          </a:lstStyle>
          <a:p>
            <a:fld id="{63DC21CD-A42E-AB42-85DA-371CDC81102A}" type="slidenum">
              <a:rPr lang="de-DE" smtClean="0"/>
              <a:pPr/>
              <a:t>‹Nr.›</a:t>
            </a:fld>
            <a:endParaRPr lang="de-DE" dirty="0"/>
          </a:p>
        </p:txBody>
      </p:sp>
      <p:pic>
        <p:nvPicPr>
          <p:cNvPr id="13" name="Grafik 12">
            <a:extLst>
              <a:ext uri="{FF2B5EF4-FFF2-40B4-BE49-F238E27FC236}">
                <a16:creationId xmlns:a16="http://schemas.microsoft.com/office/drawing/2014/main" id="{45E94AD4-7C18-4A4D-88B6-1B9F57A847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788721" cy="1097280"/>
          </a:xfrm>
          <a:prstGeom prst="rect">
            <a:avLst/>
          </a:prstGeom>
        </p:spPr>
      </p:pic>
      <p:sp>
        <p:nvSpPr>
          <p:cNvPr id="8" name="Inhaltsplatzhalter 2">
            <a:extLst>
              <a:ext uri="{FF2B5EF4-FFF2-40B4-BE49-F238E27FC236}">
                <a16:creationId xmlns:a16="http://schemas.microsoft.com/office/drawing/2014/main" id="{28399322-0090-D54C-95EA-976A0346CCA4}"/>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43755354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3483BE1-6BCF-A641-BC99-F4C72FC077F2}"/>
              </a:ext>
            </a:extLst>
          </p:cNvPr>
          <p:cNvSpPr>
            <a:spLocks noGrp="1"/>
          </p:cNvSpPr>
          <p:nvPr>
            <p:ph idx="1"/>
          </p:nvPr>
        </p:nvSpPr>
        <p:spPr>
          <a:xfrm>
            <a:off x="838200" y="1825625"/>
            <a:ext cx="10515600" cy="435133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Mastertextformat bearbeiten
Zweite Ebene
Dritte Ebene
Vierte Ebene
Fünfte Ebene</a:t>
            </a:r>
          </a:p>
        </p:txBody>
      </p:sp>
      <p:sp>
        <p:nvSpPr>
          <p:cNvPr id="4" name="Datumsplatzhalter 3">
            <a:extLst>
              <a:ext uri="{FF2B5EF4-FFF2-40B4-BE49-F238E27FC236}">
                <a16:creationId xmlns:a16="http://schemas.microsoft.com/office/drawing/2014/main" id="{FF69F159-BDC4-C24B-BA34-A336FE439698}"/>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5" name="Fußzeilenplatzhalter 4">
            <a:extLst>
              <a:ext uri="{FF2B5EF4-FFF2-40B4-BE49-F238E27FC236}">
                <a16:creationId xmlns:a16="http://schemas.microsoft.com/office/drawing/2014/main" id="{63C70BF4-1A4E-604E-BC7F-CEF8FEB7A2B7}"/>
              </a:ext>
            </a:extLst>
          </p:cNvPr>
          <p:cNvSpPr>
            <a:spLocks noGrp="1"/>
          </p:cNvSpPr>
          <p:nvPr>
            <p:ph type="ftr" sz="quarter" idx="11"/>
          </p:nvPr>
        </p:nvSpPr>
        <p:spPr/>
        <p:txBody>
          <a:bodyPr/>
          <a:lstStyle>
            <a:lvl1pPr>
              <a:defRPr/>
            </a:lvl1p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6" name="Foliennummernplatzhalter 5">
            <a:extLst>
              <a:ext uri="{FF2B5EF4-FFF2-40B4-BE49-F238E27FC236}">
                <a16:creationId xmlns:a16="http://schemas.microsoft.com/office/drawing/2014/main" id="{26274DB5-BCA6-CF44-8B41-3F59901C0CAF}"/>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11" name="Inhaltsplatzhalter 2">
            <a:extLst>
              <a:ext uri="{FF2B5EF4-FFF2-40B4-BE49-F238E27FC236}">
                <a16:creationId xmlns:a16="http://schemas.microsoft.com/office/drawing/2014/main" id="{D8D3C64C-3C4D-1844-9D5C-0D72726DCB3F}"/>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2624113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B4D379B-E51D-8142-8131-61F69B2264BA}"/>
              </a:ext>
            </a:extLst>
          </p:cNvPr>
          <p:cNvSpPr>
            <a:spLocks noGrp="1"/>
          </p:cNvSpPr>
          <p:nvPr>
            <p:ph sz="half" idx="1"/>
          </p:nvPr>
        </p:nvSpPr>
        <p:spPr>
          <a:xfrm>
            <a:off x="838200" y="1825625"/>
            <a:ext cx="5181600" cy="435133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Mastertextformat bearbeiten
Zweite Ebene
Dritte Ebene
Vierte Ebene
Fünfte Ebene</a:t>
            </a:r>
          </a:p>
        </p:txBody>
      </p:sp>
      <p:sp>
        <p:nvSpPr>
          <p:cNvPr id="4" name="Inhaltsplatzhalter 3">
            <a:extLst>
              <a:ext uri="{FF2B5EF4-FFF2-40B4-BE49-F238E27FC236}">
                <a16:creationId xmlns:a16="http://schemas.microsoft.com/office/drawing/2014/main" id="{0E1D7CFE-0FD7-DC42-A1E0-DAAC5E79717F}"/>
              </a:ext>
            </a:extLst>
          </p:cNvPr>
          <p:cNvSpPr>
            <a:spLocks noGrp="1"/>
          </p:cNvSpPr>
          <p:nvPr>
            <p:ph sz="half" idx="2"/>
          </p:nvPr>
        </p:nvSpPr>
        <p:spPr>
          <a:xfrm>
            <a:off x="6172200" y="1825625"/>
            <a:ext cx="5181600" cy="435133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Mastertextformat bearbeiten
Zweite Ebene
Dritte Ebene
Vierte Ebene
Fünfte Ebene</a:t>
            </a:r>
          </a:p>
        </p:txBody>
      </p:sp>
      <p:sp>
        <p:nvSpPr>
          <p:cNvPr id="5" name="Datumsplatzhalter 4">
            <a:extLst>
              <a:ext uri="{FF2B5EF4-FFF2-40B4-BE49-F238E27FC236}">
                <a16:creationId xmlns:a16="http://schemas.microsoft.com/office/drawing/2014/main" id="{AEFB1982-DCED-7544-999C-56E48A5E19A7}"/>
              </a:ext>
            </a:extLst>
          </p:cNvPr>
          <p:cNvSpPr>
            <a:spLocks noGrp="1"/>
          </p:cNvSpPr>
          <p:nvPr>
            <p:ph type="dt" sz="half" idx="10"/>
          </p:nvPr>
        </p:nvSpPr>
        <p:spPr/>
        <p:txBody>
          <a:bodyPr/>
          <a:lstStyle/>
          <a:p>
            <a:fld id="{E3E895BA-B87C-C840-A112-F0AF1C5322F7}" type="datetime1">
              <a:rPr lang="de-DE" smtClean="0"/>
              <a:t>25.09.20</a:t>
            </a:fld>
            <a:endParaRPr lang="de-DE"/>
          </a:p>
        </p:txBody>
      </p:sp>
      <p:sp>
        <p:nvSpPr>
          <p:cNvPr id="6" name="Fußzeilenplatzhalter 5">
            <a:extLst>
              <a:ext uri="{FF2B5EF4-FFF2-40B4-BE49-F238E27FC236}">
                <a16:creationId xmlns:a16="http://schemas.microsoft.com/office/drawing/2014/main" id="{3F36857D-3CC7-F74A-B74A-75B2CC08D8FB}"/>
              </a:ext>
            </a:extLst>
          </p:cNvPr>
          <p:cNvSpPr>
            <a:spLocks noGrp="1"/>
          </p:cNvSpPr>
          <p:nvPr>
            <p:ph type="ftr" sz="quarter" idx="11"/>
          </p:nvPr>
        </p:nvSpPr>
        <p:spPr/>
        <p:txBody>
          <a:body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7" name="Foliennummernplatzhalter 6">
            <a:extLst>
              <a:ext uri="{FF2B5EF4-FFF2-40B4-BE49-F238E27FC236}">
                <a16:creationId xmlns:a16="http://schemas.microsoft.com/office/drawing/2014/main" id="{78C3E2A5-7DE9-3448-9A7B-32BF9A985E45}"/>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11" name="Inhaltsplatzhalter 2">
            <a:extLst>
              <a:ext uri="{FF2B5EF4-FFF2-40B4-BE49-F238E27FC236}">
                <a16:creationId xmlns:a16="http://schemas.microsoft.com/office/drawing/2014/main" id="{267AC867-6051-EB4E-88BC-10FD577440F3}"/>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3596182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FA4D9F3E-716D-3D4B-B089-DC0A9DBAE182}"/>
              </a:ext>
            </a:extLst>
          </p:cNvPr>
          <p:cNvSpPr>
            <a:spLocks noGrp="1"/>
          </p:cNvSpPr>
          <p:nvPr>
            <p:ph sz="half" idx="2"/>
          </p:nvPr>
        </p:nvSpPr>
        <p:spPr>
          <a:xfrm>
            <a:off x="839788" y="2505075"/>
            <a:ext cx="5157787" cy="368458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Mastertextformat bearbeiten
Zweite Ebene
Dritte Ebene
Vierte Ebene
Fünfte Ebene</a:t>
            </a:r>
          </a:p>
        </p:txBody>
      </p:sp>
      <p:sp>
        <p:nvSpPr>
          <p:cNvPr id="6" name="Inhaltsplatzhalter 5">
            <a:extLst>
              <a:ext uri="{FF2B5EF4-FFF2-40B4-BE49-F238E27FC236}">
                <a16:creationId xmlns:a16="http://schemas.microsoft.com/office/drawing/2014/main" id="{709E945C-14BA-C749-B18B-AE0FF43F6535}"/>
              </a:ext>
            </a:extLst>
          </p:cNvPr>
          <p:cNvSpPr>
            <a:spLocks noGrp="1"/>
          </p:cNvSpPr>
          <p:nvPr>
            <p:ph sz="quarter" idx="4"/>
          </p:nvPr>
        </p:nvSpPr>
        <p:spPr>
          <a:xfrm>
            <a:off x="6172200" y="2505075"/>
            <a:ext cx="5183188" cy="368458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Mastertextformat bearbeiten
Zweite Ebene
Dritte Ebene
Vierte Ebene
Fünfte Ebene</a:t>
            </a:r>
          </a:p>
        </p:txBody>
      </p:sp>
      <p:sp>
        <p:nvSpPr>
          <p:cNvPr id="7" name="Datumsplatzhalter 6">
            <a:extLst>
              <a:ext uri="{FF2B5EF4-FFF2-40B4-BE49-F238E27FC236}">
                <a16:creationId xmlns:a16="http://schemas.microsoft.com/office/drawing/2014/main" id="{946D5E05-E261-644F-B0EF-390BC59DB78A}"/>
              </a:ext>
            </a:extLst>
          </p:cNvPr>
          <p:cNvSpPr>
            <a:spLocks noGrp="1"/>
          </p:cNvSpPr>
          <p:nvPr>
            <p:ph type="dt" sz="half" idx="10"/>
          </p:nvPr>
        </p:nvSpPr>
        <p:spPr/>
        <p:txBody>
          <a:bodyPr/>
          <a:lstStyle/>
          <a:p>
            <a:fld id="{32D239B0-6704-7146-B9DF-83057500CEBF}" type="datetime1">
              <a:rPr lang="de-DE" smtClean="0"/>
              <a:t>25.09.20</a:t>
            </a:fld>
            <a:endParaRPr lang="de-DE"/>
          </a:p>
        </p:txBody>
      </p:sp>
      <p:sp>
        <p:nvSpPr>
          <p:cNvPr id="8" name="Fußzeilenplatzhalter 7">
            <a:extLst>
              <a:ext uri="{FF2B5EF4-FFF2-40B4-BE49-F238E27FC236}">
                <a16:creationId xmlns:a16="http://schemas.microsoft.com/office/drawing/2014/main" id="{B169702F-B820-A946-BF4F-869798AE6501}"/>
              </a:ext>
            </a:extLst>
          </p:cNvPr>
          <p:cNvSpPr>
            <a:spLocks noGrp="1"/>
          </p:cNvSpPr>
          <p:nvPr>
            <p:ph type="ftr" sz="quarter" idx="11"/>
          </p:nvPr>
        </p:nvSpPr>
        <p:spPr/>
        <p:txBody>
          <a:bodyPr/>
          <a:lstStyle/>
          <a:p>
            <a:r>
              <a:rPr lang="de-DE"/>
              <a:t>Juli 2019 © PIKAS digi (pikas-digi.dzlm.de)</a:t>
            </a:r>
            <a:endParaRPr lang="de-DE" dirty="0"/>
          </a:p>
        </p:txBody>
      </p:sp>
      <p:sp>
        <p:nvSpPr>
          <p:cNvPr id="9" name="Foliennummernplatzhalter 8">
            <a:extLst>
              <a:ext uri="{FF2B5EF4-FFF2-40B4-BE49-F238E27FC236}">
                <a16:creationId xmlns:a16="http://schemas.microsoft.com/office/drawing/2014/main" id="{1639848D-7F48-DD40-9E9E-63B751897AB5}"/>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11" name="Inhaltsplatzhalter 2">
            <a:extLst>
              <a:ext uri="{FF2B5EF4-FFF2-40B4-BE49-F238E27FC236}">
                <a16:creationId xmlns:a16="http://schemas.microsoft.com/office/drawing/2014/main" id="{C8C010AA-318D-6F42-8277-20C9548C3195}"/>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1025523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6154BC2-AA4C-7647-8C29-BE67C73E974C}"/>
              </a:ext>
            </a:extLst>
          </p:cNvPr>
          <p:cNvSpPr>
            <a:spLocks noGrp="1"/>
          </p:cNvSpPr>
          <p:nvPr>
            <p:ph type="dt" sz="half" idx="10"/>
          </p:nvPr>
        </p:nvSpPr>
        <p:spPr/>
        <p:txBody>
          <a:bodyPr/>
          <a:lstStyle/>
          <a:p>
            <a:fld id="{B74199E7-A0DE-4F44-9125-CDA0F8E7FE7B}" type="datetime1">
              <a:rPr lang="de-DE" smtClean="0"/>
              <a:t>25.09.20</a:t>
            </a:fld>
            <a:endParaRPr lang="de-DE"/>
          </a:p>
        </p:txBody>
      </p:sp>
      <p:sp>
        <p:nvSpPr>
          <p:cNvPr id="4" name="Fußzeilenplatzhalter 3">
            <a:extLst>
              <a:ext uri="{FF2B5EF4-FFF2-40B4-BE49-F238E27FC236}">
                <a16:creationId xmlns:a16="http://schemas.microsoft.com/office/drawing/2014/main" id="{F5505779-3EB0-6844-BDCC-2BE2626F9EB2}"/>
              </a:ext>
            </a:extLst>
          </p:cNvPr>
          <p:cNvSpPr>
            <a:spLocks noGrp="1"/>
          </p:cNvSpPr>
          <p:nvPr>
            <p:ph type="ftr" sz="quarter" idx="11"/>
          </p:nvPr>
        </p:nvSpPr>
        <p:spPr/>
        <p:txBody>
          <a:body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5" name="Foliennummernplatzhalter 4">
            <a:extLst>
              <a:ext uri="{FF2B5EF4-FFF2-40B4-BE49-F238E27FC236}">
                <a16:creationId xmlns:a16="http://schemas.microsoft.com/office/drawing/2014/main" id="{422E2F43-6FB6-F641-82E0-90E37718094A}"/>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7" name="Inhaltsplatzhalter 2">
            <a:extLst>
              <a:ext uri="{FF2B5EF4-FFF2-40B4-BE49-F238E27FC236}">
                <a16:creationId xmlns:a16="http://schemas.microsoft.com/office/drawing/2014/main" id="{2AB50CA1-104F-A74F-93FF-5F912CEFEC0C}"/>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3786626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653F6CD-F9A7-CE47-94DD-D1D977283CE3}"/>
              </a:ext>
            </a:extLst>
          </p:cNvPr>
          <p:cNvSpPr>
            <a:spLocks noGrp="1"/>
          </p:cNvSpPr>
          <p:nvPr>
            <p:ph type="dt" sz="half" idx="10"/>
          </p:nvPr>
        </p:nvSpPr>
        <p:spPr/>
        <p:txBody>
          <a:bodyPr/>
          <a:lstStyle/>
          <a:p>
            <a:fld id="{829E82A7-97A2-6F48-9048-F4315A109F9B}" type="datetime1">
              <a:rPr lang="de-DE" smtClean="0"/>
              <a:t>25.09.20</a:t>
            </a:fld>
            <a:endParaRPr lang="de-DE"/>
          </a:p>
        </p:txBody>
      </p:sp>
      <p:sp>
        <p:nvSpPr>
          <p:cNvPr id="3" name="Fußzeilenplatzhalter 2">
            <a:extLst>
              <a:ext uri="{FF2B5EF4-FFF2-40B4-BE49-F238E27FC236}">
                <a16:creationId xmlns:a16="http://schemas.microsoft.com/office/drawing/2014/main" id="{5FF797E9-B36A-0046-B50C-944A91315F15}"/>
              </a:ext>
            </a:extLst>
          </p:cNvPr>
          <p:cNvSpPr>
            <a:spLocks noGrp="1"/>
          </p:cNvSpPr>
          <p:nvPr>
            <p:ph type="ftr" sz="quarter" idx="11"/>
          </p:nvPr>
        </p:nvSpPr>
        <p:spPr/>
        <p:txBody>
          <a:body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4" name="Foliennummernplatzhalter 3">
            <a:extLst>
              <a:ext uri="{FF2B5EF4-FFF2-40B4-BE49-F238E27FC236}">
                <a16:creationId xmlns:a16="http://schemas.microsoft.com/office/drawing/2014/main" id="{4BAC6437-C8CE-174D-B42E-D6652797AE01}"/>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6" name="Inhaltsplatzhalter 2">
            <a:extLst>
              <a:ext uri="{FF2B5EF4-FFF2-40B4-BE49-F238E27FC236}">
                <a16:creationId xmlns:a16="http://schemas.microsoft.com/office/drawing/2014/main" id="{B77EE81F-383A-AE4D-ADE2-0911C046585C}"/>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2050600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FBC950E-645F-C847-A94E-E4921B89CF9D}"/>
              </a:ext>
            </a:extLst>
          </p:cNvPr>
          <p:cNvSpPr>
            <a:spLocks noGrp="1"/>
          </p:cNvSpPr>
          <p:nvPr>
            <p:ph idx="1"/>
          </p:nvPr>
        </p:nvSpPr>
        <p:spPr>
          <a:xfrm>
            <a:off x="5183188" y="1367624"/>
            <a:ext cx="6172200" cy="4493426"/>
          </a:xfrm>
          <a:prstGeom prst="rect">
            <a:avLst/>
          </a:prstGeom>
        </p:spPr>
        <p:txBody>
          <a:bodyPr/>
          <a:lstStyle>
            <a:lvl1pPr>
              <a:defRPr sz="3200">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dirty="0"/>
              <a:t>Mastertextformat bearbeiten
Zweite Ebene
Dritte Ebene
Vierte Ebene
Fünfte Ebene</a:t>
            </a:r>
          </a:p>
        </p:txBody>
      </p:sp>
      <p:sp>
        <p:nvSpPr>
          <p:cNvPr id="4" name="Textplatzhalter 3">
            <a:extLst>
              <a:ext uri="{FF2B5EF4-FFF2-40B4-BE49-F238E27FC236}">
                <a16:creationId xmlns:a16="http://schemas.microsoft.com/office/drawing/2014/main" id="{05F85F99-D27F-5740-B863-66941DB164E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dirty="0"/>
              <a:t>Mastertextformat bearbeiten
Zweite Ebene
Dritte Ebene
Vierte Ebene
Fünfte Ebene</a:t>
            </a:r>
          </a:p>
        </p:txBody>
      </p:sp>
      <p:sp>
        <p:nvSpPr>
          <p:cNvPr id="5" name="Datumsplatzhalter 4">
            <a:extLst>
              <a:ext uri="{FF2B5EF4-FFF2-40B4-BE49-F238E27FC236}">
                <a16:creationId xmlns:a16="http://schemas.microsoft.com/office/drawing/2014/main" id="{7404D5F8-892F-EC4C-B3EF-8329A5B2CD64}"/>
              </a:ext>
            </a:extLst>
          </p:cNvPr>
          <p:cNvSpPr>
            <a:spLocks noGrp="1"/>
          </p:cNvSpPr>
          <p:nvPr>
            <p:ph type="dt" sz="half" idx="10"/>
          </p:nvPr>
        </p:nvSpPr>
        <p:spPr/>
        <p:txBody>
          <a:bodyPr/>
          <a:lstStyle/>
          <a:p>
            <a:fld id="{74E66D84-729E-0046-897A-5AB9B26994C4}" type="datetime1">
              <a:rPr lang="de-DE" smtClean="0"/>
              <a:t>25.09.20</a:t>
            </a:fld>
            <a:endParaRPr lang="de-DE"/>
          </a:p>
        </p:txBody>
      </p:sp>
      <p:sp>
        <p:nvSpPr>
          <p:cNvPr id="6" name="Fußzeilenplatzhalter 5">
            <a:extLst>
              <a:ext uri="{FF2B5EF4-FFF2-40B4-BE49-F238E27FC236}">
                <a16:creationId xmlns:a16="http://schemas.microsoft.com/office/drawing/2014/main" id="{F824620E-28D6-AF43-9B37-BE3895D51521}"/>
              </a:ext>
            </a:extLst>
          </p:cNvPr>
          <p:cNvSpPr>
            <a:spLocks noGrp="1"/>
          </p:cNvSpPr>
          <p:nvPr>
            <p:ph type="ftr" sz="quarter" idx="11"/>
          </p:nvPr>
        </p:nvSpPr>
        <p:spPr/>
        <p:txBody>
          <a:body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7" name="Foliennummernplatzhalter 6">
            <a:extLst>
              <a:ext uri="{FF2B5EF4-FFF2-40B4-BE49-F238E27FC236}">
                <a16:creationId xmlns:a16="http://schemas.microsoft.com/office/drawing/2014/main" id="{A2E43784-E856-5349-B0E7-8F651B12E0E2}"/>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9" name="Inhaltsplatzhalter 2">
            <a:extLst>
              <a:ext uri="{FF2B5EF4-FFF2-40B4-BE49-F238E27FC236}">
                <a16:creationId xmlns:a16="http://schemas.microsoft.com/office/drawing/2014/main" id="{5D2FE3C6-118E-EF42-80D7-7D476FB64881}"/>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1520940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78587CE8-0D23-694E-BBB4-FE7F924269FD}"/>
              </a:ext>
            </a:extLst>
          </p:cNvPr>
          <p:cNvSpPr>
            <a:spLocks noGrp="1"/>
          </p:cNvSpPr>
          <p:nvPr>
            <p:ph type="pic" idx="1"/>
          </p:nvPr>
        </p:nvSpPr>
        <p:spPr>
          <a:xfrm>
            <a:off x="5183188" y="1248355"/>
            <a:ext cx="6172200" cy="461269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a:extLst>
              <a:ext uri="{FF2B5EF4-FFF2-40B4-BE49-F238E27FC236}">
                <a16:creationId xmlns:a16="http://schemas.microsoft.com/office/drawing/2014/main" id="{203517CD-EE85-444C-AE75-5AD520F7129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dirty="0"/>
              <a:t>Mastertextformat bearbeiten
Zweite Ebene
Dritte Ebene
Vierte Ebene
Fünfte Ebene</a:t>
            </a:r>
          </a:p>
        </p:txBody>
      </p:sp>
      <p:sp>
        <p:nvSpPr>
          <p:cNvPr id="5" name="Datumsplatzhalter 4">
            <a:extLst>
              <a:ext uri="{FF2B5EF4-FFF2-40B4-BE49-F238E27FC236}">
                <a16:creationId xmlns:a16="http://schemas.microsoft.com/office/drawing/2014/main" id="{70399341-256F-8E4F-A536-CC67E07DD345}"/>
              </a:ext>
            </a:extLst>
          </p:cNvPr>
          <p:cNvSpPr>
            <a:spLocks noGrp="1"/>
          </p:cNvSpPr>
          <p:nvPr>
            <p:ph type="dt" sz="half" idx="10"/>
          </p:nvPr>
        </p:nvSpPr>
        <p:spPr/>
        <p:txBody>
          <a:bodyPr/>
          <a:lstStyle/>
          <a:p>
            <a:fld id="{4DCF6852-C5F7-CC43-ADA5-228C0AFFB466}" type="datetime1">
              <a:rPr lang="de-DE" smtClean="0"/>
              <a:t>25.09.20</a:t>
            </a:fld>
            <a:endParaRPr lang="de-DE"/>
          </a:p>
        </p:txBody>
      </p:sp>
      <p:sp>
        <p:nvSpPr>
          <p:cNvPr id="6" name="Fußzeilenplatzhalter 5">
            <a:extLst>
              <a:ext uri="{FF2B5EF4-FFF2-40B4-BE49-F238E27FC236}">
                <a16:creationId xmlns:a16="http://schemas.microsoft.com/office/drawing/2014/main" id="{39C349F8-7FF3-CC42-8BF8-387E44C3004E}"/>
              </a:ext>
            </a:extLst>
          </p:cNvPr>
          <p:cNvSpPr>
            <a:spLocks noGrp="1"/>
          </p:cNvSpPr>
          <p:nvPr>
            <p:ph type="ftr" sz="quarter" idx="11"/>
          </p:nvPr>
        </p:nvSpPr>
        <p:spPr/>
        <p:txBody>
          <a:body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7" name="Foliennummernplatzhalter 6">
            <a:extLst>
              <a:ext uri="{FF2B5EF4-FFF2-40B4-BE49-F238E27FC236}">
                <a16:creationId xmlns:a16="http://schemas.microsoft.com/office/drawing/2014/main" id="{63B9207A-6000-C84B-B444-584FC99FBC8F}"/>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9" name="Inhaltsplatzhalter 2">
            <a:extLst>
              <a:ext uri="{FF2B5EF4-FFF2-40B4-BE49-F238E27FC236}">
                <a16:creationId xmlns:a16="http://schemas.microsoft.com/office/drawing/2014/main" id="{F4E9DEBB-C41C-6345-9582-89A7A48D4C3D}"/>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2488902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218A065-696F-0747-9E24-87B5827B4D88}"/>
              </a:ext>
            </a:extLst>
          </p:cNvPr>
          <p:cNvSpPr/>
          <p:nvPr userDrawn="1"/>
        </p:nvSpPr>
        <p:spPr>
          <a:xfrm>
            <a:off x="0" y="1097280"/>
            <a:ext cx="12192000" cy="576072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Datumsplatzhalter 3">
            <a:extLst>
              <a:ext uri="{FF2B5EF4-FFF2-40B4-BE49-F238E27FC236}">
                <a16:creationId xmlns:a16="http://schemas.microsoft.com/office/drawing/2014/main" id="{0291F877-6F54-FB4C-8CFE-B35BE13F7C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F43CA261-5180-504B-905F-DCBA8D2DEB98}" type="datetime1">
              <a:rPr lang="de-DE" smtClean="0"/>
              <a:t>25.09.20</a:t>
            </a:fld>
            <a:endParaRPr lang="de-DE" dirty="0"/>
          </a:p>
        </p:txBody>
      </p:sp>
      <p:sp>
        <p:nvSpPr>
          <p:cNvPr id="6" name="Foliennummernplatzhalter 5">
            <a:extLst>
              <a:ext uri="{FF2B5EF4-FFF2-40B4-BE49-F238E27FC236}">
                <a16:creationId xmlns:a16="http://schemas.microsoft.com/office/drawing/2014/main" id="{A22B7F4A-DF4E-614F-B53B-86208B3AE2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D26CBBC-A65C-324F-A558-3C7EC3B0734D}" type="slidenum">
              <a:rPr lang="de-DE" smtClean="0"/>
              <a:pPr/>
              <a:t>‹Nr.›</a:t>
            </a:fld>
            <a:endParaRPr lang="de-DE" dirty="0"/>
          </a:p>
        </p:txBody>
      </p:sp>
      <p:pic>
        <p:nvPicPr>
          <p:cNvPr id="8" name="Grafik 7">
            <a:extLst>
              <a:ext uri="{FF2B5EF4-FFF2-40B4-BE49-F238E27FC236}">
                <a16:creationId xmlns:a16="http://schemas.microsoft.com/office/drawing/2014/main" id="{BF53EB5A-0AF2-9942-8D87-B970595CC2A3}"/>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3788721" cy="1097280"/>
          </a:xfrm>
          <a:prstGeom prst="rect">
            <a:avLst/>
          </a:prstGeom>
        </p:spPr>
      </p:pic>
      <p:sp>
        <p:nvSpPr>
          <p:cNvPr id="5" name="Fußzeilenplatzhalter 4">
            <a:extLst>
              <a:ext uri="{FF2B5EF4-FFF2-40B4-BE49-F238E27FC236}">
                <a16:creationId xmlns:a16="http://schemas.microsoft.com/office/drawing/2014/main" id="{D4F4F7A2-C28E-F94B-A515-AE7072F26D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Tree>
    <p:extLst>
      <p:ext uri="{BB962C8B-B14F-4D97-AF65-F5344CB8AC3E}">
        <p14:creationId xmlns:p14="http://schemas.microsoft.com/office/powerpoint/2010/main" val="1982975099"/>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pikas.dzlm.d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scratch.mit.edu/projects/286037980/editor"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scratch.mit.edu/projects/334118011/editor" TargetMode="External"/><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scratch.mit.edu/projects/334117951/editor" TargetMode="External"/><Relationship Id="rId5" Type="http://schemas.openxmlformats.org/officeDocument/2006/relationships/image" Target="../media/image18.png"/><Relationship Id="rId4" Type="http://schemas.openxmlformats.org/officeDocument/2006/relationships/hyperlink" Target="https://scratch.mit.edu/projects/334118045/editor"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24.tiff"/><Relationship Id="rId4" Type="http://schemas.openxmlformats.org/officeDocument/2006/relationships/image" Target="../media/image23.tif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52.tiff"/><Relationship Id="rId4" Type="http://schemas.microsoft.com/office/2007/relationships/hdphoto" Target="../media/hdphoto3.wdp"/></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8DA4C78-34BB-644E-8CEA-FB12EE082C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79235"/>
            <a:ext cx="12215381" cy="4699529"/>
          </a:xfrm>
          <a:prstGeom prst="rect">
            <a:avLst/>
          </a:prstGeom>
        </p:spPr>
      </p:pic>
      <p:sp>
        <p:nvSpPr>
          <p:cNvPr id="4" name="Titel 1">
            <a:extLst>
              <a:ext uri="{FF2B5EF4-FFF2-40B4-BE49-F238E27FC236}">
                <a16:creationId xmlns:a16="http://schemas.microsoft.com/office/drawing/2014/main" id="{66DD040F-58AC-A04B-B989-995AA45257A7}"/>
              </a:ext>
            </a:extLst>
          </p:cNvPr>
          <p:cNvSpPr txBox="1">
            <a:spLocks/>
          </p:cNvSpPr>
          <p:nvPr/>
        </p:nvSpPr>
        <p:spPr>
          <a:xfrm>
            <a:off x="317499" y="1760538"/>
            <a:ext cx="10267155" cy="757767"/>
          </a:xfrm>
          <a:prstGeom prst="rect">
            <a:avLst/>
          </a:prstGeom>
          <a:solidFill>
            <a:schemeClr val="bg1"/>
          </a:solidFill>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dirty="0">
                <a:solidFill>
                  <a:srgbClr val="428891"/>
                </a:solidFill>
                <a:latin typeface="Open Sans Light" panose="020B0306030504020204" pitchFamily="34" charset="0"/>
                <a:ea typeface="Open Sans Light" panose="020B0306030504020204" pitchFamily="34" charset="0"/>
                <a:cs typeface="Open Sans Light" panose="020B0306030504020204" pitchFamily="34" charset="0"/>
              </a:rPr>
              <a:t>PROGRAMMIEREN IN DER GRUNDSCHULE</a:t>
            </a:r>
          </a:p>
        </p:txBody>
      </p:sp>
      <p:sp>
        <p:nvSpPr>
          <p:cNvPr id="5" name="Untertitel 2">
            <a:extLst>
              <a:ext uri="{FF2B5EF4-FFF2-40B4-BE49-F238E27FC236}">
                <a16:creationId xmlns:a16="http://schemas.microsoft.com/office/drawing/2014/main" id="{4C2A5ADC-D88B-9748-A584-2DE4296E8133}"/>
              </a:ext>
            </a:extLst>
          </p:cNvPr>
          <p:cNvSpPr txBox="1">
            <a:spLocks/>
          </p:cNvSpPr>
          <p:nvPr/>
        </p:nvSpPr>
        <p:spPr>
          <a:xfrm>
            <a:off x="317500" y="3022071"/>
            <a:ext cx="8763000" cy="757767"/>
          </a:xfrm>
          <a:prstGeom prst="rect">
            <a:avLst/>
          </a:prstGeom>
          <a:solidFill>
            <a:schemeClr val="bg1"/>
          </a:solidFill>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4000" dirty="0">
                <a:solidFill>
                  <a:srgbClr val="428891"/>
                </a:solidFill>
                <a:latin typeface="Open Sans Light" panose="020B0306030504020204" pitchFamily="34" charset="0"/>
                <a:ea typeface="Open Sans Light" panose="020B0306030504020204" pitchFamily="34" charset="0"/>
                <a:cs typeface="Open Sans Light" panose="020B0306030504020204" pitchFamily="34" charset="0"/>
              </a:rPr>
              <a:t>AUCH IM MATHEMATIKUNTERRICHT</a:t>
            </a:r>
          </a:p>
        </p:txBody>
      </p:sp>
      <p:sp>
        <p:nvSpPr>
          <p:cNvPr id="8" name="Fußzeilenplatzhalter 4">
            <a:extLst>
              <a:ext uri="{FF2B5EF4-FFF2-40B4-BE49-F238E27FC236}">
                <a16:creationId xmlns:a16="http://schemas.microsoft.com/office/drawing/2014/main" id="{AFDCE35A-1435-C244-856D-C4F80E1EC862}"/>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Tree>
    <p:extLst>
      <p:ext uri="{BB962C8B-B14F-4D97-AF65-F5344CB8AC3E}">
        <p14:creationId xmlns:p14="http://schemas.microsoft.com/office/powerpoint/2010/main" val="2014617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6D199BC-0C51-064E-8BD2-DC99D9E8C69C}"/>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BCB99A69-7FE9-7A40-AC2A-B52D563CB718}"/>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761932AE-D8A8-CC4E-815F-7B8EFF2C5E79}"/>
              </a:ext>
            </a:extLst>
          </p:cNvPr>
          <p:cNvSpPr>
            <a:spLocks noGrp="1"/>
          </p:cNvSpPr>
          <p:nvPr>
            <p:ph type="sldNum" sz="quarter" idx="12"/>
          </p:nvPr>
        </p:nvSpPr>
        <p:spPr/>
        <p:txBody>
          <a:bodyPr/>
          <a:lstStyle/>
          <a:p>
            <a:fld id="{7D26CBBC-A65C-324F-A558-3C7EC3B0734D}" type="slidenum">
              <a:rPr lang="de-DE" smtClean="0"/>
              <a:t>9</a:t>
            </a:fld>
            <a:endParaRPr lang="de-DE"/>
          </a:p>
        </p:txBody>
      </p:sp>
      <p:sp>
        <p:nvSpPr>
          <p:cNvPr id="11" name="Abgerundetes Rechteck 10">
            <a:extLst>
              <a:ext uri="{FF2B5EF4-FFF2-40B4-BE49-F238E27FC236}">
                <a16:creationId xmlns:a16="http://schemas.microsoft.com/office/drawing/2014/main" id="{C5CE7CC0-FDF1-2744-A0EB-5E7758BEFB76}"/>
              </a:ext>
            </a:extLst>
          </p:cNvPr>
          <p:cNvSpPr/>
          <p:nvPr/>
        </p:nvSpPr>
        <p:spPr>
          <a:xfrm>
            <a:off x="4350880" y="1386648"/>
            <a:ext cx="2874848" cy="80233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Problem</a:t>
            </a:r>
          </a:p>
        </p:txBody>
      </p:sp>
      <p:sp>
        <p:nvSpPr>
          <p:cNvPr id="12" name="Abgerundetes Rechteck 11">
            <a:extLst>
              <a:ext uri="{FF2B5EF4-FFF2-40B4-BE49-F238E27FC236}">
                <a16:creationId xmlns:a16="http://schemas.microsoft.com/office/drawing/2014/main" id="{F0934034-A6DE-8C47-B89F-E26B923D1A7B}"/>
              </a:ext>
            </a:extLst>
          </p:cNvPr>
          <p:cNvSpPr/>
          <p:nvPr/>
        </p:nvSpPr>
        <p:spPr>
          <a:xfrm>
            <a:off x="4350880" y="2353569"/>
            <a:ext cx="2867438" cy="80233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algorithmische Beschreibung</a:t>
            </a:r>
          </a:p>
        </p:txBody>
      </p:sp>
      <p:sp>
        <p:nvSpPr>
          <p:cNvPr id="13" name="Abgerundetes Rechteck 12">
            <a:extLst>
              <a:ext uri="{FF2B5EF4-FFF2-40B4-BE49-F238E27FC236}">
                <a16:creationId xmlns:a16="http://schemas.microsoft.com/office/drawing/2014/main" id="{BB82DF30-2AAB-D946-BD2F-CACB22A59A5F}"/>
              </a:ext>
            </a:extLst>
          </p:cNvPr>
          <p:cNvSpPr/>
          <p:nvPr/>
        </p:nvSpPr>
        <p:spPr>
          <a:xfrm>
            <a:off x="4350880" y="3320489"/>
            <a:ext cx="2867438" cy="80168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Programm</a:t>
            </a:r>
          </a:p>
        </p:txBody>
      </p:sp>
      <p:sp>
        <p:nvSpPr>
          <p:cNvPr id="14" name="Abgerundetes Rechteck 13">
            <a:extLst>
              <a:ext uri="{FF2B5EF4-FFF2-40B4-BE49-F238E27FC236}">
                <a16:creationId xmlns:a16="http://schemas.microsoft.com/office/drawing/2014/main" id="{9983AA03-5227-9648-BD36-890FE3645B3B}"/>
              </a:ext>
            </a:extLst>
          </p:cNvPr>
          <p:cNvSpPr/>
          <p:nvPr/>
        </p:nvSpPr>
        <p:spPr>
          <a:xfrm>
            <a:off x="4350880" y="4291801"/>
            <a:ext cx="2867438" cy="80168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ausführbares Programm</a:t>
            </a:r>
          </a:p>
        </p:txBody>
      </p:sp>
      <p:sp>
        <p:nvSpPr>
          <p:cNvPr id="15" name="Abgerundetes Rechteck 14">
            <a:extLst>
              <a:ext uri="{FF2B5EF4-FFF2-40B4-BE49-F238E27FC236}">
                <a16:creationId xmlns:a16="http://schemas.microsoft.com/office/drawing/2014/main" id="{8600E945-1B47-0C4C-A59A-16017E866200}"/>
              </a:ext>
            </a:extLst>
          </p:cNvPr>
          <p:cNvSpPr/>
          <p:nvPr/>
        </p:nvSpPr>
        <p:spPr>
          <a:xfrm>
            <a:off x="4350880" y="5258338"/>
            <a:ext cx="2867438" cy="80168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Problemlösung</a:t>
            </a:r>
          </a:p>
        </p:txBody>
      </p:sp>
      <p:cxnSp>
        <p:nvCxnSpPr>
          <p:cNvPr id="16" name="Gerade Verbindung mit Pfeil 15">
            <a:extLst>
              <a:ext uri="{FF2B5EF4-FFF2-40B4-BE49-F238E27FC236}">
                <a16:creationId xmlns:a16="http://schemas.microsoft.com/office/drawing/2014/main" id="{D3BD5ADC-AF4B-9140-A2DA-98984CB2E880}"/>
              </a:ext>
            </a:extLst>
          </p:cNvPr>
          <p:cNvCxnSpPr>
            <a:cxnSpLocks/>
          </p:cNvCxnSpPr>
          <p:nvPr/>
        </p:nvCxnSpPr>
        <p:spPr>
          <a:xfrm>
            <a:off x="5796942" y="2221696"/>
            <a:ext cx="0" cy="101225"/>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17" name="Gerade Verbindung mit Pfeil 16">
            <a:extLst>
              <a:ext uri="{FF2B5EF4-FFF2-40B4-BE49-F238E27FC236}">
                <a16:creationId xmlns:a16="http://schemas.microsoft.com/office/drawing/2014/main" id="{ED92B9C8-36FA-1649-8C9D-DC611B9DCD20}"/>
              </a:ext>
            </a:extLst>
          </p:cNvPr>
          <p:cNvCxnSpPr>
            <a:cxnSpLocks/>
          </p:cNvCxnSpPr>
          <p:nvPr/>
        </p:nvCxnSpPr>
        <p:spPr>
          <a:xfrm>
            <a:off x="5786782" y="3214021"/>
            <a:ext cx="0" cy="72206"/>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18" name="Gerade Verbindung mit Pfeil 17">
            <a:extLst>
              <a:ext uri="{FF2B5EF4-FFF2-40B4-BE49-F238E27FC236}">
                <a16:creationId xmlns:a16="http://schemas.microsoft.com/office/drawing/2014/main" id="{C7F6AF09-B42F-A04B-A211-E8B9DAAD4751}"/>
              </a:ext>
            </a:extLst>
          </p:cNvPr>
          <p:cNvCxnSpPr>
            <a:cxnSpLocks/>
          </p:cNvCxnSpPr>
          <p:nvPr/>
        </p:nvCxnSpPr>
        <p:spPr>
          <a:xfrm>
            <a:off x="5796942" y="4198885"/>
            <a:ext cx="0" cy="58944"/>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19" name="Gerade Verbindung mit Pfeil 18">
            <a:extLst>
              <a:ext uri="{FF2B5EF4-FFF2-40B4-BE49-F238E27FC236}">
                <a16:creationId xmlns:a16="http://schemas.microsoft.com/office/drawing/2014/main" id="{BBC35586-96D5-AB42-8749-40D9E938B425}"/>
              </a:ext>
            </a:extLst>
          </p:cNvPr>
          <p:cNvCxnSpPr>
            <a:cxnSpLocks/>
          </p:cNvCxnSpPr>
          <p:nvPr/>
        </p:nvCxnSpPr>
        <p:spPr>
          <a:xfrm>
            <a:off x="5796942" y="5175639"/>
            <a:ext cx="0" cy="56662"/>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sp>
        <p:nvSpPr>
          <p:cNvPr id="20" name="Abgerundetes Rechteck 19">
            <a:extLst>
              <a:ext uri="{FF2B5EF4-FFF2-40B4-BE49-F238E27FC236}">
                <a16:creationId xmlns:a16="http://schemas.microsoft.com/office/drawing/2014/main" id="{C043415D-4F8D-6B49-A979-B5EEB30D3E6F}"/>
              </a:ext>
            </a:extLst>
          </p:cNvPr>
          <p:cNvSpPr/>
          <p:nvPr/>
        </p:nvSpPr>
        <p:spPr>
          <a:xfrm>
            <a:off x="7850923" y="1377633"/>
            <a:ext cx="3333862" cy="802332"/>
          </a:xfrm>
          <a:prstGeom prst="roundRect">
            <a:avLst/>
          </a:prstGeom>
          <a:ln>
            <a:solidFill>
              <a:srgbClr val="317E87"/>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1600" dirty="0">
                <a:latin typeface="Open Sans" panose="020B0606030504020204" pitchFamily="34" charset="0"/>
                <a:ea typeface="Open Sans" panose="020B0606030504020204" pitchFamily="34" charset="0"/>
                <a:cs typeface="Open Sans" panose="020B0606030504020204" pitchFamily="34" charset="0"/>
              </a:rPr>
              <a:t>Welches Problem ist zu lösen?</a:t>
            </a:r>
            <a:br>
              <a:rPr lang="de-DE" sz="1600" dirty="0">
                <a:latin typeface="Open Sans" panose="020B0606030504020204" pitchFamily="34" charset="0"/>
                <a:ea typeface="Open Sans" panose="020B0606030504020204" pitchFamily="34" charset="0"/>
                <a:cs typeface="Open Sans" panose="020B0606030504020204" pitchFamily="34" charset="0"/>
              </a:rPr>
            </a:br>
            <a:r>
              <a:rPr lang="de-DE" sz="1600" dirty="0">
                <a:latin typeface="Open Sans" panose="020B0606030504020204" pitchFamily="34" charset="0"/>
                <a:ea typeface="Open Sans" panose="020B0606030504020204" pitchFamily="34" charset="0"/>
                <a:cs typeface="Open Sans" panose="020B0606030504020204" pitchFamily="34" charset="0"/>
              </a:rPr>
              <a:t>Was erwarte ich von meiner Lösung?</a:t>
            </a:r>
          </a:p>
        </p:txBody>
      </p:sp>
      <p:sp>
        <p:nvSpPr>
          <p:cNvPr id="21" name="Abgerundetes Rechteck 20">
            <a:extLst>
              <a:ext uri="{FF2B5EF4-FFF2-40B4-BE49-F238E27FC236}">
                <a16:creationId xmlns:a16="http://schemas.microsoft.com/office/drawing/2014/main" id="{1617F8B8-8C08-C540-AA00-F81ED8ADF898}"/>
              </a:ext>
            </a:extLst>
          </p:cNvPr>
          <p:cNvSpPr/>
          <p:nvPr/>
        </p:nvSpPr>
        <p:spPr>
          <a:xfrm>
            <a:off x="7861083" y="2344554"/>
            <a:ext cx="3333862" cy="802330"/>
          </a:xfrm>
          <a:prstGeom prst="roundRect">
            <a:avLst/>
          </a:prstGeom>
          <a:ln>
            <a:solidFill>
              <a:srgbClr val="42889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1600" dirty="0">
                <a:latin typeface="Open Sans" panose="020B0606030504020204" pitchFamily="34" charset="0"/>
                <a:ea typeface="Open Sans" panose="020B0606030504020204" pitchFamily="34" charset="0"/>
                <a:cs typeface="Open Sans" panose="020B0606030504020204" pitchFamily="34" charset="0"/>
              </a:rPr>
              <a:t>Wie lässt sich das Problem lösen?</a:t>
            </a:r>
          </a:p>
        </p:txBody>
      </p:sp>
      <p:sp>
        <p:nvSpPr>
          <p:cNvPr id="22" name="Abgerundetes Rechteck 21">
            <a:extLst>
              <a:ext uri="{FF2B5EF4-FFF2-40B4-BE49-F238E27FC236}">
                <a16:creationId xmlns:a16="http://schemas.microsoft.com/office/drawing/2014/main" id="{E9BFC382-A2A8-7848-AB12-4A587199CBBF}"/>
              </a:ext>
            </a:extLst>
          </p:cNvPr>
          <p:cNvSpPr/>
          <p:nvPr/>
        </p:nvSpPr>
        <p:spPr>
          <a:xfrm>
            <a:off x="7861083" y="3311474"/>
            <a:ext cx="3333862" cy="801685"/>
          </a:xfrm>
          <a:prstGeom prst="roundRect">
            <a:avLst/>
          </a:prstGeom>
          <a:ln>
            <a:solidFill>
              <a:srgbClr val="42889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1600" dirty="0">
                <a:latin typeface="Open Sans" panose="020B0606030504020204" pitchFamily="34" charset="0"/>
                <a:ea typeface="Open Sans" panose="020B0606030504020204" pitchFamily="34" charset="0"/>
                <a:cs typeface="Open Sans" panose="020B0606030504020204" pitchFamily="34" charset="0"/>
              </a:rPr>
              <a:t>Wie bringe ich meine Idee dem Computer bei? </a:t>
            </a:r>
          </a:p>
          <a:p>
            <a:pPr algn="ctr"/>
            <a:r>
              <a:rPr lang="de-DE" sz="1600" dirty="0">
                <a:latin typeface="Open Sans" panose="020B0606030504020204" pitchFamily="34" charset="0"/>
                <a:ea typeface="Open Sans" panose="020B0606030504020204" pitchFamily="34" charset="0"/>
                <a:cs typeface="Open Sans" panose="020B0606030504020204" pitchFamily="34" charset="0"/>
              </a:rPr>
              <a:t>Z.B. durch ein Java Programm?</a:t>
            </a:r>
          </a:p>
        </p:txBody>
      </p:sp>
      <p:sp>
        <p:nvSpPr>
          <p:cNvPr id="23" name="Abgerundetes Rechteck 22">
            <a:extLst>
              <a:ext uri="{FF2B5EF4-FFF2-40B4-BE49-F238E27FC236}">
                <a16:creationId xmlns:a16="http://schemas.microsoft.com/office/drawing/2014/main" id="{E3881361-F496-D148-8DF2-1848D045BBB2}"/>
              </a:ext>
            </a:extLst>
          </p:cNvPr>
          <p:cNvSpPr/>
          <p:nvPr/>
        </p:nvSpPr>
        <p:spPr>
          <a:xfrm>
            <a:off x="7861083" y="4277749"/>
            <a:ext cx="3333862" cy="801684"/>
          </a:xfrm>
          <a:prstGeom prst="roundRect">
            <a:avLst/>
          </a:prstGeom>
          <a:ln>
            <a:solidFill>
              <a:srgbClr val="42889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1600" dirty="0">
                <a:latin typeface="Open Sans" panose="020B0606030504020204" pitchFamily="34" charset="0"/>
                <a:ea typeface="Open Sans" panose="020B0606030504020204" pitchFamily="34" charset="0"/>
                <a:cs typeface="Open Sans" panose="020B0606030504020204" pitchFamily="34" charset="0"/>
              </a:rPr>
              <a:t>Wie muss der ausführbare Code aussehen? </a:t>
            </a:r>
          </a:p>
          <a:p>
            <a:pPr algn="ctr"/>
            <a:r>
              <a:rPr lang="de-DE" sz="1600" dirty="0">
                <a:latin typeface="Open Sans" panose="020B0606030504020204" pitchFamily="34" charset="0"/>
                <a:ea typeface="Open Sans" panose="020B0606030504020204" pitchFamily="34" charset="0"/>
                <a:cs typeface="Open Sans" panose="020B0606030504020204" pitchFamily="34" charset="0"/>
              </a:rPr>
              <a:t>Z.B. Maschinencode?</a:t>
            </a:r>
          </a:p>
        </p:txBody>
      </p:sp>
      <p:sp>
        <p:nvSpPr>
          <p:cNvPr id="24" name="Abgerundetes Rechteck 23">
            <a:extLst>
              <a:ext uri="{FF2B5EF4-FFF2-40B4-BE49-F238E27FC236}">
                <a16:creationId xmlns:a16="http://schemas.microsoft.com/office/drawing/2014/main" id="{8CF59875-5E79-4448-A704-7A547831B80B}"/>
              </a:ext>
            </a:extLst>
          </p:cNvPr>
          <p:cNvSpPr/>
          <p:nvPr/>
        </p:nvSpPr>
        <p:spPr>
          <a:xfrm>
            <a:off x="7861083" y="5249324"/>
            <a:ext cx="3333862" cy="801682"/>
          </a:xfrm>
          <a:prstGeom prst="roundRect">
            <a:avLst/>
          </a:prstGeom>
          <a:ln>
            <a:solidFill>
              <a:srgbClr val="42889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1600" dirty="0">
                <a:latin typeface="Open Sans" panose="020B0606030504020204" pitchFamily="34" charset="0"/>
                <a:ea typeface="Open Sans" panose="020B0606030504020204" pitchFamily="34" charset="0"/>
                <a:cs typeface="Open Sans" panose="020B0606030504020204" pitchFamily="34" charset="0"/>
              </a:rPr>
              <a:t>Ist das Problem gelöst?</a:t>
            </a:r>
          </a:p>
        </p:txBody>
      </p:sp>
      <p:sp>
        <p:nvSpPr>
          <p:cNvPr id="25" name="Abgerundetes Rechteck 24">
            <a:extLst>
              <a:ext uri="{FF2B5EF4-FFF2-40B4-BE49-F238E27FC236}">
                <a16:creationId xmlns:a16="http://schemas.microsoft.com/office/drawing/2014/main" id="{7E31ADE4-8DEA-AC40-9E97-CFE093A0F808}"/>
              </a:ext>
            </a:extLst>
          </p:cNvPr>
          <p:cNvSpPr/>
          <p:nvPr/>
        </p:nvSpPr>
        <p:spPr>
          <a:xfrm>
            <a:off x="626851" y="2037171"/>
            <a:ext cx="3098800" cy="571500"/>
          </a:xfrm>
          <a:prstGeom prst="roundRect">
            <a:avLst/>
          </a:prstGeom>
          <a:ln>
            <a:solidFill>
              <a:srgbClr val="317E8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latin typeface="Open Sans" panose="020B0606030504020204" pitchFamily="34" charset="0"/>
                <a:ea typeface="Open Sans" panose="020B0606030504020204" pitchFamily="34" charset="0"/>
                <a:cs typeface="Open Sans" panose="020B0606030504020204" pitchFamily="34" charset="0"/>
              </a:rPr>
              <a:t>Analyse/Modellierung</a:t>
            </a:r>
          </a:p>
        </p:txBody>
      </p:sp>
      <p:sp>
        <p:nvSpPr>
          <p:cNvPr id="26" name="Abgerundetes Rechteck 25">
            <a:extLst>
              <a:ext uri="{FF2B5EF4-FFF2-40B4-BE49-F238E27FC236}">
                <a16:creationId xmlns:a16="http://schemas.microsoft.com/office/drawing/2014/main" id="{FEF03302-F501-DF48-8D07-A71744CDFC24}"/>
              </a:ext>
            </a:extLst>
          </p:cNvPr>
          <p:cNvSpPr/>
          <p:nvPr/>
        </p:nvSpPr>
        <p:spPr>
          <a:xfrm>
            <a:off x="626851" y="3000477"/>
            <a:ext cx="3098800" cy="571500"/>
          </a:xfrm>
          <a:prstGeom prst="roundRect">
            <a:avLst/>
          </a:prstGeom>
          <a:ln>
            <a:solidFill>
              <a:srgbClr val="317E8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latin typeface="Open Sans" panose="020B0606030504020204" pitchFamily="34" charset="0"/>
                <a:ea typeface="Open Sans" panose="020B0606030504020204" pitchFamily="34" charset="0"/>
                <a:cs typeface="Open Sans" panose="020B0606030504020204" pitchFamily="34" charset="0"/>
              </a:rPr>
              <a:t>Programmierung/</a:t>
            </a:r>
          </a:p>
          <a:p>
            <a:pPr algn="ctr"/>
            <a:r>
              <a:rPr lang="de-DE" dirty="0">
                <a:latin typeface="Open Sans" panose="020B0606030504020204" pitchFamily="34" charset="0"/>
                <a:ea typeface="Open Sans" panose="020B0606030504020204" pitchFamily="34" charset="0"/>
                <a:cs typeface="Open Sans" panose="020B0606030504020204" pitchFamily="34" charset="0"/>
              </a:rPr>
              <a:t>Codierung</a:t>
            </a:r>
          </a:p>
        </p:txBody>
      </p:sp>
      <p:sp>
        <p:nvSpPr>
          <p:cNvPr id="27" name="Abgerundetes Rechteck 26">
            <a:extLst>
              <a:ext uri="{FF2B5EF4-FFF2-40B4-BE49-F238E27FC236}">
                <a16:creationId xmlns:a16="http://schemas.microsoft.com/office/drawing/2014/main" id="{09827041-C7F4-BA4A-A903-925ED538DA60}"/>
              </a:ext>
            </a:extLst>
          </p:cNvPr>
          <p:cNvSpPr/>
          <p:nvPr/>
        </p:nvSpPr>
        <p:spPr>
          <a:xfrm>
            <a:off x="626851" y="3963783"/>
            <a:ext cx="3098800" cy="571500"/>
          </a:xfrm>
          <a:prstGeom prst="roundRect">
            <a:avLst/>
          </a:prstGeom>
          <a:ln>
            <a:solidFill>
              <a:srgbClr val="317E8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latin typeface="Open Sans" panose="020B0606030504020204" pitchFamily="34" charset="0"/>
                <a:ea typeface="Open Sans" panose="020B0606030504020204" pitchFamily="34" charset="0"/>
                <a:cs typeface="Open Sans" panose="020B0606030504020204" pitchFamily="34" charset="0"/>
              </a:rPr>
              <a:t>Übersetzung/ </a:t>
            </a:r>
            <a:r>
              <a:rPr lang="de-DE" dirty="0" err="1">
                <a:latin typeface="Open Sans" panose="020B0606030504020204" pitchFamily="34" charset="0"/>
                <a:ea typeface="Open Sans" panose="020B0606030504020204" pitchFamily="34" charset="0"/>
                <a:cs typeface="Open Sans" panose="020B0606030504020204" pitchFamily="34" charset="0"/>
              </a:rPr>
              <a:t>Compilierung</a:t>
            </a: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Abgerundetes Rechteck 27">
            <a:extLst>
              <a:ext uri="{FF2B5EF4-FFF2-40B4-BE49-F238E27FC236}">
                <a16:creationId xmlns:a16="http://schemas.microsoft.com/office/drawing/2014/main" id="{3D244320-84BD-6E45-BF75-13B413099E1D}"/>
              </a:ext>
            </a:extLst>
          </p:cNvPr>
          <p:cNvSpPr/>
          <p:nvPr/>
        </p:nvSpPr>
        <p:spPr>
          <a:xfrm>
            <a:off x="626851" y="4927089"/>
            <a:ext cx="3098800" cy="571500"/>
          </a:xfrm>
          <a:prstGeom prst="roundRect">
            <a:avLst/>
          </a:prstGeom>
          <a:ln>
            <a:solidFill>
              <a:srgbClr val="317E8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latin typeface="Open Sans" panose="020B0606030504020204" pitchFamily="34" charset="0"/>
                <a:ea typeface="Open Sans" panose="020B0606030504020204" pitchFamily="34" charset="0"/>
                <a:cs typeface="Open Sans" panose="020B0606030504020204" pitchFamily="34" charset="0"/>
              </a:rPr>
              <a:t>Ausführung/Interpretation</a:t>
            </a:r>
          </a:p>
        </p:txBody>
      </p:sp>
      <p:sp>
        <p:nvSpPr>
          <p:cNvPr id="30" name="Textfeld 29">
            <a:extLst>
              <a:ext uri="{FF2B5EF4-FFF2-40B4-BE49-F238E27FC236}">
                <a16:creationId xmlns:a16="http://schemas.microsoft.com/office/drawing/2014/main" id="{6CD93941-9987-744F-B20C-B00C387200AE}"/>
              </a:ext>
            </a:extLst>
          </p:cNvPr>
          <p:cNvSpPr txBox="1"/>
          <p:nvPr/>
        </p:nvSpPr>
        <p:spPr>
          <a:xfrm>
            <a:off x="7737231" y="6174489"/>
            <a:ext cx="3447554" cy="523220"/>
          </a:xfrm>
          <a:prstGeom prst="rect">
            <a:avLst/>
          </a:prstGeom>
          <a:noFill/>
        </p:spPr>
        <p:txBody>
          <a:bodyPr wrap="square" rtlCol="0">
            <a:spAutoFit/>
          </a:bodyPr>
          <a:lstStyle/>
          <a:p>
            <a:pPr lvl="0" algn="r"/>
            <a:r>
              <a:rPr lang="de-DE"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 </a:t>
            </a:r>
            <a:r>
              <a:rPr lang="de-DE" sz="14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Anlehung</a:t>
            </a:r>
            <a:r>
              <a:rPr lang="de-DE"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an Ratz et al., 2018, S. 29)</a:t>
            </a:r>
          </a:p>
          <a:p>
            <a:pPr lvl="0"/>
            <a:endParaRPr lang="de-DE"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feld 30">
            <a:extLst>
              <a:ext uri="{FF2B5EF4-FFF2-40B4-BE49-F238E27FC236}">
                <a16:creationId xmlns:a16="http://schemas.microsoft.com/office/drawing/2014/main" id="{36DE0888-87BF-4F46-ACA7-B4E45FC8B141}"/>
              </a:ext>
            </a:extLst>
          </p:cNvPr>
          <p:cNvSpPr txBox="1"/>
          <p:nvPr/>
        </p:nvSpPr>
        <p:spPr>
          <a:xfrm>
            <a:off x="4150517" y="421901"/>
            <a:ext cx="5367337" cy="584775"/>
          </a:xfrm>
          <a:prstGeom prst="rect">
            <a:avLst/>
          </a:prstGeom>
          <a:solidFill>
            <a:srgbClr val="428891"/>
          </a:solidFill>
        </p:spPr>
        <p:txBody>
          <a:bodyPr wrap="square" rtlCol="0">
            <a:spAutoFit/>
          </a:bodyPr>
          <a:lstStyle/>
          <a:p>
            <a:r>
              <a:rPr lang="de-DE"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ist Programmieren?</a:t>
            </a:r>
          </a:p>
        </p:txBody>
      </p:sp>
    </p:spTree>
    <p:extLst>
      <p:ext uri="{BB962C8B-B14F-4D97-AF65-F5344CB8AC3E}">
        <p14:creationId xmlns:p14="http://schemas.microsoft.com/office/powerpoint/2010/main" val="224330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5"/>
                                        </p:tgtEl>
                                        <p:attrNameLst>
                                          <p:attrName>fillcolor</p:attrName>
                                        </p:attrNameLst>
                                      </p:cBhvr>
                                      <p:to>
                                        <a:srgbClr val="428891"/>
                                      </p:to>
                                    </p:animClr>
                                    <p:set>
                                      <p:cBhvr>
                                        <p:cTn id="7" dur="2000" fill="hold"/>
                                        <p:tgtEl>
                                          <p:spTgt spid="25"/>
                                        </p:tgtEl>
                                        <p:attrNameLst>
                                          <p:attrName>fill.type</p:attrName>
                                        </p:attrNameLst>
                                      </p:cBhvr>
                                      <p:to>
                                        <p:strVal val="solid"/>
                                      </p:to>
                                    </p:set>
                                    <p:set>
                                      <p:cBhvr>
                                        <p:cTn id="8" dur="2000" fill="hold"/>
                                        <p:tgtEl>
                                          <p:spTgt spid="25"/>
                                        </p:tgtEl>
                                        <p:attrNameLst>
                                          <p:attrName>fill.on</p:attrName>
                                        </p:attrNameLst>
                                      </p:cBhvr>
                                      <p:to>
                                        <p:strVal val="true"/>
                                      </p:to>
                                    </p:set>
                                  </p:childTnLst>
                                </p:cTn>
                              </p:par>
                              <p:par>
                                <p:cTn id="9" presetID="3" presetClass="emph" presetSubtype="2" fill="hold" nodeType="withEffect">
                                  <p:stCondLst>
                                    <p:cond delay="0"/>
                                  </p:stCondLst>
                                  <p:childTnLst>
                                    <p:animClr clrSpc="rgb" dir="cw">
                                      <p:cBhvr override="childStyle">
                                        <p:cTn id="10" dur="2000" fill="hold"/>
                                        <p:tgtEl>
                                          <p:spTgt spid="25">
                                            <p:txEl>
                                              <p:pRg st="0" end="0"/>
                                            </p:txEl>
                                          </p:spTgt>
                                        </p:tgtEl>
                                        <p:attrNameLst>
                                          <p:attrName>style.color</p:attrName>
                                        </p:attrNameLst>
                                      </p:cBhvr>
                                      <p:to>
                                        <a:schemeClr val="bg1"/>
                                      </p:to>
                                    </p:animClr>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4.375E-6 2.59259E-6 L -0.03842 -0.12292 " pathEditMode="relative" rAng="0" ptsTypes="AA">
                                      <p:cBhvr>
                                        <p:cTn id="14" dur="2000" fill="hold"/>
                                        <p:tgtEl>
                                          <p:spTgt spid="25">
                                            <p:bg/>
                                          </p:spTgt>
                                        </p:tgtEl>
                                        <p:attrNameLst>
                                          <p:attrName>ppt_x</p:attrName>
                                          <p:attrName>ppt_y</p:attrName>
                                        </p:attrNameLst>
                                      </p:cBhvr>
                                      <p:rCtr x="-1927" y="-6157"/>
                                    </p:animMotion>
                                  </p:childTnLst>
                                </p:cTn>
                              </p:par>
                              <p:par>
                                <p:cTn id="15" presetID="0" presetClass="path" presetSubtype="0" accel="50000" decel="50000" fill="hold" grpId="0" nodeType="withEffect">
                                  <p:stCondLst>
                                    <p:cond delay="0"/>
                                  </p:stCondLst>
                                  <p:childTnLst>
                                    <p:animMotion origin="layout" path="M 4.375E-6 -7.40741E-7 L -0.0392 -0.11875 " pathEditMode="relative" rAng="0" ptsTypes="AA">
                                      <p:cBhvr>
                                        <p:cTn id="16" dur="2000" fill="hold"/>
                                        <p:tgtEl>
                                          <p:spTgt spid="25">
                                            <p:txEl>
                                              <p:pRg st="0" end="0"/>
                                            </p:txEl>
                                          </p:spTgt>
                                        </p:tgtEl>
                                        <p:attrNameLst>
                                          <p:attrName>ppt_x</p:attrName>
                                          <p:attrName>ppt_y</p:attrName>
                                        </p:attrNameLst>
                                      </p:cBhvr>
                                      <p:rCtr x="-1966" y="-5949"/>
                                    </p:animMotion>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grpId="0" nodeType="clickEffect">
                                  <p:stCondLst>
                                    <p:cond delay="0"/>
                                  </p:stCondLst>
                                  <p:childTnLst>
                                    <p:animEffect transition="out" filter="dissolve">
                                      <p:cBhvr>
                                        <p:cTn id="20" dur="500"/>
                                        <p:tgtEl>
                                          <p:spTgt spid="26"/>
                                        </p:tgtEl>
                                      </p:cBhvr>
                                    </p:animEffect>
                                    <p:set>
                                      <p:cBhvr>
                                        <p:cTn id="21" dur="1" fill="hold">
                                          <p:stCondLst>
                                            <p:cond delay="499"/>
                                          </p:stCondLst>
                                        </p:cTn>
                                        <p:tgtEl>
                                          <p:spTgt spid="26"/>
                                        </p:tgtEl>
                                        <p:attrNameLst>
                                          <p:attrName>style.visibility</p:attrName>
                                        </p:attrNameLst>
                                      </p:cBhvr>
                                      <p:to>
                                        <p:strVal val="hidden"/>
                                      </p:to>
                                    </p:set>
                                  </p:childTnLst>
                                </p:cTn>
                              </p:par>
                              <p:par>
                                <p:cTn id="22" presetID="9" presetClass="exit" presetSubtype="0" fill="hold" grpId="0" nodeType="withEffect">
                                  <p:stCondLst>
                                    <p:cond delay="0"/>
                                  </p:stCondLst>
                                  <p:childTnLst>
                                    <p:animEffect transition="out" filter="dissolve">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par>
                                <p:cTn id="25" presetID="9" presetClass="exit" presetSubtype="0" fill="hold" grpId="0" nodeType="withEffect">
                                  <p:stCondLst>
                                    <p:cond delay="0"/>
                                  </p:stCondLst>
                                  <p:childTnLst>
                                    <p:animEffect transition="out" filter="dissolve">
                                      <p:cBhvr>
                                        <p:cTn id="26" dur="500"/>
                                        <p:tgtEl>
                                          <p:spTgt spid="28"/>
                                        </p:tgtEl>
                                      </p:cBhvr>
                                    </p:animEffect>
                                    <p:set>
                                      <p:cBhvr>
                                        <p:cTn id="27" dur="1" fill="hold">
                                          <p:stCondLst>
                                            <p:cond delay="499"/>
                                          </p:stCondLst>
                                        </p:cTn>
                                        <p:tgtEl>
                                          <p:spTgt spid="28"/>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par>
                                <p:cTn id="31" presetID="9" presetClass="exit" presetSubtype="0" fill="hold" grpId="0" nodeType="withEffect">
                                  <p:stCondLst>
                                    <p:cond delay="0"/>
                                  </p:stCondLst>
                                  <p:childTnLst>
                                    <p:animEffect transition="out" filter="dissolv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9" presetClass="exit" presetSubtype="0" fill="hold" grpId="0" nodeType="withEffect">
                                  <p:stCondLst>
                                    <p:cond delay="0"/>
                                  </p:stCondLst>
                                  <p:childTnLst>
                                    <p:animEffect transition="out" filter="dissolv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par>
                                <p:cTn id="37" presetID="9" presetClass="exit" presetSubtype="0" fill="hold" grpId="0" nodeType="withEffect">
                                  <p:stCondLst>
                                    <p:cond delay="0"/>
                                  </p:stCondLst>
                                  <p:childTnLst>
                                    <p:animEffect transition="out" filter="dissolve">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9" presetClass="exit" presetSubtype="0" fill="hold" grpId="0" nodeType="withEffect">
                                  <p:stCondLst>
                                    <p:cond delay="0"/>
                                  </p:stCondLst>
                                  <p:childTnLst>
                                    <p:animEffect transition="out" filter="dissolv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9" presetClass="exit" presetSubtype="0" fill="hold" nodeType="withEffect">
                                  <p:stCondLst>
                                    <p:cond delay="0"/>
                                  </p:stCondLst>
                                  <p:childTnLst>
                                    <p:animEffect transition="out" filter="dissolv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9" presetClass="exit" presetSubtype="0" fill="hold" nodeType="withEffect">
                                  <p:stCondLst>
                                    <p:cond delay="0"/>
                                  </p:stCondLst>
                                  <p:childTnLst>
                                    <p:animEffect transition="out" filter="dissolv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9" presetClass="exit" presetSubtype="0" fill="hold" nodeType="withEffect">
                                  <p:stCondLst>
                                    <p:cond delay="0"/>
                                  </p:stCondLst>
                                  <p:childTnLst>
                                    <p:animEffect transition="out" filter="dissolv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par>
                                <p:cTn id="52" presetID="9" presetClass="exit" presetSubtype="0" fill="hold" nodeType="withEffect">
                                  <p:stCondLst>
                                    <p:cond delay="0"/>
                                  </p:stCondLst>
                                  <p:childTnLst>
                                    <p:animEffect transition="out" filter="dissolv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par>
                                <p:cTn id="55" presetID="9" presetClass="exit" presetSubtype="0" fill="hold" grpId="0" nodeType="withEffect">
                                  <p:stCondLst>
                                    <p:cond delay="0"/>
                                  </p:stCondLst>
                                  <p:childTnLst>
                                    <p:animEffect transition="out" filter="dissolv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par>
                                <p:cTn id="58" presetID="9" presetClass="exit" presetSubtype="0" fill="hold" grpId="0" nodeType="withEffect">
                                  <p:stCondLst>
                                    <p:cond delay="0"/>
                                  </p:stCondLst>
                                  <p:childTnLst>
                                    <p:animEffect transition="out" filter="dissolve">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par>
                                <p:cTn id="61" presetID="9" presetClass="exit" presetSubtype="0" fill="hold" grpId="0" nodeType="withEffect">
                                  <p:stCondLst>
                                    <p:cond delay="0"/>
                                  </p:stCondLst>
                                  <p:childTnLst>
                                    <p:animEffect transition="out" filter="dissolv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par>
                                <p:cTn id="64" presetID="9" presetClass="exit" presetSubtype="0" fill="hold" grpId="0" nodeType="withEffect">
                                  <p:stCondLst>
                                    <p:cond delay="0"/>
                                  </p:stCondLst>
                                  <p:childTnLst>
                                    <p:animEffect transition="out" filter="dissolv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par>
                                <p:cTn id="67" presetID="9" presetClass="exit" presetSubtype="0" fill="hold" grpId="0" nodeType="withEffect">
                                  <p:stCondLst>
                                    <p:cond delay="0"/>
                                  </p:stCondLst>
                                  <p:childTnLst>
                                    <p:animEffect transition="out" filter="dissolve">
                                      <p:cBhvr>
                                        <p:cTn id="68" dur="500"/>
                                        <p:tgtEl>
                                          <p:spTgt spid="24"/>
                                        </p:tgtEl>
                                      </p:cBhvr>
                                    </p:animEffect>
                                    <p:set>
                                      <p:cBhvr>
                                        <p:cTn id="69" dur="1" fill="hold">
                                          <p:stCondLst>
                                            <p:cond delay="499"/>
                                          </p:stCondLst>
                                        </p:cTn>
                                        <p:tgtEl>
                                          <p:spTgt spid="24"/>
                                        </p:tgtEl>
                                        <p:attrNameLst>
                                          <p:attrName>style.visibility</p:attrName>
                                        </p:attrNameLst>
                                      </p:cBhvr>
                                      <p:to>
                                        <p:strVal val="hidden"/>
                                      </p:to>
                                    </p:set>
                                  </p:childTnLst>
                                </p:cTn>
                              </p:par>
                              <p:par>
                                <p:cTn id="70" presetID="9" presetClass="exit" presetSubtype="0" fill="hold" grpId="0" nodeType="withEffect">
                                  <p:stCondLst>
                                    <p:cond delay="0"/>
                                  </p:stCondLst>
                                  <p:childTnLst>
                                    <p:animEffect transition="out" filter="dissolve">
                                      <p:cBhvr>
                                        <p:cTn id="71" dur="500"/>
                                        <p:tgtEl>
                                          <p:spTgt spid="30"/>
                                        </p:tgtEl>
                                      </p:cBhvr>
                                    </p:animEffect>
                                    <p:set>
                                      <p:cBhvr>
                                        <p:cTn id="72"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20" grpId="0" animBg="1"/>
      <p:bldP spid="21" grpId="0" animBg="1"/>
      <p:bldP spid="22" grpId="0" animBg="1"/>
      <p:bldP spid="23" grpId="0" animBg="1"/>
      <p:bldP spid="24" grpId="0" animBg="1"/>
      <p:bldP spid="25" grpId="0" uiExpand="1" build="allAtOnce" animBg="1"/>
      <p:bldP spid="26" grpId="0" animBg="1"/>
      <p:bldP spid="27" grpId="0" animBg="1"/>
      <p:bldP spid="28"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B8E294F-E4DC-CA4B-9CBD-E8C57C8D2A83}"/>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C950F76D-C886-2449-BC4B-4D9573E0862B}"/>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B8FF90AA-2293-E147-90D9-7E8964E7B8E1}"/>
              </a:ext>
            </a:extLst>
          </p:cNvPr>
          <p:cNvSpPr>
            <a:spLocks noGrp="1"/>
          </p:cNvSpPr>
          <p:nvPr>
            <p:ph type="sldNum" sz="quarter" idx="12"/>
          </p:nvPr>
        </p:nvSpPr>
        <p:spPr/>
        <p:txBody>
          <a:bodyPr/>
          <a:lstStyle/>
          <a:p>
            <a:fld id="{7D26CBBC-A65C-324F-A558-3C7EC3B0734D}" type="slidenum">
              <a:rPr lang="de-DE" smtClean="0"/>
              <a:t>10</a:t>
            </a:fld>
            <a:endParaRPr lang="de-DE" dirty="0"/>
          </a:p>
        </p:txBody>
      </p:sp>
      <p:sp>
        <p:nvSpPr>
          <p:cNvPr id="7" name="Abgerundetes Rechteck 6">
            <a:extLst>
              <a:ext uri="{FF2B5EF4-FFF2-40B4-BE49-F238E27FC236}">
                <a16:creationId xmlns:a16="http://schemas.microsoft.com/office/drawing/2014/main" id="{2FBC7889-CC43-1D40-B432-91B5CB5B2EF4}"/>
              </a:ext>
            </a:extLst>
          </p:cNvPr>
          <p:cNvSpPr/>
          <p:nvPr/>
        </p:nvSpPr>
        <p:spPr>
          <a:xfrm>
            <a:off x="158499" y="1196741"/>
            <a:ext cx="3098800" cy="571500"/>
          </a:xfrm>
          <a:prstGeom prst="roundRect">
            <a:avLst/>
          </a:prstGeom>
          <a:solidFill>
            <a:srgbClr val="428891"/>
          </a:solidFill>
          <a:ln>
            <a:solidFill>
              <a:srgbClr val="317E8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solidFill>
                  <a:schemeClr val="bg1"/>
                </a:solidFill>
                <a:latin typeface="Open Sans" panose="020B0606030504020204" pitchFamily="34" charset="0"/>
                <a:ea typeface="Open Sans" panose="020B0606030504020204" pitchFamily="34" charset="0"/>
                <a:cs typeface="Open Sans" panose="020B0606030504020204" pitchFamily="34" charset="0"/>
              </a:rPr>
              <a:t>Analyse/Modellierung</a:t>
            </a:r>
          </a:p>
        </p:txBody>
      </p:sp>
      <p:pic>
        <p:nvPicPr>
          <p:cNvPr id="8" name="Grafik 7">
            <a:extLst>
              <a:ext uri="{FF2B5EF4-FFF2-40B4-BE49-F238E27FC236}">
                <a16:creationId xmlns:a16="http://schemas.microsoft.com/office/drawing/2014/main" id="{F995238B-3C89-C240-9AA2-BFE387A6D5A0}"/>
              </a:ext>
            </a:extLst>
          </p:cNvPr>
          <p:cNvPicPr>
            <a:picLocks noChangeAspect="1"/>
          </p:cNvPicPr>
          <p:nvPr/>
        </p:nvPicPr>
        <p:blipFill>
          <a:blip r:embed="rId3"/>
          <a:stretch>
            <a:fillRect/>
          </a:stretch>
        </p:blipFill>
        <p:spPr>
          <a:xfrm>
            <a:off x="158499" y="2675325"/>
            <a:ext cx="6254046" cy="3148010"/>
          </a:xfrm>
          <a:prstGeom prst="rect">
            <a:avLst/>
          </a:prstGeom>
          <a:ln>
            <a:noFill/>
          </a:ln>
          <a:effectLst>
            <a:outerShdw blurRad="190500" algn="tl" rotWithShape="0">
              <a:srgbClr val="000000">
                <a:alpha val="70000"/>
              </a:srgbClr>
            </a:outerShdw>
          </a:effectLst>
        </p:spPr>
      </p:pic>
      <p:sp>
        <p:nvSpPr>
          <p:cNvPr id="9" name="Textfeld 8">
            <a:extLst>
              <a:ext uri="{FF2B5EF4-FFF2-40B4-BE49-F238E27FC236}">
                <a16:creationId xmlns:a16="http://schemas.microsoft.com/office/drawing/2014/main" id="{DCED31AE-3B9A-7C40-BA15-7808FEF0BD0B}"/>
              </a:ext>
            </a:extLst>
          </p:cNvPr>
          <p:cNvSpPr txBox="1"/>
          <p:nvPr/>
        </p:nvSpPr>
        <p:spPr>
          <a:xfrm>
            <a:off x="1736122" y="2024930"/>
            <a:ext cx="3098800" cy="492443"/>
          </a:xfrm>
          <a:prstGeom prst="rect">
            <a:avLst/>
          </a:prstGeom>
          <a:noFill/>
        </p:spPr>
        <p:txBody>
          <a:bodyPr wrap="square" rtlCol="0">
            <a:spAutoFit/>
          </a:bodyPr>
          <a:lstStyle/>
          <a:p>
            <a:r>
              <a:rPr lang="de-DE" sz="2600" dirty="0">
                <a:latin typeface="Open Sans" panose="020B0606030504020204" pitchFamily="34" charset="0"/>
                <a:ea typeface="Open Sans" panose="020B0606030504020204" pitchFamily="34" charset="0"/>
                <a:cs typeface="Open Sans" panose="020B0606030504020204" pitchFamily="34" charset="0"/>
              </a:rPr>
              <a:t>... mathematisch …</a:t>
            </a:r>
          </a:p>
        </p:txBody>
      </p:sp>
      <p:sp>
        <p:nvSpPr>
          <p:cNvPr id="10" name="Rechteck 9">
            <a:extLst>
              <a:ext uri="{FF2B5EF4-FFF2-40B4-BE49-F238E27FC236}">
                <a16:creationId xmlns:a16="http://schemas.microsoft.com/office/drawing/2014/main" id="{0481E41F-100A-D048-A284-33EE3D6BFF76}"/>
              </a:ext>
            </a:extLst>
          </p:cNvPr>
          <p:cNvSpPr/>
          <p:nvPr/>
        </p:nvSpPr>
        <p:spPr>
          <a:xfrm>
            <a:off x="6634838" y="2038789"/>
            <a:ext cx="5557162" cy="492443"/>
          </a:xfrm>
          <a:prstGeom prst="rect">
            <a:avLst/>
          </a:prstGeom>
        </p:spPr>
        <p:txBody>
          <a:bodyPr wrap="none">
            <a:spAutoFit/>
          </a:bodyPr>
          <a:lstStyle/>
          <a:p>
            <a:r>
              <a:rPr lang="de-DE" sz="2600" dirty="0">
                <a:latin typeface="Open Sans" panose="020B0606030504020204" pitchFamily="34" charset="0"/>
                <a:ea typeface="Open Sans" panose="020B0606030504020204" pitchFamily="34" charset="0"/>
                <a:cs typeface="Open Sans" panose="020B0606030504020204" pitchFamily="34" charset="0"/>
              </a:rPr>
              <a:t>und im Sinne des Programmierens</a:t>
            </a:r>
            <a:endParaRPr lang="de-DE" sz="2600" dirty="0"/>
          </a:p>
        </p:txBody>
      </p:sp>
      <p:sp>
        <p:nvSpPr>
          <p:cNvPr id="11" name="Inhaltsplatzhalter 2">
            <a:extLst>
              <a:ext uri="{FF2B5EF4-FFF2-40B4-BE49-F238E27FC236}">
                <a16:creationId xmlns:a16="http://schemas.microsoft.com/office/drawing/2014/main" id="{F8120A1A-0BC0-C146-9EF5-9EFF9DB2C1A6}"/>
              </a:ext>
            </a:extLst>
          </p:cNvPr>
          <p:cNvSpPr txBox="1">
            <a:spLocks/>
          </p:cNvSpPr>
          <p:nvPr/>
        </p:nvSpPr>
        <p:spPr>
          <a:xfrm>
            <a:off x="5797990" y="2675325"/>
            <a:ext cx="6235511" cy="39114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r>
              <a:rPr lang="de-DE" sz="2200" dirty="0">
                <a:latin typeface="Open Sans" panose="020B0606030504020204" pitchFamily="34" charset="0"/>
                <a:ea typeface="Open Sans" panose="020B0606030504020204" pitchFamily="34" charset="0"/>
                <a:cs typeface="Open Sans" panose="020B0606030504020204" pitchFamily="34" charset="0"/>
              </a:rPr>
              <a:t>„Durch Modellierung beschreibt man Vorgänge aus der Natur sowie industrielle Prozesse mit mathematischen Werkzeugen, zum Beispiel Gleichungen oder Ungleichungen. </a:t>
            </a:r>
          </a:p>
          <a:p>
            <a:pPr marL="914400" lvl="2" indent="0">
              <a:buNone/>
            </a:pPr>
            <a:r>
              <a:rPr lang="de-DE" sz="2200" dirty="0">
                <a:latin typeface="Open Sans" panose="020B0606030504020204" pitchFamily="34" charset="0"/>
                <a:ea typeface="Open Sans" panose="020B0606030504020204" pitchFamily="34" charset="0"/>
                <a:cs typeface="Open Sans" panose="020B0606030504020204" pitchFamily="34" charset="0"/>
              </a:rPr>
              <a:t>Modellierung geschieht durch Abstraktion, das heißt durch Vereinfachung und Verallgemeinerung der Realität.</a:t>
            </a:r>
            <a:r>
              <a:rPr lang="de-DE" sz="2400" dirty="0">
                <a:latin typeface="Open Sans" panose="020B0606030504020204" pitchFamily="34" charset="0"/>
                <a:ea typeface="Open Sans" panose="020B0606030504020204" pitchFamily="34" charset="0"/>
                <a:cs typeface="Open Sans" panose="020B0606030504020204" pitchFamily="34" charset="0"/>
              </a:rPr>
              <a:t>"</a:t>
            </a:r>
          </a:p>
          <a:p>
            <a:pPr marL="914400" lvl="2" indent="0">
              <a:buNone/>
            </a:pPr>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(John, 2006, S. 4)</a:t>
            </a:r>
          </a:p>
          <a:p>
            <a:pPr marL="0" indent="0">
              <a:buNone/>
            </a:pP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feld 11">
            <a:extLst>
              <a:ext uri="{FF2B5EF4-FFF2-40B4-BE49-F238E27FC236}">
                <a16:creationId xmlns:a16="http://schemas.microsoft.com/office/drawing/2014/main" id="{41D6CE4F-3B1A-8749-9E71-146258B4F11F}"/>
              </a:ext>
            </a:extLst>
          </p:cNvPr>
          <p:cNvSpPr txBox="1"/>
          <p:nvPr/>
        </p:nvSpPr>
        <p:spPr>
          <a:xfrm>
            <a:off x="4150517" y="421901"/>
            <a:ext cx="5367337" cy="584775"/>
          </a:xfrm>
          <a:prstGeom prst="rect">
            <a:avLst/>
          </a:prstGeom>
          <a:solidFill>
            <a:srgbClr val="428891"/>
          </a:solidFill>
        </p:spPr>
        <p:txBody>
          <a:bodyPr wrap="square" rtlCol="0">
            <a:spAutoFit/>
          </a:bodyPr>
          <a:lstStyle/>
          <a:p>
            <a:r>
              <a:rPr lang="de-DE"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ist Programmieren?</a:t>
            </a:r>
          </a:p>
        </p:txBody>
      </p:sp>
      <p:sp>
        <p:nvSpPr>
          <p:cNvPr id="2" name="Textfeld 1">
            <a:extLst>
              <a:ext uri="{FF2B5EF4-FFF2-40B4-BE49-F238E27FC236}">
                <a16:creationId xmlns:a16="http://schemas.microsoft.com/office/drawing/2014/main" id="{C7B7612D-CDCC-964F-B83E-F5F3CF21222A}"/>
              </a:ext>
            </a:extLst>
          </p:cNvPr>
          <p:cNvSpPr txBox="1"/>
          <p:nvPr/>
        </p:nvSpPr>
        <p:spPr>
          <a:xfrm>
            <a:off x="3669737" y="5945750"/>
            <a:ext cx="2839239" cy="338554"/>
          </a:xfrm>
          <a:prstGeom prst="rect">
            <a:avLst/>
          </a:prstGeom>
          <a:noFill/>
        </p:spPr>
        <p:txBody>
          <a:bodyPr wrap="none" rtlCol="0">
            <a:spAutoFit/>
          </a:bodyPr>
          <a:lstStyle/>
          <a:p>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(Blum &amp; </a:t>
            </a:r>
            <a:r>
              <a:rPr lang="de-DE" sz="16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Leiss</a:t>
            </a:r>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2005, S.1626)</a:t>
            </a:r>
          </a:p>
        </p:txBody>
      </p:sp>
    </p:spTree>
    <p:extLst>
      <p:ext uri="{BB962C8B-B14F-4D97-AF65-F5344CB8AC3E}">
        <p14:creationId xmlns:p14="http://schemas.microsoft.com/office/powerpoint/2010/main" val="265620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9" name="Textfeld 8">
            <a:extLst>
              <a:ext uri="{FF2B5EF4-FFF2-40B4-BE49-F238E27FC236}">
                <a16:creationId xmlns:a16="http://schemas.microsoft.com/office/drawing/2014/main" id="{D0884FBA-B0A9-7448-AD8F-3ED112F5DA2A}"/>
              </a:ext>
            </a:extLst>
          </p:cNvPr>
          <p:cNvSpPr txBox="1"/>
          <p:nvPr/>
        </p:nvSpPr>
        <p:spPr>
          <a:xfrm>
            <a:off x="4150517" y="421901"/>
            <a:ext cx="5367337" cy="584775"/>
          </a:xfrm>
          <a:prstGeom prst="rect">
            <a:avLst/>
          </a:prstGeom>
          <a:solidFill>
            <a:srgbClr val="428891"/>
          </a:solidFill>
        </p:spPr>
        <p:txBody>
          <a:bodyPr wrap="square" rtlCol="0">
            <a:spAutoFit/>
          </a:bodyPr>
          <a:lstStyle/>
          <a:p>
            <a:r>
              <a:rPr lang="de-DE"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ist Programmieren?</a:t>
            </a:r>
          </a:p>
        </p:txBody>
      </p:sp>
      <p:sp>
        <p:nvSpPr>
          <p:cNvPr id="7" name="Foliennummernplatzhalter 6">
            <a:extLst>
              <a:ext uri="{FF2B5EF4-FFF2-40B4-BE49-F238E27FC236}">
                <a16:creationId xmlns:a16="http://schemas.microsoft.com/office/drawing/2014/main" id="{E2FFB54B-E1AA-B040-972B-C7D019715E24}"/>
              </a:ext>
            </a:extLst>
          </p:cNvPr>
          <p:cNvSpPr>
            <a:spLocks noGrp="1"/>
          </p:cNvSpPr>
          <p:nvPr>
            <p:ph type="sldNum" sz="quarter" idx="12"/>
          </p:nvPr>
        </p:nvSpPr>
        <p:spPr/>
        <p:txBody>
          <a:bodyPr/>
          <a:lstStyle/>
          <a:p>
            <a:fld id="{63DC21CD-A42E-AB42-85DA-371CDC81102A}" type="slidenum">
              <a:rPr lang="de-DE" smtClean="0"/>
              <a:pPr/>
              <a:t>11</a:t>
            </a:fld>
            <a:endParaRPr lang="de-DE" dirty="0"/>
          </a:p>
        </p:txBody>
      </p:sp>
      <p:sp>
        <p:nvSpPr>
          <p:cNvPr id="11" name="Abgerundetes Rechteck 10">
            <a:extLst>
              <a:ext uri="{FF2B5EF4-FFF2-40B4-BE49-F238E27FC236}">
                <a16:creationId xmlns:a16="http://schemas.microsoft.com/office/drawing/2014/main" id="{3DB588A8-39E9-8D42-BAA2-25FFA2E40CBC}"/>
              </a:ext>
            </a:extLst>
          </p:cNvPr>
          <p:cNvSpPr/>
          <p:nvPr/>
        </p:nvSpPr>
        <p:spPr>
          <a:xfrm>
            <a:off x="380459" y="1386648"/>
            <a:ext cx="2874848" cy="80233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Problem</a:t>
            </a:r>
          </a:p>
        </p:txBody>
      </p:sp>
      <p:sp>
        <p:nvSpPr>
          <p:cNvPr id="12" name="Abgerundetes Rechteck 11">
            <a:extLst>
              <a:ext uri="{FF2B5EF4-FFF2-40B4-BE49-F238E27FC236}">
                <a16:creationId xmlns:a16="http://schemas.microsoft.com/office/drawing/2014/main" id="{F472DB96-9490-0045-A0B5-D6B4E2CC4952}"/>
              </a:ext>
            </a:extLst>
          </p:cNvPr>
          <p:cNvSpPr/>
          <p:nvPr/>
        </p:nvSpPr>
        <p:spPr>
          <a:xfrm>
            <a:off x="380459" y="2353569"/>
            <a:ext cx="2867438" cy="80233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algorithmische Beschreibung</a:t>
            </a:r>
          </a:p>
        </p:txBody>
      </p:sp>
      <p:sp>
        <p:nvSpPr>
          <p:cNvPr id="13" name="Abgerundetes Rechteck 12">
            <a:extLst>
              <a:ext uri="{FF2B5EF4-FFF2-40B4-BE49-F238E27FC236}">
                <a16:creationId xmlns:a16="http://schemas.microsoft.com/office/drawing/2014/main" id="{710D37B9-3F4A-D742-84D6-0E7F83DA43E2}"/>
              </a:ext>
            </a:extLst>
          </p:cNvPr>
          <p:cNvSpPr/>
          <p:nvPr/>
        </p:nvSpPr>
        <p:spPr>
          <a:xfrm>
            <a:off x="380459" y="3320489"/>
            <a:ext cx="2867438" cy="80168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Programm</a:t>
            </a:r>
          </a:p>
        </p:txBody>
      </p:sp>
      <p:sp>
        <p:nvSpPr>
          <p:cNvPr id="14" name="Abgerundetes Rechteck 13">
            <a:extLst>
              <a:ext uri="{FF2B5EF4-FFF2-40B4-BE49-F238E27FC236}">
                <a16:creationId xmlns:a16="http://schemas.microsoft.com/office/drawing/2014/main" id="{BDD0AB3E-0BF4-944E-9C8E-0688A3FD1CA2}"/>
              </a:ext>
            </a:extLst>
          </p:cNvPr>
          <p:cNvSpPr/>
          <p:nvPr/>
        </p:nvSpPr>
        <p:spPr>
          <a:xfrm>
            <a:off x="380459" y="4291801"/>
            <a:ext cx="2867438" cy="80168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ausführbares Programm</a:t>
            </a:r>
          </a:p>
        </p:txBody>
      </p:sp>
      <p:sp>
        <p:nvSpPr>
          <p:cNvPr id="15" name="Abgerundetes Rechteck 14">
            <a:extLst>
              <a:ext uri="{FF2B5EF4-FFF2-40B4-BE49-F238E27FC236}">
                <a16:creationId xmlns:a16="http://schemas.microsoft.com/office/drawing/2014/main" id="{E92F9016-B5E9-6144-A62D-BD8B1713C16D}"/>
              </a:ext>
            </a:extLst>
          </p:cNvPr>
          <p:cNvSpPr/>
          <p:nvPr/>
        </p:nvSpPr>
        <p:spPr>
          <a:xfrm>
            <a:off x="380459" y="5258338"/>
            <a:ext cx="2867438" cy="80168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Problemlösung</a:t>
            </a:r>
          </a:p>
        </p:txBody>
      </p:sp>
      <p:cxnSp>
        <p:nvCxnSpPr>
          <p:cNvPr id="16" name="Gerade Verbindung mit Pfeil 15">
            <a:extLst>
              <a:ext uri="{FF2B5EF4-FFF2-40B4-BE49-F238E27FC236}">
                <a16:creationId xmlns:a16="http://schemas.microsoft.com/office/drawing/2014/main" id="{8CF91134-2C29-6944-BEB1-6D541AC74017}"/>
              </a:ext>
            </a:extLst>
          </p:cNvPr>
          <p:cNvCxnSpPr>
            <a:cxnSpLocks/>
          </p:cNvCxnSpPr>
          <p:nvPr/>
        </p:nvCxnSpPr>
        <p:spPr>
          <a:xfrm>
            <a:off x="1826521" y="2221696"/>
            <a:ext cx="0" cy="101225"/>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17" name="Gerade Verbindung mit Pfeil 16">
            <a:extLst>
              <a:ext uri="{FF2B5EF4-FFF2-40B4-BE49-F238E27FC236}">
                <a16:creationId xmlns:a16="http://schemas.microsoft.com/office/drawing/2014/main" id="{3ECD7F8C-5AE0-AE4F-A6FB-919985CC9C36}"/>
              </a:ext>
            </a:extLst>
          </p:cNvPr>
          <p:cNvCxnSpPr>
            <a:cxnSpLocks/>
          </p:cNvCxnSpPr>
          <p:nvPr/>
        </p:nvCxnSpPr>
        <p:spPr>
          <a:xfrm>
            <a:off x="1816361" y="3214021"/>
            <a:ext cx="0" cy="72206"/>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18" name="Gerade Verbindung mit Pfeil 17">
            <a:extLst>
              <a:ext uri="{FF2B5EF4-FFF2-40B4-BE49-F238E27FC236}">
                <a16:creationId xmlns:a16="http://schemas.microsoft.com/office/drawing/2014/main" id="{D7010EFB-7A1A-AD4E-9550-D4D66ABFF485}"/>
              </a:ext>
            </a:extLst>
          </p:cNvPr>
          <p:cNvCxnSpPr>
            <a:cxnSpLocks/>
          </p:cNvCxnSpPr>
          <p:nvPr/>
        </p:nvCxnSpPr>
        <p:spPr>
          <a:xfrm>
            <a:off x="1826521" y="4198885"/>
            <a:ext cx="0" cy="58944"/>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19" name="Gerade Verbindung mit Pfeil 18">
            <a:extLst>
              <a:ext uri="{FF2B5EF4-FFF2-40B4-BE49-F238E27FC236}">
                <a16:creationId xmlns:a16="http://schemas.microsoft.com/office/drawing/2014/main" id="{B82194AC-8566-D74C-A352-70AF1A14DA34}"/>
              </a:ext>
            </a:extLst>
          </p:cNvPr>
          <p:cNvCxnSpPr>
            <a:cxnSpLocks/>
          </p:cNvCxnSpPr>
          <p:nvPr/>
        </p:nvCxnSpPr>
        <p:spPr>
          <a:xfrm>
            <a:off x="1826521" y="5175639"/>
            <a:ext cx="0" cy="56662"/>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sp>
        <p:nvSpPr>
          <p:cNvPr id="4" name="Textfeld 3">
            <a:extLst>
              <a:ext uri="{FF2B5EF4-FFF2-40B4-BE49-F238E27FC236}">
                <a16:creationId xmlns:a16="http://schemas.microsoft.com/office/drawing/2014/main" id="{5B738F26-0649-7243-9B70-64F8AA6AB174}"/>
              </a:ext>
            </a:extLst>
          </p:cNvPr>
          <p:cNvSpPr txBox="1"/>
          <p:nvPr/>
        </p:nvSpPr>
        <p:spPr>
          <a:xfrm>
            <a:off x="13174579" y="3296653"/>
            <a:ext cx="184731" cy="369332"/>
          </a:xfrm>
          <a:prstGeom prst="rect">
            <a:avLst/>
          </a:prstGeom>
          <a:noFill/>
        </p:spPr>
        <p:txBody>
          <a:bodyPr wrap="none" rtlCol="0">
            <a:spAutoFit/>
          </a:bodyPr>
          <a:lstStyle/>
          <a:p>
            <a:endParaRPr lang="de-DE" dirty="0"/>
          </a:p>
        </p:txBody>
      </p:sp>
      <p:sp>
        <p:nvSpPr>
          <p:cNvPr id="40" name="Inhaltsplatzhalter 6">
            <a:extLst>
              <a:ext uri="{FF2B5EF4-FFF2-40B4-BE49-F238E27FC236}">
                <a16:creationId xmlns:a16="http://schemas.microsoft.com/office/drawing/2014/main" id="{013ECBEF-D0E8-B848-9219-D293EF8E857A}"/>
              </a:ext>
            </a:extLst>
          </p:cNvPr>
          <p:cNvSpPr txBox="1">
            <a:spLocks/>
          </p:cNvSpPr>
          <p:nvPr/>
        </p:nvSpPr>
        <p:spPr>
          <a:xfrm>
            <a:off x="5378118" y="1201139"/>
            <a:ext cx="6689192" cy="536841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600" dirty="0">
                <a:latin typeface="Open Sans" panose="020B0606030504020204" pitchFamily="34" charset="0"/>
                <a:ea typeface="Open Sans" panose="020B0606030504020204" pitchFamily="34" charset="0"/>
                <a:cs typeface="Open Sans" panose="020B0606030504020204" pitchFamily="34" charset="0"/>
              </a:rPr>
              <a:t>„Ein Algorithmus ist eine eindeutige Handlungsvorschrift zur Lösung eines Problems oder einer Klasse von Problemen. Algorithmen bestehen aus endlich vielen, wohldefinierten</a:t>
            </a:r>
            <a:br>
              <a:rPr lang="de-DE" sz="2600" dirty="0">
                <a:latin typeface="Open Sans" panose="020B0606030504020204" pitchFamily="34" charset="0"/>
                <a:ea typeface="Open Sans" panose="020B0606030504020204" pitchFamily="34" charset="0"/>
                <a:cs typeface="Open Sans" panose="020B0606030504020204" pitchFamily="34" charset="0"/>
              </a:rPr>
            </a:br>
            <a:r>
              <a:rPr lang="de-DE" sz="2600" dirty="0">
                <a:latin typeface="Open Sans" panose="020B0606030504020204" pitchFamily="34" charset="0"/>
                <a:ea typeface="Open Sans" panose="020B0606030504020204" pitchFamily="34" charset="0"/>
                <a:cs typeface="Open Sans" panose="020B0606030504020204" pitchFamily="34" charset="0"/>
              </a:rPr>
              <a:t>Einzelschritten.“</a:t>
            </a:r>
            <a:endParaRPr lang="de-DE" sz="2600" baseline="30000" dirty="0">
              <a:latin typeface="Open Sans" panose="020B0606030504020204" pitchFamily="34" charset="0"/>
              <a:ea typeface="Open Sans" panose="020B0606030504020204" pitchFamily="34" charset="0"/>
              <a:cs typeface="Open Sans" panose="020B0606030504020204" pitchFamily="34" charset="0"/>
            </a:endParaRPr>
          </a:p>
          <a:p>
            <a:pPr marL="0" indent="0" algn="r">
              <a:buFont typeface="Arial" panose="020B0604020202020204" pitchFamily="34" charset="0"/>
              <a:buNone/>
            </a:pPr>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(Rogers, 1987, S. 2)</a:t>
            </a:r>
          </a:p>
          <a:p>
            <a:pPr marL="0" indent="0">
              <a:buFont typeface="Arial" panose="020B0604020202020204" pitchFamily="34" charset="0"/>
              <a:buNone/>
            </a:pPr>
            <a:r>
              <a:rPr lang="de-DE" sz="2600" dirty="0">
                <a:latin typeface="Open Sans" panose="020B0606030504020204" pitchFamily="34" charset="0"/>
                <a:ea typeface="Open Sans" panose="020B0606030504020204" pitchFamily="34" charset="0"/>
                <a:cs typeface="Open Sans" panose="020B0606030504020204" pitchFamily="34" charset="0"/>
              </a:rPr>
              <a:t>„Damit können sie zur Ausführung in ein Computerprogramm implementiert, aber auch in menschlicher Sprache formuliert werden. </a:t>
            </a:r>
          </a:p>
          <a:p>
            <a:pPr marL="0" indent="0">
              <a:buFont typeface="Arial" panose="020B0604020202020204" pitchFamily="34" charset="0"/>
              <a:buNone/>
            </a:pPr>
            <a:r>
              <a:rPr lang="de-DE" sz="2600" dirty="0">
                <a:latin typeface="Open Sans" panose="020B0606030504020204" pitchFamily="34" charset="0"/>
                <a:ea typeface="Open Sans" panose="020B0606030504020204" pitchFamily="34" charset="0"/>
                <a:cs typeface="Open Sans" panose="020B0606030504020204" pitchFamily="34" charset="0"/>
              </a:rPr>
              <a:t>Bei der Problemlösung wird eine bestimmte Eingabe in eine bestimmte Ausgabe überführt.“</a:t>
            </a:r>
            <a:endParaRPr lang="de-DE" sz="2600" baseline="30000" dirty="0">
              <a:latin typeface="Open Sans" panose="020B0606030504020204" pitchFamily="34" charset="0"/>
              <a:ea typeface="Open Sans" panose="020B0606030504020204" pitchFamily="34" charset="0"/>
              <a:cs typeface="Open Sans" panose="020B0606030504020204" pitchFamily="34" charset="0"/>
            </a:endParaRPr>
          </a:p>
          <a:p>
            <a:pPr marL="0" indent="0" algn="r">
              <a:buFont typeface="Arial" panose="020B0604020202020204" pitchFamily="34" charset="0"/>
              <a:buNone/>
            </a:pPr>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r>
              <a:rPr lang="de-DE" sz="16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Leiserson</a:t>
            </a:r>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de-DE" sz="16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Rivest</a:t>
            </a:r>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&amp; Stein, 2010, S. 5)</a:t>
            </a:r>
          </a:p>
          <a:p>
            <a:pPr marL="0" indent="0">
              <a:buFont typeface="Arial" panose="020B0604020202020204" pitchFamily="34" charset="0"/>
              <a:buNone/>
            </a:pPr>
            <a:endParaRPr lang="de-DE" sz="2600" baseline="30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Datumsplatzhalter 1">
            <a:extLst>
              <a:ext uri="{FF2B5EF4-FFF2-40B4-BE49-F238E27FC236}">
                <a16:creationId xmlns:a16="http://schemas.microsoft.com/office/drawing/2014/main" id="{76B42934-F724-D34E-AFC7-A88F3B63C220}"/>
              </a:ext>
            </a:extLst>
          </p:cNvPr>
          <p:cNvSpPr>
            <a:spLocks noGrp="1"/>
          </p:cNvSpPr>
          <p:nvPr>
            <p:ph type="dt" sz="half" idx="10"/>
          </p:nvPr>
        </p:nvSpPr>
        <p:spPr/>
        <p:txBody>
          <a:bodyPr/>
          <a:lstStyle/>
          <a:p>
            <a:fld id="{DD0A9AFB-EED1-E44D-808D-6519E8BADBA4}" type="datetime1">
              <a:rPr lang="de-DE" smtClean="0"/>
              <a:t>25.09.20</a:t>
            </a:fld>
            <a:endParaRPr lang="de-DE"/>
          </a:p>
        </p:txBody>
      </p:sp>
      <p:sp>
        <p:nvSpPr>
          <p:cNvPr id="3" name="Fußzeilenplatzhalter 2">
            <a:extLst>
              <a:ext uri="{FF2B5EF4-FFF2-40B4-BE49-F238E27FC236}">
                <a16:creationId xmlns:a16="http://schemas.microsoft.com/office/drawing/2014/main" id="{60D0DBFE-D680-6E42-AD20-CC1B2E910B2D}"/>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Tree>
    <p:extLst>
      <p:ext uri="{BB962C8B-B14F-4D97-AF65-F5344CB8AC3E}">
        <p14:creationId xmlns:p14="http://schemas.microsoft.com/office/powerpoint/2010/main" val="115027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rgbClr val="428891"/>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06C8F399-7434-7747-B2D8-E7F08A4AA6A3}"/>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5C31A986-F49F-FB47-B36A-3A0484C8C37F}"/>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0798C113-197D-AE46-9327-F5DB19789767}"/>
              </a:ext>
            </a:extLst>
          </p:cNvPr>
          <p:cNvSpPr>
            <a:spLocks noGrp="1"/>
          </p:cNvSpPr>
          <p:nvPr>
            <p:ph type="sldNum" sz="quarter" idx="12"/>
          </p:nvPr>
        </p:nvSpPr>
        <p:spPr/>
        <p:txBody>
          <a:bodyPr/>
          <a:lstStyle/>
          <a:p>
            <a:fld id="{7D26CBBC-A65C-324F-A558-3C7EC3B0734D}" type="slidenum">
              <a:rPr lang="de-DE" smtClean="0"/>
              <a:t>12</a:t>
            </a:fld>
            <a:endParaRPr lang="de-DE"/>
          </a:p>
        </p:txBody>
      </p:sp>
      <p:sp>
        <p:nvSpPr>
          <p:cNvPr id="7" name="Textfeld 6">
            <a:extLst>
              <a:ext uri="{FF2B5EF4-FFF2-40B4-BE49-F238E27FC236}">
                <a16:creationId xmlns:a16="http://schemas.microsoft.com/office/drawing/2014/main" id="{7FC268C3-F846-B047-BF27-F81082436701}"/>
              </a:ext>
            </a:extLst>
          </p:cNvPr>
          <p:cNvSpPr txBox="1"/>
          <p:nvPr/>
        </p:nvSpPr>
        <p:spPr>
          <a:xfrm>
            <a:off x="4150517" y="421901"/>
            <a:ext cx="5367337" cy="584775"/>
          </a:xfrm>
          <a:prstGeom prst="rect">
            <a:avLst/>
          </a:prstGeom>
          <a:solidFill>
            <a:srgbClr val="428891"/>
          </a:solidFill>
        </p:spPr>
        <p:txBody>
          <a:bodyPr wrap="square" rtlCol="0">
            <a:spAutoFit/>
          </a:bodyPr>
          <a:lstStyle/>
          <a:p>
            <a:r>
              <a:rPr lang="de-DE"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ist Programmieren?</a:t>
            </a:r>
          </a:p>
        </p:txBody>
      </p:sp>
      <p:sp>
        <p:nvSpPr>
          <p:cNvPr id="8" name="Inhaltsplatzhalter 2">
            <a:extLst>
              <a:ext uri="{FF2B5EF4-FFF2-40B4-BE49-F238E27FC236}">
                <a16:creationId xmlns:a16="http://schemas.microsoft.com/office/drawing/2014/main" id="{C66C8F8C-0B57-7A4C-8B63-27A017405EA7}"/>
              </a:ext>
            </a:extLst>
          </p:cNvPr>
          <p:cNvSpPr>
            <a:spLocks noGrp="1"/>
          </p:cNvSpPr>
          <p:nvPr>
            <p:ph idx="1"/>
          </p:nvPr>
        </p:nvSpPr>
        <p:spPr>
          <a:xfrm>
            <a:off x="838200" y="1825625"/>
            <a:ext cx="10515600" cy="4351338"/>
          </a:xfrm>
        </p:spPr>
        <p:txBody>
          <a:bodyPr/>
          <a:lstStyle/>
          <a:p>
            <a:pPr marL="0" indent="0">
              <a:buNone/>
            </a:pPr>
            <a:r>
              <a:rPr lang="de-DE" dirty="0">
                <a:solidFill>
                  <a:srgbClr val="428891"/>
                </a:solidFill>
              </a:rPr>
              <a:t>AKTIVITÄT</a:t>
            </a:r>
            <a:endParaRPr lang="de-DE" dirty="0"/>
          </a:p>
          <a:p>
            <a:pPr marL="0" indent="0">
              <a:buNone/>
            </a:pPr>
            <a:r>
              <a:rPr lang="de-DE" dirty="0"/>
              <a:t>Überlegen und diskutieren Sie vor dem </a:t>
            </a:r>
          </a:p>
          <a:p>
            <a:pPr marL="0" indent="0">
              <a:buNone/>
            </a:pPr>
            <a:r>
              <a:rPr lang="de-DE" dirty="0"/>
              <a:t>Hintergrund dieser Definition von </a:t>
            </a:r>
          </a:p>
          <a:p>
            <a:pPr marL="0" indent="0">
              <a:buNone/>
            </a:pPr>
            <a:r>
              <a:rPr lang="de-DE" dirty="0"/>
              <a:t>Algorithmen:</a:t>
            </a:r>
          </a:p>
          <a:p>
            <a:pPr marL="0" indent="0">
              <a:buNone/>
            </a:pPr>
            <a:endParaRPr lang="de-DE" dirty="0"/>
          </a:p>
          <a:p>
            <a:pPr marL="0" indent="0">
              <a:buNone/>
            </a:pPr>
            <a:r>
              <a:rPr lang="de-DE" dirty="0"/>
              <a:t>Wo findet man Algorithmen </a:t>
            </a:r>
          </a:p>
          <a:p>
            <a:r>
              <a:rPr lang="de-DE" dirty="0"/>
              <a:t>im Alltag?</a:t>
            </a:r>
          </a:p>
          <a:p>
            <a:r>
              <a:rPr lang="de-DE" dirty="0"/>
              <a:t>im Mathematikunterricht?</a:t>
            </a:r>
          </a:p>
        </p:txBody>
      </p:sp>
      <p:pic>
        <p:nvPicPr>
          <p:cNvPr id="9" name="Grafik 8">
            <a:extLst>
              <a:ext uri="{FF2B5EF4-FFF2-40B4-BE49-F238E27FC236}">
                <a16:creationId xmlns:a16="http://schemas.microsoft.com/office/drawing/2014/main" id="{C4C3B376-9572-0A45-B0E7-9160D8F4F4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1589" y="1323975"/>
            <a:ext cx="3512530" cy="5032375"/>
          </a:xfrm>
          <a:prstGeom prst="rect">
            <a:avLst/>
          </a:prstGeom>
        </p:spPr>
      </p:pic>
    </p:spTree>
    <p:extLst>
      <p:ext uri="{BB962C8B-B14F-4D97-AF65-F5344CB8AC3E}">
        <p14:creationId xmlns:p14="http://schemas.microsoft.com/office/powerpoint/2010/main" val="3272194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BF4DD663-8A66-DB4E-8F25-95BE7D8ED6CC}"/>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259E138C-8985-774C-8B16-FA2D9CECF9DD}"/>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0F30D0E4-0B29-534C-904B-C128492AE212}"/>
              </a:ext>
            </a:extLst>
          </p:cNvPr>
          <p:cNvSpPr>
            <a:spLocks noGrp="1"/>
          </p:cNvSpPr>
          <p:nvPr>
            <p:ph type="sldNum" sz="quarter" idx="12"/>
          </p:nvPr>
        </p:nvSpPr>
        <p:spPr/>
        <p:txBody>
          <a:bodyPr/>
          <a:lstStyle/>
          <a:p>
            <a:fld id="{7D26CBBC-A65C-324F-A558-3C7EC3B0734D}" type="slidenum">
              <a:rPr lang="de-DE" smtClean="0"/>
              <a:t>13</a:t>
            </a:fld>
            <a:endParaRPr lang="de-DE"/>
          </a:p>
        </p:txBody>
      </p:sp>
      <p:sp>
        <p:nvSpPr>
          <p:cNvPr id="7" name="Textfeld 6">
            <a:extLst>
              <a:ext uri="{FF2B5EF4-FFF2-40B4-BE49-F238E27FC236}">
                <a16:creationId xmlns:a16="http://schemas.microsoft.com/office/drawing/2014/main" id="{4E57E180-D352-B04D-B4A9-84635978F162}"/>
              </a:ext>
            </a:extLst>
          </p:cNvPr>
          <p:cNvSpPr txBox="1"/>
          <p:nvPr/>
        </p:nvSpPr>
        <p:spPr>
          <a:xfrm>
            <a:off x="4150517" y="421901"/>
            <a:ext cx="5367337" cy="584775"/>
          </a:xfrm>
          <a:prstGeom prst="rect">
            <a:avLst/>
          </a:prstGeom>
          <a:solidFill>
            <a:srgbClr val="428891"/>
          </a:solidFill>
        </p:spPr>
        <p:txBody>
          <a:bodyPr wrap="square" rtlCol="0">
            <a:spAutoFit/>
          </a:bodyPr>
          <a:lstStyle/>
          <a:p>
            <a:r>
              <a:rPr lang="de-DE"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ist Programmieren?</a:t>
            </a:r>
          </a:p>
        </p:txBody>
      </p:sp>
      <p:sp>
        <p:nvSpPr>
          <p:cNvPr id="9" name="Inhaltsplatzhalter 2">
            <a:extLst>
              <a:ext uri="{FF2B5EF4-FFF2-40B4-BE49-F238E27FC236}">
                <a16:creationId xmlns:a16="http://schemas.microsoft.com/office/drawing/2014/main" id="{1C098D93-92FD-2048-AFB0-0D088E1F16D7}"/>
              </a:ext>
            </a:extLst>
          </p:cNvPr>
          <p:cNvSpPr>
            <a:spLocks noGrp="1"/>
          </p:cNvSpPr>
          <p:nvPr>
            <p:ph idx="1"/>
          </p:nvPr>
        </p:nvSpPr>
        <p:spPr>
          <a:xfrm>
            <a:off x="838200" y="1825625"/>
            <a:ext cx="10515600" cy="4351338"/>
          </a:xfrm>
        </p:spPr>
        <p:txBody>
          <a:bodyPr/>
          <a:lstStyle/>
          <a:p>
            <a:pPr marL="0" indent="0">
              <a:buNone/>
            </a:pPr>
            <a:r>
              <a:rPr lang="de-DE" dirty="0">
                <a:solidFill>
                  <a:srgbClr val="428891"/>
                </a:solidFill>
              </a:rPr>
              <a:t>AKTIVITÄT</a:t>
            </a:r>
          </a:p>
          <a:p>
            <a:pPr marL="0" indent="0">
              <a:buNone/>
            </a:pPr>
            <a:r>
              <a:rPr lang="de-DE" dirty="0"/>
              <a:t>Schreiben Sie einen Algorithmus zum </a:t>
            </a:r>
          </a:p>
          <a:p>
            <a:pPr marL="0" indent="0">
              <a:buNone/>
            </a:pPr>
            <a:r>
              <a:rPr lang="de-DE" dirty="0"/>
              <a:t>Telefonieren.</a:t>
            </a:r>
          </a:p>
          <a:p>
            <a:endParaRPr lang="de-DE" dirty="0"/>
          </a:p>
          <a:p>
            <a:pPr marL="0" indent="0">
              <a:buNone/>
            </a:pPr>
            <a:r>
              <a:rPr lang="de-DE" dirty="0"/>
              <a:t>1.... &gt; 2.... &gt; </a:t>
            </a:r>
          </a:p>
          <a:p>
            <a:pPr marL="0" indent="0">
              <a:buNone/>
            </a:pPr>
            <a:endParaRPr lang="de-DE" dirty="0"/>
          </a:p>
        </p:txBody>
      </p:sp>
      <p:pic>
        <p:nvPicPr>
          <p:cNvPr id="6" name="Grafik 5">
            <a:extLst>
              <a:ext uri="{FF2B5EF4-FFF2-40B4-BE49-F238E27FC236}">
                <a16:creationId xmlns:a16="http://schemas.microsoft.com/office/drawing/2014/main" id="{B48BAD5C-AB9A-8148-8DFE-E3388E7FAB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1589" y="1323975"/>
            <a:ext cx="3512530" cy="5032375"/>
          </a:xfrm>
          <a:prstGeom prst="rect">
            <a:avLst/>
          </a:prstGeom>
        </p:spPr>
      </p:pic>
    </p:spTree>
    <p:extLst>
      <p:ext uri="{BB962C8B-B14F-4D97-AF65-F5344CB8AC3E}">
        <p14:creationId xmlns:p14="http://schemas.microsoft.com/office/powerpoint/2010/main" val="3292666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BF4DD663-8A66-DB4E-8F25-95BE7D8ED6CC}"/>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259E138C-8985-774C-8B16-FA2D9CECF9DD}"/>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0F30D0E4-0B29-534C-904B-C128492AE212}"/>
              </a:ext>
            </a:extLst>
          </p:cNvPr>
          <p:cNvSpPr>
            <a:spLocks noGrp="1"/>
          </p:cNvSpPr>
          <p:nvPr>
            <p:ph type="sldNum" sz="quarter" idx="12"/>
          </p:nvPr>
        </p:nvSpPr>
        <p:spPr/>
        <p:txBody>
          <a:bodyPr/>
          <a:lstStyle/>
          <a:p>
            <a:fld id="{7D26CBBC-A65C-324F-A558-3C7EC3B0734D}" type="slidenum">
              <a:rPr lang="de-DE" smtClean="0"/>
              <a:t>14</a:t>
            </a:fld>
            <a:endParaRPr lang="de-DE"/>
          </a:p>
        </p:txBody>
      </p:sp>
      <p:sp>
        <p:nvSpPr>
          <p:cNvPr id="7" name="Textfeld 6">
            <a:extLst>
              <a:ext uri="{FF2B5EF4-FFF2-40B4-BE49-F238E27FC236}">
                <a16:creationId xmlns:a16="http://schemas.microsoft.com/office/drawing/2014/main" id="{4E57E180-D352-B04D-B4A9-84635978F162}"/>
              </a:ext>
            </a:extLst>
          </p:cNvPr>
          <p:cNvSpPr txBox="1"/>
          <p:nvPr/>
        </p:nvSpPr>
        <p:spPr>
          <a:xfrm>
            <a:off x="4150517" y="421901"/>
            <a:ext cx="5367337" cy="584775"/>
          </a:xfrm>
          <a:prstGeom prst="rect">
            <a:avLst/>
          </a:prstGeom>
          <a:solidFill>
            <a:srgbClr val="428891"/>
          </a:solidFill>
        </p:spPr>
        <p:txBody>
          <a:bodyPr wrap="square" rtlCol="0">
            <a:spAutoFit/>
          </a:bodyPr>
          <a:lstStyle/>
          <a:p>
            <a:r>
              <a:rPr lang="de-DE"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ist Programmieren?</a:t>
            </a:r>
          </a:p>
        </p:txBody>
      </p:sp>
      <p:sp>
        <p:nvSpPr>
          <p:cNvPr id="9" name="Inhaltsplatzhalter 2">
            <a:extLst>
              <a:ext uri="{FF2B5EF4-FFF2-40B4-BE49-F238E27FC236}">
                <a16:creationId xmlns:a16="http://schemas.microsoft.com/office/drawing/2014/main" id="{1C098D93-92FD-2048-AFB0-0D088E1F16D7}"/>
              </a:ext>
            </a:extLst>
          </p:cNvPr>
          <p:cNvSpPr>
            <a:spLocks noGrp="1"/>
          </p:cNvSpPr>
          <p:nvPr>
            <p:ph idx="1"/>
          </p:nvPr>
        </p:nvSpPr>
        <p:spPr>
          <a:xfrm>
            <a:off x="838200" y="1825625"/>
            <a:ext cx="10515600" cy="4351338"/>
          </a:xfrm>
        </p:spPr>
        <p:txBody>
          <a:bodyPr/>
          <a:lstStyle/>
          <a:p>
            <a:pPr marL="0" indent="0">
              <a:buNone/>
            </a:pPr>
            <a:r>
              <a:rPr lang="de-DE" dirty="0">
                <a:solidFill>
                  <a:srgbClr val="428891"/>
                </a:solidFill>
              </a:rPr>
              <a:t>AKTIVITÄT</a:t>
            </a:r>
          </a:p>
          <a:p>
            <a:pPr marL="0" indent="0">
              <a:buNone/>
            </a:pPr>
            <a:r>
              <a:rPr lang="de-DE" dirty="0"/>
              <a:t>Schreiben Sie einen Algorithmus zum </a:t>
            </a:r>
          </a:p>
          <a:p>
            <a:pPr marL="0" indent="0">
              <a:buNone/>
            </a:pPr>
            <a:r>
              <a:rPr lang="de-DE" dirty="0"/>
              <a:t>Telefonieren.</a:t>
            </a:r>
          </a:p>
          <a:p>
            <a:endParaRPr lang="de-DE" dirty="0"/>
          </a:p>
          <a:p>
            <a:pPr marL="0" indent="0">
              <a:buNone/>
            </a:pPr>
            <a:r>
              <a:rPr lang="de-DE" dirty="0"/>
              <a:t>1.... &gt; 2.... &gt; </a:t>
            </a:r>
          </a:p>
          <a:p>
            <a:pPr marL="0" indent="0">
              <a:buNone/>
            </a:pPr>
            <a:endParaRPr lang="de-DE" dirty="0"/>
          </a:p>
          <a:p>
            <a:pPr marL="0" indent="0">
              <a:buNone/>
            </a:pPr>
            <a:r>
              <a:rPr lang="de-DE" dirty="0">
                <a:solidFill>
                  <a:srgbClr val="428891"/>
                </a:solidFill>
              </a:rPr>
              <a:t>PRÄSENTATION UND DISKUSSION</a:t>
            </a:r>
          </a:p>
          <a:p>
            <a:pPr marL="0" indent="0">
              <a:buNone/>
            </a:pPr>
            <a:endParaRPr lang="de-DE" dirty="0"/>
          </a:p>
        </p:txBody>
      </p:sp>
      <p:pic>
        <p:nvPicPr>
          <p:cNvPr id="8" name="Grafik 7">
            <a:extLst>
              <a:ext uri="{FF2B5EF4-FFF2-40B4-BE49-F238E27FC236}">
                <a16:creationId xmlns:a16="http://schemas.microsoft.com/office/drawing/2014/main" id="{CA9590AA-C5A6-604F-9591-5A0BE5D085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1589" y="1323975"/>
            <a:ext cx="3512530" cy="5032375"/>
          </a:xfrm>
          <a:prstGeom prst="rect">
            <a:avLst/>
          </a:prstGeom>
        </p:spPr>
      </p:pic>
    </p:spTree>
    <p:extLst>
      <p:ext uri="{BB962C8B-B14F-4D97-AF65-F5344CB8AC3E}">
        <p14:creationId xmlns:p14="http://schemas.microsoft.com/office/powerpoint/2010/main" val="1002179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91538337-2FAA-3741-A042-D0FB7F28EA15}"/>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9778237F-FC28-1543-AAB2-65C4754C90A6}"/>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7F0B6D8A-5048-8B46-85A4-6AD2285E315A}"/>
              </a:ext>
            </a:extLst>
          </p:cNvPr>
          <p:cNvSpPr>
            <a:spLocks noGrp="1"/>
          </p:cNvSpPr>
          <p:nvPr>
            <p:ph type="sldNum" sz="quarter" idx="12"/>
          </p:nvPr>
        </p:nvSpPr>
        <p:spPr/>
        <p:txBody>
          <a:bodyPr/>
          <a:lstStyle/>
          <a:p>
            <a:fld id="{7D26CBBC-A65C-324F-A558-3C7EC3B0734D}" type="slidenum">
              <a:rPr lang="de-DE" smtClean="0"/>
              <a:t>15</a:t>
            </a:fld>
            <a:endParaRPr lang="de-DE"/>
          </a:p>
        </p:txBody>
      </p:sp>
      <p:sp>
        <p:nvSpPr>
          <p:cNvPr id="7" name="Textfeld 6">
            <a:extLst>
              <a:ext uri="{FF2B5EF4-FFF2-40B4-BE49-F238E27FC236}">
                <a16:creationId xmlns:a16="http://schemas.microsoft.com/office/drawing/2014/main" id="{530DFB74-C47E-B24C-A5CF-FA7C59B142D8}"/>
              </a:ext>
            </a:extLst>
          </p:cNvPr>
          <p:cNvSpPr txBox="1"/>
          <p:nvPr/>
        </p:nvSpPr>
        <p:spPr>
          <a:xfrm>
            <a:off x="4150517" y="421901"/>
            <a:ext cx="5367337" cy="584775"/>
          </a:xfrm>
          <a:prstGeom prst="rect">
            <a:avLst/>
          </a:prstGeom>
          <a:solidFill>
            <a:srgbClr val="428891"/>
          </a:solidFill>
        </p:spPr>
        <p:txBody>
          <a:bodyPr wrap="square" rtlCol="0">
            <a:spAutoFit/>
          </a:bodyPr>
          <a:lstStyle/>
          <a:p>
            <a:r>
              <a:rPr lang="de-DE"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ist Programmieren?</a:t>
            </a:r>
          </a:p>
        </p:txBody>
      </p:sp>
      <p:sp>
        <p:nvSpPr>
          <p:cNvPr id="8" name="Textfeld 7">
            <a:extLst>
              <a:ext uri="{FF2B5EF4-FFF2-40B4-BE49-F238E27FC236}">
                <a16:creationId xmlns:a16="http://schemas.microsoft.com/office/drawing/2014/main" id="{92F240F5-982E-484C-8B12-803F98ADE219}"/>
              </a:ext>
            </a:extLst>
          </p:cNvPr>
          <p:cNvSpPr txBox="1"/>
          <p:nvPr/>
        </p:nvSpPr>
        <p:spPr>
          <a:xfrm>
            <a:off x="302947" y="1273455"/>
            <a:ext cx="10083799" cy="954107"/>
          </a:xfrm>
          <a:prstGeom prst="rect">
            <a:avLst/>
          </a:prstGeom>
          <a:noFill/>
        </p:spPr>
        <p:txBody>
          <a:bodyPr wrap="square" rtlCol="0">
            <a:spAutoFit/>
          </a:bodyPr>
          <a:lstStyle/>
          <a:p>
            <a:r>
              <a:rPr lang="de-DE" sz="2800" dirty="0">
                <a:latin typeface="Open Sans" panose="020B0606030504020204" pitchFamily="34" charset="0"/>
                <a:ea typeface="Open Sans" panose="020B0606030504020204" pitchFamily="34" charset="0"/>
                <a:cs typeface="Open Sans" panose="020B0606030504020204" pitchFamily="34" charset="0"/>
              </a:rPr>
              <a:t>Alltags-Algorithmen – Ein Beispiel aus der Schule</a:t>
            </a:r>
          </a:p>
          <a:p>
            <a:endParaRPr lang="de-DE" sz="2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Inhaltsplatzhalter 4">
            <a:extLst>
              <a:ext uri="{FF2B5EF4-FFF2-40B4-BE49-F238E27FC236}">
                <a16:creationId xmlns:a16="http://schemas.microsoft.com/office/drawing/2014/main" id="{372BBBE9-96CD-0241-856D-73F42F7517E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421330" y="1873744"/>
            <a:ext cx="7349339" cy="4230006"/>
          </a:xfrm>
        </p:spPr>
      </p:pic>
      <p:sp>
        <p:nvSpPr>
          <p:cNvPr id="10" name="Textfeld 9">
            <a:extLst>
              <a:ext uri="{FF2B5EF4-FFF2-40B4-BE49-F238E27FC236}">
                <a16:creationId xmlns:a16="http://schemas.microsoft.com/office/drawing/2014/main" id="{AF1591C2-BDC5-8A4A-97CA-F1AC38C4728C}"/>
              </a:ext>
            </a:extLst>
          </p:cNvPr>
          <p:cNvSpPr txBox="1"/>
          <p:nvPr/>
        </p:nvSpPr>
        <p:spPr>
          <a:xfrm>
            <a:off x="6666089" y="6076162"/>
            <a:ext cx="3561780" cy="307777"/>
          </a:xfrm>
          <a:prstGeom prst="rect">
            <a:avLst/>
          </a:prstGeom>
          <a:noFill/>
        </p:spPr>
        <p:txBody>
          <a:bodyPr wrap="square" rtlCol="0">
            <a:spAutoFit/>
          </a:bodyPr>
          <a:lstStyle/>
          <a:p>
            <a:r>
              <a:rPr lang="de-DE"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(Beck, Seitz &amp; </a:t>
            </a:r>
            <a:r>
              <a:rPr lang="de-DE" sz="14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Zendler</a:t>
            </a:r>
            <a:r>
              <a:rPr lang="de-DE"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2014, S. 15)</a:t>
            </a:r>
          </a:p>
        </p:txBody>
      </p:sp>
    </p:spTree>
    <p:extLst>
      <p:ext uri="{BB962C8B-B14F-4D97-AF65-F5344CB8AC3E}">
        <p14:creationId xmlns:p14="http://schemas.microsoft.com/office/powerpoint/2010/main" val="3521296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46A6E02-ACFC-DA48-B51B-0CCE52A70592}"/>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DFC142B9-53CC-7C45-BCA4-82BB30B5E6E4}"/>
              </a:ext>
            </a:extLst>
          </p:cNvPr>
          <p:cNvSpPr>
            <a:spLocks noGrp="1"/>
          </p:cNvSpPr>
          <p:nvPr>
            <p:ph type="ftr" sz="quarter" idx="11"/>
          </p:nvPr>
        </p:nvSpPr>
        <p:spPr/>
        <p:txBody>
          <a:bodyPr/>
          <a:lstStyle/>
          <a:p>
            <a:r>
              <a:rPr lang="de-DE" dirty="0"/>
              <a:t>Juli 2019 © </a:t>
            </a:r>
            <a:r>
              <a:rPr lang="de-DE" b="1" dirty="0"/>
              <a:t>PIKAS</a:t>
            </a:r>
            <a:r>
              <a:rPr lang="de-DE" dirty="0"/>
              <a:t> digi </a:t>
            </a:r>
            <a:r>
              <a:rPr lang="de-DE" i="1" dirty="0"/>
              <a:t>(</a:t>
            </a:r>
            <a:r>
              <a:rPr lang="de-DE" i="1" dirty="0" err="1"/>
              <a:t>pikas-digi.dzlm.de</a:t>
            </a:r>
            <a:r>
              <a:rPr lang="de-DE" i="1" dirty="0"/>
              <a:t>)</a:t>
            </a:r>
          </a:p>
        </p:txBody>
      </p:sp>
      <p:sp>
        <p:nvSpPr>
          <p:cNvPr id="5" name="Foliennummernplatzhalter 4">
            <a:extLst>
              <a:ext uri="{FF2B5EF4-FFF2-40B4-BE49-F238E27FC236}">
                <a16:creationId xmlns:a16="http://schemas.microsoft.com/office/drawing/2014/main" id="{C16D3275-75BF-1F42-8A6F-D4F4CD7D730B}"/>
              </a:ext>
            </a:extLst>
          </p:cNvPr>
          <p:cNvSpPr>
            <a:spLocks noGrp="1"/>
          </p:cNvSpPr>
          <p:nvPr>
            <p:ph type="sldNum" sz="quarter" idx="12"/>
          </p:nvPr>
        </p:nvSpPr>
        <p:spPr/>
        <p:txBody>
          <a:bodyPr/>
          <a:lstStyle/>
          <a:p>
            <a:fld id="{7D26CBBC-A65C-324F-A558-3C7EC3B0734D}" type="slidenum">
              <a:rPr lang="de-DE" smtClean="0"/>
              <a:t>16</a:t>
            </a:fld>
            <a:endParaRPr lang="de-DE"/>
          </a:p>
        </p:txBody>
      </p:sp>
      <p:sp>
        <p:nvSpPr>
          <p:cNvPr id="7" name="Textfeld 6">
            <a:extLst>
              <a:ext uri="{FF2B5EF4-FFF2-40B4-BE49-F238E27FC236}">
                <a16:creationId xmlns:a16="http://schemas.microsoft.com/office/drawing/2014/main" id="{1CF147EF-E4B1-CB4A-9DDB-D8F7BB7EAAA8}"/>
              </a:ext>
            </a:extLst>
          </p:cNvPr>
          <p:cNvSpPr txBox="1"/>
          <p:nvPr/>
        </p:nvSpPr>
        <p:spPr>
          <a:xfrm>
            <a:off x="4150517" y="421901"/>
            <a:ext cx="5367337" cy="584775"/>
          </a:xfrm>
          <a:prstGeom prst="rect">
            <a:avLst/>
          </a:prstGeom>
          <a:solidFill>
            <a:srgbClr val="428891"/>
          </a:solidFill>
        </p:spPr>
        <p:txBody>
          <a:bodyPr wrap="square" rtlCol="0">
            <a:spAutoFit/>
          </a:bodyPr>
          <a:lstStyle/>
          <a:p>
            <a:r>
              <a:rPr lang="de-DE"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ist Programmieren?</a:t>
            </a:r>
          </a:p>
        </p:txBody>
      </p:sp>
      <p:pic>
        <p:nvPicPr>
          <p:cNvPr id="9" name="Grafik 8">
            <a:extLst>
              <a:ext uri="{FF2B5EF4-FFF2-40B4-BE49-F238E27FC236}">
                <a16:creationId xmlns:a16="http://schemas.microsoft.com/office/drawing/2014/main" id="{54789851-2625-7244-A9CA-B506D7A372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0040" y="2949269"/>
            <a:ext cx="3268379" cy="3407081"/>
          </a:xfrm>
          <a:prstGeom prst="rect">
            <a:avLst/>
          </a:prstGeom>
          <a:ln>
            <a:noFill/>
          </a:ln>
          <a:effectLst>
            <a:outerShdw blurRad="292100" dist="139700" dir="2700000" algn="tl" rotWithShape="0">
              <a:srgbClr val="333333">
                <a:alpha val="65000"/>
              </a:srgbClr>
            </a:outerShdw>
          </a:effectLst>
        </p:spPr>
      </p:pic>
      <p:pic>
        <p:nvPicPr>
          <p:cNvPr id="8" name="Grafik 7">
            <a:extLst>
              <a:ext uri="{FF2B5EF4-FFF2-40B4-BE49-F238E27FC236}">
                <a16:creationId xmlns:a16="http://schemas.microsoft.com/office/drawing/2014/main" id="{4203F8A0-C61E-7147-9AF5-777686F409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4503595" y="97320"/>
            <a:ext cx="3504222" cy="5606755"/>
          </a:xfrm>
          <a:prstGeom prst="rect">
            <a:avLst/>
          </a:prstGeom>
          <a:ln>
            <a:noFill/>
          </a:ln>
          <a:effectLst>
            <a:outerShdw blurRad="292100" dist="139700" dir="2700000" algn="tl" rotWithShape="0">
              <a:srgbClr val="333333">
                <a:alpha val="65000"/>
              </a:srgbClr>
            </a:outerShdw>
          </a:effectLst>
        </p:spPr>
      </p:pic>
      <p:pic>
        <p:nvPicPr>
          <p:cNvPr id="10" name="Grafik 9">
            <a:extLst>
              <a:ext uri="{FF2B5EF4-FFF2-40B4-BE49-F238E27FC236}">
                <a16:creationId xmlns:a16="http://schemas.microsoft.com/office/drawing/2014/main" id="{43B4F280-0A8C-B944-80C1-9E0995D81F0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22994" y="1270783"/>
            <a:ext cx="2948966" cy="5085567"/>
          </a:xfrm>
          <a:prstGeom prst="rect">
            <a:avLst/>
          </a:prstGeom>
          <a:ln>
            <a:noFill/>
          </a:ln>
          <a:effectLst>
            <a:outerShdw blurRad="292100" dist="139700" dir="2700000" algn="tl" rotWithShape="0">
              <a:srgbClr val="333333">
                <a:alpha val="65000"/>
              </a:srgbClr>
            </a:outerShdw>
          </a:effectLst>
        </p:spPr>
      </p:pic>
      <p:sp>
        <p:nvSpPr>
          <p:cNvPr id="6" name="Textfeld 5">
            <a:extLst>
              <a:ext uri="{FF2B5EF4-FFF2-40B4-BE49-F238E27FC236}">
                <a16:creationId xmlns:a16="http://schemas.microsoft.com/office/drawing/2014/main" id="{9E6DD53C-CBCE-AE4B-9F07-ABBA85083136}"/>
              </a:ext>
            </a:extLst>
          </p:cNvPr>
          <p:cNvSpPr txBox="1"/>
          <p:nvPr/>
        </p:nvSpPr>
        <p:spPr>
          <a:xfrm>
            <a:off x="1816744" y="6088060"/>
            <a:ext cx="1802096" cy="246221"/>
          </a:xfrm>
          <a:prstGeom prst="rect">
            <a:avLst/>
          </a:prstGeom>
          <a:noFill/>
        </p:spPr>
        <p:txBody>
          <a:bodyPr wrap="none" rtlCol="0">
            <a:spAutoFit/>
          </a:bodyPr>
          <a:lstStyle/>
          <a:p>
            <a:r>
              <a:rPr lang="de-DE" sz="1000" dirty="0">
                <a:solidFill>
                  <a:schemeClr val="bg1">
                    <a:lumMod val="85000"/>
                  </a:schemeClr>
                </a:solidFill>
              </a:rPr>
              <a:t>PIKAS digi. Lizenz: CC BY-SA 4.0</a:t>
            </a:r>
          </a:p>
        </p:txBody>
      </p:sp>
      <p:sp>
        <p:nvSpPr>
          <p:cNvPr id="12" name="Textfeld 11">
            <a:extLst>
              <a:ext uri="{FF2B5EF4-FFF2-40B4-BE49-F238E27FC236}">
                <a16:creationId xmlns:a16="http://schemas.microsoft.com/office/drawing/2014/main" id="{507C82A4-1AEB-E542-BE70-EF4511B95E40}"/>
              </a:ext>
            </a:extLst>
          </p:cNvPr>
          <p:cNvSpPr txBox="1"/>
          <p:nvPr/>
        </p:nvSpPr>
        <p:spPr>
          <a:xfrm>
            <a:off x="7186621" y="4406588"/>
            <a:ext cx="1802096" cy="246221"/>
          </a:xfrm>
          <a:prstGeom prst="rect">
            <a:avLst/>
          </a:prstGeom>
          <a:noFill/>
        </p:spPr>
        <p:txBody>
          <a:bodyPr wrap="none" rtlCol="0">
            <a:spAutoFit/>
          </a:bodyPr>
          <a:lstStyle/>
          <a:p>
            <a:r>
              <a:rPr lang="de-DE" sz="1000" dirty="0">
                <a:solidFill>
                  <a:schemeClr val="bg1">
                    <a:lumMod val="85000"/>
                  </a:schemeClr>
                </a:solidFill>
              </a:rPr>
              <a:t>PIKAS digi. Lizenz: CC BY-SA 4.0</a:t>
            </a:r>
          </a:p>
        </p:txBody>
      </p:sp>
      <p:sp>
        <p:nvSpPr>
          <p:cNvPr id="13" name="Textfeld 12">
            <a:extLst>
              <a:ext uri="{FF2B5EF4-FFF2-40B4-BE49-F238E27FC236}">
                <a16:creationId xmlns:a16="http://schemas.microsoft.com/office/drawing/2014/main" id="{2C62B60D-60E0-EA4C-A0DF-E352198FDA2F}"/>
              </a:ext>
            </a:extLst>
          </p:cNvPr>
          <p:cNvSpPr txBox="1"/>
          <p:nvPr/>
        </p:nvSpPr>
        <p:spPr>
          <a:xfrm>
            <a:off x="10135587" y="6088060"/>
            <a:ext cx="1802096" cy="246221"/>
          </a:xfrm>
          <a:prstGeom prst="rect">
            <a:avLst/>
          </a:prstGeom>
          <a:noFill/>
        </p:spPr>
        <p:txBody>
          <a:bodyPr wrap="none" rtlCol="0">
            <a:spAutoFit/>
          </a:bodyPr>
          <a:lstStyle/>
          <a:p>
            <a:r>
              <a:rPr lang="de-DE" sz="1000" dirty="0">
                <a:solidFill>
                  <a:schemeClr val="bg1">
                    <a:lumMod val="85000"/>
                  </a:schemeClr>
                </a:solidFill>
              </a:rPr>
              <a:t>PIKAS digi. Lizenz: CC BY-SA 4.0</a:t>
            </a:r>
          </a:p>
        </p:txBody>
      </p:sp>
    </p:spTree>
    <p:extLst>
      <p:ext uri="{BB962C8B-B14F-4D97-AF65-F5344CB8AC3E}">
        <p14:creationId xmlns:p14="http://schemas.microsoft.com/office/powerpoint/2010/main" val="49139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Inhaltsplatzhalter 2">
            <a:extLst>
              <a:ext uri="{FF2B5EF4-FFF2-40B4-BE49-F238E27FC236}">
                <a16:creationId xmlns:a16="http://schemas.microsoft.com/office/drawing/2014/main" id="{2D6A317B-ED2E-3A41-A496-89AA8FE03FD0}"/>
              </a:ext>
            </a:extLst>
          </p:cNvPr>
          <p:cNvSpPr>
            <a:spLocks noGrp="1"/>
          </p:cNvSpPr>
          <p:nvPr>
            <p:ph idx="1"/>
          </p:nvPr>
        </p:nvSpPr>
        <p:spPr>
          <a:xfrm>
            <a:off x="838200" y="1701225"/>
            <a:ext cx="10515600" cy="3890963"/>
          </a:xfrm>
        </p:spPr>
        <p:txBody>
          <a:bodyPr/>
          <a:lstStyle/>
          <a:p>
            <a:pPr marL="0" indent="0">
              <a:buNone/>
            </a:pPr>
            <a:r>
              <a:rPr lang="de-DE" b="1" dirty="0"/>
              <a:t>Algorithmen im Mathematikunterricht</a:t>
            </a:r>
            <a:endParaRPr lang="de-DE" dirty="0"/>
          </a:p>
          <a:p>
            <a:endParaRPr lang="de-DE" dirty="0"/>
          </a:p>
          <a:p>
            <a:r>
              <a:rPr lang="de-DE" dirty="0"/>
              <a:t>ANNA Zahlen</a:t>
            </a:r>
          </a:p>
          <a:p>
            <a:r>
              <a:rPr lang="de-DE" dirty="0"/>
              <a:t>Minustürme</a:t>
            </a:r>
          </a:p>
          <a:p>
            <a:r>
              <a:rPr lang="de-DE" dirty="0"/>
              <a:t>Zahlengitter</a:t>
            </a:r>
          </a:p>
          <a:p>
            <a:r>
              <a:rPr lang="de-DE" dirty="0"/>
              <a:t>Zahlenmauern</a:t>
            </a:r>
          </a:p>
          <a:p>
            <a:r>
              <a:rPr lang="de-DE" dirty="0"/>
              <a:t>Schriftliche Rechenverfahren</a:t>
            </a:r>
          </a:p>
        </p:txBody>
      </p:sp>
      <p:sp>
        <p:nvSpPr>
          <p:cNvPr id="2" name="Foliennummernplatzhalter 1">
            <a:extLst>
              <a:ext uri="{FF2B5EF4-FFF2-40B4-BE49-F238E27FC236}">
                <a16:creationId xmlns:a16="http://schemas.microsoft.com/office/drawing/2014/main" id="{03FFED75-8EF3-A646-8B29-321E863A7B4E}"/>
              </a:ext>
            </a:extLst>
          </p:cNvPr>
          <p:cNvSpPr>
            <a:spLocks noGrp="1"/>
          </p:cNvSpPr>
          <p:nvPr>
            <p:ph type="sldNum" sz="quarter" idx="12"/>
          </p:nvPr>
        </p:nvSpPr>
        <p:spPr/>
        <p:txBody>
          <a:bodyPr/>
          <a:lstStyle/>
          <a:p>
            <a:fld id="{7D26CBBC-A65C-324F-A558-3C7EC3B0734D}" type="slidenum">
              <a:rPr lang="de-DE" smtClean="0"/>
              <a:t>17</a:t>
            </a:fld>
            <a:endParaRPr lang="de-DE"/>
          </a:p>
        </p:txBody>
      </p:sp>
      <p:sp>
        <p:nvSpPr>
          <p:cNvPr id="3" name="Datumsplatzhalter 2">
            <a:extLst>
              <a:ext uri="{FF2B5EF4-FFF2-40B4-BE49-F238E27FC236}">
                <a16:creationId xmlns:a16="http://schemas.microsoft.com/office/drawing/2014/main" id="{6DFF2B93-0290-6741-B246-B5A186FEA53E}"/>
              </a:ext>
            </a:extLst>
          </p:cNvPr>
          <p:cNvSpPr>
            <a:spLocks noGrp="1"/>
          </p:cNvSpPr>
          <p:nvPr>
            <p:ph type="dt" sz="half" idx="10"/>
          </p:nvPr>
        </p:nvSpPr>
        <p:spPr/>
        <p:txBody>
          <a:bodyPr/>
          <a:lstStyle/>
          <a:p>
            <a:fld id="{F3A4860B-B3B6-5441-9FA8-CD7468D5EEB3}" type="datetime1">
              <a:rPr lang="de-DE" smtClean="0"/>
              <a:t>25.09.20</a:t>
            </a:fld>
            <a:endParaRPr lang="de-DE"/>
          </a:p>
        </p:txBody>
      </p:sp>
      <p:sp>
        <p:nvSpPr>
          <p:cNvPr id="6" name="Fußzeilenplatzhalter 5">
            <a:extLst>
              <a:ext uri="{FF2B5EF4-FFF2-40B4-BE49-F238E27FC236}">
                <a16:creationId xmlns:a16="http://schemas.microsoft.com/office/drawing/2014/main" id="{3668D5B8-6D19-C34C-A806-2C5C3C0790F5}"/>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7" name="Textfeld 6">
            <a:extLst>
              <a:ext uri="{FF2B5EF4-FFF2-40B4-BE49-F238E27FC236}">
                <a16:creationId xmlns:a16="http://schemas.microsoft.com/office/drawing/2014/main" id="{9384DEBC-69AF-8B4D-AB46-B4BFEB121669}"/>
              </a:ext>
            </a:extLst>
          </p:cNvPr>
          <p:cNvSpPr txBox="1"/>
          <p:nvPr/>
        </p:nvSpPr>
        <p:spPr>
          <a:xfrm>
            <a:off x="4150517" y="421901"/>
            <a:ext cx="5367337" cy="584775"/>
          </a:xfrm>
          <a:prstGeom prst="rect">
            <a:avLst/>
          </a:prstGeom>
          <a:solidFill>
            <a:srgbClr val="428891"/>
          </a:solidFill>
        </p:spPr>
        <p:txBody>
          <a:bodyPr wrap="square" rtlCol="0">
            <a:spAutoFit/>
          </a:bodyPr>
          <a:lstStyle/>
          <a:p>
            <a:r>
              <a:rPr lang="de-DE"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ist Programmieren?</a:t>
            </a:r>
          </a:p>
        </p:txBody>
      </p:sp>
    </p:spTree>
    <p:extLst>
      <p:ext uri="{BB962C8B-B14F-4D97-AF65-F5344CB8AC3E}">
        <p14:creationId xmlns:p14="http://schemas.microsoft.com/office/powerpoint/2010/main" val="1522013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F9D7096-83AD-0241-A4E2-F4B9FA4FB541}"/>
              </a:ext>
            </a:extLst>
          </p:cNvPr>
          <p:cNvSpPr>
            <a:spLocks noGrp="1"/>
          </p:cNvSpPr>
          <p:nvPr>
            <p:ph type="dt" sz="half" idx="10"/>
          </p:nvPr>
        </p:nvSpPr>
        <p:spPr/>
        <p:txBody>
          <a:bodyPr/>
          <a:lstStyle/>
          <a:p>
            <a:fld id="{B74199E7-A0DE-4F44-9125-CDA0F8E7FE7B}" type="datetime1">
              <a:rPr lang="de-DE" smtClean="0"/>
              <a:t>25.09.20</a:t>
            </a:fld>
            <a:endParaRPr lang="de-DE"/>
          </a:p>
        </p:txBody>
      </p:sp>
      <p:sp>
        <p:nvSpPr>
          <p:cNvPr id="3" name="Fußzeilenplatzhalter 2">
            <a:extLst>
              <a:ext uri="{FF2B5EF4-FFF2-40B4-BE49-F238E27FC236}">
                <a16:creationId xmlns:a16="http://schemas.microsoft.com/office/drawing/2014/main" id="{3B68F16D-DC2A-4447-B35C-5594329D2977}"/>
              </a:ext>
            </a:extLst>
          </p:cNvPr>
          <p:cNvSpPr>
            <a:spLocks noGrp="1"/>
          </p:cNvSpPr>
          <p:nvPr>
            <p:ph type="ftr" sz="quarter" idx="11"/>
          </p:nvPr>
        </p:nvSpPr>
        <p:spPr/>
        <p:txBody>
          <a:body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4" name="Foliennummernplatzhalter 3">
            <a:extLst>
              <a:ext uri="{FF2B5EF4-FFF2-40B4-BE49-F238E27FC236}">
                <a16:creationId xmlns:a16="http://schemas.microsoft.com/office/drawing/2014/main" id="{2D3B3EE1-5D0B-544F-9A64-9BC03DDDB02E}"/>
              </a:ext>
            </a:extLst>
          </p:cNvPr>
          <p:cNvSpPr>
            <a:spLocks noGrp="1"/>
          </p:cNvSpPr>
          <p:nvPr>
            <p:ph type="sldNum" sz="quarter" idx="12"/>
          </p:nvPr>
        </p:nvSpPr>
        <p:spPr/>
        <p:txBody>
          <a:bodyPr/>
          <a:lstStyle/>
          <a:p>
            <a:fld id="{7D26CBBC-A65C-324F-A558-3C7EC3B0734D}" type="slidenum">
              <a:rPr lang="de-DE" smtClean="0"/>
              <a:t>18</a:t>
            </a:fld>
            <a:endParaRPr lang="de-DE"/>
          </a:p>
        </p:txBody>
      </p:sp>
      <p:sp>
        <p:nvSpPr>
          <p:cNvPr id="6" name="Abgerundetes Rechteck 5">
            <a:extLst>
              <a:ext uri="{FF2B5EF4-FFF2-40B4-BE49-F238E27FC236}">
                <a16:creationId xmlns:a16="http://schemas.microsoft.com/office/drawing/2014/main" id="{169CF1BB-1897-154B-8D12-2F57ABD9B65A}"/>
              </a:ext>
            </a:extLst>
          </p:cNvPr>
          <p:cNvSpPr/>
          <p:nvPr/>
        </p:nvSpPr>
        <p:spPr>
          <a:xfrm>
            <a:off x="4350880" y="1386648"/>
            <a:ext cx="2874848" cy="80233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Problem</a:t>
            </a:r>
          </a:p>
        </p:txBody>
      </p:sp>
      <p:sp>
        <p:nvSpPr>
          <p:cNvPr id="7" name="Abgerundetes Rechteck 6">
            <a:extLst>
              <a:ext uri="{FF2B5EF4-FFF2-40B4-BE49-F238E27FC236}">
                <a16:creationId xmlns:a16="http://schemas.microsoft.com/office/drawing/2014/main" id="{83A009EB-E92D-3141-9D9A-F9055DF0539D}"/>
              </a:ext>
            </a:extLst>
          </p:cNvPr>
          <p:cNvSpPr/>
          <p:nvPr/>
        </p:nvSpPr>
        <p:spPr>
          <a:xfrm>
            <a:off x="4350880" y="2353569"/>
            <a:ext cx="2867438" cy="802331"/>
          </a:xfrm>
          <a:prstGeom prst="roundRect">
            <a:avLst/>
          </a:prstGeom>
          <a:solidFill>
            <a:srgbClr val="317E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algorithmische Beschreibung</a:t>
            </a:r>
          </a:p>
        </p:txBody>
      </p:sp>
      <p:sp>
        <p:nvSpPr>
          <p:cNvPr id="8" name="Abgerundetes Rechteck 7">
            <a:extLst>
              <a:ext uri="{FF2B5EF4-FFF2-40B4-BE49-F238E27FC236}">
                <a16:creationId xmlns:a16="http://schemas.microsoft.com/office/drawing/2014/main" id="{D135A139-28FA-A14F-B7B4-2DA8017A4F65}"/>
              </a:ext>
            </a:extLst>
          </p:cNvPr>
          <p:cNvSpPr/>
          <p:nvPr/>
        </p:nvSpPr>
        <p:spPr>
          <a:xfrm>
            <a:off x="4350880" y="3320489"/>
            <a:ext cx="2867438" cy="80168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Programm</a:t>
            </a:r>
          </a:p>
        </p:txBody>
      </p:sp>
      <p:sp>
        <p:nvSpPr>
          <p:cNvPr id="9" name="Abgerundetes Rechteck 8">
            <a:extLst>
              <a:ext uri="{FF2B5EF4-FFF2-40B4-BE49-F238E27FC236}">
                <a16:creationId xmlns:a16="http://schemas.microsoft.com/office/drawing/2014/main" id="{5DB7EC51-458B-7B49-B94A-294A175DCF0D}"/>
              </a:ext>
            </a:extLst>
          </p:cNvPr>
          <p:cNvSpPr/>
          <p:nvPr/>
        </p:nvSpPr>
        <p:spPr>
          <a:xfrm>
            <a:off x="4350880" y="4291801"/>
            <a:ext cx="2867438" cy="80168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ausführbares Programm</a:t>
            </a:r>
          </a:p>
        </p:txBody>
      </p:sp>
      <p:sp>
        <p:nvSpPr>
          <p:cNvPr id="10" name="Abgerundetes Rechteck 9">
            <a:extLst>
              <a:ext uri="{FF2B5EF4-FFF2-40B4-BE49-F238E27FC236}">
                <a16:creationId xmlns:a16="http://schemas.microsoft.com/office/drawing/2014/main" id="{A6BA6F9A-F28C-1746-979B-0FA33989A546}"/>
              </a:ext>
            </a:extLst>
          </p:cNvPr>
          <p:cNvSpPr/>
          <p:nvPr/>
        </p:nvSpPr>
        <p:spPr>
          <a:xfrm>
            <a:off x="4350880" y="5258338"/>
            <a:ext cx="2867438" cy="80168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Problemlösung</a:t>
            </a:r>
          </a:p>
        </p:txBody>
      </p:sp>
      <p:cxnSp>
        <p:nvCxnSpPr>
          <p:cNvPr id="11" name="Gerade Verbindung mit Pfeil 10">
            <a:extLst>
              <a:ext uri="{FF2B5EF4-FFF2-40B4-BE49-F238E27FC236}">
                <a16:creationId xmlns:a16="http://schemas.microsoft.com/office/drawing/2014/main" id="{08BE3A49-85D9-3749-8580-140DD1678C85}"/>
              </a:ext>
            </a:extLst>
          </p:cNvPr>
          <p:cNvCxnSpPr>
            <a:cxnSpLocks/>
          </p:cNvCxnSpPr>
          <p:nvPr/>
        </p:nvCxnSpPr>
        <p:spPr>
          <a:xfrm>
            <a:off x="5796942" y="2221696"/>
            <a:ext cx="0" cy="101225"/>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12" name="Gerade Verbindung mit Pfeil 11">
            <a:extLst>
              <a:ext uri="{FF2B5EF4-FFF2-40B4-BE49-F238E27FC236}">
                <a16:creationId xmlns:a16="http://schemas.microsoft.com/office/drawing/2014/main" id="{E3B7070C-82CD-6944-9CB9-EDC3AC004F38}"/>
              </a:ext>
            </a:extLst>
          </p:cNvPr>
          <p:cNvCxnSpPr>
            <a:cxnSpLocks/>
          </p:cNvCxnSpPr>
          <p:nvPr/>
        </p:nvCxnSpPr>
        <p:spPr>
          <a:xfrm>
            <a:off x="5786782" y="3214021"/>
            <a:ext cx="0" cy="72206"/>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13" name="Gerade Verbindung mit Pfeil 12">
            <a:extLst>
              <a:ext uri="{FF2B5EF4-FFF2-40B4-BE49-F238E27FC236}">
                <a16:creationId xmlns:a16="http://schemas.microsoft.com/office/drawing/2014/main" id="{99FA32CA-0F7E-D446-A367-2A46B784A74A}"/>
              </a:ext>
            </a:extLst>
          </p:cNvPr>
          <p:cNvCxnSpPr>
            <a:cxnSpLocks/>
          </p:cNvCxnSpPr>
          <p:nvPr/>
        </p:nvCxnSpPr>
        <p:spPr>
          <a:xfrm>
            <a:off x="5796942" y="4198885"/>
            <a:ext cx="0" cy="58944"/>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14" name="Gerade Verbindung mit Pfeil 13">
            <a:extLst>
              <a:ext uri="{FF2B5EF4-FFF2-40B4-BE49-F238E27FC236}">
                <a16:creationId xmlns:a16="http://schemas.microsoft.com/office/drawing/2014/main" id="{E09C081F-CF32-5A45-B682-ADACBA81F7E5}"/>
              </a:ext>
            </a:extLst>
          </p:cNvPr>
          <p:cNvCxnSpPr>
            <a:cxnSpLocks/>
          </p:cNvCxnSpPr>
          <p:nvPr/>
        </p:nvCxnSpPr>
        <p:spPr>
          <a:xfrm>
            <a:off x="5796942" y="5175639"/>
            <a:ext cx="0" cy="56662"/>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sp>
        <p:nvSpPr>
          <p:cNvPr id="15" name="Abgerundetes Rechteck 14">
            <a:extLst>
              <a:ext uri="{FF2B5EF4-FFF2-40B4-BE49-F238E27FC236}">
                <a16:creationId xmlns:a16="http://schemas.microsoft.com/office/drawing/2014/main" id="{8C4FC731-189B-3D46-A7D5-D180AB877E8E}"/>
              </a:ext>
            </a:extLst>
          </p:cNvPr>
          <p:cNvSpPr/>
          <p:nvPr/>
        </p:nvSpPr>
        <p:spPr>
          <a:xfrm>
            <a:off x="626851" y="2037171"/>
            <a:ext cx="3098800" cy="571500"/>
          </a:xfrm>
          <a:prstGeom prst="roundRect">
            <a:avLst/>
          </a:prstGeom>
          <a:ln>
            <a:solidFill>
              <a:srgbClr val="317E8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latin typeface="Open Sans" panose="020B0606030504020204" pitchFamily="34" charset="0"/>
                <a:ea typeface="Open Sans" panose="020B0606030504020204" pitchFamily="34" charset="0"/>
                <a:cs typeface="Open Sans" panose="020B0606030504020204" pitchFamily="34" charset="0"/>
              </a:rPr>
              <a:t>Analyse/Modellierung</a:t>
            </a:r>
          </a:p>
        </p:txBody>
      </p:sp>
      <p:sp>
        <p:nvSpPr>
          <p:cNvPr id="16" name="Abgerundetes Rechteck 15">
            <a:extLst>
              <a:ext uri="{FF2B5EF4-FFF2-40B4-BE49-F238E27FC236}">
                <a16:creationId xmlns:a16="http://schemas.microsoft.com/office/drawing/2014/main" id="{1F90AFFB-3881-2A40-B8CA-7CD268264AE5}"/>
              </a:ext>
            </a:extLst>
          </p:cNvPr>
          <p:cNvSpPr/>
          <p:nvPr/>
        </p:nvSpPr>
        <p:spPr>
          <a:xfrm>
            <a:off x="626851" y="3000477"/>
            <a:ext cx="3098800" cy="571500"/>
          </a:xfrm>
          <a:prstGeom prst="roundRect">
            <a:avLst/>
          </a:prstGeom>
          <a:ln>
            <a:solidFill>
              <a:srgbClr val="317E8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latin typeface="Open Sans" panose="020B0606030504020204" pitchFamily="34" charset="0"/>
                <a:ea typeface="Open Sans" panose="020B0606030504020204" pitchFamily="34" charset="0"/>
                <a:cs typeface="Open Sans" panose="020B0606030504020204" pitchFamily="34" charset="0"/>
              </a:rPr>
              <a:t>Programmierung/</a:t>
            </a:r>
          </a:p>
          <a:p>
            <a:pPr algn="ctr"/>
            <a:r>
              <a:rPr lang="de-DE" dirty="0">
                <a:latin typeface="Open Sans" panose="020B0606030504020204" pitchFamily="34" charset="0"/>
                <a:ea typeface="Open Sans" panose="020B0606030504020204" pitchFamily="34" charset="0"/>
                <a:cs typeface="Open Sans" panose="020B0606030504020204" pitchFamily="34" charset="0"/>
              </a:rPr>
              <a:t>Codierung</a:t>
            </a:r>
          </a:p>
        </p:txBody>
      </p:sp>
      <p:sp>
        <p:nvSpPr>
          <p:cNvPr id="17" name="Abgerundetes Rechteck 16">
            <a:extLst>
              <a:ext uri="{FF2B5EF4-FFF2-40B4-BE49-F238E27FC236}">
                <a16:creationId xmlns:a16="http://schemas.microsoft.com/office/drawing/2014/main" id="{215FA7A8-D6A6-164C-A6D7-DF6A9C803622}"/>
              </a:ext>
            </a:extLst>
          </p:cNvPr>
          <p:cNvSpPr/>
          <p:nvPr/>
        </p:nvSpPr>
        <p:spPr>
          <a:xfrm>
            <a:off x="626851" y="3963783"/>
            <a:ext cx="3098800" cy="571500"/>
          </a:xfrm>
          <a:prstGeom prst="roundRect">
            <a:avLst/>
          </a:prstGeom>
          <a:ln>
            <a:solidFill>
              <a:srgbClr val="317E8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latin typeface="Open Sans" panose="020B0606030504020204" pitchFamily="34" charset="0"/>
                <a:ea typeface="Open Sans" panose="020B0606030504020204" pitchFamily="34" charset="0"/>
                <a:cs typeface="Open Sans" panose="020B0606030504020204" pitchFamily="34" charset="0"/>
              </a:rPr>
              <a:t>Übersetzung/ </a:t>
            </a:r>
            <a:r>
              <a:rPr lang="de-DE" dirty="0" err="1">
                <a:latin typeface="Open Sans" panose="020B0606030504020204" pitchFamily="34" charset="0"/>
                <a:ea typeface="Open Sans" panose="020B0606030504020204" pitchFamily="34" charset="0"/>
                <a:cs typeface="Open Sans" panose="020B0606030504020204" pitchFamily="34" charset="0"/>
              </a:rPr>
              <a:t>Compilierung</a:t>
            </a: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Abgerundetes Rechteck 17">
            <a:extLst>
              <a:ext uri="{FF2B5EF4-FFF2-40B4-BE49-F238E27FC236}">
                <a16:creationId xmlns:a16="http://schemas.microsoft.com/office/drawing/2014/main" id="{D9BD0B51-67B2-9848-8E55-DF7406AD3D0B}"/>
              </a:ext>
            </a:extLst>
          </p:cNvPr>
          <p:cNvSpPr/>
          <p:nvPr/>
        </p:nvSpPr>
        <p:spPr>
          <a:xfrm>
            <a:off x="626851" y="4927089"/>
            <a:ext cx="3098800" cy="571500"/>
          </a:xfrm>
          <a:prstGeom prst="roundRect">
            <a:avLst/>
          </a:prstGeom>
          <a:ln>
            <a:solidFill>
              <a:srgbClr val="317E8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latin typeface="Open Sans" panose="020B0606030504020204" pitchFamily="34" charset="0"/>
                <a:ea typeface="Open Sans" panose="020B0606030504020204" pitchFamily="34" charset="0"/>
                <a:cs typeface="Open Sans" panose="020B0606030504020204" pitchFamily="34" charset="0"/>
              </a:rPr>
              <a:t>Ausführung/Interpretation</a:t>
            </a:r>
          </a:p>
        </p:txBody>
      </p:sp>
      <p:sp>
        <p:nvSpPr>
          <p:cNvPr id="19" name="Inhaltsplatzhalter 6">
            <a:extLst>
              <a:ext uri="{FF2B5EF4-FFF2-40B4-BE49-F238E27FC236}">
                <a16:creationId xmlns:a16="http://schemas.microsoft.com/office/drawing/2014/main" id="{39A698DB-DB5B-574B-BBA7-F5BEE91BCBC0}"/>
              </a:ext>
            </a:extLst>
          </p:cNvPr>
          <p:cNvSpPr txBox="1">
            <a:spLocks/>
          </p:cNvSpPr>
          <p:nvPr/>
        </p:nvSpPr>
        <p:spPr>
          <a:xfrm>
            <a:off x="7843547" y="1787814"/>
            <a:ext cx="4052213" cy="419303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DE" b="1" dirty="0">
                <a:latin typeface="Open Sans" panose="020B0606030504020204" pitchFamily="34" charset="0"/>
                <a:ea typeface="Open Sans" panose="020B0606030504020204" pitchFamily="34" charset="0"/>
                <a:cs typeface="Open Sans" panose="020B0606030504020204" pitchFamily="34" charset="0"/>
              </a:rPr>
              <a:t>Programmierung</a:t>
            </a:r>
            <a:endParaRPr lang="de-DE"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Font typeface="Arial" panose="020B0604020202020204" pitchFamily="34" charset="0"/>
              <a:buNone/>
            </a:pPr>
            <a:r>
              <a:rPr lang="de-DE" dirty="0">
                <a:latin typeface="Open Sans" panose="020B0606030504020204" pitchFamily="34" charset="0"/>
                <a:ea typeface="Open Sans" panose="020B0606030504020204" pitchFamily="34" charset="0"/>
                <a:cs typeface="Open Sans" panose="020B0606030504020204" pitchFamily="34" charset="0"/>
              </a:rPr>
              <a:t>Der Algorithmus ist ein Teil des Programms. Er bestimmt Abläufe innerhalb eines Programms.</a:t>
            </a:r>
          </a:p>
          <a:p>
            <a:pPr marL="0" indent="0">
              <a:lnSpc>
                <a:spcPct val="100000"/>
              </a:lnSpc>
              <a:buFont typeface="Arial" panose="020B0604020202020204" pitchFamily="34" charset="0"/>
              <a:buNone/>
            </a:pPr>
            <a:r>
              <a:rPr lang="de-DE" dirty="0">
                <a:latin typeface="Open Sans" panose="020B0606030504020204" pitchFamily="34" charset="0"/>
                <a:ea typeface="Open Sans" panose="020B0606030504020204" pitchFamily="34" charset="0"/>
                <a:cs typeface="Open Sans" panose="020B0606030504020204" pitchFamily="34" charset="0"/>
              </a:rPr>
              <a:t>Er muss in eine Programmiersprache übersetzt werden, </a:t>
            </a:r>
          </a:p>
          <a:p>
            <a:pPr marL="0" indent="0">
              <a:lnSpc>
                <a:spcPct val="100000"/>
              </a:lnSpc>
              <a:buFont typeface="Arial" panose="020B0604020202020204" pitchFamily="34" charset="0"/>
              <a:buNone/>
            </a:pPr>
            <a:r>
              <a:rPr lang="de-DE" dirty="0">
                <a:latin typeface="Open Sans" panose="020B0606030504020204" pitchFamily="34" charset="0"/>
                <a:ea typeface="Open Sans" panose="020B0606030504020204" pitchFamily="34" charset="0"/>
                <a:cs typeface="Open Sans" panose="020B0606030504020204" pitchFamily="34" charset="0"/>
              </a:rPr>
              <a:t>damit sie vom Computer umgesetzt/ verstanden werden kann.</a:t>
            </a:r>
          </a:p>
          <a:p>
            <a:pPr marL="0" indent="0">
              <a:lnSpc>
                <a:spcPct val="100000"/>
              </a:lnSpc>
              <a:buFont typeface="Arial" panose="020B0604020202020204" pitchFamily="34" charset="0"/>
              <a:buNone/>
            </a:pPr>
            <a:endParaRPr lang="de-DE" dirty="0"/>
          </a:p>
        </p:txBody>
      </p:sp>
      <p:sp>
        <p:nvSpPr>
          <p:cNvPr id="22" name="Textfeld 21">
            <a:extLst>
              <a:ext uri="{FF2B5EF4-FFF2-40B4-BE49-F238E27FC236}">
                <a16:creationId xmlns:a16="http://schemas.microsoft.com/office/drawing/2014/main" id="{986E5E56-D4F7-F549-830A-277C9A4962A9}"/>
              </a:ext>
            </a:extLst>
          </p:cNvPr>
          <p:cNvSpPr txBox="1"/>
          <p:nvPr/>
        </p:nvSpPr>
        <p:spPr>
          <a:xfrm>
            <a:off x="4150517" y="421901"/>
            <a:ext cx="5367337" cy="584775"/>
          </a:xfrm>
          <a:prstGeom prst="rect">
            <a:avLst/>
          </a:prstGeom>
          <a:solidFill>
            <a:srgbClr val="428891"/>
          </a:solidFill>
        </p:spPr>
        <p:txBody>
          <a:bodyPr wrap="square" rtlCol="0">
            <a:spAutoFit/>
          </a:bodyPr>
          <a:lstStyle/>
          <a:p>
            <a:r>
              <a:rPr lang="de-DE"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ist Programmieren?</a:t>
            </a:r>
          </a:p>
        </p:txBody>
      </p:sp>
    </p:spTree>
    <p:extLst>
      <p:ext uri="{BB962C8B-B14F-4D97-AF65-F5344CB8AC3E}">
        <p14:creationId xmlns:p14="http://schemas.microsoft.com/office/powerpoint/2010/main" val="62158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mph" presetSubtype="2" fill="hold" nodeType="withEffect">
                                  <p:stCondLst>
                                    <p:cond delay="0"/>
                                  </p:stCondLst>
                                  <p:childTnLst>
                                    <p:animClr clrSpc="rgb" dir="cw">
                                      <p:cBhvr>
                                        <p:cTn id="8" dur="2000" fill="hold"/>
                                        <p:tgtEl>
                                          <p:spTgt spid="8"/>
                                        </p:tgtEl>
                                        <p:attrNameLst>
                                          <p:attrName>fillcolor</p:attrName>
                                        </p:attrNameLst>
                                      </p:cBhvr>
                                      <p:to>
                                        <a:srgbClr val="428891"/>
                                      </p:to>
                                    </p:animClr>
                                    <p:set>
                                      <p:cBhvr>
                                        <p:cTn id="9" dur="2000" fill="hold"/>
                                        <p:tgtEl>
                                          <p:spTgt spid="8"/>
                                        </p:tgtEl>
                                        <p:attrNameLst>
                                          <p:attrName>fill.type</p:attrName>
                                        </p:attrNameLst>
                                      </p:cBhvr>
                                      <p:to>
                                        <p:strVal val="solid"/>
                                      </p:to>
                                    </p:set>
                                    <p:set>
                                      <p:cBhvr>
                                        <p:cTn id="10" dur="2000" fill="hold"/>
                                        <p:tgtEl>
                                          <p:spTgt spid="8"/>
                                        </p:tgtEl>
                                        <p:attrNameLst>
                                          <p:attrName>fill.on</p:attrName>
                                        </p:attrNameLst>
                                      </p:cBhvr>
                                      <p:to>
                                        <p:strVal val="true"/>
                                      </p:to>
                                    </p:set>
                                  </p:childTnLst>
                                </p:cTn>
                              </p:par>
                              <p:par>
                                <p:cTn id="11" presetID="1" presetClass="emph" presetSubtype="2" fill="hold" nodeType="withEffect">
                                  <p:stCondLst>
                                    <p:cond delay="0"/>
                                  </p:stCondLst>
                                  <p:childTnLst>
                                    <p:animClr clrSpc="rgb" dir="cw">
                                      <p:cBhvr>
                                        <p:cTn id="12" dur="2000" fill="hold"/>
                                        <p:tgtEl>
                                          <p:spTgt spid="9"/>
                                        </p:tgtEl>
                                        <p:attrNameLst>
                                          <p:attrName>fillcolor</p:attrName>
                                        </p:attrNameLst>
                                      </p:cBhvr>
                                      <p:to>
                                        <a:srgbClr val="428891"/>
                                      </p:to>
                                    </p:animClr>
                                    <p:set>
                                      <p:cBhvr>
                                        <p:cTn id="13" dur="2000" fill="hold"/>
                                        <p:tgtEl>
                                          <p:spTgt spid="9"/>
                                        </p:tgtEl>
                                        <p:attrNameLst>
                                          <p:attrName>fill.type</p:attrName>
                                        </p:attrNameLst>
                                      </p:cBhvr>
                                      <p:to>
                                        <p:strVal val="solid"/>
                                      </p:to>
                                    </p:set>
                                    <p:set>
                                      <p:cBhvr>
                                        <p:cTn id="14"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2FE3040-62F5-B543-84FD-820640502E4C}"/>
              </a:ext>
            </a:extLst>
          </p:cNvPr>
          <p:cNvSpPr>
            <a:spLocks noGrp="1"/>
          </p:cNvSpPr>
          <p:nvPr>
            <p:ph type="dt" sz="half" idx="10"/>
          </p:nvPr>
        </p:nvSpPr>
        <p:spPr/>
        <p:txBody>
          <a:bodyPr/>
          <a:lstStyle/>
          <a:p>
            <a:fld id="{EC8AAEAB-DC0D-124C-A3A7-CECD9522A02D}" type="datetime1">
              <a:rPr lang="de-DE" smtClean="0"/>
              <a:t>25.09.20</a:t>
            </a:fld>
            <a:endParaRPr lang="de-DE"/>
          </a:p>
        </p:txBody>
      </p:sp>
      <p:sp>
        <p:nvSpPr>
          <p:cNvPr id="3" name="Fußzeilenplatzhalter 2">
            <a:extLst>
              <a:ext uri="{FF2B5EF4-FFF2-40B4-BE49-F238E27FC236}">
                <a16:creationId xmlns:a16="http://schemas.microsoft.com/office/drawing/2014/main" id="{D64A3B0D-DB71-994F-B300-E190F1E71ECE}"/>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4" name="Foliennummernplatzhalter 3">
            <a:extLst>
              <a:ext uri="{FF2B5EF4-FFF2-40B4-BE49-F238E27FC236}">
                <a16:creationId xmlns:a16="http://schemas.microsoft.com/office/drawing/2014/main" id="{7DD86085-4DF3-9D4E-BE29-62580B195151}"/>
              </a:ext>
            </a:extLst>
          </p:cNvPr>
          <p:cNvSpPr>
            <a:spLocks noGrp="1"/>
          </p:cNvSpPr>
          <p:nvPr>
            <p:ph type="sldNum" sz="quarter" idx="12"/>
          </p:nvPr>
        </p:nvSpPr>
        <p:spPr/>
        <p:txBody>
          <a:bodyPr/>
          <a:lstStyle/>
          <a:p>
            <a:fld id="{63DC21CD-A42E-AB42-85DA-371CDC81102A}" type="slidenum">
              <a:rPr lang="de-DE" smtClean="0"/>
              <a:pPr/>
              <a:t>1</a:t>
            </a:fld>
            <a:endParaRPr lang="de-DE" dirty="0"/>
          </a:p>
        </p:txBody>
      </p:sp>
      <p:sp>
        <p:nvSpPr>
          <p:cNvPr id="5" name="Inhaltsplatzhalter 4">
            <a:extLst>
              <a:ext uri="{FF2B5EF4-FFF2-40B4-BE49-F238E27FC236}">
                <a16:creationId xmlns:a16="http://schemas.microsoft.com/office/drawing/2014/main" id="{13A40114-BE05-8846-9D40-5F0DFE931455}"/>
              </a:ext>
            </a:extLst>
          </p:cNvPr>
          <p:cNvSpPr>
            <a:spLocks noGrp="1"/>
          </p:cNvSpPr>
          <p:nvPr>
            <p:ph sz="half" idx="13"/>
          </p:nvPr>
        </p:nvSpPr>
        <p:spPr>
          <a:xfrm>
            <a:off x="4150516" y="355600"/>
            <a:ext cx="7203283" cy="598665"/>
          </a:xfrm>
        </p:spPr>
        <p:txBody>
          <a:bodyPr/>
          <a:lstStyle/>
          <a:p>
            <a:r>
              <a:rPr lang="de-DE" dirty="0"/>
              <a:t>Hinweise zu den Lizenzbedingungen</a:t>
            </a:r>
          </a:p>
        </p:txBody>
      </p:sp>
      <p:sp>
        <p:nvSpPr>
          <p:cNvPr id="7" name="Untertitel 2">
            <a:extLst>
              <a:ext uri="{FF2B5EF4-FFF2-40B4-BE49-F238E27FC236}">
                <a16:creationId xmlns:a16="http://schemas.microsoft.com/office/drawing/2014/main" id="{D5686E2D-CB51-6A41-A947-057D82FC0116}"/>
              </a:ext>
            </a:extLst>
          </p:cNvPr>
          <p:cNvSpPr txBox="1">
            <a:spLocks noChangeArrowheads="1"/>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t>Dieses Material wurde vom PIKAS-Team für das Deutsche Zentrum für Lehrerbildung Mathematik (DZLM) konzipiert und kann unter der </a:t>
            </a:r>
            <a:r>
              <a:rPr lang="de-DE" sz="2000" dirty="0">
                <a:solidFill>
                  <a:srgbClr val="428891"/>
                </a:solidFill>
              </a:rPr>
              <a:t>Creative </a:t>
            </a:r>
            <a:r>
              <a:rPr lang="de-DE" sz="2000" dirty="0" err="1">
                <a:solidFill>
                  <a:srgbClr val="428891"/>
                </a:solidFill>
              </a:rPr>
              <a:t>Commons</a:t>
            </a:r>
            <a:r>
              <a:rPr lang="de-DE" sz="2000" dirty="0">
                <a:solidFill>
                  <a:srgbClr val="428891"/>
                </a:solidFill>
              </a:rPr>
              <a:t> Lizenz BY-SA: Namensnennung – Weitergabe unter gleichen Bedingungen 4.0 International</a:t>
            </a:r>
            <a:r>
              <a:rPr lang="de-DE" sz="2000" dirty="0">
                <a:solidFill>
                  <a:srgbClr val="5EB511"/>
                </a:solidFill>
              </a:rPr>
              <a:t> </a:t>
            </a:r>
            <a:r>
              <a:rPr lang="de-DE" sz="2000" dirty="0"/>
              <a:t>weiterverwendet werden.</a:t>
            </a:r>
          </a:p>
          <a:p>
            <a:r>
              <a:rPr lang="de-DE" sz="2000" dirty="0"/>
              <a:t>Das bedeutet: Alle Folien und Materialien können für Zwecke der Aus- und Fortbildung unter der Bedingung heruntergeladen, verändert und genutzt werden, dass alle Quellenangaben erhalten bleiben, PIKAS als Urheber genannt und das neu entstandene Material unter den gleichen Bedingungen weitergegeben wird.</a:t>
            </a:r>
          </a:p>
          <a:p>
            <a:r>
              <a:rPr lang="de-DE" sz="2000" dirty="0"/>
              <a:t>Von der Weitergabe ausgenommen sind Fotos, die erkennbar reale Personen zeigen.</a:t>
            </a:r>
          </a:p>
          <a:p>
            <a:r>
              <a:rPr lang="de-DE" sz="2000" dirty="0"/>
              <a:t>Bildnachweise und Zitatquellen finden sich auf den jeweiligen Folien bzw. in den Zusatzmaterialien.</a:t>
            </a:r>
          </a:p>
          <a:p>
            <a:r>
              <a:rPr lang="de-DE" sz="2000" dirty="0"/>
              <a:t>Weitere Hinweise und Informationen zu PIKAS finden Sie unter </a:t>
            </a:r>
            <a:r>
              <a:rPr lang="de-DE" sz="2000" dirty="0">
                <a:solidFill>
                  <a:srgbClr val="428891"/>
                </a:solidFill>
                <a:hlinkClick r:id="rId2">
                  <a:extLst>
                    <a:ext uri="{A12FA001-AC4F-418D-AE19-62706E023703}">
                      <ahyp:hlinkClr xmlns:ahyp="http://schemas.microsoft.com/office/drawing/2018/hyperlinkcolor" val="tx"/>
                    </a:ext>
                  </a:extLst>
                </a:hlinkClick>
              </a:rPr>
              <a:t>http://pikas.dzlm.de</a:t>
            </a:r>
            <a:r>
              <a:rPr lang="de-DE" sz="2000" dirty="0"/>
              <a:t>.</a:t>
            </a:r>
          </a:p>
        </p:txBody>
      </p:sp>
      <p:sp>
        <p:nvSpPr>
          <p:cNvPr id="8" name="Inhaltsplatzhalter 4">
            <a:extLst>
              <a:ext uri="{FF2B5EF4-FFF2-40B4-BE49-F238E27FC236}">
                <a16:creationId xmlns:a16="http://schemas.microsoft.com/office/drawing/2014/main" id="{806D26FC-407B-1745-9486-584F684BF2F0}"/>
              </a:ext>
            </a:extLst>
          </p:cNvPr>
          <p:cNvSpPr txBox="1">
            <a:spLocks/>
          </p:cNvSpPr>
          <p:nvPr/>
        </p:nvSpPr>
        <p:spPr>
          <a:xfrm>
            <a:off x="838200" y="1209925"/>
            <a:ext cx="8847667" cy="598664"/>
          </a:xfrm>
          <a:prstGeom prst="rect">
            <a:avLst/>
          </a:prstGeom>
        </p:spPr>
        <p:txBody>
          <a:bodyPr/>
          <a:lstStyle>
            <a:lvl1pPr marL="342900" indent="-342900" algn="l" rtl="0" eaLnBrk="0" fontAlgn="base" hangingPunct="0">
              <a:spcBef>
                <a:spcPct val="20000"/>
              </a:spcBef>
              <a:spcAft>
                <a:spcPct val="0"/>
              </a:spcAft>
              <a:buFont typeface="Arial" charset="0"/>
              <a:buChar char="•"/>
              <a:defRPr sz="2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000">
                <a:solidFill>
                  <a:schemeClr val="tx1"/>
                </a:solidFill>
                <a:latin typeface="+mn-lt"/>
                <a:ea typeface="Arial" pitchFamily="-112"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12"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12"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12"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None/>
            </a:pPr>
            <a:r>
              <a:rPr lang="de-DE" sz="2400" b="1" kern="0" dirty="0">
                <a:solidFill>
                  <a:srgbClr val="428891"/>
                </a:solidFill>
              </a:rPr>
              <a:t>Diese Folie gehört zum Material und darf nicht entfernt werden.</a:t>
            </a:r>
          </a:p>
        </p:txBody>
      </p:sp>
      <p:pic>
        <p:nvPicPr>
          <p:cNvPr id="9" name="Bild 13">
            <a:extLst>
              <a:ext uri="{FF2B5EF4-FFF2-40B4-BE49-F238E27FC236}">
                <a16:creationId xmlns:a16="http://schemas.microsoft.com/office/drawing/2014/main" id="{46DDEBFD-EBE3-C348-BA72-1A865FC207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72736" y="1226557"/>
            <a:ext cx="1091622" cy="393700"/>
          </a:xfrm>
          <a:prstGeom prst="rect">
            <a:avLst/>
          </a:prstGeom>
        </p:spPr>
      </p:pic>
    </p:spTree>
    <p:extLst>
      <p:ext uri="{BB962C8B-B14F-4D97-AF65-F5344CB8AC3E}">
        <p14:creationId xmlns:p14="http://schemas.microsoft.com/office/powerpoint/2010/main" val="2450024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78DAE8D-F682-5C41-8B30-B9A8B2B4B922}"/>
              </a:ext>
            </a:extLst>
          </p:cNvPr>
          <p:cNvSpPr>
            <a:spLocks noGrp="1"/>
          </p:cNvSpPr>
          <p:nvPr>
            <p:ph idx="1"/>
          </p:nvPr>
        </p:nvSpPr>
        <p:spPr>
          <a:xfrm>
            <a:off x="810904" y="1304365"/>
            <a:ext cx="10515600" cy="4988858"/>
          </a:xfrm>
        </p:spPr>
        <p:txBody>
          <a:bodyPr>
            <a:noAutofit/>
          </a:bodyPr>
          <a:lstStyle/>
          <a:p>
            <a:pPr marL="0" indent="0">
              <a:lnSpc>
                <a:spcPct val="120000"/>
              </a:lnSpc>
              <a:buNone/>
            </a:pPr>
            <a:r>
              <a:rPr lang="de-DE" sz="2000" b="1" dirty="0"/>
              <a:t>Wesentliche </a:t>
            </a:r>
            <a:r>
              <a:rPr lang="de-DE" sz="2000" b="1" dirty="0" err="1"/>
              <a:t>Sprachkonstrukte</a:t>
            </a:r>
            <a:r>
              <a:rPr lang="de-DE" sz="2000" b="1" dirty="0"/>
              <a:t> von Algorithmen</a:t>
            </a:r>
          </a:p>
          <a:p>
            <a:pPr marL="0" indent="0">
              <a:lnSpc>
                <a:spcPct val="120000"/>
              </a:lnSpc>
              <a:buNone/>
            </a:pPr>
            <a:r>
              <a:rPr lang="de-DE" sz="2000" dirty="0"/>
              <a:t>Drei </a:t>
            </a:r>
            <a:r>
              <a:rPr lang="de-DE" sz="2000" dirty="0" err="1"/>
              <a:t>Sprachkonstrukte</a:t>
            </a:r>
            <a:r>
              <a:rPr lang="de-DE" sz="2000" dirty="0"/>
              <a:t> reichen aus, Ablaufdiagramme in einen Algorithmus zu überführen. </a:t>
            </a:r>
          </a:p>
          <a:p>
            <a:pPr>
              <a:lnSpc>
                <a:spcPct val="120000"/>
              </a:lnSpc>
              <a:buAutoNum type="arabicPeriod"/>
            </a:pPr>
            <a:r>
              <a:rPr lang="de-DE" sz="2000" b="1" dirty="0">
                <a:solidFill>
                  <a:srgbClr val="428891"/>
                </a:solidFill>
              </a:rPr>
              <a:t>Anweisung und Sequenzierung</a:t>
            </a:r>
            <a:r>
              <a:rPr lang="de-DE" sz="2000" b="1" dirty="0"/>
              <a:t>: </a:t>
            </a:r>
            <a:r>
              <a:rPr lang="de-DE" sz="2000" dirty="0"/>
              <a:t>zählt Anweisung für Anweisung in der Reihenfolge auf, in der diese abgearbeitet werden sollen. In einer Normsprache könnte man jede Anweisung mit </a:t>
            </a:r>
            <a:r>
              <a:rPr lang="de-DE" sz="2000" i="1" dirty="0">
                <a:solidFill>
                  <a:srgbClr val="428891"/>
                </a:solidFill>
              </a:rPr>
              <a:t>"tue" </a:t>
            </a:r>
            <a:r>
              <a:rPr lang="de-DE" sz="2000" dirty="0"/>
              <a:t>beginnen. Eine Sequenz ist also eine Aufreihung von "</a:t>
            </a:r>
            <a:r>
              <a:rPr lang="de-DE" sz="2000" dirty="0" err="1"/>
              <a:t>tue"s</a:t>
            </a:r>
            <a:r>
              <a:rPr lang="de-DE" sz="2000" dirty="0"/>
              <a:t>.</a:t>
            </a:r>
          </a:p>
          <a:p>
            <a:pPr>
              <a:lnSpc>
                <a:spcPct val="120000"/>
              </a:lnSpc>
              <a:buAutoNum type="arabicPeriod"/>
            </a:pPr>
            <a:r>
              <a:rPr lang="de-DE" sz="2000" b="1" dirty="0">
                <a:solidFill>
                  <a:srgbClr val="428891"/>
                </a:solidFill>
              </a:rPr>
              <a:t>Verzweigung</a:t>
            </a:r>
            <a:r>
              <a:rPr lang="de-DE" sz="2000" dirty="0"/>
              <a:t>: teilt nach einer Beantwortung einer Ja-Nein-Frage den weiteren Weg in zwei Wege. In der Normsprache erkennt man eine Verzweigung an der </a:t>
            </a:r>
            <a:r>
              <a:rPr lang="de-DE" sz="2000" dirty="0">
                <a:solidFill>
                  <a:srgbClr val="428891"/>
                </a:solidFill>
              </a:rPr>
              <a:t>“</a:t>
            </a:r>
            <a:r>
              <a:rPr lang="de-DE" sz="2000" i="1" dirty="0">
                <a:solidFill>
                  <a:srgbClr val="428891"/>
                </a:solidFill>
              </a:rPr>
              <a:t>Wenn Bedingung ... erfüllt dann …, sonst …“ </a:t>
            </a:r>
            <a:r>
              <a:rPr lang="de-DE" sz="2000" dirty="0"/>
              <a:t>Konstruktion. </a:t>
            </a:r>
          </a:p>
          <a:p>
            <a:pPr>
              <a:lnSpc>
                <a:spcPct val="120000"/>
              </a:lnSpc>
              <a:buAutoNum type="arabicPeriod"/>
            </a:pPr>
            <a:r>
              <a:rPr lang="de-DE" sz="2000" b="1" dirty="0">
                <a:solidFill>
                  <a:srgbClr val="428891"/>
                </a:solidFill>
              </a:rPr>
              <a:t>Wiederholung</a:t>
            </a:r>
            <a:r>
              <a:rPr lang="de-DE" sz="2000" dirty="0"/>
              <a:t> (Schleife, Iteration): beschreiben Wiederholungen und sind erkennbar an </a:t>
            </a:r>
            <a:r>
              <a:rPr lang="de-DE" sz="2000" i="1" dirty="0">
                <a:solidFill>
                  <a:srgbClr val="428891"/>
                </a:solidFill>
              </a:rPr>
              <a:t>“Tue solange Bedingung ...erfüllt" </a:t>
            </a:r>
            <a:r>
              <a:rPr lang="de-DE" sz="2000" dirty="0">
                <a:solidFill>
                  <a:srgbClr val="428891"/>
                </a:solidFill>
              </a:rPr>
              <a:t>oder </a:t>
            </a:r>
            <a:r>
              <a:rPr lang="de-DE" sz="2000" i="1" dirty="0">
                <a:solidFill>
                  <a:srgbClr val="428891"/>
                </a:solidFill>
              </a:rPr>
              <a:t>“Tue solange bis Bedingung … erfüllt ist.."</a:t>
            </a:r>
            <a:r>
              <a:rPr lang="de-DE" sz="2000" dirty="0">
                <a:solidFill>
                  <a:srgbClr val="428891"/>
                </a:solidFill>
              </a:rPr>
              <a:t> </a:t>
            </a:r>
            <a:r>
              <a:rPr lang="de-DE" sz="2000" dirty="0"/>
              <a:t>oder </a:t>
            </a:r>
            <a:r>
              <a:rPr lang="de-DE" sz="2000" i="1" dirty="0">
                <a:solidFill>
                  <a:srgbClr val="428045"/>
                </a:solidFill>
              </a:rPr>
              <a:t>“</a:t>
            </a:r>
            <a:r>
              <a:rPr lang="de-DE" sz="2000" i="1" dirty="0">
                <a:solidFill>
                  <a:srgbClr val="428891"/>
                </a:solidFill>
              </a:rPr>
              <a:t>Tue so und sooft mal".</a:t>
            </a:r>
          </a:p>
          <a:p>
            <a:pPr marL="0" indent="0">
              <a:lnSpc>
                <a:spcPct val="120000"/>
              </a:lnSpc>
              <a:buNone/>
            </a:pPr>
            <a:endParaRPr lang="de-DE" sz="2000" dirty="0"/>
          </a:p>
        </p:txBody>
      </p:sp>
      <p:sp>
        <p:nvSpPr>
          <p:cNvPr id="2" name="Foliennummernplatzhalter 1">
            <a:extLst>
              <a:ext uri="{FF2B5EF4-FFF2-40B4-BE49-F238E27FC236}">
                <a16:creationId xmlns:a16="http://schemas.microsoft.com/office/drawing/2014/main" id="{0075A6D7-355F-954C-AFC2-448EC42734F1}"/>
              </a:ext>
            </a:extLst>
          </p:cNvPr>
          <p:cNvSpPr>
            <a:spLocks noGrp="1"/>
          </p:cNvSpPr>
          <p:nvPr>
            <p:ph type="sldNum" sz="quarter" idx="12"/>
          </p:nvPr>
        </p:nvSpPr>
        <p:spPr/>
        <p:txBody>
          <a:bodyPr/>
          <a:lstStyle/>
          <a:p>
            <a:fld id="{7D26CBBC-A65C-324F-A558-3C7EC3B0734D}" type="slidenum">
              <a:rPr lang="de-DE" smtClean="0"/>
              <a:t>19</a:t>
            </a:fld>
            <a:endParaRPr lang="de-DE"/>
          </a:p>
        </p:txBody>
      </p:sp>
      <p:sp>
        <p:nvSpPr>
          <p:cNvPr id="4" name="Datumsplatzhalter 3">
            <a:extLst>
              <a:ext uri="{FF2B5EF4-FFF2-40B4-BE49-F238E27FC236}">
                <a16:creationId xmlns:a16="http://schemas.microsoft.com/office/drawing/2014/main" id="{27DAE9AC-62C0-8D4B-B56A-6DF194A400E9}"/>
              </a:ext>
            </a:extLst>
          </p:cNvPr>
          <p:cNvSpPr>
            <a:spLocks noGrp="1"/>
          </p:cNvSpPr>
          <p:nvPr>
            <p:ph type="dt" sz="half" idx="10"/>
          </p:nvPr>
        </p:nvSpPr>
        <p:spPr/>
        <p:txBody>
          <a:bodyPr/>
          <a:lstStyle/>
          <a:p>
            <a:fld id="{247B1620-B0F8-944A-AEB1-FCF48F696332}" type="datetime1">
              <a:rPr lang="de-DE" smtClean="0"/>
              <a:t>25.09.20</a:t>
            </a:fld>
            <a:endParaRPr lang="de-DE"/>
          </a:p>
        </p:txBody>
      </p:sp>
      <p:sp>
        <p:nvSpPr>
          <p:cNvPr id="5" name="Fußzeilenplatzhalter 4">
            <a:extLst>
              <a:ext uri="{FF2B5EF4-FFF2-40B4-BE49-F238E27FC236}">
                <a16:creationId xmlns:a16="http://schemas.microsoft.com/office/drawing/2014/main" id="{E526C24A-6640-2A4E-8FA6-2623D63AFBC0}"/>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8" name="Textfeld 7">
            <a:extLst>
              <a:ext uri="{FF2B5EF4-FFF2-40B4-BE49-F238E27FC236}">
                <a16:creationId xmlns:a16="http://schemas.microsoft.com/office/drawing/2014/main" id="{5D39C849-69EE-6F40-B08A-9572F49BA7F9}"/>
              </a:ext>
            </a:extLst>
          </p:cNvPr>
          <p:cNvSpPr txBox="1"/>
          <p:nvPr/>
        </p:nvSpPr>
        <p:spPr>
          <a:xfrm>
            <a:off x="4150517" y="421901"/>
            <a:ext cx="5367337" cy="584775"/>
          </a:xfrm>
          <a:prstGeom prst="rect">
            <a:avLst/>
          </a:prstGeom>
          <a:solidFill>
            <a:srgbClr val="428891"/>
          </a:solidFill>
        </p:spPr>
        <p:txBody>
          <a:bodyPr wrap="square" rtlCol="0">
            <a:spAutoFit/>
          </a:bodyPr>
          <a:lstStyle/>
          <a:p>
            <a:r>
              <a:rPr lang="de-DE"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ist Programmieren?</a:t>
            </a:r>
          </a:p>
        </p:txBody>
      </p:sp>
    </p:spTree>
    <p:extLst>
      <p:ext uri="{BB962C8B-B14F-4D97-AF65-F5344CB8AC3E}">
        <p14:creationId xmlns:p14="http://schemas.microsoft.com/office/powerpoint/2010/main" val="858685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D8298C8-0231-B848-8526-82A707FA98E8}"/>
              </a:ext>
            </a:extLst>
          </p:cNvPr>
          <p:cNvSpPr>
            <a:spLocks noGrp="1"/>
          </p:cNvSpPr>
          <p:nvPr>
            <p:ph idx="1"/>
          </p:nvPr>
        </p:nvSpPr>
        <p:spPr>
          <a:xfrm>
            <a:off x="838200" y="1624907"/>
            <a:ext cx="10515600" cy="4351338"/>
          </a:xfrm>
        </p:spPr>
        <p:txBody>
          <a:bodyPr/>
          <a:lstStyle/>
          <a:p>
            <a:pPr marL="0" indent="0">
              <a:buNone/>
            </a:pPr>
            <a:r>
              <a:rPr lang="de-DE" b="1" dirty="0"/>
              <a:t>Algorithmen in der Programmierung</a:t>
            </a:r>
          </a:p>
          <a:p>
            <a:pPr marL="0" indent="0">
              <a:buNone/>
            </a:pPr>
            <a:endParaRPr lang="de-DE" b="1" dirty="0"/>
          </a:p>
          <a:p>
            <a:r>
              <a:rPr lang="de-DE" dirty="0"/>
              <a:t>Ein Algorithmus beschreibt, wie eine Gruppe von Aufgaben schrittweise gelöst werden kann. </a:t>
            </a:r>
          </a:p>
          <a:p>
            <a:r>
              <a:rPr lang="de-DE" dirty="0"/>
              <a:t>Um Algorithmen für Computer verständlich zu machen, benötigt man eine eindeutige sprachliche Formulierung.</a:t>
            </a:r>
          </a:p>
          <a:p>
            <a:r>
              <a:rPr lang="de-DE" dirty="0"/>
              <a:t>Der Programmierende hat somit nicht nur die Aufgabe ein Lösungsverfahren für das gegebene Problem zu entwickeln, sondern muss zudem den entwickelten Algorithmus in eine Programmiersprache übersetzen.</a:t>
            </a:r>
          </a:p>
          <a:p>
            <a:endParaRPr lang="de-DE" dirty="0"/>
          </a:p>
        </p:txBody>
      </p:sp>
      <p:sp>
        <p:nvSpPr>
          <p:cNvPr id="3" name="Datumsplatzhalter 2">
            <a:extLst>
              <a:ext uri="{FF2B5EF4-FFF2-40B4-BE49-F238E27FC236}">
                <a16:creationId xmlns:a16="http://schemas.microsoft.com/office/drawing/2014/main" id="{5D621AB7-971C-C94B-B1DF-0948947687F5}"/>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10D3DC7E-806C-0848-A41B-D2A30F430CEF}"/>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AB22DFCE-3117-464F-A158-D2F3B1898696}"/>
              </a:ext>
            </a:extLst>
          </p:cNvPr>
          <p:cNvSpPr>
            <a:spLocks noGrp="1"/>
          </p:cNvSpPr>
          <p:nvPr>
            <p:ph type="sldNum" sz="quarter" idx="12"/>
          </p:nvPr>
        </p:nvSpPr>
        <p:spPr/>
        <p:txBody>
          <a:bodyPr/>
          <a:lstStyle/>
          <a:p>
            <a:fld id="{7D26CBBC-A65C-324F-A558-3C7EC3B0734D}" type="slidenum">
              <a:rPr lang="de-DE" smtClean="0"/>
              <a:t>20</a:t>
            </a:fld>
            <a:endParaRPr lang="de-DE"/>
          </a:p>
        </p:txBody>
      </p:sp>
      <p:sp>
        <p:nvSpPr>
          <p:cNvPr id="10" name="Textfeld 9">
            <a:extLst>
              <a:ext uri="{FF2B5EF4-FFF2-40B4-BE49-F238E27FC236}">
                <a16:creationId xmlns:a16="http://schemas.microsoft.com/office/drawing/2014/main" id="{D676DB30-1B7B-1344-A85A-3EBD9F8EC3BD}"/>
              </a:ext>
            </a:extLst>
          </p:cNvPr>
          <p:cNvSpPr txBox="1"/>
          <p:nvPr/>
        </p:nvSpPr>
        <p:spPr>
          <a:xfrm>
            <a:off x="4150517" y="421901"/>
            <a:ext cx="5367337" cy="584775"/>
          </a:xfrm>
          <a:prstGeom prst="rect">
            <a:avLst/>
          </a:prstGeom>
          <a:solidFill>
            <a:srgbClr val="428891"/>
          </a:solidFill>
        </p:spPr>
        <p:txBody>
          <a:bodyPr wrap="square" rtlCol="0">
            <a:spAutoFit/>
          </a:bodyPr>
          <a:lstStyle/>
          <a:p>
            <a:r>
              <a:rPr lang="de-DE"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ist Programmieren?</a:t>
            </a:r>
          </a:p>
        </p:txBody>
      </p:sp>
    </p:spTree>
    <p:extLst>
      <p:ext uri="{BB962C8B-B14F-4D97-AF65-F5344CB8AC3E}">
        <p14:creationId xmlns:p14="http://schemas.microsoft.com/office/powerpoint/2010/main" val="2252938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B1F1B97-45E4-F14C-90D1-165113E7AF11}"/>
              </a:ext>
            </a:extLst>
          </p:cNvPr>
          <p:cNvSpPr>
            <a:spLocks noGrp="1"/>
          </p:cNvSpPr>
          <p:nvPr>
            <p:ph idx="1"/>
          </p:nvPr>
        </p:nvSpPr>
        <p:spPr/>
        <p:txBody>
          <a:bodyPr/>
          <a:lstStyle/>
          <a:p>
            <a:pPr marL="0" indent="0">
              <a:buNone/>
            </a:pPr>
            <a:r>
              <a:rPr lang="de-DE" b="1" dirty="0"/>
              <a:t>(Erste) Arbeit mit Blockprogrammierung</a:t>
            </a:r>
          </a:p>
          <a:p>
            <a:pPr marL="0" indent="0">
              <a:buNone/>
            </a:pPr>
            <a:endParaRPr lang="de-DE" b="1" dirty="0"/>
          </a:p>
          <a:p>
            <a:r>
              <a:rPr lang="de-DE" dirty="0"/>
              <a:t>Was ist </a:t>
            </a:r>
            <a:r>
              <a:rPr lang="de-DE" dirty="0" err="1"/>
              <a:t>Scratch</a:t>
            </a:r>
            <a:r>
              <a:rPr lang="de-DE" dirty="0"/>
              <a:t>?</a:t>
            </a:r>
          </a:p>
          <a:p>
            <a:pPr marL="457200" lvl="1" indent="0">
              <a:buNone/>
            </a:pPr>
            <a:r>
              <a:rPr lang="de-DE" dirty="0">
                <a:latin typeface="Open Sans" panose="020B0606030504020204" pitchFamily="34" charset="0"/>
                <a:ea typeface="Open Sans" panose="020B0606030504020204" pitchFamily="34" charset="0"/>
                <a:cs typeface="Open Sans" panose="020B0606030504020204" pitchFamily="34" charset="0"/>
              </a:rPr>
              <a:t>Idee, Einsatz und Funktionsweise</a:t>
            </a:r>
          </a:p>
          <a:p>
            <a:pPr lvl="1"/>
            <a:endParaRPr lang="de-DE" dirty="0">
              <a:latin typeface="Open Sans" panose="020B0606030504020204" pitchFamily="34" charset="0"/>
              <a:ea typeface="Open Sans" panose="020B0606030504020204" pitchFamily="34" charset="0"/>
              <a:cs typeface="Open Sans" panose="020B0606030504020204" pitchFamily="34" charset="0"/>
            </a:endParaRPr>
          </a:p>
          <a:p>
            <a:r>
              <a:rPr lang="de-DE" dirty="0"/>
              <a:t>Vorstellung der Arbeit mit </a:t>
            </a:r>
            <a:r>
              <a:rPr lang="de-DE" dirty="0" err="1"/>
              <a:t>Scratch</a:t>
            </a:r>
            <a:r>
              <a:rPr lang="de-DE" dirty="0"/>
              <a:t> </a:t>
            </a:r>
          </a:p>
          <a:p>
            <a:pPr marL="457200" lvl="1" indent="0">
              <a:buNone/>
            </a:pPr>
            <a:r>
              <a:rPr lang="de-DE" dirty="0">
                <a:latin typeface="Open Sans" panose="020B0606030504020204" pitchFamily="34" charset="0"/>
                <a:ea typeface="Open Sans" panose="020B0606030504020204" pitchFamily="34" charset="0"/>
                <a:cs typeface="Open Sans" panose="020B0606030504020204" pitchFamily="34" charset="0"/>
              </a:rPr>
              <a:t>Blockprogrammierung</a:t>
            </a:r>
          </a:p>
          <a:p>
            <a:pPr marL="457200" lvl="1" indent="0">
              <a:buNone/>
            </a:pPr>
            <a:r>
              <a:rPr lang="de-DE" dirty="0">
                <a:latin typeface="Open Sans" panose="020B0606030504020204" pitchFamily="34" charset="0"/>
                <a:ea typeface="Open Sans" panose="020B0606030504020204" pitchFamily="34" charset="0"/>
                <a:cs typeface="Open Sans" panose="020B0606030504020204" pitchFamily="34" charset="0"/>
              </a:rPr>
              <a:t>Bedeutung der Bausteine und ihrer Farben</a:t>
            </a:r>
          </a:p>
          <a:p>
            <a:pPr marL="0" indent="0">
              <a:buNone/>
            </a:pPr>
            <a:endParaRPr lang="de-DE" dirty="0"/>
          </a:p>
        </p:txBody>
      </p:sp>
      <p:sp>
        <p:nvSpPr>
          <p:cNvPr id="3" name="Datumsplatzhalter 2">
            <a:extLst>
              <a:ext uri="{FF2B5EF4-FFF2-40B4-BE49-F238E27FC236}">
                <a16:creationId xmlns:a16="http://schemas.microsoft.com/office/drawing/2014/main" id="{62F95D3C-A710-0D40-966E-508365E72C9F}"/>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CFC7D126-B282-8142-A911-6E6874141D32}"/>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06690E1F-80DC-7F4A-87EC-0FA2DB226598}"/>
              </a:ext>
            </a:extLst>
          </p:cNvPr>
          <p:cNvSpPr>
            <a:spLocks noGrp="1"/>
          </p:cNvSpPr>
          <p:nvPr>
            <p:ph type="sldNum" sz="quarter" idx="12"/>
          </p:nvPr>
        </p:nvSpPr>
        <p:spPr/>
        <p:txBody>
          <a:bodyPr/>
          <a:lstStyle/>
          <a:p>
            <a:fld id="{7D26CBBC-A65C-324F-A558-3C7EC3B0734D}" type="slidenum">
              <a:rPr lang="de-DE" smtClean="0"/>
              <a:t>21</a:t>
            </a:fld>
            <a:endParaRPr lang="de-DE" dirty="0"/>
          </a:p>
        </p:txBody>
      </p:sp>
      <p:pic>
        <p:nvPicPr>
          <p:cNvPr id="7" name="Grafik 6">
            <a:extLst>
              <a:ext uri="{FF2B5EF4-FFF2-40B4-BE49-F238E27FC236}">
                <a16:creationId xmlns:a16="http://schemas.microsoft.com/office/drawing/2014/main" id="{0FB50D43-CB8C-5846-AB31-4CC6C2F33AEF}"/>
              </a:ext>
            </a:extLst>
          </p:cNvPr>
          <p:cNvPicPr>
            <a:picLocks noChangeAspect="1"/>
          </p:cNvPicPr>
          <p:nvPr/>
        </p:nvPicPr>
        <p:blipFill rotWithShape="1">
          <a:blip r:embed="rId3" cstate="email">
            <a:biLevel thresh="75000"/>
            <a:extLst>
              <a:ext uri="{28A0092B-C50C-407E-A947-70E740481C1C}">
                <a14:useLocalDpi xmlns:a14="http://schemas.microsoft.com/office/drawing/2010/main"/>
              </a:ext>
            </a:extLst>
          </a:blip>
          <a:srcRect l="10269" t="9691" r="8109" b="8845"/>
          <a:stretch/>
        </p:blipFill>
        <p:spPr>
          <a:xfrm>
            <a:off x="8497434" y="3566217"/>
            <a:ext cx="2040837" cy="2036915"/>
          </a:xfrm>
          <a:prstGeom prst="rect">
            <a:avLst/>
          </a:prstGeom>
        </p:spPr>
      </p:pic>
      <p:sp>
        <p:nvSpPr>
          <p:cNvPr id="8" name="Rechteck 7">
            <a:extLst>
              <a:ext uri="{FF2B5EF4-FFF2-40B4-BE49-F238E27FC236}">
                <a16:creationId xmlns:a16="http://schemas.microsoft.com/office/drawing/2014/main" id="{04BAC39C-907E-B741-B42D-6D9BA8FCB23C}"/>
              </a:ext>
            </a:extLst>
          </p:cNvPr>
          <p:cNvSpPr/>
          <p:nvPr/>
        </p:nvSpPr>
        <p:spPr>
          <a:xfrm>
            <a:off x="6651481" y="5712659"/>
            <a:ext cx="5585183" cy="369332"/>
          </a:xfrm>
          <a:prstGeom prst="rect">
            <a:avLst/>
          </a:prstGeom>
        </p:spPr>
        <p:txBody>
          <a:bodyPr wrap="none">
            <a:spAutoFit/>
          </a:bodyPr>
          <a:lstStyle/>
          <a:p>
            <a:pPr algn="ctr"/>
            <a:r>
              <a:rPr lang="de-DE" dirty="0">
                <a:solidFill>
                  <a:srgbClr val="428891"/>
                </a:solidFill>
                <a:latin typeface="Open Sans" panose="020B0606030504020204" pitchFamily="34" charset="0"/>
                <a:ea typeface="Open Sans" panose="020B0606030504020204" pitchFamily="34" charset="0"/>
                <a:cs typeface="Open Sans" panose="020B0606030504020204" pitchFamily="34" charset="0"/>
              </a:rPr>
              <a:t>https://scratch.mit.edu/projects/286037980/editor</a:t>
            </a:r>
          </a:p>
        </p:txBody>
      </p:sp>
      <p:sp>
        <p:nvSpPr>
          <p:cNvPr id="11" name="Textfeld 10">
            <a:extLst>
              <a:ext uri="{FF2B5EF4-FFF2-40B4-BE49-F238E27FC236}">
                <a16:creationId xmlns:a16="http://schemas.microsoft.com/office/drawing/2014/main" id="{4F8CA826-7BA2-D046-8D27-8CECD49D86B0}"/>
              </a:ext>
            </a:extLst>
          </p:cNvPr>
          <p:cNvSpPr txBox="1"/>
          <p:nvPr/>
        </p:nvSpPr>
        <p:spPr>
          <a:xfrm>
            <a:off x="4150517" y="421901"/>
            <a:ext cx="5367337" cy="584775"/>
          </a:xfrm>
          <a:prstGeom prst="rect">
            <a:avLst/>
          </a:prstGeom>
          <a:solidFill>
            <a:srgbClr val="428891"/>
          </a:solidFill>
        </p:spPr>
        <p:txBody>
          <a:bodyPr wrap="square" rtlCol="0">
            <a:spAutoFit/>
          </a:bodyPr>
          <a:lstStyle/>
          <a:p>
            <a:r>
              <a:rPr lang="de-DE"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ist Programmieren?</a:t>
            </a:r>
          </a:p>
        </p:txBody>
      </p:sp>
      <p:sp>
        <p:nvSpPr>
          <p:cNvPr id="6" name="Rechteck 5">
            <a:hlinkClick r:id="rId4"/>
            <a:extLst>
              <a:ext uri="{FF2B5EF4-FFF2-40B4-BE49-F238E27FC236}">
                <a16:creationId xmlns:a16="http://schemas.microsoft.com/office/drawing/2014/main" id="{38BB7F9D-E417-7A4E-A36B-51AFB6F2C2C8}"/>
              </a:ext>
            </a:extLst>
          </p:cNvPr>
          <p:cNvSpPr/>
          <p:nvPr/>
        </p:nvSpPr>
        <p:spPr>
          <a:xfrm>
            <a:off x="6651481" y="6032193"/>
            <a:ext cx="5468645" cy="254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25101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541592D-8D53-8B43-B36E-82557760C2D3}"/>
              </a:ext>
            </a:extLst>
          </p:cNvPr>
          <p:cNvSpPr>
            <a:spLocks noGrp="1"/>
          </p:cNvSpPr>
          <p:nvPr>
            <p:ph idx="1"/>
          </p:nvPr>
        </p:nvSpPr>
        <p:spPr>
          <a:xfrm>
            <a:off x="330700" y="1190667"/>
            <a:ext cx="10515600" cy="3219868"/>
          </a:xfrm>
        </p:spPr>
        <p:txBody>
          <a:bodyPr/>
          <a:lstStyle/>
          <a:p>
            <a:pPr marL="0" indent="0">
              <a:buNone/>
            </a:pPr>
            <a:r>
              <a:rPr lang="de-DE" dirty="0">
                <a:solidFill>
                  <a:srgbClr val="428891"/>
                </a:solidFill>
              </a:rPr>
              <a:t>AKTIVITÄT</a:t>
            </a:r>
          </a:p>
          <a:p>
            <a:pPr marL="0" indent="0">
              <a:buNone/>
            </a:pPr>
            <a:r>
              <a:rPr lang="de-DE" b="1" dirty="0"/>
              <a:t>Mit blockbasierter Programmierung arbeiten</a:t>
            </a:r>
          </a:p>
          <a:p>
            <a:endParaRPr lang="de-DE" sz="1600" dirty="0"/>
          </a:p>
          <a:p>
            <a:r>
              <a:rPr lang="de-DE" dirty="0"/>
              <a:t>Erstellen Sie ein Programm, dass PIKO auf dem 20er Feld auf allen Vielfachen der 2 kurz stehen bleiben lässt.</a:t>
            </a:r>
            <a:endParaRPr lang="de-DE" sz="1600" dirty="0"/>
          </a:p>
          <a:p>
            <a:r>
              <a:rPr lang="de-DE" sz="2000" dirty="0">
                <a:latin typeface="Open Sans" panose="020B0606030504020204" pitchFamily="34" charset="0"/>
                <a:ea typeface="Open Sans" panose="020B0606030504020204" pitchFamily="34" charset="0"/>
                <a:cs typeface="Open Sans" panose="020B0606030504020204" pitchFamily="34" charset="0"/>
              </a:rPr>
              <a:t>Bietet sich der Einsatz von Schleifen ein, um den Programmiercode zu verkürzen?</a:t>
            </a:r>
          </a:p>
        </p:txBody>
      </p:sp>
      <p:sp>
        <p:nvSpPr>
          <p:cNvPr id="3" name="Datumsplatzhalter 2">
            <a:extLst>
              <a:ext uri="{FF2B5EF4-FFF2-40B4-BE49-F238E27FC236}">
                <a16:creationId xmlns:a16="http://schemas.microsoft.com/office/drawing/2014/main" id="{9DFA9FD8-EC69-3B40-8853-B0A0A5FB3097}"/>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B76E911C-BAFA-C94D-96A2-5198A5A7D9EE}"/>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6FB357BC-2FDA-014F-BB00-10630AF017BE}"/>
              </a:ext>
            </a:extLst>
          </p:cNvPr>
          <p:cNvSpPr>
            <a:spLocks noGrp="1"/>
          </p:cNvSpPr>
          <p:nvPr>
            <p:ph type="sldNum" sz="quarter" idx="12"/>
          </p:nvPr>
        </p:nvSpPr>
        <p:spPr/>
        <p:txBody>
          <a:bodyPr/>
          <a:lstStyle/>
          <a:p>
            <a:fld id="{7D26CBBC-A65C-324F-A558-3C7EC3B0734D}" type="slidenum">
              <a:rPr lang="de-DE" smtClean="0"/>
              <a:t>22</a:t>
            </a:fld>
            <a:endParaRPr lang="de-DE"/>
          </a:p>
        </p:txBody>
      </p:sp>
      <p:sp>
        <p:nvSpPr>
          <p:cNvPr id="9" name="Textfeld 8">
            <a:extLst>
              <a:ext uri="{FF2B5EF4-FFF2-40B4-BE49-F238E27FC236}">
                <a16:creationId xmlns:a16="http://schemas.microsoft.com/office/drawing/2014/main" id="{5DAF7CC5-B0A6-094D-8E2E-D3986DB3F2FC}"/>
              </a:ext>
            </a:extLst>
          </p:cNvPr>
          <p:cNvSpPr txBox="1"/>
          <p:nvPr/>
        </p:nvSpPr>
        <p:spPr>
          <a:xfrm>
            <a:off x="4150517" y="421901"/>
            <a:ext cx="5367337" cy="584775"/>
          </a:xfrm>
          <a:prstGeom prst="rect">
            <a:avLst/>
          </a:prstGeom>
          <a:solidFill>
            <a:srgbClr val="428891"/>
          </a:solidFill>
        </p:spPr>
        <p:txBody>
          <a:bodyPr wrap="square" rtlCol="0">
            <a:spAutoFit/>
          </a:bodyPr>
          <a:lstStyle/>
          <a:p>
            <a:r>
              <a:rPr lang="de-DE"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ist Programmieren?</a:t>
            </a:r>
          </a:p>
        </p:txBody>
      </p:sp>
      <p:grpSp>
        <p:nvGrpSpPr>
          <p:cNvPr id="15" name="Gruppieren 14">
            <a:extLst>
              <a:ext uri="{FF2B5EF4-FFF2-40B4-BE49-F238E27FC236}">
                <a16:creationId xmlns:a16="http://schemas.microsoft.com/office/drawing/2014/main" id="{F9FE06E2-39EB-9E40-B578-015BB2576441}"/>
              </a:ext>
            </a:extLst>
          </p:cNvPr>
          <p:cNvGrpSpPr/>
          <p:nvPr/>
        </p:nvGrpSpPr>
        <p:grpSpPr>
          <a:xfrm>
            <a:off x="196948" y="4032737"/>
            <a:ext cx="11995052" cy="2506175"/>
            <a:chOff x="196948" y="1009521"/>
            <a:chExt cx="11995052" cy="2506175"/>
          </a:xfrm>
        </p:grpSpPr>
        <p:pic>
          <p:nvPicPr>
            <p:cNvPr id="6" name="Grafik 5">
              <a:extLst>
                <a:ext uri="{FF2B5EF4-FFF2-40B4-BE49-F238E27FC236}">
                  <a16:creationId xmlns:a16="http://schemas.microsoft.com/office/drawing/2014/main" id="{FFEBF2E8-8C68-AA43-9152-79D2729196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821" y="1367395"/>
              <a:ext cx="1495669" cy="1474302"/>
            </a:xfrm>
            <a:prstGeom prst="rect">
              <a:avLst/>
            </a:prstGeom>
          </p:spPr>
        </p:pic>
        <p:sp>
          <p:nvSpPr>
            <p:cNvPr id="8" name="Textfeld 7">
              <a:extLst>
                <a:ext uri="{FF2B5EF4-FFF2-40B4-BE49-F238E27FC236}">
                  <a16:creationId xmlns:a16="http://schemas.microsoft.com/office/drawing/2014/main" id="{0694BA71-335E-3948-B773-FEA39E4971B0}"/>
                </a:ext>
              </a:extLst>
            </p:cNvPr>
            <p:cNvSpPr txBox="1"/>
            <p:nvPr/>
          </p:nvSpPr>
          <p:spPr>
            <a:xfrm>
              <a:off x="196948" y="2869365"/>
              <a:ext cx="4996561" cy="646331"/>
            </a:xfrm>
            <a:prstGeom prst="rect">
              <a:avLst/>
            </a:prstGeom>
            <a:noFill/>
          </p:spPr>
          <p:txBody>
            <a:bodyPr wrap="none" rtlCol="0">
              <a:spAutoFit/>
            </a:bodyPr>
            <a:lstStyle/>
            <a:p>
              <a:r>
                <a:rPr lang="de-DE" u="sng" dirty="0">
                  <a:hlinkClick r:id="rId4"/>
                </a:rPr>
                <a:t>https://scratch.mit.edu/projects/334118045/editor</a:t>
              </a:r>
              <a:endParaRPr lang="de-DE" dirty="0"/>
            </a:p>
            <a:p>
              <a:endParaRPr lang="de-DE" dirty="0"/>
            </a:p>
          </p:txBody>
        </p:sp>
        <p:pic>
          <p:nvPicPr>
            <p:cNvPr id="10" name="Grafik 9">
              <a:extLst>
                <a:ext uri="{FF2B5EF4-FFF2-40B4-BE49-F238E27FC236}">
                  <a16:creationId xmlns:a16="http://schemas.microsoft.com/office/drawing/2014/main" id="{6C63EA4F-E566-1343-89A6-59668A4334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1092" y="1381697"/>
              <a:ext cx="1470420" cy="1488136"/>
            </a:xfrm>
            <a:prstGeom prst="rect">
              <a:avLst/>
            </a:prstGeom>
          </p:spPr>
        </p:pic>
        <p:sp>
          <p:nvSpPr>
            <p:cNvPr id="12" name="Rechteck 11">
              <a:extLst>
                <a:ext uri="{FF2B5EF4-FFF2-40B4-BE49-F238E27FC236}">
                  <a16:creationId xmlns:a16="http://schemas.microsoft.com/office/drawing/2014/main" id="{2EE81E66-A420-CD42-8F4C-918A651781E4}"/>
                </a:ext>
              </a:extLst>
            </p:cNvPr>
            <p:cNvSpPr/>
            <p:nvPr/>
          </p:nvSpPr>
          <p:spPr>
            <a:xfrm>
              <a:off x="3473360" y="1009521"/>
              <a:ext cx="4996560" cy="369332"/>
            </a:xfrm>
            <a:prstGeom prst="rect">
              <a:avLst/>
            </a:prstGeom>
          </p:spPr>
          <p:txBody>
            <a:bodyPr wrap="none">
              <a:spAutoFit/>
            </a:bodyPr>
            <a:lstStyle/>
            <a:p>
              <a:pPr algn="ctr">
                <a:spcAft>
                  <a:spcPts val="0"/>
                </a:spcAft>
              </a:pPr>
              <a:r>
                <a:rPr lang="de-DE"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https://scratch.mit.edu/projects/334117951/editor</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Grafik 12">
              <a:extLst>
                <a:ext uri="{FF2B5EF4-FFF2-40B4-BE49-F238E27FC236}">
                  <a16:creationId xmlns:a16="http://schemas.microsoft.com/office/drawing/2014/main" id="{4D6FCC99-074C-0145-840D-6C2752E5A6A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6150" y="1364785"/>
              <a:ext cx="1448973" cy="1461796"/>
            </a:xfrm>
            <a:prstGeom prst="rect">
              <a:avLst/>
            </a:prstGeom>
          </p:spPr>
        </p:pic>
        <p:sp>
          <p:nvSpPr>
            <p:cNvPr id="14" name="Textfeld 13">
              <a:extLst>
                <a:ext uri="{FF2B5EF4-FFF2-40B4-BE49-F238E27FC236}">
                  <a16:creationId xmlns:a16="http://schemas.microsoft.com/office/drawing/2014/main" id="{E591D456-CC7B-814C-999C-625E3C1D207D}"/>
                </a:ext>
              </a:extLst>
            </p:cNvPr>
            <p:cNvSpPr txBox="1"/>
            <p:nvPr/>
          </p:nvSpPr>
          <p:spPr>
            <a:xfrm>
              <a:off x="7195439" y="2869365"/>
              <a:ext cx="4996561" cy="646331"/>
            </a:xfrm>
            <a:prstGeom prst="rect">
              <a:avLst/>
            </a:prstGeom>
            <a:noFill/>
          </p:spPr>
          <p:txBody>
            <a:bodyPr wrap="none" rtlCol="0">
              <a:spAutoFit/>
            </a:bodyPr>
            <a:lstStyle/>
            <a:p>
              <a:r>
                <a:rPr lang="de-DE" u="sng" dirty="0">
                  <a:hlinkClick r:id="rId8"/>
                </a:rPr>
                <a:t>https://scratch.mit.edu/projects/334118011/editor</a:t>
              </a:r>
              <a:endParaRPr lang="de-DE" dirty="0"/>
            </a:p>
            <a:p>
              <a:endParaRPr lang="de-DE" dirty="0"/>
            </a:p>
          </p:txBody>
        </p:sp>
      </p:grpSp>
      <p:sp>
        <p:nvSpPr>
          <p:cNvPr id="16" name="Textfeld 15">
            <a:extLst>
              <a:ext uri="{FF2B5EF4-FFF2-40B4-BE49-F238E27FC236}">
                <a16:creationId xmlns:a16="http://schemas.microsoft.com/office/drawing/2014/main" id="{0B6B7E77-A6C5-0746-BA56-1B006A28E446}"/>
              </a:ext>
            </a:extLst>
          </p:cNvPr>
          <p:cNvSpPr txBox="1"/>
          <p:nvPr/>
        </p:nvSpPr>
        <p:spPr>
          <a:xfrm>
            <a:off x="239131" y="4378360"/>
            <a:ext cx="317716" cy="369332"/>
          </a:xfrm>
          <a:prstGeom prst="rect">
            <a:avLst/>
          </a:prstGeom>
          <a:noFill/>
        </p:spPr>
        <p:txBody>
          <a:bodyPr wrap="none" rtlCol="0">
            <a:spAutoFit/>
          </a:bodyPr>
          <a:lstStyle/>
          <a:p>
            <a:r>
              <a:rPr lang="de-DE" dirty="0"/>
              <a:t>A</a:t>
            </a:r>
          </a:p>
        </p:txBody>
      </p:sp>
      <p:sp>
        <p:nvSpPr>
          <p:cNvPr id="17" name="Textfeld 16">
            <a:extLst>
              <a:ext uri="{FF2B5EF4-FFF2-40B4-BE49-F238E27FC236}">
                <a16:creationId xmlns:a16="http://schemas.microsoft.com/office/drawing/2014/main" id="{8AB52239-2DA3-B44A-A9F0-B83E541BB29B}"/>
              </a:ext>
            </a:extLst>
          </p:cNvPr>
          <p:cNvSpPr txBox="1"/>
          <p:nvPr/>
        </p:nvSpPr>
        <p:spPr>
          <a:xfrm>
            <a:off x="5091512" y="4412343"/>
            <a:ext cx="309700" cy="369332"/>
          </a:xfrm>
          <a:prstGeom prst="rect">
            <a:avLst/>
          </a:prstGeom>
          <a:noFill/>
        </p:spPr>
        <p:txBody>
          <a:bodyPr wrap="none" rtlCol="0">
            <a:spAutoFit/>
          </a:bodyPr>
          <a:lstStyle/>
          <a:p>
            <a:r>
              <a:rPr lang="de-DE" dirty="0"/>
              <a:t>B</a:t>
            </a:r>
          </a:p>
        </p:txBody>
      </p:sp>
      <p:sp>
        <p:nvSpPr>
          <p:cNvPr id="18" name="Textfeld 17">
            <a:extLst>
              <a:ext uri="{FF2B5EF4-FFF2-40B4-BE49-F238E27FC236}">
                <a16:creationId xmlns:a16="http://schemas.microsoft.com/office/drawing/2014/main" id="{008831EC-8475-BD49-9C38-5748FDE14FC3}"/>
              </a:ext>
            </a:extLst>
          </p:cNvPr>
          <p:cNvSpPr txBox="1"/>
          <p:nvPr/>
        </p:nvSpPr>
        <p:spPr>
          <a:xfrm>
            <a:off x="9966827" y="4365346"/>
            <a:ext cx="308098" cy="369332"/>
          </a:xfrm>
          <a:prstGeom prst="rect">
            <a:avLst/>
          </a:prstGeom>
          <a:noFill/>
        </p:spPr>
        <p:txBody>
          <a:bodyPr wrap="none" rtlCol="0">
            <a:spAutoFit/>
          </a:bodyPr>
          <a:lstStyle/>
          <a:p>
            <a:r>
              <a:rPr lang="de-DE" dirty="0"/>
              <a:t>C</a:t>
            </a:r>
          </a:p>
        </p:txBody>
      </p:sp>
    </p:spTree>
    <p:extLst>
      <p:ext uri="{BB962C8B-B14F-4D97-AF65-F5344CB8AC3E}">
        <p14:creationId xmlns:p14="http://schemas.microsoft.com/office/powerpoint/2010/main" val="4289395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59FEEC5E-1C24-4142-9043-B2B4964BD7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17740" y="3567969"/>
            <a:ext cx="2115153" cy="2748625"/>
          </a:xfrm>
          <a:prstGeom prst="rect">
            <a:avLst/>
          </a:prstGeom>
        </p:spPr>
      </p:pic>
      <p:sp>
        <p:nvSpPr>
          <p:cNvPr id="2" name="Inhaltsplatzhalter 1">
            <a:extLst>
              <a:ext uri="{FF2B5EF4-FFF2-40B4-BE49-F238E27FC236}">
                <a16:creationId xmlns:a16="http://schemas.microsoft.com/office/drawing/2014/main" id="{1E211243-624F-3745-A58A-CCF1FBA6DF61}"/>
              </a:ext>
            </a:extLst>
          </p:cNvPr>
          <p:cNvSpPr>
            <a:spLocks noGrp="1"/>
          </p:cNvSpPr>
          <p:nvPr>
            <p:ph idx="1"/>
          </p:nvPr>
        </p:nvSpPr>
        <p:spPr>
          <a:xfrm>
            <a:off x="838199" y="1324575"/>
            <a:ext cx="4981577" cy="3030855"/>
          </a:xfrm>
        </p:spPr>
        <p:txBody>
          <a:bodyPr/>
          <a:lstStyle/>
          <a:p>
            <a:pPr marL="0" indent="0">
              <a:buNone/>
            </a:pPr>
            <a:r>
              <a:rPr lang="de-DE" sz="2000" b="1" dirty="0"/>
              <a:t>Programmieren früher:</a:t>
            </a:r>
          </a:p>
          <a:p>
            <a:r>
              <a:rPr lang="de-DE" sz="2000" dirty="0"/>
              <a:t>schwierige rein symbolische Sprache</a:t>
            </a:r>
          </a:p>
          <a:p>
            <a:r>
              <a:rPr lang="de-DE" sz="2000" dirty="0"/>
              <a:t>Semantik und das Lernen der Sprache nimmt einen großen Stellenwert ein</a:t>
            </a:r>
          </a:p>
          <a:p>
            <a:r>
              <a:rPr lang="de-DE" sz="2000" dirty="0"/>
              <a:t>ein großes  Grundwissen/ Fachwissen ist nötig, um kleine Probleme zu lösen</a:t>
            </a:r>
          </a:p>
          <a:p>
            <a:r>
              <a:rPr lang="de-DE" sz="2000" dirty="0"/>
              <a:t>schwierige Fehlersuche</a:t>
            </a:r>
          </a:p>
          <a:p>
            <a:endParaRPr lang="de-DE" dirty="0"/>
          </a:p>
        </p:txBody>
      </p:sp>
      <p:sp>
        <p:nvSpPr>
          <p:cNvPr id="3" name="Datumsplatzhalter 2">
            <a:extLst>
              <a:ext uri="{FF2B5EF4-FFF2-40B4-BE49-F238E27FC236}">
                <a16:creationId xmlns:a16="http://schemas.microsoft.com/office/drawing/2014/main" id="{165B53D8-F754-D545-B25A-F88759F449EE}"/>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BC585087-39B6-5045-B929-3E5CF324D403}"/>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E5605E10-8BA6-1C4B-8FEC-584506FAF435}"/>
              </a:ext>
            </a:extLst>
          </p:cNvPr>
          <p:cNvSpPr>
            <a:spLocks noGrp="1"/>
          </p:cNvSpPr>
          <p:nvPr>
            <p:ph type="sldNum" sz="quarter" idx="12"/>
          </p:nvPr>
        </p:nvSpPr>
        <p:spPr/>
        <p:txBody>
          <a:bodyPr/>
          <a:lstStyle/>
          <a:p>
            <a:fld id="{7D26CBBC-A65C-324F-A558-3C7EC3B0734D}" type="slidenum">
              <a:rPr lang="de-DE" smtClean="0"/>
              <a:t>23</a:t>
            </a:fld>
            <a:endParaRPr lang="de-DE"/>
          </a:p>
        </p:txBody>
      </p:sp>
      <p:pic>
        <p:nvPicPr>
          <p:cNvPr id="8" name="Grafik 7">
            <a:extLst>
              <a:ext uri="{FF2B5EF4-FFF2-40B4-BE49-F238E27FC236}">
                <a16:creationId xmlns:a16="http://schemas.microsoft.com/office/drawing/2014/main" id="{61734F5E-9E12-F04C-9FD6-C77C723F62B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94587" y="3994604"/>
            <a:ext cx="5224863" cy="2090070"/>
          </a:xfrm>
          <a:prstGeom prst="rect">
            <a:avLst/>
          </a:prstGeom>
          <a:noFill/>
          <a:effectLst/>
        </p:spPr>
      </p:pic>
      <p:sp>
        <p:nvSpPr>
          <p:cNvPr id="10" name="Inhaltsplatzhalter 1">
            <a:extLst>
              <a:ext uri="{FF2B5EF4-FFF2-40B4-BE49-F238E27FC236}">
                <a16:creationId xmlns:a16="http://schemas.microsoft.com/office/drawing/2014/main" id="{04C3139A-D3DB-D647-A1A2-A2DC5B5AF7D3}"/>
              </a:ext>
            </a:extLst>
          </p:cNvPr>
          <p:cNvSpPr txBox="1">
            <a:spLocks/>
          </p:cNvSpPr>
          <p:nvPr/>
        </p:nvSpPr>
        <p:spPr>
          <a:xfrm>
            <a:off x="6454112" y="1324574"/>
            <a:ext cx="5224862" cy="30308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b="1" dirty="0"/>
              <a:t>Möglichkeiten heute:</a:t>
            </a:r>
          </a:p>
          <a:p>
            <a:r>
              <a:rPr lang="de-DE" sz="2000" dirty="0"/>
              <a:t>Blockbasierte Programmierung</a:t>
            </a:r>
          </a:p>
          <a:p>
            <a:r>
              <a:rPr lang="de-DE" sz="2000" dirty="0"/>
              <a:t>Puzzleartige Struktur</a:t>
            </a:r>
          </a:p>
          <a:p>
            <a:r>
              <a:rPr lang="de-DE" sz="2000" dirty="0"/>
              <a:t>Nicht Semantik sondern Inhalte, Probleme und deren Problemlösungen stehen im Vordergrund</a:t>
            </a:r>
          </a:p>
          <a:p>
            <a:pPr marL="0" indent="0">
              <a:buNone/>
            </a:pPr>
            <a:endParaRPr lang="de-DE" dirty="0"/>
          </a:p>
        </p:txBody>
      </p:sp>
      <p:sp>
        <p:nvSpPr>
          <p:cNvPr id="12" name="Textfeld 11">
            <a:extLst>
              <a:ext uri="{FF2B5EF4-FFF2-40B4-BE49-F238E27FC236}">
                <a16:creationId xmlns:a16="http://schemas.microsoft.com/office/drawing/2014/main" id="{285E6B8A-A142-3C49-BC11-FC60E3855090}"/>
              </a:ext>
            </a:extLst>
          </p:cNvPr>
          <p:cNvSpPr txBox="1"/>
          <p:nvPr/>
        </p:nvSpPr>
        <p:spPr>
          <a:xfrm>
            <a:off x="4150517" y="421901"/>
            <a:ext cx="5367337" cy="584775"/>
          </a:xfrm>
          <a:prstGeom prst="rect">
            <a:avLst/>
          </a:prstGeom>
          <a:solidFill>
            <a:srgbClr val="428891"/>
          </a:solidFill>
        </p:spPr>
        <p:txBody>
          <a:bodyPr wrap="square" rtlCol="0">
            <a:spAutoFit/>
          </a:bodyPr>
          <a:lstStyle/>
          <a:p>
            <a:r>
              <a:rPr lang="de-DE"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ist Programmieren?</a:t>
            </a:r>
          </a:p>
        </p:txBody>
      </p:sp>
      <p:sp>
        <p:nvSpPr>
          <p:cNvPr id="6" name="Textfeld 5">
            <a:extLst>
              <a:ext uri="{FF2B5EF4-FFF2-40B4-BE49-F238E27FC236}">
                <a16:creationId xmlns:a16="http://schemas.microsoft.com/office/drawing/2014/main" id="{82BB2EEF-A8C9-4847-9934-9043385FBE6B}"/>
              </a:ext>
            </a:extLst>
          </p:cNvPr>
          <p:cNvSpPr txBox="1"/>
          <p:nvPr/>
        </p:nvSpPr>
        <p:spPr>
          <a:xfrm>
            <a:off x="8010506" y="5900008"/>
            <a:ext cx="3943387" cy="369332"/>
          </a:xfrm>
          <a:prstGeom prst="rect">
            <a:avLst/>
          </a:prstGeom>
          <a:noFill/>
        </p:spPr>
        <p:txBody>
          <a:bodyPr wrap="none" rtlCol="0">
            <a:spAutoFit/>
          </a:bodyPr>
          <a:lstStyle/>
          <a:p>
            <a:r>
              <a:rPr lang="de-DE" dirty="0">
                <a:solidFill>
                  <a:schemeClr val="bg1">
                    <a:lumMod val="65000"/>
                  </a:schemeClr>
                </a:solidFill>
              </a:rPr>
              <a:t>https://</a:t>
            </a:r>
            <a:r>
              <a:rPr lang="de-DE" dirty="0" err="1">
                <a:solidFill>
                  <a:schemeClr val="bg1">
                    <a:lumMod val="65000"/>
                  </a:schemeClr>
                </a:solidFill>
              </a:rPr>
              <a:t>scratch.mit.edu</a:t>
            </a:r>
            <a:r>
              <a:rPr lang="de-DE" dirty="0">
                <a:solidFill>
                  <a:schemeClr val="bg1">
                    <a:lumMod val="65000"/>
                  </a:schemeClr>
                </a:solidFill>
              </a:rPr>
              <a:t>/</a:t>
            </a:r>
            <a:r>
              <a:rPr lang="de-DE" dirty="0" err="1">
                <a:solidFill>
                  <a:schemeClr val="bg1">
                    <a:lumMod val="65000"/>
                  </a:schemeClr>
                </a:solidFill>
              </a:rPr>
              <a:t>projects</a:t>
            </a:r>
            <a:r>
              <a:rPr lang="de-DE" dirty="0">
                <a:solidFill>
                  <a:schemeClr val="bg1">
                    <a:lumMod val="65000"/>
                  </a:schemeClr>
                </a:solidFill>
              </a:rPr>
              <a:t>/</a:t>
            </a:r>
            <a:r>
              <a:rPr lang="de-DE" dirty="0" err="1">
                <a:solidFill>
                  <a:schemeClr val="bg1">
                    <a:lumMod val="65000"/>
                  </a:schemeClr>
                </a:solidFill>
              </a:rPr>
              <a:t>editor</a:t>
            </a:r>
            <a:r>
              <a:rPr lang="de-DE" dirty="0">
                <a:solidFill>
                  <a:schemeClr val="bg1">
                    <a:lumMod val="65000"/>
                  </a:schemeClr>
                </a:solidFill>
              </a:rPr>
              <a:t>/</a:t>
            </a:r>
          </a:p>
        </p:txBody>
      </p:sp>
    </p:spTree>
    <p:extLst>
      <p:ext uri="{BB962C8B-B14F-4D97-AF65-F5344CB8AC3E}">
        <p14:creationId xmlns:p14="http://schemas.microsoft.com/office/powerpoint/2010/main" val="2976687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414DA75-E41C-BC4C-8CA8-648632ACBB28}"/>
              </a:ext>
            </a:extLst>
          </p:cNvPr>
          <p:cNvSpPr>
            <a:spLocks noGrp="1"/>
          </p:cNvSpPr>
          <p:nvPr>
            <p:ph idx="1"/>
          </p:nvPr>
        </p:nvSpPr>
        <p:spPr>
          <a:xfrm>
            <a:off x="838200" y="1253331"/>
            <a:ext cx="10515600" cy="4351338"/>
          </a:xfrm>
        </p:spPr>
        <p:txBody>
          <a:bodyPr/>
          <a:lstStyle/>
          <a:p>
            <a:pPr marL="0" indent="0">
              <a:buNone/>
            </a:pPr>
            <a:r>
              <a:rPr lang="de-DE" dirty="0">
                <a:solidFill>
                  <a:srgbClr val="428891"/>
                </a:solidFill>
              </a:rPr>
              <a:t>ERFAHRUNGSAUSTAUSCH</a:t>
            </a:r>
          </a:p>
          <a:p>
            <a:r>
              <a:rPr lang="de-DE" sz="2400" dirty="0"/>
              <a:t>Decken sich die Vorstellungen zum Programmieren, die Sie zu Beginn des Workshops hatten mit den eben gemachten Erfahrungen bei der Blockprogrammierung in </a:t>
            </a:r>
            <a:r>
              <a:rPr lang="de-DE" sz="2400" dirty="0" err="1"/>
              <a:t>Scratch</a:t>
            </a:r>
            <a:r>
              <a:rPr lang="de-DE" sz="2400" dirty="0"/>
              <a:t>?</a:t>
            </a:r>
          </a:p>
          <a:p>
            <a:pPr marL="0" indent="0">
              <a:buNone/>
            </a:pPr>
            <a:endParaRPr lang="de-DE" sz="2400" dirty="0"/>
          </a:p>
          <a:p>
            <a:r>
              <a:rPr lang="de-DE" sz="2400" dirty="0"/>
              <a:t>Wie stehen Sie zu diesen Aussagen? </a:t>
            </a:r>
          </a:p>
          <a:p>
            <a:pPr marL="0" indent="0">
              <a:buNone/>
            </a:pPr>
            <a:r>
              <a:rPr lang="de-DE" sz="2400" dirty="0"/>
              <a:t>	</a:t>
            </a:r>
          </a:p>
        </p:txBody>
      </p:sp>
      <p:sp>
        <p:nvSpPr>
          <p:cNvPr id="3" name="Datumsplatzhalter 2">
            <a:extLst>
              <a:ext uri="{FF2B5EF4-FFF2-40B4-BE49-F238E27FC236}">
                <a16:creationId xmlns:a16="http://schemas.microsoft.com/office/drawing/2014/main" id="{BD7DEE4A-8116-FD4B-A47E-FD95D2A3E6FF}"/>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3459CCEC-B03E-5E4D-B50C-83DB05BB8985}"/>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58B0EC44-D4FF-C743-BACD-5F918CC24273}"/>
              </a:ext>
            </a:extLst>
          </p:cNvPr>
          <p:cNvSpPr>
            <a:spLocks noGrp="1"/>
          </p:cNvSpPr>
          <p:nvPr>
            <p:ph type="sldNum" sz="quarter" idx="12"/>
          </p:nvPr>
        </p:nvSpPr>
        <p:spPr/>
        <p:txBody>
          <a:bodyPr/>
          <a:lstStyle/>
          <a:p>
            <a:fld id="{7D26CBBC-A65C-324F-A558-3C7EC3B0734D}" type="slidenum">
              <a:rPr lang="de-DE" smtClean="0"/>
              <a:t>24</a:t>
            </a:fld>
            <a:endParaRPr lang="de-DE"/>
          </a:p>
        </p:txBody>
      </p:sp>
      <p:sp>
        <p:nvSpPr>
          <p:cNvPr id="8" name="Wolkenförmige Legende 7">
            <a:extLst>
              <a:ext uri="{FF2B5EF4-FFF2-40B4-BE49-F238E27FC236}">
                <a16:creationId xmlns:a16="http://schemas.microsoft.com/office/drawing/2014/main" id="{1AC4874E-0733-8642-B9BC-5ECEC541AD3C}"/>
              </a:ext>
            </a:extLst>
          </p:cNvPr>
          <p:cNvSpPr/>
          <p:nvPr/>
        </p:nvSpPr>
        <p:spPr>
          <a:xfrm>
            <a:off x="1095099" y="3976154"/>
            <a:ext cx="5386982" cy="2483108"/>
          </a:xfrm>
          <a:prstGeom prst="cloudCallout">
            <a:avLst>
              <a:gd name="adj1" fmla="val -67989"/>
              <a:gd name="adj2" fmla="val 42786"/>
            </a:avLst>
          </a:prstGeom>
          <a:solidFill>
            <a:srgbClr val="317E87"/>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2000" dirty="0">
                <a:latin typeface="Open Sans" panose="020B0606030504020204" pitchFamily="34" charset="0"/>
                <a:ea typeface="Open Sans" panose="020B0606030504020204" pitchFamily="34" charset="0"/>
                <a:cs typeface="Open Sans" panose="020B0606030504020204" pitchFamily="34" charset="0"/>
              </a:rPr>
              <a:t>Es ist davon auszugehen, dass alle Kinder das Programmieren in der Grundschule lernen können.</a:t>
            </a:r>
          </a:p>
        </p:txBody>
      </p:sp>
      <p:sp>
        <p:nvSpPr>
          <p:cNvPr id="9" name="Wolkenförmige Legende 8">
            <a:extLst>
              <a:ext uri="{FF2B5EF4-FFF2-40B4-BE49-F238E27FC236}">
                <a16:creationId xmlns:a16="http://schemas.microsoft.com/office/drawing/2014/main" id="{D4DB8AE4-DE32-9C45-9D88-A3A34966ECEC}"/>
              </a:ext>
            </a:extLst>
          </p:cNvPr>
          <p:cNvSpPr>
            <a:spLocks/>
          </p:cNvSpPr>
          <p:nvPr/>
        </p:nvSpPr>
        <p:spPr>
          <a:xfrm>
            <a:off x="7018377" y="4079066"/>
            <a:ext cx="4078525" cy="2014597"/>
          </a:xfrm>
          <a:prstGeom prst="cloudCallout">
            <a:avLst>
              <a:gd name="adj1" fmla="val 62537"/>
              <a:gd name="adj2" fmla="val 45088"/>
            </a:avLst>
          </a:prstGeom>
          <a:solidFill>
            <a:srgbClr val="317E87"/>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2000" dirty="0">
                <a:latin typeface="Open Sans" panose="020B0606030504020204" pitchFamily="34" charset="0"/>
                <a:ea typeface="Open Sans" panose="020B0606030504020204" pitchFamily="34" charset="0"/>
                <a:cs typeface="Open Sans" panose="020B0606030504020204" pitchFamily="34" charset="0"/>
              </a:rPr>
              <a:t>Dadurch erweitern sie weitere grundschulrelevante Kompetenzen.</a:t>
            </a:r>
          </a:p>
        </p:txBody>
      </p:sp>
      <p:sp>
        <p:nvSpPr>
          <p:cNvPr id="11" name="Textfeld 10">
            <a:extLst>
              <a:ext uri="{FF2B5EF4-FFF2-40B4-BE49-F238E27FC236}">
                <a16:creationId xmlns:a16="http://schemas.microsoft.com/office/drawing/2014/main" id="{68481291-8E55-1F4E-B547-84238B2C2A49}"/>
              </a:ext>
            </a:extLst>
          </p:cNvPr>
          <p:cNvSpPr txBox="1"/>
          <p:nvPr/>
        </p:nvSpPr>
        <p:spPr>
          <a:xfrm>
            <a:off x="4150517" y="421901"/>
            <a:ext cx="5367337" cy="584775"/>
          </a:xfrm>
          <a:prstGeom prst="rect">
            <a:avLst/>
          </a:prstGeom>
          <a:solidFill>
            <a:srgbClr val="428891"/>
          </a:solidFill>
        </p:spPr>
        <p:txBody>
          <a:bodyPr wrap="square" rtlCol="0">
            <a:spAutoFit/>
          </a:bodyPr>
          <a:lstStyle/>
          <a:p>
            <a:r>
              <a:rPr lang="de-DE"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ist Programmieren?</a:t>
            </a:r>
          </a:p>
        </p:txBody>
      </p:sp>
    </p:spTree>
    <p:extLst>
      <p:ext uri="{BB962C8B-B14F-4D97-AF65-F5344CB8AC3E}">
        <p14:creationId xmlns:p14="http://schemas.microsoft.com/office/powerpoint/2010/main" val="57939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 name="Textfeld 1">
            <a:extLst>
              <a:ext uri="{FF2B5EF4-FFF2-40B4-BE49-F238E27FC236}">
                <a16:creationId xmlns:a16="http://schemas.microsoft.com/office/drawing/2014/main" id="{69397941-CD5A-3544-BE27-3B834739DA3C}"/>
              </a:ext>
            </a:extLst>
          </p:cNvPr>
          <p:cNvSpPr txBox="1"/>
          <p:nvPr/>
        </p:nvSpPr>
        <p:spPr>
          <a:xfrm>
            <a:off x="728663" y="2375794"/>
            <a:ext cx="5367337" cy="584775"/>
          </a:xfrm>
          <a:prstGeom prst="rect">
            <a:avLst/>
          </a:prstGeom>
          <a:solidFill>
            <a:schemeClr val="bg1"/>
          </a:solidFill>
        </p:spPr>
        <p:txBody>
          <a:bodyPr wrap="square" rtlCol="0">
            <a:spAutoFit/>
          </a:bodyPr>
          <a:lstStyle/>
          <a:p>
            <a:r>
              <a:rPr lang="de-DE" sz="32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 ist Programmieren?</a:t>
            </a:r>
          </a:p>
        </p:txBody>
      </p:sp>
      <p:sp>
        <p:nvSpPr>
          <p:cNvPr id="22" name="Textfeld 21">
            <a:extLst>
              <a:ext uri="{FF2B5EF4-FFF2-40B4-BE49-F238E27FC236}">
                <a16:creationId xmlns:a16="http://schemas.microsoft.com/office/drawing/2014/main" id="{137CD6F1-2BE0-7E43-B31C-57346D2F71CD}"/>
              </a:ext>
            </a:extLst>
          </p:cNvPr>
          <p:cNvSpPr txBox="1"/>
          <p:nvPr/>
        </p:nvSpPr>
        <p:spPr>
          <a:xfrm>
            <a:off x="728660" y="3151605"/>
            <a:ext cx="10972801" cy="584775"/>
          </a:xfrm>
          <a:prstGeom prst="rect">
            <a:avLst/>
          </a:prstGeom>
          <a:solidFill>
            <a:srgbClr val="428891"/>
          </a:solidFill>
        </p:spPr>
        <p:txBody>
          <a:bodyPr wrap="square" rtlCol="0">
            <a:spAutoFit/>
          </a:bodyPr>
          <a:lstStyle/>
          <a:p>
            <a:r>
              <a:rPr lang="de-DE"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Warum</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überhaupt Programmieren in der Grundschule?</a:t>
            </a:r>
          </a:p>
        </p:txBody>
      </p:sp>
      <p:sp>
        <p:nvSpPr>
          <p:cNvPr id="23" name="Textfeld 22">
            <a:extLst>
              <a:ext uri="{FF2B5EF4-FFF2-40B4-BE49-F238E27FC236}">
                <a16:creationId xmlns:a16="http://schemas.microsoft.com/office/drawing/2014/main" id="{ADD31EB4-B00C-D441-871F-B4271FDE318E}"/>
              </a:ext>
            </a:extLst>
          </p:cNvPr>
          <p:cNvSpPr txBox="1"/>
          <p:nvPr/>
        </p:nvSpPr>
        <p:spPr>
          <a:xfrm>
            <a:off x="728660" y="3927416"/>
            <a:ext cx="8429627" cy="584775"/>
          </a:xfrm>
          <a:prstGeom prst="rect">
            <a:avLst/>
          </a:prstGeom>
          <a:solidFill>
            <a:schemeClr val="bg1"/>
          </a:solidFill>
        </p:spPr>
        <p:txBody>
          <a:bodyPr wrap="square" rtlCol="0">
            <a:spAutoFit/>
          </a:bodyPr>
          <a:lstStyle/>
          <a:p>
            <a:r>
              <a:rPr lang="de-DE" sz="32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Wie </a:t>
            </a:r>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Programmieren in der Grundschule?</a:t>
            </a:r>
          </a:p>
        </p:txBody>
      </p:sp>
      <p:sp>
        <p:nvSpPr>
          <p:cNvPr id="24" name="Textfeld 23">
            <a:extLst>
              <a:ext uri="{FF2B5EF4-FFF2-40B4-BE49-F238E27FC236}">
                <a16:creationId xmlns:a16="http://schemas.microsoft.com/office/drawing/2014/main" id="{6156E62C-FEE4-1E49-87F2-C912BAEE2CC0}"/>
              </a:ext>
            </a:extLst>
          </p:cNvPr>
          <p:cNvSpPr txBox="1"/>
          <p:nvPr/>
        </p:nvSpPr>
        <p:spPr>
          <a:xfrm>
            <a:off x="728660" y="4703227"/>
            <a:ext cx="8886827" cy="584775"/>
          </a:xfrm>
          <a:prstGeom prst="rect">
            <a:avLst/>
          </a:prstGeom>
          <a:solidFill>
            <a:schemeClr val="bg1"/>
          </a:solidFill>
        </p:spPr>
        <p:txBody>
          <a:bodyPr wrap="square" rtlCol="0">
            <a:spAutoFit/>
          </a:bodyPr>
          <a:lstStyle/>
          <a:p>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Programmieren und Mathematikunterricht</a:t>
            </a:r>
          </a:p>
        </p:txBody>
      </p:sp>
      <p:sp>
        <p:nvSpPr>
          <p:cNvPr id="25" name="Textfeld 24">
            <a:extLst>
              <a:ext uri="{FF2B5EF4-FFF2-40B4-BE49-F238E27FC236}">
                <a16:creationId xmlns:a16="http://schemas.microsoft.com/office/drawing/2014/main" id="{13B97451-38F0-7345-B1DD-EC1078A8214C}"/>
              </a:ext>
            </a:extLst>
          </p:cNvPr>
          <p:cNvSpPr txBox="1"/>
          <p:nvPr/>
        </p:nvSpPr>
        <p:spPr>
          <a:xfrm>
            <a:off x="728660" y="5479038"/>
            <a:ext cx="6843715" cy="584775"/>
          </a:xfrm>
          <a:prstGeom prst="rect">
            <a:avLst/>
          </a:prstGeom>
          <a:solidFill>
            <a:schemeClr val="bg1"/>
          </a:solidFill>
        </p:spPr>
        <p:txBody>
          <a:bodyPr wrap="square" rtlCol="0">
            <a:spAutoFit/>
          </a:bodyPr>
          <a:lstStyle/>
          <a:p>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Weiterarbeit in der eigenen Praxis</a:t>
            </a:r>
          </a:p>
        </p:txBody>
      </p:sp>
      <p:sp>
        <p:nvSpPr>
          <p:cNvPr id="26" name="Textfeld 25">
            <a:extLst>
              <a:ext uri="{FF2B5EF4-FFF2-40B4-BE49-F238E27FC236}">
                <a16:creationId xmlns:a16="http://schemas.microsoft.com/office/drawing/2014/main" id="{CF60129E-25F7-534C-9D48-18D09E724B65}"/>
              </a:ext>
            </a:extLst>
          </p:cNvPr>
          <p:cNvSpPr txBox="1"/>
          <p:nvPr/>
        </p:nvSpPr>
        <p:spPr>
          <a:xfrm>
            <a:off x="728661" y="1579004"/>
            <a:ext cx="4071940"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INHALTE</a:t>
            </a:r>
          </a:p>
        </p:txBody>
      </p:sp>
      <p:sp>
        <p:nvSpPr>
          <p:cNvPr id="4" name="Foliennummernplatzhalter 3">
            <a:extLst>
              <a:ext uri="{FF2B5EF4-FFF2-40B4-BE49-F238E27FC236}">
                <a16:creationId xmlns:a16="http://schemas.microsoft.com/office/drawing/2014/main" id="{21E598F2-868D-7A4E-B1B1-2E6C9C1F05A5}"/>
              </a:ext>
            </a:extLst>
          </p:cNvPr>
          <p:cNvSpPr>
            <a:spLocks noGrp="1"/>
          </p:cNvSpPr>
          <p:nvPr>
            <p:ph type="sldNum" sz="quarter" idx="12"/>
          </p:nvPr>
        </p:nvSpPr>
        <p:spPr/>
        <p:txBody>
          <a:bodyPr/>
          <a:lstStyle/>
          <a:p>
            <a:fld id="{63DC21CD-A42E-AB42-85DA-371CDC81102A}" type="slidenum">
              <a:rPr lang="de-DE" smtClean="0"/>
              <a:pPr/>
              <a:t>25</a:t>
            </a:fld>
            <a:endParaRPr lang="de-DE" dirty="0"/>
          </a:p>
        </p:txBody>
      </p:sp>
      <p:sp>
        <p:nvSpPr>
          <p:cNvPr id="8" name="Datumsplatzhalter 7">
            <a:extLst>
              <a:ext uri="{FF2B5EF4-FFF2-40B4-BE49-F238E27FC236}">
                <a16:creationId xmlns:a16="http://schemas.microsoft.com/office/drawing/2014/main" id="{C1BEB07C-97EF-1945-A16E-78C367C70C28}"/>
              </a:ext>
            </a:extLst>
          </p:cNvPr>
          <p:cNvSpPr>
            <a:spLocks noGrp="1"/>
          </p:cNvSpPr>
          <p:nvPr>
            <p:ph type="dt" sz="half" idx="10"/>
          </p:nvPr>
        </p:nvSpPr>
        <p:spPr/>
        <p:txBody>
          <a:bodyPr/>
          <a:lstStyle/>
          <a:p>
            <a:fld id="{B7E898EF-92B2-6241-913D-E2875E1005EC}" type="datetime1">
              <a:rPr lang="de-DE" smtClean="0"/>
              <a:t>25.09.20</a:t>
            </a:fld>
            <a:endParaRPr lang="de-DE"/>
          </a:p>
        </p:txBody>
      </p:sp>
      <p:sp>
        <p:nvSpPr>
          <p:cNvPr id="9" name="Fußzeilenplatzhalter 8">
            <a:extLst>
              <a:ext uri="{FF2B5EF4-FFF2-40B4-BE49-F238E27FC236}">
                <a16:creationId xmlns:a16="http://schemas.microsoft.com/office/drawing/2014/main" id="{D83CC143-9A5B-A646-94E3-F8EBCAD8CE5F}"/>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Tree>
    <p:extLst>
      <p:ext uri="{BB962C8B-B14F-4D97-AF65-F5344CB8AC3E}">
        <p14:creationId xmlns:p14="http://schemas.microsoft.com/office/powerpoint/2010/main" val="2070886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1842C41-7F04-9F48-9057-BE05035487E1}"/>
              </a:ext>
            </a:extLst>
          </p:cNvPr>
          <p:cNvSpPr>
            <a:spLocks noGrp="1"/>
          </p:cNvSpPr>
          <p:nvPr>
            <p:ph idx="1"/>
          </p:nvPr>
        </p:nvSpPr>
        <p:spPr>
          <a:xfrm>
            <a:off x="838200" y="1306287"/>
            <a:ext cx="10515600" cy="4724400"/>
          </a:xfrm>
        </p:spPr>
        <p:txBody>
          <a:bodyPr/>
          <a:lstStyle/>
          <a:p>
            <a:r>
              <a:rPr lang="de-DE" b="1" dirty="0"/>
              <a:t>Politik: </a:t>
            </a:r>
            <a:r>
              <a:rPr lang="de-DE" dirty="0"/>
              <a:t>Wie schneidet Deutschland im Vergleich zu anderen Ländern ab und wie bleibt Deutschland wettbewerbsfähig? </a:t>
            </a:r>
          </a:p>
          <a:p>
            <a:endParaRPr lang="de-DE" dirty="0"/>
          </a:p>
          <a:p>
            <a:r>
              <a:rPr lang="de-DE" b="1" dirty="0"/>
              <a:t>Fachdidaktik:</a:t>
            </a:r>
            <a:r>
              <a:rPr lang="de-DE" dirty="0"/>
              <a:t> Was kann uns die Vermittlung und Ausnutzung von Programmierfähigkeiten für den Fachunterricht bringen?</a:t>
            </a:r>
          </a:p>
          <a:p>
            <a:endParaRPr lang="de-DE" dirty="0"/>
          </a:p>
          <a:p>
            <a:r>
              <a:rPr lang="de-DE" b="1" dirty="0"/>
              <a:t>Schule:</a:t>
            </a:r>
            <a:r>
              <a:rPr lang="de-DE" dirty="0"/>
              <a:t> Wie kann sich der Unterricht durch die Einbeziehung des Programmierens weiterentwickeln? </a:t>
            </a:r>
          </a:p>
          <a:p>
            <a:endParaRPr lang="de-DE" dirty="0"/>
          </a:p>
          <a:p>
            <a:r>
              <a:rPr lang="de-DE" b="1" dirty="0"/>
              <a:t>Lebenswelt:</a:t>
            </a:r>
            <a:r>
              <a:rPr lang="de-DE" b="1" dirty="0">
                <a:solidFill>
                  <a:srgbClr val="428891"/>
                </a:solidFill>
              </a:rPr>
              <a:t> </a:t>
            </a:r>
            <a:r>
              <a:rPr lang="de-DE" dirty="0"/>
              <a:t>Wie können wir Kinder auf ihr Leben in einer digitalisierten Gesellschaft vorbereiten? </a:t>
            </a:r>
          </a:p>
          <a:p>
            <a:endParaRPr lang="de-DE" dirty="0"/>
          </a:p>
        </p:txBody>
      </p:sp>
      <p:sp>
        <p:nvSpPr>
          <p:cNvPr id="3" name="Datumsplatzhalter 2">
            <a:extLst>
              <a:ext uri="{FF2B5EF4-FFF2-40B4-BE49-F238E27FC236}">
                <a16:creationId xmlns:a16="http://schemas.microsoft.com/office/drawing/2014/main" id="{5BCD3850-6941-714D-BC15-C62FF2F3607A}"/>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E924BDF0-C6C2-C64E-BAA4-4D614F68F9FE}"/>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DDA39439-4F1C-7B4F-A821-8D313287D537}"/>
              </a:ext>
            </a:extLst>
          </p:cNvPr>
          <p:cNvSpPr>
            <a:spLocks noGrp="1"/>
          </p:cNvSpPr>
          <p:nvPr>
            <p:ph type="sldNum" sz="quarter" idx="12"/>
          </p:nvPr>
        </p:nvSpPr>
        <p:spPr/>
        <p:txBody>
          <a:bodyPr/>
          <a:lstStyle/>
          <a:p>
            <a:fld id="{7D26CBBC-A65C-324F-A558-3C7EC3B0734D}" type="slidenum">
              <a:rPr lang="de-DE" smtClean="0"/>
              <a:t>26</a:t>
            </a:fld>
            <a:endParaRPr lang="de-DE"/>
          </a:p>
        </p:txBody>
      </p:sp>
      <p:sp>
        <p:nvSpPr>
          <p:cNvPr id="6" name="Inhaltsplatzhalter 5">
            <a:extLst>
              <a:ext uri="{FF2B5EF4-FFF2-40B4-BE49-F238E27FC236}">
                <a16:creationId xmlns:a16="http://schemas.microsoft.com/office/drawing/2014/main" id="{B4B8BA26-7EA2-A245-8CF0-6BC72D46DD62}"/>
              </a:ext>
            </a:extLst>
          </p:cNvPr>
          <p:cNvSpPr>
            <a:spLocks noGrp="1"/>
          </p:cNvSpPr>
          <p:nvPr>
            <p:ph sz="half" idx="13"/>
          </p:nvPr>
        </p:nvSpPr>
        <p:spPr>
          <a:xfrm>
            <a:off x="4194059" y="136525"/>
            <a:ext cx="7159741" cy="476217"/>
          </a:xfrm>
        </p:spPr>
        <p:txBody>
          <a:bodyPr/>
          <a:lstStyle/>
          <a:p>
            <a:r>
              <a:rPr lang="de-DE" b="1" dirty="0"/>
              <a:t>Warum</a:t>
            </a:r>
            <a:r>
              <a:rPr lang="de-DE" dirty="0"/>
              <a:t> überhaupt Programmieren</a:t>
            </a:r>
          </a:p>
        </p:txBody>
      </p:sp>
      <p:sp>
        <p:nvSpPr>
          <p:cNvPr id="8" name="Inhaltsplatzhalter 5">
            <a:extLst>
              <a:ext uri="{FF2B5EF4-FFF2-40B4-BE49-F238E27FC236}">
                <a16:creationId xmlns:a16="http://schemas.microsoft.com/office/drawing/2014/main" id="{6E4B76BC-A2C8-F64D-BF87-436B817DF0A8}"/>
              </a:ext>
            </a:extLst>
          </p:cNvPr>
          <p:cNvSpPr txBox="1">
            <a:spLocks/>
          </p:cNvSpPr>
          <p:nvPr/>
        </p:nvSpPr>
        <p:spPr>
          <a:xfrm>
            <a:off x="4194060" y="651693"/>
            <a:ext cx="4167516"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in der Grundschule?</a:t>
            </a:r>
          </a:p>
        </p:txBody>
      </p:sp>
    </p:spTree>
    <p:extLst>
      <p:ext uri="{BB962C8B-B14F-4D97-AF65-F5344CB8AC3E}">
        <p14:creationId xmlns:p14="http://schemas.microsoft.com/office/powerpoint/2010/main" val="2674200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03F1F16-40A8-6243-B3DF-354C5EF23569}"/>
              </a:ext>
            </a:extLst>
          </p:cNvPr>
          <p:cNvSpPr>
            <a:spLocks noGrp="1"/>
          </p:cNvSpPr>
          <p:nvPr>
            <p:ph idx="1"/>
          </p:nvPr>
        </p:nvSpPr>
        <p:spPr>
          <a:xfrm>
            <a:off x="838200" y="1738718"/>
            <a:ext cx="10515600" cy="4351338"/>
          </a:xfrm>
        </p:spPr>
        <p:txBody>
          <a:bodyPr/>
          <a:lstStyle/>
          <a:p>
            <a:pPr marL="0" indent="0">
              <a:lnSpc>
                <a:spcPct val="100000"/>
              </a:lnSpc>
              <a:buNone/>
            </a:pPr>
            <a:r>
              <a:rPr lang="de-DE" b="1" dirty="0" err="1"/>
              <a:t>Computational</a:t>
            </a:r>
            <a:r>
              <a:rPr lang="de-DE" b="1" dirty="0"/>
              <a:t> </a:t>
            </a:r>
            <a:r>
              <a:rPr lang="de-DE" b="1" dirty="0" err="1"/>
              <a:t>thinking</a:t>
            </a:r>
            <a:endParaRPr lang="de-DE" b="1" dirty="0"/>
          </a:p>
          <a:p>
            <a:pPr marL="0" indent="0">
              <a:lnSpc>
                <a:spcPct val="100000"/>
              </a:lnSpc>
              <a:buNone/>
            </a:pPr>
            <a:endParaRPr lang="de-DE" b="1" dirty="0"/>
          </a:p>
          <a:p>
            <a:pPr marL="0" indent="0">
              <a:buNone/>
            </a:pPr>
            <a:r>
              <a:rPr lang="de-DE" dirty="0"/>
              <a:t>„</a:t>
            </a:r>
            <a:r>
              <a:rPr lang="de-DE" dirty="0" err="1"/>
              <a:t>Computational</a:t>
            </a:r>
            <a:r>
              <a:rPr lang="de-DE" dirty="0"/>
              <a:t> </a:t>
            </a:r>
            <a:r>
              <a:rPr lang="de-DE" dirty="0" err="1"/>
              <a:t>thinking</a:t>
            </a:r>
            <a:r>
              <a:rPr lang="de-DE" dirty="0"/>
              <a:t> </a:t>
            </a:r>
            <a:r>
              <a:rPr lang="de-DE" dirty="0" err="1"/>
              <a:t>is</a:t>
            </a:r>
            <a:r>
              <a:rPr lang="de-DE" dirty="0"/>
              <a:t> a </a:t>
            </a:r>
            <a:r>
              <a:rPr lang="de-DE" dirty="0" err="1"/>
              <a:t>fundametal</a:t>
            </a:r>
            <a:r>
              <a:rPr lang="de-DE" dirty="0"/>
              <a:t> </a:t>
            </a:r>
            <a:r>
              <a:rPr lang="de-DE" dirty="0" err="1"/>
              <a:t>skill</a:t>
            </a:r>
            <a:r>
              <a:rPr lang="de-DE" dirty="0"/>
              <a:t> </a:t>
            </a:r>
            <a:r>
              <a:rPr lang="de-DE" dirty="0" err="1"/>
              <a:t>for</a:t>
            </a:r>
            <a:r>
              <a:rPr lang="de-DE" dirty="0"/>
              <a:t> </a:t>
            </a:r>
            <a:r>
              <a:rPr lang="de-DE" dirty="0" err="1"/>
              <a:t>everyone</a:t>
            </a:r>
            <a:r>
              <a:rPr lang="de-DE" dirty="0"/>
              <a:t>, not just </a:t>
            </a:r>
            <a:r>
              <a:rPr lang="de-DE" dirty="0" err="1"/>
              <a:t>for</a:t>
            </a:r>
            <a:r>
              <a:rPr lang="de-DE" dirty="0"/>
              <a:t> </a:t>
            </a:r>
            <a:r>
              <a:rPr lang="de-DE" dirty="0" err="1"/>
              <a:t>computer</a:t>
            </a:r>
            <a:r>
              <a:rPr lang="de-DE" dirty="0"/>
              <a:t> </a:t>
            </a:r>
            <a:r>
              <a:rPr lang="de-DE" dirty="0" err="1"/>
              <a:t>scientists</a:t>
            </a:r>
            <a:r>
              <a:rPr lang="de-DE" dirty="0"/>
              <a:t>. </a:t>
            </a:r>
            <a:r>
              <a:rPr lang="de-DE" dirty="0" err="1"/>
              <a:t>To</a:t>
            </a:r>
            <a:r>
              <a:rPr lang="de-DE" dirty="0"/>
              <a:t> </a:t>
            </a:r>
            <a:r>
              <a:rPr lang="de-DE" dirty="0" err="1"/>
              <a:t>reading</a:t>
            </a:r>
            <a:r>
              <a:rPr lang="de-DE" dirty="0"/>
              <a:t>, </a:t>
            </a:r>
            <a:r>
              <a:rPr lang="de-DE" dirty="0" err="1"/>
              <a:t>writing</a:t>
            </a:r>
            <a:r>
              <a:rPr lang="de-DE" dirty="0"/>
              <a:t> </a:t>
            </a:r>
            <a:r>
              <a:rPr lang="de-DE" dirty="0" err="1"/>
              <a:t>and</a:t>
            </a:r>
            <a:r>
              <a:rPr lang="de-DE" dirty="0"/>
              <a:t> </a:t>
            </a:r>
            <a:r>
              <a:rPr lang="de-DE" dirty="0" err="1"/>
              <a:t>arithmetic</a:t>
            </a:r>
            <a:r>
              <a:rPr lang="de-DE" dirty="0"/>
              <a:t>, </a:t>
            </a:r>
            <a:r>
              <a:rPr lang="de-DE" dirty="0" err="1"/>
              <a:t>we</a:t>
            </a:r>
            <a:r>
              <a:rPr lang="de-DE" dirty="0"/>
              <a:t> </a:t>
            </a:r>
            <a:r>
              <a:rPr lang="de-DE" dirty="0" err="1"/>
              <a:t>should</a:t>
            </a:r>
            <a:r>
              <a:rPr lang="de-DE" dirty="0"/>
              <a:t> </a:t>
            </a:r>
            <a:r>
              <a:rPr lang="de-DE" dirty="0" err="1"/>
              <a:t>add</a:t>
            </a:r>
            <a:r>
              <a:rPr lang="de-DE" dirty="0"/>
              <a:t> </a:t>
            </a:r>
            <a:r>
              <a:rPr lang="de-DE" dirty="0" err="1"/>
              <a:t>computational</a:t>
            </a:r>
            <a:r>
              <a:rPr lang="de-DE" dirty="0"/>
              <a:t> </a:t>
            </a:r>
            <a:r>
              <a:rPr lang="de-DE" dirty="0" err="1"/>
              <a:t>thinking</a:t>
            </a:r>
            <a:r>
              <a:rPr lang="de-DE" dirty="0"/>
              <a:t> </a:t>
            </a:r>
            <a:r>
              <a:rPr lang="de-DE" dirty="0" err="1"/>
              <a:t>to</a:t>
            </a:r>
            <a:r>
              <a:rPr lang="de-DE" dirty="0"/>
              <a:t> </a:t>
            </a:r>
            <a:r>
              <a:rPr lang="de-DE" dirty="0" err="1"/>
              <a:t>every</a:t>
            </a:r>
            <a:r>
              <a:rPr lang="de-DE" dirty="0"/>
              <a:t> </a:t>
            </a:r>
            <a:r>
              <a:rPr lang="de-DE" dirty="0" err="1"/>
              <a:t>child´s</a:t>
            </a:r>
            <a:r>
              <a:rPr lang="de-DE" dirty="0"/>
              <a:t> </a:t>
            </a:r>
            <a:r>
              <a:rPr lang="de-DE" dirty="0" err="1"/>
              <a:t>analytical</a:t>
            </a:r>
            <a:r>
              <a:rPr lang="de-DE" dirty="0"/>
              <a:t> </a:t>
            </a:r>
            <a:r>
              <a:rPr lang="de-DE" dirty="0" err="1"/>
              <a:t>ability</a:t>
            </a:r>
            <a:r>
              <a:rPr lang="de-DE" dirty="0"/>
              <a:t>.“ </a:t>
            </a:r>
          </a:p>
          <a:p>
            <a:pPr marL="0" indent="0" algn="r">
              <a:buNone/>
            </a:pPr>
            <a:r>
              <a:rPr lang="de-DE" sz="1600" dirty="0">
                <a:solidFill>
                  <a:schemeClr val="bg1">
                    <a:lumMod val="65000"/>
                  </a:schemeClr>
                </a:solidFill>
              </a:rPr>
              <a:t>(Wing, 2006, S. 33)</a:t>
            </a:r>
          </a:p>
          <a:p>
            <a:endParaRPr lang="de-DE" dirty="0"/>
          </a:p>
        </p:txBody>
      </p:sp>
      <p:sp>
        <p:nvSpPr>
          <p:cNvPr id="2" name="Foliennummernplatzhalter 1">
            <a:extLst>
              <a:ext uri="{FF2B5EF4-FFF2-40B4-BE49-F238E27FC236}">
                <a16:creationId xmlns:a16="http://schemas.microsoft.com/office/drawing/2014/main" id="{B4FFA494-B4F8-B642-9EE3-B850A3AC1F3C}"/>
              </a:ext>
            </a:extLst>
          </p:cNvPr>
          <p:cNvSpPr>
            <a:spLocks noGrp="1"/>
          </p:cNvSpPr>
          <p:nvPr>
            <p:ph type="sldNum" sz="quarter" idx="12"/>
          </p:nvPr>
        </p:nvSpPr>
        <p:spPr/>
        <p:txBody>
          <a:bodyPr/>
          <a:lstStyle/>
          <a:p>
            <a:fld id="{7D26CBBC-A65C-324F-A558-3C7EC3B0734D}" type="slidenum">
              <a:rPr lang="de-DE" smtClean="0"/>
              <a:t>27</a:t>
            </a:fld>
            <a:endParaRPr lang="de-DE"/>
          </a:p>
        </p:txBody>
      </p:sp>
      <p:sp>
        <p:nvSpPr>
          <p:cNvPr id="4" name="Datumsplatzhalter 3">
            <a:extLst>
              <a:ext uri="{FF2B5EF4-FFF2-40B4-BE49-F238E27FC236}">
                <a16:creationId xmlns:a16="http://schemas.microsoft.com/office/drawing/2014/main" id="{57227D21-ECB6-3D4A-BAC6-CFAC6B2E30E8}"/>
              </a:ext>
            </a:extLst>
          </p:cNvPr>
          <p:cNvSpPr>
            <a:spLocks noGrp="1"/>
          </p:cNvSpPr>
          <p:nvPr>
            <p:ph type="dt" sz="half" idx="10"/>
          </p:nvPr>
        </p:nvSpPr>
        <p:spPr/>
        <p:txBody>
          <a:bodyPr/>
          <a:lstStyle/>
          <a:p>
            <a:fld id="{1E9F06AE-BAA2-9642-BD4A-903D3B0612F6}" type="datetime1">
              <a:rPr lang="de-DE" smtClean="0"/>
              <a:t>25.09.20</a:t>
            </a:fld>
            <a:endParaRPr lang="de-DE"/>
          </a:p>
        </p:txBody>
      </p:sp>
      <p:sp>
        <p:nvSpPr>
          <p:cNvPr id="5" name="Fußzeilenplatzhalter 4">
            <a:extLst>
              <a:ext uri="{FF2B5EF4-FFF2-40B4-BE49-F238E27FC236}">
                <a16:creationId xmlns:a16="http://schemas.microsoft.com/office/drawing/2014/main" id="{1FAD65E8-D7D7-604A-A756-A74E50CE7E3B}"/>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7" name="Inhaltsplatzhalter 5">
            <a:extLst>
              <a:ext uri="{FF2B5EF4-FFF2-40B4-BE49-F238E27FC236}">
                <a16:creationId xmlns:a16="http://schemas.microsoft.com/office/drawing/2014/main" id="{67AF5098-140E-DF43-BA0B-46E414C0FDA4}"/>
              </a:ext>
            </a:extLst>
          </p:cNvPr>
          <p:cNvSpPr>
            <a:spLocks noGrp="1"/>
          </p:cNvSpPr>
          <p:nvPr>
            <p:ph sz="half" idx="13"/>
          </p:nvPr>
        </p:nvSpPr>
        <p:spPr>
          <a:xfrm>
            <a:off x="4194059" y="136525"/>
            <a:ext cx="7159741" cy="476217"/>
          </a:xfrm>
        </p:spPr>
        <p:txBody>
          <a:bodyPr/>
          <a:lstStyle/>
          <a:p>
            <a:r>
              <a:rPr lang="de-DE" b="1" dirty="0"/>
              <a:t>Warum</a:t>
            </a:r>
            <a:r>
              <a:rPr lang="de-DE" dirty="0"/>
              <a:t> überhaupt Programmieren</a:t>
            </a:r>
          </a:p>
        </p:txBody>
      </p:sp>
      <p:sp>
        <p:nvSpPr>
          <p:cNvPr id="8" name="Inhaltsplatzhalter 5">
            <a:extLst>
              <a:ext uri="{FF2B5EF4-FFF2-40B4-BE49-F238E27FC236}">
                <a16:creationId xmlns:a16="http://schemas.microsoft.com/office/drawing/2014/main" id="{D8B6BFCA-FDBF-E140-92E1-59B942EFDFFC}"/>
              </a:ext>
            </a:extLst>
          </p:cNvPr>
          <p:cNvSpPr txBox="1">
            <a:spLocks/>
          </p:cNvSpPr>
          <p:nvPr/>
        </p:nvSpPr>
        <p:spPr>
          <a:xfrm>
            <a:off x="4194060" y="651693"/>
            <a:ext cx="4167516"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in der Grundschule?</a:t>
            </a:r>
          </a:p>
        </p:txBody>
      </p:sp>
    </p:spTree>
    <p:extLst>
      <p:ext uri="{BB962C8B-B14F-4D97-AF65-F5344CB8AC3E}">
        <p14:creationId xmlns:p14="http://schemas.microsoft.com/office/powerpoint/2010/main" val="2105760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395D946-4852-A14C-83C7-81AEEE81A477}"/>
              </a:ext>
            </a:extLst>
          </p:cNvPr>
          <p:cNvSpPr>
            <a:spLocks noGrp="1"/>
          </p:cNvSpPr>
          <p:nvPr>
            <p:ph idx="1"/>
          </p:nvPr>
        </p:nvSpPr>
        <p:spPr/>
        <p:txBody>
          <a:bodyPr/>
          <a:lstStyle/>
          <a:p>
            <a:pPr marL="0" indent="0">
              <a:buNone/>
            </a:pPr>
            <a:r>
              <a:rPr lang="de-DE" b="1" dirty="0"/>
              <a:t>Programmieren als Kulturtechnik</a:t>
            </a:r>
          </a:p>
          <a:p>
            <a:pPr marL="0" indent="0">
              <a:buNone/>
            </a:pPr>
            <a:endParaRPr lang="de-DE" b="1" dirty="0"/>
          </a:p>
          <a:p>
            <a:pPr marL="0" indent="0">
              <a:buNone/>
            </a:pPr>
            <a:r>
              <a:rPr lang="de-DE" dirty="0"/>
              <a:t>„Die Beherrschung elementarer informatischer Methoden und Werkzeuge ist damit auf dem besten Weg, neben Schreiben, Lesen und Rechnen zur vierten Kulturtechnik zu werden. </a:t>
            </a:r>
          </a:p>
          <a:p>
            <a:pPr marL="0" indent="0">
              <a:buNone/>
            </a:pPr>
            <a:r>
              <a:rPr lang="de-DE" dirty="0"/>
              <a:t>Damit wird informatische Bildung zu einer gesellschaftlichen Aufgabe und sollte zukünftig ein fester Bestandteil einer grundlegenden Allgemeinbildung sein.“ </a:t>
            </a:r>
          </a:p>
          <a:p>
            <a:pPr marL="0" indent="0" algn="r">
              <a:buNone/>
            </a:pPr>
            <a:r>
              <a:rPr lang="de-DE" sz="1600" dirty="0">
                <a:solidFill>
                  <a:schemeClr val="tx1">
                    <a:lumMod val="50000"/>
                    <a:lumOff val="50000"/>
                  </a:schemeClr>
                </a:solidFill>
              </a:rPr>
              <a:t>(Haus der kleinen Forscher, 2017, S. 10)</a:t>
            </a:r>
          </a:p>
          <a:p>
            <a:endParaRPr lang="de-DE" dirty="0"/>
          </a:p>
        </p:txBody>
      </p:sp>
      <p:sp>
        <p:nvSpPr>
          <p:cNvPr id="3" name="Datumsplatzhalter 2">
            <a:extLst>
              <a:ext uri="{FF2B5EF4-FFF2-40B4-BE49-F238E27FC236}">
                <a16:creationId xmlns:a16="http://schemas.microsoft.com/office/drawing/2014/main" id="{FBBAE97D-44DF-F543-B935-C90FE5382594}"/>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C9F9B886-8BE7-EA4A-9A52-3C7F052FB3A7}"/>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BF487F95-8700-3645-A980-43BE29304C32}"/>
              </a:ext>
            </a:extLst>
          </p:cNvPr>
          <p:cNvSpPr>
            <a:spLocks noGrp="1"/>
          </p:cNvSpPr>
          <p:nvPr>
            <p:ph type="sldNum" sz="quarter" idx="12"/>
          </p:nvPr>
        </p:nvSpPr>
        <p:spPr/>
        <p:txBody>
          <a:bodyPr/>
          <a:lstStyle/>
          <a:p>
            <a:fld id="{7D26CBBC-A65C-324F-A558-3C7EC3B0734D}" type="slidenum">
              <a:rPr lang="de-DE" smtClean="0"/>
              <a:t>28</a:t>
            </a:fld>
            <a:endParaRPr lang="de-DE"/>
          </a:p>
        </p:txBody>
      </p:sp>
      <p:sp>
        <p:nvSpPr>
          <p:cNvPr id="9" name="Inhaltsplatzhalter 5">
            <a:extLst>
              <a:ext uri="{FF2B5EF4-FFF2-40B4-BE49-F238E27FC236}">
                <a16:creationId xmlns:a16="http://schemas.microsoft.com/office/drawing/2014/main" id="{42F111EC-0F98-1340-8BAB-E476704E3B00}"/>
              </a:ext>
            </a:extLst>
          </p:cNvPr>
          <p:cNvSpPr>
            <a:spLocks noGrp="1"/>
          </p:cNvSpPr>
          <p:nvPr>
            <p:ph sz="half" idx="13"/>
          </p:nvPr>
        </p:nvSpPr>
        <p:spPr>
          <a:xfrm>
            <a:off x="4194059" y="136525"/>
            <a:ext cx="7584283" cy="476217"/>
          </a:xfrm>
        </p:spPr>
        <p:txBody>
          <a:bodyPr/>
          <a:lstStyle/>
          <a:p>
            <a:r>
              <a:rPr lang="de-DE" b="1" dirty="0"/>
              <a:t>Warum</a:t>
            </a:r>
            <a:r>
              <a:rPr lang="de-DE" dirty="0"/>
              <a:t> überhaupt Programmieren in</a:t>
            </a:r>
          </a:p>
        </p:txBody>
      </p:sp>
      <p:sp>
        <p:nvSpPr>
          <p:cNvPr id="11" name="Inhaltsplatzhalter 5">
            <a:extLst>
              <a:ext uri="{FF2B5EF4-FFF2-40B4-BE49-F238E27FC236}">
                <a16:creationId xmlns:a16="http://schemas.microsoft.com/office/drawing/2014/main" id="{D558D178-BE34-4042-9972-0D9594AEC5CD}"/>
              </a:ext>
            </a:extLst>
          </p:cNvPr>
          <p:cNvSpPr txBox="1">
            <a:spLocks/>
          </p:cNvSpPr>
          <p:nvPr/>
        </p:nvSpPr>
        <p:spPr>
          <a:xfrm>
            <a:off x="4194060" y="651693"/>
            <a:ext cx="4167516"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in der Grundschule?</a:t>
            </a:r>
          </a:p>
        </p:txBody>
      </p:sp>
    </p:spTree>
    <p:extLst>
      <p:ext uri="{BB962C8B-B14F-4D97-AF65-F5344CB8AC3E}">
        <p14:creationId xmlns:p14="http://schemas.microsoft.com/office/powerpoint/2010/main" val="450047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e Legende 12">
            <a:extLst>
              <a:ext uri="{FF2B5EF4-FFF2-40B4-BE49-F238E27FC236}">
                <a16:creationId xmlns:a16="http://schemas.microsoft.com/office/drawing/2014/main" id="{A23A17AF-7922-B04A-B3F0-E3E05194F690}"/>
              </a:ext>
            </a:extLst>
          </p:cNvPr>
          <p:cNvSpPr/>
          <p:nvPr/>
        </p:nvSpPr>
        <p:spPr>
          <a:xfrm>
            <a:off x="3433021" y="2968797"/>
            <a:ext cx="4780040" cy="1081980"/>
          </a:xfrm>
          <a:prstGeom prst="wedgeEllipseCallout">
            <a:avLst>
              <a:gd name="adj1" fmla="val -46522"/>
              <a:gd name="adj2" fmla="val 52841"/>
            </a:avLst>
          </a:prstGeom>
          <a:gradFill>
            <a:gsLst>
              <a:gs pos="0">
                <a:schemeClr val="accent3">
                  <a:lumMod val="110000"/>
                  <a:satMod val="105000"/>
                  <a:tint val="67000"/>
                </a:schemeClr>
              </a:gs>
              <a:gs pos="0">
                <a:schemeClr val="accent3">
                  <a:lumMod val="105000"/>
                  <a:satMod val="103000"/>
                  <a:tint val="73000"/>
                </a:schemeClr>
              </a:gs>
              <a:gs pos="100000">
                <a:schemeClr val="accent3">
                  <a:lumMod val="105000"/>
                  <a:satMod val="109000"/>
                  <a:tint val="81000"/>
                </a:schemeClr>
              </a:gs>
            </a:gsLst>
          </a:gradFill>
          <a:ln>
            <a:noFill/>
          </a:ln>
        </p:spPr>
        <p:style>
          <a:lnRef idx="1">
            <a:schemeClr val="accent3"/>
          </a:lnRef>
          <a:fillRef idx="2">
            <a:schemeClr val="accent3"/>
          </a:fillRef>
          <a:effectRef idx="1">
            <a:schemeClr val="accent3"/>
          </a:effectRef>
          <a:fontRef idx="minor">
            <a:schemeClr val="dk1"/>
          </a:fontRef>
        </p:style>
        <p:txBody>
          <a:bodyPr rtlCol="0" anchor="ctr">
            <a:spAutoFit/>
          </a:bodyPr>
          <a:lstStyle/>
          <a:p>
            <a:pPr algn="ctr"/>
            <a:r>
              <a:rPr lang="de-DE" sz="2200" dirty="0">
                <a:latin typeface="Open Sans" panose="020B0606030504020204" pitchFamily="34" charset="0"/>
                <a:ea typeface="Open Sans" panose="020B0606030504020204" pitchFamily="34" charset="0"/>
                <a:cs typeface="Open Sans" panose="020B0606030504020204" pitchFamily="34" charset="0"/>
              </a:rPr>
              <a:t>„Jetzt programmieren wir in der Grundschule.“</a:t>
            </a:r>
          </a:p>
        </p:txBody>
      </p:sp>
      <p:sp>
        <p:nvSpPr>
          <p:cNvPr id="14" name="Wolkenförmige Legende 13">
            <a:extLst>
              <a:ext uri="{FF2B5EF4-FFF2-40B4-BE49-F238E27FC236}">
                <a16:creationId xmlns:a16="http://schemas.microsoft.com/office/drawing/2014/main" id="{3C3355EF-FEAF-D446-99C1-070EAFFDBA69}"/>
              </a:ext>
            </a:extLst>
          </p:cNvPr>
          <p:cNvSpPr/>
          <p:nvPr/>
        </p:nvSpPr>
        <p:spPr>
          <a:xfrm>
            <a:off x="7926626" y="5016859"/>
            <a:ext cx="3594827" cy="1546086"/>
          </a:xfrm>
          <a:prstGeom prst="cloudCallout">
            <a:avLst>
              <a:gd name="adj1" fmla="val -78954"/>
              <a:gd name="adj2" fmla="val -84653"/>
            </a:avLst>
          </a:prstGeom>
          <a:solidFill>
            <a:srgbClr val="317E87"/>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2000" dirty="0">
                <a:latin typeface="Open Sans" panose="020B0606030504020204" pitchFamily="34" charset="0"/>
                <a:ea typeface="Open Sans" panose="020B0606030504020204" pitchFamily="34" charset="0"/>
                <a:cs typeface="Open Sans" panose="020B0606030504020204" pitchFamily="34" charset="0"/>
              </a:rPr>
              <a:t>„Neben Englisch jetzt noch JAVA programmieren? “</a:t>
            </a:r>
          </a:p>
        </p:txBody>
      </p:sp>
      <p:sp>
        <p:nvSpPr>
          <p:cNvPr id="15" name="Wolkenförmige Legende 14">
            <a:extLst>
              <a:ext uri="{FF2B5EF4-FFF2-40B4-BE49-F238E27FC236}">
                <a16:creationId xmlns:a16="http://schemas.microsoft.com/office/drawing/2014/main" id="{E8C78054-A715-4242-AA09-32C7FEC15409}"/>
              </a:ext>
            </a:extLst>
          </p:cNvPr>
          <p:cNvSpPr/>
          <p:nvPr/>
        </p:nvSpPr>
        <p:spPr>
          <a:xfrm>
            <a:off x="8033161" y="2882966"/>
            <a:ext cx="4384609" cy="2014597"/>
          </a:xfrm>
          <a:prstGeom prst="cloudCallout">
            <a:avLst>
              <a:gd name="adj1" fmla="val -71868"/>
              <a:gd name="adj2" fmla="val 12133"/>
            </a:avLst>
          </a:prstGeom>
          <a:solidFill>
            <a:srgbClr val="317E87"/>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2000" dirty="0">
                <a:latin typeface="Open Sans" panose="020B0606030504020204" pitchFamily="34" charset="0"/>
                <a:ea typeface="Open Sans" panose="020B0606030504020204" pitchFamily="34" charset="0"/>
                <a:cs typeface="Open Sans" panose="020B0606030504020204" pitchFamily="34" charset="0"/>
              </a:rPr>
              <a:t>„Wir schaffen es schon nicht, die Inhalte des Lehrplans umzusetzen.“</a:t>
            </a:r>
          </a:p>
        </p:txBody>
      </p:sp>
      <p:sp>
        <p:nvSpPr>
          <p:cNvPr id="16" name="Wolkenförmige Legende 15">
            <a:extLst>
              <a:ext uri="{FF2B5EF4-FFF2-40B4-BE49-F238E27FC236}">
                <a16:creationId xmlns:a16="http://schemas.microsoft.com/office/drawing/2014/main" id="{C41EBB10-4D4A-B64A-AC0F-54030D60B9C4}"/>
              </a:ext>
            </a:extLst>
          </p:cNvPr>
          <p:cNvSpPr/>
          <p:nvPr/>
        </p:nvSpPr>
        <p:spPr>
          <a:xfrm>
            <a:off x="3823658" y="4248051"/>
            <a:ext cx="3605797" cy="2014597"/>
          </a:xfrm>
          <a:prstGeom prst="cloudCallout">
            <a:avLst>
              <a:gd name="adj1" fmla="val -43055"/>
              <a:gd name="adj2" fmla="val -57603"/>
            </a:avLst>
          </a:prstGeom>
          <a:solidFill>
            <a:srgbClr val="317E87"/>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2000" dirty="0">
                <a:latin typeface="Open Sans" panose="020B0606030504020204" pitchFamily="34" charset="0"/>
                <a:ea typeface="Open Sans" panose="020B0606030504020204" pitchFamily="34" charset="0"/>
                <a:cs typeface="Open Sans" panose="020B0606030504020204" pitchFamily="34" charset="0"/>
              </a:rPr>
              <a:t>„Programmieren und Mathe , das passt doch gut zusammen.“ </a:t>
            </a:r>
          </a:p>
        </p:txBody>
      </p:sp>
      <p:sp>
        <p:nvSpPr>
          <p:cNvPr id="17" name="Wolkenförmige Legende 16">
            <a:extLst>
              <a:ext uri="{FF2B5EF4-FFF2-40B4-BE49-F238E27FC236}">
                <a16:creationId xmlns:a16="http://schemas.microsoft.com/office/drawing/2014/main" id="{0D89281C-C564-4540-8D26-C1A5EB71C369}"/>
              </a:ext>
            </a:extLst>
          </p:cNvPr>
          <p:cNvSpPr/>
          <p:nvPr/>
        </p:nvSpPr>
        <p:spPr>
          <a:xfrm>
            <a:off x="-404336" y="3470774"/>
            <a:ext cx="3601848" cy="2951619"/>
          </a:xfrm>
          <a:prstGeom prst="cloudCallout">
            <a:avLst>
              <a:gd name="adj1" fmla="val 70382"/>
              <a:gd name="adj2" fmla="val -14970"/>
            </a:avLst>
          </a:prstGeom>
          <a:solidFill>
            <a:srgbClr val="317E87"/>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2000" dirty="0">
                <a:latin typeface="Open Sans" panose="020B0606030504020204" pitchFamily="34" charset="0"/>
                <a:ea typeface="Open Sans" panose="020B0606030504020204" pitchFamily="34" charset="0"/>
                <a:cs typeface="Open Sans" panose="020B0606030504020204" pitchFamily="34" charset="0"/>
              </a:rPr>
              <a:t>„Für die Kinder sicherlich kein Problem. Sie benutzen technische Geräte ohnehin intuitiv."</a:t>
            </a:r>
          </a:p>
        </p:txBody>
      </p:sp>
      <p:sp>
        <p:nvSpPr>
          <p:cNvPr id="19" name="Wolkenförmige Legende 18">
            <a:extLst>
              <a:ext uri="{FF2B5EF4-FFF2-40B4-BE49-F238E27FC236}">
                <a16:creationId xmlns:a16="http://schemas.microsoft.com/office/drawing/2014/main" id="{44EB11B3-4475-5F46-9C7A-C080B07B9526}"/>
              </a:ext>
            </a:extLst>
          </p:cNvPr>
          <p:cNvSpPr>
            <a:spLocks/>
          </p:cNvSpPr>
          <p:nvPr/>
        </p:nvSpPr>
        <p:spPr>
          <a:xfrm>
            <a:off x="-264133" y="1415183"/>
            <a:ext cx="3601848" cy="1546086"/>
          </a:xfrm>
          <a:prstGeom prst="cloudCallout">
            <a:avLst>
              <a:gd name="adj1" fmla="val 62537"/>
              <a:gd name="adj2" fmla="val 45088"/>
            </a:avLst>
          </a:prstGeom>
          <a:solidFill>
            <a:srgbClr val="317E87"/>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2000" dirty="0">
                <a:latin typeface="Open Sans" panose="020B0606030504020204" pitchFamily="34" charset="0"/>
                <a:ea typeface="Open Sans" panose="020B0606030504020204" pitchFamily="34" charset="0"/>
                <a:cs typeface="Open Sans" panose="020B0606030504020204" pitchFamily="34" charset="0"/>
              </a:rPr>
              <a:t>„Die Kinder sollen erstmal lesen und schreiben lernen.“</a:t>
            </a:r>
          </a:p>
        </p:txBody>
      </p:sp>
      <p:sp>
        <p:nvSpPr>
          <p:cNvPr id="20" name="Wolkenförmige Legende 19">
            <a:extLst>
              <a:ext uri="{FF2B5EF4-FFF2-40B4-BE49-F238E27FC236}">
                <a16:creationId xmlns:a16="http://schemas.microsoft.com/office/drawing/2014/main" id="{37315B52-DF45-9148-91BF-6487D4AE144E}"/>
              </a:ext>
            </a:extLst>
          </p:cNvPr>
          <p:cNvSpPr/>
          <p:nvPr/>
        </p:nvSpPr>
        <p:spPr>
          <a:xfrm>
            <a:off x="4235394" y="-35602"/>
            <a:ext cx="3721211" cy="2014597"/>
          </a:xfrm>
          <a:prstGeom prst="cloudCallout">
            <a:avLst>
              <a:gd name="adj1" fmla="val 9008"/>
              <a:gd name="adj2" fmla="val 74500"/>
            </a:avLst>
          </a:prstGeom>
          <a:solidFill>
            <a:srgbClr val="317E87"/>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2000" dirty="0">
                <a:latin typeface="Open Sans" panose="020B0606030504020204" pitchFamily="34" charset="0"/>
                <a:ea typeface="Open Sans" panose="020B0606030504020204" pitchFamily="34" charset="0"/>
                <a:cs typeface="Open Sans" panose="020B0606030504020204" pitchFamily="34" charset="0"/>
              </a:rPr>
              <a:t>„Wir müssen die Kinder auf die heutige Welt vorbereiten.“</a:t>
            </a:r>
          </a:p>
        </p:txBody>
      </p:sp>
      <p:sp>
        <p:nvSpPr>
          <p:cNvPr id="21" name="Wolkenförmige Legende 20">
            <a:extLst>
              <a:ext uri="{FF2B5EF4-FFF2-40B4-BE49-F238E27FC236}">
                <a16:creationId xmlns:a16="http://schemas.microsoft.com/office/drawing/2014/main" id="{C080D0BF-3DBA-634B-B8C2-AFE66EDF3F91}"/>
              </a:ext>
            </a:extLst>
          </p:cNvPr>
          <p:cNvSpPr/>
          <p:nvPr/>
        </p:nvSpPr>
        <p:spPr>
          <a:xfrm>
            <a:off x="8366040" y="-324550"/>
            <a:ext cx="3945195" cy="3092172"/>
          </a:xfrm>
          <a:prstGeom prst="cloudCallout">
            <a:avLst>
              <a:gd name="adj1" fmla="val -67786"/>
              <a:gd name="adj2" fmla="val 44594"/>
            </a:avLst>
          </a:prstGeom>
          <a:solidFill>
            <a:srgbClr val="317E87"/>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2000" dirty="0">
                <a:latin typeface="Open Sans" panose="020B0606030504020204" pitchFamily="34" charset="0"/>
                <a:ea typeface="Open Sans" panose="020B0606030504020204" pitchFamily="34" charset="0"/>
                <a:cs typeface="Open Sans" panose="020B0606030504020204" pitchFamily="34" charset="0"/>
              </a:rPr>
              <a:t>„Um nicht von anderen Ländern abgehängt zu werden, müssen wir uns selber auf den Weg machen.“</a:t>
            </a:r>
          </a:p>
        </p:txBody>
      </p:sp>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18" name="Rechteck 17">
            <a:extLst>
              <a:ext uri="{FF2B5EF4-FFF2-40B4-BE49-F238E27FC236}">
                <a16:creationId xmlns:a16="http://schemas.microsoft.com/office/drawing/2014/main" id="{4D527DC3-0CEF-BE44-BEE0-301C920D17CA}"/>
              </a:ext>
            </a:extLst>
          </p:cNvPr>
          <p:cNvSpPr/>
          <p:nvPr/>
        </p:nvSpPr>
        <p:spPr>
          <a:xfrm>
            <a:off x="3591167" y="3100618"/>
            <a:ext cx="4365438" cy="830997"/>
          </a:xfrm>
          <a:prstGeom prst="rect">
            <a:avLst/>
          </a:prstGeom>
          <a:solidFill>
            <a:schemeClr val="bg1"/>
          </a:solidFill>
          <a:ln w="38100">
            <a:solidFill>
              <a:schemeClr val="bg1">
                <a:lumMod val="50000"/>
              </a:schemeClr>
            </a:solidFill>
          </a:ln>
        </p:spPr>
        <p:txBody>
          <a:bodyPr wrap="square">
            <a:spAutoFit/>
          </a:bodyPr>
          <a:lstStyle/>
          <a:p>
            <a:pPr algn="ctr"/>
            <a:r>
              <a:rPr lang="de-DE" sz="2400" dirty="0">
                <a:latin typeface="Open Sans" panose="020B0606030504020204" pitchFamily="34" charset="0"/>
                <a:ea typeface="Open Sans" panose="020B0606030504020204" pitchFamily="34" charset="0"/>
                <a:cs typeface="Open Sans" panose="020B0606030504020204" pitchFamily="34" charset="0"/>
              </a:rPr>
              <a:t>Was ist </a:t>
            </a:r>
            <a:r>
              <a:rPr 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Ihre</a:t>
            </a:r>
            <a:r>
              <a:rPr lang="de-DE" sz="2400" dirty="0">
                <a:latin typeface="Open Sans" panose="020B0606030504020204" pitchFamily="34" charset="0"/>
                <a:ea typeface="Open Sans" panose="020B0606030504020204" pitchFamily="34" charset="0"/>
                <a:cs typeface="Open Sans" panose="020B0606030504020204" pitchFamily="34" charset="0"/>
              </a:rPr>
              <a:t> Meinung und wie ist</a:t>
            </a:r>
            <a:r>
              <a:rPr lang="de-DE" sz="2400" dirty="0">
                <a:solidFill>
                  <a:srgbClr val="92D050"/>
                </a:solidFill>
                <a:latin typeface="Open Sans" panose="020B0606030504020204" pitchFamily="34" charset="0"/>
                <a:ea typeface="Open Sans" panose="020B0606030504020204" pitchFamily="34" charset="0"/>
                <a:cs typeface="Open Sans" panose="020B0606030504020204" pitchFamily="34" charset="0"/>
              </a:rPr>
              <a:t> </a:t>
            </a:r>
            <a:r>
              <a:rPr 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Ihre</a:t>
            </a:r>
            <a:r>
              <a:rPr lang="de-DE" sz="2400" dirty="0">
                <a:latin typeface="Open Sans" panose="020B0606030504020204" pitchFamily="34" charset="0"/>
                <a:ea typeface="Open Sans" panose="020B0606030504020204" pitchFamily="34" charset="0"/>
                <a:cs typeface="Open Sans" panose="020B0606030504020204" pitchFamily="34" charset="0"/>
              </a:rPr>
              <a:t> Haltung?</a:t>
            </a:r>
          </a:p>
        </p:txBody>
      </p:sp>
      <p:sp>
        <p:nvSpPr>
          <p:cNvPr id="7" name="Foliennummernplatzhalter 6">
            <a:extLst>
              <a:ext uri="{FF2B5EF4-FFF2-40B4-BE49-F238E27FC236}">
                <a16:creationId xmlns:a16="http://schemas.microsoft.com/office/drawing/2014/main" id="{50C0115D-7572-7545-82AA-1C90A18BD9A9}"/>
              </a:ext>
            </a:extLst>
          </p:cNvPr>
          <p:cNvSpPr>
            <a:spLocks noGrp="1"/>
          </p:cNvSpPr>
          <p:nvPr>
            <p:ph type="sldNum" sz="quarter" idx="12"/>
          </p:nvPr>
        </p:nvSpPr>
        <p:spPr/>
        <p:txBody>
          <a:bodyPr/>
          <a:lstStyle/>
          <a:p>
            <a:fld id="{63DC21CD-A42E-AB42-85DA-371CDC81102A}" type="slidenum">
              <a:rPr lang="de-DE" smtClean="0"/>
              <a:pPr/>
              <a:t>2</a:t>
            </a:fld>
            <a:endParaRPr lang="de-DE" dirty="0"/>
          </a:p>
        </p:txBody>
      </p:sp>
      <p:sp>
        <p:nvSpPr>
          <p:cNvPr id="2" name="Datumsplatzhalter 1">
            <a:extLst>
              <a:ext uri="{FF2B5EF4-FFF2-40B4-BE49-F238E27FC236}">
                <a16:creationId xmlns:a16="http://schemas.microsoft.com/office/drawing/2014/main" id="{17F2853D-29E2-BF40-B40D-D45213F6D3D1}"/>
              </a:ext>
            </a:extLst>
          </p:cNvPr>
          <p:cNvSpPr>
            <a:spLocks noGrp="1"/>
          </p:cNvSpPr>
          <p:nvPr>
            <p:ph type="dt" sz="half" idx="10"/>
          </p:nvPr>
        </p:nvSpPr>
        <p:spPr/>
        <p:txBody>
          <a:bodyPr/>
          <a:lstStyle/>
          <a:p>
            <a:fld id="{B4EC6785-F208-944B-922A-F22B3E65FC61}" type="datetime1">
              <a:rPr lang="de-DE" smtClean="0"/>
              <a:t>25.09.20</a:t>
            </a:fld>
            <a:endParaRPr lang="de-DE"/>
          </a:p>
        </p:txBody>
      </p:sp>
      <p:sp>
        <p:nvSpPr>
          <p:cNvPr id="3" name="Fußzeilenplatzhalter 2">
            <a:extLst>
              <a:ext uri="{FF2B5EF4-FFF2-40B4-BE49-F238E27FC236}">
                <a16:creationId xmlns:a16="http://schemas.microsoft.com/office/drawing/2014/main" id="{265D27AB-472B-9F4E-A8F7-8C4B2F85DD7D}"/>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Tree>
    <p:extLst>
      <p:ext uri="{BB962C8B-B14F-4D97-AF65-F5344CB8AC3E}">
        <p14:creationId xmlns:p14="http://schemas.microsoft.com/office/powerpoint/2010/main" val="17516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9" grpId="0" animBg="1"/>
      <p:bldP spid="20" grpId="0" animBg="1"/>
      <p:bldP spid="21"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CDC32A7-A419-414D-8927-B56EED29D1B3}"/>
              </a:ext>
            </a:extLst>
          </p:cNvPr>
          <p:cNvSpPr>
            <a:spLocks noGrp="1"/>
          </p:cNvSpPr>
          <p:nvPr>
            <p:ph idx="1"/>
          </p:nvPr>
        </p:nvSpPr>
        <p:spPr>
          <a:xfrm>
            <a:off x="838200" y="2023913"/>
            <a:ext cx="10515600" cy="4351338"/>
          </a:xfrm>
        </p:spPr>
        <p:txBody>
          <a:bodyPr/>
          <a:lstStyle/>
          <a:p>
            <a:pPr marL="0" indent="0">
              <a:buNone/>
            </a:pPr>
            <a:r>
              <a:rPr lang="de-DE" dirty="0"/>
              <a:t>„Wenn wir die Lücke zum Silicon Valley schließen wollen, müssen wir unseren Nachwuchs für die Entwicklung von Software begeistern.“</a:t>
            </a:r>
          </a:p>
          <a:p>
            <a:pPr marL="0" indent="0" algn="r">
              <a:buNone/>
            </a:pPr>
            <a:endParaRPr lang="de-DE" sz="2000" dirty="0">
              <a:solidFill>
                <a:schemeClr val="bg1">
                  <a:lumMod val="50000"/>
                </a:schemeClr>
              </a:solidFill>
            </a:endParaRPr>
          </a:p>
          <a:p>
            <a:pPr marL="0" indent="0" algn="r">
              <a:buNone/>
            </a:pPr>
            <a:r>
              <a:rPr lang="de-DE" sz="1600" dirty="0">
                <a:solidFill>
                  <a:schemeClr val="tx1">
                    <a:lumMod val="50000"/>
                    <a:lumOff val="50000"/>
                  </a:schemeClr>
                </a:solidFill>
              </a:rPr>
              <a:t>(Thomas </a:t>
            </a:r>
            <a:r>
              <a:rPr lang="de-DE" sz="1600" dirty="0" err="1">
                <a:solidFill>
                  <a:schemeClr val="tx1">
                    <a:lumMod val="50000"/>
                    <a:lumOff val="50000"/>
                  </a:schemeClr>
                </a:solidFill>
              </a:rPr>
              <a:t>Jarzombek</a:t>
            </a:r>
            <a:r>
              <a:rPr lang="de-DE" sz="1600" dirty="0">
                <a:solidFill>
                  <a:schemeClr val="tx1">
                    <a:lumMod val="50000"/>
                    <a:lumOff val="50000"/>
                  </a:schemeClr>
                </a:solidFill>
              </a:rPr>
              <a:t> (Sprecher der CDU für Digitale Agenda), 2016)</a:t>
            </a:r>
          </a:p>
          <a:p>
            <a:pPr marL="0" indent="0">
              <a:buNone/>
            </a:pPr>
            <a:endParaRPr lang="de-DE" dirty="0"/>
          </a:p>
        </p:txBody>
      </p:sp>
      <p:sp>
        <p:nvSpPr>
          <p:cNvPr id="2" name="Foliennummernplatzhalter 1">
            <a:extLst>
              <a:ext uri="{FF2B5EF4-FFF2-40B4-BE49-F238E27FC236}">
                <a16:creationId xmlns:a16="http://schemas.microsoft.com/office/drawing/2014/main" id="{918F555C-C0D9-AA48-80F9-5F9DE38CD9BB}"/>
              </a:ext>
            </a:extLst>
          </p:cNvPr>
          <p:cNvSpPr>
            <a:spLocks noGrp="1"/>
          </p:cNvSpPr>
          <p:nvPr>
            <p:ph type="sldNum" sz="quarter" idx="12"/>
          </p:nvPr>
        </p:nvSpPr>
        <p:spPr/>
        <p:txBody>
          <a:bodyPr/>
          <a:lstStyle/>
          <a:p>
            <a:fld id="{7D26CBBC-A65C-324F-A558-3C7EC3B0734D}" type="slidenum">
              <a:rPr lang="de-DE" smtClean="0"/>
              <a:t>29</a:t>
            </a:fld>
            <a:endParaRPr lang="de-DE"/>
          </a:p>
        </p:txBody>
      </p:sp>
      <p:sp>
        <p:nvSpPr>
          <p:cNvPr id="4" name="Datumsplatzhalter 3">
            <a:extLst>
              <a:ext uri="{FF2B5EF4-FFF2-40B4-BE49-F238E27FC236}">
                <a16:creationId xmlns:a16="http://schemas.microsoft.com/office/drawing/2014/main" id="{7A01D379-35F1-4C42-85E3-764FA1BD2B28}"/>
              </a:ext>
            </a:extLst>
          </p:cNvPr>
          <p:cNvSpPr>
            <a:spLocks noGrp="1"/>
          </p:cNvSpPr>
          <p:nvPr>
            <p:ph type="dt" sz="half" idx="10"/>
          </p:nvPr>
        </p:nvSpPr>
        <p:spPr/>
        <p:txBody>
          <a:bodyPr/>
          <a:lstStyle/>
          <a:p>
            <a:fld id="{041D4875-18FD-9B4C-97B6-7BE4D2D6A793}" type="datetime1">
              <a:rPr lang="de-DE" smtClean="0"/>
              <a:t>25.09.20</a:t>
            </a:fld>
            <a:endParaRPr lang="de-DE"/>
          </a:p>
        </p:txBody>
      </p:sp>
      <p:sp>
        <p:nvSpPr>
          <p:cNvPr id="5" name="Fußzeilenplatzhalter 4">
            <a:extLst>
              <a:ext uri="{FF2B5EF4-FFF2-40B4-BE49-F238E27FC236}">
                <a16:creationId xmlns:a16="http://schemas.microsoft.com/office/drawing/2014/main" id="{1D4BAB6E-0C1E-F54F-BBAD-BB91C189A98E}"/>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7" name="Inhaltsplatzhalter 5">
            <a:extLst>
              <a:ext uri="{FF2B5EF4-FFF2-40B4-BE49-F238E27FC236}">
                <a16:creationId xmlns:a16="http://schemas.microsoft.com/office/drawing/2014/main" id="{AF6F57E8-CEEF-4942-B1E4-96C38E8FF44B}"/>
              </a:ext>
            </a:extLst>
          </p:cNvPr>
          <p:cNvSpPr>
            <a:spLocks noGrp="1"/>
          </p:cNvSpPr>
          <p:nvPr>
            <p:ph sz="half" idx="13"/>
          </p:nvPr>
        </p:nvSpPr>
        <p:spPr>
          <a:xfrm>
            <a:off x="4194059" y="136525"/>
            <a:ext cx="7584283" cy="476217"/>
          </a:xfrm>
        </p:spPr>
        <p:txBody>
          <a:bodyPr/>
          <a:lstStyle/>
          <a:p>
            <a:r>
              <a:rPr lang="de-DE" b="1" dirty="0"/>
              <a:t>Warum</a:t>
            </a:r>
            <a:r>
              <a:rPr lang="de-DE" dirty="0"/>
              <a:t> überhaupt Programmieren in</a:t>
            </a:r>
          </a:p>
        </p:txBody>
      </p:sp>
      <p:sp>
        <p:nvSpPr>
          <p:cNvPr id="8" name="Inhaltsplatzhalter 5">
            <a:extLst>
              <a:ext uri="{FF2B5EF4-FFF2-40B4-BE49-F238E27FC236}">
                <a16:creationId xmlns:a16="http://schemas.microsoft.com/office/drawing/2014/main" id="{612DD3A3-3043-4E49-811C-55CA52FC8FAE}"/>
              </a:ext>
            </a:extLst>
          </p:cNvPr>
          <p:cNvSpPr txBox="1">
            <a:spLocks/>
          </p:cNvSpPr>
          <p:nvPr/>
        </p:nvSpPr>
        <p:spPr>
          <a:xfrm>
            <a:off x="4194060" y="651693"/>
            <a:ext cx="4167516"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in der Grundschule?</a:t>
            </a:r>
          </a:p>
        </p:txBody>
      </p:sp>
    </p:spTree>
    <p:extLst>
      <p:ext uri="{BB962C8B-B14F-4D97-AF65-F5344CB8AC3E}">
        <p14:creationId xmlns:p14="http://schemas.microsoft.com/office/powerpoint/2010/main" val="2376981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DA14899-5FC6-904B-9EE0-B64BF096FF34}"/>
              </a:ext>
            </a:extLst>
          </p:cNvPr>
          <p:cNvSpPr>
            <a:spLocks noGrp="1"/>
          </p:cNvSpPr>
          <p:nvPr>
            <p:ph idx="1"/>
          </p:nvPr>
        </p:nvSpPr>
        <p:spPr>
          <a:xfrm>
            <a:off x="838200" y="1653225"/>
            <a:ext cx="10515600" cy="4351338"/>
          </a:xfrm>
        </p:spPr>
        <p:txBody>
          <a:bodyPr/>
          <a:lstStyle/>
          <a:p>
            <a:pPr marL="0" indent="0">
              <a:buNone/>
            </a:pPr>
            <a:r>
              <a:rPr lang="de-DE" dirty="0"/>
              <a:t>„Sie (die digitale Kompetenz) umfasst auch ein technisches Grundverständnis, das über die Bedienung aktueller Geräte hinausgeht und Grundkenntnisse über ihre Funktionsweise und diejenige digitaler Medien, über die Software-Entwicklung und </a:t>
            </a:r>
            <a:r>
              <a:rPr lang="de-DE" dirty="0" err="1"/>
              <a:t>Algorithmik</a:t>
            </a:r>
            <a:r>
              <a:rPr lang="de-DE" dirty="0"/>
              <a:t> (...). </a:t>
            </a:r>
          </a:p>
          <a:p>
            <a:pPr marL="0" indent="0">
              <a:buNone/>
            </a:pPr>
            <a:r>
              <a:rPr lang="de-DE" dirty="0"/>
              <a:t>Dazu zählen nicht zuletzt </a:t>
            </a:r>
            <a:r>
              <a:rPr lang="de-DE" b="1" dirty="0"/>
              <a:t>Grundfertigkeiten im Programmieren („</a:t>
            </a:r>
            <a:r>
              <a:rPr lang="de-DE" b="1" dirty="0" err="1"/>
              <a:t>coding</a:t>
            </a:r>
            <a:r>
              <a:rPr lang="de-DE" b="1" dirty="0"/>
              <a:t>“)</a:t>
            </a:r>
            <a:r>
              <a:rPr lang="de-DE" dirty="0"/>
              <a:t>. Diese Kompetenz (...) muss </a:t>
            </a:r>
            <a:r>
              <a:rPr lang="de-DE" b="1" dirty="0"/>
              <a:t>bereits früh vermittelt werden</a:t>
            </a:r>
            <a:r>
              <a:rPr lang="de-DE" dirty="0"/>
              <a:t>.“ </a:t>
            </a:r>
          </a:p>
          <a:p>
            <a:pPr marL="0" indent="0" algn="r">
              <a:buNone/>
            </a:pPr>
            <a:r>
              <a:rPr lang="de-DE" sz="1600" dirty="0">
                <a:solidFill>
                  <a:schemeClr val="tx1">
                    <a:lumMod val="50000"/>
                    <a:lumOff val="50000"/>
                  </a:schemeClr>
                </a:solidFill>
              </a:rPr>
              <a:t>(BMBF; Bildungsoffensive für die digitale Wissensgesellschaft, 2016, S. 8)</a:t>
            </a:r>
          </a:p>
          <a:p>
            <a:pPr marL="0" indent="0" algn="r">
              <a:buNone/>
            </a:pPr>
            <a:r>
              <a:rPr lang="de-DE" sz="1600" dirty="0">
                <a:solidFill>
                  <a:schemeClr val="tx1">
                    <a:lumMod val="50000"/>
                    <a:lumOff val="50000"/>
                  </a:schemeClr>
                </a:solidFill>
              </a:rPr>
              <a:t>(Hervorhebungen durch PIKAS)</a:t>
            </a:r>
          </a:p>
          <a:p>
            <a:endParaRPr lang="de-DE" dirty="0"/>
          </a:p>
        </p:txBody>
      </p:sp>
      <p:sp>
        <p:nvSpPr>
          <p:cNvPr id="3" name="Datumsplatzhalter 2">
            <a:extLst>
              <a:ext uri="{FF2B5EF4-FFF2-40B4-BE49-F238E27FC236}">
                <a16:creationId xmlns:a16="http://schemas.microsoft.com/office/drawing/2014/main" id="{B93CA159-6AFA-614F-90E5-7BEA7553AB29}"/>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3280AEA2-D0DA-144E-966A-971AF975D540}"/>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DA59DE56-F444-EC43-B818-560BCDF715A6}"/>
              </a:ext>
            </a:extLst>
          </p:cNvPr>
          <p:cNvSpPr>
            <a:spLocks noGrp="1"/>
          </p:cNvSpPr>
          <p:nvPr>
            <p:ph type="sldNum" sz="quarter" idx="12"/>
          </p:nvPr>
        </p:nvSpPr>
        <p:spPr/>
        <p:txBody>
          <a:bodyPr/>
          <a:lstStyle/>
          <a:p>
            <a:fld id="{7D26CBBC-A65C-324F-A558-3C7EC3B0734D}" type="slidenum">
              <a:rPr lang="de-DE" smtClean="0"/>
              <a:t>30</a:t>
            </a:fld>
            <a:endParaRPr lang="de-DE"/>
          </a:p>
        </p:txBody>
      </p:sp>
      <p:sp>
        <p:nvSpPr>
          <p:cNvPr id="9" name="Inhaltsplatzhalter 5">
            <a:extLst>
              <a:ext uri="{FF2B5EF4-FFF2-40B4-BE49-F238E27FC236}">
                <a16:creationId xmlns:a16="http://schemas.microsoft.com/office/drawing/2014/main" id="{53CF14E0-4027-E34F-8CCC-0309C167AEEF}"/>
              </a:ext>
            </a:extLst>
          </p:cNvPr>
          <p:cNvSpPr>
            <a:spLocks noGrp="1"/>
          </p:cNvSpPr>
          <p:nvPr>
            <p:ph sz="half" idx="13"/>
          </p:nvPr>
        </p:nvSpPr>
        <p:spPr>
          <a:xfrm>
            <a:off x="4194059" y="136525"/>
            <a:ext cx="7584283" cy="476217"/>
          </a:xfrm>
        </p:spPr>
        <p:txBody>
          <a:bodyPr/>
          <a:lstStyle/>
          <a:p>
            <a:r>
              <a:rPr lang="de-DE" b="1" dirty="0"/>
              <a:t>Warum</a:t>
            </a:r>
            <a:r>
              <a:rPr lang="de-DE" dirty="0"/>
              <a:t> überhaupt Programmieren in</a:t>
            </a:r>
          </a:p>
        </p:txBody>
      </p:sp>
      <p:sp>
        <p:nvSpPr>
          <p:cNvPr id="10" name="Inhaltsplatzhalter 5">
            <a:extLst>
              <a:ext uri="{FF2B5EF4-FFF2-40B4-BE49-F238E27FC236}">
                <a16:creationId xmlns:a16="http://schemas.microsoft.com/office/drawing/2014/main" id="{83F90155-B887-F444-A060-F2BBF50E2540}"/>
              </a:ext>
            </a:extLst>
          </p:cNvPr>
          <p:cNvSpPr txBox="1">
            <a:spLocks/>
          </p:cNvSpPr>
          <p:nvPr/>
        </p:nvSpPr>
        <p:spPr>
          <a:xfrm>
            <a:off x="4194060" y="651693"/>
            <a:ext cx="4167516"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in der Grundschule?</a:t>
            </a:r>
          </a:p>
        </p:txBody>
      </p:sp>
    </p:spTree>
    <p:extLst>
      <p:ext uri="{BB962C8B-B14F-4D97-AF65-F5344CB8AC3E}">
        <p14:creationId xmlns:p14="http://schemas.microsoft.com/office/powerpoint/2010/main" val="1484331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9BE04D4-E85E-9C45-B03E-882F51C7467E}"/>
              </a:ext>
            </a:extLst>
          </p:cNvPr>
          <p:cNvSpPr>
            <a:spLocks noGrp="1"/>
          </p:cNvSpPr>
          <p:nvPr>
            <p:ph idx="1"/>
          </p:nvPr>
        </p:nvSpPr>
        <p:spPr>
          <a:xfrm>
            <a:off x="838200" y="1659237"/>
            <a:ext cx="10515600" cy="4351338"/>
          </a:xfrm>
        </p:spPr>
        <p:txBody>
          <a:bodyPr/>
          <a:lstStyle/>
          <a:p>
            <a:pPr marL="0" indent="0">
              <a:buNone/>
            </a:pPr>
            <a:r>
              <a:rPr lang="de-DE" dirty="0"/>
              <a:t>„Gleichzeitig wollen wir den </a:t>
            </a:r>
            <a:r>
              <a:rPr lang="de-DE" b="1" dirty="0"/>
              <a:t>Informatikunterricht in allen Schulformen</a:t>
            </a:r>
            <a:r>
              <a:rPr lang="de-DE" dirty="0"/>
              <a:t> stärken. </a:t>
            </a:r>
            <a:r>
              <a:rPr lang="de-DE" b="1" dirty="0"/>
              <a:t>Alle Kinder </a:t>
            </a:r>
            <a:r>
              <a:rPr lang="de-DE" dirty="0"/>
              <a:t>sollen auch </a:t>
            </a:r>
            <a:r>
              <a:rPr lang="de-DE" b="1" dirty="0"/>
              <a:t>Grundkenntnisse im Programmieren </a:t>
            </a:r>
            <a:r>
              <a:rPr lang="de-DE" dirty="0"/>
              <a:t>erlernen. Daher werden wir die Vermittlung von Fähigkeiten im Programmieren als elementaren Bestandteil im Bildungssystem verankern.“</a:t>
            </a:r>
          </a:p>
          <a:p>
            <a:pPr marL="0" indent="0" algn="r">
              <a:buNone/>
            </a:pPr>
            <a:endParaRPr lang="de-DE" sz="2000" dirty="0">
              <a:solidFill>
                <a:schemeClr val="bg1">
                  <a:lumMod val="50000"/>
                </a:schemeClr>
              </a:solidFill>
            </a:endParaRPr>
          </a:p>
          <a:p>
            <a:pPr marL="0" indent="0" algn="r">
              <a:buNone/>
            </a:pPr>
            <a:r>
              <a:rPr lang="de-DE" sz="1600" dirty="0">
                <a:solidFill>
                  <a:schemeClr val="tx1">
                    <a:lumMod val="50000"/>
                    <a:lumOff val="50000"/>
                  </a:schemeClr>
                </a:solidFill>
              </a:rPr>
              <a:t>(NRW Koalition; Koalitionsvertrag für Nordrheinwestfalen 2017-2022, 2017, S. 15)</a:t>
            </a:r>
          </a:p>
          <a:p>
            <a:pPr marL="0" indent="0" algn="r">
              <a:buNone/>
            </a:pPr>
            <a:r>
              <a:rPr lang="de-DE" sz="1600" dirty="0">
                <a:solidFill>
                  <a:schemeClr val="tx1">
                    <a:lumMod val="50000"/>
                    <a:lumOff val="50000"/>
                  </a:schemeClr>
                </a:solidFill>
              </a:rPr>
              <a:t>(Hervorhebungen durch PIKAS)</a:t>
            </a:r>
          </a:p>
          <a:p>
            <a:pPr marL="0" indent="0">
              <a:buNone/>
            </a:pPr>
            <a:endParaRPr lang="de-DE" dirty="0"/>
          </a:p>
        </p:txBody>
      </p:sp>
      <p:sp>
        <p:nvSpPr>
          <p:cNvPr id="2" name="Foliennummernplatzhalter 1">
            <a:extLst>
              <a:ext uri="{FF2B5EF4-FFF2-40B4-BE49-F238E27FC236}">
                <a16:creationId xmlns:a16="http://schemas.microsoft.com/office/drawing/2014/main" id="{A391F5B5-A7D6-534C-8F88-4FBF4F1F80E7}"/>
              </a:ext>
            </a:extLst>
          </p:cNvPr>
          <p:cNvSpPr>
            <a:spLocks noGrp="1"/>
          </p:cNvSpPr>
          <p:nvPr>
            <p:ph type="sldNum" sz="quarter" idx="12"/>
          </p:nvPr>
        </p:nvSpPr>
        <p:spPr/>
        <p:txBody>
          <a:bodyPr/>
          <a:lstStyle/>
          <a:p>
            <a:fld id="{7D26CBBC-A65C-324F-A558-3C7EC3B0734D}" type="slidenum">
              <a:rPr lang="de-DE" smtClean="0"/>
              <a:t>31</a:t>
            </a:fld>
            <a:endParaRPr lang="de-DE"/>
          </a:p>
        </p:txBody>
      </p:sp>
      <p:sp>
        <p:nvSpPr>
          <p:cNvPr id="4" name="Datumsplatzhalter 3">
            <a:extLst>
              <a:ext uri="{FF2B5EF4-FFF2-40B4-BE49-F238E27FC236}">
                <a16:creationId xmlns:a16="http://schemas.microsoft.com/office/drawing/2014/main" id="{47E648F0-C186-7946-9C82-549E69DD1811}"/>
              </a:ext>
            </a:extLst>
          </p:cNvPr>
          <p:cNvSpPr>
            <a:spLocks noGrp="1"/>
          </p:cNvSpPr>
          <p:nvPr>
            <p:ph type="dt" sz="half" idx="10"/>
          </p:nvPr>
        </p:nvSpPr>
        <p:spPr/>
        <p:txBody>
          <a:bodyPr/>
          <a:lstStyle/>
          <a:p>
            <a:fld id="{386CDA37-61E5-4142-A81A-AD84FCB02185}" type="datetime1">
              <a:rPr lang="de-DE" smtClean="0"/>
              <a:t>25.09.20</a:t>
            </a:fld>
            <a:endParaRPr lang="de-DE"/>
          </a:p>
        </p:txBody>
      </p:sp>
      <p:sp>
        <p:nvSpPr>
          <p:cNvPr id="5" name="Fußzeilenplatzhalter 4">
            <a:extLst>
              <a:ext uri="{FF2B5EF4-FFF2-40B4-BE49-F238E27FC236}">
                <a16:creationId xmlns:a16="http://schemas.microsoft.com/office/drawing/2014/main" id="{190A4C91-C062-7C4B-A379-DD132D9C6192}"/>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7" name="Inhaltsplatzhalter 5">
            <a:extLst>
              <a:ext uri="{FF2B5EF4-FFF2-40B4-BE49-F238E27FC236}">
                <a16:creationId xmlns:a16="http://schemas.microsoft.com/office/drawing/2014/main" id="{EBDA16F2-396B-C146-B34E-6C1244B155EC}"/>
              </a:ext>
            </a:extLst>
          </p:cNvPr>
          <p:cNvSpPr>
            <a:spLocks noGrp="1"/>
          </p:cNvSpPr>
          <p:nvPr>
            <p:ph sz="half" idx="13"/>
          </p:nvPr>
        </p:nvSpPr>
        <p:spPr>
          <a:xfrm>
            <a:off x="4194059" y="136525"/>
            <a:ext cx="7584283" cy="476217"/>
          </a:xfrm>
        </p:spPr>
        <p:txBody>
          <a:bodyPr/>
          <a:lstStyle/>
          <a:p>
            <a:r>
              <a:rPr lang="de-DE" b="1" dirty="0"/>
              <a:t>Warum</a:t>
            </a:r>
            <a:r>
              <a:rPr lang="de-DE" dirty="0"/>
              <a:t> überhaupt Programmieren in</a:t>
            </a:r>
          </a:p>
        </p:txBody>
      </p:sp>
      <p:sp>
        <p:nvSpPr>
          <p:cNvPr id="8" name="Inhaltsplatzhalter 5">
            <a:extLst>
              <a:ext uri="{FF2B5EF4-FFF2-40B4-BE49-F238E27FC236}">
                <a16:creationId xmlns:a16="http://schemas.microsoft.com/office/drawing/2014/main" id="{FFCEFDC3-2029-BD4E-96BD-A3C097914830}"/>
              </a:ext>
            </a:extLst>
          </p:cNvPr>
          <p:cNvSpPr txBox="1">
            <a:spLocks/>
          </p:cNvSpPr>
          <p:nvPr/>
        </p:nvSpPr>
        <p:spPr>
          <a:xfrm>
            <a:off x="4194060" y="651693"/>
            <a:ext cx="4167516"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in der Grundschule?</a:t>
            </a:r>
          </a:p>
        </p:txBody>
      </p:sp>
    </p:spTree>
    <p:extLst>
      <p:ext uri="{BB962C8B-B14F-4D97-AF65-F5344CB8AC3E}">
        <p14:creationId xmlns:p14="http://schemas.microsoft.com/office/powerpoint/2010/main" val="1987714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819C6064-3585-8341-AD56-09BD83DCD710}"/>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8B50BC85-8CCC-1D4A-A8CC-0029101E4B8C}"/>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9F9808C3-8DA1-D846-8EAD-0E5CF223D9BF}"/>
              </a:ext>
            </a:extLst>
          </p:cNvPr>
          <p:cNvSpPr>
            <a:spLocks noGrp="1"/>
          </p:cNvSpPr>
          <p:nvPr>
            <p:ph type="sldNum" sz="quarter" idx="12"/>
          </p:nvPr>
        </p:nvSpPr>
        <p:spPr/>
        <p:txBody>
          <a:bodyPr/>
          <a:lstStyle/>
          <a:p>
            <a:fld id="{7D26CBBC-A65C-324F-A558-3C7EC3B0734D}" type="slidenum">
              <a:rPr lang="de-DE" smtClean="0"/>
              <a:t>32</a:t>
            </a:fld>
            <a:endParaRPr lang="de-DE"/>
          </a:p>
        </p:txBody>
      </p:sp>
      <p:pic>
        <p:nvPicPr>
          <p:cNvPr id="9" name="Grafik 8">
            <a:extLst>
              <a:ext uri="{FF2B5EF4-FFF2-40B4-BE49-F238E27FC236}">
                <a16:creationId xmlns:a16="http://schemas.microsoft.com/office/drawing/2014/main" id="{CF137020-F205-334D-A7D1-C447D86068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44012" y="1135729"/>
            <a:ext cx="7645613" cy="5334000"/>
          </a:xfrm>
          <a:prstGeom prst="rect">
            <a:avLst/>
          </a:prstGeom>
        </p:spPr>
      </p:pic>
      <p:sp>
        <p:nvSpPr>
          <p:cNvPr id="12" name="Pfeil nach unten 11">
            <a:extLst>
              <a:ext uri="{FF2B5EF4-FFF2-40B4-BE49-F238E27FC236}">
                <a16:creationId xmlns:a16="http://schemas.microsoft.com/office/drawing/2014/main" id="{EE7292D5-268E-3A4F-B7F3-8E6A03687F31}"/>
              </a:ext>
            </a:extLst>
          </p:cNvPr>
          <p:cNvSpPr/>
          <p:nvPr/>
        </p:nvSpPr>
        <p:spPr>
          <a:xfrm>
            <a:off x="11019947" y="1117661"/>
            <a:ext cx="444844" cy="625709"/>
          </a:xfrm>
          <a:prstGeom prst="downArrow">
            <a:avLst/>
          </a:prstGeom>
          <a:solidFill>
            <a:srgbClr val="317E87"/>
          </a:solidFill>
          <a:ln>
            <a:solidFill>
              <a:srgbClr val="317E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51EF2E6F-7175-E843-8847-81DB4C8BBC95}"/>
              </a:ext>
            </a:extLst>
          </p:cNvPr>
          <p:cNvSpPr/>
          <p:nvPr/>
        </p:nvSpPr>
        <p:spPr>
          <a:xfrm>
            <a:off x="10595113" y="1795642"/>
            <a:ext cx="1294512" cy="4308961"/>
          </a:xfrm>
          <a:prstGeom prst="rect">
            <a:avLst/>
          </a:prstGeom>
          <a:noFill/>
          <a:ln w="44450">
            <a:solidFill>
              <a:srgbClr val="428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A4005302-C86F-FF4F-9940-29FC6494968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5701" y="1186528"/>
            <a:ext cx="3532960" cy="2016042"/>
          </a:xfrm>
          <a:prstGeom prst="rect">
            <a:avLst/>
          </a:prstGeom>
          <a:ln w="38100">
            <a:solidFill>
              <a:srgbClr val="317E87"/>
            </a:solidFill>
          </a:ln>
        </p:spPr>
      </p:pic>
      <p:pic>
        <p:nvPicPr>
          <p:cNvPr id="13" name="Grafik 12">
            <a:extLst>
              <a:ext uri="{FF2B5EF4-FFF2-40B4-BE49-F238E27FC236}">
                <a16:creationId xmlns:a16="http://schemas.microsoft.com/office/drawing/2014/main" id="{3FA82021-B644-4241-8912-D2ECC91783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5701" y="3315122"/>
            <a:ext cx="3528197" cy="3084363"/>
          </a:xfrm>
          <a:prstGeom prst="rect">
            <a:avLst/>
          </a:prstGeom>
          <a:ln w="38100">
            <a:solidFill>
              <a:srgbClr val="317E87"/>
            </a:solidFill>
          </a:ln>
        </p:spPr>
      </p:pic>
      <p:sp>
        <p:nvSpPr>
          <p:cNvPr id="14" name="Inhaltsplatzhalter 5">
            <a:extLst>
              <a:ext uri="{FF2B5EF4-FFF2-40B4-BE49-F238E27FC236}">
                <a16:creationId xmlns:a16="http://schemas.microsoft.com/office/drawing/2014/main" id="{6E8BC296-B34B-4D46-A230-E716D9EC62F5}"/>
              </a:ext>
            </a:extLst>
          </p:cNvPr>
          <p:cNvSpPr txBox="1">
            <a:spLocks/>
          </p:cNvSpPr>
          <p:nvPr/>
        </p:nvSpPr>
        <p:spPr>
          <a:xfrm>
            <a:off x="4194059" y="136525"/>
            <a:ext cx="7584283"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a:t>Warum</a:t>
            </a:r>
            <a:r>
              <a:rPr lang="de-DE"/>
              <a:t> überhaupt Programmieren in</a:t>
            </a:r>
            <a:endParaRPr lang="de-DE" dirty="0"/>
          </a:p>
        </p:txBody>
      </p:sp>
      <p:sp>
        <p:nvSpPr>
          <p:cNvPr id="15" name="Inhaltsplatzhalter 5">
            <a:extLst>
              <a:ext uri="{FF2B5EF4-FFF2-40B4-BE49-F238E27FC236}">
                <a16:creationId xmlns:a16="http://schemas.microsoft.com/office/drawing/2014/main" id="{DD3D4E63-A1DF-3E49-94ED-D6A5D61E6B84}"/>
              </a:ext>
            </a:extLst>
          </p:cNvPr>
          <p:cNvSpPr txBox="1">
            <a:spLocks/>
          </p:cNvSpPr>
          <p:nvPr/>
        </p:nvSpPr>
        <p:spPr>
          <a:xfrm>
            <a:off x="4194060" y="651693"/>
            <a:ext cx="4167516"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in der Grundschule?</a:t>
            </a:r>
          </a:p>
        </p:txBody>
      </p:sp>
    </p:spTree>
    <p:extLst>
      <p:ext uri="{BB962C8B-B14F-4D97-AF65-F5344CB8AC3E}">
        <p14:creationId xmlns:p14="http://schemas.microsoft.com/office/powerpoint/2010/main" val="88463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554E13B-4CCE-1B4B-822B-05584DD870D9}"/>
              </a:ext>
            </a:extLst>
          </p:cNvPr>
          <p:cNvSpPr>
            <a:spLocks noGrp="1"/>
          </p:cNvSpPr>
          <p:nvPr>
            <p:ph idx="1"/>
          </p:nvPr>
        </p:nvSpPr>
        <p:spPr>
          <a:xfrm>
            <a:off x="838200" y="1702991"/>
            <a:ext cx="10515600" cy="4351338"/>
          </a:xfrm>
        </p:spPr>
        <p:txBody>
          <a:bodyPr>
            <a:normAutofit/>
          </a:bodyPr>
          <a:lstStyle/>
          <a:p>
            <a:pPr marL="0" indent="0">
              <a:buNone/>
            </a:pPr>
            <a:r>
              <a:rPr lang="de-DE" b="1" dirty="0"/>
              <a:t>Kinder sollen verstehen, wie Dinge funktionieren.</a:t>
            </a:r>
          </a:p>
          <a:p>
            <a:pPr marL="0" indent="0">
              <a:buNone/>
            </a:pPr>
            <a:r>
              <a:rPr lang="de-DE" dirty="0"/>
              <a:t>„Wenn Kinder neben der bloßen Verwendung von Computern auch wissen sollen, </a:t>
            </a:r>
            <a:r>
              <a:rPr lang="de-DE" b="1" i="1" dirty="0"/>
              <a:t>wie </a:t>
            </a:r>
            <a:r>
              <a:rPr lang="de-DE" b="1" dirty="0"/>
              <a:t>Com­puter arbeiten und funktionieren</a:t>
            </a:r>
            <a:r>
              <a:rPr lang="de-DE" dirty="0"/>
              <a:t>, dann ist eine </a:t>
            </a:r>
            <a:r>
              <a:rPr lang="de-DE" b="1" dirty="0"/>
              <a:t>Auseinandersetzung mit Grundbegriffen der Programmierung nötig</a:t>
            </a:r>
            <a:r>
              <a:rPr lang="de-DE" dirty="0"/>
              <a:t>. Dadurch erhalten die Kinder nicht nur Einblicke auf, sondern auch hinter den Bildschirm.“</a:t>
            </a:r>
          </a:p>
          <a:p>
            <a:pPr marL="0" indent="0" algn="r">
              <a:buNone/>
            </a:pPr>
            <a:r>
              <a:rPr lang="de-DE" sz="1600" dirty="0">
                <a:solidFill>
                  <a:schemeClr val="tx1">
                    <a:lumMod val="50000"/>
                    <a:lumOff val="50000"/>
                  </a:schemeClr>
                </a:solidFill>
              </a:rPr>
              <a:t>(Walter, 2018)</a:t>
            </a:r>
          </a:p>
          <a:p>
            <a:pPr marL="0" indent="0">
              <a:buNone/>
            </a:pPr>
            <a:endParaRPr lang="de-DE" dirty="0"/>
          </a:p>
          <a:p>
            <a:pPr marL="0" indent="0">
              <a:buNone/>
            </a:pPr>
            <a:endParaRPr lang="de-DE" dirty="0"/>
          </a:p>
          <a:p>
            <a:pPr marL="0" indent="0">
              <a:buNone/>
            </a:pPr>
            <a:endParaRPr lang="de-DE" dirty="0"/>
          </a:p>
        </p:txBody>
      </p:sp>
      <p:sp>
        <p:nvSpPr>
          <p:cNvPr id="2" name="Foliennummernplatzhalter 1">
            <a:extLst>
              <a:ext uri="{FF2B5EF4-FFF2-40B4-BE49-F238E27FC236}">
                <a16:creationId xmlns:a16="http://schemas.microsoft.com/office/drawing/2014/main" id="{43C27687-EAAB-CC4E-80F0-CF70AB1143BA}"/>
              </a:ext>
            </a:extLst>
          </p:cNvPr>
          <p:cNvSpPr>
            <a:spLocks noGrp="1"/>
          </p:cNvSpPr>
          <p:nvPr>
            <p:ph type="sldNum" sz="quarter" idx="12"/>
          </p:nvPr>
        </p:nvSpPr>
        <p:spPr/>
        <p:txBody>
          <a:bodyPr/>
          <a:lstStyle/>
          <a:p>
            <a:fld id="{7D26CBBC-A65C-324F-A558-3C7EC3B0734D}" type="slidenum">
              <a:rPr lang="de-DE" smtClean="0"/>
              <a:t>33</a:t>
            </a:fld>
            <a:endParaRPr lang="de-DE"/>
          </a:p>
        </p:txBody>
      </p:sp>
      <p:sp>
        <p:nvSpPr>
          <p:cNvPr id="4" name="Datumsplatzhalter 3">
            <a:extLst>
              <a:ext uri="{FF2B5EF4-FFF2-40B4-BE49-F238E27FC236}">
                <a16:creationId xmlns:a16="http://schemas.microsoft.com/office/drawing/2014/main" id="{3A4FC1E2-EDE7-1045-95E0-BB0C946805F4}"/>
              </a:ext>
            </a:extLst>
          </p:cNvPr>
          <p:cNvSpPr>
            <a:spLocks noGrp="1"/>
          </p:cNvSpPr>
          <p:nvPr>
            <p:ph type="dt" sz="half" idx="10"/>
          </p:nvPr>
        </p:nvSpPr>
        <p:spPr/>
        <p:txBody>
          <a:bodyPr/>
          <a:lstStyle/>
          <a:p>
            <a:fld id="{AC575EDA-79A0-CF48-825E-9BC922043501}" type="datetime1">
              <a:rPr lang="de-DE" smtClean="0"/>
              <a:t>25.09.20</a:t>
            </a:fld>
            <a:endParaRPr lang="de-DE"/>
          </a:p>
        </p:txBody>
      </p:sp>
      <p:sp>
        <p:nvSpPr>
          <p:cNvPr id="5" name="Fußzeilenplatzhalter 4">
            <a:extLst>
              <a:ext uri="{FF2B5EF4-FFF2-40B4-BE49-F238E27FC236}">
                <a16:creationId xmlns:a16="http://schemas.microsoft.com/office/drawing/2014/main" id="{83C709F0-C219-1441-B973-78981D6BD7A2}"/>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7" name="Inhaltsplatzhalter 5">
            <a:extLst>
              <a:ext uri="{FF2B5EF4-FFF2-40B4-BE49-F238E27FC236}">
                <a16:creationId xmlns:a16="http://schemas.microsoft.com/office/drawing/2014/main" id="{502E7B17-F359-044F-B48A-9ADBB2463A1C}"/>
              </a:ext>
            </a:extLst>
          </p:cNvPr>
          <p:cNvSpPr>
            <a:spLocks noGrp="1"/>
          </p:cNvSpPr>
          <p:nvPr>
            <p:ph sz="half" idx="13"/>
          </p:nvPr>
        </p:nvSpPr>
        <p:spPr>
          <a:xfrm>
            <a:off x="4194059" y="136525"/>
            <a:ext cx="7584283" cy="476217"/>
          </a:xfrm>
        </p:spPr>
        <p:txBody>
          <a:bodyPr/>
          <a:lstStyle/>
          <a:p>
            <a:r>
              <a:rPr lang="de-DE" b="1" dirty="0"/>
              <a:t>Warum</a:t>
            </a:r>
            <a:r>
              <a:rPr lang="de-DE" dirty="0"/>
              <a:t> überhaupt Programmieren in</a:t>
            </a:r>
          </a:p>
        </p:txBody>
      </p:sp>
      <p:sp>
        <p:nvSpPr>
          <p:cNvPr id="8" name="Inhaltsplatzhalter 5">
            <a:extLst>
              <a:ext uri="{FF2B5EF4-FFF2-40B4-BE49-F238E27FC236}">
                <a16:creationId xmlns:a16="http://schemas.microsoft.com/office/drawing/2014/main" id="{F7334A70-C2B8-3945-8B53-3A6924CA86FD}"/>
              </a:ext>
            </a:extLst>
          </p:cNvPr>
          <p:cNvSpPr txBox="1">
            <a:spLocks/>
          </p:cNvSpPr>
          <p:nvPr/>
        </p:nvSpPr>
        <p:spPr>
          <a:xfrm>
            <a:off x="4194060" y="651693"/>
            <a:ext cx="4167516"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in der Grundschule?</a:t>
            </a:r>
          </a:p>
        </p:txBody>
      </p:sp>
    </p:spTree>
    <p:extLst>
      <p:ext uri="{BB962C8B-B14F-4D97-AF65-F5344CB8AC3E}">
        <p14:creationId xmlns:p14="http://schemas.microsoft.com/office/powerpoint/2010/main" val="38046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CDC32A7-A419-414D-8927-B56EED29D1B3}"/>
              </a:ext>
            </a:extLst>
          </p:cNvPr>
          <p:cNvSpPr>
            <a:spLocks noGrp="1"/>
          </p:cNvSpPr>
          <p:nvPr>
            <p:ph idx="1"/>
          </p:nvPr>
        </p:nvSpPr>
        <p:spPr>
          <a:xfrm>
            <a:off x="838200" y="1593609"/>
            <a:ext cx="10515600" cy="4351338"/>
          </a:xfrm>
        </p:spPr>
        <p:txBody>
          <a:bodyPr/>
          <a:lstStyle/>
          <a:p>
            <a:pPr marL="0" indent="0">
              <a:buNone/>
            </a:pPr>
            <a:r>
              <a:rPr lang="de-DE" dirty="0"/>
              <a:t>„Eine der zentralen Begründungen für das Programmieren im mathematischen Unterricht sind häufig auftretende Schwierigkeiten der Schüler beim Problemlösen. Programmieren kann hierbei helfen, da es eine gemeinsame Sprache bietet, eigene Erfahrungen ermöglicht und man über Programme leichter reden kann – insbesondere über ihre Struktur, ihre Entwicklung und ihre Beziehungen zu anderen Programmen.“</a:t>
            </a:r>
          </a:p>
          <a:p>
            <a:pPr marL="0" indent="0" algn="r">
              <a:buNone/>
            </a:pPr>
            <a:r>
              <a:rPr lang="de-DE" sz="1600" dirty="0">
                <a:solidFill>
                  <a:schemeClr val="tx1">
                    <a:lumMod val="50000"/>
                    <a:lumOff val="50000"/>
                  </a:schemeClr>
                </a:solidFill>
              </a:rPr>
              <a:t>(Förster, 2011)</a:t>
            </a:r>
          </a:p>
          <a:p>
            <a:pPr marL="0" indent="0">
              <a:buNone/>
            </a:pPr>
            <a:endParaRPr lang="de-DE" dirty="0"/>
          </a:p>
        </p:txBody>
      </p:sp>
      <p:sp>
        <p:nvSpPr>
          <p:cNvPr id="2" name="Foliennummernplatzhalter 1">
            <a:extLst>
              <a:ext uri="{FF2B5EF4-FFF2-40B4-BE49-F238E27FC236}">
                <a16:creationId xmlns:a16="http://schemas.microsoft.com/office/drawing/2014/main" id="{EC5F8203-1265-B64F-9D5C-C73F614D140F}"/>
              </a:ext>
            </a:extLst>
          </p:cNvPr>
          <p:cNvSpPr>
            <a:spLocks noGrp="1"/>
          </p:cNvSpPr>
          <p:nvPr>
            <p:ph type="sldNum" sz="quarter" idx="12"/>
          </p:nvPr>
        </p:nvSpPr>
        <p:spPr/>
        <p:txBody>
          <a:bodyPr/>
          <a:lstStyle/>
          <a:p>
            <a:fld id="{7D26CBBC-A65C-324F-A558-3C7EC3B0734D}" type="slidenum">
              <a:rPr lang="de-DE" smtClean="0"/>
              <a:t>34</a:t>
            </a:fld>
            <a:endParaRPr lang="de-DE"/>
          </a:p>
        </p:txBody>
      </p:sp>
      <p:sp>
        <p:nvSpPr>
          <p:cNvPr id="4" name="Datumsplatzhalter 3">
            <a:extLst>
              <a:ext uri="{FF2B5EF4-FFF2-40B4-BE49-F238E27FC236}">
                <a16:creationId xmlns:a16="http://schemas.microsoft.com/office/drawing/2014/main" id="{CE1E0C30-58FE-874D-902C-9CB33C8EAB29}"/>
              </a:ext>
            </a:extLst>
          </p:cNvPr>
          <p:cNvSpPr>
            <a:spLocks noGrp="1"/>
          </p:cNvSpPr>
          <p:nvPr>
            <p:ph type="dt" sz="half" idx="10"/>
          </p:nvPr>
        </p:nvSpPr>
        <p:spPr/>
        <p:txBody>
          <a:bodyPr/>
          <a:lstStyle/>
          <a:p>
            <a:fld id="{140574D4-C11A-604D-9B24-5B3753CC8E20}" type="datetime1">
              <a:rPr lang="de-DE" smtClean="0"/>
              <a:t>25.09.20</a:t>
            </a:fld>
            <a:endParaRPr lang="de-DE"/>
          </a:p>
        </p:txBody>
      </p:sp>
      <p:sp>
        <p:nvSpPr>
          <p:cNvPr id="5" name="Fußzeilenplatzhalter 4">
            <a:extLst>
              <a:ext uri="{FF2B5EF4-FFF2-40B4-BE49-F238E27FC236}">
                <a16:creationId xmlns:a16="http://schemas.microsoft.com/office/drawing/2014/main" id="{7F63482E-66DD-9346-BAA5-E384331141B2}"/>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7" name="Inhaltsplatzhalter 5">
            <a:extLst>
              <a:ext uri="{FF2B5EF4-FFF2-40B4-BE49-F238E27FC236}">
                <a16:creationId xmlns:a16="http://schemas.microsoft.com/office/drawing/2014/main" id="{33E6E5C5-8034-3244-8680-5BC7615CA570}"/>
              </a:ext>
            </a:extLst>
          </p:cNvPr>
          <p:cNvSpPr>
            <a:spLocks noGrp="1"/>
          </p:cNvSpPr>
          <p:nvPr>
            <p:ph sz="half" idx="13"/>
          </p:nvPr>
        </p:nvSpPr>
        <p:spPr>
          <a:xfrm>
            <a:off x="4194059" y="136525"/>
            <a:ext cx="7584283" cy="476217"/>
          </a:xfrm>
        </p:spPr>
        <p:txBody>
          <a:bodyPr/>
          <a:lstStyle/>
          <a:p>
            <a:r>
              <a:rPr lang="de-DE" b="1" dirty="0"/>
              <a:t>Warum</a:t>
            </a:r>
            <a:r>
              <a:rPr lang="de-DE" dirty="0"/>
              <a:t> überhaupt Programmieren in</a:t>
            </a:r>
          </a:p>
        </p:txBody>
      </p:sp>
      <p:sp>
        <p:nvSpPr>
          <p:cNvPr id="8" name="Inhaltsplatzhalter 5">
            <a:extLst>
              <a:ext uri="{FF2B5EF4-FFF2-40B4-BE49-F238E27FC236}">
                <a16:creationId xmlns:a16="http://schemas.microsoft.com/office/drawing/2014/main" id="{880771AE-5EA3-8C4F-BD44-408F31B6662A}"/>
              </a:ext>
            </a:extLst>
          </p:cNvPr>
          <p:cNvSpPr txBox="1">
            <a:spLocks/>
          </p:cNvSpPr>
          <p:nvPr/>
        </p:nvSpPr>
        <p:spPr>
          <a:xfrm>
            <a:off x="4194060" y="651693"/>
            <a:ext cx="4167516"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in der Grundschule?</a:t>
            </a:r>
          </a:p>
        </p:txBody>
      </p:sp>
    </p:spTree>
    <p:extLst>
      <p:ext uri="{BB962C8B-B14F-4D97-AF65-F5344CB8AC3E}">
        <p14:creationId xmlns:p14="http://schemas.microsoft.com/office/powerpoint/2010/main" val="106908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 name="Textfeld 1">
            <a:extLst>
              <a:ext uri="{FF2B5EF4-FFF2-40B4-BE49-F238E27FC236}">
                <a16:creationId xmlns:a16="http://schemas.microsoft.com/office/drawing/2014/main" id="{69397941-CD5A-3544-BE27-3B834739DA3C}"/>
              </a:ext>
            </a:extLst>
          </p:cNvPr>
          <p:cNvSpPr txBox="1"/>
          <p:nvPr/>
        </p:nvSpPr>
        <p:spPr>
          <a:xfrm>
            <a:off x="728663" y="2375794"/>
            <a:ext cx="5367337" cy="584775"/>
          </a:xfrm>
          <a:prstGeom prst="rect">
            <a:avLst/>
          </a:prstGeom>
          <a:solidFill>
            <a:schemeClr val="bg1"/>
          </a:solidFill>
        </p:spPr>
        <p:txBody>
          <a:bodyPr wrap="square" rtlCol="0">
            <a:spAutoFit/>
          </a:bodyPr>
          <a:lstStyle/>
          <a:p>
            <a:r>
              <a:rPr lang="de-DE" sz="32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 ist Programmieren?</a:t>
            </a:r>
          </a:p>
        </p:txBody>
      </p:sp>
      <p:sp>
        <p:nvSpPr>
          <p:cNvPr id="22" name="Textfeld 21">
            <a:extLst>
              <a:ext uri="{FF2B5EF4-FFF2-40B4-BE49-F238E27FC236}">
                <a16:creationId xmlns:a16="http://schemas.microsoft.com/office/drawing/2014/main" id="{137CD6F1-2BE0-7E43-B31C-57346D2F71CD}"/>
              </a:ext>
            </a:extLst>
          </p:cNvPr>
          <p:cNvSpPr txBox="1"/>
          <p:nvPr/>
        </p:nvSpPr>
        <p:spPr>
          <a:xfrm>
            <a:off x="728660" y="3151605"/>
            <a:ext cx="10972801" cy="584775"/>
          </a:xfrm>
          <a:prstGeom prst="rect">
            <a:avLst/>
          </a:prstGeom>
          <a:solidFill>
            <a:schemeClr val="bg1"/>
          </a:solidFill>
        </p:spPr>
        <p:txBody>
          <a:bodyPr wrap="square" rtlCol="0">
            <a:spAutoFit/>
          </a:bodyPr>
          <a:lstStyle/>
          <a:p>
            <a:r>
              <a:rPr lang="de-DE" sz="32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Warum</a:t>
            </a:r>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 überhaupt Programmieren in der Grundschule?</a:t>
            </a:r>
          </a:p>
        </p:txBody>
      </p:sp>
      <p:sp>
        <p:nvSpPr>
          <p:cNvPr id="23" name="Textfeld 22">
            <a:extLst>
              <a:ext uri="{FF2B5EF4-FFF2-40B4-BE49-F238E27FC236}">
                <a16:creationId xmlns:a16="http://schemas.microsoft.com/office/drawing/2014/main" id="{ADD31EB4-B00C-D441-871F-B4271FDE318E}"/>
              </a:ext>
            </a:extLst>
          </p:cNvPr>
          <p:cNvSpPr txBox="1"/>
          <p:nvPr/>
        </p:nvSpPr>
        <p:spPr>
          <a:xfrm>
            <a:off x="728660" y="3927416"/>
            <a:ext cx="8429627" cy="584775"/>
          </a:xfrm>
          <a:prstGeom prst="rect">
            <a:avLst/>
          </a:prstGeom>
          <a:solidFill>
            <a:srgbClr val="428891"/>
          </a:solidFill>
        </p:spPr>
        <p:txBody>
          <a:bodyPr wrap="square" rtlCol="0">
            <a:spAutoFit/>
          </a:bodyPr>
          <a:lstStyle/>
          <a:p>
            <a:r>
              <a:rPr lang="de-DE"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Wie </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Programmieren in der Grundschule?</a:t>
            </a:r>
          </a:p>
        </p:txBody>
      </p:sp>
      <p:sp>
        <p:nvSpPr>
          <p:cNvPr id="24" name="Textfeld 23">
            <a:extLst>
              <a:ext uri="{FF2B5EF4-FFF2-40B4-BE49-F238E27FC236}">
                <a16:creationId xmlns:a16="http://schemas.microsoft.com/office/drawing/2014/main" id="{6156E62C-FEE4-1E49-87F2-C912BAEE2CC0}"/>
              </a:ext>
            </a:extLst>
          </p:cNvPr>
          <p:cNvSpPr txBox="1"/>
          <p:nvPr/>
        </p:nvSpPr>
        <p:spPr>
          <a:xfrm>
            <a:off x="728660" y="4703227"/>
            <a:ext cx="8886827" cy="584775"/>
          </a:xfrm>
          <a:prstGeom prst="rect">
            <a:avLst/>
          </a:prstGeom>
          <a:solidFill>
            <a:schemeClr val="bg1"/>
          </a:solidFill>
        </p:spPr>
        <p:txBody>
          <a:bodyPr wrap="square" rtlCol="0">
            <a:spAutoFit/>
          </a:bodyPr>
          <a:lstStyle/>
          <a:p>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Programmieren und Mathematikunterricht</a:t>
            </a:r>
          </a:p>
        </p:txBody>
      </p:sp>
      <p:sp>
        <p:nvSpPr>
          <p:cNvPr id="25" name="Textfeld 24">
            <a:extLst>
              <a:ext uri="{FF2B5EF4-FFF2-40B4-BE49-F238E27FC236}">
                <a16:creationId xmlns:a16="http://schemas.microsoft.com/office/drawing/2014/main" id="{13B97451-38F0-7345-B1DD-EC1078A8214C}"/>
              </a:ext>
            </a:extLst>
          </p:cNvPr>
          <p:cNvSpPr txBox="1"/>
          <p:nvPr/>
        </p:nvSpPr>
        <p:spPr>
          <a:xfrm>
            <a:off x="728660" y="5479038"/>
            <a:ext cx="6843715" cy="584775"/>
          </a:xfrm>
          <a:prstGeom prst="rect">
            <a:avLst/>
          </a:prstGeom>
          <a:solidFill>
            <a:schemeClr val="bg1"/>
          </a:solidFill>
        </p:spPr>
        <p:txBody>
          <a:bodyPr wrap="square" rtlCol="0">
            <a:spAutoFit/>
          </a:bodyPr>
          <a:lstStyle/>
          <a:p>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Weiterarbeit in der eigenen Praxis</a:t>
            </a:r>
          </a:p>
        </p:txBody>
      </p:sp>
      <p:sp>
        <p:nvSpPr>
          <p:cNvPr id="26" name="Textfeld 25">
            <a:extLst>
              <a:ext uri="{FF2B5EF4-FFF2-40B4-BE49-F238E27FC236}">
                <a16:creationId xmlns:a16="http://schemas.microsoft.com/office/drawing/2014/main" id="{CF60129E-25F7-534C-9D48-18D09E724B65}"/>
              </a:ext>
            </a:extLst>
          </p:cNvPr>
          <p:cNvSpPr txBox="1"/>
          <p:nvPr/>
        </p:nvSpPr>
        <p:spPr>
          <a:xfrm>
            <a:off x="728661" y="1579004"/>
            <a:ext cx="4071940"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INHALTE</a:t>
            </a:r>
          </a:p>
        </p:txBody>
      </p:sp>
      <p:sp>
        <p:nvSpPr>
          <p:cNvPr id="4" name="Foliennummernplatzhalter 3">
            <a:extLst>
              <a:ext uri="{FF2B5EF4-FFF2-40B4-BE49-F238E27FC236}">
                <a16:creationId xmlns:a16="http://schemas.microsoft.com/office/drawing/2014/main" id="{21E598F2-868D-7A4E-B1B1-2E6C9C1F05A5}"/>
              </a:ext>
            </a:extLst>
          </p:cNvPr>
          <p:cNvSpPr>
            <a:spLocks noGrp="1"/>
          </p:cNvSpPr>
          <p:nvPr>
            <p:ph type="sldNum" sz="quarter" idx="12"/>
          </p:nvPr>
        </p:nvSpPr>
        <p:spPr/>
        <p:txBody>
          <a:bodyPr/>
          <a:lstStyle/>
          <a:p>
            <a:fld id="{63DC21CD-A42E-AB42-85DA-371CDC81102A}" type="slidenum">
              <a:rPr lang="de-DE" smtClean="0"/>
              <a:pPr/>
              <a:t>35</a:t>
            </a:fld>
            <a:endParaRPr lang="de-DE" dirty="0"/>
          </a:p>
        </p:txBody>
      </p:sp>
      <p:sp>
        <p:nvSpPr>
          <p:cNvPr id="8" name="Datumsplatzhalter 7">
            <a:extLst>
              <a:ext uri="{FF2B5EF4-FFF2-40B4-BE49-F238E27FC236}">
                <a16:creationId xmlns:a16="http://schemas.microsoft.com/office/drawing/2014/main" id="{C1BEB07C-97EF-1945-A16E-78C367C70C28}"/>
              </a:ext>
            </a:extLst>
          </p:cNvPr>
          <p:cNvSpPr>
            <a:spLocks noGrp="1"/>
          </p:cNvSpPr>
          <p:nvPr>
            <p:ph type="dt" sz="half" idx="10"/>
          </p:nvPr>
        </p:nvSpPr>
        <p:spPr/>
        <p:txBody>
          <a:bodyPr/>
          <a:lstStyle/>
          <a:p>
            <a:fld id="{B7E898EF-92B2-6241-913D-E2875E1005EC}" type="datetime1">
              <a:rPr lang="de-DE" smtClean="0"/>
              <a:t>25.09.20</a:t>
            </a:fld>
            <a:endParaRPr lang="de-DE"/>
          </a:p>
        </p:txBody>
      </p:sp>
      <p:sp>
        <p:nvSpPr>
          <p:cNvPr id="9" name="Fußzeilenplatzhalter 8">
            <a:extLst>
              <a:ext uri="{FF2B5EF4-FFF2-40B4-BE49-F238E27FC236}">
                <a16:creationId xmlns:a16="http://schemas.microsoft.com/office/drawing/2014/main" id="{D83CC143-9A5B-A646-94E3-F8EBCAD8CE5F}"/>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Tree>
    <p:extLst>
      <p:ext uri="{BB962C8B-B14F-4D97-AF65-F5344CB8AC3E}">
        <p14:creationId xmlns:p14="http://schemas.microsoft.com/office/powerpoint/2010/main" val="3640516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B207A1A-BA4A-7747-8177-9EFA5292573A}"/>
              </a:ext>
            </a:extLst>
          </p:cNvPr>
          <p:cNvSpPr>
            <a:spLocks noGrp="1"/>
          </p:cNvSpPr>
          <p:nvPr>
            <p:ph idx="1"/>
          </p:nvPr>
        </p:nvSpPr>
        <p:spPr>
          <a:xfrm>
            <a:off x="1386508" y="1691327"/>
            <a:ext cx="4955485" cy="1136236"/>
          </a:xfrm>
        </p:spPr>
        <p:txBody>
          <a:bodyPr/>
          <a:lstStyle/>
          <a:p>
            <a:pPr marL="0" indent="0">
              <a:buNone/>
            </a:pPr>
            <a:r>
              <a:rPr lang="de-DE" dirty="0"/>
              <a:t>Programmieren ohne Computer (unplugged)</a:t>
            </a:r>
          </a:p>
          <a:p>
            <a:endParaRPr lang="de-DE" dirty="0"/>
          </a:p>
        </p:txBody>
      </p:sp>
      <p:sp>
        <p:nvSpPr>
          <p:cNvPr id="3" name="Datumsplatzhalter 2">
            <a:extLst>
              <a:ext uri="{FF2B5EF4-FFF2-40B4-BE49-F238E27FC236}">
                <a16:creationId xmlns:a16="http://schemas.microsoft.com/office/drawing/2014/main" id="{37D00268-3D93-3249-93C5-9BDB0690A71A}"/>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E0187FEE-DFA7-CD4F-BCAC-E17775455679}"/>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4FFF9A58-53B6-2E4B-B100-150683630718}"/>
              </a:ext>
            </a:extLst>
          </p:cNvPr>
          <p:cNvSpPr>
            <a:spLocks noGrp="1"/>
          </p:cNvSpPr>
          <p:nvPr>
            <p:ph type="sldNum" sz="quarter" idx="12"/>
          </p:nvPr>
        </p:nvSpPr>
        <p:spPr/>
        <p:txBody>
          <a:bodyPr/>
          <a:lstStyle/>
          <a:p>
            <a:fld id="{7D26CBBC-A65C-324F-A558-3C7EC3B0734D}" type="slidenum">
              <a:rPr lang="de-DE" smtClean="0"/>
              <a:t>36</a:t>
            </a:fld>
            <a:endParaRPr lang="de-DE"/>
          </a:p>
        </p:txBody>
      </p:sp>
      <p:sp>
        <p:nvSpPr>
          <p:cNvPr id="8" name="Rechteck 7">
            <a:extLst>
              <a:ext uri="{FF2B5EF4-FFF2-40B4-BE49-F238E27FC236}">
                <a16:creationId xmlns:a16="http://schemas.microsoft.com/office/drawing/2014/main" id="{BF184DEC-7952-9F46-9682-8EB83F6D8655}"/>
              </a:ext>
            </a:extLst>
          </p:cNvPr>
          <p:cNvSpPr/>
          <p:nvPr/>
        </p:nvSpPr>
        <p:spPr>
          <a:xfrm>
            <a:off x="6845577" y="1691327"/>
            <a:ext cx="3959914" cy="954107"/>
          </a:xfrm>
          <a:prstGeom prst="rect">
            <a:avLst/>
          </a:prstGeom>
        </p:spPr>
        <p:txBody>
          <a:bodyPr wrap="square">
            <a:spAutoFit/>
          </a:bodyPr>
          <a:lstStyle/>
          <a:p>
            <a:r>
              <a:rPr lang="de-DE" sz="2800" dirty="0">
                <a:latin typeface="Open Sans" panose="020B0606030504020204" pitchFamily="34" charset="0"/>
                <a:ea typeface="Open Sans" panose="020B0606030504020204" pitchFamily="34" charset="0"/>
                <a:cs typeface="Open Sans" panose="020B0606030504020204" pitchFamily="34" charset="0"/>
              </a:rPr>
              <a:t>Programmieren mit Computer (</a:t>
            </a:r>
            <a:r>
              <a:rPr lang="de-DE" sz="2800" dirty="0" err="1">
                <a:latin typeface="Open Sans" panose="020B0606030504020204" pitchFamily="34" charset="0"/>
                <a:ea typeface="Open Sans" panose="020B0606030504020204" pitchFamily="34" charset="0"/>
                <a:cs typeface="Open Sans" panose="020B0606030504020204" pitchFamily="34" charset="0"/>
              </a:rPr>
              <a:t>plugged</a:t>
            </a:r>
            <a:r>
              <a:rPr lang="de-DE" sz="2800" dirty="0">
                <a:latin typeface="Open Sans" panose="020B0606030504020204" pitchFamily="34" charset="0"/>
                <a:ea typeface="Open Sans" panose="020B0606030504020204" pitchFamily="34" charset="0"/>
                <a:cs typeface="Open Sans" panose="020B0606030504020204" pitchFamily="34" charset="0"/>
              </a:rPr>
              <a:t>-in</a:t>
            </a:r>
            <a:r>
              <a:rPr lang="de-DE" sz="2800" dirty="0"/>
              <a:t>)</a:t>
            </a:r>
          </a:p>
        </p:txBody>
      </p:sp>
      <p:sp>
        <p:nvSpPr>
          <p:cNvPr id="9" name="Textfeld 8">
            <a:extLst>
              <a:ext uri="{FF2B5EF4-FFF2-40B4-BE49-F238E27FC236}">
                <a16:creationId xmlns:a16="http://schemas.microsoft.com/office/drawing/2014/main" id="{9FF837C0-2DD1-6A40-9C88-6A2D0930186F}"/>
              </a:ext>
            </a:extLst>
          </p:cNvPr>
          <p:cNvSpPr txBox="1"/>
          <p:nvPr/>
        </p:nvSpPr>
        <p:spPr>
          <a:xfrm>
            <a:off x="1446100" y="4916077"/>
            <a:ext cx="9418983" cy="1169551"/>
          </a:xfrm>
          <a:prstGeom prst="rect">
            <a:avLst/>
          </a:prstGeom>
          <a:noFill/>
        </p:spPr>
        <p:txBody>
          <a:bodyPr wrap="square" rtlCol="0">
            <a:spAutoFit/>
          </a:bodyPr>
          <a:lstStyle/>
          <a:p>
            <a:r>
              <a:rPr lang="de-DE" sz="2400" dirty="0">
                <a:latin typeface="Open Sans" panose="020B0606030504020204" pitchFamily="34" charset="0"/>
                <a:ea typeface="Open Sans" panose="020B0606030504020204" pitchFamily="34" charset="0"/>
                <a:cs typeface="Open Sans" panose="020B0606030504020204" pitchFamily="34" charset="0"/>
              </a:rPr>
              <a:t>Grundsätzlich geht es bei beidem darum, informatikbezogenes Denken einzusetzen, zu fördern und weiterzuentwickeln.</a:t>
            </a:r>
          </a:p>
          <a:p>
            <a:endParaRPr lang="de-DE" sz="2200" dirty="0"/>
          </a:p>
        </p:txBody>
      </p:sp>
      <p:sp>
        <p:nvSpPr>
          <p:cNvPr id="12" name="Inhaltsplatzhalter 5">
            <a:extLst>
              <a:ext uri="{FF2B5EF4-FFF2-40B4-BE49-F238E27FC236}">
                <a16:creationId xmlns:a16="http://schemas.microsoft.com/office/drawing/2014/main" id="{D2DF100B-70CD-3048-898E-CF89E6EA6792}"/>
              </a:ext>
            </a:extLst>
          </p:cNvPr>
          <p:cNvSpPr txBox="1">
            <a:spLocks/>
          </p:cNvSpPr>
          <p:nvPr/>
        </p:nvSpPr>
        <p:spPr>
          <a:xfrm>
            <a:off x="4194059" y="136525"/>
            <a:ext cx="4695417"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Wie</a:t>
            </a:r>
            <a:r>
              <a:rPr lang="de-DE" dirty="0"/>
              <a:t> Programmieren in</a:t>
            </a:r>
          </a:p>
        </p:txBody>
      </p:sp>
      <p:sp>
        <p:nvSpPr>
          <p:cNvPr id="13" name="Inhaltsplatzhalter 5">
            <a:extLst>
              <a:ext uri="{FF2B5EF4-FFF2-40B4-BE49-F238E27FC236}">
                <a16:creationId xmlns:a16="http://schemas.microsoft.com/office/drawing/2014/main" id="{29971ED9-1EE4-8940-8756-2A72125C181A}"/>
              </a:ext>
            </a:extLst>
          </p:cNvPr>
          <p:cNvSpPr txBox="1">
            <a:spLocks/>
          </p:cNvSpPr>
          <p:nvPr/>
        </p:nvSpPr>
        <p:spPr>
          <a:xfrm>
            <a:off x="4194060" y="651693"/>
            <a:ext cx="3818724"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der Grundschule?</a:t>
            </a:r>
          </a:p>
        </p:txBody>
      </p:sp>
      <p:pic>
        <p:nvPicPr>
          <p:cNvPr id="7" name="Grafik 6">
            <a:extLst>
              <a:ext uri="{FF2B5EF4-FFF2-40B4-BE49-F238E27FC236}">
                <a16:creationId xmlns:a16="http://schemas.microsoft.com/office/drawing/2014/main" id="{AAFF8A0F-F836-C14D-B562-9DEA3EA48D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0600" y="2644019"/>
            <a:ext cx="2160000" cy="2160000"/>
          </a:xfrm>
          <a:prstGeom prst="rect">
            <a:avLst/>
          </a:prstGeom>
        </p:spPr>
      </p:pic>
      <p:pic>
        <p:nvPicPr>
          <p:cNvPr id="14" name="Grafik 13">
            <a:extLst>
              <a:ext uri="{FF2B5EF4-FFF2-40B4-BE49-F238E27FC236}">
                <a16:creationId xmlns:a16="http://schemas.microsoft.com/office/drawing/2014/main" id="{E92AC44A-2F1E-084B-8583-29C2BD0129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4462" y="2645434"/>
            <a:ext cx="2160000" cy="2160000"/>
          </a:xfrm>
          <a:prstGeom prst="rect">
            <a:avLst/>
          </a:prstGeom>
        </p:spPr>
      </p:pic>
      <p:sp>
        <p:nvSpPr>
          <p:cNvPr id="15" name="Textfeld 14">
            <a:extLst>
              <a:ext uri="{FF2B5EF4-FFF2-40B4-BE49-F238E27FC236}">
                <a16:creationId xmlns:a16="http://schemas.microsoft.com/office/drawing/2014/main" id="{5E9D5C05-6C44-9648-B734-1F065637F4FB}"/>
              </a:ext>
            </a:extLst>
          </p:cNvPr>
          <p:cNvSpPr txBox="1"/>
          <p:nvPr/>
        </p:nvSpPr>
        <p:spPr>
          <a:xfrm>
            <a:off x="8108268" y="6073160"/>
            <a:ext cx="3855543" cy="246221"/>
          </a:xfrm>
          <a:prstGeom prst="rect">
            <a:avLst/>
          </a:prstGeom>
          <a:noFill/>
        </p:spPr>
        <p:txBody>
          <a:bodyPr wrap="none" rtlCol="0">
            <a:spAutoFit/>
          </a:bodyPr>
          <a:lstStyle/>
          <a:p>
            <a:r>
              <a:rPr lang="de-DE" sz="1000" dirty="0">
                <a:solidFill>
                  <a:schemeClr val="bg1">
                    <a:lumMod val="85000"/>
                  </a:schemeClr>
                </a:solidFill>
              </a:rPr>
              <a:t>Bilder „unplugged“ und „</a:t>
            </a:r>
            <a:r>
              <a:rPr lang="de-DE" sz="1000" dirty="0" err="1">
                <a:solidFill>
                  <a:schemeClr val="bg1">
                    <a:lumMod val="85000"/>
                  </a:schemeClr>
                </a:solidFill>
              </a:rPr>
              <a:t>plugged</a:t>
            </a:r>
            <a:r>
              <a:rPr lang="de-DE" sz="1000" dirty="0">
                <a:solidFill>
                  <a:schemeClr val="bg1">
                    <a:lumMod val="85000"/>
                  </a:schemeClr>
                </a:solidFill>
              </a:rPr>
              <a:t>“ von PIKAS digi. Lizenz: CC BY-SA 4.0</a:t>
            </a:r>
          </a:p>
        </p:txBody>
      </p:sp>
    </p:spTree>
    <p:extLst>
      <p:ext uri="{BB962C8B-B14F-4D97-AF65-F5344CB8AC3E}">
        <p14:creationId xmlns:p14="http://schemas.microsoft.com/office/powerpoint/2010/main" val="1300699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B207A1A-BA4A-7747-8177-9EFA5292573A}"/>
              </a:ext>
            </a:extLst>
          </p:cNvPr>
          <p:cNvSpPr>
            <a:spLocks noGrp="1"/>
          </p:cNvSpPr>
          <p:nvPr>
            <p:ph idx="1"/>
          </p:nvPr>
        </p:nvSpPr>
        <p:spPr>
          <a:xfrm>
            <a:off x="1386507" y="1691326"/>
            <a:ext cx="10084003" cy="2174617"/>
          </a:xfrm>
        </p:spPr>
        <p:txBody>
          <a:bodyPr/>
          <a:lstStyle/>
          <a:p>
            <a:pPr marL="0" indent="0">
              <a:buNone/>
            </a:pPr>
            <a:r>
              <a:rPr lang="de-DE" dirty="0"/>
              <a:t>Programmieren ohne oder mit Computer</a:t>
            </a:r>
          </a:p>
          <a:p>
            <a:pPr marL="0" indent="0">
              <a:buNone/>
            </a:pPr>
            <a:endParaRPr lang="de-DE" dirty="0"/>
          </a:p>
          <a:p>
            <a:pPr marL="0" indent="0">
              <a:buNone/>
            </a:pPr>
            <a:r>
              <a:rPr lang="de-DE" dirty="0"/>
              <a:t>Haben Sie bereits Erfahrungen im Unterricht gesammelt? Berichten Sie!</a:t>
            </a:r>
          </a:p>
        </p:txBody>
      </p:sp>
      <p:sp>
        <p:nvSpPr>
          <p:cNvPr id="3" name="Datumsplatzhalter 2">
            <a:extLst>
              <a:ext uri="{FF2B5EF4-FFF2-40B4-BE49-F238E27FC236}">
                <a16:creationId xmlns:a16="http://schemas.microsoft.com/office/drawing/2014/main" id="{37D00268-3D93-3249-93C5-9BDB0690A71A}"/>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E0187FEE-DFA7-CD4F-BCAC-E17775455679}"/>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4FFF9A58-53B6-2E4B-B100-150683630718}"/>
              </a:ext>
            </a:extLst>
          </p:cNvPr>
          <p:cNvSpPr>
            <a:spLocks noGrp="1"/>
          </p:cNvSpPr>
          <p:nvPr>
            <p:ph type="sldNum" sz="quarter" idx="12"/>
          </p:nvPr>
        </p:nvSpPr>
        <p:spPr/>
        <p:txBody>
          <a:bodyPr/>
          <a:lstStyle/>
          <a:p>
            <a:fld id="{7D26CBBC-A65C-324F-A558-3C7EC3B0734D}" type="slidenum">
              <a:rPr lang="de-DE" smtClean="0"/>
              <a:t>37</a:t>
            </a:fld>
            <a:endParaRPr lang="de-DE"/>
          </a:p>
        </p:txBody>
      </p:sp>
      <p:sp>
        <p:nvSpPr>
          <p:cNvPr id="12" name="Inhaltsplatzhalter 5">
            <a:extLst>
              <a:ext uri="{FF2B5EF4-FFF2-40B4-BE49-F238E27FC236}">
                <a16:creationId xmlns:a16="http://schemas.microsoft.com/office/drawing/2014/main" id="{D2DF100B-70CD-3048-898E-CF89E6EA6792}"/>
              </a:ext>
            </a:extLst>
          </p:cNvPr>
          <p:cNvSpPr txBox="1">
            <a:spLocks/>
          </p:cNvSpPr>
          <p:nvPr/>
        </p:nvSpPr>
        <p:spPr>
          <a:xfrm>
            <a:off x="4194059" y="136525"/>
            <a:ext cx="4695417"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Wie</a:t>
            </a:r>
            <a:r>
              <a:rPr lang="de-DE" dirty="0"/>
              <a:t> Programmieren in</a:t>
            </a:r>
          </a:p>
        </p:txBody>
      </p:sp>
      <p:sp>
        <p:nvSpPr>
          <p:cNvPr id="13" name="Inhaltsplatzhalter 5">
            <a:extLst>
              <a:ext uri="{FF2B5EF4-FFF2-40B4-BE49-F238E27FC236}">
                <a16:creationId xmlns:a16="http://schemas.microsoft.com/office/drawing/2014/main" id="{29971ED9-1EE4-8940-8756-2A72125C181A}"/>
              </a:ext>
            </a:extLst>
          </p:cNvPr>
          <p:cNvSpPr txBox="1">
            <a:spLocks/>
          </p:cNvSpPr>
          <p:nvPr/>
        </p:nvSpPr>
        <p:spPr>
          <a:xfrm>
            <a:off x="4194060" y="651693"/>
            <a:ext cx="3818724"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der Grundschule?</a:t>
            </a:r>
          </a:p>
        </p:txBody>
      </p:sp>
      <p:pic>
        <p:nvPicPr>
          <p:cNvPr id="9" name="Grafik 8">
            <a:extLst>
              <a:ext uri="{FF2B5EF4-FFF2-40B4-BE49-F238E27FC236}">
                <a16:creationId xmlns:a16="http://schemas.microsoft.com/office/drawing/2014/main" id="{ADE3DCFE-2B8D-1940-9119-DA97C9582B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24687" y="3790890"/>
            <a:ext cx="2160000" cy="2160000"/>
          </a:xfrm>
          <a:prstGeom prst="rect">
            <a:avLst/>
          </a:prstGeom>
        </p:spPr>
      </p:pic>
      <p:pic>
        <p:nvPicPr>
          <p:cNvPr id="11" name="Grafik 10">
            <a:extLst>
              <a:ext uri="{FF2B5EF4-FFF2-40B4-BE49-F238E27FC236}">
                <a16:creationId xmlns:a16="http://schemas.microsoft.com/office/drawing/2014/main" id="{B58A1854-40C4-4445-B85C-39A102E690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07314" y="3790890"/>
            <a:ext cx="2160000" cy="2160000"/>
          </a:xfrm>
          <a:prstGeom prst="rect">
            <a:avLst/>
          </a:prstGeom>
        </p:spPr>
      </p:pic>
      <p:sp>
        <p:nvSpPr>
          <p:cNvPr id="10" name="Textfeld 9">
            <a:extLst>
              <a:ext uri="{FF2B5EF4-FFF2-40B4-BE49-F238E27FC236}">
                <a16:creationId xmlns:a16="http://schemas.microsoft.com/office/drawing/2014/main" id="{03991F0A-4FA9-E449-92CA-DEDD8E259C2B}"/>
              </a:ext>
            </a:extLst>
          </p:cNvPr>
          <p:cNvSpPr txBox="1"/>
          <p:nvPr/>
        </p:nvSpPr>
        <p:spPr>
          <a:xfrm>
            <a:off x="8108268" y="6073160"/>
            <a:ext cx="3855543" cy="246221"/>
          </a:xfrm>
          <a:prstGeom prst="rect">
            <a:avLst/>
          </a:prstGeom>
          <a:noFill/>
        </p:spPr>
        <p:txBody>
          <a:bodyPr wrap="none" rtlCol="0">
            <a:spAutoFit/>
          </a:bodyPr>
          <a:lstStyle/>
          <a:p>
            <a:r>
              <a:rPr lang="de-DE" sz="1000" dirty="0">
                <a:solidFill>
                  <a:schemeClr val="bg1">
                    <a:lumMod val="85000"/>
                  </a:schemeClr>
                </a:solidFill>
              </a:rPr>
              <a:t>Bilder „unplugged“ und „</a:t>
            </a:r>
            <a:r>
              <a:rPr lang="de-DE" sz="1000" dirty="0" err="1">
                <a:solidFill>
                  <a:schemeClr val="bg1">
                    <a:lumMod val="85000"/>
                  </a:schemeClr>
                </a:solidFill>
              </a:rPr>
              <a:t>plugged</a:t>
            </a:r>
            <a:r>
              <a:rPr lang="de-DE" sz="1000" dirty="0">
                <a:solidFill>
                  <a:schemeClr val="bg1">
                    <a:lumMod val="85000"/>
                  </a:schemeClr>
                </a:solidFill>
              </a:rPr>
              <a:t>“ von PIKAS digi. Lizenz: CC BY-SA 4.0</a:t>
            </a:r>
          </a:p>
        </p:txBody>
      </p:sp>
    </p:spTree>
    <p:extLst>
      <p:ext uri="{BB962C8B-B14F-4D97-AF65-F5344CB8AC3E}">
        <p14:creationId xmlns:p14="http://schemas.microsoft.com/office/powerpoint/2010/main" val="3356026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6077BC9B-9D0F-784C-895E-BAE949E1AF4D}"/>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F0799781-E866-734F-A79B-7F14993A2A9E}"/>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CF321CC3-390F-AD45-BE4C-7EAFA704D47E}"/>
              </a:ext>
            </a:extLst>
          </p:cNvPr>
          <p:cNvSpPr>
            <a:spLocks noGrp="1"/>
          </p:cNvSpPr>
          <p:nvPr>
            <p:ph type="sldNum" sz="quarter" idx="12"/>
          </p:nvPr>
        </p:nvSpPr>
        <p:spPr/>
        <p:txBody>
          <a:bodyPr/>
          <a:lstStyle/>
          <a:p>
            <a:fld id="{7D26CBBC-A65C-324F-A558-3C7EC3B0734D}" type="slidenum">
              <a:rPr lang="de-DE" smtClean="0"/>
              <a:t>38</a:t>
            </a:fld>
            <a:endParaRPr lang="de-DE"/>
          </a:p>
        </p:txBody>
      </p:sp>
      <p:sp>
        <p:nvSpPr>
          <p:cNvPr id="8" name="Inhaltsplatzhalter 2">
            <a:extLst>
              <a:ext uri="{FF2B5EF4-FFF2-40B4-BE49-F238E27FC236}">
                <a16:creationId xmlns:a16="http://schemas.microsoft.com/office/drawing/2014/main" id="{49943ECF-6EA3-F64F-81EF-7B396731F9C3}"/>
              </a:ext>
            </a:extLst>
          </p:cNvPr>
          <p:cNvSpPr txBox="1">
            <a:spLocks/>
          </p:cNvSpPr>
          <p:nvPr/>
        </p:nvSpPr>
        <p:spPr>
          <a:xfrm>
            <a:off x="838199" y="1293190"/>
            <a:ext cx="9370567" cy="6727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a:t>Bee-Bot (</a:t>
            </a:r>
            <a:r>
              <a:rPr lang="de-DE" dirty="0" err="1"/>
              <a:t>plugged</a:t>
            </a:r>
            <a:r>
              <a:rPr lang="de-DE" dirty="0"/>
              <a:t>-in)</a:t>
            </a:r>
          </a:p>
        </p:txBody>
      </p:sp>
      <p:pic>
        <p:nvPicPr>
          <p:cNvPr id="9" name="Grafik 5">
            <a:extLst>
              <a:ext uri="{FF2B5EF4-FFF2-40B4-BE49-F238E27FC236}">
                <a16:creationId xmlns:a16="http://schemas.microsoft.com/office/drawing/2014/main" id="{86915EAF-0DAC-834B-A903-D5C27ED7DB3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9929" y="1965920"/>
            <a:ext cx="4269652" cy="3968972"/>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Grafik 9">
            <a:extLst>
              <a:ext uri="{FF2B5EF4-FFF2-40B4-BE49-F238E27FC236}">
                <a16:creationId xmlns:a16="http://schemas.microsoft.com/office/drawing/2014/main" id="{1932E9BC-B2FA-C94C-ADBD-7FAB63120D9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653659" y="2495389"/>
            <a:ext cx="2359125" cy="1968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Grafik 2">
            <a:extLst>
              <a:ext uri="{FF2B5EF4-FFF2-40B4-BE49-F238E27FC236}">
                <a16:creationId xmlns:a16="http://schemas.microsoft.com/office/drawing/2014/main" id="{D2631D03-4D5F-5247-A64F-85E33F8CDC4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8903828" y="1869011"/>
            <a:ext cx="2347234" cy="2444804"/>
          </a:xfrm>
          <a:prstGeom prst="rect">
            <a:avLst/>
          </a:prstGeom>
          <a:effectLst>
            <a:outerShdw blurRad="50800" dist="38100" dir="2700000" algn="tl" rotWithShape="0">
              <a:prstClr val="black">
                <a:alpha val="40000"/>
              </a:prstClr>
            </a:outerShdw>
          </a:effectLst>
        </p:spPr>
      </p:pic>
      <p:sp>
        <p:nvSpPr>
          <p:cNvPr id="12" name="Rechteckiger Pfeil 11">
            <a:extLst>
              <a:ext uri="{FF2B5EF4-FFF2-40B4-BE49-F238E27FC236}">
                <a16:creationId xmlns:a16="http://schemas.microsoft.com/office/drawing/2014/main" id="{FFDA0F01-9A2F-894E-AEC3-A1CB14711D06}"/>
              </a:ext>
            </a:extLst>
          </p:cNvPr>
          <p:cNvSpPr/>
          <p:nvPr/>
        </p:nvSpPr>
        <p:spPr>
          <a:xfrm>
            <a:off x="8533361" y="5359109"/>
            <a:ext cx="561703" cy="548640"/>
          </a:xfrm>
          <a:prstGeom prst="ben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3" name="Pfeil nach oben 12">
            <a:extLst>
              <a:ext uri="{FF2B5EF4-FFF2-40B4-BE49-F238E27FC236}">
                <a16:creationId xmlns:a16="http://schemas.microsoft.com/office/drawing/2014/main" id="{4B2E8EE5-2F9E-5D4A-9BCE-6F82978B8D5F}"/>
              </a:ext>
            </a:extLst>
          </p:cNvPr>
          <p:cNvSpPr/>
          <p:nvPr/>
        </p:nvSpPr>
        <p:spPr>
          <a:xfrm>
            <a:off x="8237311" y="5205304"/>
            <a:ext cx="248194" cy="7190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Pfeil nach oben 13">
            <a:extLst>
              <a:ext uri="{FF2B5EF4-FFF2-40B4-BE49-F238E27FC236}">
                <a16:creationId xmlns:a16="http://schemas.microsoft.com/office/drawing/2014/main" id="{3964549D-6301-8046-AECF-7A772823A770}"/>
              </a:ext>
            </a:extLst>
          </p:cNvPr>
          <p:cNvSpPr/>
          <p:nvPr/>
        </p:nvSpPr>
        <p:spPr>
          <a:xfrm>
            <a:off x="9126739" y="5195738"/>
            <a:ext cx="248194" cy="7190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5" name="Pfeil nach oben 14">
            <a:extLst>
              <a:ext uri="{FF2B5EF4-FFF2-40B4-BE49-F238E27FC236}">
                <a16:creationId xmlns:a16="http://schemas.microsoft.com/office/drawing/2014/main" id="{09D3114A-F677-2A4A-B000-CD817896D27F}"/>
              </a:ext>
            </a:extLst>
          </p:cNvPr>
          <p:cNvSpPr/>
          <p:nvPr/>
        </p:nvSpPr>
        <p:spPr>
          <a:xfrm>
            <a:off x="9997597" y="5217509"/>
            <a:ext cx="248194" cy="7190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6" name="Rechteckiger Pfeil 15">
            <a:extLst>
              <a:ext uri="{FF2B5EF4-FFF2-40B4-BE49-F238E27FC236}">
                <a16:creationId xmlns:a16="http://schemas.microsoft.com/office/drawing/2014/main" id="{456FC04E-A297-C94A-8542-14B84DB78954}"/>
              </a:ext>
            </a:extLst>
          </p:cNvPr>
          <p:cNvSpPr/>
          <p:nvPr/>
        </p:nvSpPr>
        <p:spPr>
          <a:xfrm rot="10800000" flipV="1">
            <a:off x="9388038" y="5385007"/>
            <a:ext cx="561703" cy="551610"/>
          </a:xfrm>
          <a:prstGeom prst="bentArrow">
            <a:avLst>
              <a:gd name="adj1" fmla="val 25000"/>
              <a:gd name="adj2" fmla="val 25000"/>
              <a:gd name="adj3" fmla="val 25000"/>
              <a:gd name="adj4" fmla="val 48512"/>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7" name="Textfeld 16">
            <a:extLst>
              <a:ext uri="{FF2B5EF4-FFF2-40B4-BE49-F238E27FC236}">
                <a16:creationId xmlns:a16="http://schemas.microsoft.com/office/drawing/2014/main" id="{CE68B800-9569-B045-A8A8-B51FB218696C}"/>
              </a:ext>
            </a:extLst>
          </p:cNvPr>
          <p:cNvSpPr txBox="1"/>
          <p:nvPr/>
        </p:nvSpPr>
        <p:spPr>
          <a:xfrm>
            <a:off x="7721428" y="4566388"/>
            <a:ext cx="3058816" cy="492443"/>
          </a:xfrm>
          <a:prstGeom prst="rect">
            <a:avLst/>
          </a:prstGeom>
          <a:noFill/>
        </p:spPr>
        <p:txBody>
          <a:bodyPr wrap="square" rtlCol="0">
            <a:spAutoFit/>
          </a:bodyPr>
          <a:lstStyle/>
          <a:p>
            <a:pPr algn="ctr"/>
            <a:r>
              <a:rPr lang="de-DE" sz="2600" dirty="0">
                <a:latin typeface="Open Sans" panose="020B0606030504020204" pitchFamily="34" charset="0"/>
                <a:ea typeface="Open Sans" panose="020B0606030504020204" pitchFamily="34" charset="0"/>
                <a:cs typeface="Open Sans" panose="020B0606030504020204" pitchFamily="34" charset="0"/>
              </a:rPr>
              <a:t>Programm-Plan </a:t>
            </a:r>
          </a:p>
        </p:txBody>
      </p:sp>
      <p:pic>
        <p:nvPicPr>
          <p:cNvPr id="18" name="Grafik 2" descr="Ein Bild, das Transport, Flugzeug, Ballon enthält.&#10;&#10;Mit sehr hoher Zuverlässigkeit generierte Beschreibung">
            <a:extLst>
              <a:ext uri="{FF2B5EF4-FFF2-40B4-BE49-F238E27FC236}">
                <a16:creationId xmlns:a16="http://schemas.microsoft.com/office/drawing/2014/main" id="{2A620B03-F4F3-4441-9A4C-33FB9E7043F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8553" y="4812610"/>
            <a:ext cx="1180455" cy="1173998"/>
          </a:xfrm>
          <a:prstGeom prst="rect">
            <a:avLst/>
          </a:prstGeom>
        </p:spPr>
      </p:pic>
      <p:sp>
        <p:nvSpPr>
          <p:cNvPr id="19" name="Inhaltsplatzhalter 5">
            <a:extLst>
              <a:ext uri="{FF2B5EF4-FFF2-40B4-BE49-F238E27FC236}">
                <a16:creationId xmlns:a16="http://schemas.microsoft.com/office/drawing/2014/main" id="{98A114F7-7B6F-E440-B92D-B96F98BA399A}"/>
              </a:ext>
            </a:extLst>
          </p:cNvPr>
          <p:cNvSpPr txBox="1">
            <a:spLocks/>
          </p:cNvSpPr>
          <p:nvPr/>
        </p:nvSpPr>
        <p:spPr>
          <a:xfrm>
            <a:off x="4194059" y="136525"/>
            <a:ext cx="4695417"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Wie</a:t>
            </a:r>
            <a:r>
              <a:rPr lang="de-DE" dirty="0"/>
              <a:t> Programmieren in</a:t>
            </a:r>
          </a:p>
        </p:txBody>
      </p:sp>
      <p:sp>
        <p:nvSpPr>
          <p:cNvPr id="20" name="Inhaltsplatzhalter 5">
            <a:extLst>
              <a:ext uri="{FF2B5EF4-FFF2-40B4-BE49-F238E27FC236}">
                <a16:creationId xmlns:a16="http://schemas.microsoft.com/office/drawing/2014/main" id="{B66A515B-DB2A-1049-BDB4-2D54AE672AD1}"/>
              </a:ext>
            </a:extLst>
          </p:cNvPr>
          <p:cNvSpPr txBox="1">
            <a:spLocks/>
          </p:cNvSpPr>
          <p:nvPr/>
        </p:nvSpPr>
        <p:spPr>
          <a:xfrm>
            <a:off x="4194060" y="651693"/>
            <a:ext cx="3818724"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der Grundschule?</a:t>
            </a:r>
          </a:p>
        </p:txBody>
      </p:sp>
      <p:sp>
        <p:nvSpPr>
          <p:cNvPr id="21" name="Textfeld 20">
            <a:extLst>
              <a:ext uri="{FF2B5EF4-FFF2-40B4-BE49-F238E27FC236}">
                <a16:creationId xmlns:a16="http://schemas.microsoft.com/office/drawing/2014/main" id="{9F3FAEBF-C96C-964F-AEC1-7C9EBEC7ABB1}"/>
              </a:ext>
            </a:extLst>
          </p:cNvPr>
          <p:cNvSpPr txBox="1"/>
          <p:nvPr/>
        </p:nvSpPr>
        <p:spPr>
          <a:xfrm>
            <a:off x="9126739" y="1217412"/>
            <a:ext cx="2853666" cy="246221"/>
          </a:xfrm>
          <a:prstGeom prst="rect">
            <a:avLst/>
          </a:prstGeom>
          <a:noFill/>
        </p:spPr>
        <p:txBody>
          <a:bodyPr wrap="none" rtlCol="0">
            <a:spAutoFit/>
          </a:bodyPr>
          <a:lstStyle/>
          <a:p>
            <a:r>
              <a:rPr lang="de-DE" sz="1000" dirty="0">
                <a:solidFill>
                  <a:schemeClr val="bg1">
                    <a:lumMod val="85000"/>
                  </a:schemeClr>
                </a:solidFill>
              </a:rPr>
              <a:t>Fotos „</a:t>
            </a:r>
            <a:r>
              <a:rPr lang="de-DE" sz="1000" dirty="0" err="1">
                <a:solidFill>
                  <a:schemeClr val="bg1">
                    <a:lumMod val="85000"/>
                  </a:schemeClr>
                </a:solidFill>
              </a:rPr>
              <a:t>BeeBot</a:t>
            </a:r>
            <a:r>
              <a:rPr lang="de-DE" sz="1000" dirty="0">
                <a:solidFill>
                  <a:schemeClr val="bg1">
                    <a:lumMod val="85000"/>
                  </a:schemeClr>
                </a:solidFill>
              </a:rPr>
              <a:t>“ von PIKAS digi. Lizenz: CC BY-SA 4.0</a:t>
            </a:r>
          </a:p>
        </p:txBody>
      </p:sp>
    </p:spTree>
    <p:extLst>
      <p:ext uri="{BB962C8B-B14F-4D97-AF65-F5344CB8AC3E}">
        <p14:creationId xmlns:p14="http://schemas.microsoft.com/office/powerpoint/2010/main" val="2995858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 name="Textfeld 1">
            <a:extLst>
              <a:ext uri="{FF2B5EF4-FFF2-40B4-BE49-F238E27FC236}">
                <a16:creationId xmlns:a16="http://schemas.microsoft.com/office/drawing/2014/main" id="{69397941-CD5A-3544-BE27-3B834739DA3C}"/>
              </a:ext>
            </a:extLst>
          </p:cNvPr>
          <p:cNvSpPr txBox="1"/>
          <p:nvPr/>
        </p:nvSpPr>
        <p:spPr>
          <a:xfrm>
            <a:off x="728663" y="2375794"/>
            <a:ext cx="5367337" cy="584775"/>
          </a:xfrm>
          <a:prstGeom prst="rect">
            <a:avLst/>
          </a:prstGeom>
          <a:solidFill>
            <a:schemeClr val="bg1"/>
          </a:solidFill>
        </p:spPr>
        <p:txBody>
          <a:bodyPr wrap="square" rtlCol="0">
            <a:spAutoFit/>
          </a:bodyPr>
          <a:lstStyle/>
          <a:p>
            <a:r>
              <a:rPr lang="de-DE" sz="32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 ist Programmieren?</a:t>
            </a:r>
          </a:p>
        </p:txBody>
      </p:sp>
      <p:sp>
        <p:nvSpPr>
          <p:cNvPr id="22" name="Textfeld 21">
            <a:extLst>
              <a:ext uri="{FF2B5EF4-FFF2-40B4-BE49-F238E27FC236}">
                <a16:creationId xmlns:a16="http://schemas.microsoft.com/office/drawing/2014/main" id="{137CD6F1-2BE0-7E43-B31C-57346D2F71CD}"/>
              </a:ext>
            </a:extLst>
          </p:cNvPr>
          <p:cNvSpPr txBox="1"/>
          <p:nvPr/>
        </p:nvSpPr>
        <p:spPr>
          <a:xfrm>
            <a:off x="728660" y="3151605"/>
            <a:ext cx="10972801" cy="584775"/>
          </a:xfrm>
          <a:prstGeom prst="rect">
            <a:avLst/>
          </a:prstGeom>
          <a:solidFill>
            <a:schemeClr val="bg1"/>
          </a:solidFill>
        </p:spPr>
        <p:txBody>
          <a:bodyPr wrap="square" rtlCol="0">
            <a:spAutoFit/>
          </a:bodyPr>
          <a:lstStyle/>
          <a:p>
            <a:r>
              <a:rPr lang="de-DE" sz="32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Warum</a:t>
            </a:r>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 überhaupt Programmieren in der Grundschule?</a:t>
            </a:r>
          </a:p>
        </p:txBody>
      </p:sp>
      <p:sp>
        <p:nvSpPr>
          <p:cNvPr id="23" name="Textfeld 22">
            <a:extLst>
              <a:ext uri="{FF2B5EF4-FFF2-40B4-BE49-F238E27FC236}">
                <a16:creationId xmlns:a16="http://schemas.microsoft.com/office/drawing/2014/main" id="{ADD31EB4-B00C-D441-871F-B4271FDE318E}"/>
              </a:ext>
            </a:extLst>
          </p:cNvPr>
          <p:cNvSpPr txBox="1"/>
          <p:nvPr/>
        </p:nvSpPr>
        <p:spPr>
          <a:xfrm>
            <a:off x="728660" y="3927416"/>
            <a:ext cx="8429627" cy="584775"/>
          </a:xfrm>
          <a:prstGeom prst="rect">
            <a:avLst/>
          </a:prstGeom>
          <a:solidFill>
            <a:schemeClr val="bg1"/>
          </a:solidFill>
        </p:spPr>
        <p:txBody>
          <a:bodyPr wrap="square" rtlCol="0">
            <a:spAutoFit/>
          </a:bodyPr>
          <a:lstStyle/>
          <a:p>
            <a:r>
              <a:rPr lang="de-DE" sz="32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Wie </a:t>
            </a:r>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Programmieren in der Grundschule?</a:t>
            </a:r>
          </a:p>
        </p:txBody>
      </p:sp>
      <p:sp>
        <p:nvSpPr>
          <p:cNvPr id="24" name="Textfeld 23">
            <a:extLst>
              <a:ext uri="{FF2B5EF4-FFF2-40B4-BE49-F238E27FC236}">
                <a16:creationId xmlns:a16="http://schemas.microsoft.com/office/drawing/2014/main" id="{6156E62C-FEE4-1E49-87F2-C912BAEE2CC0}"/>
              </a:ext>
            </a:extLst>
          </p:cNvPr>
          <p:cNvSpPr txBox="1"/>
          <p:nvPr/>
        </p:nvSpPr>
        <p:spPr>
          <a:xfrm>
            <a:off x="728660" y="4703227"/>
            <a:ext cx="8886827" cy="584775"/>
          </a:xfrm>
          <a:prstGeom prst="rect">
            <a:avLst/>
          </a:prstGeom>
          <a:solidFill>
            <a:schemeClr val="bg1"/>
          </a:solidFill>
        </p:spPr>
        <p:txBody>
          <a:bodyPr wrap="square" rtlCol="0">
            <a:spAutoFit/>
          </a:bodyPr>
          <a:lstStyle/>
          <a:p>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Programmieren und Mathematikunterricht</a:t>
            </a:r>
          </a:p>
        </p:txBody>
      </p:sp>
      <p:sp>
        <p:nvSpPr>
          <p:cNvPr id="25" name="Textfeld 24">
            <a:extLst>
              <a:ext uri="{FF2B5EF4-FFF2-40B4-BE49-F238E27FC236}">
                <a16:creationId xmlns:a16="http://schemas.microsoft.com/office/drawing/2014/main" id="{13B97451-38F0-7345-B1DD-EC1078A8214C}"/>
              </a:ext>
            </a:extLst>
          </p:cNvPr>
          <p:cNvSpPr txBox="1"/>
          <p:nvPr/>
        </p:nvSpPr>
        <p:spPr>
          <a:xfrm>
            <a:off x="728660" y="5479038"/>
            <a:ext cx="6843715" cy="584775"/>
          </a:xfrm>
          <a:prstGeom prst="rect">
            <a:avLst/>
          </a:prstGeom>
          <a:solidFill>
            <a:schemeClr val="bg1"/>
          </a:solidFill>
        </p:spPr>
        <p:txBody>
          <a:bodyPr wrap="square" rtlCol="0">
            <a:spAutoFit/>
          </a:bodyPr>
          <a:lstStyle/>
          <a:p>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Weiterarbeit in der eigenen Praxis</a:t>
            </a:r>
          </a:p>
        </p:txBody>
      </p:sp>
      <p:sp>
        <p:nvSpPr>
          <p:cNvPr id="26" name="Textfeld 25">
            <a:extLst>
              <a:ext uri="{FF2B5EF4-FFF2-40B4-BE49-F238E27FC236}">
                <a16:creationId xmlns:a16="http://schemas.microsoft.com/office/drawing/2014/main" id="{CF60129E-25F7-534C-9D48-18D09E724B65}"/>
              </a:ext>
            </a:extLst>
          </p:cNvPr>
          <p:cNvSpPr txBox="1"/>
          <p:nvPr/>
        </p:nvSpPr>
        <p:spPr>
          <a:xfrm>
            <a:off x="728661" y="1579004"/>
            <a:ext cx="4071940"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INHALTE</a:t>
            </a:r>
          </a:p>
        </p:txBody>
      </p:sp>
      <p:sp>
        <p:nvSpPr>
          <p:cNvPr id="6" name="Foliennummernplatzhalter 5">
            <a:extLst>
              <a:ext uri="{FF2B5EF4-FFF2-40B4-BE49-F238E27FC236}">
                <a16:creationId xmlns:a16="http://schemas.microsoft.com/office/drawing/2014/main" id="{4B218E5B-5760-3C4E-9AFF-BF3F045EAAB3}"/>
              </a:ext>
            </a:extLst>
          </p:cNvPr>
          <p:cNvSpPr>
            <a:spLocks noGrp="1"/>
          </p:cNvSpPr>
          <p:nvPr>
            <p:ph type="sldNum" sz="quarter" idx="12"/>
          </p:nvPr>
        </p:nvSpPr>
        <p:spPr/>
        <p:txBody>
          <a:bodyPr/>
          <a:lstStyle/>
          <a:p>
            <a:fld id="{63DC21CD-A42E-AB42-85DA-371CDC81102A}" type="slidenum">
              <a:rPr lang="de-DE" smtClean="0"/>
              <a:pPr/>
              <a:t>3</a:t>
            </a:fld>
            <a:endParaRPr lang="de-DE" dirty="0"/>
          </a:p>
        </p:txBody>
      </p:sp>
      <p:sp>
        <p:nvSpPr>
          <p:cNvPr id="7" name="Datumsplatzhalter 6">
            <a:extLst>
              <a:ext uri="{FF2B5EF4-FFF2-40B4-BE49-F238E27FC236}">
                <a16:creationId xmlns:a16="http://schemas.microsoft.com/office/drawing/2014/main" id="{B2A905BA-1692-884B-A1D5-90B83DEA0E3A}"/>
              </a:ext>
            </a:extLst>
          </p:cNvPr>
          <p:cNvSpPr>
            <a:spLocks noGrp="1"/>
          </p:cNvSpPr>
          <p:nvPr>
            <p:ph type="dt" sz="half" idx="10"/>
          </p:nvPr>
        </p:nvSpPr>
        <p:spPr/>
        <p:txBody>
          <a:bodyPr/>
          <a:lstStyle/>
          <a:p>
            <a:fld id="{7446EC53-3AF3-5140-B116-87C71F65FA50}" type="datetime1">
              <a:rPr lang="de-DE" smtClean="0"/>
              <a:t>25.09.20</a:t>
            </a:fld>
            <a:endParaRPr lang="de-DE"/>
          </a:p>
        </p:txBody>
      </p:sp>
      <p:sp>
        <p:nvSpPr>
          <p:cNvPr id="8" name="Fußzeilenplatzhalter 7">
            <a:extLst>
              <a:ext uri="{FF2B5EF4-FFF2-40B4-BE49-F238E27FC236}">
                <a16:creationId xmlns:a16="http://schemas.microsoft.com/office/drawing/2014/main" id="{F2B0FDEB-D057-8E47-AA35-06348FE6B75A}"/>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Tree>
    <p:extLst>
      <p:ext uri="{BB962C8B-B14F-4D97-AF65-F5344CB8AC3E}">
        <p14:creationId xmlns:p14="http://schemas.microsoft.com/office/powerpoint/2010/main" val="747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Inhaltsplatzhalter 2">
            <a:extLst>
              <a:ext uri="{FF2B5EF4-FFF2-40B4-BE49-F238E27FC236}">
                <a16:creationId xmlns:a16="http://schemas.microsoft.com/office/drawing/2014/main" id="{A6DA3F61-4201-CC47-862B-B11A9A152174}"/>
              </a:ext>
            </a:extLst>
          </p:cNvPr>
          <p:cNvSpPr txBox="1">
            <a:spLocks/>
          </p:cNvSpPr>
          <p:nvPr/>
        </p:nvSpPr>
        <p:spPr>
          <a:xfrm>
            <a:off x="838199" y="2088767"/>
            <a:ext cx="6817663" cy="46497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400" dirty="0">
                <a:solidFill>
                  <a:srgbClr val="428891"/>
                </a:solidFill>
              </a:rPr>
              <a:t>AUFGABENSTELLUNGEN: </a:t>
            </a:r>
          </a:p>
          <a:p>
            <a:r>
              <a:rPr lang="de-DE" sz="2400" dirty="0"/>
              <a:t>Programmieren Sie einen </a:t>
            </a:r>
            <a:r>
              <a:rPr lang="de-DE" sz="2400" dirty="0" err="1"/>
              <a:t>Beebot</a:t>
            </a:r>
            <a:r>
              <a:rPr lang="de-DE" sz="2400" dirty="0"/>
              <a:t>, dessen Weg ein Rechteck beschreibt.</a:t>
            </a:r>
          </a:p>
          <a:p>
            <a:r>
              <a:rPr lang="de-DE" sz="2400" dirty="0"/>
              <a:t>Beschreiben Sie im Programmiercode den kürzesten Weg von ROT über GRÜN nach BLAU.</a:t>
            </a:r>
          </a:p>
          <a:p>
            <a:r>
              <a:rPr lang="de-DE" sz="2400" dirty="0"/>
              <a:t>Vollziehen Sie den abgebildeten Programmiercode nach. Wo befindet sich der </a:t>
            </a:r>
            <a:r>
              <a:rPr lang="de-DE" sz="2400" dirty="0" err="1"/>
              <a:t>Beebot</a:t>
            </a:r>
            <a:r>
              <a:rPr lang="de-DE" sz="2400" dirty="0"/>
              <a:t> am Ende?</a:t>
            </a:r>
          </a:p>
          <a:p>
            <a:r>
              <a:rPr lang="de-DE" sz="2400" dirty="0"/>
              <a:t>Finden Sie den Fehler. Wie muss der Code geändert werden, damit der </a:t>
            </a:r>
            <a:r>
              <a:rPr lang="de-DE" sz="2400" dirty="0" err="1"/>
              <a:t>Beebot</a:t>
            </a:r>
            <a:r>
              <a:rPr lang="de-DE" sz="2400" dirty="0"/>
              <a:t> am Ende auf ROT steht.</a:t>
            </a:r>
          </a:p>
          <a:p>
            <a:r>
              <a:rPr lang="de-DE" sz="2400" dirty="0"/>
              <a:t>Überlegen Sie weitere ergiebige Aufgaben.</a:t>
            </a:r>
          </a:p>
        </p:txBody>
      </p:sp>
      <p:pic>
        <p:nvPicPr>
          <p:cNvPr id="4" name="Grafik 3">
            <a:extLst>
              <a:ext uri="{FF2B5EF4-FFF2-40B4-BE49-F238E27FC236}">
                <a16:creationId xmlns:a16="http://schemas.microsoft.com/office/drawing/2014/main" id="{5BABFFC6-6DDA-1F40-82EC-5171E1E66D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88881" y="1356232"/>
            <a:ext cx="2312829" cy="2325859"/>
          </a:xfrm>
          <a:prstGeom prst="rect">
            <a:avLst/>
          </a:prstGeom>
        </p:spPr>
      </p:pic>
      <p:pic>
        <p:nvPicPr>
          <p:cNvPr id="5" name="Grafik 4">
            <a:extLst>
              <a:ext uri="{FF2B5EF4-FFF2-40B4-BE49-F238E27FC236}">
                <a16:creationId xmlns:a16="http://schemas.microsoft.com/office/drawing/2014/main" id="{8F549A82-AFDD-054B-BD63-50666DC35300}"/>
              </a:ext>
            </a:extLst>
          </p:cNvPr>
          <p:cNvPicPr>
            <a:picLocks noChangeAspect="1"/>
          </p:cNvPicPr>
          <p:nvPr/>
        </p:nvPicPr>
        <p:blipFill>
          <a:blip r:embed="rId4"/>
          <a:stretch>
            <a:fillRect/>
          </a:stretch>
        </p:blipFill>
        <p:spPr>
          <a:xfrm>
            <a:off x="7773429" y="4020031"/>
            <a:ext cx="858504" cy="858504"/>
          </a:xfrm>
          <a:prstGeom prst="rect">
            <a:avLst/>
          </a:prstGeom>
        </p:spPr>
      </p:pic>
      <p:grpSp>
        <p:nvGrpSpPr>
          <p:cNvPr id="8" name="Gruppieren 7">
            <a:extLst>
              <a:ext uri="{FF2B5EF4-FFF2-40B4-BE49-F238E27FC236}">
                <a16:creationId xmlns:a16="http://schemas.microsoft.com/office/drawing/2014/main" id="{901E5680-DD57-5448-A4F4-D7191444C685}"/>
              </a:ext>
            </a:extLst>
          </p:cNvPr>
          <p:cNvGrpSpPr/>
          <p:nvPr/>
        </p:nvGrpSpPr>
        <p:grpSpPr>
          <a:xfrm>
            <a:off x="8842737" y="4131284"/>
            <a:ext cx="3028358" cy="745933"/>
            <a:chOff x="8842737" y="4131284"/>
            <a:chExt cx="3028358" cy="745933"/>
          </a:xfrm>
        </p:grpSpPr>
        <p:sp>
          <p:nvSpPr>
            <p:cNvPr id="9" name="Pfeil nach oben 8">
              <a:extLst>
                <a:ext uri="{FF2B5EF4-FFF2-40B4-BE49-F238E27FC236}">
                  <a16:creationId xmlns:a16="http://schemas.microsoft.com/office/drawing/2014/main" id="{C1A383D5-7940-BB4A-99D9-D8F5722DB550}"/>
                </a:ext>
              </a:extLst>
            </p:cNvPr>
            <p:cNvSpPr/>
            <p:nvPr/>
          </p:nvSpPr>
          <p:spPr>
            <a:xfrm>
              <a:off x="9662359" y="4158205"/>
              <a:ext cx="248194" cy="7190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10" name="Rechteckiger Pfeil 9">
              <a:extLst>
                <a:ext uri="{FF2B5EF4-FFF2-40B4-BE49-F238E27FC236}">
                  <a16:creationId xmlns:a16="http://schemas.microsoft.com/office/drawing/2014/main" id="{CDD5A88D-2DC6-B642-B7C2-4C84528C0BE7}"/>
                </a:ext>
              </a:extLst>
            </p:cNvPr>
            <p:cNvSpPr/>
            <p:nvPr/>
          </p:nvSpPr>
          <p:spPr>
            <a:xfrm rot="10800000" flipV="1">
              <a:off x="10879195" y="4243391"/>
              <a:ext cx="561703" cy="551610"/>
            </a:xfrm>
            <a:prstGeom prst="bentArrow">
              <a:avLst>
                <a:gd name="adj1" fmla="val 25000"/>
                <a:gd name="adj2" fmla="val 25000"/>
                <a:gd name="adj3" fmla="val 25000"/>
                <a:gd name="adj4" fmla="val 48512"/>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3" name="Rechteckiger Pfeil 12">
              <a:extLst>
                <a:ext uri="{FF2B5EF4-FFF2-40B4-BE49-F238E27FC236}">
                  <a16:creationId xmlns:a16="http://schemas.microsoft.com/office/drawing/2014/main" id="{260C1F30-4F87-224A-BE5A-CFF0BCE22B3E}"/>
                </a:ext>
              </a:extLst>
            </p:cNvPr>
            <p:cNvSpPr/>
            <p:nvPr/>
          </p:nvSpPr>
          <p:spPr>
            <a:xfrm>
              <a:off x="8842737" y="4243391"/>
              <a:ext cx="561703" cy="548640"/>
            </a:xfrm>
            <a:prstGeom prst="ben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6" name="Pfeil nach oben 15">
              <a:extLst>
                <a:ext uri="{FF2B5EF4-FFF2-40B4-BE49-F238E27FC236}">
                  <a16:creationId xmlns:a16="http://schemas.microsoft.com/office/drawing/2014/main" id="{D5A0430B-97A8-F44D-BE1A-51D718A7CD87}"/>
                </a:ext>
              </a:extLst>
            </p:cNvPr>
            <p:cNvSpPr/>
            <p:nvPr/>
          </p:nvSpPr>
          <p:spPr>
            <a:xfrm>
              <a:off x="10045350" y="4144753"/>
              <a:ext cx="248194" cy="7190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17" name="Pfeil nach oben 16">
              <a:extLst>
                <a:ext uri="{FF2B5EF4-FFF2-40B4-BE49-F238E27FC236}">
                  <a16:creationId xmlns:a16="http://schemas.microsoft.com/office/drawing/2014/main" id="{6B6DEF0A-854A-0043-8E79-53EC96706250}"/>
                </a:ext>
              </a:extLst>
            </p:cNvPr>
            <p:cNvSpPr/>
            <p:nvPr/>
          </p:nvSpPr>
          <p:spPr>
            <a:xfrm>
              <a:off x="10428341" y="4149249"/>
              <a:ext cx="248194" cy="7190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18" name="Pfeil nach oben 17">
              <a:extLst>
                <a:ext uri="{FF2B5EF4-FFF2-40B4-BE49-F238E27FC236}">
                  <a16:creationId xmlns:a16="http://schemas.microsoft.com/office/drawing/2014/main" id="{225DBD01-67A9-FF47-94FE-6FCC99795809}"/>
                </a:ext>
              </a:extLst>
            </p:cNvPr>
            <p:cNvSpPr/>
            <p:nvPr/>
          </p:nvSpPr>
          <p:spPr>
            <a:xfrm>
              <a:off x="11622901" y="4131284"/>
              <a:ext cx="248194" cy="7190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pic>
        <p:nvPicPr>
          <p:cNvPr id="7" name="Grafik 6">
            <a:extLst>
              <a:ext uri="{FF2B5EF4-FFF2-40B4-BE49-F238E27FC236}">
                <a16:creationId xmlns:a16="http://schemas.microsoft.com/office/drawing/2014/main" id="{12BB3B9D-C25D-8245-8F14-93CDF9B47884}"/>
              </a:ext>
            </a:extLst>
          </p:cNvPr>
          <p:cNvPicPr>
            <a:picLocks noChangeAspect="1"/>
          </p:cNvPicPr>
          <p:nvPr/>
        </p:nvPicPr>
        <p:blipFill>
          <a:blip r:embed="rId5"/>
          <a:stretch>
            <a:fillRect/>
          </a:stretch>
        </p:blipFill>
        <p:spPr>
          <a:xfrm>
            <a:off x="7773429" y="5178865"/>
            <a:ext cx="858504" cy="858504"/>
          </a:xfrm>
          <a:prstGeom prst="rect">
            <a:avLst/>
          </a:prstGeom>
        </p:spPr>
      </p:pic>
      <p:sp>
        <p:nvSpPr>
          <p:cNvPr id="22" name="Inhaltsplatzhalter 2">
            <a:extLst>
              <a:ext uri="{FF2B5EF4-FFF2-40B4-BE49-F238E27FC236}">
                <a16:creationId xmlns:a16="http://schemas.microsoft.com/office/drawing/2014/main" id="{DD0025B2-9042-7B44-916D-82BE9D6B0D11}"/>
              </a:ext>
            </a:extLst>
          </p:cNvPr>
          <p:cNvSpPr>
            <a:spLocks noGrp="1"/>
          </p:cNvSpPr>
          <p:nvPr>
            <p:ph idx="1"/>
          </p:nvPr>
        </p:nvSpPr>
        <p:spPr>
          <a:xfrm>
            <a:off x="838199" y="1293190"/>
            <a:ext cx="9370567" cy="672730"/>
          </a:xfrm>
        </p:spPr>
        <p:txBody>
          <a:bodyPr/>
          <a:lstStyle/>
          <a:p>
            <a:pPr marL="0" indent="0">
              <a:buNone/>
            </a:pPr>
            <a:r>
              <a:rPr lang="de-DE" dirty="0"/>
              <a:t>Bee-Bot (unplugged und </a:t>
            </a:r>
            <a:r>
              <a:rPr lang="de-DE" dirty="0" err="1"/>
              <a:t>plugged</a:t>
            </a:r>
            <a:r>
              <a:rPr lang="de-DE" dirty="0"/>
              <a:t>-in)</a:t>
            </a:r>
          </a:p>
        </p:txBody>
      </p:sp>
      <p:grpSp>
        <p:nvGrpSpPr>
          <p:cNvPr id="11" name="Gruppieren 10">
            <a:extLst>
              <a:ext uri="{FF2B5EF4-FFF2-40B4-BE49-F238E27FC236}">
                <a16:creationId xmlns:a16="http://schemas.microsoft.com/office/drawing/2014/main" id="{B0DD08D0-D02C-C743-8DDE-D1A496D08BC2}"/>
              </a:ext>
            </a:extLst>
          </p:cNvPr>
          <p:cNvGrpSpPr/>
          <p:nvPr/>
        </p:nvGrpSpPr>
        <p:grpSpPr>
          <a:xfrm>
            <a:off x="8862554" y="5231997"/>
            <a:ext cx="2567141" cy="719227"/>
            <a:chOff x="8862554" y="5231997"/>
            <a:chExt cx="2567141" cy="719227"/>
          </a:xfrm>
        </p:grpSpPr>
        <p:sp>
          <p:nvSpPr>
            <p:cNvPr id="23" name="Pfeil nach oben 22">
              <a:extLst>
                <a:ext uri="{FF2B5EF4-FFF2-40B4-BE49-F238E27FC236}">
                  <a16:creationId xmlns:a16="http://schemas.microsoft.com/office/drawing/2014/main" id="{688A2578-F992-0943-9E99-41A4DDB88CD5}"/>
                </a:ext>
              </a:extLst>
            </p:cNvPr>
            <p:cNvSpPr/>
            <p:nvPr/>
          </p:nvSpPr>
          <p:spPr>
            <a:xfrm>
              <a:off x="10759997" y="5231997"/>
              <a:ext cx="248194" cy="7190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24" name="Pfeil nach oben 23">
              <a:extLst>
                <a:ext uri="{FF2B5EF4-FFF2-40B4-BE49-F238E27FC236}">
                  <a16:creationId xmlns:a16="http://schemas.microsoft.com/office/drawing/2014/main" id="{57E9C213-50F5-2E4A-8817-95898933D91B}"/>
                </a:ext>
              </a:extLst>
            </p:cNvPr>
            <p:cNvSpPr/>
            <p:nvPr/>
          </p:nvSpPr>
          <p:spPr>
            <a:xfrm>
              <a:off x="11181501" y="5232212"/>
              <a:ext cx="248194" cy="7190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25" name="Pfeil nach oben 24">
              <a:extLst>
                <a:ext uri="{FF2B5EF4-FFF2-40B4-BE49-F238E27FC236}">
                  <a16:creationId xmlns:a16="http://schemas.microsoft.com/office/drawing/2014/main" id="{27BDE604-2396-674B-B32D-F2BE18B0483E}"/>
                </a:ext>
              </a:extLst>
            </p:cNvPr>
            <p:cNvSpPr/>
            <p:nvPr/>
          </p:nvSpPr>
          <p:spPr>
            <a:xfrm>
              <a:off x="9602057" y="5231997"/>
              <a:ext cx="248194" cy="7190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26" name="Rechteckiger Pfeil 25">
              <a:extLst>
                <a:ext uri="{FF2B5EF4-FFF2-40B4-BE49-F238E27FC236}">
                  <a16:creationId xmlns:a16="http://schemas.microsoft.com/office/drawing/2014/main" id="{4E993F83-A158-7C4F-87D9-3120EEBA50E3}"/>
                </a:ext>
              </a:extLst>
            </p:cNvPr>
            <p:cNvSpPr/>
            <p:nvPr/>
          </p:nvSpPr>
          <p:spPr>
            <a:xfrm rot="10800000" flipV="1">
              <a:off x="8862554" y="5395249"/>
              <a:ext cx="561703" cy="551610"/>
            </a:xfrm>
            <a:prstGeom prst="bentArrow">
              <a:avLst>
                <a:gd name="adj1" fmla="val 25000"/>
                <a:gd name="adj2" fmla="val 25000"/>
                <a:gd name="adj3" fmla="val 25000"/>
                <a:gd name="adj4" fmla="val 48512"/>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27" name="Rechteckiger Pfeil 26">
              <a:extLst>
                <a:ext uri="{FF2B5EF4-FFF2-40B4-BE49-F238E27FC236}">
                  <a16:creationId xmlns:a16="http://schemas.microsoft.com/office/drawing/2014/main" id="{C84B6A24-6832-6142-A16F-A6E0C3BEA8FF}"/>
                </a:ext>
              </a:extLst>
            </p:cNvPr>
            <p:cNvSpPr/>
            <p:nvPr/>
          </p:nvSpPr>
          <p:spPr>
            <a:xfrm rot="10800000" flipV="1">
              <a:off x="9993147" y="5377529"/>
              <a:ext cx="561703" cy="551610"/>
            </a:xfrm>
            <a:prstGeom prst="bentArrow">
              <a:avLst>
                <a:gd name="adj1" fmla="val 25000"/>
                <a:gd name="adj2" fmla="val 25000"/>
                <a:gd name="adj3" fmla="val 25000"/>
                <a:gd name="adj4" fmla="val 48512"/>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ln w="0"/>
                <a:solidFill>
                  <a:schemeClr val="tx1"/>
                </a:solidFill>
                <a:effectLst>
                  <a:outerShdw blurRad="38100" dist="19050" dir="2700000" algn="tl" rotWithShape="0">
                    <a:schemeClr val="dk1">
                      <a:alpha val="40000"/>
                    </a:schemeClr>
                  </a:outerShdw>
                </a:effectLst>
              </a:endParaRPr>
            </a:p>
          </p:txBody>
        </p:sp>
      </p:grpSp>
      <p:sp>
        <p:nvSpPr>
          <p:cNvPr id="2" name="Foliennummernplatzhalter 1">
            <a:extLst>
              <a:ext uri="{FF2B5EF4-FFF2-40B4-BE49-F238E27FC236}">
                <a16:creationId xmlns:a16="http://schemas.microsoft.com/office/drawing/2014/main" id="{C82869AC-E391-164D-A8E9-B89DD2C1D459}"/>
              </a:ext>
            </a:extLst>
          </p:cNvPr>
          <p:cNvSpPr>
            <a:spLocks noGrp="1"/>
          </p:cNvSpPr>
          <p:nvPr>
            <p:ph type="sldNum" sz="quarter" idx="12"/>
          </p:nvPr>
        </p:nvSpPr>
        <p:spPr/>
        <p:txBody>
          <a:bodyPr/>
          <a:lstStyle/>
          <a:p>
            <a:fld id="{7D26CBBC-A65C-324F-A558-3C7EC3B0734D}" type="slidenum">
              <a:rPr lang="de-DE" smtClean="0"/>
              <a:t>39</a:t>
            </a:fld>
            <a:endParaRPr lang="de-DE"/>
          </a:p>
        </p:txBody>
      </p:sp>
      <p:sp>
        <p:nvSpPr>
          <p:cNvPr id="3" name="Datumsplatzhalter 2">
            <a:extLst>
              <a:ext uri="{FF2B5EF4-FFF2-40B4-BE49-F238E27FC236}">
                <a16:creationId xmlns:a16="http://schemas.microsoft.com/office/drawing/2014/main" id="{A5C38CE8-50AD-EE4B-A645-A17337D2C84C}"/>
              </a:ext>
            </a:extLst>
          </p:cNvPr>
          <p:cNvSpPr>
            <a:spLocks noGrp="1"/>
          </p:cNvSpPr>
          <p:nvPr>
            <p:ph type="dt" sz="half" idx="10"/>
          </p:nvPr>
        </p:nvSpPr>
        <p:spPr/>
        <p:txBody>
          <a:bodyPr/>
          <a:lstStyle/>
          <a:p>
            <a:fld id="{62B9BAE0-6779-E442-82AC-068F47DC482A}" type="datetime1">
              <a:rPr lang="de-DE" smtClean="0"/>
              <a:t>25.09.20</a:t>
            </a:fld>
            <a:endParaRPr lang="de-DE"/>
          </a:p>
        </p:txBody>
      </p:sp>
      <p:sp>
        <p:nvSpPr>
          <p:cNvPr id="6" name="Fußzeilenplatzhalter 5">
            <a:extLst>
              <a:ext uri="{FF2B5EF4-FFF2-40B4-BE49-F238E27FC236}">
                <a16:creationId xmlns:a16="http://schemas.microsoft.com/office/drawing/2014/main" id="{53FFE907-C8E9-194F-A450-60E7C2380F87}"/>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28" name="Inhaltsplatzhalter 5">
            <a:extLst>
              <a:ext uri="{FF2B5EF4-FFF2-40B4-BE49-F238E27FC236}">
                <a16:creationId xmlns:a16="http://schemas.microsoft.com/office/drawing/2014/main" id="{9316A88C-2424-F543-A75C-F87FB8278236}"/>
              </a:ext>
            </a:extLst>
          </p:cNvPr>
          <p:cNvSpPr>
            <a:spLocks noGrp="1"/>
          </p:cNvSpPr>
          <p:nvPr>
            <p:ph sz="half" idx="13"/>
          </p:nvPr>
        </p:nvSpPr>
        <p:spPr>
          <a:xfrm>
            <a:off x="4194059" y="136525"/>
            <a:ext cx="7584283" cy="476217"/>
          </a:xfrm>
        </p:spPr>
        <p:txBody>
          <a:bodyPr/>
          <a:lstStyle/>
          <a:p>
            <a:r>
              <a:rPr lang="de-DE" b="1" dirty="0"/>
              <a:t>Warum</a:t>
            </a:r>
            <a:r>
              <a:rPr lang="de-DE" dirty="0"/>
              <a:t> überhaupt Programmieren in</a:t>
            </a:r>
          </a:p>
        </p:txBody>
      </p:sp>
      <p:sp>
        <p:nvSpPr>
          <p:cNvPr id="29" name="Inhaltsplatzhalter 5">
            <a:extLst>
              <a:ext uri="{FF2B5EF4-FFF2-40B4-BE49-F238E27FC236}">
                <a16:creationId xmlns:a16="http://schemas.microsoft.com/office/drawing/2014/main" id="{316D8901-8DA0-8F4D-A0EF-D71A21D54226}"/>
              </a:ext>
            </a:extLst>
          </p:cNvPr>
          <p:cNvSpPr txBox="1">
            <a:spLocks/>
          </p:cNvSpPr>
          <p:nvPr/>
        </p:nvSpPr>
        <p:spPr>
          <a:xfrm>
            <a:off x="4194060" y="651693"/>
            <a:ext cx="4167516"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in der Grundschule?</a:t>
            </a:r>
          </a:p>
        </p:txBody>
      </p:sp>
      <p:sp>
        <p:nvSpPr>
          <p:cNvPr id="31" name="Textfeld 30">
            <a:extLst>
              <a:ext uri="{FF2B5EF4-FFF2-40B4-BE49-F238E27FC236}">
                <a16:creationId xmlns:a16="http://schemas.microsoft.com/office/drawing/2014/main" id="{B37BCDC0-50FA-CF46-AF79-E46195D8DE06}"/>
              </a:ext>
            </a:extLst>
          </p:cNvPr>
          <p:cNvSpPr txBox="1"/>
          <p:nvPr/>
        </p:nvSpPr>
        <p:spPr>
          <a:xfrm>
            <a:off x="9260552" y="1094751"/>
            <a:ext cx="2853666" cy="246221"/>
          </a:xfrm>
          <a:prstGeom prst="rect">
            <a:avLst/>
          </a:prstGeom>
          <a:noFill/>
        </p:spPr>
        <p:txBody>
          <a:bodyPr wrap="none" rtlCol="0">
            <a:spAutoFit/>
          </a:bodyPr>
          <a:lstStyle/>
          <a:p>
            <a:r>
              <a:rPr lang="de-DE" sz="1000" dirty="0">
                <a:solidFill>
                  <a:schemeClr val="bg1">
                    <a:lumMod val="85000"/>
                  </a:schemeClr>
                </a:solidFill>
              </a:rPr>
              <a:t>Fotos „</a:t>
            </a:r>
            <a:r>
              <a:rPr lang="de-DE" sz="1000" dirty="0" err="1">
                <a:solidFill>
                  <a:schemeClr val="bg1">
                    <a:lumMod val="85000"/>
                  </a:schemeClr>
                </a:solidFill>
              </a:rPr>
              <a:t>BeeBot</a:t>
            </a:r>
            <a:r>
              <a:rPr lang="de-DE" sz="1000" dirty="0">
                <a:solidFill>
                  <a:schemeClr val="bg1">
                    <a:lumMod val="85000"/>
                  </a:schemeClr>
                </a:solidFill>
              </a:rPr>
              <a:t>“ von PIKAS digi. Lizenz: CC BY-SA 4.0</a:t>
            </a:r>
          </a:p>
        </p:txBody>
      </p:sp>
      <p:pic>
        <p:nvPicPr>
          <p:cNvPr id="15" name="Grafik 14">
            <a:extLst>
              <a:ext uri="{FF2B5EF4-FFF2-40B4-BE49-F238E27FC236}">
                <a16:creationId xmlns:a16="http://schemas.microsoft.com/office/drawing/2014/main" id="{936B9345-A320-E647-8FCD-FFE49404F234}"/>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5400000">
            <a:off x="7871134" y="4168546"/>
            <a:ext cx="618504" cy="570918"/>
          </a:xfrm>
          <a:prstGeom prst="rect">
            <a:avLst/>
          </a:prstGeom>
        </p:spPr>
      </p:pic>
      <p:pic>
        <p:nvPicPr>
          <p:cNvPr id="30" name="Grafik 29">
            <a:extLst>
              <a:ext uri="{FF2B5EF4-FFF2-40B4-BE49-F238E27FC236}">
                <a16:creationId xmlns:a16="http://schemas.microsoft.com/office/drawing/2014/main" id="{28A9D1A1-8F66-8A44-B7CB-8FC0DB8003FF}"/>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919727" y="5322658"/>
            <a:ext cx="618504" cy="570918"/>
          </a:xfrm>
          <a:prstGeom prst="rect">
            <a:avLst/>
          </a:prstGeom>
        </p:spPr>
      </p:pic>
    </p:spTree>
    <p:extLst>
      <p:ext uri="{BB962C8B-B14F-4D97-AF65-F5344CB8AC3E}">
        <p14:creationId xmlns:p14="http://schemas.microsoft.com/office/powerpoint/2010/main" val="28487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A2E96FA-167D-8C4B-BD17-6FA9A622C4F9}"/>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AB97F153-EBB3-B745-95BA-958DC0F0DFCF}"/>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99DDADBD-125F-A94C-AB4C-6567971385AF}"/>
              </a:ext>
            </a:extLst>
          </p:cNvPr>
          <p:cNvSpPr>
            <a:spLocks noGrp="1"/>
          </p:cNvSpPr>
          <p:nvPr>
            <p:ph type="sldNum" sz="quarter" idx="12"/>
          </p:nvPr>
        </p:nvSpPr>
        <p:spPr/>
        <p:txBody>
          <a:bodyPr/>
          <a:lstStyle/>
          <a:p>
            <a:fld id="{7D26CBBC-A65C-324F-A558-3C7EC3B0734D}" type="slidenum">
              <a:rPr lang="de-DE" smtClean="0"/>
              <a:t>40</a:t>
            </a:fld>
            <a:endParaRPr lang="de-DE"/>
          </a:p>
        </p:txBody>
      </p:sp>
      <p:sp>
        <p:nvSpPr>
          <p:cNvPr id="8" name="Textfeld 7">
            <a:extLst>
              <a:ext uri="{FF2B5EF4-FFF2-40B4-BE49-F238E27FC236}">
                <a16:creationId xmlns:a16="http://schemas.microsoft.com/office/drawing/2014/main" id="{BDD40EBC-E79E-C345-9F27-4B9492AB1C2A}"/>
              </a:ext>
            </a:extLst>
          </p:cNvPr>
          <p:cNvSpPr txBox="1"/>
          <p:nvPr/>
        </p:nvSpPr>
        <p:spPr>
          <a:xfrm>
            <a:off x="783609" y="1300638"/>
            <a:ext cx="11205192" cy="984885"/>
          </a:xfrm>
          <a:prstGeom prst="rect">
            <a:avLst/>
          </a:prstGeom>
          <a:noFill/>
        </p:spPr>
        <p:txBody>
          <a:bodyPr wrap="square" rtlCol="0">
            <a:spAutoFit/>
          </a:bodyPr>
          <a:lstStyle/>
          <a:p>
            <a:pPr>
              <a:lnSpc>
                <a:spcPct val="90000"/>
              </a:lnSpc>
              <a:spcBef>
                <a:spcPts val="1000"/>
              </a:spcBef>
            </a:pPr>
            <a:r>
              <a:rPr lang="de-DE" sz="2000" b="1" dirty="0">
                <a:latin typeface="Open Sans" panose="020B0606030504020204" pitchFamily="34" charset="0"/>
                <a:ea typeface="Open Sans" panose="020B0606030504020204" pitchFamily="34" charset="0"/>
                <a:cs typeface="Open Sans" panose="020B0606030504020204" pitchFamily="34" charset="0"/>
              </a:rPr>
              <a:t>Muster erkunden (unplugged)</a:t>
            </a:r>
          </a:p>
          <a:p>
            <a:r>
              <a:rPr lang="de-DE" sz="2000" dirty="0">
                <a:latin typeface="Open Sans" panose="020B0606030504020204" pitchFamily="34" charset="0"/>
                <a:ea typeface="Open Sans" panose="020B0606030504020204" pitchFamily="34" charset="0"/>
                <a:cs typeface="Open Sans" panose="020B0606030504020204" pitchFamily="34" charset="0"/>
              </a:rPr>
              <a:t>Mathematische Strukturen mithilfe von Programmieranweisungen aufdecken und beschreiben</a:t>
            </a:r>
          </a:p>
        </p:txBody>
      </p:sp>
      <p:sp>
        <p:nvSpPr>
          <p:cNvPr id="9" name="Inhaltsplatzhalter 2">
            <a:extLst>
              <a:ext uri="{FF2B5EF4-FFF2-40B4-BE49-F238E27FC236}">
                <a16:creationId xmlns:a16="http://schemas.microsoft.com/office/drawing/2014/main" id="{E6F62086-980D-C641-B255-A14FF81095E3}"/>
              </a:ext>
            </a:extLst>
          </p:cNvPr>
          <p:cNvSpPr>
            <a:spLocks noGrp="1"/>
          </p:cNvSpPr>
          <p:nvPr>
            <p:ph idx="1"/>
          </p:nvPr>
        </p:nvSpPr>
        <p:spPr>
          <a:xfrm>
            <a:off x="838200" y="2297730"/>
            <a:ext cx="9722476" cy="1560594"/>
          </a:xfrm>
        </p:spPr>
        <p:txBody>
          <a:bodyPr>
            <a:normAutofit/>
          </a:bodyPr>
          <a:lstStyle/>
          <a:p>
            <a:r>
              <a:rPr lang="de-DE" sz="2000" dirty="0"/>
              <a:t>Muster Programmieren: </a:t>
            </a:r>
            <a:br>
              <a:rPr lang="de-DE" sz="2000" dirty="0"/>
            </a:br>
            <a:r>
              <a:rPr lang="de-DE" sz="2000" dirty="0">
                <a:sym typeface="Wingdings" pitchFamily="2" charset="2"/>
              </a:rPr>
              <a:t>Durch einen Code eindeutige Handlungsanweisungen erstellen, die zu einem geplanten Muster führen.</a:t>
            </a:r>
          </a:p>
          <a:p>
            <a:r>
              <a:rPr lang="de-DE" sz="2000" dirty="0"/>
              <a:t>Programme lesen und zuordnen.</a:t>
            </a:r>
          </a:p>
          <a:p>
            <a:endParaRPr lang="de-DE" sz="2200" dirty="0"/>
          </a:p>
        </p:txBody>
      </p:sp>
      <p:sp>
        <p:nvSpPr>
          <p:cNvPr id="11" name="Inhaltsplatzhalter 5">
            <a:extLst>
              <a:ext uri="{FF2B5EF4-FFF2-40B4-BE49-F238E27FC236}">
                <a16:creationId xmlns:a16="http://schemas.microsoft.com/office/drawing/2014/main" id="{57E239DB-C98B-F84F-BF9C-F2D0FB1B2DA7}"/>
              </a:ext>
            </a:extLst>
          </p:cNvPr>
          <p:cNvSpPr txBox="1">
            <a:spLocks/>
          </p:cNvSpPr>
          <p:nvPr/>
        </p:nvSpPr>
        <p:spPr>
          <a:xfrm>
            <a:off x="4194059" y="136525"/>
            <a:ext cx="4695417"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Wie</a:t>
            </a:r>
            <a:r>
              <a:rPr lang="de-DE" dirty="0"/>
              <a:t> Programmieren in</a:t>
            </a:r>
          </a:p>
        </p:txBody>
      </p:sp>
      <p:sp>
        <p:nvSpPr>
          <p:cNvPr id="12" name="Inhaltsplatzhalter 5">
            <a:extLst>
              <a:ext uri="{FF2B5EF4-FFF2-40B4-BE49-F238E27FC236}">
                <a16:creationId xmlns:a16="http://schemas.microsoft.com/office/drawing/2014/main" id="{F577D5C4-ADAA-4547-BB7C-1A036792F1DD}"/>
              </a:ext>
            </a:extLst>
          </p:cNvPr>
          <p:cNvSpPr txBox="1">
            <a:spLocks/>
          </p:cNvSpPr>
          <p:nvPr/>
        </p:nvSpPr>
        <p:spPr>
          <a:xfrm>
            <a:off x="4194060" y="651693"/>
            <a:ext cx="3818724"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der Grundschule?</a:t>
            </a:r>
          </a:p>
        </p:txBody>
      </p:sp>
      <p:pic>
        <p:nvPicPr>
          <p:cNvPr id="6" name="Grafik 5">
            <a:extLst>
              <a:ext uri="{FF2B5EF4-FFF2-40B4-BE49-F238E27FC236}">
                <a16:creationId xmlns:a16="http://schemas.microsoft.com/office/drawing/2014/main" id="{82532D7E-2968-6A41-B5A7-5550B44395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81400" y="3725706"/>
            <a:ext cx="8044041" cy="2498026"/>
          </a:xfrm>
          <a:prstGeom prst="rect">
            <a:avLst/>
          </a:prstGeom>
        </p:spPr>
      </p:pic>
      <p:sp>
        <p:nvSpPr>
          <p:cNvPr id="10" name="Textfeld 9">
            <a:extLst>
              <a:ext uri="{FF2B5EF4-FFF2-40B4-BE49-F238E27FC236}">
                <a16:creationId xmlns:a16="http://schemas.microsoft.com/office/drawing/2014/main" id="{EAB7E8C0-DA8B-9C4E-A5B2-037D72802006}"/>
              </a:ext>
            </a:extLst>
          </p:cNvPr>
          <p:cNvSpPr txBox="1"/>
          <p:nvPr/>
        </p:nvSpPr>
        <p:spPr>
          <a:xfrm>
            <a:off x="9126739" y="1217412"/>
            <a:ext cx="2986715" cy="246221"/>
          </a:xfrm>
          <a:prstGeom prst="rect">
            <a:avLst/>
          </a:prstGeom>
          <a:noFill/>
        </p:spPr>
        <p:txBody>
          <a:bodyPr wrap="none" rtlCol="0">
            <a:spAutoFit/>
          </a:bodyPr>
          <a:lstStyle/>
          <a:p>
            <a:r>
              <a:rPr lang="de-DE" sz="1000" dirty="0">
                <a:solidFill>
                  <a:schemeClr val="bg1">
                    <a:lumMod val="85000"/>
                  </a:schemeClr>
                </a:solidFill>
              </a:rPr>
              <a:t>Grafik „Muster“ von PIKAS digi. Lizenz: CC BY-SA 4.0</a:t>
            </a:r>
          </a:p>
        </p:txBody>
      </p:sp>
    </p:spTree>
    <p:extLst>
      <p:ext uri="{BB962C8B-B14F-4D97-AF65-F5344CB8AC3E}">
        <p14:creationId xmlns:p14="http://schemas.microsoft.com/office/powerpoint/2010/main" val="326933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0E39992-B078-214E-93AB-9F261FD0DA10}"/>
              </a:ext>
            </a:extLst>
          </p:cNvPr>
          <p:cNvSpPr>
            <a:spLocks noGrp="1"/>
          </p:cNvSpPr>
          <p:nvPr>
            <p:ph idx="1"/>
          </p:nvPr>
        </p:nvSpPr>
        <p:spPr>
          <a:xfrm>
            <a:off x="838200" y="2462875"/>
            <a:ext cx="5523492" cy="3680767"/>
          </a:xfrm>
        </p:spPr>
        <p:txBody>
          <a:bodyPr>
            <a:normAutofit fontScale="92500" lnSpcReduction="10000"/>
          </a:bodyPr>
          <a:lstStyle/>
          <a:p>
            <a:pPr marL="0" indent="0">
              <a:buNone/>
            </a:pPr>
            <a:r>
              <a:rPr lang="de-DE" sz="2200" dirty="0">
                <a:solidFill>
                  <a:srgbClr val="428891"/>
                </a:solidFill>
              </a:rPr>
              <a:t>AUFGABENSTELLUNGEN:</a:t>
            </a:r>
          </a:p>
          <a:p>
            <a:pPr>
              <a:buFontTx/>
              <a:buChar char="-"/>
            </a:pPr>
            <a:r>
              <a:rPr lang="de-DE" sz="2200" dirty="0"/>
              <a:t>Welcher Programmcode passt zum Muster?</a:t>
            </a:r>
          </a:p>
          <a:p>
            <a:pPr>
              <a:buFontTx/>
              <a:buChar char="-"/>
            </a:pPr>
            <a:r>
              <a:rPr lang="de-DE" sz="2200" dirty="0"/>
              <a:t>Zeichnen Sie ein Muster auf Karopapier und übertragen Sie es in einen Programmcode.</a:t>
            </a:r>
          </a:p>
          <a:p>
            <a:pPr>
              <a:buFontTx/>
              <a:buChar char="-"/>
            </a:pPr>
            <a:r>
              <a:rPr lang="de-DE" sz="2200" dirty="0"/>
              <a:t>Schreiben Sie einen Programmcode und übersetzen Sie diesen dann in ein Muster auf Karopapier.</a:t>
            </a:r>
          </a:p>
          <a:p>
            <a:pPr>
              <a:buFontTx/>
              <a:buChar char="-"/>
            </a:pPr>
            <a:r>
              <a:rPr lang="de-DE" sz="2200" dirty="0"/>
              <a:t>Erstellen Sie zu einem vorgegebenen Muster zwei verschiedene Programmcodes.</a:t>
            </a:r>
          </a:p>
        </p:txBody>
      </p:sp>
      <p:sp>
        <p:nvSpPr>
          <p:cNvPr id="2" name="Foliennummernplatzhalter 1">
            <a:extLst>
              <a:ext uri="{FF2B5EF4-FFF2-40B4-BE49-F238E27FC236}">
                <a16:creationId xmlns:a16="http://schemas.microsoft.com/office/drawing/2014/main" id="{B536DEB1-9DFB-2540-ADAF-923913FA07F9}"/>
              </a:ext>
            </a:extLst>
          </p:cNvPr>
          <p:cNvSpPr>
            <a:spLocks noGrp="1"/>
          </p:cNvSpPr>
          <p:nvPr>
            <p:ph type="sldNum" sz="quarter" idx="12"/>
          </p:nvPr>
        </p:nvSpPr>
        <p:spPr/>
        <p:txBody>
          <a:bodyPr/>
          <a:lstStyle/>
          <a:p>
            <a:fld id="{7D26CBBC-A65C-324F-A558-3C7EC3B0734D}" type="slidenum">
              <a:rPr lang="de-DE" smtClean="0"/>
              <a:t>41</a:t>
            </a:fld>
            <a:endParaRPr lang="de-DE"/>
          </a:p>
        </p:txBody>
      </p:sp>
      <p:sp>
        <p:nvSpPr>
          <p:cNvPr id="4" name="Datumsplatzhalter 3">
            <a:extLst>
              <a:ext uri="{FF2B5EF4-FFF2-40B4-BE49-F238E27FC236}">
                <a16:creationId xmlns:a16="http://schemas.microsoft.com/office/drawing/2014/main" id="{1766B995-B580-E348-81C9-9C98FFCDCB0B}"/>
              </a:ext>
            </a:extLst>
          </p:cNvPr>
          <p:cNvSpPr>
            <a:spLocks noGrp="1"/>
          </p:cNvSpPr>
          <p:nvPr>
            <p:ph type="dt" sz="half" idx="10"/>
          </p:nvPr>
        </p:nvSpPr>
        <p:spPr/>
        <p:txBody>
          <a:bodyPr/>
          <a:lstStyle/>
          <a:p>
            <a:fld id="{EE4A50BA-EBB8-F848-8694-E002D50E7C79}" type="datetime1">
              <a:rPr lang="de-DE" smtClean="0"/>
              <a:t>25.09.20</a:t>
            </a:fld>
            <a:endParaRPr lang="de-DE"/>
          </a:p>
        </p:txBody>
      </p:sp>
      <p:sp>
        <p:nvSpPr>
          <p:cNvPr id="7" name="Fußzeilenplatzhalter 6">
            <a:extLst>
              <a:ext uri="{FF2B5EF4-FFF2-40B4-BE49-F238E27FC236}">
                <a16:creationId xmlns:a16="http://schemas.microsoft.com/office/drawing/2014/main" id="{73CF45BB-8F74-244A-8573-9E46E6B73F80}"/>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10" name="Inhaltsplatzhalter 5">
            <a:extLst>
              <a:ext uri="{FF2B5EF4-FFF2-40B4-BE49-F238E27FC236}">
                <a16:creationId xmlns:a16="http://schemas.microsoft.com/office/drawing/2014/main" id="{DF75AB07-539E-D641-90A1-7DF665529AAB}"/>
              </a:ext>
            </a:extLst>
          </p:cNvPr>
          <p:cNvSpPr>
            <a:spLocks noGrp="1"/>
          </p:cNvSpPr>
          <p:nvPr>
            <p:ph sz="half" idx="13"/>
          </p:nvPr>
        </p:nvSpPr>
        <p:spPr>
          <a:xfrm>
            <a:off x="4194059" y="136525"/>
            <a:ext cx="7584283" cy="476217"/>
          </a:xfrm>
        </p:spPr>
        <p:txBody>
          <a:bodyPr/>
          <a:lstStyle/>
          <a:p>
            <a:r>
              <a:rPr lang="de-DE" b="1" dirty="0"/>
              <a:t>Warum</a:t>
            </a:r>
            <a:r>
              <a:rPr lang="de-DE" dirty="0"/>
              <a:t> überhaupt Programmieren in</a:t>
            </a:r>
          </a:p>
        </p:txBody>
      </p:sp>
      <p:sp>
        <p:nvSpPr>
          <p:cNvPr id="11" name="Inhaltsplatzhalter 5">
            <a:extLst>
              <a:ext uri="{FF2B5EF4-FFF2-40B4-BE49-F238E27FC236}">
                <a16:creationId xmlns:a16="http://schemas.microsoft.com/office/drawing/2014/main" id="{B0B17A7A-2FE9-164C-89B6-24EB6A78FA7B}"/>
              </a:ext>
            </a:extLst>
          </p:cNvPr>
          <p:cNvSpPr txBox="1">
            <a:spLocks/>
          </p:cNvSpPr>
          <p:nvPr/>
        </p:nvSpPr>
        <p:spPr>
          <a:xfrm>
            <a:off x="4194060" y="651693"/>
            <a:ext cx="4167516"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in der Grundschule?</a:t>
            </a:r>
          </a:p>
        </p:txBody>
      </p:sp>
      <p:sp>
        <p:nvSpPr>
          <p:cNvPr id="13" name="Textfeld 12">
            <a:extLst>
              <a:ext uri="{FF2B5EF4-FFF2-40B4-BE49-F238E27FC236}">
                <a16:creationId xmlns:a16="http://schemas.microsoft.com/office/drawing/2014/main" id="{874D3859-2C1D-B342-907C-71913F80A392}"/>
              </a:ext>
            </a:extLst>
          </p:cNvPr>
          <p:cNvSpPr txBox="1"/>
          <p:nvPr/>
        </p:nvSpPr>
        <p:spPr>
          <a:xfrm>
            <a:off x="783609" y="1300638"/>
            <a:ext cx="11205192" cy="984885"/>
          </a:xfrm>
          <a:prstGeom prst="rect">
            <a:avLst/>
          </a:prstGeom>
          <a:noFill/>
        </p:spPr>
        <p:txBody>
          <a:bodyPr wrap="square" rtlCol="0">
            <a:spAutoFit/>
          </a:bodyPr>
          <a:lstStyle/>
          <a:p>
            <a:pPr>
              <a:lnSpc>
                <a:spcPct val="90000"/>
              </a:lnSpc>
              <a:spcBef>
                <a:spcPts val="1000"/>
              </a:spcBef>
            </a:pPr>
            <a:r>
              <a:rPr lang="de-DE" sz="2000" b="1" dirty="0">
                <a:latin typeface="Open Sans" panose="020B0606030504020204" pitchFamily="34" charset="0"/>
                <a:ea typeface="Open Sans" panose="020B0606030504020204" pitchFamily="34" charset="0"/>
                <a:cs typeface="Open Sans" panose="020B0606030504020204" pitchFamily="34" charset="0"/>
              </a:rPr>
              <a:t>Muster erkunden (unplugged)</a:t>
            </a:r>
          </a:p>
          <a:p>
            <a:r>
              <a:rPr lang="de-DE" sz="2000" dirty="0">
                <a:latin typeface="Open Sans" panose="020B0606030504020204" pitchFamily="34" charset="0"/>
                <a:ea typeface="Open Sans" panose="020B0606030504020204" pitchFamily="34" charset="0"/>
                <a:cs typeface="Open Sans" panose="020B0606030504020204" pitchFamily="34" charset="0"/>
              </a:rPr>
              <a:t>Mathematische Strukturen mithilfe von Programmieranweisungen aufdecken und beschreiben</a:t>
            </a:r>
          </a:p>
        </p:txBody>
      </p:sp>
      <p:pic>
        <p:nvPicPr>
          <p:cNvPr id="9" name="Grafik 8">
            <a:extLst>
              <a:ext uri="{FF2B5EF4-FFF2-40B4-BE49-F238E27FC236}">
                <a16:creationId xmlns:a16="http://schemas.microsoft.com/office/drawing/2014/main" id="{84239ED9-6D27-FF48-86CD-67B2F0EACD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33977" y="2369890"/>
            <a:ext cx="1770573" cy="1455025"/>
          </a:xfrm>
          <a:prstGeom prst="rect">
            <a:avLst/>
          </a:prstGeom>
        </p:spPr>
      </p:pic>
      <p:pic>
        <p:nvPicPr>
          <p:cNvPr id="12" name="Grafik 11">
            <a:extLst>
              <a:ext uri="{FF2B5EF4-FFF2-40B4-BE49-F238E27FC236}">
                <a16:creationId xmlns:a16="http://schemas.microsoft.com/office/drawing/2014/main" id="{77D86084-12A2-3345-B98D-EB76AFC1B2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89750" y="3948414"/>
            <a:ext cx="4114800" cy="1969568"/>
          </a:xfrm>
          <a:prstGeom prst="rect">
            <a:avLst/>
          </a:prstGeom>
        </p:spPr>
      </p:pic>
      <p:sp>
        <p:nvSpPr>
          <p:cNvPr id="14" name="Textfeld 13">
            <a:extLst>
              <a:ext uri="{FF2B5EF4-FFF2-40B4-BE49-F238E27FC236}">
                <a16:creationId xmlns:a16="http://schemas.microsoft.com/office/drawing/2014/main" id="{900FC645-63E3-644A-87C1-8B305F1DC381}"/>
              </a:ext>
            </a:extLst>
          </p:cNvPr>
          <p:cNvSpPr txBox="1"/>
          <p:nvPr/>
        </p:nvSpPr>
        <p:spPr>
          <a:xfrm>
            <a:off x="9126739" y="1217412"/>
            <a:ext cx="2986715" cy="246221"/>
          </a:xfrm>
          <a:prstGeom prst="rect">
            <a:avLst/>
          </a:prstGeom>
          <a:noFill/>
        </p:spPr>
        <p:txBody>
          <a:bodyPr wrap="none" rtlCol="0">
            <a:spAutoFit/>
          </a:bodyPr>
          <a:lstStyle/>
          <a:p>
            <a:r>
              <a:rPr lang="de-DE" sz="1000" dirty="0">
                <a:solidFill>
                  <a:schemeClr val="bg1">
                    <a:lumMod val="85000"/>
                  </a:schemeClr>
                </a:solidFill>
              </a:rPr>
              <a:t>Grafik „Muster“ von PIKAS digi. Lizenz: CC BY-SA 4.0</a:t>
            </a:r>
          </a:p>
        </p:txBody>
      </p:sp>
    </p:spTree>
    <p:extLst>
      <p:ext uri="{BB962C8B-B14F-4D97-AF65-F5344CB8AC3E}">
        <p14:creationId xmlns:p14="http://schemas.microsoft.com/office/powerpoint/2010/main" val="89049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71BBD372-C031-3A41-AE27-10601E24CC11}"/>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10D95DFF-E02D-C546-A0A6-BF29E68E6B5B}"/>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53B48A5B-B876-0341-9893-91583B56E100}"/>
              </a:ext>
            </a:extLst>
          </p:cNvPr>
          <p:cNvSpPr>
            <a:spLocks noGrp="1"/>
          </p:cNvSpPr>
          <p:nvPr>
            <p:ph type="sldNum" sz="quarter" idx="12"/>
          </p:nvPr>
        </p:nvSpPr>
        <p:spPr/>
        <p:txBody>
          <a:bodyPr/>
          <a:lstStyle/>
          <a:p>
            <a:fld id="{7D26CBBC-A65C-324F-A558-3C7EC3B0734D}" type="slidenum">
              <a:rPr lang="de-DE" smtClean="0"/>
              <a:t>42</a:t>
            </a:fld>
            <a:endParaRPr lang="de-DE"/>
          </a:p>
        </p:txBody>
      </p:sp>
      <p:sp>
        <p:nvSpPr>
          <p:cNvPr id="8" name="Inhaltsplatzhalter 2">
            <a:extLst>
              <a:ext uri="{FF2B5EF4-FFF2-40B4-BE49-F238E27FC236}">
                <a16:creationId xmlns:a16="http://schemas.microsoft.com/office/drawing/2014/main" id="{BEACC0E9-1EE8-6448-99C1-E88A139DDF8C}"/>
              </a:ext>
            </a:extLst>
          </p:cNvPr>
          <p:cNvSpPr txBox="1">
            <a:spLocks/>
          </p:cNvSpPr>
          <p:nvPr/>
        </p:nvSpPr>
        <p:spPr>
          <a:xfrm>
            <a:off x="838200" y="1318197"/>
            <a:ext cx="10515600" cy="18542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a:t>Real-Life Algorithmus (unplugged)</a:t>
            </a:r>
          </a:p>
          <a:p>
            <a:pPr marL="0" indent="0">
              <a:buFont typeface="Arial" panose="020B0604020202020204" pitchFamily="34" charset="0"/>
              <a:buNone/>
            </a:pPr>
            <a:endParaRPr lang="de-DE" dirty="0"/>
          </a:p>
          <a:p>
            <a:pPr marL="0" indent="0">
              <a:buFont typeface="Arial" panose="020B0604020202020204" pitchFamily="34" charset="0"/>
              <a:buNone/>
            </a:pPr>
            <a:r>
              <a:rPr lang="de-DE" dirty="0"/>
              <a:t>z.B. Faltanleitungen</a:t>
            </a:r>
          </a:p>
        </p:txBody>
      </p:sp>
      <p:sp>
        <p:nvSpPr>
          <p:cNvPr id="12" name="Inhaltsplatzhalter 5">
            <a:extLst>
              <a:ext uri="{FF2B5EF4-FFF2-40B4-BE49-F238E27FC236}">
                <a16:creationId xmlns:a16="http://schemas.microsoft.com/office/drawing/2014/main" id="{63E5C4FC-C7D8-2341-B2F2-5D8CF9EA2BDF}"/>
              </a:ext>
            </a:extLst>
          </p:cNvPr>
          <p:cNvSpPr txBox="1">
            <a:spLocks/>
          </p:cNvSpPr>
          <p:nvPr/>
        </p:nvSpPr>
        <p:spPr>
          <a:xfrm>
            <a:off x="4194059" y="136525"/>
            <a:ext cx="4695417"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Wie</a:t>
            </a:r>
            <a:r>
              <a:rPr lang="de-DE" dirty="0"/>
              <a:t> Programmieren in</a:t>
            </a:r>
          </a:p>
        </p:txBody>
      </p:sp>
      <p:sp>
        <p:nvSpPr>
          <p:cNvPr id="13" name="Inhaltsplatzhalter 5">
            <a:extLst>
              <a:ext uri="{FF2B5EF4-FFF2-40B4-BE49-F238E27FC236}">
                <a16:creationId xmlns:a16="http://schemas.microsoft.com/office/drawing/2014/main" id="{F8A08AD2-5259-7A4D-8324-2D36B59AED12}"/>
              </a:ext>
            </a:extLst>
          </p:cNvPr>
          <p:cNvSpPr txBox="1">
            <a:spLocks/>
          </p:cNvSpPr>
          <p:nvPr/>
        </p:nvSpPr>
        <p:spPr>
          <a:xfrm>
            <a:off x="4194060" y="651693"/>
            <a:ext cx="3818724"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der Grundschule?</a:t>
            </a:r>
          </a:p>
        </p:txBody>
      </p:sp>
      <p:pic>
        <p:nvPicPr>
          <p:cNvPr id="14" name="Grafik 13">
            <a:extLst>
              <a:ext uri="{FF2B5EF4-FFF2-40B4-BE49-F238E27FC236}">
                <a16:creationId xmlns:a16="http://schemas.microsoft.com/office/drawing/2014/main" id="{EFD78550-8515-014E-892D-8186136F8E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6183" y="1318197"/>
            <a:ext cx="10855817" cy="8141863"/>
          </a:xfrm>
          <a:prstGeom prst="rect">
            <a:avLst/>
          </a:prstGeom>
        </p:spPr>
      </p:pic>
      <p:sp>
        <p:nvSpPr>
          <p:cNvPr id="9" name="Textfeld 8">
            <a:extLst>
              <a:ext uri="{FF2B5EF4-FFF2-40B4-BE49-F238E27FC236}">
                <a16:creationId xmlns:a16="http://schemas.microsoft.com/office/drawing/2014/main" id="{B9DD9199-B184-1A43-89F8-C55008C1E67D}"/>
              </a:ext>
            </a:extLst>
          </p:cNvPr>
          <p:cNvSpPr txBox="1"/>
          <p:nvPr/>
        </p:nvSpPr>
        <p:spPr>
          <a:xfrm>
            <a:off x="9126739" y="1217412"/>
            <a:ext cx="3038011" cy="246221"/>
          </a:xfrm>
          <a:prstGeom prst="rect">
            <a:avLst/>
          </a:prstGeom>
          <a:noFill/>
        </p:spPr>
        <p:txBody>
          <a:bodyPr wrap="none" rtlCol="0">
            <a:spAutoFit/>
          </a:bodyPr>
          <a:lstStyle/>
          <a:p>
            <a:r>
              <a:rPr lang="de-DE" sz="1000" dirty="0">
                <a:solidFill>
                  <a:schemeClr val="bg1">
                    <a:lumMod val="85000"/>
                  </a:schemeClr>
                </a:solidFill>
              </a:rPr>
              <a:t>Fotos „Faltungen“ von PIKAS digi. Lizenz: CC BY-SA 4.0</a:t>
            </a:r>
          </a:p>
        </p:txBody>
      </p:sp>
    </p:spTree>
    <p:extLst>
      <p:ext uri="{BB962C8B-B14F-4D97-AF65-F5344CB8AC3E}">
        <p14:creationId xmlns:p14="http://schemas.microsoft.com/office/powerpoint/2010/main" val="11165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351C14-DFC1-DB44-A352-44B300663914}"/>
              </a:ext>
            </a:extLst>
          </p:cNvPr>
          <p:cNvSpPr>
            <a:spLocks noGrp="1"/>
          </p:cNvSpPr>
          <p:nvPr>
            <p:ph type="sldNum" sz="quarter" idx="12"/>
          </p:nvPr>
        </p:nvSpPr>
        <p:spPr/>
        <p:txBody>
          <a:bodyPr/>
          <a:lstStyle/>
          <a:p>
            <a:fld id="{7D26CBBC-A65C-324F-A558-3C7EC3B0734D}" type="slidenum">
              <a:rPr lang="de-DE" smtClean="0"/>
              <a:t>43</a:t>
            </a:fld>
            <a:endParaRPr lang="de-DE"/>
          </a:p>
        </p:txBody>
      </p:sp>
      <p:sp>
        <p:nvSpPr>
          <p:cNvPr id="6" name="Datumsplatzhalter 5">
            <a:extLst>
              <a:ext uri="{FF2B5EF4-FFF2-40B4-BE49-F238E27FC236}">
                <a16:creationId xmlns:a16="http://schemas.microsoft.com/office/drawing/2014/main" id="{B6BE6ACC-E936-2246-BDEF-EDBF79DB9992}"/>
              </a:ext>
            </a:extLst>
          </p:cNvPr>
          <p:cNvSpPr>
            <a:spLocks noGrp="1"/>
          </p:cNvSpPr>
          <p:nvPr>
            <p:ph type="dt" sz="half" idx="10"/>
          </p:nvPr>
        </p:nvSpPr>
        <p:spPr/>
        <p:txBody>
          <a:bodyPr/>
          <a:lstStyle/>
          <a:p>
            <a:fld id="{791DA2CB-F29E-E240-A76E-CE33B9397B76}" type="datetime1">
              <a:rPr lang="de-DE" smtClean="0"/>
              <a:t>25.09.20</a:t>
            </a:fld>
            <a:endParaRPr lang="de-DE"/>
          </a:p>
        </p:txBody>
      </p:sp>
      <p:sp>
        <p:nvSpPr>
          <p:cNvPr id="7" name="Fußzeilenplatzhalter 6">
            <a:extLst>
              <a:ext uri="{FF2B5EF4-FFF2-40B4-BE49-F238E27FC236}">
                <a16:creationId xmlns:a16="http://schemas.microsoft.com/office/drawing/2014/main" id="{6FC6604F-0F73-F34C-B5BD-A80743B71B23}"/>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10" name="Inhaltsplatzhalter 5">
            <a:extLst>
              <a:ext uri="{FF2B5EF4-FFF2-40B4-BE49-F238E27FC236}">
                <a16:creationId xmlns:a16="http://schemas.microsoft.com/office/drawing/2014/main" id="{2EEFEA2C-B530-7341-B568-150454C5B419}"/>
              </a:ext>
            </a:extLst>
          </p:cNvPr>
          <p:cNvSpPr txBox="1">
            <a:spLocks/>
          </p:cNvSpPr>
          <p:nvPr/>
        </p:nvSpPr>
        <p:spPr>
          <a:xfrm>
            <a:off x="4194059" y="136525"/>
            <a:ext cx="4695417"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Wie</a:t>
            </a:r>
            <a:r>
              <a:rPr lang="de-DE" dirty="0"/>
              <a:t> Programmieren in</a:t>
            </a:r>
          </a:p>
        </p:txBody>
      </p:sp>
      <p:sp>
        <p:nvSpPr>
          <p:cNvPr id="11" name="Inhaltsplatzhalter 5">
            <a:extLst>
              <a:ext uri="{FF2B5EF4-FFF2-40B4-BE49-F238E27FC236}">
                <a16:creationId xmlns:a16="http://schemas.microsoft.com/office/drawing/2014/main" id="{9A1611D2-2D5A-4142-8674-FEB4EEF720D9}"/>
              </a:ext>
            </a:extLst>
          </p:cNvPr>
          <p:cNvSpPr txBox="1">
            <a:spLocks/>
          </p:cNvSpPr>
          <p:nvPr/>
        </p:nvSpPr>
        <p:spPr>
          <a:xfrm>
            <a:off x="4194060" y="651693"/>
            <a:ext cx="3818724"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der Grundschule?</a:t>
            </a:r>
          </a:p>
        </p:txBody>
      </p:sp>
      <p:sp>
        <p:nvSpPr>
          <p:cNvPr id="13" name="Inhaltsplatzhalter 2">
            <a:extLst>
              <a:ext uri="{FF2B5EF4-FFF2-40B4-BE49-F238E27FC236}">
                <a16:creationId xmlns:a16="http://schemas.microsoft.com/office/drawing/2014/main" id="{DFA618F3-CB5D-0E4C-998F-7D595A47B8D2}"/>
              </a:ext>
            </a:extLst>
          </p:cNvPr>
          <p:cNvSpPr txBox="1">
            <a:spLocks/>
          </p:cNvSpPr>
          <p:nvPr/>
        </p:nvSpPr>
        <p:spPr>
          <a:xfrm>
            <a:off x="838200" y="1312498"/>
            <a:ext cx="10515600" cy="4370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000" b="1" dirty="0"/>
              <a:t>Real-Life Algorithmus (unplugged)</a:t>
            </a:r>
          </a:p>
          <a:p>
            <a:pPr marL="0" indent="0">
              <a:buFont typeface="Arial" panose="020B0604020202020204" pitchFamily="34" charset="0"/>
              <a:buNone/>
            </a:pPr>
            <a:r>
              <a:rPr lang="de-DE" sz="2000" dirty="0"/>
              <a:t>Faltanleitungen unter Berücksichtigung von Fachsprache mithilfe eines Wortspeichers erstellen.</a:t>
            </a:r>
          </a:p>
          <a:p>
            <a:pPr marL="0" indent="0">
              <a:buFont typeface="Arial" panose="020B0604020202020204" pitchFamily="34" charset="0"/>
              <a:buNone/>
            </a:pPr>
            <a:endParaRPr lang="de-DE" sz="2000" dirty="0"/>
          </a:p>
          <a:p>
            <a:pPr marL="0" indent="0">
              <a:buFont typeface="Arial" panose="020B0604020202020204" pitchFamily="34" charset="0"/>
              <a:buNone/>
            </a:pPr>
            <a:r>
              <a:rPr lang="de-DE" sz="2000" dirty="0">
                <a:solidFill>
                  <a:srgbClr val="317E87"/>
                </a:solidFill>
              </a:rPr>
              <a:t>Aufgabenstellungen</a:t>
            </a:r>
          </a:p>
          <a:p>
            <a:pPr lvl="1"/>
            <a:r>
              <a:rPr lang="de-DE" sz="2000" dirty="0">
                <a:latin typeface="Open Sans" panose="020B0606030504020204" pitchFamily="34" charset="0"/>
                <a:ea typeface="Open Sans" panose="020B0606030504020204" pitchFamily="34" charset="0"/>
                <a:cs typeface="Open Sans" panose="020B0606030504020204" pitchFamily="34" charset="0"/>
              </a:rPr>
              <a:t>basteln Sie einen Papierflieger</a:t>
            </a:r>
          </a:p>
          <a:p>
            <a:pPr lvl="1"/>
            <a:r>
              <a:rPr lang="de-DE" sz="2000" dirty="0">
                <a:latin typeface="Open Sans" panose="020B0606030504020204" pitchFamily="34" charset="0"/>
                <a:ea typeface="Open Sans" panose="020B0606030504020204" pitchFamily="34" charset="0"/>
                <a:cs typeface="Open Sans" panose="020B0606030504020204" pitchFamily="34" charset="0"/>
              </a:rPr>
              <a:t>Welche Begriffe / Satzphrasen werden benötigt? </a:t>
            </a:r>
          </a:p>
          <a:p>
            <a:pPr lvl="1"/>
            <a:r>
              <a:rPr lang="de-DE" sz="2000" dirty="0">
                <a:latin typeface="Open Sans" panose="020B0606030504020204" pitchFamily="34" charset="0"/>
                <a:ea typeface="Open Sans" panose="020B0606030504020204" pitchFamily="34" charset="0"/>
                <a:cs typeface="Open Sans" panose="020B0606030504020204" pitchFamily="34" charset="0"/>
              </a:rPr>
              <a:t>Wie kann ein unterstützender Wortspeicher gestaltet werden?</a:t>
            </a:r>
          </a:p>
          <a:p>
            <a:pPr lvl="1"/>
            <a:r>
              <a:rPr lang="de-DE" sz="2000" dirty="0">
                <a:latin typeface="Open Sans" panose="020B0606030504020204" pitchFamily="34" charset="0"/>
                <a:ea typeface="Open Sans" panose="020B0606030504020204" pitchFamily="34" charset="0"/>
                <a:cs typeface="Open Sans" panose="020B0606030504020204" pitchFamily="34" charset="0"/>
              </a:rPr>
              <a:t>Welche Ähnlichkeiten sind zwischen Anleitung (in Fachsprache) und Programmiersprache zu erkennen/aufdeckbar? </a:t>
            </a:r>
          </a:p>
          <a:p>
            <a:pPr marL="457200" lvl="1" indent="0">
              <a:buNone/>
            </a:pPr>
            <a:r>
              <a:rPr lang="de-DE" sz="2000" dirty="0">
                <a:latin typeface="Open Sans" panose="020B0606030504020204" pitchFamily="34" charset="0"/>
                <a:ea typeface="Open Sans" panose="020B0606030504020204" pitchFamily="34" charset="0"/>
                <a:cs typeface="Open Sans" panose="020B0606030504020204" pitchFamily="34" charset="0"/>
              </a:rPr>
              <a:t> </a:t>
            </a:r>
          </a:p>
          <a:p>
            <a:pPr marL="0" indent="0">
              <a:buFont typeface="Arial" panose="020B0604020202020204" pitchFamily="34" charset="0"/>
              <a:buNone/>
            </a:pPr>
            <a:endParaRPr lang="de-DE" sz="2000" dirty="0"/>
          </a:p>
        </p:txBody>
      </p:sp>
    </p:spTree>
    <p:extLst>
      <p:ext uri="{BB962C8B-B14F-4D97-AF65-F5344CB8AC3E}">
        <p14:creationId xmlns:p14="http://schemas.microsoft.com/office/powerpoint/2010/main" val="2323676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211F138-45B7-6D4D-8548-7228126285B0}"/>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8BB4FEB2-BA9C-F049-A172-13AA78934CF3}"/>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F227A146-7CDC-C24E-ADA7-AEE6BAAE1DD0}"/>
              </a:ext>
            </a:extLst>
          </p:cNvPr>
          <p:cNvSpPr>
            <a:spLocks noGrp="1"/>
          </p:cNvSpPr>
          <p:nvPr>
            <p:ph type="sldNum" sz="quarter" idx="12"/>
          </p:nvPr>
        </p:nvSpPr>
        <p:spPr/>
        <p:txBody>
          <a:bodyPr/>
          <a:lstStyle/>
          <a:p>
            <a:fld id="{7D26CBBC-A65C-324F-A558-3C7EC3B0734D}" type="slidenum">
              <a:rPr lang="de-DE" smtClean="0"/>
              <a:t>44</a:t>
            </a:fld>
            <a:endParaRPr lang="de-DE"/>
          </a:p>
        </p:txBody>
      </p:sp>
      <p:sp>
        <p:nvSpPr>
          <p:cNvPr id="8" name="Inhaltsplatzhalter 2">
            <a:extLst>
              <a:ext uri="{FF2B5EF4-FFF2-40B4-BE49-F238E27FC236}">
                <a16:creationId xmlns:a16="http://schemas.microsoft.com/office/drawing/2014/main" id="{A239605C-6481-9947-BAB0-C629D388E98A}"/>
              </a:ext>
            </a:extLst>
          </p:cNvPr>
          <p:cNvSpPr txBox="1">
            <a:spLocks/>
          </p:cNvSpPr>
          <p:nvPr/>
        </p:nvSpPr>
        <p:spPr>
          <a:xfrm>
            <a:off x="838200" y="1318196"/>
            <a:ext cx="3891131" cy="45229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err="1"/>
              <a:t>Ozobots</a:t>
            </a:r>
            <a:r>
              <a:rPr lang="de-DE" dirty="0"/>
              <a:t> (</a:t>
            </a:r>
            <a:r>
              <a:rPr lang="de-DE" dirty="0" err="1"/>
              <a:t>plugged</a:t>
            </a:r>
            <a:r>
              <a:rPr lang="de-DE" dirty="0"/>
              <a:t>-in)</a:t>
            </a:r>
          </a:p>
          <a:p>
            <a:pPr marL="0" indent="0">
              <a:buFont typeface="Arial" panose="020B0604020202020204" pitchFamily="34" charset="0"/>
              <a:buNone/>
            </a:pPr>
            <a:endParaRPr lang="de-DE" dirty="0"/>
          </a:p>
          <a:p>
            <a:pPr marL="0" indent="0">
              <a:buFont typeface="Arial" panose="020B0604020202020204" pitchFamily="34" charset="0"/>
              <a:buNone/>
            </a:pPr>
            <a:r>
              <a:rPr lang="de-DE" sz="2400" dirty="0"/>
              <a:t>Der </a:t>
            </a:r>
            <a:r>
              <a:rPr lang="de-DE" sz="2400" dirty="0" err="1"/>
              <a:t>Ozobot</a:t>
            </a:r>
            <a:r>
              <a:rPr lang="de-DE" sz="2400" dirty="0"/>
              <a:t> fährt entlang einer vorgegebenen Linie.</a:t>
            </a:r>
          </a:p>
          <a:p>
            <a:pPr marL="0" indent="0">
              <a:buFont typeface="Arial" panose="020B0604020202020204" pitchFamily="34" charset="0"/>
              <a:buNone/>
            </a:pPr>
            <a:r>
              <a:rPr lang="de-DE" sz="2400" dirty="0"/>
              <a:t>Farbcodes geben Geschwindigkeits- und Richtungsanweisungen. </a:t>
            </a:r>
          </a:p>
          <a:p>
            <a:pPr marL="0" indent="0">
              <a:buFont typeface="Arial" panose="020B0604020202020204" pitchFamily="34" charset="0"/>
              <a:buNone/>
            </a:pPr>
            <a:r>
              <a:rPr lang="de-DE" sz="2400" dirty="0"/>
              <a:t>Linien und Farbcodes können auch selbst gezeichnet werden.</a:t>
            </a:r>
          </a:p>
        </p:txBody>
      </p:sp>
      <p:sp>
        <p:nvSpPr>
          <p:cNvPr id="13" name="Inhaltsplatzhalter 5">
            <a:extLst>
              <a:ext uri="{FF2B5EF4-FFF2-40B4-BE49-F238E27FC236}">
                <a16:creationId xmlns:a16="http://schemas.microsoft.com/office/drawing/2014/main" id="{230A0D78-E905-3C4A-BE45-7E0AB74419C1}"/>
              </a:ext>
            </a:extLst>
          </p:cNvPr>
          <p:cNvSpPr txBox="1">
            <a:spLocks/>
          </p:cNvSpPr>
          <p:nvPr/>
        </p:nvSpPr>
        <p:spPr>
          <a:xfrm>
            <a:off x="4194059" y="136525"/>
            <a:ext cx="4695417"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Wie</a:t>
            </a:r>
            <a:r>
              <a:rPr lang="de-DE" dirty="0"/>
              <a:t> Programmieren in</a:t>
            </a:r>
          </a:p>
        </p:txBody>
      </p:sp>
      <p:sp>
        <p:nvSpPr>
          <p:cNvPr id="14" name="Inhaltsplatzhalter 5">
            <a:extLst>
              <a:ext uri="{FF2B5EF4-FFF2-40B4-BE49-F238E27FC236}">
                <a16:creationId xmlns:a16="http://schemas.microsoft.com/office/drawing/2014/main" id="{3F8F4AC2-C625-E44C-BFDB-BC17DF73B887}"/>
              </a:ext>
            </a:extLst>
          </p:cNvPr>
          <p:cNvSpPr txBox="1">
            <a:spLocks/>
          </p:cNvSpPr>
          <p:nvPr/>
        </p:nvSpPr>
        <p:spPr>
          <a:xfrm>
            <a:off x="4194060" y="651693"/>
            <a:ext cx="3818724"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der Grundschule?</a:t>
            </a:r>
          </a:p>
        </p:txBody>
      </p:sp>
      <p:sp>
        <p:nvSpPr>
          <p:cNvPr id="9" name="Textfeld 8">
            <a:extLst>
              <a:ext uri="{FF2B5EF4-FFF2-40B4-BE49-F238E27FC236}">
                <a16:creationId xmlns:a16="http://schemas.microsoft.com/office/drawing/2014/main" id="{888736C0-66EA-9946-A4E0-9DD713B27646}"/>
              </a:ext>
            </a:extLst>
          </p:cNvPr>
          <p:cNvSpPr txBox="1"/>
          <p:nvPr/>
        </p:nvSpPr>
        <p:spPr>
          <a:xfrm>
            <a:off x="9126739" y="1122816"/>
            <a:ext cx="2850460" cy="246221"/>
          </a:xfrm>
          <a:prstGeom prst="rect">
            <a:avLst/>
          </a:prstGeom>
          <a:noFill/>
        </p:spPr>
        <p:txBody>
          <a:bodyPr wrap="none" rtlCol="0">
            <a:spAutoFit/>
          </a:bodyPr>
          <a:lstStyle/>
          <a:p>
            <a:r>
              <a:rPr lang="de-DE" sz="1000" dirty="0">
                <a:solidFill>
                  <a:schemeClr val="bg1">
                    <a:lumMod val="85000"/>
                  </a:schemeClr>
                </a:solidFill>
              </a:rPr>
              <a:t>Foto „</a:t>
            </a:r>
            <a:r>
              <a:rPr lang="de-DE" sz="1000" dirty="0" err="1">
                <a:solidFill>
                  <a:schemeClr val="bg1">
                    <a:lumMod val="85000"/>
                  </a:schemeClr>
                </a:solidFill>
              </a:rPr>
              <a:t>Ozobot</a:t>
            </a:r>
            <a:r>
              <a:rPr lang="de-DE" sz="1000" dirty="0">
                <a:solidFill>
                  <a:schemeClr val="bg1">
                    <a:lumMod val="85000"/>
                  </a:schemeClr>
                </a:solidFill>
              </a:rPr>
              <a:t>“ von PIKAS digi. Lizenz: CC BY-SA 4.0</a:t>
            </a:r>
          </a:p>
        </p:txBody>
      </p:sp>
      <p:pic>
        <p:nvPicPr>
          <p:cNvPr id="2" name="Grafik 1">
            <a:extLst>
              <a:ext uri="{FF2B5EF4-FFF2-40B4-BE49-F238E27FC236}">
                <a16:creationId xmlns:a16="http://schemas.microsoft.com/office/drawing/2014/main" id="{70C837F7-6279-444F-BD09-A0C5AD8002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19326" y="1958991"/>
            <a:ext cx="4854752" cy="3641064"/>
          </a:xfrm>
          <a:prstGeom prst="rect">
            <a:avLst/>
          </a:prstGeom>
        </p:spPr>
      </p:pic>
    </p:spTree>
    <p:extLst>
      <p:ext uri="{BB962C8B-B14F-4D97-AF65-F5344CB8AC3E}">
        <p14:creationId xmlns:p14="http://schemas.microsoft.com/office/powerpoint/2010/main" val="39223325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F52EA39D-86B4-DC44-886F-A348E381E1DB}"/>
              </a:ext>
            </a:extLst>
          </p:cNvPr>
          <p:cNvSpPr>
            <a:spLocks noGrp="1"/>
          </p:cNvSpPr>
          <p:nvPr>
            <p:ph idx="1"/>
          </p:nvPr>
        </p:nvSpPr>
        <p:spPr>
          <a:xfrm>
            <a:off x="838200" y="1318197"/>
            <a:ext cx="10515600" cy="1854278"/>
          </a:xfrm>
        </p:spPr>
        <p:txBody>
          <a:bodyPr/>
          <a:lstStyle/>
          <a:p>
            <a:pPr marL="0" indent="0">
              <a:buNone/>
            </a:pPr>
            <a:r>
              <a:rPr lang="de-DE" dirty="0" err="1"/>
              <a:t>Ozobots</a:t>
            </a:r>
            <a:r>
              <a:rPr lang="de-DE" dirty="0"/>
              <a:t> (</a:t>
            </a:r>
            <a:r>
              <a:rPr lang="de-DE" dirty="0" err="1"/>
              <a:t>plugged</a:t>
            </a:r>
            <a:r>
              <a:rPr lang="de-DE" dirty="0"/>
              <a:t>-in)</a:t>
            </a:r>
          </a:p>
          <a:p>
            <a:pPr marL="0" indent="0">
              <a:buNone/>
            </a:pPr>
            <a:endParaRPr lang="de-DE" dirty="0"/>
          </a:p>
        </p:txBody>
      </p:sp>
      <p:sp>
        <p:nvSpPr>
          <p:cNvPr id="8" name="Inhaltsplatzhalter 2">
            <a:extLst>
              <a:ext uri="{FF2B5EF4-FFF2-40B4-BE49-F238E27FC236}">
                <a16:creationId xmlns:a16="http://schemas.microsoft.com/office/drawing/2014/main" id="{A27CF056-8DDA-3F47-BC07-6D308951CFEA}"/>
              </a:ext>
            </a:extLst>
          </p:cNvPr>
          <p:cNvSpPr txBox="1">
            <a:spLocks/>
          </p:cNvSpPr>
          <p:nvPr/>
        </p:nvSpPr>
        <p:spPr>
          <a:xfrm>
            <a:off x="838200" y="2253867"/>
            <a:ext cx="5523492" cy="36807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AUFGABENSTELLUNG:</a:t>
            </a:r>
          </a:p>
          <a:p>
            <a:pPr>
              <a:buFontTx/>
              <a:buChar char="-"/>
            </a:pPr>
            <a:r>
              <a:rPr lang="de-DE" sz="2400" dirty="0">
                <a:latin typeface="Open Sans" panose="020B0606030504020204" pitchFamily="34" charset="0"/>
                <a:ea typeface="Open Sans" panose="020B0606030504020204" pitchFamily="34" charset="0"/>
                <a:cs typeface="Open Sans" panose="020B0606030504020204" pitchFamily="34" charset="0"/>
              </a:rPr>
              <a:t>Erproben Sie die Möglichkeiten des </a:t>
            </a:r>
            <a:r>
              <a:rPr lang="de-DE" sz="2400" dirty="0" err="1">
                <a:latin typeface="Open Sans" panose="020B0606030504020204" pitchFamily="34" charset="0"/>
                <a:ea typeface="Open Sans" panose="020B0606030504020204" pitchFamily="34" charset="0"/>
                <a:cs typeface="Open Sans" panose="020B0606030504020204" pitchFamily="34" charset="0"/>
              </a:rPr>
              <a:t>Ozobots</a:t>
            </a:r>
            <a:endParaRPr lang="de-DE" sz="2400" dirty="0">
              <a:latin typeface="Open Sans" panose="020B0606030504020204" pitchFamily="34" charset="0"/>
              <a:ea typeface="Open Sans" panose="020B0606030504020204" pitchFamily="34" charset="0"/>
              <a:cs typeface="Open Sans" panose="020B0606030504020204" pitchFamily="34" charset="0"/>
            </a:endParaRPr>
          </a:p>
          <a:p>
            <a:pPr>
              <a:buFontTx/>
              <a:buChar char="-"/>
            </a:pPr>
            <a:r>
              <a:rPr lang="de-DE" sz="2400" dirty="0">
                <a:latin typeface="Open Sans" panose="020B0606030504020204" pitchFamily="34" charset="0"/>
                <a:ea typeface="Open Sans" panose="020B0606030504020204" pitchFamily="34" charset="0"/>
                <a:cs typeface="Open Sans" panose="020B0606030504020204" pitchFamily="34" charset="0"/>
              </a:rPr>
              <a:t>Denken Sie über Einsatzmöglichkeiten im Mathematikunterricht nach.</a:t>
            </a:r>
          </a:p>
          <a:p>
            <a:pPr>
              <a:buFontTx/>
              <a:buChar char="-"/>
            </a:pPr>
            <a:endParaRPr lang="de-DE"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Foliennummernplatzhalter 1">
            <a:extLst>
              <a:ext uri="{FF2B5EF4-FFF2-40B4-BE49-F238E27FC236}">
                <a16:creationId xmlns:a16="http://schemas.microsoft.com/office/drawing/2014/main" id="{47764CF3-6B9B-B540-9940-3938227FC658}"/>
              </a:ext>
            </a:extLst>
          </p:cNvPr>
          <p:cNvSpPr>
            <a:spLocks noGrp="1"/>
          </p:cNvSpPr>
          <p:nvPr>
            <p:ph type="sldNum" sz="quarter" idx="12"/>
          </p:nvPr>
        </p:nvSpPr>
        <p:spPr/>
        <p:txBody>
          <a:bodyPr/>
          <a:lstStyle/>
          <a:p>
            <a:fld id="{7D26CBBC-A65C-324F-A558-3C7EC3B0734D}" type="slidenum">
              <a:rPr lang="de-DE" smtClean="0"/>
              <a:t>45</a:t>
            </a:fld>
            <a:endParaRPr lang="de-DE"/>
          </a:p>
        </p:txBody>
      </p:sp>
      <p:sp>
        <p:nvSpPr>
          <p:cNvPr id="3" name="Datumsplatzhalter 2">
            <a:extLst>
              <a:ext uri="{FF2B5EF4-FFF2-40B4-BE49-F238E27FC236}">
                <a16:creationId xmlns:a16="http://schemas.microsoft.com/office/drawing/2014/main" id="{B145E555-E4EF-924A-ACD0-C78994263258}"/>
              </a:ext>
            </a:extLst>
          </p:cNvPr>
          <p:cNvSpPr>
            <a:spLocks noGrp="1"/>
          </p:cNvSpPr>
          <p:nvPr>
            <p:ph type="dt" sz="half" idx="10"/>
          </p:nvPr>
        </p:nvSpPr>
        <p:spPr/>
        <p:txBody>
          <a:bodyPr/>
          <a:lstStyle/>
          <a:p>
            <a:fld id="{F77D0DAD-02D3-AA48-B97E-3CBBB34FDF65}" type="datetime1">
              <a:rPr lang="de-DE" smtClean="0"/>
              <a:t>25.09.20</a:t>
            </a:fld>
            <a:endParaRPr lang="de-DE"/>
          </a:p>
        </p:txBody>
      </p:sp>
      <p:sp>
        <p:nvSpPr>
          <p:cNvPr id="4" name="Fußzeilenplatzhalter 3">
            <a:extLst>
              <a:ext uri="{FF2B5EF4-FFF2-40B4-BE49-F238E27FC236}">
                <a16:creationId xmlns:a16="http://schemas.microsoft.com/office/drawing/2014/main" id="{39C71EC0-2E75-CC4C-AE81-9C9BD907D20D}"/>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9" name="Inhaltsplatzhalter 5">
            <a:extLst>
              <a:ext uri="{FF2B5EF4-FFF2-40B4-BE49-F238E27FC236}">
                <a16:creationId xmlns:a16="http://schemas.microsoft.com/office/drawing/2014/main" id="{ADB60305-1172-9646-890D-57308AA4CCA4}"/>
              </a:ext>
            </a:extLst>
          </p:cNvPr>
          <p:cNvSpPr txBox="1">
            <a:spLocks/>
          </p:cNvSpPr>
          <p:nvPr/>
        </p:nvSpPr>
        <p:spPr>
          <a:xfrm>
            <a:off x="4194059" y="136525"/>
            <a:ext cx="4695417"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Wie</a:t>
            </a:r>
            <a:r>
              <a:rPr lang="de-DE" dirty="0"/>
              <a:t> Programmieren in</a:t>
            </a:r>
          </a:p>
        </p:txBody>
      </p:sp>
      <p:sp>
        <p:nvSpPr>
          <p:cNvPr id="11" name="Inhaltsplatzhalter 5">
            <a:extLst>
              <a:ext uri="{FF2B5EF4-FFF2-40B4-BE49-F238E27FC236}">
                <a16:creationId xmlns:a16="http://schemas.microsoft.com/office/drawing/2014/main" id="{3D1A3EF5-5F58-E14C-9479-A587DC880A9B}"/>
              </a:ext>
            </a:extLst>
          </p:cNvPr>
          <p:cNvSpPr txBox="1">
            <a:spLocks/>
          </p:cNvSpPr>
          <p:nvPr/>
        </p:nvSpPr>
        <p:spPr>
          <a:xfrm>
            <a:off x="4194060" y="651693"/>
            <a:ext cx="3818724"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der Grundschule?</a:t>
            </a:r>
          </a:p>
        </p:txBody>
      </p:sp>
      <p:sp>
        <p:nvSpPr>
          <p:cNvPr id="12" name="Textfeld 11">
            <a:extLst>
              <a:ext uri="{FF2B5EF4-FFF2-40B4-BE49-F238E27FC236}">
                <a16:creationId xmlns:a16="http://schemas.microsoft.com/office/drawing/2014/main" id="{95C8373D-CDD1-AA49-9D67-134C307F7310}"/>
              </a:ext>
            </a:extLst>
          </p:cNvPr>
          <p:cNvSpPr txBox="1"/>
          <p:nvPr/>
        </p:nvSpPr>
        <p:spPr>
          <a:xfrm>
            <a:off x="9126739" y="1122816"/>
            <a:ext cx="2850460" cy="246221"/>
          </a:xfrm>
          <a:prstGeom prst="rect">
            <a:avLst/>
          </a:prstGeom>
          <a:noFill/>
        </p:spPr>
        <p:txBody>
          <a:bodyPr wrap="none" rtlCol="0">
            <a:spAutoFit/>
          </a:bodyPr>
          <a:lstStyle/>
          <a:p>
            <a:r>
              <a:rPr lang="de-DE" sz="1000" dirty="0">
                <a:solidFill>
                  <a:schemeClr val="bg1">
                    <a:lumMod val="85000"/>
                  </a:schemeClr>
                </a:solidFill>
              </a:rPr>
              <a:t>Foto „</a:t>
            </a:r>
            <a:r>
              <a:rPr lang="de-DE" sz="1000" dirty="0" err="1">
                <a:solidFill>
                  <a:schemeClr val="bg1">
                    <a:lumMod val="85000"/>
                  </a:schemeClr>
                </a:solidFill>
              </a:rPr>
              <a:t>Ozobot</a:t>
            </a:r>
            <a:r>
              <a:rPr lang="de-DE" sz="1000" dirty="0">
                <a:solidFill>
                  <a:schemeClr val="bg1">
                    <a:lumMod val="85000"/>
                  </a:schemeClr>
                </a:solidFill>
              </a:rPr>
              <a:t>“ von PIKAS digi. Lizenz: CC BY-SA 4.0</a:t>
            </a:r>
          </a:p>
        </p:txBody>
      </p:sp>
      <p:pic>
        <p:nvPicPr>
          <p:cNvPr id="13" name="Grafik 12">
            <a:extLst>
              <a:ext uri="{FF2B5EF4-FFF2-40B4-BE49-F238E27FC236}">
                <a16:creationId xmlns:a16="http://schemas.microsoft.com/office/drawing/2014/main" id="{C28F94A1-394D-4E41-9B78-9463C601EFC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44895" y="2157525"/>
            <a:ext cx="4163688" cy="3122766"/>
          </a:xfrm>
          <a:prstGeom prst="rect">
            <a:avLst/>
          </a:prstGeom>
        </p:spPr>
      </p:pic>
    </p:spTree>
    <p:extLst>
      <p:ext uri="{BB962C8B-B14F-4D97-AF65-F5344CB8AC3E}">
        <p14:creationId xmlns:p14="http://schemas.microsoft.com/office/powerpoint/2010/main" val="328270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E423C46D-0493-604D-9A36-DA7DAA2546EC}"/>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446933AF-E2F2-0A48-A1A6-2D6ABCF4A198}"/>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6D3C1290-DD0A-E047-BCD8-DE0BEB5093B8}"/>
              </a:ext>
            </a:extLst>
          </p:cNvPr>
          <p:cNvSpPr>
            <a:spLocks noGrp="1"/>
          </p:cNvSpPr>
          <p:nvPr>
            <p:ph type="sldNum" sz="quarter" idx="12"/>
          </p:nvPr>
        </p:nvSpPr>
        <p:spPr/>
        <p:txBody>
          <a:bodyPr/>
          <a:lstStyle/>
          <a:p>
            <a:fld id="{7D26CBBC-A65C-324F-A558-3C7EC3B0734D}" type="slidenum">
              <a:rPr lang="de-DE" smtClean="0"/>
              <a:t>46</a:t>
            </a:fld>
            <a:endParaRPr lang="de-DE" dirty="0"/>
          </a:p>
        </p:txBody>
      </p:sp>
      <p:sp>
        <p:nvSpPr>
          <p:cNvPr id="9" name="Inhaltsplatzhalter 2">
            <a:extLst>
              <a:ext uri="{FF2B5EF4-FFF2-40B4-BE49-F238E27FC236}">
                <a16:creationId xmlns:a16="http://schemas.microsoft.com/office/drawing/2014/main" id="{9E285CEF-FD44-B047-8479-6413CEE11637}"/>
              </a:ext>
            </a:extLst>
          </p:cNvPr>
          <p:cNvSpPr txBox="1">
            <a:spLocks/>
          </p:cNvSpPr>
          <p:nvPr/>
        </p:nvSpPr>
        <p:spPr>
          <a:xfrm>
            <a:off x="838200" y="1318196"/>
            <a:ext cx="10515600" cy="326930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err="1"/>
              <a:t>Klötzchenapp</a:t>
            </a:r>
            <a:r>
              <a:rPr lang="de-DE" dirty="0"/>
              <a:t> (</a:t>
            </a:r>
            <a:r>
              <a:rPr lang="de-DE" dirty="0" err="1"/>
              <a:t>plugged</a:t>
            </a:r>
            <a:r>
              <a:rPr lang="de-DE" dirty="0"/>
              <a:t>-in)</a:t>
            </a:r>
          </a:p>
          <a:p>
            <a:pPr marL="0" indent="0">
              <a:buFont typeface="Arial" panose="020B0604020202020204" pitchFamily="34" charset="0"/>
              <a:buNone/>
            </a:pPr>
            <a:endParaRPr lang="de-DE" dirty="0"/>
          </a:p>
          <a:p>
            <a:pPr marL="0" indent="0">
              <a:buFont typeface="Arial" panose="020B0604020202020204" pitchFamily="34" charset="0"/>
              <a:buNone/>
            </a:pPr>
            <a:r>
              <a:rPr lang="de-DE" dirty="0"/>
              <a:t>Bau</a:t>
            </a:r>
            <a:r>
              <a:rPr lang="de-DE" b="1" dirty="0"/>
              <a:t>prozesse</a:t>
            </a:r>
            <a:r>
              <a:rPr lang="de-DE" dirty="0"/>
              <a:t> durch </a:t>
            </a:r>
          </a:p>
          <a:p>
            <a:pPr marL="0" indent="0">
              <a:buFont typeface="Arial" panose="020B0604020202020204" pitchFamily="34" charset="0"/>
              <a:buNone/>
            </a:pPr>
            <a:r>
              <a:rPr lang="de-DE" dirty="0"/>
              <a:t>Blockprogrammierung </a:t>
            </a:r>
          </a:p>
          <a:p>
            <a:pPr marL="0" indent="0">
              <a:buFont typeface="Arial" panose="020B0604020202020204" pitchFamily="34" charset="0"/>
              <a:buNone/>
            </a:pPr>
            <a:r>
              <a:rPr lang="de-DE" dirty="0"/>
              <a:t>darstellen.</a:t>
            </a:r>
          </a:p>
        </p:txBody>
      </p:sp>
      <p:pic>
        <p:nvPicPr>
          <p:cNvPr id="10" name="Grafik 9">
            <a:extLst>
              <a:ext uri="{FF2B5EF4-FFF2-40B4-BE49-F238E27FC236}">
                <a16:creationId xmlns:a16="http://schemas.microsoft.com/office/drawing/2014/main" id="{3EAA609A-5510-CC45-9452-1444ED6DF9CC}"/>
              </a:ext>
            </a:extLst>
          </p:cNvPr>
          <p:cNvPicPr>
            <a:picLocks noChangeAspect="1"/>
          </p:cNvPicPr>
          <p:nvPr/>
        </p:nvPicPr>
        <p:blipFill>
          <a:blip r:embed="rId3"/>
          <a:stretch>
            <a:fillRect/>
          </a:stretch>
        </p:blipFill>
        <p:spPr>
          <a:xfrm>
            <a:off x="5524500" y="1511991"/>
            <a:ext cx="6142389" cy="4604404"/>
          </a:xfrm>
          <a:prstGeom prst="rect">
            <a:avLst/>
          </a:prstGeom>
          <a:ln>
            <a:noFill/>
          </a:ln>
          <a:effectLst>
            <a:outerShdw blurRad="190500" algn="tl" rotWithShape="0">
              <a:srgbClr val="000000">
                <a:alpha val="70000"/>
              </a:srgbClr>
            </a:outerShdw>
          </a:effectLst>
        </p:spPr>
      </p:pic>
      <p:sp>
        <p:nvSpPr>
          <p:cNvPr id="11" name="Inhaltsplatzhalter 5">
            <a:extLst>
              <a:ext uri="{FF2B5EF4-FFF2-40B4-BE49-F238E27FC236}">
                <a16:creationId xmlns:a16="http://schemas.microsoft.com/office/drawing/2014/main" id="{51BE8902-7434-5A49-890E-1298328CC6E3}"/>
              </a:ext>
            </a:extLst>
          </p:cNvPr>
          <p:cNvSpPr txBox="1">
            <a:spLocks/>
          </p:cNvSpPr>
          <p:nvPr/>
        </p:nvSpPr>
        <p:spPr>
          <a:xfrm>
            <a:off x="4194059" y="136525"/>
            <a:ext cx="4695417"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Wie</a:t>
            </a:r>
            <a:r>
              <a:rPr lang="de-DE" dirty="0"/>
              <a:t> Programmieren in</a:t>
            </a:r>
          </a:p>
        </p:txBody>
      </p:sp>
      <p:sp>
        <p:nvSpPr>
          <p:cNvPr id="12" name="Inhaltsplatzhalter 5">
            <a:extLst>
              <a:ext uri="{FF2B5EF4-FFF2-40B4-BE49-F238E27FC236}">
                <a16:creationId xmlns:a16="http://schemas.microsoft.com/office/drawing/2014/main" id="{BEDBAB6A-ABCD-1740-B9DB-02102B96B62C}"/>
              </a:ext>
            </a:extLst>
          </p:cNvPr>
          <p:cNvSpPr txBox="1">
            <a:spLocks/>
          </p:cNvSpPr>
          <p:nvPr/>
        </p:nvSpPr>
        <p:spPr>
          <a:xfrm>
            <a:off x="4194060" y="651693"/>
            <a:ext cx="3818724"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der Grundschule?</a:t>
            </a:r>
          </a:p>
        </p:txBody>
      </p:sp>
      <p:sp>
        <p:nvSpPr>
          <p:cNvPr id="13" name="Textfeld 12">
            <a:extLst>
              <a:ext uri="{FF2B5EF4-FFF2-40B4-BE49-F238E27FC236}">
                <a16:creationId xmlns:a16="http://schemas.microsoft.com/office/drawing/2014/main" id="{DA0C4F5C-0729-B64A-85C5-5C7B29B75016}"/>
              </a:ext>
            </a:extLst>
          </p:cNvPr>
          <p:cNvSpPr txBox="1"/>
          <p:nvPr/>
        </p:nvSpPr>
        <p:spPr>
          <a:xfrm>
            <a:off x="9296919" y="6113262"/>
            <a:ext cx="2448106" cy="246221"/>
          </a:xfrm>
          <a:prstGeom prst="rect">
            <a:avLst/>
          </a:prstGeom>
          <a:noFill/>
        </p:spPr>
        <p:txBody>
          <a:bodyPr wrap="none" rtlCol="0">
            <a:spAutoFit/>
          </a:bodyPr>
          <a:lstStyle/>
          <a:p>
            <a:r>
              <a:rPr lang="de-DE" sz="1000" dirty="0">
                <a:solidFill>
                  <a:schemeClr val="bg1">
                    <a:lumMod val="75000"/>
                  </a:schemeClr>
                </a:solidFill>
              </a:rPr>
              <a:t>Screenshot </a:t>
            </a:r>
            <a:r>
              <a:rPr lang="de-DE" sz="1000" dirty="0" err="1">
                <a:solidFill>
                  <a:schemeClr val="bg1">
                    <a:lumMod val="75000"/>
                  </a:schemeClr>
                </a:solidFill>
              </a:rPr>
              <a:t>App„Klötzchen</a:t>
            </a:r>
            <a:r>
              <a:rPr lang="de-DE" sz="1000" dirty="0">
                <a:solidFill>
                  <a:schemeClr val="bg1">
                    <a:lumMod val="75000"/>
                  </a:schemeClr>
                </a:solidFill>
              </a:rPr>
              <a:t>“ © Heiko </a:t>
            </a:r>
            <a:r>
              <a:rPr lang="de-DE" sz="1000" dirty="0" err="1">
                <a:solidFill>
                  <a:schemeClr val="bg1">
                    <a:lumMod val="75000"/>
                  </a:schemeClr>
                </a:solidFill>
              </a:rPr>
              <a:t>Etzold</a:t>
            </a:r>
            <a:endParaRPr lang="de-DE" sz="1000" dirty="0">
              <a:solidFill>
                <a:schemeClr val="bg1">
                  <a:lumMod val="75000"/>
                </a:schemeClr>
              </a:solidFill>
            </a:endParaRPr>
          </a:p>
        </p:txBody>
      </p:sp>
    </p:spTree>
    <p:extLst>
      <p:ext uri="{BB962C8B-B14F-4D97-AF65-F5344CB8AC3E}">
        <p14:creationId xmlns:p14="http://schemas.microsoft.com/office/powerpoint/2010/main" val="3626423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F52EA39D-86B4-DC44-886F-A348E381E1DB}"/>
              </a:ext>
            </a:extLst>
          </p:cNvPr>
          <p:cNvSpPr>
            <a:spLocks noGrp="1"/>
          </p:cNvSpPr>
          <p:nvPr>
            <p:ph idx="1"/>
          </p:nvPr>
        </p:nvSpPr>
        <p:spPr>
          <a:xfrm>
            <a:off x="838200" y="1318196"/>
            <a:ext cx="10515600" cy="671969"/>
          </a:xfrm>
        </p:spPr>
        <p:txBody>
          <a:bodyPr>
            <a:normAutofit/>
          </a:bodyPr>
          <a:lstStyle/>
          <a:p>
            <a:pPr marL="0" indent="0">
              <a:buNone/>
            </a:pPr>
            <a:r>
              <a:rPr lang="de-DE" dirty="0" err="1"/>
              <a:t>Klötzchenapp</a:t>
            </a:r>
            <a:r>
              <a:rPr lang="de-DE" dirty="0"/>
              <a:t> (</a:t>
            </a:r>
            <a:r>
              <a:rPr lang="de-DE" dirty="0" err="1"/>
              <a:t>plugged</a:t>
            </a:r>
            <a:r>
              <a:rPr lang="de-DE" dirty="0"/>
              <a:t>-in)</a:t>
            </a:r>
          </a:p>
          <a:p>
            <a:pPr marL="0" indent="0">
              <a:buNone/>
            </a:pPr>
            <a:endParaRPr lang="de-DE" dirty="0"/>
          </a:p>
        </p:txBody>
      </p:sp>
      <p:pic>
        <p:nvPicPr>
          <p:cNvPr id="3" name="Grafik 2">
            <a:extLst>
              <a:ext uri="{FF2B5EF4-FFF2-40B4-BE49-F238E27FC236}">
                <a16:creationId xmlns:a16="http://schemas.microsoft.com/office/drawing/2014/main" id="{C5A8A955-2E7C-8B49-A16B-056E2895D3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3840" y="2792508"/>
            <a:ext cx="2797134" cy="1958936"/>
          </a:xfrm>
          <a:prstGeom prst="rect">
            <a:avLst/>
          </a:prstGeom>
          <a:effectLst>
            <a:outerShdw blurRad="50800" dist="38100" dir="2700000" algn="tl" rotWithShape="0">
              <a:prstClr val="black">
                <a:alpha val="40000"/>
              </a:prstClr>
            </a:outerShdw>
          </a:effectLst>
        </p:spPr>
      </p:pic>
      <p:sp>
        <p:nvSpPr>
          <p:cNvPr id="5" name="Inhaltsplatzhalter 2">
            <a:extLst>
              <a:ext uri="{FF2B5EF4-FFF2-40B4-BE49-F238E27FC236}">
                <a16:creationId xmlns:a16="http://schemas.microsoft.com/office/drawing/2014/main" id="{D3FCAF1B-C5B3-2947-ADBA-6227E0D36ADA}"/>
              </a:ext>
            </a:extLst>
          </p:cNvPr>
          <p:cNvSpPr txBox="1">
            <a:spLocks/>
          </p:cNvSpPr>
          <p:nvPr/>
        </p:nvSpPr>
        <p:spPr>
          <a:xfrm>
            <a:off x="845622" y="1929647"/>
            <a:ext cx="10515600" cy="448235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200" dirty="0">
                <a:solidFill>
                  <a:srgbClr val="428891"/>
                </a:solidFill>
                <a:latin typeface="Open Sans" panose="020B0606030504020204" pitchFamily="34" charset="0"/>
                <a:ea typeface="Open Sans" panose="020B0606030504020204" pitchFamily="34" charset="0"/>
                <a:cs typeface="Open Sans" panose="020B0606030504020204" pitchFamily="34" charset="0"/>
              </a:rPr>
              <a:t>AUFGABENSTELLUNG:</a:t>
            </a:r>
          </a:p>
          <a:p>
            <a:pPr>
              <a:buFontTx/>
              <a:buChar char="-"/>
            </a:pPr>
            <a:r>
              <a:rPr lang="de-DE" sz="2200" dirty="0">
                <a:latin typeface="Open Sans" panose="020B0606030504020204" pitchFamily="34" charset="0"/>
                <a:ea typeface="Open Sans" panose="020B0606030504020204" pitchFamily="34" charset="0"/>
                <a:cs typeface="Open Sans" panose="020B0606030504020204" pitchFamily="34" charset="0"/>
              </a:rPr>
              <a:t>Programmieren Sie folgendes Würfelgebäude:</a:t>
            </a:r>
          </a:p>
          <a:p>
            <a:pPr>
              <a:buFontTx/>
              <a:buChar char="-"/>
            </a:pPr>
            <a:endParaRPr lang="de-DE" sz="2200" dirty="0">
              <a:latin typeface="Open Sans" panose="020B0606030504020204" pitchFamily="34" charset="0"/>
              <a:ea typeface="Open Sans" panose="020B0606030504020204" pitchFamily="34" charset="0"/>
              <a:cs typeface="Open Sans" panose="020B0606030504020204" pitchFamily="34" charset="0"/>
            </a:endParaRPr>
          </a:p>
          <a:p>
            <a:pPr>
              <a:buFontTx/>
              <a:buChar char="-"/>
            </a:pPr>
            <a:endParaRPr lang="de-DE" sz="2200" dirty="0">
              <a:latin typeface="Open Sans" panose="020B0606030504020204" pitchFamily="34" charset="0"/>
              <a:ea typeface="Open Sans" panose="020B0606030504020204" pitchFamily="34" charset="0"/>
              <a:cs typeface="Open Sans" panose="020B0606030504020204" pitchFamily="34" charset="0"/>
            </a:endParaRPr>
          </a:p>
          <a:p>
            <a:pPr>
              <a:buFontTx/>
              <a:buChar char="-"/>
            </a:pPr>
            <a:endParaRPr lang="de-DE" sz="2200" dirty="0">
              <a:latin typeface="Open Sans" panose="020B0606030504020204" pitchFamily="34" charset="0"/>
              <a:ea typeface="Open Sans" panose="020B0606030504020204" pitchFamily="34" charset="0"/>
              <a:cs typeface="Open Sans" panose="020B0606030504020204" pitchFamily="34" charset="0"/>
            </a:endParaRPr>
          </a:p>
          <a:p>
            <a:pPr>
              <a:buFontTx/>
              <a:buChar char="-"/>
            </a:pPr>
            <a:endParaRPr lang="de-DE" sz="2200" dirty="0">
              <a:latin typeface="Open Sans" panose="020B0606030504020204" pitchFamily="34" charset="0"/>
              <a:ea typeface="Open Sans" panose="020B0606030504020204" pitchFamily="34" charset="0"/>
              <a:cs typeface="Open Sans" panose="020B0606030504020204" pitchFamily="34" charset="0"/>
            </a:endParaRPr>
          </a:p>
          <a:p>
            <a:pPr>
              <a:buFontTx/>
              <a:buChar char="-"/>
            </a:pPr>
            <a:endParaRPr lang="de-DE" sz="2200" dirty="0">
              <a:latin typeface="Open Sans" panose="020B0606030504020204" pitchFamily="34" charset="0"/>
              <a:ea typeface="Open Sans" panose="020B0606030504020204" pitchFamily="34" charset="0"/>
              <a:cs typeface="Open Sans" panose="020B0606030504020204" pitchFamily="34" charset="0"/>
            </a:endParaRPr>
          </a:p>
          <a:p>
            <a:pPr>
              <a:buFontTx/>
              <a:buChar char="-"/>
            </a:pPr>
            <a:endParaRPr lang="de-DE" sz="2200" dirty="0">
              <a:latin typeface="Open Sans" panose="020B0606030504020204" pitchFamily="34" charset="0"/>
              <a:ea typeface="Open Sans" panose="020B0606030504020204" pitchFamily="34" charset="0"/>
              <a:cs typeface="Open Sans" panose="020B0606030504020204" pitchFamily="34" charset="0"/>
            </a:endParaRPr>
          </a:p>
          <a:p>
            <a:pPr>
              <a:buFontTx/>
              <a:buChar char="-"/>
            </a:pPr>
            <a:r>
              <a:rPr lang="de-DE" sz="2200" dirty="0">
                <a:latin typeface="Open Sans" panose="020B0606030504020204" pitchFamily="34" charset="0"/>
                <a:ea typeface="Open Sans" panose="020B0606030504020204" pitchFamily="34" charset="0"/>
                <a:cs typeface="Open Sans" panose="020B0606030504020204" pitchFamily="34" charset="0"/>
              </a:rPr>
              <a:t>Finden Sie eine Möglichkeiten Ihren gefunden Programmcode mit Hilfe von Schleifen (siehe Begleitmaterial) zu verkürzen?</a:t>
            </a:r>
          </a:p>
          <a:p>
            <a:pPr>
              <a:buFontTx/>
              <a:buChar char="-"/>
            </a:pPr>
            <a:r>
              <a:rPr lang="de-DE" sz="2200" dirty="0">
                <a:latin typeface="Open Sans" panose="020B0606030504020204" pitchFamily="34" charset="0"/>
                <a:ea typeface="Open Sans" panose="020B0606030504020204" pitchFamily="34" charset="0"/>
                <a:cs typeface="Open Sans" panose="020B0606030504020204" pitchFamily="34" charset="0"/>
              </a:rPr>
              <a:t>Wie würden Sie dieses Tool mit Kindern nutzen?</a:t>
            </a:r>
          </a:p>
          <a:p>
            <a:pPr>
              <a:buFontTx/>
              <a:buChar char="-"/>
            </a:pPr>
            <a:endParaRPr lang="de-DE" sz="22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Foliennummernplatzhalter 1">
            <a:extLst>
              <a:ext uri="{FF2B5EF4-FFF2-40B4-BE49-F238E27FC236}">
                <a16:creationId xmlns:a16="http://schemas.microsoft.com/office/drawing/2014/main" id="{51965414-D1EC-AA4A-8304-009A37B819E3}"/>
              </a:ext>
            </a:extLst>
          </p:cNvPr>
          <p:cNvSpPr>
            <a:spLocks noGrp="1"/>
          </p:cNvSpPr>
          <p:nvPr>
            <p:ph type="sldNum" sz="quarter" idx="12"/>
          </p:nvPr>
        </p:nvSpPr>
        <p:spPr/>
        <p:txBody>
          <a:bodyPr/>
          <a:lstStyle/>
          <a:p>
            <a:fld id="{7D26CBBC-A65C-324F-A558-3C7EC3B0734D}" type="slidenum">
              <a:rPr lang="de-DE" smtClean="0"/>
              <a:t>47</a:t>
            </a:fld>
            <a:endParaRPr lang="de-DE"/>
          </a:p>
        </p:txBody>
      </p:sp>
      <p:sp>
        <p:nvSpPr>
          <p:cNvPr id="4" name="Datumsplatzhalter 3">
            <a:extLst>
              <a:ext uri="{FF2B5EF4-FFF2-40B4-BE49-F238E27FC236}">
                <a16:creationId xmlns:a16="http://schemas.microsoft.com/office/drawing/2014/main" id="{9CCF6F3E-E875-A844-9888-42BF7B0B6843}"/>
              </a:ext>
            </a:extLst>
          </p:cNvPr>
          <p:cNvSpPr>
            <a:spLocks noGrp="1"/>
          </p:cNvSpPr>
          <p:nvPr>
            <p:ph type="dt" sz="half" idx="10"/>
          </p:nvPr>
        </p:nvSpPr>
        <p:spPr/>
        <p:txBody>
          <a:bodyPr/>
          <a:lstStyle/>
          <a:p>
            <a:fld id="{5EC92340-DFCA-D64C-9BAA-EEC4F4504425}" type="datetime1">
              <a:rPr lang="de-DE" smtClean="0"/>
              <a:t>25.09.20</a:t>
            </a:fld>
            <a:endParaRPr lang="de-DE"/>
          </a:p>
        </p:txBody>
      </p:sp>
      <p:sp>
        <p:nvSpPr>
          <p:cNvPr id="6" name="Fußzeilenplatzhalter 5">
            <a:extLst>
              <a:ext uri="{FF2B5EF4-FFF2-40B4-BE49-F238E27FC236}">
                <a16:creationId xmlns:a16="http://schemas.microsoft.com/office/drawing/2014/main" id="{A16E75F4-95F3-5340-BBD5-557D1F001424}"/>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9" name="Inhaltsplatzhalter 5">
            <a:extLst>
              <a:ext uri="{FF2B5EF4-FFF2-40B4-BE49-F238E27FC236}">
                <a16:creationId xmlns:a16="http://schemas.microsoft.com/office/drawing/2014/main" id="{8C9047C1-2333-BD41-A472-3FD289EAD53F}"/>
              </a:ext>
            </a:extLst>
          </p:cNvPr>
          <p:cNvSpPr txBox="1">
            <a:spLocks/>
          </p:cNvSpPr>
          <p:nvPr/>
        </p:nvSpPr>
        <p:spPr>
          <a:xfrm>
            <a:off x="4194059" y="136525"/>
            <a:ext cx="4695417"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Wie</a:t>
            </a:r>
            <a:r>
              <a:rPr lang="de-DE" dirty="0"/>
              <a:t> Programmieren in</a:t>
            </a:r>
          </a:p>
        </p:txBody>
      </p:sp>
      <p:sp>
        <p:nvSpPr>
          <p:cNvPr id="11" name="Inhaltsplatzhalter 5">
            <a:extLst>
              <a:ext uri="{FF2B5EF4-FFF2-40B4-BE49-F238E27FC236}">
                <a16:creationId xmlns:a16="http://schemas.microsoft.com/office/drawing/2014/main" id="{35D286F0-BEDD-B645-92FC-E536100B9B92}"/>
              </a:ext>
            </a:extLst>
          </p:cNvPr>
          <p:cNvSpPr txBox="1">
            <a:spLocks/>
          </p:cNvSpPr>
          <p:nvPr/>
        </p:nvSpPr>
        <p:spPr>
          <a:xfrm>
            <a:off x="4194060" y="651693"/>
            <a:ext cx="3818724"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der Grundschule?</a:t>
            </a:r>
          </a:p>
        </p:txBody>
      </p:sp>
      <p:sp>
        <p:nvSpPr>
          <p:cNvPr id="10" name="Textfeld 9">
            <a:extLst>
              <a:ext uri="{FF2B5EF4-FFF2-40B4-BE49-F238E27FC236}">
                <a16:creationId xmlns:a16="http://schemas.microsoft.com/office/drawing/2014/main" id="{7E7F58B5-CDB1-2149-BE7C-3E05EF84C0EE}"/>
              </a:ext>
            </a:extLst>
          </p:cNvPr>
          <p:cNvSpPr txBox="1"/>
          <p:nvPr/>
        </p:nvSpPr>
        <p:spPr>
          <a:xfrm>
            <a:off x="2018350" y="4722334"/>
            <a:ext cx="2448106" cy="246221"/>
          </a:xfrm>
          <a:prstGeom prst="rect">
            <a:avLst/>
          </a:prstGeom>
          <a:noFill/>
        </p:spPr>
        <p:txBody>
          <a:bodyPr wrap="none" rtlCol="0">
            <a:spAutoFit/>
          </a:bodyPr>
          <a:lstStyle/>
          <a:p>
            <a:r>
              <a:rPr lang="de-DE" sz="1000" dirty="0">
                <a:solidFill>
                  <a:schemeClr val="bg1">
                    <a:lumMod val="75000"/>
                  </a:schemeClr>
                </a:solidFill>
              </a:rPr>
              <a:t>Screenshot </a:t>
            </a:r>
            <a:r>
              <a:rPr lang="de-DE" sz="1000" dirty="0" err="1">
                <a:solidFill>
                  <a:schemeClr val="bg1">
                    <a:lumMod val="75000"/>
                  </a:schemeClr>
                </a:solidFill>
              </a:rPr>
              <a:t>App„Klötzchen</a:t>
            </a:r>
            <a:r>
              <a:rPr lang="de-DE" sz="1000" dirty="0">
                <a:solidFill>
                  <a:schemeClr val="bg1">
                    <a:lumMod val="75000"/>
                  </a:schemeClr>
                </a:solidFill>
              </a:rPr>
              <a:t>“ © Heiko </a:t>
            </a:r>
            <a:r>
              <a:rPr lang="de-DE" sz="1000" dirty="0" err="1">
                <a:solidFill>
                  <a:schemeClr val="bg1">
                    <a:lumMod val="75000"/>
                  </a:schemeClr>
                </a:solidFill>
              </a:rPr>
              <a:t>Etzold</a:t>
            </a:r>
            <a:endParaRPr lang="de-DE" sz="1000" dirty="0">
              <a:solidFill>
                <a:schemeClr val="bg1">
                  <a:lumMod val="75000"/>
                </a:schemeClr>
              </a:solidFill>
            </a:endParaRPr>
          </a:p>
        </p:txBody>
      </p:sp>
    </p:spTree>
    <p:extLst>
      <p:ext uri="{BB962C8B-B14F-4D97-AF65-F5344CB8AC3E}">
        <p14:creationId xmlns:p14="http://schemas.microsoft.com/office/powerpoint/2010/main" val="373432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EE2B548-B9A5-5240-BF11-9A0D828FA17A}"/>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D03C9769-2C72-F244-BC82-9927C60DA920}"/>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30769F51-5FEB-E44C-A41B-FC863C824755}"/>
              </a:ext>
            </a:extLst>
          </p:cNvPr>
          <p:cNvSpPr>
            <a:spLocks noGrp="1"/>
          </p:cNvSpPr>
          <p:nvPr>
            <p:ph type="sldNum" sz="quarter" idx="12"/>
          </p:nvPr>
        </p:nvSpPr>
        <p:spPr/>
        <p:txBody>
          <a:bodyPr/>
          <a:lstStyle/>
          <a:p>
            <a:fld id="{7D26CBBC-A65C-324F-A558-3C7EC3B0734D}" type="slidenum">
              <a:rPr lang="de-DE" smtClean="0"/>
              <a:t>48</a:t>
            </a:fld>
            <a:endParaRPr lang="de-DE"/>
          </a:p>
        </p:txBody>
      </p:sp>
      <p:sp>
        <p:nvSpPr>
          <p:cNvPr id="8" name="Textfeld 7">
            <a:extLst>
              <a:ext uri="{FF2B5EF4-FFF2-40B4-BE49-F238E27FC236}">
                <a16:creationId xmlns:a16="http://schemas.microsoft.com/office/drawing/2014/main" id="{93D096B3-F801-6248-9C9D-05AE42E55197}"/>
              </a:ext>
            </a:extLst>
          </p:cNvPr>
          <p:cNvSpPr txBox="1"/>
          <p:nvPr/>
        </p:nvSpPr>
        <p:spPr>
          <a:xfrm>
            <a:off x="783608" y="1300638"/>
            <a:ext cx="11103592" cy="885371"/>
          </a:xfrm>
          <a:prstGeom prst="rect">
            <a:avLst/>
          </a:prstGeom>
          <a:noFill/>
        </p:spPr>
        <p:txBody>
          <a:bodyPr wrap="square" rtlCol="0">
            <a:spAutoFit/>
          </a:bodyPr>
          <a:lstStyle/>
          <a:p>
            <a:pPr>
              <a:lnSpc>
                <a:spcPct val="90000"/>
              </a:lnSpc>
              <a:spcBef>
                <a:spcPts val="1000"/>
              </a:spcBef>
            </a:pPr>
            <a:r>
              <a:rPr lang="de-DE" sz="2800" dirty="0" err="1">
                <a:latin typeface="Open Sans" panose="020B0606030504020204" pitchFamily="34" charset="0"/>
                <a:ea typeface="Open Sans" panose="020B0606030504020204" pitchFamily="34" charset="0"/>
                <a:cs typeface="Open Sans" panose="020B0606030504020204" pitchFamily="34" charset="0"/>
              </a:rPr>
              <a:t>Calliope</a:t>
            </a:r>
            <a:r>
              <a:rPr lang="de-DE" sz="2800" dirty="0">
                <a:latin typeface="Open Sans" panose="020B0606030504020204" pitchFamily="34" charset="0"/>
                <a:ea typeface="Open Sans" panose="020B0606030504020204" pitchFamily="34" charset="0"/>
                <a:cs typeface="Open Sans" panose="020B0606030504020204" pitchFamily="34" charset="0"/>
              </a:rPr>
              <a:t> mini (</a:t>
            </a:r>
            <a:r>
              <a:rPr lang="de-DE" sz="2800" dirty="0" err="1">
                <a:latin typeface="Open Sans" panose="020B0606030504020204" pitchFamily="34" charset="0"/>
                <a:ea typeface="Open Sans" panose="020B0606030504020204" pitchFamily="34" charset="0"/>
                <a:cs typeface="Open Sans" panose="020B0606030504020204" pitchFamily="34" charset="0"/>
              </a:rPr>
              <a:t>plugged</a:t>
            </a:r>
            <a:r>
              <a:rPr lang="de-DE" sz="2800" dirty="0">
                <a:latin typeface="Open Sans" panose="020B0606030504020204" pitchFamily="34" charset="0"/>
                <a:ea typeface="Open Sans" panose="020B0606030504020204" pitchFamily="34" charset="0"/>
                <a:cs typeface="Open Sans" panose="020B0606030504020204" pitchFamily="34" charset="0"/>
              </a:rPr>
              <a:t>-in)</a:t>
            </a:r>
          </a:p>
          <a:p>
            <a:pPr>
              <a:lnSpc>
                <a:spcPct val="90000"/>
              </a:lnSpc>
              <a:spcBef>
                <a:spcPts val="1000"/>
              </a:spcBef>
            </a:pPr>
            <a:r>
              <a:rPr lang="de-DE" sz="2000" dirty="0">
                <a:latin typeface="Open Sans" panose="020B0606030504020204" pitchFamily="34" charset="0"/>
                <a:ea typeface="Open Sans" panose="020B0606030504020204" pitchFamily="34" charset="0"/>
                <a:cs typeface="Open Sans" panose="020B0606030504020204" pitchFamily="34" charset="0"/>
              </a:rPr>
              <a:t>Grundlagen des Programmierens erlernen, LEDs, Pins, Sensoren und Sounds steuern</a:t>
            </a:r>
          </a:p>
        </p:txBody>
      </p:sp>
      <p:pic>
        <p:nvPicPr>
          <p:cNvPr id="9" name="Grafik 8">
            <a:extLst>
              <a:ext uri="{FF2B5EF4-FFF2-40B4-BE49-F238E27FC236}">
                <a16:creationId xmlns:a16="http://schemas.microsoft.com/office/drawing/2014/main" id="{53C61E22-160D-234A-AA13-524E45B36499}"/>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3366555" y="2707530"/>
            <a:ext cx="4298636" cy="3223977"/>
          </a:xfrm>
          <a:prstGeom prst="rect">
            <a:avLst/>
          </a:prstGeom>
          <a:effectLst>
            <a:outerShdw blurRad="50800" dist="38100" dir="2700000" algn="tl" rotWithShape="0">
              <a:prstClr val="black">
                <a:alpha val="40000"/>
              </a:prstClr>
            </a:outerShdw>
          </a:effectLst>
        </p:spPr>
      </p:pic>
      <p:sp>
        <p:nvSpPr>
          <p:cNvPr id="11" name="Textfeld 10">
            <a:extLst>
              <a:ext uri="{FF2B5EF4-FFF2-40B4-BE49-F238E27FC236}">
                <a16:creationId xmlns:a16="http://schemas.microsoft.com/office/drawing/2014/main" id="{9EB1703C-3AAD-D348-AE99-9AC0C869AE19}"/>
              </a:ext>
            </a:extLst>
          </p:cNvPr>
          <p:cNvSpPr txBox="1"/>
          <p:nvPr/>
        </p:nvSpPr>
        <p:spPr>
          <a:xfrm>
            <a:off x="8153400" y="3980964"/>
            <a:ext cx="2906565" cy="338554"/>
          </a:xfrm>
          <a:prstGeom prst="rect">
            <a:avLst/>
          </a:prstGeom>
          <a:noFill/>
        </p:spPr>
        <p:txBody>
          <a:bodyPr wrap="none" rtlCol="0">
            <a:spAutoFit/>
          </a:bodyPr>
          <a:lstStyle/>
          <a:p>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https://</a:t>
            </a:r>
            <a:r>
              <a:rPr lang="de-DE" sz="16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makecode.calliope.cc</a:t>
            </a:r>
            <a:endPar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Inhaltsplatzhalter 5">
            <a:extLst>
              <a:ext uri="{FF2B5EF4-FFF2-40B4-BE49-F238E27FC236}">
                <a16:creationId xmlns:a16="http://schemas.microsoft.com/office/drawing/2014/main" id="{D9A8CA9D-886E-EA4D-B5BC-FBB80CE4B269}"/>
              </a:ext>
            </a:extLst>
          </p:cNvPr>
          <p:cNvSpPr txBox="1">
            <a:spLocks/>
          </p:cNvSpPr>
          <p:nvPr/>
        </p:nvSpPr>
        <p:spPr>
          <a:xfrm>
            <a:off x="4194059" y="136525"/>
            <a:ext cx="4695417"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Wie</a:t>
            </a:r>
            <a:r>
              <a:rPr lang="de-DE" dirty="0"/>
              <a:t> Programmieren in</a:t>
            </a:r>
          </a:p>
        </p:txBody>
      </p:sp>
      <p:sp>
        <p:nvSpPr>
          <p:cNvPr id="13" name="Inhaltsplatzhalter 5">
            <a:extLst>
              <a:ext uri="{FF2B5EF4-FFF2-40B4-BE49-F238E27FC236}">
                <a16:creationId xmlns:a16="http://schemas.microsoft.com/office/drawing/2014/main" id="{3418EAB7-8DEF-3B47-A5F2-CC18B2FAA920}"/>
              </a:ext>
            </a:extLst>
          </p:cNvPr>
          <p:cNvSpPr txBox="1">
            <a:spLocks/>
          </p:cNvSpPr>
          <p:nvPr/>
        </p:nvSpPr>
        <p:spPr>
          <a:xfrm>
            <a:off x="4194060" y="651693"/>
            <a:ext cx="3818724"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der Grundschule?</a:t>
            </a:r>
          </a:p>
        </p:txBody>
      </p:sp>
      <p:sp>
        <p:nvSpPr>
          <p:cNvPr id="10" name="Textfeld 9">
            <a:extLst>
              <a:ext uri="{FF2B5EF4-FFF2-40B4-BE49-F238E27FC236}">
                <a16:creationId xmlns:a16="http://schemas.microsoft.com/office/drawing/2014/main" id="{114EA1C5-802E-504C-9379-1C7B48FC2174}"/>
              </a:ext>
            </a:extLst>
          </p:cNvPr>
          <p:cNvSpPr txBox="1"/>
          <p:nvPr/>
        </p:nvSpPr>
        <p:spPr>
          <a:xfrm>
            <a:off x="9328537" y="1122816"/>
            <a:ext cx="2839239" cy="246221"/>
          </a:xfrm>
          <a:prstGeom prst="rect">
            <a:avLst/>
          </a:prstGeom>
          <a:noFill/>
        </p:spPr>
        <p:txBody>
          <a:bodyPr wrap="none" rtlCol="0">
            <a:spAutoFit/>
          </a:bodyPr>
          <a:lstStyle/>
          <a:p>
            <a:r>
              <a:rPr lang="de-DE" sz="1000" dirty="0">
                <a:solidFill>
                  <a:schemeClr val="bg1">
                    <a:lumMod val="85000"/>
                  </a:schemeClr>
                </a:solidFill>
              </a:rPr>
              <a:t>Foto „</a:t>
            </a:r>
            <a:r>
              <a:rPr lang="de-DE" sz="1000" dirty="0" err="1">
                <a:solidFill>
                  <a:schemeClr val="bg1">
                    <a:lumMod val="85000"/>
                  </a:schemeClr>
                </a:solidFill>
              </a:rPr>
              <a:t>Calliope</a:t>
            </a:r>
            <a:r>
              <a:rPr lang="de-DE" sz="1000" dirty="0">
                <a:solidFill>
                  <a:schemeClr val="bg1">
                    <a:lumMod val="85000"/>
                  </a:schemeClr>
                </a:solidFill>
              </a:rPr>
              <a:t>“ von PIKAS digi. Lizenz: CC BY-SA 4.0</a:t>
            </a:r>
          </a:p>
        </p:txBody>
      </p:sp>
    </p:spTree>
    <p:extLst>
      <p:ext uri="{BB962C8B-B14F-4D97-AF65-F5344CB8AC3E}">
        <p14:creationId xmlns:p14="http://schemas.microsoft.com/office/powerpoint/2010/main" val="1637337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 name="Textfeld 1">
            <a:extLst>
              <a:ext uri="{FF2B5EF4-FFF2-40B4-BE49-F238E27FC236}">
                <a16:creationId xmlns:a16="http://schemas.microsoft.com/office/drawing/2014/main" id="{69397941-CD5A-3544-BE27-3B834739DA3C}"/>
              </a:ext>
            </a:extLst>
          </p:cNvPr>
          <p:cNvSpPr txBox="1"/>
          <p:nvPr/>
        </p:nvSpPr>
        <p:spPr>
          <a:xfrm>
            <a:off x="728663" y="2375794"/>
            <a:ext cx="5367337" cy="584775"/>
          </a:xfrm>
          <a:prstGeom prst="rect">
            <a:avLst/>
          </a:prstGeom>
          <a:solidFill>
            <a:srgbClr val="428891"/>
          </a:solidFill>
        </p:spPr>
        <p:txBody>
          <a:bodyPr wrap="square" rtlCol="0">
            <a:spAutoFit/>
          </a:bodyPr>
          <a:lstStyle/>
          <a:p>
            <a:r>
              <a:rPr lang="de-DE"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ist Programmieren?</a:t>
            </a:r>
          </a:p>
        </p:txBody>
      </p:sp>
      <p:sp>
        <p:nvSpPr>
          <p:cNvPr id="22" name="Textfeld 21">
            <a:extLst>
              <a:ext uri="{FF2B5EF4-FFF2-40B4-BE49-F238E27FC236}">
                <a16:creationId xmlns:a16="http://schemas.microsoft.com/office/drawing/2014/main" id="{137CD6F1-2BE0-7E43-B31C-57346D2F71CD}"/>
              </a:ext>
            </a:extLst>
          </p:cNvPr>
          <p:cNvSpPr txBox="1"/>
          <p:nvPr/>
        </p:nvSpPr>
        <p:spPr>
          <a:xfrm>
            <a:off x="728660" y="3151605"/>
            <a:ext cx="10972801" cy="584775"/>
          </a:xfrm>
          <a:prstGeom prst="rect">
            <a:avLst/>
          </a:prstGeom>
          <a:solidFill>
            <a:schemeClr val="bg1"/>
          </a:solidFill>
        </p:spPr>
        <p:txBody>
          <a:bodyPr wrap="square" rtlCol="0">
            <a:spAutoFit/>
          </a:bodyPr>
          <a:lstStyle/>
          <a:p>
            <a:r>
              <a:rPr lang="de-DE" sz="32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Warum</a:t>
            </a:r>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 überhaupt Programmieren in der Grundschule?</a:t>
            </a:r>
          </a:p>
        </p:txBody>
      </p:sp>
      <p:sp>
        <p:nvSpPr>
          <p:cNvPr id="23" name="Textfeld 22">
            <a:extLst>
              <a:ext uri="{FF2B5EF4-FFF2-40B4-BE49-F238E27FC236}">
                <a16:creationId xmlns:a16="http://schemas.microsoft.com/office/drawing/2014/main" id="{ADD31EB4-B00C-D441-871F-B4271FDE318E}"/>
              </a:ext>
            </a:extLst>
          </p:cNvPr>
          <p:cNvSpPr txBox="1"/>
          <p:nvPr/>
        </p:nvSpPr>
        <p:spPr>
          <a:xfrm>
            <a:off x="728660" y="3927416"/>
            <a:ext cx="8429627" cy="584775"/>
          </a:xfrm>
          <a:prstGeom prst="rect">
            <a:avLst/>
          </a:prstGeom>
          <a:solidFill>
            <a:schemeClr val="bg1"/>
          </a:solidFill>
        </p:spPr>
        <p:txBody>
          <a:bodyPr wrap="square" rtlCol="0">
            <a:spAutoFit/>
          </a:bodyPr>
          <a:lstStyle/>
          <a:p>
            <a:r>
              <a:rPr lang="de-DE" sz="32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Wie </a:t>
            </a:r>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Programmieren in der Grundschule?</a:t>
            </a:r>
          </a:p>
        </p:txBody>
      </p:sp>
      <p:sp>
        <p:nvSpPr>
          <p:cNvPr id="24" name="Textfeld 23">
            <a:extLst>
              <a:ext uri="{FF2B5EF4-FFF2-40B4-BE49-F238E27FC236}">
                <a16:creationId xmlns:a16="http://schemas.microsoft.com/office/drawing/2014/main" id="{6156E62C-FEE4-1E49-87F2-C912BAEE2CC0}"/>
              </a:ext>
            </a:extLst>
          </p:cNvPr>
          <p:cNvSpPr txBox="1"/>
          <p:nvPr/>
        </p:nvSpPr>
        <p:spPr>
          <a:xfrm>
            <a:off x="728660" y="4703227"/>
            <a:ext cx="8886827" cy="584775"/>
          </a:xfrm>
          <a:prstGeom prst="rect">
            <a:avLst/>
          </a:prstGeom>
          <a:solidFill>
            <a:schemeClr val="bg1"/>
          </a:solidFill>
        </p:spPr>
        <p:txBody>
          <a:bodyPr wrap="square" rtlCol="0">
            <a:spAutoFit/>
          </a:bodyPr>
          <a:lstStyle/>
          <a:p>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Programmieren und Mathematikunterricht</a:t>
            </a:r>
          </a:p>
        </p:txBody>
      </p:sp>
      <p:sp>
        <p:nvSpPr>
          <p:cNvPr id="25" name="Textfeld 24">
            <a:extLst>
              <a:ext uri="{FF2B5EF4-FFF2-40B4-BE49-F238E27FC236}">
                <a16:creationId xmlns:a16="http://schemas.microsoft.com/office/drawing/2014/main" id="{13B97451-38F0-7345-B1DD-EC1078A8214C}"/>
              </a:ext>
            </a:extLst>
          </p:cNvPr>
          <p:cNvSpPr txBox="1"/>
          <p:nvPr/>
        </p:nvSpPr>
        <p:spPr>
          <a:xfrm>
            <a:off x="728660" y="5479038"/>
            <a:ext cx="6843715" cy="584775"/>
          </a:xfrm>
          <a:prstGeom prst="rect">
            <a:avLst/>
          </a:prstGeom>
          <a:solidFill>
            <a:schemeClr val="bg1"/>
          </a:solidFill>
        </p:spPr>
        <p:txBody>
          <a:bodyPr wrap="square" rtlCol="0">
            <a:spAutoFit/>
          </a:bodyPr>
          <a:lstStyle/>
          <a:p>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Weiterarbeit in der eigenen Praxis</a:t>
            </a:r>
          </a:p>
        </p:txBody>
      </p:sp>
      <p:sp>
        <p:nvSpPr>
          <p:cNvPr id="26" name="Textfeld 25">
            <a:extLst>
              <a:ext uri="{FF2B5EF4-FFF2-40B4-BE49-F238E27FC236}">
                <a16:creationId xmlns:a16="http://schemas.microsoft.com/office/drawing/2014/main" id="{CF60129E-25F7-534C-9D48-18D09E724B65}"/>
              </a:ext>
            </a:extLst>
          </p:cNvPr>
          <p:cNvSpPr txBox="1"/>
          <p:nvPr/>
        </p:nvSpPr>
        <p:spPr>
          <a:xfrm>
            <a:off x="728661" y="1579004"/>
            <a:ext cx="4071940"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INHALTE</a:t>
            </a:r>
          </a:p>
        </p:txBody>
      </p:sp>
      <p:sp>
        <p:nvSpPr>
          <p:cNvPr id="4" name="Foliennummernplatzhalter 3">
            <a:extLst>
              <a:ext uri="{FF2B5EF4-FFF2-40B4-BE49-F238E27FC236}">
                <a16:creationId xmlns:a16="http://schemas.microsoft.com/office/drawing/2014/main" id="{21E598F2-868D-7A4E-B1B1-2E6C9C1F05A5}"/>
              </a:ext>
            </a:extLst>
          </p:cNvPr>
          <p:cNvSpPr>
            <a:spLocks noGrp="1"/>
          </p:cNvSpPr>
          <p:nvPr>
            <p:ph type="sldNum" sz="quarter" idx="12"/>
          </p:nvPr>
        </p:nvSpPr>
        <p:spPr/>
        <p:txBody>
          <a:bodyPr/>
          <a:lstStyle/>
          <a:p>
            <a:fld id="{63DC21CD-A42E-AB42-85DA-371CDC81102A}" type="slidenum">
              <a:rPr lang="de-DE" smtClean="0"/>
              <a:pPr/>
              <a:t>4</a:t>
            </a:fld>
            <a:endParaRPr lang="de-DE" dirty="0"/>
          </a:p>
        </p:txBody>
      </p:sp>
      <p:sp>
        <p:nvSpPr>
          <p:cNvPr id="8" name="Datumsplatzhalter 7">
            <a:extLst>
              <a:ext uri="{FF2B5EF4-FFF2-40B4-BE49-F238E27FC236}">
                <a16:creationId xmlns:a16="http://schemas.microsoft.com/office/drawing/2014/main" id="{C1BEB07C-97EF-1945-A16E-78C367C70C28}"/>
              </a:ext>
            </a:extLst>
          </p:cNvPr>
          <p:cNvSpPr>
            <a:spLocks noGrp="1"/>
          </p:cNvSpPr>
          <p:nvPr>
            <p:ph type="dt" sz="half" idx="10"/>
          </p:nvPr>
        </p:nvSpPr>
        <p:spPr/>
        <p:txBody>
          <a:bodyPr/>
          <a:lstStyle/>
          <a:p>
            <a:fld id="{B7E898EF-92B2-6241-913D-E2875E1005EC}" type="datetime1">
              <a:rPr lang="de-DE" smtClean="0"/>
              <a:t>25.09.20</a:t>
            </a:fld>
            <a:endParaRPr lang="de-DE"/>
          </a:p>
        </p:txBody>
      </p:sp>
      <p:sp>
        <p:nvSpPr>
          <p:cNvPr id="9" name="Fußzeilenplatzhalter 8">
            <a:extLst>
              <a:ext uri="{FF2B5EF4-FFF2-40B4-BE49-F238E27FC236}">
                <a16:creationId xmlns:a16="http://schemas.microsoft.com/office/drawing/2014/main" id="{D83CC143-9A5B-A646-94E3-F8EBCAD8CE5F}"/>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Tree>
    <p:extLst>
      <p:ext uri="{BB962C8B-B14F-4D97-AF65-F5344CB8AC3E}">
        <p14:creationId xmlns:p14="http://schemas.microsoft.com/office/powerpoint/2010/main" val="15543945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20DAC49-32EB-7046-8763-DC2EBD296F1C}"/>
              </a:ext>
            </a:extLst>
          </p:cNvPr>
          <p:cNvSpPr txBox="1"/>
          <p:nvPr/>
        </p:nvSpPr>
        <p:spPr>
          <a:xfrm>
            <a:off x="8272131" y="6018028"/>
            <a:ext cx="2874505" cy="338554"/>
          </a:xfrm>
          <a:prstGeom prst="rect">
            <a:avLst/>
          </a:prstGeom>
          <a:noFill/>
        </p:spPr>
        <p:txBody>
          <a:bodyPr wrap="none" rtlCol="0">
            <a:spAutoFit/>
          </a:bodyPr>
          <a:lstStyle/>
          <a:p>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https://</a:t>
            </a:r>
            <a:r>
              <a:rPr lang="de-DE" sz="16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lab.open-roberta.org</a:t>
            </a:r>
            <a:endPar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Inhaltsplatzhalter 2">
            <a:extLst>
              <a:ext uri="{FF2B5EF4-FFF2-40B4-BE49-F238E27FC236}">
                <a16:creationId xmlns:a16="http://schemas.microsoft.com/office/drawing/2014/main" id="{C39DDA76-3231-2F41-B157-1A22F8EB9B61}"/>
              </a:ext>
            </a:extLst>
          </p:cNvPr>
          <p:cNvSpPr>
            <a:spLocks noGrp="1"/>
          </p:cNvSpPr>
          <p:nvPr>
            <p:ph idx="1"/>
          </p:nvPr>
        </p:nvSpPr>
        <p:spPr>
          <a:xfrm>
            <a:off x="838200" y="2666243"/>
            <a:ext cx="7285074" cy="3041146"/>
          </a:xfrm>
        </p:spPr>
        <p:txBody>
          <a:bodyPr>
            <a:normAutofit/>
          </a:bodyPr>
          <a:lstStyle/>
          <a:p>
            <a:pPr marL="0" indent="0">
              <a:buNone/>
            </a:pPr>
            <a:r>
              <a:rPr lang="de-DE" sz="2400" dirty="0">
                <a:solidFill>
                  <a:srgbClr val="428891"/>
                </a:solidFill>
              </a:rPr>
              <a:t>AUFGABENSTELLUNGEN:</a:t>
            </a:r>
          </a:p>
          <a:p>
            <a:r>
              <a:rPr lang="de-DE" sz="2400" dirty="0"/>
              <a:t>Erproben Sie die </a:t>
            </a:r>
            <a:r>
              <a:rPr lang="de-DE" sz="2400" dirty="0" err="1"/>
              <a:t>Calliope</a:t>
            </a:r>
            <a:r>
              <a:rPr lang="de-DE" sz="2400" dirty="0"/>
              <a:t> und Ihre Funktionen</a:t>
            </a:r>
          </a:p>
          <a:p>
            <a:r>
              <a:rPr lang="de-DE" sz="2400" dirty="0"/>
              <a:t>Können Sie sich vorstellen die </a:t>
            </a:r>
            <a:r>
              <a:rPr lang="de-DE" sz="2400" dirty="0" err="1"/>
              <a:t>Calliope</a:t>
            </a:r>
            <a:r>
              <a:rPr lang="de-DE" sz="2400" dirty="0"/>
              <a:t> in Ihrem </a:t>
            </a:r>
            <a:r>
              <a:rPr lang="de-DE" sz="2400" b="1" dirty="0"/>
              <a:t>Mathematik</a:t>
            </a:r>
            <a:r>
              <a:rPr lang="de-DE" sz="2400" dirty="0"/>
              <a:t>-Unterricht einzusetzen?</a:t>
            </a:r>
          </a:p>
          <a:p>
            <a:r>
              <a:rPr lang="de-DE" sz="2400" dirty="0"/>
              <a:t>Wie würden Sie sie unterrichtlich einbinden?</a:t>
            </a:r>
          </a:p>
          <a:p>
            <a:endParaRPr lang="de-DE" sz="2400" dirty="0"/>
          </a:p>
        </p:txBody>
      </p:sp>
      <p:sp>
        <p:nvSpPr>
          <p:cNvPr id="2" name="Foliennummernplatzhalter 1">
            <a:extLst>
              <a:ext uri="{FF2B5EF4-FFF2-40B4-BE49-F238E27FC236}">
                <a16:creationId xmlns:a16="http://schemas.microsoft.com/office/drawing/2014/main" id="{44466C30-0407-1E45-9619-F64F4CD1103C}"/>
              </a:ext>
            </a:extLst>
          </p:cNvPr>
          <p:cNvSpPr>
            <a:spLocks noGrp="1"/>
          </p:cNvSpPr>
          <p:nvPr>
            <p:ph type="sldNum" sz="quarter" idx="12"/>
          </p:nvPr>
        </p:nvSpPr>
        <p:spPr/>
        <p:txBody>
          <a:bodyPr/>
          <a:lstStyle/>
          <a:p>
            <a:fld id="{7D26CBBC-A65C-324F-A558-3C7EC3B0734D}" type="slidenum">
              <a:rPr lang="de-DE" smtClean="0"/>
              <a:t>49</a:t>
            </a:fld>
            <a:endParaRPr lang="de-DE"/>
          </a:p>
        </p:txBody>
      </p:sp>
      <p:sp>
        <p:nvSpPr>
          <p:cNvPr id="4" name="Datumsplatzhalter 3">
            <a:extLst>
              <a:ext uri="{FF2B5EF4-FFF2-40B4-BE49-F238E27FC236}">
                <a16:creationId xmlns:a16="http://schemas.microsoft.com/office/drawing/2014/main" id="{C5A5793D-9D3F-A442-8974-211B2F7D45E4}"/>
              </a:ext>
            </a:extLst>
          </p:cNvPr>
          <p:cNvSpPr>
            <a:spLocks noGrp="1"/>
          </p:cNvSpPr>
          <p:nvPr>
            <p:ph type="dt" sz="half" idx="10"/>
          </p:nvPr>
        </p:nvSpPr>
        <p:spPr/>
        <p:txBody>
          <a:bodyPr/>
          <a:lstStyle/>
          <a:p>
            <a:fld id="{8F4E4FD8-419D-9A4E-8033-F829CA1BFD6B}" type="datetime1">
              <a:rPr lang="de-DE" smtClean="0"/>
              <a:t>25.09.20</a:t>
            </a:fld>
            <a:endParaRPr lang="de-DE" dirty="0"/>
          </a:p>
        </p:txBody>
      </p:sp>
      <p:sp>
        <p:nvSpPr>
          <p:cNvPr id="5" name="Fußzeilenplatzhalter 4">
            <a:extLst>
              <a:ext uri="{FF2B5EF4-FFF2-40B4-BE49-F238E27FC236}">
                <a16:creationId xmlns:a16="http://schemas.microsoft.com/office/drawing/2014/main" id="{F2F55E2B-94A5-2743-B3AC-28918A285CAC}"/>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10" name="Inhaltsplatzhalter 5">
            <a:extLst>
              <a:ext uri="{FF2B5EF4-FFF2-40B4-BE49-F238E27FC236}">
                <a16:creationId xmlns:a16="http://schemas.microsoft.com/office/drawing/2014/main" id="{E72C9CEA-B695-9740-960C-2BD1B07D23DE}"/>
              </a:ext>
            </a:extLst>
          </p:cNvPr>
          <p:cNvSpPr txBox="1">
            <a:spLocks/>
          </p:cNvSpPr>
          <p:nvPr/>
        </p:nvSpPr>
        <p:spPr>
          <a:xfrm>
            <a:off x="4194059" y="136525"/>
            <a:ext cx="4695417"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Wie</a:t>
            </a:r>
            <a:r>
              <a:rPr lang="de-DE" dirty="0"/>
              <a:t> Programmieren in</a:t>
            </a:r>
          </a:p>
        </p:txBody>
      </p:sp>
      <p:sp>
        <p:nvSpPr>
          <p:cNvPr id="12" name="Inhaltsplatzhalter 5">
            <a:extLst>
              <a:ext uri="{FF2B5EF4-FFF2-40B4-BE49-F238E27FC236}">
                <a16:creationId xmlns:a16="http://schemas.microsoft.com/office/drawing/2014/main" id="{A6E54524-BD91-1C40-8EDD-BF318BC0D2CC}"/>
              </a:ext>
            </a:extLst>
          </p:cNvPr>
          <p:cNvSpPr txBox="1">
            <a:spLocks/>
          </p:cNvSpPr>
          <p:nvPr/>
        </p:nvSpPr>
        <p:spPr>
          <a:xfrm>
            <a:off x="4194060" y="651693"/>
            <a:ext cx="3818724"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der Grundschule?</a:t>
            </a:r>
          </a:p>
        </p:txBody>
      </p:sp>
      <p:sp>
        <p:nvSpPr>
          <p:cNvPr id="14" name="Textfeld 13">
            <a:extLst>
              <a:ext uri="{FF2B5EF4-FFF2-40B4-BE49-F238E27FC236}">
                <a16:creationId xmlns:a16="http://schemas.microsoft.com/office/drawing/2014/main" id="{7494AC02-8D9A-CE46-9ED1-3F94AA71B442}"/>
              </a:ext>
            </a:extLst>
          </p:cNvPr>
          <p:cNvSpPr txBox="1"/>
          <p:nvPr/>
        </p:nvSpPr>
        <p:spPr>
          <a:xfrm>
            <a:off x="783608" y="1300638"/>
            <a:ext cx="11103592" cy="885371"/>
          </a:xfrm>
          <a:prstGeom prst="rect">
            <a:avLst/>
          </a:prstGeom>
          <a:noFill/>
        </p:spPr>
        <p:txBody>
          <a:bodyPr wrap="square" rtlCol="0">
            <a:spAutoFit/>
          </a:bodyPr>
          <a:lstStyle/>
          <a:p>
            <a:pPr>
              <a:lnSpc>
                <a:spcPct val="90000"/>
              </a:lnSpc>
              <a:spcBef>
                <a:spcPts val="1000"/>
              </a:spcBef>
            </a:pPr>
            <a:r>
              <a:rPr lang="de-DE" sz="2800" dirty="0" err="1">
                <a:latin typeface="Open Sans" panose="020B0606030504020204" pitchFamily="34" charset="0"/>
                <a:ea typeface="Open Sans" panose="020B0606030504020204" pitchFamily="34" charset="0"/>
                <a:cs typeface="Open Sans" panose="020B0606030504020204" pitchFamily="34" charset="0"/>
              </a:rPr>
              <a:t>Calliope</a:t>
            </a:r>
            <a:r>
              <a:rPr lang="de-DE" sz="2800" dirty="0">
                <a:latin typeface="Open Sans" panose="020B0606030504020204" pitchFamily="34" charset="0"/>
                <a:ea typeface="Open Sans" panose="020B0606030504020204" pitchFamily="34" charset="0"/>
                <a:cs typeface="Open Sans" panose="020B0606030504020204" pitchFamily="34" charset="0"/>
              </a:rPr>
              <a:t> mini (</a:t>
            </a:r>
            <a:r>
              <a:rPr lang="de-DE" sz="2800" dirty="0" err="1">
                <a:latin typeface="Open Sans" panose="020B0606030504020204" pitchFamily="34" charset="0"/>
                <a:ea typeface="Open Sans" panose="020B0606030504020204" pitchFamily="34" charset="0"/>
                <a:cs typeface="Open Sans" panose="020B0606030504020204" pitchFamily="34" charset="0"/>
              </a:rPr>
              <a:t>plugged</a:t>
            </a:r>
            <a:r>
              <a:rPr lang="de-DE" sz="2800" dirty="0">
                <a:latin typeface="Open Sans" panose="020B0606030504020204" pitchFamily="34" charset="0"/>
                <a:ea typeface="Open Sans" panose="020B0606030504020204" pitchFamily="34" charset="0"/>
                <a:cs typeface="Open Sans" panose="020B0606030504020204" pitchFamily="34" charset="0"/>
              </a:rPr>
              <a:t>-in)</a:t>
            </a:r>
          </a:p>
          <a:p>
            <a:pPr>
              <a:lnSpc>
                <a:spcPct val="90000"/>
              </a:lnSpc>
              <a:spcBef>
                <a:spcPts val="1000"/>
              </a:spcBef>
            </a:pPr>
            <a:r>
              <a:rPr lang="de-DE" sz="2000" dirty="0">
                <a:latin typeface="Open Sans" panose="020B0606030504020204" pitchFamily="34" charset="0"/>
                <a:ea typeface="Open Sans" panose="020B0606030504020204" pitchFamily="34" charset="0"/>
                <a:cs typeface="Open Sans" panose="020B0606030504020204" pitchFamily="34" charset="0"/>
              </a:rPr>
              <a:t>Grundlagen des Programmierens erlernen, LEDs, Pins, Sensoren und Sounds steuern</a:t>
            </a:r>
          </a:p>
        </p:txBody>
      </p:sp>
      <p:sp>
        <p:nvSpPr>
          <p:cNvPr id="15" name="Textfeld 14">
            <a:extLst>
              <a:ext uri="{FF2B5EF4-FFF2-40B4-BE49-F238E27FC236}">
                <a16:creationId xmlns:a16="http://schemas.microsoft.com/office/drawing/2014/main" id="{7EC6F8A4-94D7-8D48-A380-995B39241A8A}"/>
              </a:ext>
            </a:extLst>
          </p:cNvPr>
          <p:cNvSpPr txBox="1"/>
          <p:nvPr/>
        </p:nvSpPr>
        <p:spPr>
          <a:xfrm>
            <a:off x="9328537" y="1122816"/>
            <a:ext cx="2839239" cy="246221"/>
          </a:xfrm>
          <a:prstGeom prst="rect">
            <a:avLst/>
          </a:prstGeom>
          <a:noFill/>
        </p:spPr>
        <p:txBody>
          <a:bodyPr wrap="none" rtlCol="0">
            <a:spAutoFit/>
          </a:bodyPr>
          <a:lstStyle/>
          <a:p>
            <a:r>
              <a:rPr lang="de-DE" sz="1000" dirty="0">
                <a:solidFill>
                  <a:schemeClr val="bg1">
                    <a:lumMod val="85000"/>
                  </a:schemeClr>
                </a:solidFill>
              </a:rPr>
              <a:t>Foto „</a:t>
            </a:r>
            <a:r>
              <a:rPr lang="de-DE" sz="1000" dirty="0" err="1">
                <a:solidFill>
                  <a:schemeClr val="bg1">
                    <a:lumMod val="85000"/>
                  </a:schemeClr>
                </a:solidFill>
              </a:rPr>
              <a:t>Calliope</a:t>
            </a:r>
            <a:r>
              <a:rPr lang="de-DE" sz="1000" dirty="0">
                <a:solidFill>
                  <a:schemeClr val="bg1">
                    <a:lumMod val="85000"/>
                  </a:schemeClr>
                </a:solidFill>
              </a:rPr>
              <a:t>“ von PIKAS digi. Lizenz: CC BY-SA 4.0</a:t>
            </a:r>
          </a:p>
        </p:txBody>
      </p:sp>
      <p:pic>
        <p:nvPicPr>
          <p:cNvPr id="16" name="Grafik 15">
            <a:extLst>
              <a:ext uri="{FF2B5EF4-FFF2-40B4-BE49-F238E27FC236}">
                <a16:creationId xmlns:a16="http://schemas.microsoft.com/office/drawing/2014/main" id="{41E921DB-9BAB-C54F-B366-E97C6245600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8700296" y="2863675"/>
            <a:ext cx="2653504" cy="19901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8587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CBEACD6-3FE7-D341-A176-C5C5101187C3}"/>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FF8ADCEC-0985-2B4F-BD01-2E7D92D50120}"/>
              </a:ext>
            </a:extLst>
          </p:cNvPr>
          <p:cNvSpPr>
            <a:spLocks noGrp="1"/>
          </p:cNvSpPr>
          <p:nvPr>
            <p:ph type="ftr" sz="quarter" idx="11"/>
          </p:nvPr>
        </p:nvSpPr>
        <p:spPr/>
        <p:txBody>
          <a:bodyPr/>
          <a:lstStyle/>
          <a:p>
            <a:r>
              <a:rPr lang="de-DE" dirty="0"/>
              <a:t>Juli 2019 © </a:t>
            </a:r>
            <a:r>
              <a:rPr lang="de-DE" b="1" dirty="0"/>
              <a:t>PIKAS</a:t>
            </a:r>
            <a:r>
              <a:rPr lang="de-DE" dirty="0"/>
              <a:t> digi </a:t>
            </a:r>
            <a:r>
              <a:rPr lang="de-DE" i="1" dirty="0"/>
              <a:t>(</a:t>
            </a:r>
            <a:r>
              <a:rPr lang="de-DE" i="1" dirty="0" err="1"/>
              <a:t>pikas-digi.dzlm.de</a:t>
            </a:r>
            <a:r>
              <a:rPr lang="de-DE" i="1" dirty="0"/>
              <a:t>)</a:t>
            </a:r>
          </a:p>
        </p:txBody>
      </p:sp>
      <p:sp>
        <p:nvSpPr>
          <p:cNvPr id="5" name="Foliennummernplatzhalter 4">
            <a:extLst>
              <a:ext uri="{FF2B5EF4-FFF2-40B4-BE49-F238E27FC236}">
                <a16:creationId xmlns:a16="http://schemas.microsoft.com/office/drawing/2014/main" id="{27FB132E-2930-9A48-8F8E-FD2F3B02B06F}"/>
              </a:ext>
            </a:extLst>
          </p:cNvPr>
          <p:cNvSpPr>
            <a:spLocks noGrp="1"/>
          </p:cNvSpPr>
          <p:nvPr>
            <p:ph type="sldNum" sz="quarter" idx="12"/>
          </p:nvPr>
        </p:nvSpPr>
        <p:spPr/>
        <p:txBody>
          <a:bodyPr/>
          <a:lstStyle/>
          <a:p>
            <a:fld id="{7D26CBBC-A65C-324F-A558-3C7EC3B0734D}" type="slidenum">
              <a:rPr lang="de-DE" smtClean="0"/>
              <a:t>50</a:t>
            </a:fld>
            <a:endParaRPr lang="de-DE"/>
          </a:p>
        </p:txBody>
      </p:sp>
      <p:sp>
        <p:nvSpPr>
          <p:cNvPr id="8" name="Textfeld 7">
            <a:extLst>
              <a:ext uri="{FF2B5EF4-FFF2-40B4-BE49-F238E27FC236}">
                <a16:creationId xmlns:a16="http://schemas.microsoft.com/office/drawing/2014/main" id="{53C3A6A5-FD0F-B74A-AF39-7FE109CAD4D8}"/>
              </a:ext>
            </a:extLst>
          </p:cNvPr>
          <p:cNvSpPr txBox="1"/>
          <p:nvPr/>
        </p:nvSpPr>
        <p:spPr>
          <a:xfrm>
            <a:off x="783608" y="1300638"/>
            <a:ext cx="8193269" cy="885371"/>
          </a:xfrm>
          <a:prstGeom prst="rect">
            <a:avLst/>
          </a:prstGeom>
          <a:noFill/>
        </p:spPr>
        <p:txBody>
          <a:bodyPr wrap="none" rtlCol="0">
            <a:spAutoFit/>
          </a:bodyPr>
          <a:lstStyle/>
          <a:p>
            <a:pPr>
              <a:lnSpc>
                <a:spcPct val="90000"/>
              </a:lnSpc>
              <a:spcBef>
                <a:spcPts val="1000"/>
              </a:spcBef>
            </a:pPr>
            <a:r>
              <a:rPr lang="de-DE" sz="2800" dirty="0">
                <a:latin typeface="Open Sans" panose="020B0606030504020204" pitchFamily="34" charset="0"/>
                <a:ea typeface="Open Sans" panose="020B0606030504020204" pitchFamily="34" charset="0"/>
                <a:cs typeface="Open Sans" panose="020B0606030504020204" pitchFamily="34" charset="0"/>
              </a:rPr>
              <a:t>Online-Programmierumgebungen (</a:t>
            </a:r>
            <a:r>
              <a:rPr lang="de-DE" sz="2800" dirty="0" err="1">
                <a:latin typeface="Open Sans" panose="020B0606030504020204" pitchFamily="34" charset="0"/>
                <a:ea typeface="Open Sans" panose="020B0606030504020204" pitchFamily="34" charset="0"/>
                <a:cs typeface="Open Sans" panose="020B0606030504020204" pitchFamily="34" charset="0"/>
              </a:rPr>
              <a:t>plugged</a:t>
            </a:r>
            <a:r>
              <a:rPr lang="de-DE" sz="2800" dirty="0">
                <a:latin typeface="Open Sans" panose="020B0606030504020204" pitchFamily="34" charset="0"/>
                <a:ea typeface="Open Sans" panose="020B0606030504020204" pitchFamily="34" charset="0"/>
                <a:cs typeface="Open Sans" panose="020B0606030504020204" pitchFamily="34" charset="0"/>
              </a:rPr>
              <a:t>-in)</a:t>
            </a:r>
          </a:p>
          <a:p>
            <a:pPr>
              <a:lnSpc>
                <a:spcPct val="90000"/>
              </a:lnSpc>
              <a:spcBef>
                <a:spcPts val="1000"/>
              </a:spcBef>
            </a:pPr>
            <a:r>
              <a:rPr lang="de-DE" sz="2000" dirty="0">
                <a:latin typeface="Open Sans" panose="020B0606030504020204" pitchFamily="34" charset="0"/>
                <a:ea typeface="Open Sans" panose="020B0606030504020204" pitchFamily="34" charset="0"/>
                <a:cs typeface="Open Sans" panose="020B0606030504020204" pitchFamily="34" charset="0"/>
              </a:rPr>
              <a:t>Grundlagen des Programmierens in online-Umgebungen erlernen  </a:t>
            </a:r>
          </a:p>
        </p:txBody>
      </p:sp>
      <p:pic>
        <p:nvPicPr>
          <p:cNvPr id="9" name="Grafik 8">
            <a:extLst>
              <a:ext uri="{FF2B5EF4-FFF2-40B4-BE49-F238E27FC236}">
                <a16:creationId xmlns:a16="http://schemas.microsoft.com/office/drawing/2014/main" id="{62D9E261-A736-1D41-9511-9457B2E9DD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3608" y="2232948"/>
            <a:ext cx="5306641" cy="3801135"/>
          </a:xfrm>
          <a:prstGeom prst="rect">
            <a:avLst/>
          </a:prstGeom>
        </p:spPr>
      </p:pic>
      <p:sp>
        <p:nvSpPr>
          <p:cNvPr id="10" name="Textfeld 9">
            <a:extLst>
              <a:ext uri="{FF2B5EF4-FFF2-40B4-BE49-F238E27FC236}">
                <a16:creationId xmlns:a16="http://schemas.microsoft.com/office/drawing/2014/main" id="{9CE5DE46-0302-0347-BA28-E53D544CD5A9}"/>
              </a:ext>
            </a:extLst>
          </p:cNvPr>
          <p:cNvSpPr txBox="1"/>
          <p:nvPr/>
        </p:nvSpPr>
        <p:spPr>
          <a:xfrm>
            <a:off x="6857874" y="6009674"/>
            <a:ext cx="5145961" cy="338554"/>
          </a:xfrm>
          <a:prstGeom prst="rect">
            <a:avLst/>
          </a:prstGeom>
          <a:noFill/>
        </p:spPr>
        <p:txBody>
          <a:bodyPr wrap="none" rtlCol="0">
            <a:spAutoFit/>
          </a:bodyPr>
          <a:lstStyle/>
          <a:p>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https://</a:t>
            </a:r>
            <a:r>
              <a:rPr lang="de-DE" sz="16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www.meine-forscherwelt.de</a:t>
            </a:r>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/forschergarten/</a:t>
            </a:r>
          </a:p>
        </p:txBody>
      </p:sp>
      <p:sp>
        <p:nvSpPr>
          <p:cNvPr id="11" name="Inhaltsplatzhalter 5">
            <a:extLst>
              <a:ext uri="{FF2B5EF4-FFF2-40B4-BE49-F238E27FC236}">
                <a16:creationId xmlns:a16="http://schemas.microsoft.com/office/drawing/2014/main" id="{2E8435ED-603A-C541-8A28-B91A3E0BA5D3}"/>
              </a:ext>
            </a:extLst>
          </p:cNvPr>
          <p:cNvSpPr txBox="1">
            <a:spLocks/>
          </p:cNvSpPr>
          <p:nvPr/>
        </p:nvSpPr>
        <p:spPr>
          <a:xfrm>
            <a:off x="4194059" y="136525"/>
            <a:ext cx="4695417"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Wie</a:t>
            </a:r>
            <a:r>
              <a:rPr lang="de-DE" dirty="0"/>
              <a:t> Programmieren in</a:t>
            </a:r>
          </a:p>
        </p:txBody>
      </p:sp>
      <p:sp>
        <p:nvSpPr>
          <p:cNvPr id="12" name="Inhaltsplatzhalter 5">
            <a:extLst>
              <a:ext uri="{FF2B5EF4-FFF2-40B4-BE49-F238E27FC236}">
                <a16:creationId xmlns:a16="http://schemas.microsoft.com/office/drawing/2014/main" id="{9709FE6B-2F20-5049-AB80-E5779FF376F9}"/>
              </a:ext>
            </a:extLst>
          </p:cNvPr>
          <p:cNvSpPr txBox="1">
            <a:spLocks/>
          </p:cNvSpPr>
          <p:nvPr/>
        </p:nvSpPr>
        <p:spPr>
          <a:xfrm>
            <a:off x="4194060" y="651693"/>
            <a:ext cx="3818724"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der Grundschule?</a:t>
            </a:r>
          </a:p>
        </p:txBody>
      </p:sp>
      <p:sp>
        <p:nvSpPr>
          <p:cNvPr id="14" name="Textfeld 13">
            <a:extLst>
              <a:ext uri="{FF2B5EF4-FFF2-40B4-BE49-F238E27FC236}">
                <a16:creationId xmlns:a16="http://schemas.microsoft.com/office/drawing/2014/main" id="{052488F2-5B13-4E4B-9DD4-C6F744F6B390}"/>
              </a:ext>
            </a:extLst>
          </p:cNvPr>
          <p:cNvSpPr txBox="1"/>
          <p:nvPr/>
        </p:nvSpPr>
        <p:spPr>
          <a:xfrm>
            <a:off x="2258636" y="6024382"/>
            <a:ext cx="3860352" cy="246221"/>
          </a:xfrm>
          <a:prstGeom prst="rect">
            <a:avLst/>
          </a:prstGeom>
          <a:noFill/>
        </p:spPr>
        <p:txBody>
          <a:bodyPr wrap="none" rtlCol="0">
            <a:spAutoFit/>
          </a:bodyPr>
          <a:lstStyle/>
          <a:p>
            <a:r>
              <a:rPr lang="de-DE" sz="1000" dirty="0">
                <a:solidFill>
                  <a:schemeClr val="bg1">
                    <a:lumMod val="65000"/>
                  </a:schemeClr>
                </a:solidFill>
              </a:rPr>
              <a:t>Screenshot App „Ronjas Roboter“ © Stiftung Haus der kleinen Forscher</a:t>
            </a:r>
          </a:p>
        </p:txBody>
      </p:sp>
    </p:spTree>
    <p:extLst>
      <p:ext uri="{BB962C8B-B14F-4D97-AF65-F5344CB8AC3E}">
        <p14:creationId xmlns:p14="http://schemas.microsoft.com/office/powerpoint/2010/main" val="24763106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D8AAF4FA-76B6-914F-B91B-FB9CAF03C7EE}"/>
              </a:ext>
            </a:extLst>
          </p:cNvPr>
          <p:cNvSpPr txBox="1"/>
          <p:nvPr/>
        </p:nvSpPr>
        <p:spPr>
          <a:xfrm>
            <a:off x="6823407" y="6170671"/>
            <a:ext cx="5145961" cy="338554"/>
          </a:xfrm>
          <a:prstGeom prst="rect">
            <a:avLst/>
          </a:prstGeom>
          <a:noFill/>
        </p:spPr>
        <p:txBody>
          <a:bodyPr wrap="none" rtlCol="0">
            <a:spAutoFit/>
          </a:bodyPr>
          <a:lstStyle/>
          <a:p>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https://</a:t>
            </a:r>
            <a:r>
              <a:rPr lang="de-DE" sz="16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www.meine-forscherwelt.de</a:t>
            </a:r>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/forschergarten/</a:t>
            </a:r>
          </a:p>
        </p:txBody>
      </p:sp>
      <p:sp>
        <p:nvSpPr>
          <p:cNvPr id="6" name="Inhaltsplatzhalter 2">
            <a:extLst>
              <a:ext uri="{FF2B5EF4-FFF2-40B4-BE49-F238E27FC236}">
                <a16:creationId xmlns:a16="http://schemas.microsoft.com/office/drawing/2014/main" id="{1FE87024-C969-3946-826E-4A3E1D7CCBD9}"/>
              </a:ext>
            </a:extLst>
          </p:cNvPr>
          <p:cNvSpPr>
            <a:spLocks noGrp="1"/>
          </p:cNvSpPr>
          <p:nvPr>
            <p:ph idx="1"/>
          </p:nvPr>
        </p:nvSpPr>
        <p:spPr>
          <a:xfrm>
            <a:off x="838200" y="2253867"/>
            <a:ext cx="11116420" cy="4286135"/>
          </a:xfrm>
        </p:spPr>
        <p:txBody>
          <a:bodyPr>
            <a:normAutofit/>
          </a:bodyPr>
          <a:lstStyle/>
          <a:p>
            <a:pPr marL="0" indent="0">
              <a:buNone/>
            </a:pPr>
            <a:r>
              <a:rPr lang="de-DE" sz="2000" dirty="0">
                <a:solidFill>
                  <a:srgbClr val="428891"/>
                </a:solidFill>
              </a:rPr>
              <a:t>AUFGABENSTELLUNGEN:</a:t>
            </a:r>
          </a:p>
          <a:p>
            <a:r>
              <a:rPr lang="de-DE" sz="2000" dirty="0"/>
              <a:t>Schauen Sie sich auf der unten angegebenen Internetseite um</a:t>
            </a:r>
          </a:p>
          <a:p>
            <a:r>
              <a:rPr lang="de-DE" sz="2000" dirty="0"/>
              <a:t>Erproben Sie verschiedene Funktionen und Aufgaben der Seite. </a:t>
            </a:r>
            <a:br>
              <a:rPr lang="de-DE" sz="2000" dirty="0"/>
            </a:br>
            <a:r>
              <a:rPr lang="de-DE" sz="2000" dirty="0"/>
              <a:t>Zum Beispiel:</a:t>
            </a:r>
          </a:p>
          <a:p>
            <a:pPr marL="0" indent="0">
              <a:buNone/>
            </a:pPr>
            <a:r>
              <a:rPr lang="de-DE" sz="2000" dirty="0"/>
              <a:t>	</a:t>
            </a:r>
            <a:r>
              <a:rPr lang="de-DE" sz="2000" dirty="0" err="1"/>
              <a:t>Felia</a:t>
            </a:r>
            <a:r>
              <a:rPr lang="de-DE" sz="2000" dirty="0"/>
              <a:t> legt Fliesen        oder 	Ronjas Roboter</a:t>
            </a:r>
          </a:p>
          <a:p>
            <a:endParaRPr lang="de-DE" sz="2000" dirty="0"/>
          </a:p>
          <a:p>
            <a:endParaRPr lang="de-DE" sz="2000" dirty="0"/>
          </a:p>
          <a:p>
            <a:pPr marL="0" indent="0">
              <a:buNone/>
            </a:pPr>
            <a:br>
              <a:rPr lang="de-DE" sz="2000" dirty="0"/>
            </a:br>
            <a:endParaRPr lang="de-DE" sz="2000" dirty="0"/>
          </a:p>
          <a:p>
            <a:r>
              <a:rPr lang="de-DE" sz="2000" dirty="0"/>
              <a:t>Können Sie sich vorstellen diese Seite in Ihrem </a:t>
            </a:r>
            <a:r>
              <a:rPr lang="de-DE" sz="2000" b="1" dirty="0"/>
              <a:t>Mathematik</a:t>
            </a:r>
            <a:r>
              <a:rPr lang="de-DE" sz="2000" dirty="0"/>
              <a:t>-Unterricht zu nutzen?</a:t>
            </a:r>
          </a:p>
          <a:p>
            <a:r>
              <a:rPr lang="de-DE" sz="2000" dirty="0"/>
              <a:t>Wie würden Sie sie unterrichtlich einbinden?</a:t>
            </a:r>
          </a:p>
          <a:p>
            <a:endParaRPr lang="de-DE" sz="2200" dirty="0"/>
          </a:p>
        </p:txBody>
      </p:sp>
      <p:pic>
        <p:nvPicPr>
          <p:cNvPr id="10" name="Grafik 9">
            <a:extLst>
              <a:ext uri="{FF2B5EF4-FFF2-40B4-BE49-F238E27FC236}">
                <a16:creationId xmlns:a16="http://schemas.microsoft.com/office/drawing/2014/main" id="{64713B57-4716-A641-B4EF-3BD542547C55}"/>
              </a:ext>
            </a:extLst>
          </p:cNvPr>
          <p:cNvPicPr>
            <a:picLocks noChangeAspect="1"/>
          </p:cNvPicPr>
          <p:nvPr/>
        </p:nvPicPr>
        <p:blipFill>
          <a:blip r:embed="rId3"/>
          <a:stretch>
            <a:fillRect/>
          </a:stretch>
        </p:blipFill>
        <p:spPr>
          <a:xfrm>
            <a:off x="5483660" y="4127444"/>
            <a:ext cx="1430387" cy="1102949"/>
          </a:xfrm>
          <a:prstGeom prst="rect">
            <a:avLst/>
          </a:prstGeom>
        </p:spPr>
      </p:pic>
      <p:pic>
        <p:nvPicPr>
          <p:cNvPr id="11" name="Grafik 10">
            <a:extLst>
              <a:ext uri="{FF2B5EF4-FFF2-40B4-BE49-F238E27FC236}">
                <a16:creationId xmlns:a16="http://schemas.microsoft.com/office/drawing/2014/main" id="{C7946E12-9D1D-A343-A8E8-E46894FFBE57}"/>
              </a:ext>
            </a:extLst>
          </p:cNvPr>
          <p:cNvPicPr>
            <a:picLocks noChangeAspect="1"/>
          </p:cNvPicPr>
          <p:nvPr/>
        </p:nvPicPr>
        <p:blipFill>
          <a:blip r:embed="rId4"/>
          <a:stretch>
            <a:fillRect/>
          </a:stretch>
        </p:blipFill>
        <p:spPr>
          <a:xfrm>
            <a:off x="1876266" y="4127524"/>
            <a:ext cx="1472960" cy="1102869"/>
          </a:xfrm>
          <a:prstGeom prst="rect">
            <a:avLst/>
          </a:prstGeom>
        </p:spPr>
      </p:pic>
      <p:sp>
        <p:nvSpPr>
          <p:cNvPr id="2" name="Foliennummernplatzhalter 1">
            <a:extLst>
              <a:ext uri="{FF2B5EF4-FFF2-40B4-BE49-F238E27FC236}">
                <a16:creationId xmlns:a16="http://schemas.microsoft.com/office/drawing/2014/main" id="{D7CF632D-99C9-6A4C-BF16-EBE8E6C2CF13}"/>
              </a:ext>
            </a:extLst>
          </p:cNvPr>
          <p:cNvSpPr>
            <a:spLocks noGrp="1"/>
          </p:cNvSpPr>
          <p:nvPr>
            <p:ph type="sldNum" sz="quarter" idx="12"/>
          </p:nvPr>
        </p:nvSpPr>
        <p:spPr/>
        <p:txBody>
          <a:bodyPr/>
          <a:lstStyle/>
          <a:p>
            <a:fld id="{7D26CBBC-A65C-324F-A558-3C7EC3B0734D}" type="slidenum">
              <a:rPr lang="de-DE" smtClean="0"/>
              <a:t>51</a:t>
            </a:fld>
            <a:endParaRPr lang="de-DE" dirty="0"/>
          </a:p>
        </p:txBody>
      </p:sp>
      <p:sp>
        <p:nvSpPr>
          <p:cNvPr id="4" name="Datumsplatzhalter 3">
            <a:extLst>
              <a:ext uri="{FF2B5EF4-FFF2-40B4-BE49-F238E27FC236}">
                <a16:creationId xmlns:a16="http://schemas.microsoft.com/office/drawing/2014/main" id="{89A30461-6EF4-614B-ACCD-BBE1234AA318}"/>
              </a:ext>
            </a:extLst>
          </p:cNvPr>
          <p:cNvSpPr>
            <a:spLocks noGrp="1"/>
          </p:cNvSpPr>
          <p:nvPr>
            <p:ph type="dt" sz="half" idx="10"/>
          </p:nvPr>
        </p:nvSpPr>
        <p:spPr/>
        <p:txBody>
          <a:bodyPr/>
          <a:lstStyle/>
          <a:p>
            <a:fld id="{31DDD0F5-998D-B944-BB7E-30B1ED43DBEE}" type="datetime1">
              <a:rPr lang="de-DE" smtClean="0"/>
              <a:t>25.09.20</a:t>
            </a:fld>
            <a:endParaRPr lang="de-DE"/>
          </a:p>
        </p:txBody>
      </p:sp>
      <p:sp>
        <p:nvSpPr>
          <p:cNvPr id="5" name="Fußzeilenplatzhalter 4">
            <a:extLst>
              <a:ext uri="{FF2B5EF4-FFF2-40B4-BE49-F238E27FC236}">
                <a16:creationId xmlns:a16="http://schemas.microsoft.com/office/drawing/2014/main" id="{7FBF3DAE-5DE2-1A48-B115-E4F4842D1EA8}"/>
              </a:ext>
            </a:extLst>
          </p:cNvPr>
          <p:cNvSpPr>
            <a:spLocks noGrp="1"/>
          </p:cNvSpPr>
          <p:nvPr>
            <p:ph type="ftr" sz="quarter" idx="11"/>
          </p:nvPr>
        </p:nvSpPr>
        <p:spPr/>
        <p:txBody>
          <a:body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12" name="Inhaltsplatzhalter 5">
            <a:extLst>
              <a:ext uri="{FF2B5EF4-FFF2-40B4-BE49-F238E27FC236}">
                <a16:creationId xmlns:a16="http://schemas.microsoft.com/office/drawing/2014/main" id="{2F30F426-E01E-5542-8265-1943EC6B749D}"/>
              </a:ext>
            </a:extLst>
          </p:cNvPr>
          <p:cNvSpPr txBox="1">
            <a:spLocks/>
          </p:cNvSpPr>
          <p:nvPr/>
        </p:nvSpPr>
        <p:spPr>
          <a:xfrm>
            <a:off x="4194059" y="136525"/>
            <a:ext cx="4695417"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Wie</a:t>
            </a:r>
            <a:r>
              <a:rPr lang="de-DE" dirty="0"/>
              <a:t> Programmieren in</a:t>
            </a:r>
          </a:p>
        </p:txBody>
      </p:sp>
      <p:sp>
        <p:nvSpPr>
          <p:cNvPr id="13" name="Inhaltsplatzhalter 5">
            <a:extLst>
              <a:ext uri="{FF2B5EF4-FFF2-40B4-BE49-F238E27FC236}">
                <a16:creationId xmlns:a16="http://schemas.microsoft.com/office/drawing/2014/main" id="{6FC5396C-8571-8447-A263-97602C61DABA}"/>
              </a:ext>
            </a:extLst>
          </p:cNvPr>
          <p:cNvSpPr txBox="1">
            <a:spLocks/>
          </p:cNvSpPr>
          <p:nvPr/>
        </p:nvSpPr>
        <p:spPr>
          <a:xfrm>
            <a:off x="4194060" y="651693"/>
            <a:ext cx="3818724"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der Grundschule?</a:t>
            </a:r>
          </a:p>
        </p:txBody>
      </p:sp>
      <p:sp>
        <p:nvSpPr>
          <p:cNvPr id="14" name="Textfeld 13">
            <a:extLst>
              <a:ext uri="{FF2B5EF4-FFF2-40B4-BE49-F238E27FC236}">
                <a16:creationId xmlns:a16="http://schemas.microsoft.com/office/drawing/2014/main" id="{B4249584-C0B2-9840-B538-C23977DF74F4}"/>
              </a:ext>
            </a:extLst>
          </p:cNvPr>
          <p:cNvSpPr txBox="1"/>
          <p:nvPr/>
        </p:nvSpPr>
        <p:spPr>
          <a:xfrm>
            <a:off x="783608" y="1300638"/>
            <a:ext cx="8193269" cy="885371"/>
          </a:xfrm>
          <a:prstGeom prst="rect">
            <a:avLst/>
          </a:prstGeom>
          <a:noFill/>
        </p:spPr>
        <p:txBody>
          <a:bodyPr wrap="none" rtlCol="0">
            <a:spAutoFit/>
          </a:bodyPr>
          <a:lstStyle/>
          <a:p>
            <a:pPr>
              <a:lnSpc>
                <a:spcPct val="90000"/>
              </a:lnSpc>
              <a:spcBef>
                <a:spcPts val="1000"/>
              </a:spcBef>
            </a:pPr>
            <a:r>
              <a:rPr lang="de-DE" sz="2800" dirty="0">
                <a:latin typeface="Open Sans" panose="020B0606030504020204" pitchFamily="34" charset="0"/>
                <a:ea typeface="Open Sans" panose="020B0606030504020204" pitchFamily="34" charset="0"/>
                <a:cs typeface="Open Sans" panose="020B0606030504020204" pitchFamily="34" charset="0"/>
              </a:rPr>
              <a:t>Online-Programmierumgebungen (</a:t>
            </a:r>
            <a:r>
              <a:rPr lang="de-DE" sz="2800" dirty="0" err="1">
                <a:latin typeface="Open Sans" panose="020B0606030504020204" pitchFamily="34" charset="0"/>
                <a:ea typeface="Open Sans" panose="020B0606030504020204" pitchFamily="34" charset="0"/>
                <a:cs typeface="Open Sans" panose="020B0606030504020204" pitchFamily="34" charset="0"/>
              </a:rPr>
              <a:t>plugged</a:t>
            </a:r>
            <a:r>
              <a:rPr lang="de-DE" sz="2800" dirty="0">
                <a:latin typeface="Open Sans" panose="020B0606030504020204" pitchFamily="34" charset="0"/>
                <a:ea typeface="Open Sans" panose="020B0606030504020204" pitchFamily="34" charset="0"/>
                <a:cs typeface="Open Sans" panose="020B0606030504020204" pitchFamily="34" charset="0"/>
              </a:rPr>
              <a:t>-in)</a:t>
            </a:r>
          </a:p>
          <a:p>
            <a:pPr>
              <a:lnSpc>
                <a:spcPct val="90000"/>
              </a:lnSpc>
              <a:spcBef>
                <a:spcPts val="1000"/>
              </a:spcBef>
            </a:pPr>
            <a:r>
              <a:rPr lang="de-DE" sz="2000" dirty="0">
                <a:latin typeface="Open Sans" panose="020B0606030504020204" pitchFamily="34" charset="0"/>
                <a:ea typeface="Open Sans" panose="020B0606030504020204" pitchFamily="34" charset="0"/>
                <a:cs typeface="Open Sans" panose="020B0606030504020204" pitchFamily="34" charset="0"/>
              </a:rPr>
              <a:t>Grundlagen des Programmierens in online-Umgebungen erlernen  </a:t>
            </a:r>
          </a:p>
        </p:txBody>
      </p:sp>
      <p:sp>
        <p:nvSpPr>
          <p:cNvPr id="15" name="Textfeld 14">
            <a:extLst>
              <a:ext uri="{FF2B5EF4-FFF2-40B4-BE49-F238E27FC236}">
                <a16:creationId xmlns:a16="http://schemas.microsoft.com/office/drawing/2014/main" id="{79C4A486-5321-444C-B6A2-AB0E0A5C8276}"/>
              </a:ext>
            </a:extLst>
          </p:cNvPr>
          <p:cNvSpPr txBox="1"/>
          <p:nvPr/>
        </p:nvSpPr>
        <p:spPr>
          <a:xfrm>
            <a:off x="2088687" y="5276361"/>
            <a:ext cx="4825360" cy="246221"/>
          </a:xfrm>
          <a:prstGeom prst="rect">
            <a:avLst/>
          </a:prstGeom>
          <a:noFill/>
        </p:spPr>
        <p:txBody>
          <a:bodyPr wrap="none" rtlCol="0">
            <a:spAutoFit/>
          </a:bodyPr>
          <a:lstStyle/>
          <a:p>
            <a:r>
              <a:rPr lang="de-DE" sz="1000" dirty="0">
                <a:solidFill>
                  <a:schemeClr val="bg1">
                    <a:lumMod val="65000"/>
                  </a:schemeClr>
                </a:solidFill>
              </a:rPr>
              <a:t>Grafiken Apps „Ronjas Roboter“, „</a:t>
            </a:r>
            <a:r>
              <a:rPr lang="de-DE" sz="1000" dirty="0" err="1">
                <a:solidFill>
                  <a:schemeClr val="bg1">
                    <a:lumMod val="65000"/>
                  </a:schemeClr>
                </a:solidFill>
              </a:rPr>
              <a:t>Felia</a:t>
            </a:r>
            <a:r>
              <a:rPr lang="de-DE" sz="1000" dirty="0">
                <a:solidFill>
                  <a:schemeClr val="bg1">
                    <a:lumMod val="65000"/>
                  </a:schemeClr>
                </a:solidFill>
              </a:rPr>
              <a:t> legt Fliesen“ © Stiftung Haus der kleinen Forscher</a:t>
            </a:r>
          </a:p>
        </p:txBody>
      </p:sp>
    </p:spTree>
    <p:extLst>
      <p:ext uri="{BB962C8B-B14F-4D97-AF65-F5344CB8AC3E}">
        <p14:creationId xmlns:p14="http://schemas.microsoft.com/office/powerpoint/2010/main" val="275075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27717201-AB5A-9C4D-AE5E-387E79204166}"/>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8D87B678-CA2B-9845-BD6F-D649AD047C88}"/>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53C3F426-9D2D-7045-BE66-A1CBB8ECA05F}"/>
              </a:ext>
            </a:extLst>
          </p:cNvPr>
          <p:cNvSpPr>
            <a:spLocks noGrp="1"/>
          </p:cNvSpPr>
          <p:nvPr>
            <p:ph type="sldNum" sz="quarter" idx="12"/>
          </p:nvPr>
        </p:nvSpPr>
        <p:spPr/>
        <p:txBody>
          <a:bodyPr/>
          <a:lstStyle/>
          <a:p>
            <a:fld id="{7D26CBBC-A65C-324F-A558-3C7EC3B0734D}" type="slidenum">
              <a:rPr lang="de-DE" smtClean="0"/>
              <a:t>52</a:t>
            </a:fld>
            <a:endParaRPr lang="de-DE"/>
          </a:p>
        </p:txBody>
      </p:sp>
      <p:sp>
        <p:nvSpPr>
          <p:cNvPr id="8" name="Inhaltsplatzhalter 2">
            <a:extLst>
              <a:ext uri="{FF2B5EF4-FFF2-40B4-BE49-F238E27FC236}">
                <a16:creationId xmlns:a16="http://schemas.microsoft.com/office/drawing/2014/main" id="{52AC440E-1DF2-D641-90BC-5DF49B170A2F}"/>
              </a:ext>
            </a:extLst>
          </p:cNvPr>
          <p:cNvSpPr>
            <a:spLocks noGrp="1"/>
          </p:cNvSpPr>
          <p:nvPr>
            <p:ph idx="1"/>
          </p:nvPr>
        </p:nvSpPr>
        <p:spPr>
          <a:xfrm>
            <a:off x="838200" y="1318197"/>
            <a:ext cx="10515600" cy="1854278"/>
          </a:xfrm>
        </p:spPr>
        <p:txBody>
          <a:bodyPr/>
          <a:lstStyle/>
          <a:p>
            <a:pPr marL="0" indent="0">
              <a:buNone/>
            </a:pPr>
            <a:r>
              <a:rPr lang="de-DE" dirty="0" err="1"/>
              <a:t>MBot</a:t>
            </a:r>
            <a:r>
              <a:rPr lang="de-DE" dirty="0"/>
              <a:t> (</a:t>
            </a:r>
            <a:r>
              <a:rPr lang="de-DE" dirty="0" err="1"/>
              <a:t>plugged</a:t>
            </a:r>
            <a:r>
              <a:rPr lang="de-DE" dirty="0"/>
              <a:t>-in)</a:t>
            </a:r>
          </a:p>
          <a:p>
            <a:pPr marL="0" indent="0">
              <a:buNone/>
            </a:pPr>
            <a:endParaRPr lang="de-DE" dirty="0"/>
          </a:p>
        </p:txBody>
      </p:sp>
      <p:pic>
        <p:nvPicPr>
          <p:cNvPr id="10" name="Grafik 9">
            <a:extLst>
              <a:ext uri="{FF2B5EF4-FFF2-40B4-BE49-F238E27FC236}">
                <a16:creationId xmlns:a16="http://schemas.microsoft.com/office/drawing/2014/main" id="{E4C5436C-95F2-0D42-B8C8-28BE08D8D0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52272" y="1833365"/>
            <a:ext cx="5702300" cy="4276725"/>
          </a:xfrm>
          <a:prstGeom prst="rect">
            <a:avLst/>
          </a:prstGeom>
          <a:effectLst>
            <a:outerShdw blurRad="50800" dist="38100" dir="2700000" algn="tl" rotWithShape="0">
              <a:prstClr val="black">
                <a:alpha val="40000"/>
              </a:prstClr>
            </a:outerShdw>
          </a:effectLst>
        </p:spPr>
      </p:pic>
      <p:sp>
        <p:nvSpPr>
          <p:cNvPr id="11" name="Inhaltsplatzhalter 5">
            <a:extLst>
              <a:ext uri="{FF2B5EF4-FFF2-40B4-BE49-F238E27FC236}">
                <a16:creationId xmlns:a16="http://schemas.microsoft.com/office/drawing/2014/main" id="{62FE9F9F-BF9E-3541-8DEC-47F16FE39107}"/>
              </a:ext>
            </a:extLst>
          </p:cNvPr>
          <p:cNvSpPr txBox="1">
            <a:spLocks/>
          </p:cNvSpPr>
          <p:nvPr/>
        </p:nvSpPr>
        <p:spPr>
          <a:xfrm>
            <a:off x="4194059" y="136525"/>
            <a:ext cx="4695417"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Wie</a:t>
            </a:r>
            <a:r>
              <a:rPr lang="de-DE" dirty="0"/>
              <a:t> Programmieren in</a:t>
            </a:r>
          </a:p>
        </p:txBody>
      </p:sp>
      <p:sp>
        <p:nvSpPr>
          <p:cNvPr id="12" name="Inhaltsplatzhalter 5">
            <a:extLst>
              <a:ext uri="{FF2B5EF4-FFF2-40B4-BE49-F238E27FC236}">
                <a16:creationId xmlns:a16="http://schemas.microsoft.com/office/drawing/2014/main" id="{1D0B324F-7DE4-9D4E-B0CB-26169577D5C3}"/>
              </a:ext>
            </a:extLst>
          </p:cNvPr>
          <p:cNvSpPr txBox="1">
            <a:spLocks/>
          </p:cNvSpPr>
          <p:nvPr/>
        </p:nvSpPr>
        <p:spPr>
          <a:xfrm>
            <a:off x="4194060" y="651693"/>
            <a:ext cx="3818724"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der Grundschule?</a:t>
            </a:r>
          </a:p>
        </p:txBody>
      </p:sp>
      <p:sp>
        <p:nvSpPr>
          <p:cNvPr id="9" name="Textfeld 8">
            <a:extLst>
              <a:ext uri="{FF2B5EF4-FFF2-40B4-BE49-F238E27FC236}">
                <a16:creationId xmlns:a16="http://schemas.microsoft.com/office/drawing/2014/main" id="{47B19F4E-E43C-8141-8379-984EF0C6A210}"/>
              </a:ext>
            </a:extLst>
          </p:cNvPr>
          <p:cNvSpPr txBox="1"/>
          <p:nvPr/>
        </p:nvSpPr>
        <p:spPr>
          <a:xfrm>
            <a:off x="9328537" y="1122816"/>
            <a:ext cx="2714205" cy="246221"/>
          </a:xfrm>
          <a:prstGeom prst="rect">
            <a:avLst/>
          </a:prstGeom>
          <a:noFill/>
        </p:spPr>
        <p:txBody>
          <a:bodyPr wrap="none" rtlCol="0">
            <a:spAutoFit/>
          </a:bodyPr>
          <a:lstStyle/>
          <a:p>
            <a:r>
              <a:rPr lang="de-DE" sz="1000" dirty="0">
                <a:solidFill>
                  <a:schemeClr val="bg1">
                    <a:lumMod val="85000"/>
                  </a:schemeClr>
                </a:solidFill>
              </a:rPr>
              <a:t>Foto „</a:t>
            </a:r>
            <a:r>
              <a:rPr lang="de-DE" sz="1000" dirty="0" err="1">
                <a:solidFill>
                  <a:schemeClr val="bg1">
                    <a:lumMod val="85000"/>
                  </a:schemeClr>
                </a:solidFill>
              </a:rPr>
              <a:t>MBot</a:t>
            </a:r>
            <a:r>
              <a:rPr lang="de-DE" sz="1000" dirty="0">
                <a:solidFill>
                  <a:schemeClr val="bg1">
                    <a:lumMod val="85000"/>
                  </a:schemeClr>
                </a:solidFill>
              </a:rPr>
              <a:t>“ von PIKAS digi. Lizenz: CC BY-SA 4.0</a:t>
            </a:r>
          </a:p>
        </p:txBody>
      </p:sp>
    </p:spTree>
    <p:extLst>
      <p:ext uri="{BB962C8B-B14F-4D97-AF65-F5344CB8AC3E}">
        <p14:creationId xmlns:p14="http://schemas.microsoft.com/office/powerpoint/2010/main" val="19070474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F52EA39D-86B4-DC44-886F-A348E381E1DB}"/>
              </a:ext>
            </a:extLst>
          </p:cNvPr>
          <p:cNvSpPr>
            <a:spLocks noGrp="1"/>
          </p:cNvSpPr>
          <p:nvPr>
            <p:ph idx="1"/>
          </p:nvPr>
        </p:nvSpPr>
        <p:spPr>
          <a:xfrm>
            <a:off x="838200" y="1318197"/>
            <a:ext cx="10515600" cy="1854278"/>
          </a:xfrm>
        </p:spPr>
        <p:txBody>
          <a:bodyPr/>
          <a:lstStyle/>
          <a:p>
            <a:pPr marL="0" indent="0">
              <a:buNone/>
            </a:pPr>
            <a:r>
              <a:rPr lang="de-DE" dirty="0" err="1"/>
              <a:t>MBot</a:t>
            </a:r>
            <a:r>
              <a:rPr lang="de-DE" dirty="0"/>
              <a:t> (</a:t>
            </a:r>
            <a:r>
              <a:rPr lang="de-DE" dirty="0" err="1"/>
              <a:t>plugged</a:t>
            </a:r>
            <a:r>
              <a:rPr lang="de-DE" dirty="0"/>
              <a:t>-in)</a:t>
            </a:r>
          </a:p>
          <a:p>
            <a:pPr marL="0" indent="0">
              <a:buNone/>
            </a:pPr>
            <a:endParaRPr lang="de-DE" dirty="0"/>
          </a:p>
        </p:txBody>
      </p:sp>
      <p:sp>
        <p:nvSpPr>
          <p:cNvPr id="8" name="Inhaltsplatzhalter 2">
            <a:extLst>
              <a:ext uri="{FF2B5EF4-FFF2-40B4-BE49-F238E27FC236}">
                <a16:creationId xmlns:a16="http://schemas.microsoft.com/office/drawing/2014/main" id="{A27CF056-8DDA-3F47-BC07-6D308951CFEA}"/>
              </a:ext>
            </a:extLst>
          </p:cNvPr>
          <p:cNvSpPr txBox="1">
            <a:spLocks/>
          </p:cNvSpPr>
          <p:nvPr/>
        </p:nvSpPr>
        <p:spPr>
          <a:xfrm>
            <a:off x="838200" y="2253867"/>
            <a:ext cx="5257800" cy="36807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AUFGABENSTELLUNG:</a:t>
            </a:r>
          </a:p>
          <a:p>
            <a:pPr>
              <a:buFontTx/>
              <a:buChar char="-"/>
            </a:pPr>
            <a:r>
              <a:rPr lang="de-DE" sz="2400" dirty="0">
                <a:latin typeface="Open Sans" panose="020B0606030504020204" pitchFamily="34" charset="0"/>
                <a:ea typeface="Open Sans" panose="020B0606030504020204" pitchFamily="34" charset="0"/>
                <a:cs typeface="Open Sans" panose="020B0606030504020204" pitchFamily="34" charset="0"/>
              </a:rPr>
              <a:t>Erproben Sie die Möglichkeiten des </a:t>
            </a:r>
            <a:r>
              <a:rPr lang="de-DE" sz="2400" dirty="0" err="1">
                <a:latin typeface="Open Sans" panose="020B0606030504020204" pitchFamily="34" charset="0"/>
                <a:ea typeface="Open Sans" panose="020B0606030504020204" pitchFamily="34" charset="0"/>
                <a:cs typeface="Open Sans" panose="020B0606030504020204" pitchFamily="34" charset="0"/>
              </a:rPr>
              <a:t>Mbots</a:t>
            </a:r>
            <a:r>
              <a:rPr lang="de-DE" sz="2400" dirty="0">
                <a:latin typeface="Open Sans" panose="020B0606030504020204" pitchFamily="34" charset="0"/>
                <a:ea typeface="Open Sans" panose="020B0606030504020204" pitchFamily="34" charset="0"/>
                <a:cs typeface="Open Sans" panose="020B0606030504020204" pitchFamily="34" charset="0"/>
              </a:rPr>
              <a:t> (mit der App </a:t>
            </a:r>
            <a:r>
              <a:rPr lang="de-DE" sz="2400" dirty="0" err="1">
                <a:latin typeface="Open Sans" panose="020B0606030504020204" pitchFamily="34" charset="0"/>
                <a:ea typeface="Open Sans" panose="020B0606030504020204" pitchFamily="34" charset="0"/>
                <a:cs typeface="Open Sans" panose="020B0606030504020204" pitchFamily="34" charset="0"/>
              </a:rPr>
              <a:t>mBlock</a:t>
            </a:r>
            <a:r>
              <a:rPr lang="de-DE" sz="2400" dirty="0">
                <a:latin typeface="Open Sans" panose="020B0606030504020204" pitchFamily="34" charset="0"/>
                <a:ea typeface="Open Sans" panose="020B0606030504020204" pitchFamily="34" charset="0"/>
                <a:cs typeface="Open Sans" panose="020B0606030504020204" pitchFamily="34" charset="0"/>
              </a:rPr>
              <a:t>, oder </a:t>
            </a:r>
            <a:r>
              <a:rPr lang="de-DE" sz="2400" dirty="0" err="1">
                <a:latin typeface="Open Sans" panose="020B0606030504020204" pitchFamily="34" charset="0"/>
                <a:ea typeface="Open Sans" panose="020B0606030504020204" pitchFamily="34" charset="0"/>
                <a:cs typeface="Open Sans" panose="020B0606030504020204" pitchFamily="34" charset="0"/>
              </a:rPr>
              <a:t>Makeblock</a:t>
            </a:r>
            <a:r>
              <a:rPr lang="de-DE" sz="2400" dirty="0">
                <a:latin typeface="Open Sans" panose="020B0606030504020204" pitchFamily="34" charset="0"/>
                <a:ea typeface="Open Sans" panose="020B0606030504020204" pitchFamily="34" charset="0"/>
                <a:cs typeface="Open Sans" panose="020B0606030504020204" pitchFamily="34" charset="0"/>
              </a:rPr>
              <a:t>)</a:t>
            </a:r>
          </a:p>
          <a:p>
            <a:pPr>
              <a:buFontTx/>
              <a:buChar char="-"/>
            </a:pPr>
            <a:r>
              <a:rPr lang="de-DE" sz="2400" dirty="0">
                <a:latin typeface="Open Sans" panose="020B0606030504020204" pitchFamily="34" charset="0"/>
                <a:ea typeface="Open Sans" panose="020B0606030504020204" pitchFamily="34" charset="0"/>
                <a:cs typeface="Open Sans" panose="020B0606030504020204" pitchFamily="34" charset="0"/>
              </a:rPr>
              <a:t>Denken Sie über Einsatzmöglichkeiten im Mathematikunterricht nach.</a:t>
            </a:r>
          </a:p>
          <a:p>
            <a:pPr>
              <a:buFontTx/>
              <a:buChar char="-"/>
            </a:pPr>
            <a:endParaRPr lang="de-DE"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Grafik 5">
            <a:extLst>
              <a:ext uri="{FF2B5EF4-FFF2-40B4-BE49-F238E27FC236}">
                <a16:creationId xmlns:a16="http://schemas.microsoft.com/office/drawing/2014/main" id="{CDBC65BE-C771-A140-8D6A-AE46F4EE9E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579184"/>
            <a:ext cx="5702300" cy="4276725"/>
          </a:xfrm>
          <a:prstGeom prst="rect">
            <a:avLst/>
          </a:prstGeom>
          <a:effectLst>
            <a:outerShdw blurRad="50800" dist="38100" dir="2700000" algn="tl" rotWithShape="0">
              <a:prstClr val="black">
                <a:alpha val="40000"/>
              </a:prstClr>
            </a:outerShdw>
          </a:effectLst>
        </p:spPr>
      </p:pic>
      <p:sp>
        <p:nvSpPr>
          <p:cNvPr id="2" name="Foliennummernplatzhalter 1">
            <a:extLst>
              <a:ext uri="{FF2B5EF4-FFF2-40B4-BE49-F238E27FC236}">
                <a16:creationId xmlns:a16="http://schemas.microsoft.com/office/drawing/2014/main" id="{FDC1DD45-1B6F-FD40-8FAB-51F709F73018}"/>
              </a:ext>
            </a:extLst>
          </p:cNvPr>
          <p:cNvSpPr>
            <a:spLocks noGrp="1"/>
          </p:cNvSpPr>
          <p:nvPr>
            <p:ph type="sldNum" sz="quarter" idx="12"/>
          </p:nvPr>
        </p:nvSpPr>
        <p:spPr/>
        <p:txBody>
          <a:bodyPr/>
          <a:lstStyle/>
          <a:p>
            <a:fld id="{7D26CBBC-A65C-324F-A558-3C7EC3B0734D}" type="slidenum">
              <a:rPr lang="de-DE" smtClean="0"/>
              <a:t>53</a:t>
            </a:fld>
            <a:endParaRPr lang="de-DE"/>
          </a:p>
        </p:txBody>
      </p:sp>
      <p:sp>
        <p:nvSpPr>
          <p:cNvPr id="3" name="Datumsplatzhalter 2">
            <a:extLst>
              <a:ext uri="{FF2B5EF4-FFF2-40B4-BE49-F238E27FC236}">
                <a16:creationId xmlns:a16="http://schemas.microsoft.com/office/drawing/2014/main" id="{79128CF6-B650-1740-80E5-6A1D21AEEDE2}"/>
              </a:ext>
            </a:extLst>
          </p:cNvPr>
          <p:cNvSpPr>
            <a:spLocks noGrp="1"/>
          </p:cNvSpPr>
          <p:nvPr>
            <p:ph type="dt" sz="half" idx="10"/>
          </p:nvPr>
        </p:nvSpPr>
        <p:spPr/>
        <p:txBody>
          <a:bodyPr/>
          <a:lstStyle/>
          <a:p>
            <a:fld id="{430652F5-F037-C64E-883D-F3D5D9632579}" type="datetime1">
              <a:rPr lang="de-DE" smtClean="0"/>
              <a:t>25.09.20</a:t>
            </a:fld>
            <a:endParaRPr lang="de-DE"/>
          </a:p>
        </p:txBody>
      </p:sp>
      <p:sp>
        <p:nvSpPr>
          <p:cNvPr id="4" name="Fußzeilenplatzhalter 3">
            <a:extLst>
              <a:ext uri="{FF2B5EF4-FFF2-40B4-BE49-F238E27FC236}">
                <a16:creationId xmlns:a16="http://schemas.microsoft.com/office/drawing/2014/main" id="{5F7620A9-5E8F-054F-A01E-5C796830323A}"/>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9" name="Inhaltsplatzhalter 5">
            <a:extLst>
              <a:ext uri="{FF2B5EF4-FFF2-40B4-BE49-F238E27FC236}">
                <a16:creationId xmlns:a16="http://schemas.microsoft.com/office/drawing/2014/main" id="{A07F5446-5AF0-8C44-827D-A9F539A1629A}"/>
              </a:ext>
            </a:extLst>
          </p:cNvPr>
          <p:cNvSpPr txBox="1">
            <a:spLocks/>
          </p:cNvSpPr>
          <p:nvPr/>
        </p:nvSpPr>
        <p:spPr>
          <a:xfrm>
            <a:off x="4194059" y="136525"/>
            <a:ext cx="4695417"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Wie</a:t>
            </a:r>
            <a:r>
              <a:rPr lang="de-DE" dirty="0"/>
              <a:t> Programmieren in</a:t>
            </a:r>
          </a:p>
        </p:txBody>
      </p:sp>
      <p:sp>
        <p:nvSpPr>
          <p:cNvPr id="11" name="Inhaltsplatzhalter 5">
            <a:extLst>
              <a:ext uri="{FF2B5EF4-FFF2-40B4-BE49-F238E27FC236}">
                <a16:creationId xmlns:a16="http://schemas.microsoft.com/office/drawing/2014/main" id="{5BD2B527-2E18-F244-BB17-17AD20A4208B}"/>
              </a:ext>
            </a:extLst>
          </p:cNvPr>
          <p:cNvSpPr txBox="1">
            <a:spLocks/>
          </p:cNvSpPr>
          <p:nvPr/>
        </p:nvSpPr>
        <p:spPr>
          <a:xfrm>
            <a:off x="4194060" y="651693"/>
            <a:ext cx="3818724"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der Grundschule?</a:t>
            </a:r>
          </a:p>
        </p:txBody>
      </p:sp>
      <p:sp>
        <p:nvSpPr>
          <p:cNvPr id="10" name="Textfeld 9">
            <a:extLst>
              <a:ext uri="{FF2B5EF4-FFF2-40B4-BE49-F238E27FC236}">
                <a16:creationId xmlns:a16="http://schemas.microsoft.com/office/drawing/2014/main" id="{3F61D0BB-5360-D24C-8CAF-3233CDE3E264}"/>
              </a:ext>
            </a:extLst>
          </p:cNvPr>
          <p:cNvSpPr txBox="1"/>
          <p:nvPr/>
        </p:nvSpPr>
        <p:spPr>
          <a:xfrm>
            <a:off x="9328537" y="1122816"/>
            <a:ext cx="2714205" cy="246221"/>
          </a:xfrm>
          <a:prstGeom prst="rect">
            <a:avLst/>
          </a:prstGeom>
          <a:noFill/>
        </p:spPr>
        <p:txBody>
          <a:bodyPr wrap="none" rtlCol="0">
            <a:spAutoFit/>
          </a:bodyPr>
          <a:lstStyle/>
          <a:p>
            <a:r>
              <a:rPr lang="de-DE" sz="1000" dirty="0">
                <a:solidFill>
                  <a:schemeClr val="bg1">
                    <a:lumMod val="85000"/>
                  </a:schemeClr>
                </a:solidFill>
              </a:rPr>
              <a:t>Foto „</a:t>
            </a:r>
            <a:r>
              <a:rPr lang="de-DE" sz="1000" dirty="0" err="1">
                <a:solidFill>
                  <a:schemeClr val="bg1">
                    <a:lumMod val="85000"/>
                  </a:schemeClr>
                </a:solidFill>
              </a:rPr>
              <a:t>MBot</a:t>
            </a:r>
            <a:r>
              <a:rPr lang="de-DE" sz="1000" dirty="0">
                <a:solidFill>
                  <a:schemeClr val="bg1">
                    <a:lumMod val="85000"/>
                  </a:schemeClr>
                </a:solidFill>
              </a:rPr>
              <a:t>“ von PIKAS digi. Lizenz: CC BY-SA 4.0</a:t>
            </a:r>
          </a:p>
        </p:txBody>
      </p:sp>
    </p:spTree>
    <p:extLst>
      <p:ext uri="{BB962C8B-B14F-4D97-AF65-F5344CB8AC3E}">
        <p14:creationId xmlns:p14="http://schemas.microsoft.com/office/powerpoint/2010/main" val="117185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52461455-B4C3-2D4B-8BC9-70658444F36C}"/>
              </a:ext>
            </a:extLst>
          </p:cNvPr>
          <p:cNvSpPr>
            <a:spLocks noGrp="1"/>
          </p:cNvSpPr>
          <p:nvPr>
            <p:ph type="dt" sz="half" idx="10"/>
          </p:nvPr>
        </p:nvSpPr>
        <p:spPr/>
        <p:txBody>
          <a:bodyPr/>
          <a:lstStyle/>
          <a:p>
            <a:fld id="{47812229-3D41-3749-81C7-654ECBC0BDF8}" type="datetime1">
              <a:rPr lang="de-DE" smtClean="0"/>
              <a:t>25.09.20</a:t>
            </a:fld>
            <a:endParaRPr lang="de-DE" dirty="0"/>
          </a:p>
        </p:txBody>
      </p:sp>
      <p:sp>
        <p:nvSpPr>
          <p:cNvPr id="4" name="Fußzeilenplatzhalter 3">
            <a:extLst>
              <a:ext uri="{FF2B5EF4-FFF2-40B4-BE49-F238E27FC236}">
                <a16:creationId xmlns:a16="http://schemas.microsoft.com/office/drawing/2014/main" id="{454A406B-8C18-8847-82FA-ECBF8BEA1CD3}"/>
              </a:ext>
            </a:extLst>
          </p:cNvPr>
          <p:cNvSpPr>
            <a:spLocks noGrp="1"/>
          </p:cNvSpPr>
          <p:nvPr>
            <p:ph type="ftr" sz="quarter" idx="11"/>
          </p:nvPr>
        </p:nvSpPr>
        <p:spPr/>
        <p:txBody>
          <a:body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5" name="Foliennummernplatzhalter 4">
            <a:extLst>
              <a:ext uri="{FF2B5EF4-FFF2-40B4-BE49-F238E27FC236}">
                <a16:creationId xmlns:a16="http://schemas.microsoft.com/office/drawing/2014/main" id="{0D5866B0-0A4B-BA45-9197-4AA3D54479D9}"/>
              </a:ext>
            </a:extLst>
          </p:cNvPr>
          <p:cNvSpPr>
            <a:spLocks noGrp="1"/>
          </p:cNvSpPr>
          <p:nvPr>
            <p:ph type="sldNum" sz="quarter" idx="12"/>
          </p:nvPr>
        </p:nvSpPr>
        <p:spPr/>
        <p:txBody>
          <a:bodyPr/>
          <a:lstStyle/>
          <a:p>
            <a:fld id="{7D26CBBC-A65C-324F-A558-3C7EC3B0734D}" type="slidenum">
              <a:rPr lang="de-DE" smtClean="0"/>
              <a:t>54</a:t>
            </a:fld>
            <a:endParaRPr lang="de-DE" dirty="0"/>
          </a:p>
        </p:txBody>
      </p:sp>
      <p:sp>
        <p:nvSpPr>
          <p:cNvPr id="8" name="Textfeld 7">
            <a:extLst>
              <a:ext uri="{FF2B5EF4-FFF2-40B4-BE49-F238E27FC236}">
                <a16:creationId xmlns:a16="http://schemas.microsoft.com/office/drawing/2014/main" id="{395B51B8-23D4-E04C-ABD0-1AC43EA076DB}"/>
              </a:ext>
            </a:extLst>
          </p:cNvPr>
          <p:cNvSpPr txBox="1"/>
          <p:nvPr/>
        </p:nvSpPr>
        <p:spPr>
          <a:xfrm>
            <a:off x="783607" y="1300638"/>
            <a:ext cx="5640341" cy="3875933"/>
          </a:xfrm>
          <a:prstGeom prst="rect">
            <a:avLst/>
          </a:prstGeom>
          <a:noFill/>
        </p:spPr>
        <p:txBody>
          <a:bodyPr wrap="square" rtlCol="0">
            <a:spAutoFit/>
          </a:bodyPr>
          <a:lstStyle/>
          <a:p>
            <a:pPr>
              <a:lnSpc>
                <a:spcPct val="90000"/>
              </a:lnSpc>
              <a:spcBef>
                <a:spcPts val="1000"/>
              </a:spcBef>
            </a:pPr>
            <a:r>
              <a:rPr lang="de-DE" sz="2800" dirty="0">
                <a:latin typeface="Open Sans" panose="020B0606030504020204" pitchFamily="34" charset="0"/>
                <a:ea typeface="Open Sans" panose="020B0606030504020204" pitchFamily="34" charset="0"/>
                <a:cs typeface="Open Sans" panose="020B0606030504020204" pitchFamily="34" charset="0"/>
              </a:rPr>
              <a:t>Formenmuster (unplugged)</a:t>
            </a:r>
          </a:p>
          <a:p>
            <a:pPr>
              <a:lnSpc>
                <a:spcPct val="90000"/>
              </a:lnSpc>
              <a:spcBef>
                <a:spcPts val="1000"/>
              </a:spcBef>
            </a:pPr>
            <a:r>
              <a:rPr lang="de-DE" sz="2000" dirty="0">
                <a:latin typeface="Open Sans" panose="020B0606030504020204" pitchFamily="34" charset="0"/>
                <a:ea typeface="Open Sans" panose="020B0606030504020204" pitchFamily="34" charset="0"/>
                <a:cs typeface="Open Sans" panose="020B0606030504020204" pitchFamily="34" charset="0"/>
              </a:rPr>
              <a:t>Eine Lernumgebung zum </a:t>
            </a:r>
            <a:r>
              <a:rPr lang="de-DE" sz="2000" dirty="0" err="1">
                <a:latin typeface="Open Sans" panose="020B0606030504020204" pitchFamily="34" charset="0"/>
                <a:ea typeface="Open Sans" panose="020B0606030504020204" pitchFamily="34" charset="0"/>
                <a:cs typeface="Open Sans" panose="020B0606030504020204" pitchFamily="34" charset="0"/>
              </a:rPr>
              <a:t>Offlinecoding</a:t>
            </a:r>
            <a:endParaRPr lang="de-DE" sz="2000" dirty="0">
              <a:latin typeface="Open Sans" panose="020B0606030504020204" pitchFamily="34" charset="0"/>
              <a:ea typeface="Open Sans" panose="020B0606030504020204" pitchFamily="34" charset="0"/>
              <a:cs typeface="Open Sans" panose="020B0606030504020204" pitchFamily="34" charset="0"/>
            </a:endParaRPr>
          </a:p>
          <a:p>
            <a:pPr>
              <a:lnSpc>
                <a:spcPct val="90000"/>
              </a:lnSpc>
              <a:spcBef>
                <a:spcPts val="1000"/>
              </a:spcBef>
            </a:pPr>
            <a:endParaRPr lang="de-DE" sz="2000" dirty="0">
              <a:latin typeface="Open Sans" panose="020B0606030504020204" pitchFamily="34" charset="0"/>
              <a:ea typeface="Open Sans" panose="020B0606030504020204" pitchFamily="34" charset="0"/>
              <a:cs typeface="Open Sans" panose="020B0606030504020204" pitchFamily="34" charset="0"/>
            </a:endParaRPr>
          </a:p>
          <a:p>
            <a:r>
              <a:rPr lang="de-DE" sz="2400" dirty="0">
                <a:latin typeface="Open Sans" panose="020B0606030504020204" pitchFamily="34" charset="0"/>
                <a:ea typeface="Open Sans" panose="020B0606030504020204" pitchFamily="34" charset="0"/>
                <a:cs typeface="Open Sans" panose="020B0606030504020204" pitchFamily="34" charset="0"/>
              </a:rPr>
              <a:t>Weniger komplexe Aspekte des Programmierens (Anweisungen, Blöcke und Schleifen) werden hier mit den sehr anschaulichen Aspekten des Erstellens von Mustern mit geometrischen Formen und Farben verknüpft.</a:t>
            </a:r>
          </a:p>
        </p:txBody>
      </p:sp>
      <p:sp>
        <p:nvSpPr>
          <p:cNvPr id="11" name="Inhaltsplatzhalter 5">
            <a:extLst>
              <a:ext uri="{FF2B5EF4-FFF2-40B4-BE49-F238E27FC236}">
                <a16:creationId xmlns:a16="http://schemas.microsoft.com/office/drawing/2014/main" id="{BD489E88-80A0-074B-B6CE-190235887FDC}"/>
              </a:ext>
            </a:extLst>
          </p:cNvPr>
          <p:cNvSpPr txBox="1">
            <a:spLocks/>
          </p:cNvSpPr>
          <p:nvPr/>
        </p:nvSpPr>
        <p:spPr>
          <a:xfrm>
            <a:off x="4194059" y="136525"/>
            <a:ext cx="4695417"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Wie</a:t>
            </a:r>
            <a:r>
              <a:rPr lang="de-DE" dirty="0"/>
              <a:t> Programmieren in</a:t>
            </a:r>
          </a:p>
        </p:txBody>
      </p:sp>
      <p:sp>
        <p:nvSpPr>
          <p:cNvPr id="12" name="Inhaltsplatzhalter 5">
            <a:extLst>
              <a:ext uri="{FF2B5EF4-FFF2-40B4-BE49-F238E27FC236}">
                <a16:creationId xmlns:a16="http://schemas.microsoft.com/office/drawing/2014/main" id="{1D0795D8-AB24-4B42-9508-5CC4D8A1DA74}"/>
              </a:ext>
            </a:extLst>
          </p:cNvPr>
          <p:cNvSpPr txBox="1">
            <a:spLocks/>
          </p:cNvSpPr>
          <p:nvPr/>
        </p:nvSpPr>
        <p:spPr>
          <a:xfrm>
            <a:off x="4194060" y="651693"/>
            <a:ext cx="3818724"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der Grundschule?</a:t>
            </a:r>
          </a:p>
        </p:txBody>
      </p:sp>
      <p:pic>
        <p:nvPicPr>
          <p:cNvPr id="13" name="Grafik 12">
            <a:extLst>
              <a:ext uri="{FF2B5EF4-FFF2-40B4-BE49-F238E27FC236}">
                <a16:creationId xmlns:a16="http://schemas.microsoft.com/office/drawing/2014/main" id="{3A457A42-E983-474B-855E-9580F567E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3063" y="1300638"/>
            <a:ext cx="4340210" cy="2722868"/>
          </a:xfrm>
          <a:prstGeom prst="rect">
            <a:avLst/>
          </a:prstGeom>
          <a:effectLst>
            <a:outerShdw blurRad="190500" dist="50800" dir="5400000" algn="ctr" rotWithShape="0">
              <a:srgbClr val="000000">
                <a:alpha val="71000"/>
              </a:srgbClr>
            </a:outerShdw>
          </a:effectLst>
        </p:spPr>
      </p:pic>
      <p:pic>
        <p:nvPicPr>
          <p:cNvPr id="14" name="Grafik 13">
            <a:extLst>
              <a:ext uri="{FF2B5EF4-FFF2-40B4-BE49-F238E27FC236}">
                <a16:creationId xmlns:a16="http://schemas.microsoft.com/office/drawing/2014/main" id="{5D26FC2C-9D1C-5B4D-A628-045068437D58}"/>
              </a:ext>
            </a:extLst>
          </p:cNvPr>
          <p:cNvPicPr>
            <a:picLocks noChangeAspect="1"/>
          </p:cNvPicPr>
          <p:nvPr/>
        </p:nvPicPr>
        <p:blipFill>
          <a:blip r:embed="rId4"/>
          <a:stretch>
            <a:fillRect/>
          </a:stretch>
        </p:blipFill>
        <p:spPr>
          <a:xfrm>
            <a:off x="8488441" y="4171534"/>
            <a:ext cx="3196574" cy="2010073"/>
          </a:xfrm>
          <a:prstGeom prst="rect">
            <a:avLst/>
          </a:prstGeom>
          <a:effectLst>
            <a:outerShdw blurRad="190500" dist="50800" dir="5400000" algn="ctr" rotWithShape="0">
              <a:srgbClr val="000000">
                <a:alpha val="71000"/>
              </a:srgbClr>
            </a:outerShdw>
          </a:effectLst>
        </p:spPr>
      </p:pic>
    </p:spTree>
    <p:extLst>
      <p:ext uri="{BB962C8B-B14F-4D97-AF65-F5344CB8AC3E}">
        <p14:creationId xmlns:p14="http://schemas.microsoft.com/office/powerpoint/2010/main" val="34560611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0E39992-B078-214E-93AB-9F261FD0DA10}"/>
              </a:ext>
            </a:extLst>
          </p:cNvPr>
          <p:cNvSpPr>
            <a:spLocks noGrp="1"/>
          </p:cNvSpPr>
          <p:nvPr>
            <p:ph idx="1"/>
          </p:nvPr>
        </p:nvSpPr>
        <p:spPr>
          <a:xfrm>
            <a:off x="838200" y="1966747"/>
            <a:ext cx="5597324" cy="3952439"/>
          </a:xfrm>
        </p:spPr>
        <p:txBody>
          <a:bodyPr>
            <a:noAutofit/>
          </a:bodyPr>
          <a:lstStyle/>
          <a:p>
            <a:pPr marL="0" indent="0">
              <a:buNone/>
            </a:pPr>
            <a:r>
              <a:rPr lang="de-DE" sz="2400" dirty="0">
                <a:solidFill>
                  <a:srgbClr val="428891"/>
                </a:solidFill>
              </a:rPr>
              <a:t>AUFGABENSTELLUNGEN:</a:t>
            </a:r>
          </a:p>
          <a:p>
            <a:r>
              <a:rPr lang="de-DE" sz="2200" dirty="0"/>
              <a:t>Lesen Sie das Unterrichtsbeispiel „Formenmuster“ und erproben Sie die dazugehörigen Aufgabenstellungen (Arbeitsblätter).</a:t>
            </a:r>
          </a:p>
          <a:p>
            <a:r>
              <a:rPr lang="de-DE" sz="2200" dirty="0"/>
              <a:t>Inwiefern können Sie sich vorstellen dieses Unterrichtsbeispiel in Ihrem Unterricht einzusetzen?</a:t>
            </a:r>
          </a:p>
          <a:p>
            <a:r>
              <a:rPr lang="de-DE" sz="2200" dirty="0"/>
              <a:t>Welche Vorkenntnisse benötigen Kinder, um diese Aufgaben bearbeiten zu können?</a:t>
            </a:r>
          </a:p>
          <a:p>
            <a:endParaRPr lang="de-DE" sz="2400" dirty="0"/>
          </a:p>
        </p:txBody>
      </p:sp>
      <p:sp>
        <p:nvSpPr>
          <p:cNvPr id="2" name="Foliennummernplatzhalter 1">
            <a:extLst>
              <a:ext uri="{FF2B5EF4-FFF2-40B4-BE49-F238E27FC236}">
                <a16:creationId xmlns:a16="http://schemas.microsoft.com/office/drawing/2014/main" id="{F88621A5-AB27-4E48-B9C1-CF79DFAC5E04}"/>
              </a:ext>
            </a:extLst>
          </p:cNvPr>
          <p:cNvSpPr>
            <a:spLocks noGrp="1"/>
          </p:cNvSpPr>
          <p:nvPr>
            <p:ph type="sldNum" sz="quarter" idx="12"/>
          </p:nvPr>
        </p:nvSpPr>
        <p:spPr/>
        <p:txBody>
          <a:bodyPr/>
          <a:lstStyle/>
          <a:p>
            <a:fld id="{7D26CBBC-A65C-324F-A558-3C7EC3B0734D}" type="slidenum">
              <a:rPr lang="de-DE" smtClean="0"/>
              <a:t>55</a:t>
            </a:fld>
            <a:endParaRPr lang="de-DE"/>
          </a:p>
        </p:txBody>
      </p:sp>
      <p:sp>
        <p:nvSpPr>
          <p:cNvPr id="4" name="Datumsplatzhalter 3">
            <a:extLst>
              <a:ext uri="{FF2B5EF4-FFF2-40B4-BE49-F238E27FC236}">
                <a16:creationId xmlns:a16="http://schemas.microsoft.com/office/drawing/2014/main" id="{C8D9E871-A2DD-084F-8B98-ED416CA3D690}"/>
              </a:ext>
            </a:extLst>
          </p:cNvPr>
          <p:cNvSpPr>
            <a:spLocks noGrp="1"/>
          </p:cNvSpPr>
          <p:nvPr>
            <p:ph type="dt" sz="half" idx="10"/>
          </p:nvPr>
        </p:nvSpPr>
        <p:spPr/>
        <p:txBody>
          <a:bodyPr/>
          <a:lstStyle/>
          <a:p>
            <a:fld id="{BEB4E126-A77C-4A4A-89ED-74B4A2E7FD59}" type="datetime1">
              <a:rPr lang="de-DE" smtClean="0"/>
              <a:t>25.09.20</a:t>
            </a:fld>
            <a:endParaRPr lang="de-DE"/>
          </a:p>
        </p:txBody>
      </p:sp>
      <p:sp>
        <p:nvSpPr>
          <p:cNvPr id="5" name="Fußzeilenplatzhalter 4">
            <a:extLst>
              <a:ext uri="{FF2B5EF4-FFF2-40B4-BE49-F238E27FC236}">
                <a16:creationId xmlns:a16="http://schemas.microsoft.com/office/drawing/2014/main" id="{A21F921F-E8CA-324E-B52D-C4925B3F513C}"/>
              </a:ext>
            </a:extLst>
          </p:cNvPr>
          <p:cNvSpPr>
            <a:spLocks noGrp="1"/>
          </p:cNvSpPr>
          <p:nvPr>
            <p:ph type="ftr" sz="quarter" idx="11"/>
          </p:nvPr>
        </p:nvSpPr>
        <p:spPr/>
        <p:txBody>
          <a:body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11" name="Textfeld 10">
            <a:extLst>
              <a:ext uri="{FF2B5EF4-FFF2-40B4-BE49-F238E27FC236}">
                <a16:creationId xmlns:a16="http://schemas.microsoft.com/office/drawing/2014/main" id="{D101ADC0-221A-7747-B213-04CC223D6B36}"/>
              </a:ext>
            </a:extLst>
          </p:cNvPr>
          <p:cNvSpPr txBox="1"/>
          <p:nvPr/>
        </p:nvSpPr>
        <p:spPr>
          <a:xfrm>
            <a:off x="783608" y="1300638"/>
            <a:ext cx="4777270" cy="480131"/>
          </a:xfrm>
          <a:prstGeom prst="rect">
            <a:avLst/>
          </a:prstGeom>
          <a:noFill/>
        </p:spPr>
        <p:txBody>
          <a:bodyPr wrap="none" rtlCol="0">
            <a:spAutoFit/>
          </a:bodyPr>
          <a:lstStyle/>
          <a:p>
            <a:pPr>
              <a:lnSpc>
                <a:spcPct val="90000"/>
              </a:lnSpc>
              <a:spcBef>
                <a:spcPts val="1000"/>
              </a:spcBef>
            </a:pPr>
            <a:r>
              <a:rPr lang="de-DE" sz="2800" dirty="0">
                <a:latin typeface="Open Sans" panose="020B0606030504020204" pitchFamily="34" charset="0"/>
                <a:ea typeface="Open Sans" panose="020B0606030504020204" pitchFamily="34" charset="0"/>
                <a:cs typeface="Open Sans" panose="020B0606030504020204" pitchFamily="34" charset="0"/>
              </a:rPr>
              <a:t>Formenmuster (unplugged)</a:t>
            </a:r>
          </a:p>
        </p:txBody>
      </p:sp>
      <p:sp>
        <p:nvSpPr>
          <p:cNvPr id="12" name="Inhaltsplatzhalter 5">
            <a:extLst>
              <a:ext uri="{FF2B5EF4-FFF2-40B4-BE49-F238E27FC236}">
                <a16:creationId xmlns:a16="http://schemas.microsoft.com/office/drawing/2014/main" id="{526D9686-B884-F748-AD31-76F022685724}"/>
              </a:ext>
            </a:extLst>
          </p:cNvPr>
          <p:cNvSpPr txBox="1">
            <a:spLocks/>
          </p:cNvSpPr>
          <p:nvPr/>
        </p:nvSpPr>
        <p:spPr>
          <a:xfrm>
            <a:off x="4194059" y="136525"/>
            <a:ext cx="4695417"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Wie</a:t>
            </a:r>
            <a:r>
              <a:rPr lang="de-DE" dirty="0"/>
              <a:t> Programmieren in</a:t>
            </a:r>
          </a:p>
        </p:txBody>
      </p:sp>
      <p:sp>
        <p:nvSpPr>
          <p:cNvPr id="13" name="Inhaltsplatzhalter 5">
            <a:extLst>
              <a:ext uri="{FF2B5EF4-FFF2-40B4-BE49-F238E27FC236}">
                <a16:creationId xmlns:a16="http://schemas.microsoft.com/office/drawing/2014/main" id="{0055C492-9E8F-9849-8E95-D3A9FC286FB8}"/>
              </a:ext>
            </a:extLst>
          </p:cNvPr>
          <p:cNvSpPr txBox="1">
            <a:spLocks/>
          </p:cNvSpPr>
          <p:nvPr/>
        </p:nvSpPr>
        <p:spPr>
          <a:xfrm>
            <a:off x="4194060" y="651693"/>
            <a:ext cx="3818724"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der Grundschule?</a:t>
            </a:r>
          </a:p>
        </p:txBody>
      </p:sp>
      <p:pic>
        <p:nvPicPr>
          <p:cNvPr id="14" name="Grafik 13">
            <a:extLst>
              <a:ext uri="{FF2B5EF4-FFF2-40B4-BE49-F238E27FC236}">
                <a16:creationId xmlns:a16="http://schemas.microsoft.com/office/drawing/2014/main" id="{6637559F-222F-E34E-9449-549AE252FF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3063" y="1300638"/>
            <a:ext cx="4340210" cy="2722868"/>
          </a:xfrm>
          <a:prstGeom prst="rect">
            <a:avLst/>
          </a:prstGeom>
          <a:effectLst>
            <a:outerShdw blurRad="190500" dist="50800" dir="5400000" algn="ctr" rotWithShape="0">
              <a:srgbClr val="000000">
                <a:alpha val="71000"/>
              </a:srgbClr>
            </a:outerShdw>
          </a:effectLst>
        </p:spPr>
      </p:pic>
      <p:pic>
        <p:nvPicPr>
          <p:cNvPr id="15" name="Grafik 14">
            <a:extLst>
              <a:ext uri="{FF2B5EF4-FFF2-40B4-BE49-F238E27FC236}">
                <a16:creationId xmlns:a16="http://schemas.microsoft.com/office/drawing/2014/main" id="{880FDD00-BDF5-F94B-A925-D9AFC6E7E568}"/>
              </a:ext>
            </a:extLst>
          </p:cNvPr>
          <p:cNvPicPr>
            <a:picLocks noChangeAspect="1"/>
          </p:cNvPicPr>
          <p:nvPr/>
        </p:nvPicPr>
        <p:blipFill>
          <a:blip r:embed="rId4"/>
          <a:stretch>
            <a:fillRect/>
          </a:stretch>
        </p:blipFill>
        <p:spPr>
          <a:xfrm>
            <a:off x="8488441" y="4171534"/>
            <a:ext cx="3196574" cy="2010073"/>
          </a:xfrm>
          <a:prstGeom prst="rect">
            <a:avLst/>
          </a:prstGeom>
          <a:effectLst>
            <a:outerShdw blurRad="190500" dist="50800" dir="5400000" algn="ctr" rotWithShape="0">
              <a:srgbClr val="000000">
                <a:alpha val="71000"/>
              </a:srgbClr>
            </a:outerShdw>
          </a:effectLst>
        </p:spPr>
      </p:pic>
    </p:spTree>
    <p:extLst>
      <p:ext uri="{BB962C8B-B14F-4D97-AF65-F5344CB8AC3E}">
        <p14:creationId xmlns:p14="http://schemas.microsoft.com/office/powerpoint/2010/main" val="383814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AEBC538-95DE-9048-900E-C35BDBFB43D0}"/>
              </a:ext>
            </a:extLst>
          </p:cNvPr>
          <p:cNvSpPr>
            <a:spLocks noGrp="1"/>
          </p:cNvSpPr>
          <p:nvPr>
            <p:ph type="dt" sz="half" idx="10"/>
          </p:nvPr>
        </p:nvSpPr>
        <p:spPr/>
        <p:txBody>
          <a:bodyPr/>
          <a:lstStyle/>
          <a:p>
            <a:fld id="{47812229-3D41-3749-81C7-654ECBC0BDF8}" type="datetime1">
              <a:rPr lang="de-DE" smtClean="0"/>
              <a:t>25.09.20</a:t>
            </a:fld>
            <a:endParaRPr lang="de-DE" dirty="0"/>
          </a:p>
        </p:txBody>
      </p:sp>
      <p:sp>
        <p:nvSpPr>
          <p:cNvPr id="4" name="Fußzeilenplatzhalter 3">
            <a:extLst>
              <a:ext uri="{FF2B5EF4-FFF2-40B4-BE49-F238E27FC236}">
                <a16:creationId xmlns:a16="http://schemas.microsoft.com/office/drawing/2014/main" id="{DDEB4A5A-EAE8-B649-AB97-83DAFFC42392}"/>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0F703CE9-2FB8-7A47-A70F-59F98A8A2734}"/>
              </a:ext>
            </a:extLst>
          </p:cNvPr>
          <p:cNvSpPr>
            <a:spLocks noGrp="1"/>
          </p:cNvSpPr>
          <p:nvPr>
            <p:ph type="sldNum" sz="quarter" idx="12"/>
          </p:nvPr>
        </p:nvSpPr>
        <p:spPr/>
        <p:txBody>
          <a:bodyPr/>
          <a:lstStyle/>
          <a:p>
            <a:fld id="{7D26CBBC-A65C-324F-A558-3C7EC3B0734D}" type="slidenum">
              <a:rPr lang="de-DE" smtClean="0"/>
              <a:t>56</a:t>
            </a:fld>
            <a:endParaRPr lang="de-DE"/>
          </a:p>
        </p:txBody>
      </p:sp>
      <p:sp>
        <p:nvSpPr>
          <p:cNvPr id="8" name="Inhaltsplatzhalter 2">
            <a:extLst>
              <a:ext uri="{FF2B5EF4-FFF2-40B4-BE49-F238E27FC236}">
                <a16:creationId xmlns:a16="http://schemas.microsoft.com/office/drawing/2014/main" id="{2C814F7C-72BC-3746-969D-042EAA606A4E}"/>
              </a:ext>
            </a:extLst>
          </p:cNvPr>
          <p:cNvSpPr txBox="1">
            <a:spLocks/>
          </p:cNvSpPr>
          <p:nvPr/>
        </p:nvSpPr>
        <p:spPr>
          <a:xfrm>
            <a:off x="838200" y="1452008"/>
            <a:ext cx="10515600" cy="46254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a:solidFill>
                  <a:srgbClr val="428891"/>
                </a:solidFill>
              </a:rPr>
              <a:t>AKTIVITÄT</a:t>
            </a:r>
          </a:p>
          <a:p>
            <a:pPr marL="0" indent="0">
              <a:buFont typeface="Arial" panose="020B0604020202020204" pitchFamily="34" charset="0"/>
              <a:buNone/>
            </a:pPr>
            <a:endParaRPr lang="de-DE" sz="1400" dirty="0"/>
          </a:p>
          <a:p>
            <a:pPr marL="0" indent="0">
              <a:buFont typeface="Arial" panose="020B0604020202020204" pitchFamily="34" charset="0"/>
              <a:buNone/>
            </a:pPr>
            <a:r>
              <a:rPr lang="de-DE" dirty="0"/>
              <a:t>Erproben Sie die ausgelegten Beispiele und Materialien.</a:t>
            </a:r>
          </a:p>
          <a:p>
            <a:pPr marL="0" indent="0">
              <a:buFont typeface="Arial" panose="020B0604020202020204" pitchFamily="34" charset="0"/>
              <a:buNone/>
            </a:pPr>
            <a:endParaRPr lang="de-DE" sz="1400" dirty="0"/>
          </a:p>
          <a:p>
            <a:pPr marL="0" indent="0">
              <a:buFont typeface="Arial" panose="020B0604020202020204" pitchFamily="34" charset="0"/>
              <a:buNone/>
            </a:pPr>
            <a:r>
              <a:rPr lang="de-DE" b="1" dirty="0"/>
              <a:t>Wo sehen Sie bei den vorgestellten Beispielen zum Thema Programmieren Ansatzpunkte zur Förderung Prozessbezogener oder Inhaltsbezogener Kompetenzen?</a:t>
            </a:r>
          </a:p>
          <a:p>
            <a:pPr marL="0" indent="0">
              <a:buFont typeface="Arial" panose="020B0604020202020204" pitchFamily="34" charset="0"/>
              <a:buNone/>
            </a:pPr>
            <a:endParaRPr lang="de-DE" dirty="0"/>
          </a:p>
          <a:p>
            <a:pPr marL="0" indent="0">
              <a:buFont typeface="Arial" panose="020B0604020202020204" pitchFamily="34" charset="0"/>
              <a:buNone/>
            </a:pPr>
            <a:r>
              <a:rPr lang="de-DE" dirty="0">
                <a:solidFill>
                  <a:schemeClr val="accent6">
                    <a:lumMod val="50000"/>
                  </a:schemeClr>
                </a:solidFill>
              </a:rPr>
              <a:t>                      </a:t>
            </a:r>
          </a:p>
        </p:txBody>
      </p:sp>
      <p:sp>
        <p:nvSpPr>
          <p:cNvPr id="11" name="Inhaltsplatzhalter 5">
            <a:extLst>
              <a:ext uri="{FF2B5EF4-FFF2-40B4-BE49-F238E27FC236}">
                <a16:creationId xmlns:a16="http://schemas.microsoft.com/office/drawing/2014/main" id="{AE6C7B5C-FE54-9247-8431-98C444B3E008}"/>
              </a:ext>
            </a:extLst>
          </p:cNvPr>
          <p:cNvSpPr txBox="1">
            <a:spLocks/>
          </p:cNvSpPr>
          <p:nvPr/>
        </p:nvSpPr>
        <p:spPr>
          <a:xfrm>
            <a:off x="4194059" y="136525"/>
            <a:ext cx="4695417"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Wie</a:t>
            </a:r>
            <a:r>
              <a:rPr lang="de-DE" dirty="0"/>
              <a:t> Programmieren in</a:t>
            </a:r>
          </a:p>
        </p:txBody>
      </p:sp>
      <p:sp>
        <p:nvSpPr>
          <p:cNvPr id="12" name="Inhaltsplatzhalter 5">
            <a:extLst>
              <a:ext uri="{FF2B5EF4-FFF2-40B4-BE49-F238E27FC236}">
                <a16:creationId xmlns:a16="http://schemas.microsoft.com/office/drawing/2014/main" id="{1CF850B9-0DEA-E448-BBE6-99252AD79906}"/>
              </a:ext>
            </a:extLst>
          </p:cNvPr>
          <p:cNvSpPr txBox="1">
            <a:spLocks/>
          </p:cNvSpPr>
          <p:nvPr/>
        </p:nvSpPr>
        <p:spPr>
          <a:xfrm>
            <a:off x="4194060" y="651693"/>
            <a:ext cx="3818724"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der Grundschule?</a:t>
            </a:r>
          </a:p>
        </p:txBody>
      </p:sp>
    </p:spTree>
    <p:extLst>
      <p:ext uri="{BB962C8B-B14F-4D97-AF65-F5344CB8AC3E}">
        <p14:creationId xmlns:p14="http://schemas.microsoft.com/office/powerpoint/2010/main" val="21721993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 name="Textfeld 1">
            <a:extLst>
              <a:ext uri="{FF2B5EF4-FFF2-40B4-BE49-F238E27FC236}">
                <a16:creationId xmlns:a16="http://schemas.microsoft.com/office/drawing/2014/main" id="{69397941-CD5A-3544-BE27-3B834739DA3C}"/>
              </a:ext>
            </a:extLst>
          </p:cNvPr>
          <p:cNvSpPr txBox="1"/>
          <p:nvPr/>
        </p:nvSpPr>
        <p:spPr>
          <a:xfrm>
            <a:off x="728663" y="2375794"/>
            <a:ext cx="5367337" cy="584775"/>
          </a:xfrm>
          <a:prstGeom prst="rect">
            <a:avLst/>
          </a:prstGeom>
          <a:solidFill>
            <a:schemeClr val="bg1"/>
          </a:solidFill>
        </p:spPr>
        <p:txBody>
          <a:bodyPr wrap="square" rtlCol="0">
            <a:spAutoFit/>
          </a:bodyPr>
          <a:lstStyle/>
          <a:p>
            <a:r>
              <a:rPr lang="de-DE" sz="32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 ist Programmieren?</a:t>
            </a:r>
          </a:p>
        </p:txBody>
      </p:sp>
      <p:sp>
        <p:nvSpPr>
          <p:cNvPr id="22" name="Textfeld 21">
            <a:extLst>
              <a:ext uri="{FF2B5EF4-FFF2-40B4-BE49-F238E27FC236}">
                <a16:creationId xmlns:a16="http://schemas.microsoft.com/office/drawing/2014/main" id="{137CD6F1-2BE0-7E43-B31C-57346D2F71CD}"/>
              </a:ext>
            </a:extLst>
          </p:cNvPr>
          <p:cNvSpPr txBox="1"/>
          <p:nvPr/>
        </p:nvSpPr>
        <p:spPr>
          <a:xfrm>
            <a:off x="728660" y="3151605"/>
            <a:ext cx="10972801" cy="584775"/>
          </a:xfrm>
          <a:prstGeom prst="rect">
            <a:avLst/>
          </a:prstGeom>
          <a:solidFill>
            <a:schemeClr val="bg1"/>
          </a:solidFill>
        </p:spPr>
        <p:txBody>
          <a:bodyPr wrap="square" rtlCol="0">
            <a:spAutoFit/>
          </a:bodyPr>
          <a:lstStyle/>
          <a:p>
            <a:r>
              <a:rPr lang="de-DE" sz="32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Warum</a:t>
            </a:r>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 überhaupt Programmieren in der Grundschule?</a:t>
            </a:r>
          </a:p>
        </p:txBody>
      </p:sp>
      <p:sp>
        <p:nvSpPr>
          <p:cNvPr id="23" name="Textfeld 22">
            <a:extLst>
              <a:ext uri="{FF2B5EF4-FFF2-40B4-BE49-F238E27FC236}">
                <a16:creationId xmlns:a16="http://schemas.microsoft.com/office/drawing/2014/main" id="{ADD31EB4-B00C-D441-871F-B4271FDE318E}"/>
              </a:ext>
            </a:extLst>
          </p:cNvPr>
          <p:cNvSpPr txBox="1"/>
          <p:nvPr/>
        </p:nvSpPr>
        <p:spPr>
          <a:xfrm>
            <a:off x="728660" y="3927416"/>
            <a:ext cx="8429627" cy="584775"/>
          </a:xfrm>
          <a:prstGeom prst="rect">
            <a:avLst/>
          </a:prstGeom>
          <a:solidFill>
            <a:schemeClr val="bg1"/>
          </a:solidFill>
        </p:spPr>
        <p:txBody>
          <a:bodyPr wrap="square" rtlCol="0">
            <a:spAutoFit/>
          </a:bodyPr>
          <a:lstStyle/>
          <a:p>
            <a:r>
              <a:rPr lang="de-DE" sz="32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Wie </a:t>
            </a:r>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Programmieren in der Grundschule?</a:t>
            </a:r>
          </a:p>
        </p:txBody>
      </p:sp>
      <p:sp>
        <p:nvSpPr>
          <p:cNvPr id="24" name="Textfeld 23">
            <a:extLst>
              <a:ext uri="{FF2B5EF4-FFF2-40B4-BE49-F238E27FC236}">
                <a16:creationId xmlns:a16="http://schemas.microsoft.com/office/drawing/2014/main" id="{6156E62C-FEE4-1E49-87F2-C912BAEE2CC0}"/>
              </a:ext>
            </a:extLst>
          </p:cNvPr>
          <p:cNvSpPr txBox="1"/>
          <p:nvPr/>
        </p:nvSpPr>
        <p:spPr>
          <a:xfrm>
            <a:off x="728660" y="4703227"/>
            <a:ext cx="8886827" cy="584775"/>
          </a:xfrm>
          <a:prstGeom prst="rect">
            <a:avLst/>
          </a:prstGeom>
          <a:solidFill>
            <a:srgbClr val="428891"/>
          </a:solidFill>
        </p:spPr>
        <p:txBody>
          <a:bodyPr wrap="square" rtlCol="0">
            <a:spAutoFit/>
          </a:bodyPr>
          <a:lstStyle/>
          <a:p>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Programmieren und Mathematikunterricht</a:t>
            </a:r>
          </a:p>
        </p:txBody>
      </p:sp>
      <p:sp>
        <p:nvSpPr>
          <p:cNvPr id="25" name="Textfeld 24">
            <a:extLst>
              <a:ext uri="{FF2B5EF4-FFF2-40B4-BE49-F238E27FC236}">
                <a16:creationId xmlns:a16="http://schemas.microsoft.com/office/drawing/2014/main" id="{13B97451-38F0-7345-B1DD-EC1078A8214C}"/>
              </a:ext>
            </a:extLst>
          </p:cNvPr>
          <p:cNvSpPr txBox="1"/>
          <p:nvPr/>
        </p:nvSpPr>
        <p:spPr>
          <a:xfrm>
            <a:off x="728660" y="5479038"/>
            <a:ext cx="6843715" cy="584775"/>
          </a:xfrm>
          <a:prstGeom prst="rect">
            <a:avLst/>
          </a:prstGeom>
          <a:solidFill>
            <a:schemeClr val="bg1"/>
          </a:solidFill>
        </p:spPr>
        <p:txBody>
          <a:bodyPr wrap="square" rtlCol="0">
            <a:spAutoFit/>
          </a:bodyPr>
          <a:lstStyle/>
          <a:p>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Weiterarbeit in der eigenen Praxis</a:t>
            </a:r>
          </a:p>
        </p:txBody>
      </p:sp>
      <p:sp>
        <p:nvSpPr>
          <p:cNvPr id="26" name="Textfeld 25">
            <a:extLst>
              <a:ext uri="{FF2B5EF4-FFF2-40B4-BE49-F238E27FC236}">
                <a16:creationId xmlns:a16="http://schemas.microsoft.com/office/drawing/2014/main" id="{CF60129E-25F7-534C-9D48-18D09E724B65}"/>
              </a:ext>
            </a:extLst>
          </p:cNvPr>
          <p:cNvSpPr txBox="1"/>
          <p:nvPr/>
        </p:nvSpPr>
        <p:spPr>
          <a:xfrm>
            <a:off x="728661" y="1579004"/>
            <a:ext cx="4071940"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INHALTE</a:t>
            </a:r>
          </a:p>
        </p:txBody>
      </p:sp>
      <p:sp>
        <p:nvSpPr>
          <p:cNvPr id="4" name="Foliennummernplatzhalter 3">
            <a:extLst>
              <a:ext uri="{FF2B5EF4-FFF2-40B4-BE49-F238E27FC236}">
                <a16:creationId xmlns:a16="http://schemas.microsoft.com/office/drawing/2014/main" id="{21E598F2-868D-7A4E-B1B1-2E6C9C1F05A5}"/>
              </a:ext>
            </a:extLst>
          </p:cNvPr>
          <p:cNvSpPr>
            <a:spLocks noGrp="1"/>
          </p:cNvSpPr>
          <p:nvPr>
            <p:ph type="sldNum" sz="quarter" idx="12"/>
          </p:nvPr>
        </p:nvSpPr>
        <p:spPr/>
        <p:txBody>
          <a:bodyPr/>
          <a:lstStyle/>
          <a:p>
            <a:fld id="{63DC21CD-A42E-AB42-85DA-371CDC81102A}" type="slidenum">
              <a:rPr lang="de-DE" smtClean="0"/>
              <a:pPr/>
              <a:t>57</a:t>
            </a:fld>
            <a:endParaRPr lang="de-DE" dirty="0"/>
          </a:p>
        </p:txBody>
      </p:sp>
      <p:sp>
        <p:nvSpPr>
          <p:cNvPr id="8" name="Datumsplatzhalter 7">
            <a:extLst>
              <a:ext uri="{FF2B5EF4-FFF2-40B4-BE49-F238E27FC236}">
                <a16:creationId xmlns:a16="http://schemas.microsoft.com/office/drawing/2014/main" id="{C1BEB07C-97EF-1945-A16E-78C367C70C28}"/>
              </a:ext>
            </a:extLst>
          </p:cNvPr>
          <p:cNvSpPr>
            <a:spLocks noGrp="1"/>
          </p:cNvSpPr>
          <p:nvPr>
            <p:ph type="dt" sz="half" idx="10"/>
          </p:nvPr>
        </p:nvSpPr>
        <p:spPr/>
        <p:txBody>
          <a:bodyPr/>
          <a:lstStyle/>
          <a:p>
            <a:fld id="{B7E898EF-92B2-6241-913D-E2875E1005EC}" type="datetime1">
              <a:rPr lang="de-DE" smtClean="0"/>
              <a:t>25.09.20</a:t>
            </a:fld>
            <a:endParaRPr lang="de-DE"/>
          </a:p>
        </p:txBody>
      </p:sp>
      <p:sp>
        <p:nvSpPr>
          <p:cNvPr id="9" name="Fußzeilenplatzhalter 8">
            <a:extLst>
              <a:ext uri="{FF2B5EF4-FFF2-40B4-BE49-F238E27FC236}">
                <a16:creationId xmlns:a16="http://schemas.microsoft.com/office/drawing/2014/main" id="{D83CC143-9A5B-A646-94E3-F8EBCAD8CE5F}"/>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Tree>
    <p:extLst>
      <p:ext uri="{BB962C8B-B14F-4D97-AF65-F5344CB8AC3E}">
        <p14:creationId xmlns:p14="http://schemas.microsoft.com/office/powerpoint/2010/main" val="12379206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055394D3-1345-BD48-872B-FED9902FFBA5}"/>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03670FB5-1FC8-FF4C-A76D-C9240C5A3685}"/>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8272213B-C89E-194E-8446-C82DC0C091BE}"/>
              </a:ext>
            </a:extLst>
          </p:cNvPr>
          <p:cNvSpPr>
            <a:spLocks noGrp="1"/>
          </p:cNvSpPr>
          <p:nvPr>
            <p:ph type="sldNum" sz="quarter" idx="12"/>
          </p:nvPr>
        </p:nvSpPr>
        <p:spPr/>
        <p:txBody>
          <a:bodyPr/>
          <a:lstStyle/>
          <a:p>
            <a:fld id="{7D26CBBC-A65C-324F-A558-3C7EC3B0734D}" type="slidenum">
              <a:rPr lang="de-DE" smtClean="0"/>
              <a:t>58</a:t>
            </a:fld>
            <a:endParaRPr lang="de-DE"/>
          </a:p>
        </p:txBody>
      </p:sp>
      <p:sp>
        <p:nvSpPr>
          <p:cNvPr id="9" name="Inhaltsplatzhalter 2">
            <a:extLst>
              <a:ext uri="{FF2B5EF4-FFF2-40B4-BE49-F238E27FC236}">
                <a16:creationId xmlns:a16="http://schemas.microsoft.com/office/drawing/2014/main" id="{21F7B3FE-DDE2-EC42-93DC-DC50C05E1960}"/>
              </a:ext>
            </a:extLst>
          </p:cNvPr>
          <p:cNvSpPr>
            <a:spLocks noGrp="1"/>
          </p:cNvSpPr>
          <p:nvPr>
            <p:ph idx="1"/>
          </p:nvPr>
        </p:nvSpPr>
        <p:spPr>
          <a:xfrm>
            <a:off x="810904" y="1402869"/>
            <a:ext cx="10515600" cy="4351338"/>
          </a:xfrm>
        </p:spPr>
        <p:txBody>
          <a:bodyPr/>
          <a:lstStyle/>
          <a:p>
            <a:pPr marL="0" indent="0">
              <a:buNone/>
            </a:pPr>
            <a:r>
              <a:rPr lang="de-DE" dirty="0">
                <a:solidFill>
                  <a:srgbClr val="428891"/>
                </a:solidFill>
              </a:rPr>
              <a:t>DISKUSSION</a:t>
            </a:r>
          </a:p>
          <a:p>
            <a:pPr marL="0" indent="0">
              <a:buNone/>
            </a:pPr>
            <a:r>
              <a:rPr lang="de-DE" sz="2000" dirty="0"/>
              <a:t>Für alle Überlegungen zur Einbindung des Inhalts „Programmieren“ in den Mathematikunterricht ist es elementar darüber nachzudenken, welche Rolle diese zur Vermittlung für das Fach spielen.</a:t>
            </a:r>
          </a:p>
          <a:p>
            <a:pPr marL="0" indent="0">
              <a:buNone/>
            </a:pPr>
            <a:r>
              <a:rPr lang="de-DE" sz="2000" dirty="0"/>
              <a:t>Es darf auf keinen Fall ein „Programmieren um des Programmierens Willen“ geschehen und der Unterricht zu einer ziellosen Spielerei ausarten. Es muss wie in jedem guten Mathematikunterricht auch hier darum gehen: Welche Kompetenzen kann ich in diesem Unterricht fördern?</a:t>
            </a:r>
          </a:p>
          <a:p>
            <a:pPr marL="0" indent="0">
              <a:buNone/>
            </a:pPr>
            <a:endParaRPr lang="de-DE" sz="2000" dirty="0"/>
          </a:p>
          <a:p>
            <a:r>
              <a:rPr lang="de-DE" sz="2000" dirty="0"/>
              <a:t>Wo sehen Sie bei den vorgestellten Beispielen zum Thema Programmieren Ansatzpunkte zur Förderung der Prozessbezogener Kompetenzen?</a:t>
            </a:r>
          </a:p>
          <a:p>
            <a:r>
              <a:rPr lang="de-DE" sz="2000" dirty="0"/>
              <a:t>Wo sehen Sie weitere Ansatzpunkte zur Förderung der Prozessbezogener Kompetenzen beim Programmieren?</a:t>
            </a:r>
          </a:p>
          <a:p>
            <a:r>
              <a:rPr lang="de-DE" sz="2000" dirty="0"/>
              <a:t>Wo sehen Sie Ansatzpunkte zur Förderung mathematischer Inhalte?</a:t>
            </a:r>
          </a:p>
          <a:p>
            <a:endParaRPr lang="de-DE" dirty="0"/>
          </a:p>
        </p:txBody>
      </p:sp>
      <p:sp>
        <p:nvSpPr>
          <p:cNvPr id="10" name="Inhaltsplatzhalter 5">
            <a:extLst>
              <a:ext uri="{FF2B5EF4-FFF2-40B4-BE49-F238E27FC236}">
                <a16:creationId xmlns:a16="http://schemas.microsoft.com/office/drawing/2014/main" id="{9EE16EA7-340C-1646-94DD-FDC954D871E8}"/>
              </a:ext>
            </a:extLst>
          </p:cNvPr>
          <p:cNvSpPr txBox="1">
            <a:spLocks/>
          </p:cNvSpPr>
          <p:nvPr/>
        </p:nvSpPr>
        <p:spPr>
          <a:xfrm>
            <a:off x="4194060" y="136525"/>
            <a:ext cx="4129808"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Programmieren und</a:t>
            </a:r>
          </a:p>
        </p:txBody>
      </p:sp>
      <p:sp>
        <p:nvSpPr>
          <p:cNvPr id="11" name="Inhaltsplatzhalter 5">
            <a:extLst>
              <a:ext uri="{FF2B5EF4-FFF2-40B4-BE49-F238E27FC236}">
                <a16:creationId xmlns:a16="http://schemas.microsoft.com/office/drawing/2014/main" id="{F95902F6-DBE8-B045-9651-A6BB91D36D1A}"/>
              </a:ext>
            </a:extLst>
          </p:cNvPr>
          <p:cNvSpPr txBox="1">
            <a:spLocks/>
          </p:cNvSpPr>
          <p:nvPr/>
        </p:nvSpPr>
        <p:spPr>
          <a:xfrm>
            <a:off x="4194059" y="651693"/>
            <a:ext cx="4488027" cy="476217"/>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Mathematikunterricht</a:t>
            </a:r>
          </a:p>
        </p:txBody>
      </p:sp>
    </p:spTree>
    <p:extLst>
      <p:ext uri="{BB962C8B-B14F-4D97-AF65-F5344CB8AC3E}">
        <p14:creationId xmlns:p14="http://schemas.microsoft.com/office/powerpoint/2010/main" val="169441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9" name="Textfeld 8">
            <a:extLst>
              <a:ext uri="{FF2B5EF4-FFF2-40B4-BE49-F238E27FC236}">
                <a16:creationId xmlns:a16="http://schemas.microsoft.com/office/drawing/2014/main" id="{D0884FBA-B0A9-7448-AD8F-3ED112F5DA2A}"/>
              </a:ext>
            </a:extLst>
          </p:cNvPr>
          <p:cNvSpPr txBox="1"/>
          <p:nvPr/>
        </p:nvSpPr>
        <p:spPr>
          <a:xfrm>
            <a:off x="4150517" y="421901"/>
            <a:ext cx="5367337" cy="584775"/>
          </a:xfrm>
          <a:prstGeom prst="rect">
            <a:avLst/>
          </a:prstGeom>
          <a:solidFill>
            <a:srgbClr val="428891"/>
          </a:solidFill>
        </p:spPr>
        <p:txBody>
          <a:bodyPr wrap="square" rtlCol="0">
            <a:spAutoFit/>
          </a:bodyPr>
          <a:lstStyle/>
          <a:p>
            <a:r>
              <a:rPr lang="de-DE"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ist Programmieren?</a:t>
            </a:r>
          </a:p>
        </p:txBody>
      </p:sp>
      <p:sp>
        <p:nvSpPr>
          <p:cNvPr id="3" name="Rechteck 2">
            <a:extLst>
              <a:ext uri="{FF2B5EF4-FFF2-40B4-BE49-F238E27FC236}">
                <a16:creationId xmlns:a16="http://schemas.microsoft.com/office/drawing/2014/main" id="{3317BD19-4B39-604A-A6BD-DF09091633CE}"/>
              </a:ext>
            </a:extLst>
          </p:cNvPr>
          <p:cNvSpPr/>
          <p:nvPr/>
        </p:nvSpPr>
        <p:spPr>
          <a:xfrm>
            <a:off x="454428" y="1748000"/>
            <a:ext cx="4605335" cy="461665"/>
          </a:xfrm>
          <a:prstGeom prst="rect">
            <a:avLst/>
          </a:prstGeom>
          <a:solidFill>
            <a:schemeClr val="bg1"/>
          </a:solidFill>
        </p:spPr>
        <p:txBody>
          <a:bodyPr wrap="square">
            <a:spAutoFit/>
          </a:bodyPr>
          <a:lstStyle/>
          <a:p>
            <a:pPr lvl="0"/>
            <a:r>
              <a:rPr lang="de-DE" sz="2400" dirty="0">
                <a:latin typeface="Open Sans" panose="020B0606030504020204" pitchFamily="34" charset="0"/>
                <a:ea typeface="Open Sans" panose="020B0606030504020204" pitchFamily="34" charset="0"/>
                <a:cs typeface="Open Sans" panose="020B0606030504020204" pitchFamily="34" charset="0"/>
              </a:rPr>
              <a:t>„Programmieren ist</a:t>
            </a:r>
          </a:p>
        </p:txBody>
      </p:sp>
      <p:sp>
        <p:nvSpPr>
          <p:cNvPr id="11" name="Abgerundetes Rechteck 10">
            <a:extLst>
              <a:ext uri="{FF2B5EF4-FFF2-40B4-BE49-F238E27FC236}">
                <a16:creationId xmlns:a16="http://schemas.microsoft.com/office/drawing/2014/main" id="{3DB588A8-39E9-8D42-BAA2-25FFA2E40CBC}"/>
              </a:ext>
            </a:extLst>
          </p:cNvPr>
          <p:cNvSpPr/>
          <p:nvPr/>
        </p:nvSpPr>
        <p:spPr>
          <a:xfrm>
            <a:off x="8862724" y="1374617"/>
            <a:ext cx="2874848" cy="80233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Problem</a:t>
            </a:r>
          </a:p>
        </p:txBody>
      </p:sp>
      <p:sp>
        <p:nvSpPr>
          <p:cNvPr id="12" name="Abgerundetes Rechteck 11">
            <a:extLst>
              <a:ext uri="{FF2B5EF4-FFF2-40B4-BE49-F238E27FC236}">
                <a16:creationId xmlns:a16="http://schemas.microsoft.com/office/drawing/2014/main" id="{F472DB96-9490-0045-A0B5-D6B4E2CC4952}"/>
              </a:ext>
            </a:extLst>
          </p:cNvPr>
          <p:cNvSpPr/>
          <p:nvPr/>
        </p:nvSpPr>
        <p:spPr>
          <a:xfrm>
            <a:off x="8862724" y="2341538"/>
            <a:ext cx="2867438" cy="80233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algorithmische Beschreibung</a:t>
            </a:r>
          </a:p>
        </p:txBody>
      </p:sp>
      <p:sp>
        <p:nvSpPr>
          <p:cNvPr id="13" name="Abgerundetes Rechteck 12">
            <a:extLst>
              <a:ext uri="{FF2B5EF4-FFF2-40B4-BE49-F238E27FC236}">
                <a16:creationId xmlns:a16="http://schemas.microsoft.com/office/drawing/2014/main" id="{710D37B9-3F4A-D742-84D6-0E7F83DA43E2}"/>
              </a:ext>
            </a:extLst>
          </p:cNvPr>
          <p:cNvSpPr/>
          <p:nvPr/>
        </p:nvSpPr>
        <p:spPr>
          <a:xfrm>
            <a:off x="8862724" y="3308458"/>
            <a:ext cx="2867438" cy="80168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Programm</a:t>
            </a:r>
          </a:p>
        </p:txBody>
      </p:sp>
      <p:sp>
        <p:nvSpPr>
          <p:cNvPr id="14" name="Abgerundetes Rechteck 13">
            <a:extLst>
              <a:ext uri="{FF2B5EF4-FFF2-40B4-BE49-F238E27FC236}">
                <a16:creationId xmlns:a16="http://schemas.microsoft.com/office/drawing/2014/main" id="{BDD0AB3E-0BF4-944E-9C8E-0688A3FD1CA2}"/>
              </a:ext>
            </a:extLst>
          </p:cNvPr>
          <p:cNvSpPr/>
          <p:nvPr/>
        </p:nvSpPr>
        <p:spPr>
          <a:xfrm>
            <a:off x="8862724" y="4279770"/>
            <a:ext cx="2867438" cy="80168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ausführbares Programm</a:t>
            </a:r>
          </a:p>
        </p:txBody>
      </p:sp>
      <p:sp>
        <p:nvSpPr>
          <p:cNvPr id="15" name="Abgerundetes Rechteck 14">
            <a:extLst>
              <a:ext uri="{FF2B5EF4-FFF2-40B4-BE49-F238E27FC236}">
                <a16:creationId xmlns:a16="http://schemas.microsoft.com/office/drawing/2014/main" id="{E92F9016-B5E9-6144-A62D-BD8B1713C16D}"/>
              </a:ext>
            </a:extLst>
          </p:cNvPr>
          <p:cNvSpPr/>
          <p:nvPr/>
        </p:nvSpPr>
        <p:spPr>
          <a:xfrm>
            <a:off x="8862724" y="5246307"/>
            <a:ext cx="2867438" cy="80168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Problemlösung</a:t>
            </a:r>
          </a:p>
        </p:txBody>
      </p:sp>
      <p:cxnSp>
        <p:nvCxnSpPr>
          <p:cNvPr id="16" name="Gerade Verbindung mit Pfeil 15">
            <a:extLst>
              <a:ext uri="{FF2B5EF4-FFF2-40B4-BE49-F238E27FC236}">
                <a16:creationId xmlns:a16="http://schemas.microsoft.com/office/drawing/2014/main" id="{8CF91134-2C29-6944-BEB1-6D541AC74017}"/>
              </a:ext>
            </a:extLst>
          </p:cNvPr>
          <p:cNvCxnSpPr>
            <a:cxnSpLocks/>
          </p:cNvCxnSpPr>
          <p:nvPr/>
        </p:nvCxnSpPr>
        <p:spPr>
          <a:xfrm>
            <a:off x="10308786" y="2209665"/>
            <a:ext cx="0" cy="101225"/>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17" name="Gerade Verbindung mit Pfeil 16">
            <a:extLst>
              <a:ext uri="{FF2B5EF4-FFF2-40B4-BE49-F238E27FC236}">
                <a16:creationId xmlns:a16="http://schemas.microsoft.com/office/drawing/2014/main" id="{3ECD7F8C-5AE0-AE4F-A6FB-919985CC9C36}"/>
              </a:ext>
            </a:extLst>
          </p:cNvPr>
          <p:cNvCxnSpPr>
            <a:cxnSpLocks/>
          </p:cNvCxnSpPr>
          <p:nvPr/>
        </p:nvCxnSpPr>
        <p:spPr>
          <a:xfrm>
            <a:off x="10298626" y="3201990"/>
            <a:ext cx="0" cy="72206"/>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18" name="Gerade Verbindung mit Pfeil 17">
            <a:extLst>
              <a:ext uri="{FF2B5EF4-FFF2-40B4-BE49-F238E27FC236}">
                <a16:creationId xmlns:a16="http://schemas.microsoft.com/office/drawing/2014/main" id="{D7010EFB-7A1A-AD4E-9550-D4D66ABFF485}"/>
              </a:ext>
            </a:extLst>
          </p:cNvPr>
          <p:cNvCxnSpPr>
            <a:cxnSpLocks/>
          </p:cNvCxnSpPr>
          <p:nvPr/>
        </p:nvCxnSpPr>
        <p:spPr>
          <a:xfrm>
            <a:off x="10308786" y="4186854"/>
            <a:ext cx="0" cy="58944"/>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19" name="Gerade Verbindung mit Pfeil 18">
            <a:extLst>
              <a:ext uri="{FF2B5EF4-FFF2-40B4-BE49-F238E27FC236}">
                <a16:creationId xmlns:a16="http://schemas.microsoft.com/office/drawing/2014/main" id="{B82194AC-8566-D74C-A352-70AF1A14DA34}"/>
              </a:ext>
            </a:extLst>
          </p:cNvPr>
          <p:cNvCxnSpPr>
            <a:cxnSpLocks/>
          </p:cNvCxnSpPr>
          <p:nvPr/>
        </p:nvCxnSpPr>
        <p:spPr>
          <a:xfrm>
            <a:off x="10308786" y="5163608"/>
            <a:ext cx="0" cy="56662"/>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sp>
        <p:nvSpPr>
          <p:cNvPr id="20" name="Rechteck 19">
            <a:extLst>
              <a:ext uri="{FF2B5EF4-FFF2-40B4-BE49-F238E27FC236}">
                <a16:creationId xmlns:a16="http://schemas.microsoft.com/office/drawing/2014/main" id="{3C7F6296-913A-254C-B802-F64FE38A8818}"/>
              </a:ext>
            </a:extLst>
          </p:cNvPr>
          <p:cNvSpPr/>
          <p:nvPr/>
        </p:nvSpPr>
        <p:spPr>
          <a:xfrm>
            <a:off x="454429" y="2360081"/>
            <a:ext cx="5934076" cy="461665"/>
          </a:xfrm>
          <a:prstGeom prst="rect">
            <a:avLst/>
          </a:prstGeom>
          <a:solidFill>
            <a:schemeClr val="bg1"/>
          </a:solidFill>
        </p:spPr>
        <p:txBody>
          <a:bodyPr wrap="square">
            <a:spAutoFit/>
          </a:bodyPr>
          <a:lstStyle/>
          <a:p>
            <a:pPr lvl="0"/>
            <a:r>
              <a:rPr lang="de-DE" sz="2400" dirty="0">
                <a:latin typeface="Open Sans" panose="020B0606030504020204" pitchFamily="34" charset="0"/>
                <a:ea typeface="Open Sans" panose="020B0606030504020204" pitchFamily="34" charset="0"/>
                <a:cs typeface="Open Sans" panose="020B0606030504020204" pitchFamily="34" charset="0"/>
              </a:rPr>
              <a:t>das Formulieren einer Problemlösung </a:t>
            </a:r>
          </a:p>
        </p:txBody>
      </p:sp>
      <p:sp>
        <p:nvSpPr>
          <p:cNvPr id="21" name="Rechteck 20">
            <a:extLst>
              <a:ext uri="{FF2B5EF4-FFF2-40B4-BE49-F238E27FC236}">
                <a16:creationId xmlns:a16="http://schemas.microsoft.com/office/drawing/2014/main" id="{5875A541-E9C0-8542-8DB7-D26C2729A812}"/>
              </a:ext>
            </a:extLst>
          </p:cNvPr>
          <p:cNvSpPr/>
          <p:nvPr/>
        </p:nvSpPr>
        <p:spPr>
          <a:xfrm>
            <a:off x="454429" y="2989340"/>
            <a:ext cx="3748089" cy="461665"/>
          </a:xfrm>
          <a:prstGeom prst="rect">
            <a:avLst/>
          </a:prstGeom>
          <a:solidFill>
            <a:schemeClr val="bg1"/>
          </a:solidFill>
        </p:spPr>
        <p:txBody>
          <a:bodyPr wrap="square">
            <a:spAutoFit/>
          </a:bodyPr>
          <a:lstStyle/>
          <a:p>
            <a:pPr lvl="0"/>
            <a:r>
              <a:rPr lang="de-DE" sz="2400" dirty="0">
                <a:latin typeface="Open Sans" panose="020B0606030504020204" pitchFamily="34" charset="0"/>
                <a:ea typeface="Open Sans" panose="020B0606030504020204" pitchFamily="34" charset="0"/>
                <a:cs typeface="Open Sans" panose="020B0606030504020204" pitchFamily="34" charset="0"/>
              </a:rPr>
              <a:t>in Befehlsanweisungen</a:t>
            </a:r>
          </a:p>
        </p:txBody>
      </p:sp>
      <p:sp>
        <p:nvSpPr>
          <p:cNvPr id="27" name="Rechteck 26">
            <a:extLst>
              <a:ext uri="{FF2B5EF4-FFF2-40B4-BE49-F238E27FC236}">
                <a16:creationId xmlns:a16="http://schemas.microsoft.com/office/drawing/2014/main" id="{49C01178-9F95-C640-8BDC-1EB2AB77405B}"/>
              </a:ext>
            </a:extLst>
          </p:cNvPr>
          <p:cNvSpPr/>
          <p:nvPr/>
        </p:nvSpPr>
        <p:spPr>
          <a:xfrm>
            <a:off x="454428" y="3618599"/>
            <a:ext cx="3648079" cy="461665"/>
          </a:xfrm>
          <a:prstGeom prst="rect">
            <a:avLst/>
          </a:prstGeom>
          <a:solidFill>
            <a:schemeClr val="bg1"/>
          </a:solidFill>
        </p:spPr>
        <p:txBody>
          <a:bodyPr wrap="square">
            <a:spAutoFit/>
          </a:bodyPr>
          <a:lstStyle/>
          <a:p>
            <a:pPr lvl="0"/>
            <a:r>
              <a:rPr lang="de-DE" sz="2400" dirty="0">
                <a:latin typeface="Open Sans" panose="020B0606030504020204" pitchFamily="34" charset="0"/>
                <a:ea typeface="Open Sans" panose="020B0606030504020204" pitchFamily="34" charset="0"/>
                <a:cs typeface="Open Sans" panose="020B0606030504020204" pitchFamily="34" charset="0"/>
              </a:rPr>
              <a:t>mithilfe einer Sprache, </a:t>
            </a:r>
          </a:p>
        </p:txBody>
      </p:sp>
      <p:sp>
        <p:nvSpPr>
          <p:cNvPr id="28" name="Rechteck 27">
            <a:extLst>
              <a:ext uri="{FF2B5EF4-FFF2-40B4-BE49-F238E27FC236}">
                <a16:creationId xmlns:a16="http://schemas.microsoft.com/office/drawing/2014/main" id="{DBE94E64-3F4A-5640-A413-6076258EC6CE}"/>
              </a:ext>
            </a:extLst>
          </p:cNvPr>
          <p:cNvSpPr/>
          <p:nvPr/>
        </p:nvSpPr>
        <p:spPr>
          <a:xfrm>
            <a:off x="454428" y="4247861"/>
            <a:ext cx="6305552" cy="461665"/>
          </a:xfrm>
          <a:prstGeom prst="rect">
            <a:avLst/>
          </a:prstGeom>
          <a:solidFill>
            <a:schemeClr val="bg1"/>
          </a:solidFill>
        </p:spPr>
        <p:txBody>
          <a:bodyPr wrap="square">
            <a:spAutoFit/>
          </a:bodyPr>
          <a:lstStyle/>
          <a:p>
            <a:pPr lvl="0"/>
            <a:r>
              <a:rPr lang="de-DE" sz="2400" dirty="0">
                <a:latin typeface="Open Sans" panose="020B0606030504020204" pitchFamily="34" charset="0"/>
                <a:ea typeface="Open Sans" panose="020B0606030504020204" pitchFamily="34" charset="0"/>
                <a:cs typeface="Open Sans" panose="020B0606030504020204" pitchFamily="34" charset="0"/>
              </a:rPr>
              <a:t>die automatisch in Befehle übersetzt wird, </a:t>
            </a:r>
          </a:p>
        </p:txBody>
      </p:sp>
      <p:sp>
        <p:nvSpPr>
          <p:cNvPr id="29" name="Rechteck 28">
            <a:extLst>
              <a:ext uri="{FF2B5EF4-FFF2-40B4-BE49-F238E27FC236}">
                <a16:creationId xmlns:a16="http://schemas.microsoft.com/office/drawing/2014/main" id="{A008D759-50F5-3341-B380-B3DE8BDB66F8}"/>
              </a:ext>
            </a:extLst>
          </p:cNvPr>
          <p:cNvSpPr/>
          <p:nvPr/>
        </p:nvSpPr>
        <p:spPr>
          <a:xfrm>
            <a:off x="454428" y="4877117"/>
            <a:ext cx="5434016" cy="461665"/>
          </a:xfrm>
          <a:prstGeom prst="rect">
            <a:avLst/>
          </a:prstGeom>
          <a:solidFill>
            <a:schemeClr val="bg1"/>
          </a:solidFill>
        </p:spPr>
        <p:txBody>
          <a:bodyPr wrap="square">
            <a:spAutoFit/>
          </a:bodyPr>
          <a:lstStyle/>
          <a:p>
            <a:pPr lvl="0"/>
            <a:r>
              <a:rPr lang="de-DE" sz="2400" dirty="0">
                <a:latin typeface="Open Sans" panose="020B0606030504020204" pitchFamily="34" charset="0"/>
                <a:ea typeface="Open Sans" panose="020B0606030504020204" pitchFamily="34" charset="0"/>
                <a:cs typeface="Open Sans" panose="020B0606030504020204" pitchFamily="34" charset="0"/>
              </a:rPr>
              <a:t>die ein Computer ausführen kann.“</a:t>
            </a:r>
          </a:p>
        </p:txBody>
      </p:sp>
      <p:sp>
        <p:nvSpPr>
          <p:cNvPr id="4" name="Rechteck 3">
            <a:extLst>
              <a:ext uri="{FF2B5EF4-FFF2-40B4-BE49-F238E27FC236}">
                <a16:creationId xmlns:a16="http://schemas.microsoft.com/office/drawing/2014/main" id="{1E755097-9C7B-8E42-873B-E713E7E187DE}"/>
              </a:ext>
            </a:extLst>
          </p:cNvPr>
          <p:cNvSpPr/>
          <p:nvPr/>
        </p:nvSpPr>
        <p:spPr>
          <a:xfrm>
            <a:off x="4885059" y="5639159"/>
            <a:ext cx="2031325" cy="338554"/>
          </a:xfrm>
          <a:prstGeom prst="rect">
            <a:avLst/>
          </a:prstGeom>
        </p:spPr>
        <p:txBody>
          <a:bodyPr wrap="none">
            <a:spAutoFit/>
          </a:bodyPr>
          <a:lstStyle/>
          <a:p>
            <a:pPr lvl="0"/>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(Wurm, 2013, S. 23)</a:t>
            </a:r>
          </a:p>
        </p:txBody>
      </p:sp>
      <p:sp>
        <p:nvSpPr>
          <p:cNvPr id="7" name="Foliennummernplatzhalter 6">
            <a:extLst>
              <a:ext uri="{FF2B5EF4-FFF2-40B4-BE49-F238E27FC236}">
                <a16:creationId xmlns:a16="http://schemas.microsoft.com/office/drawing/2014/main" id="{E2FFB54B-E1AA-B040-972B-C7D019715E24}"/>
              </a:ext>
            </a:extLst>
          </p:cNvPr>
          <p:cNvSpPr>
            <a:spLocks noGrp="1"/>
          </p:cNvSpPr>
          <p:nvPr>
            <p:ph type="sldNum" sz="quarter" idx="12"/>
          </p:nvPr>
        </p:nvSpPr>
        <p:spPr/>
        <p:txBody>
          <a:bodyPr/>
          <a:lstStyle/>
          <a:p>
            <a:fld id="{63DC21CD-A42E-AB42-85DA-371CDC81102A}" type="slidenum">
              <a:rPr lang="de-DE" smtClean="0"/>
              <a:pPr/>
              <a:t>5</a:t>
            </a:fld>
            <a:endParaRPr lang="de-DE" dirty="0"/>
          </a:p>
        </p:txBody>
      </p:sp>
      <p:sp>
        <p:nvSpPr>
          <p:cNvPr id="2" name="Datumsplatzhalter 1">
            <a:extLst>
              <a:ext uri="{FF2B5EF4-FFF2-40B4-BE49-F238E27FC236}">
                <a16:creationId xmlns:a16="http://schemas.microsoft.com/office/drawing/2014/main" id="{D28987E1-FFDF-0F4C-811E-9FA69D5FD0A0}"/>
              </a:ext>
            </a:extLst>
          </p:cNvPr>
          <p:cNvSpPr>
            <a:spLocks noGrp="1"/>
          </p:cNvSpPr>
          <p:nvPr>
            <p:ph type="dt" sz="half" idx="10"/>
          </p:nvPr>
        </p:nvSpPr>
        <p:spPr/>
        <p:txBody>
          <a:bodyPr/>
          <a:lstStyle/>
          <a:p>
            <a:fld id="{DFE27F60-F2BF-7147-9E20-00AF90886D39}" type="datetime1">
              <a:rPr lang="de-DE" smtClean="0"/>
              <a:t>25.09.20</a:t>
            </a:fld>
            <a:endParaRPr lang="de-DE"/>
          </a:p>
        </p:txBody>
      </p:sp>
      <p:sp>
        <p:nvSpPr>
          <p:cNvPr id="6" name="Fußzeilenplatzhalter 5">
            <a:extLst>
              <a:ext uri="{FF2B5EF4-FFF2-40B4-BE49-F238E27FC236}">
                <a16:creationId xmlns:a16="http://schemas.microsoft.com/office/drawing/2014/main" id="{1BA834D6-0442-5341-A798-0544ADFD8820}"/>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Tree>
    <p:extLst>
      <p:ext uri="{BB962C8B-B14F-4D97-AF65-F5344CB8AC3E}">
        <p14:creationId xmlns:p14="http://schemas.microsoft.com/office/powerpoint/2010/main" val="302773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iterate type="lt">
                                    <p:tmAbs val="0"/>
                                  </p:iterate>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28"/>
                                        </p:tgtEl>
                                      </p:cBhvr>
                                    </p:animEffect>
                                    <p:set>
                                      <p:cBhvr>
                                        <p:cTn id="59" dur="1" fill="hold">
                                          <p:stCondLst>
                                            <p:cond delay="499"/>
                                          </p:stCondLst>
                                        </p:cTn>
                                        <p:tgtEl>
                                          <p:spTgt spid="2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10" presetClass="exit" presetSubtype="0" fill="hold" grpId="1" nodeType="withEffect">
                                  <p:stCondLst>
                                    <p:cond delay="0"/>
                                  </p:stCondLst>
                                  <p:iterate type="lt">
                                    <p:tmPct val="0"/>
                                  </p:iterate>
                                  <p:childTnLst>
                                    <p:animEffect transition="out" filter="fade">
                                      <p:cBhvr>
                                        <p:cTn id="64" dur="500"/>
                                        <p:tgtEl>
                                          <p:spTgt spid="4"/>
                                        </p:tgtEl>
                                      </p:cBhvr>
                                    </p:animEffect>
                                    <p:set>
                                      <p:cBhvr>
                                        <p:cTn id="65" dur="1" fill="hold">
                                          <p:stCondLst>
                                            <p:cond delay="499"/>
                                          </p:stCondLst>
                                        </p:cTn>
                                        <p:tgtEl>
                                          <p:spTgt spid="4"/>
                                        </p:tgtEl>
                                        <p:attrNameLst>
                                          <p:attrName>style.visibility</p:attrName>
                                        </p:attrNameLst>
                                      </p:cBhvr>
                                      <p:to>
                                        <p:strVal val="hidden"/>
                                      </p:to>
                                    </p:set>
                                  </p:childTnLst>
                                </p:cTn>
                              </p:par>
                              <p:par>
                                <p:cTn id="66" presetID="0" presetClass="path" presetSubtype="0" accel="50000" decel="50000" fill="hold" nodeType="withEffect">
                                  <p:stCondLst>
                                    <p:cond delay="0"/>
                                  </p:stCondLst>
                                  <p:childTnLst>
                                    <p:animMotion origin="layout" path="M 0 0 L -0.36901 0 " pathEditMode="relative" ptsTypes="AA">
                                      <p:cBhvr>
                                        <p:cTn id="67" dur="2000" fill="hold"/>
                                        <p:tgtEl>
                                          <p:spTgt spid="16"/>
                                        </p:tgtEl>
                                        <p:attrNameLst>
                                          <p:attrName>ppt_x</p:attrName>
                                          <p:attrName>ppt_y</p:attrName>
                                        </p:attrNameLst>
                                      </p:cBhvr>
                                    </p:animMotion>
                                  </p:childTnLst>
                                </p:cTn>
                              </p:par>
                              <p:par>
                                <p:cTn id="68" presetID="0" presetClass="path" presetSubtype="0" accel="50000" decel="50000" fill="hold" grpId="1" nodeType="withEffect">
                                  <p:stCondLst>
                                    <p:cond delay="0"/>
                                  </p:stCondLst>
                                  <p:childTnLst>
                                    <p:animMotion origin="layout" path="M 0 0 L -0.36901 0 " pathEditMode="relative" ptsTypes="AA">
                                      <p:cBhvr>
                                        <p:cTn id="69" dur="2000" fill="hold"/>
                                        <p:tgtEl>
                                          <p:spTgt spid="12"/>
                                        </p:tgtEl>
                                        <p:attrNameLst>
                                          <p:attrName>ppt_x</p:attrName>
                                          <p:attrName>ppt_y</p:attrName>
                                        </p:attrNameLst>
                                      </p:cBhvr>
                                    </p:animMotion>
                                  </p:childTnLst>
                                </p:cTn>
                              </p:par>
                              <p:par>
                                <p:cTn id="70" presetID="0" presetClass="path" presetSubtype="0" accel="50000" decel="50000" fill="hold" nodeType="withEffect">
                                  <p:stCondLst>
                                    <p:cond delay="0"/>
                                  </p:stCondLst>
                                  <p:childTnLst>
                                    <p:animMotion origin="layout" path="M 0 0 L -0.36901 0 " pathEditMode="relative" ptsTypes="AA">
                                      <p:cBhvr>
                                        <p:cTn id="71" dur="2000" fill="hold"/>
                                        <p:tgtEl>
                                          <p:spTgt spid="17"/>
                                        </p:tgtEl>
                                        <p:attrNameLst>
                                          <p:attrName>ppt_x</p:attrName>
                                          <p:attrName>ppt_y</p:attrName>
                                        </p:attrNameLst>
                                      </p:cBhvr>
                                    </p:animMotion>
                                  </p:childTnLst>
                                </p:cTn>
                              </p:par>
                              <p:par>
                                <p:cTn id="72" presetID="0" presetClass="path" presetSubtype="0" accel="50000" decel="50000" fill="hold" grpId="1" nodeType="withEffect">
                                  <p:stCondLst>
                                    <p:cond delay="0"/>
                                  </p:stCondLst>
                                  <p:childTnLst>
                                    <p:animMotion origin="layout" path="M 0 0 L -0.36901 0 " pathEditMode="relative" ptsTypes="AA">
                                      <p:cBhvr>
                                        <p:cTn id="73" dur="2000" fill="hold"/>
                                        <p:tgtEl>
                                          <p:spTgt spid="11"/>
                                        </p:tgtEl>
                                        <p:attrNameLst>
                                          <p:attrName>ppt_x</p:attrName>
                                          <p:attrName>ppt_y</p:attrName>
                                        </p:attrNameLst>
                                      </p:cBhvr>
                                    </p:animMotion>
                                  </p:childTnLst>
                                </p:cTn>
                              </p:par>
                              <p:par>
                                <p:cTn id="74" presetID="0" presetClass="path" presetSubtype="0" accel="50000" decel="50000" fill="hold" nodeType="withEffect">
                                  <p:stCondLst>
                                    <p:cond delay="0"/>
                                  </p:stCondLst>
                                  <p:childTnLst>
                                    <p:animMotion origin="layout" path="M 0 0 L -0.36901 0 " pathEditMode="relative" ptsTypes="AA">
                                      <p:cBhvr>
                                        <p:cTn id="75" dur="2000" fill="hold"/>
                                        <p:tgtEl>
                                          <p:spTgt spid="18"/>
                                        </p:tgtEl>
                                        <p:attrNameLst>
                                          <p:attrName>ppt_x</p:attrName>
                                          <p:attrName>ppt_y</p:attrName>
                                        </p:attrNameLst>
                                      </p:cBhvr>
                                    </p:animMotion>
                                  </p:childTnLst>
                                </p:cTn>
                              </p:par>
                              <p:par>
                                <p:cTn id="76" presetID="0" presetClass="path" presetSubtype="0" accel="50000" decel="50000" fill="hold" grpId="1" nodeType="withEffect">
                                  <p:stCondLst>
                                    <p:cond delay="0"/>
                                  </p:stCondLst>
                                  <p:childTnLst>
                                    <p:animMotion origin="layout" path="M 0 0 L -0.36901 0 " pathEditMode="relative" ptsTypes="AA">
                                      <p:cBhvr>
                                        <p:cTn id="77" dur="2000" fill="hold"/>
                                        <p:tgtEl>
                                          <p:spTgt spid="13"/>
                                        </p:tgtEl>
                                        <p:attrNameLst>
                                          <p:attrName>ppt_x</p:attrName>
                                          <p:attrName>ppt_y</p:attrName>
                                        </p:attrNameLst>
                                      </p:cBhvr>
                                    </p:animMotion>
                                  </p:childTnLst>
                                </p:cTn>
                              </p:par>
                              <p:par>
                                <p:cTn id="78" presetID="0" presetClass="path" presetSubtype="0" accel="50000" decel="50000" fill="hold" nodeType="withEffect">
                                  <p:stCondLst>
                                    <p:cond delay="0"/>
                                  </p:stCondLst>
                                  <p:childTnLst>
                                    <p:animMotion origin="layout" path="M 0 0 L -0.36901 0 " pathEditMode="relative" ptsTypes="AA">
                                      <p:cBhvr>
                                        <p:cTn id="79" dur="2000" fill="hold"/>
                                        <p:tgtEl>
                                          <p:spTgt spid="19"/>
                                        </p:tgtEl>
                                        <p:attrNameLst>
                                          <p:attrName>ppt_x</p:attrName>
                                          <p:attrName>ppt_y</p:attrName>
                                        </p:attrNameLst>
                                      </p:cBhvr>
                                    </p:animMotion>
                                  </p:childTnLst>
                                </p:cTn>
                              </p:par>
                              <p:par>
                                <p:cTn id="80" presetID="0" presetClass="path" presetSubtype="0" accel="50000" decel="50000" fill="hold" grpId="1" nodeType="withEffect">
                                  <p:stCondLst>
                                    <p:cond delay="0"/>
                                  </p:stCondLst>
                                  <p:childTnLst>
                                    <p:animMotion origin="layout" path="M 0 0 L -0.36901 0 " pathEditMode="relative" ptsTypes="AA">
                                      <p:cBhvr>
                                        <p:cTn id="81" dur="2000" fill="hold"/>
                                        <p:tgtEl>
                                          <p:spTgt spid="14"/>
                                        </p:tgtEl>
                                        <p:attrNameLst>
                                          <p:attrName>ppt_x</p:attrName>
                                          <p:attrName>ppt_y</p:attrName>
                                        </p:attrNameLst>
                                      </p:cBhvr>
                                    </p:animMotion>
                                  </p:childTnLst>
                                </p:cTn>
                              </p:par>
                              <p:par>
                                <p:cTn id="82" presetID="0" presetClass="path" presetSubtype="0" accel="50000" decel="50000" fill="hold" grpId="1" nodeType="withEffect">
                                  <p:stCondLst>
                                    <p:cond delay="0"/>
                                  </p:stCondLst>
                                  <p:childTnLst>
                                    <p:animMotion origin="layout" path="M 0 0 L -0.36901 0 " pathEditMode="relative" ptsTypes="AA">
                                      <p:cBhvr>
                                        <p:cTn id="83" dur="2000" fill="hold"/>
                                        <p:tgtEl>
                                          <p:spTgt spid="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20" grpId="0" animBg="1"/>
      <p:bldP spid="20" grpId="1" animBg="1"/>
      <p:bldP spid="21" grpId="0" animBg="1"/>
      <p:bldP spid="21" grpId="1" animBg="1"/>
      <p:bldP spid="27" grpId="0" animBg="1"/>
      <p:bldP spid="27" grpId="1" animBg="1"/>
      <p:bldP spid="28" grpId="0" animBg="1"/>
      <p:bldP spid="28" grpId="1" animBg="1"/>
      <p:bldP spid="29" grpId="0" animBg="1"/>
      <p:bldP spid="29" grpId="1" animBg="1"/>
      <p:bldP spid="4" grpId="0"/>
      <p:bldP spid="4"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 name="Textfeld 1">
            <a:extLst>
              <a:ext uri="{FF2B5EF4-FFF2-40B4-BE49-F238E27FC236}">
                <a16:creationId xmlns:a16="http://schemas.microsoft.com/office/drawing/2014/main" id="{69397941-CD5A-3544-BE27-3B834739DA3C}"/>
              </a:ext>
            </a:extLst>
          </p:cNvPr>
          <p:cNvSpPr txBox="1"/>
          <p:nvPr/>
        </p:nvSpPr>
        <p:spPr>
          <a:xfrm>
            <a:off x="728663" y="2375794"/>
            <a:ext cx="5367337" cy="584775"/>
          </a:xfrm>
          <a:prstGeom prst="rect">
            <a:avLst/>
          </a:prstGeom>
          <a:solidFill>
            <a:schemeClr val="bg1"/>
          </a:solidFill>
        </p:spPr>
        <p:txBody>
          <a:bodyPr wrap="square" rtlCol="0">
            <a:spAutoFit/>
          </a:bodyPr>
          <a:lstStyle/>
          <a:p>
            <a:r>
              <a:rPr lang="de-DE" sz="32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 ist Programmieren?</a:t>
            </a:r>
          </a:p>
        </p:txBody>
      </p:sp>
      <p:sp>
        <p:nvSpPr>
          <p:cNvPr id="22" name="Textfeld 21">
            <a:extLst>
              <a:ext uri="{FF2B5EF4-FFF2-40B4-BE49-F238E27FC236}">
                <a16:creationId xmlns:a16="http://schemas.microsoft.com/office/drawing/2014/main" id="{137CD6F1-2BE0-7E43-B31C-57346D2F71CD}"/>
              </a:ext>
            </a:extLst>
          </p:cNvPr>
          <p:cNvSpPr txBox="1"/>
          <p:nvPr/>
        </p:nvSpPr>
        <p:spPr>
          <a:xfrm>
            <a:off x="728660" y="3151605"/>
            <a:ext cx="10972801" cy="584775"/>
          </a:xfrm>
          <a:prstGeom prst="rect">
            <a:avLst/>
          </a:prstGeom>
          <a:solidFill>
            <a:schemeClr val="bg1"/>
          </a:solidFill>
        </p:spPr>
        <p:txBody>
          <a:bodyPr wrap="square" rtlCol="0">
            <a:spAutoFit/>
          </a:bodyPr>
          <a:lstStyle/>
          <a:p>
            <a:r>
              <a:rPr lang="de-DE" sz="32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Warum</a:t>
            </a:r>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 überhaupt Programmieren in der Grundschule?</a:t>
            </a:r>
          </a:p>
        </p:txBody>
      </p:sp>
      <p:sp>
        <p:nvSpPr>
          <p:cNvPr id="23" name="Textfeld 22">
            <a:extLst>
              <a:ext uri="{FF2B5EF4-FFF2-40B4-BE49-F238E27FC236}">
                <a16:creationId xmlns:a16="http://schemas.microsoft.com/office/drawing/2014/main" id="{ADD31EB4-B00C-D441-871F-B4271FDE318E}"/>
              </a:ext>
            </a:extLst>
          </p:cNvPr>
          <p:cNvSpPr txBox="1"/>
          <p:nvPr/>
        </p:nvSpPr>
        <p:spPr>
          <a:xfrm>
            <a:off x="728660" y="3927416"/>
            <a:ext cx="8429627" cy="584775"/>
          </a:xfrm>
          <a:prstGeom prst="rect">
            <a:avLst/>
          </a:prstGeom>
          <a:solidFill>
            <a:schemeClr val="bg1"/>
          </a:solidFill>
        </p:spPr>
        <p:txBody>
          <a:bodyPr wrap="square" rtlCol="0">
            <a:spAutoFit/>
          </a:bodyPr>
          <a:lstStyle/>
          <a:p>
            <a:r>
              <a:rPr lang="de-DE" sz="32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Wie </a:t>
            </a:r>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Programmieren in der Grundschule?</a:t>
            </a:r>
          </a:p>
        </p:txBody>
      </p:sp>
      <p:sp>
        <p:nvSpPr>
          <p:cNvPr id="24" name="Textfeld 23">
            <a:extLst>
              <a:ext uri="{FF2B5EF4-FFF2-40B4-BE49-F238E27FC236}">
                <a16:creationId xmlns:a16="http://schemas.microsoft.com/office/drawing/2014/main" id="{6156E62C-FEE4-1E49-87F2-C912BAEE2CC0}"/>
              </a:ext>
            </a:extLst>
          </p:cNvPr>
          <p:cNvSpPr txBox="1"/>
          <p:nvPr/>
        </p:nvSpPr>
        <p:spPr>
          <a:xfrm>
            <a:off x="728660" y="4703227"/>
            <a:ext cx="8886827" cy="584775"/>
          </a:xfrm>
          <a:prstGeom prst="rect">
            <a:avLst/>
          </a:prstGeom>
          <a:solidFill>
            <a:schemeClr val="bg1"/>
          </a:solidFill>
        </p:spPr>
        <p:txBody>
          <a:bodyPr wrap="square" rtlCol="0">
            <a:spAutoFit/>
          </a:bodyPr>
          <a:lstStyle/>
          <a:p>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Programmieren und Mathematikunterricht</a:t>
            </a:r>
          </a:p>
        </p:txBody>
      </p:sp>
      <p:sp>
        <p:nvSpPr>
          <p:cNvPr id="25" name="Textfeld 24">
            <a:extLst>
              <a:ext uri="{FF2B5EF4-FFF2-40B4-BE49-F238E27FC236}">
                <a16:creationId xmlns:a16="http://schemas.microsoft.com/office/drawing/2014/main" id="{13B97451-38F0-7345-B1DD-EC1078A8214C}"/>
              </a:ext>
            </a:extLst>
          </p:cNvPr>
          <p:cNvSpPr txBox="1"/>
          <p:nvPr/>
        </p:nvSpPr>
        <p:spPr>
          <a:xfrm>
            <a:off x="728660" y="5479038"/>
            <a:ext cx="6843715" cy="584775"/>
          </a:xfrm>
          <a:prstGeom prst="rect">
            <a:avLst/>
          </a:prstGeom>
          <a:solidFill>
            <a:srgbClr val="428891"/>
          </a:solidFill>
        </p:spPr>
        <p:txBody>
          <a:bodyPr wrap="square" rtlCol="0">
            <a:spAutoFit/>
          </a:bodyPr>
          <a:lstStyle/>
          <a:p>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Weiterarbeit in der eigenen Praxis</a:t>
            </a:r>
          </a:p>
        </p:txBody>
      </p:sp>
      <p:sp>
        <p:nvSpPr>
          <p:cNvPr id="26" name="Textfeld 25">
            <a:extLst>
              <a:ext uri="{FF2B5EF4-FFF2-40B4-BE49-F238E27FC236}">
                <a16:creationId xmlns:a16="http://schemas.microsoft.com/office/drawing/2014/main" id="{CF60129E-25F7-534C-9D48-18D09E724B65}"/>
              </a:ext>
            </a:extLst>
          </p:cNvPr>
          <p:cNvSpPr txBox="1"/>
          <p:nvPr/>
        </p:nvSpPr>
        <p:spPr>
          <a:xfrm>
            <a:off x="728661" y="1579004"/>
            <a:ext cx="4071940"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INHALTE</a:t>
            </a:r>
          </a:p>
        </p:txBody>
      </p:sp>
      <p:sp>
        <p:nvSpPr>
          <p:cNvPr id="4" name="Foliennummernplatzhalter 3">
            <a:extLst>
              <a:ext uri="{FF2B5EF4-FFF2-40B4-BE49-F238E27FC236}">
                <a16:creationId xmlns:a16="http://schemas.microsoft.com/office/drawing/2014/main" id="{21E598F2-868D-7A4E-B1B1-2E6C9C1F05A5}"/>
              </a:ext>
            </a:extLst>
          </p:cNvPr>
          <p:cNvSpPr>
            <a:spLocks noGrp="1"/>
          </p:cNvSpPr>
          <p:nvPr>
            <p:ph type="sldNum" sz="quarter" idx="12"/>
          </p:nvPr>
        </p:nvSpPr>
        <p:spPr/>
        <p:txBody>
          <a:bodyPr/>
          <a:lstStyle/>
          <a:p>
            <a:fld id="{63DC21CD-A42E-AB42-85DA-371CDC81102A}" type="slidenum">
              <a:rPr lang="de-DE" smtClean="0"/>
              <a:pPr/>
              <a:t>59</a:t>
            </a:fld>
            <a:endParaRPr lang="de-DE" dirty="0"/>
          </a:p>
        </p:txBody>
      </p:sp>
      <p:sp>
        <p:nvSpPr>
          <p:cNvPr id="8" name="Datumsplatzhalter 7">
            <a:extLst>
              <a:ext uri="{FF2B5EF4-FFF2-40B4-BE49-F238E27FC236}">
                <a16:creationId xmlns:a16="http://schemas.microsoft.com/office/drawing/2014/main" id="{C1BEB07C-97EF-1945-A16E-78C367C70C28}"/>
              </a:ext>
            </a:extLst>
          </p:cNvPr>
          <p:cNvSpPr>
            <a:spLocks noGrp="1"/>
          </p:cNvSpPr>
          <p:nvPr>
            <p:ph type="dt" sz="half" idx="10"/>
          </p:nvPr>
        </p:nvSpPr>
        <p:spPr>
          <a:xfrm>
            <a:off x="838200" y="6356350"/>
            <a:ext cx="2743200" cy="365125"/>
          </a:xfrm>
        </p:spPr>
        <p:txBody>
          <a:bodyPr/>
          <a:lstStyle/>
          <a:p>
            <a:fld id="{B7E898EF-92B2-6241-913D-E2875E1005EC}" type="datetime1">
              <a:rPr lang="de-DE" smtClean="0"/>
              <a:t>25.09.20</a:t>
            </a:fld>
            <a:endParaRPr lang="de-DE"/>
          </a:p>
        </p:txBody>
      </p:sp>
      <p:sp>
        <p:nvSpPr>
          <p:cNvPr id="9" name="Fußzeilenplatzhalter 8">
            <a:extLst>
              <a:ext uri="{FF2B5EF4-FFF2-40B4-BE49-F238E27FC236}">
                <a16:creationId xmlns:a16="http://schemas.microsoft.com/office/drawing/2014/main" id="{D83CC143-9A5B-A646-94E3-F8EBCAD8CE5F}"/>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Tree>
    <p:extLst>
      <p:ext uri="{BB962C8B-B14F-4D97-AF65-F5344CB8AC3E}">
        <p14:creationId xmlns:p14="http://schemas.microsoft.com/office/powerpoint/2010/main" val="16585005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30436C5-7B0C-2747-9540-1826D739E284}"/>
              </a:ext>
            </a:extLst>
          </p:cNvPr>
          <p:cNvSpPr>
            <a:spLocks noGrp="1"/>
          </p:cNvSpPr>
          <p:nvPr>
            <p:ph type="dt" sz="half" idx="10"/>
          </p:nvPr>
        </p:nvSpPr>
        <p:spPr/>
        <p:txBody>
          <a:bodyPr/>
          <a:lstStyle/>
          <a:p>
            <a:fld id="{47812229-3D41-3749-81C7-654ECBC0BDF8}" type="datetime1">
              <a:rPr lang="de-DE" smtClean="0"/>
              <a:t>25.09.20</a:t>
            </a:fld>
            <a:endParaRPr lang="de-DE" dirty="0"/>
          </a:p>
        </p:txBody>
      </p:sp>
      <p:sp>
        <p:nvSpPr>
          <p:cNvPr id="4" name="Fußzeilenplatzhalter 3">
            <a:extLst>
              <a:ext uri="{FF2B5EF4-FFF2-40B4-BE49-F238E27FC236}">
                <a16:creationId xmlns:a16="http://schemas.microsoft.com/office/drawing/2014/main" id="{B3459CC2-139E-9548-B583-E9BC5FFDCE67}"/>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3E3577E1-A648-1949-AC89-7220A32B9F84}"/>
              </a:ext>
            </a:extLst>
          </p:cNvPr>
          <p:cNvSpPr>
            <a:spLocks noGrp="1"/>
          </p:cNvSpPr>
          <p:nvPr>
            <p:ph type="sldNum" sz="quarter" idx="12"/>
          </p:nvPr>
        </p:nvSpPr>
        <p:spPr/>
        <p:txBody>
          <a:bodyPr/>
          <a:lstStyle/>
          <a:p>
            <a:fld id="{7D26CBBC-A65C-324F-A558-3C7EC3B0734D}" type="slidenum">
              <a:rPr lang="de-DE" smtClean="0"/>
              <a:t>60</a:t>
            </a:fld>
            <a:endParaRPr lang="de-DE"/>
          </a:p>
        </p:txBody>
      </p:sp>
      <p:sp>
        <p:nvSpPr>
          <p:cNvPr id="6" name="Inhaltsplatzhalter 5">
            <a:extLst>
              <a:ext uri="{FF2B5EF4-FFF2-40B4-BE49-F238E27FC236}">
                <a16:creationId xmlns:a16="http://schemas.microsoft.com/office/drawing/2014/main" id="{93FA4FA9-6423-0C42-893F-7F430F126189}"/>
              </a:ext>
            </a:extLst>
          </p:cNvPr>
          <p:cNvSpPr>
            <a:spLocks noGrp="1"/>
          </p:cNvSpPr>
          <p:nvPr>
            <p:ph sz="half" idx="13"/>
          </p:nvPr>
        </p:nvSpPr>
        <p:spPr>
          <a:xfrm>
            <a:off x="4150516" y="474311"/>
            <a:ext cx="6860383" cy="479954"/>
          </a:xfrm>
        </p:spPr>
        <p:txBody>
          <a:bodyPr/>
          <a:lstStyle/>
          <a:p>
            <a:r>
              <a:rPr lang="de-DE" dirty="0"/>
              <a:t>Weiterarbeit in der eigenen Praxis</a:t>
            </a:r>
          </a:p>
        </p:txBody>
      </p:sp>
      <p:sp>
        <p:nvSpPr>
          <p:cNvPr id="7" name="Inhaltsplatzhalter 2">
            <a:extLst>
              <a:ext uri="{FF2B5EF4-FFF2-40B4-BE49-F238E27FC236}">
                <a16:creationId xmlns:a16="http://schemas.microsoft.com/office/drawing/2014/main" id="{1FD6E886-45C2-F941-A873-009526D2E986}"/>
              </a:ext>
            </a:extLst>
          </p:cNvPr>
          <p:cNvSpPr>
            <a:spLocks noGrp="1"/>
          </p:cNvSpPr>
          <p:nvPr>
            <p:ph idx="1"/>
          </p:nvPr>
        </p:nvSpPr>
        <p:spPr>
          <a:xfrm>
            <a:off x="838200" y="1237216"/>
            <a:ext cx="10515600" cy="4705912"/>
          </a:xfrm>
        </p:spPr>
        <p:txBody>
          <a:bodyPr/>
          <a:lstStyle/>
          <a:p>
            <a:pPr marL="0" indent="0">
              <a:buNone/>
            </a:pPr>
            <a:r>
              <a:rPr lang="de-DE" dirty="0">
                <a:solidFill>
                  <a:srgbClr val="428891"/>
                </a:solidFill>
              </a:rPr>
              <a:t>AKTIVITÄT</a:t>
            </a:r>
          </a:p>
          <a:p>
            <a:pPr marL="0" indent="0">
              <a:buNone/>
            </a:pPr>
            <a:endParaRPr lang="de-DE" sz="2000" dirty="0"/>
          </a:p>
          <a:p>
            <a:pPr marL="514350" indent="-514350">
              <a:buFont typeface="+mj-lt"/>
              <a:buAutoNum type="arabicPeriod"/>
            </a:pPr>
            <a:r>
              <a:rPr lang="de-DE" sz="2400" dirty="0"/>
              <a:t>Entwickeln Sie in Zweierteams zu den vorgestellten Werkzeugen konkrete Ideen und Aufgabenstellungen für Ihren eigenen Unterricht.</a:t>
            </a:r>
          </a:p>
          <a:p>
            <a:pPr marL="514350" indent="-514350">
              <a:buFont typeface="+mj-lt"/>
              <a:buAutoNum type="arabicPeriod"/>
            </a:pPr>
            <a:r>
              <a:rPr lang="de-DE" sz="2400" dirty="0"/>
              <a:t>Wie würde eine Unterrichtsreihe dazu aussehen? Welche Ziele stehen im Vordergrund? </a:t>
            </a:r>
          </a:p>
          <a:p>
            <a:pPr marL="971550" lvl="1" indent="-514350">
              <a:buFont typeface="+mj-lt"/>
              <a:buAutoNum type="alphaLcPeriod"/>
            </a:pPr>
            <a:r>
              <a:rPr lang="de-DE" sz="2000" dirty="0"/>
              <a:t>Welche </a:t>
            </a:r>
            <a:r>
              <a:rPr lang="de-DE" sz="2000" dirty="0" err="1"/>
              <a:t>ibK</a:t>
            </a:r>
            <a:r>
              <a:rPr lang="de-DE" sz="2000" dirty="0"/>
              <a:t> und </a:t>
            </a:r>
            <a:r>
              <a:rPr lang="de-DE" sz="2000" dirty="0" err="1"/>
              <a:t>pbK</a:t>
            </a:r>
            <a:r>
              <a:rPr lang="de-DE" sz="2000" dirty="0"/>
              <a:t> werden gefördert?</a:t>
            </a:r>
          </a:p>
          <a:p>
            <a:pPr marL="971550" lvl="1" indent="-514350">
              <a:buFont typeface="+mj-lt"/>
              <a:buAutoNum type="alphaLcPeriod"/>
            </a:pPr>
            <a:r>
              <a:rPr lang="de-DE" sz="2000" dirty="0"/>
              <a:t>Welche Aspekte des Medienkompetenzrahmens kommen zum tragen?</a:t>
            </a:r>
          </a:p>
          <a:p>
            <a:pPr marL="514350" indent="-514350">
              <a:buFont typeface="+mj-lt"/>
              <a:buAutoNum type="arabicPeriod"/>
            </a:pPr>
            <a:r>
              <a:rPr lang="de-DE" sz="2400" dirty="0"/>
              <a:t>Erstellen Sie einen Wortspeicher zum Thema, der die Lernenden unterstützt.</a:t>
            </a:r>
          </a:p>
          <a:p>
            <a:pPr marL="514350" indent="-514350">
              <a:buFont typeface="+mj-lt"/>
              <a:buAutoNum type="arabicPeriod"/>
            </a:pPr>
            <a:r>
              <a:rPr lang="de-DE" sz="2400" dirty="0"/>
              <a:t>Konkretisieren und visualisieren Sie eine Unterrichtsstunde, die Sie anschließend vorstellen können.</a:t>
            </a:r>
          </a:p>
          <a:p>
            <a:pPr marL="0" indent="0">
              <a:buNone/>
            </a:pPr>
            <a:endParaRPr lang="de-DE" dirty="0"/>
          </a:p>
          <a:p>
            <a:pPr marL="0" indent="0">
              <a:buNone/>
            </a:pPr>
            <a:endParaRPr lang="de-DE" dirty="0"/>
          </a:p>
        </p:txBody>
      </p:sp>
      <p:pic>
        <p:nvPicPr>
          <p:cNvPr id="11" name="Grafik 10">
            <a:extLst>
              <a:ext uri="{FF2B5EF4-FFF2-40B4-BE49-F238E27FC236}">
                <a16:creationId xmlns:a16="http://schemas.microsoft.com/office/drawing/2014/main" id="{CDC33BE7-8E65-6F40-900B-28A1E2B7334C}"/>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7970" b="91579" l="3158" r="99098">
                        <a14:foregroundMark x1="8271" y1="37895" x2="4361" y2="64662"/>
                        <a14:foregroundMark x1="4361" y1="64662" x2="17895" y2="87669"/>
                        <a14:foregroundMark x1="17895" y1="87669" x2="44962" y2="91729"/>
                        <a14:foregroundMark x1="44962" y1="91729" x2="44511" y2="91729"/>
                        <a14:foregroundMark x1="87669" y1="24361" x2="99248" y2="48722"/>
                        <a14:foregroundMark x1="99248" y1="48722" x2="85865" y2="73233"/>
                        <a14:foregroundMark x1="85865" y1="73233" x2="77594" y2="78647"/>
                        <a14:foregroundMark x1="5865" y1="37895" x2="3158" y2="64511"/>
                        <a14:foregroundMark x1="3158" y1="64511" x2="5113" y2="41203"/>
                        <a14:foregroundMark x1="24662" y1="57143" x2="39398" y2="81654"/>
                        <a14:foregroundMark x1="39398" y1="81654" x2="30226" y2="67368"/>
                        <a14:foregroundMark x1="48571" y1="19248" x2="47820" y2="18346"/>
                        <a14:foregroundMark x1="71278" y1="17293" x2="77293" y2="29925"/>
                        <a14:foregroundMark x1="67669" y1="18045" x2="76541" y2="25263"/>
                        <a14:foregroundMark x1="44962" y1="14887" x2="45714" y2="15639"/>
                        <a14:foregroundMark x1="49023" y1="17293" x2="40602" y2="26316"/>
                        <a14:foregroundMark x1="44511" y1="18045" x2="41053" y2="21955"/>
                        <a14:foregroundMark x1="46165" y1="16391" x2="40602" y2="26767"/>
                        <a14:foregroundMark x1="41053" y1="9323" x2="67970" y2="7970"/>
                        <a14:foregroundMark x1="67970" y1="7970" x2="90226" y2="24361"/>
                        <a14:foregroundMark x1="90226" y1="24361" x2="97594" y2="50526"/>
                        <a14:foregroundMark x1="97594" y1="50526" x2="97143" y2="51429"/>
                        <a14:foregroundMark x1="35038" y1="16090" x2="25414" y2="21955"/>
                        <a14:foregroundMark x1="38947" y1="16842" x2="42256" y2="17293"/>
                        <a14:foregroundMark x1="58496" y1="9323" x2="56090" y2="10376"/>
                        <a14:foregroundMark x1="88421" y1="25564" x2="95940" y2="52030"/>
                        <a14:foregroundMark x1="95940" y1="52030" x2="95188" y2="61805"/>
                      </a14:backgroundRemoval>
                    </a14:imgEffect>
                  </a14:imgLayer>
                </a14:imgProps>
              </a:ext>
              <a:ext uri="{28A0092B-C50C-407E-A947-70E740481C1C}">
                <a14:useLocalDpi xmlns:a14="http://schemas.microsoft.com/office/drawing/2010/main"/>
              </a:ext>
            </a:extLst>
          </a:blip>
          <a:srcRect/>
          <a:stretch>
            <a:fillRect/>
          </a:stretch>
        </p:blipFill>
        <p:spPr bwMode="auto">
          <a:xfrm flipH="1">
            <a:off x="11119451" y="2859849"/>
            <a:ext cx="889250" cy="88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Grafik 1">
            <a:extLst>
              <a:ext uri="{FF2B5EF4-FFF2-40B4-BE49-F238E27FC236}">
                <a16:creationId xmlns:a16="http://schemas.microsoft.com/office/drawing/2014/main" id="{C1798596-8105-164A-900B-86EE12F787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10899" y="4084916"/>
            <a:ext cx="1106354" cy="1046367"/>
          </a:xfrm>
          <a:prstGeom prst="rect">
            <a:avLst/>
          </a:prstGeom>
        </p:spPr>
      </p:pic>
      <p:pic>
        <p:nvPicPr>
          <p:cNvPr id="10" name="Grafik 9">
            <a:extLst>
              <a:ext uri="{FF2B5EF4-FFF2-40B4-BE49-F238E27FC236}">
                <a16:creationId xmlns:a16="http://schemas.microsoft.com/office/drawing/2014/main" id="{BF4D2FC1-95B5-734B-AF08-1673A94F8BB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975147" y="1576910"/>
            <a:ext cx="1216853" cy="999988"/>
          </a:xfrm>
          <a:prstGeom prst="rect">
            <a:avLst/>
          </a:prstGeom>
        </p:spPr>
      </p:pic>
    </p:spTree>
    <p:extLst>
      <p:ext uri="{BB962C8B-B14F-4D97-AF65-F5344CB8AC3E}">
        <p14:creationId xmlns:p14="http://schemas.microsoft.com/office/powerpoint/2010/main" val="21651223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6890AA51-08A6-A540-846A-135B5D2DCC06}"/>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42F71B3E-0DE2-884C-98B8-32C99927345B}"/>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DD1B0F12-D049-EB49-AD12-39BE477507C4}"/>
              </a:ext>
            </a:extLst>
          </p:cNvPr>
          <p:cNvSpPr>
            <a:spLocks noGrp="1"/>
          </p:cNvSpPr>
          <p:nvPr>
            <p:ph type="sldNum" sz="quarter" idx="12"/>
          </p:nvPr>
        </p:nvSpPr>
        <p:spPr/>
        <p:txBody>
          <a:bodyPr/>
          <a:lstStyle/>
          <a:p>
            <a:fld id="{7D26CBBC-A65C-324F-A558-3C7EC3B0734D}" type="slidenum">
              <a:rPr lang="de-DE" smtClean="0"/>
              <a:t>61</a:t>
            </a:fld>
            <a:endParaRPr lang="de-DE"/>
          </a:p>
        </p:txBody>
      </p:sp>
      <p:sp>
        <p:nvSpPr>
          <p:cNvPr id="7" name="Inhaltsplatzhalter 5">
            <a:extLst>
              <a:ext uri="{FF2B5EF4-FFF2-40B4-BE49-F238E27FC236}">
                <a16:creationId xmlns:a16="http://schemas.microsoft.com/office/drawing/2014/main" id="{4FCA0855-D630-8F4E-A493-FED8E78B5AE7}"/>
              </a:ext>
            </a:extLst>
          </p:cNvPr>
          <p:cNvSpPr>
            <a:spLocks noGrp="1"/>
          </p:cNvSpPr>
          <p:nvPr>
            <p:ph sz="half" idx="13"/>
          </p:nvPr>
        </p:nvSpPr>
        <p:spPr>
          <a:xfrm>
            <a:off x="4150516" y="474311"/>
            <a:ext cx="6860383" cy="479954"/>
          </a:xfrm>
        </p:spPr>
        <p:txBody>
          <a:bodyPr/>
          <a:lstStyle/>
          <a:p>
            <a:r>
              <a:rPr lang="de-DE" dirty="0"/>
              <a:t>Weiterarbeit in der eigenen Praxis</a:t>
            </a:r>
          </a:p>
        </p:txBody>
      </p:sp>
      <p:sp>
        <p:nvSpPr>
          <p:cNvPr id="8" name="Inhaltsplatzhalter 2">
            <a:extLst>
              <a:ext uri="{FF2B5EF4-FFF2-40B4-BE49-F238E27FC236}">
                <a16:creationId xmlns:a16="http://schemas.microsoft.com/office/drawing/2014/main" id="{67C5E869-8A96-DD4A-8DA2-35B82C5D3DEE}"/>
              </a:ext>
            </a:extLst>
          </p:cNvPr>
          <p:cNvSpPr txBox="1">
            <a:spLocks/>
          </p:cNvSpPr>
          <p:nvPr/>
        </p:nvSpPr>
        <p:spPr>
          <a:xfrm>
            <a:off x="838200" y="1387629"/>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a:solidFill>
                  <a:srgbClr val="428891"/>
                </a:solidFill>
              </a:rPr>
              <a:t>DISKUSSION</a:t>
            </a:r>
          </a:p>
          <a:p>
            <a:pPr marL="0" indent="0">
              <a:buFont typeface="Arial" panose="020B0604020202020204" pitchFamily="34" charset="0"/>
              <a:buNone/>
            </a:pPr>
            <a:endParaRPr lang="de-DE" dirty="0"/>
          </a:p>
          <a:p>
            <a:pPr marL="0" indent="0">
              <a:buFont typeface="Arial" panose="020B0604020202020204" pitchFamily="34" charset="0"/>
              <a:buNone/>
            </a:pPr>
            <a:r>
              <a:rPr lang="de-DE" dirty="0"/>
              <a:t>Welche Möglichkeiten sehen Sie in Ihrem eigenen schulischen Kontext Programmierung zu integrieren?</a:t>
            </a:r>
          </a:p>
          <a:p>
            <a:pPr marL="0" indent="0">
              <a:buFont typeface="Arial" panose="020B0604020202020204" pitchFamily="34" charset="0"/>
              <a:buNone/>
            </a:pPr>
            <a:endParaRPr lang="de-DE" dirty="0"/>
          </a:p>
          <a:p>
            <a:pPr marL="0" indent="0">
              <a:buFont typeface="Arial" panose="020B0604020202020204" pitchFamily="34" charset="0"/>
              <a:buNone/>
            </a:pPr>
            <a:r>
              <a:rPr lang="de-DE" dirty="0"/>
              <a:t>Diskutieren Sie zunächst mit Ihrem Sitznachbarn und tragen Sie Ihre Ideen und mögliche Bedenken dann ins Plenum.</a:t>
            </a:r>
          </a:p>
        </p:txBody>
      </p:sp>
    </p:spTree>
    <p:extLst>
      <p:ext uri="{BB962C8B-B14F-4D97-AF65-F5344CB8AC3E}">
        <p14:creationId xmlns:p14="http://schemas.microsoft.com/office/powerpoint/2010/main" val="33440139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7B16AF8-66CB-6C40-B403-ECBE036AC3F5}"/>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519C85D8-A180-2944-970E-E72163F8AD1E}"/>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C965C1DC-9B1E-A645-BCAC-1C758786877C}"/>
              </a:ext>
            </a:extLst>
          </p:cNvPr>
          <p:cNvSpPr>
            <a:spLocks noGrp="1"/>
          </p:cNvSpPr>
          <p:nvPr>
            <p:ph type="sldNum" sz="quarter" idx="12"/>
          </p:nvPr>
        </p:nvSpPr>
        <p:spPr/>
        <p:txBody>
          <a:bodyPr/>
          <a:lstStyle/>
          <a:p>
            <a:fld id="{7D26CBBC-A65C-324F-A558-3C7EC3B0734D}" type="slidenum">
              <a:rPr lang="de-DE" smtClean="0"/>
              <a:t>62</a:t>
            </a:fld>
            <a:endParaRPr lang="de-DE"/>
          </a:p>
        </p:txBody>
      </p:sp>
      <p:sp>
        <p:nvSpPr>
          <p:cNvPr id="6" name="Inhaltsplatzhalter 5">
            <a:extLst>
              <a:ext uri="{FF2B5EF4-FFF2-40B4-BE49-F238E27FC236}">
                <a16:creationId xmlns:a16="http://schemas.microsoft.com/office/drawing/2014/main" id="{2BA937EB-682B-BE44-986D-7EF196D88978}"/>
              </a:ext>
            </a:extLst>
          </p:cNvPr>
          <p:cNvSpPr>
            <a:spLocks noGrp="1"/>
          </p:cNvSpPr>
          <p:nvPr>
            <p:ph sz="half" idx="13"/>
          </p:nvPr>
        </p:nvSpPr>
        <p:spPr>
          <a:xfrm>
            <a:off x="4150517" y="474310"/>
            <a:ext cx="2616043" cy="480729"/>
          </a:xfrm>
        </p:spPr>
        <p:txBody>
          <a:bodyPr/>
          <a:lstStyle/>
          <a:p>
            <a:r>
              <a:rPr lang="de-DE" dirty="0"/>
              <a:t>Abschluss</a:t>
            </a:r>
          </a:p>
        </p:txBody>
      </p:sp>
      <p:sp>
        <p:nvSpPr>
          <p:cNvPr id="7" name="Inhaltsplatzhalter 2">
            <a:extLst>
              <a:ext uri="{FF2B5EF4-FFF2-40B4-BE49-F238E27FC236}">
                <a16:creationId xmlns:a16="http://schemas.microsoft.com/office/drawing/2014/main" id="{32470438-129E-9742-9F73-95513C1E365B}"/>
              </a:ext>
            </a:extLst>
          </p:cNvPr>
          <p:cNvSpPr txBox="1">
            <a:spLocks/>
          </p:cNvSpPr>
          <p:nvPr/>
        </p:nvSpPr>
        <p:spPr>
          <a:xfrm>
            <a:off x="298175" y="3429000"/>
            <a:ext cx="6659216" cy="13311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3200" b="1" dirty="0">
                <a:solidFill>
                  <a:srgbClr val="428891"/>
                </a:solidFill>
              </a:rPr>
              <a:t>Danke für die Aufmerksamkeit!</a:t>
            </a:r>
          </a:p>
        </p:txBody>
      </p:sp>
      <p:pic>
        <p:nvPicPr>
          <p:cNvPr id="8" name="Grafik 7">
            <a:extLst>
              <a:ext uri="{FF2B5EF4-FFF2-40B4-BE49-F238E27FC236}">
                <a16:creationId xmlns:a16="http://schemas.microsoft.com/office/drawing/2014/main" id="{E97A9F05-649F-764E-A9E4-4DFEE47838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38999" y="1897380"/>
            <a:ext cx="3917415" cy="36552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92963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9B5547C-C238-8B4D-AFF8-1169121FE175}"/>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2B59805F-C8DE-9A47-BDDF-DCA4AB82C133}"/>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12D9375B-DD86-674E-81A1-AAB0538433D7}"/>
              </a:ext>
            </a:extLst>
          </p:cNvPr>
          <p:cNvSpPr>
            <a:spLocks noGrp="1"/>
          </p:cNvSpPr>
          <p:nvPr>
            <p:ph type="sldNum" sz="quarter" idx="12"/>
          </p:nvPr>
        </p:nvSpPr>
        <p:spPr/>
        <p:txBody>
          <a:bodyPr/>
          <a:lstStyle/>
          <a:p>
            <a:fld id="{7D26CBBC-A65C-324F-A558-3C7EC3B0734D}" type="slidenum">
              <a:rPr lang="de-DE" smtClean="0"/>
              <a:t>63</a:t>
            </a:fld>
            <a:endParaRPr lang="de-DE"/>
          </a:p>
        </p:txBody>
      </p:sp>
      <p:sp>
        <p:nvSpPr>
          <p:cNvPr id="6" name="Inhaltsplatzhalter 5">
            <a:extLst>
              <a:ext uri="{FF2B5EF4-FFF2-40B4-BE49-F238E27FC236}">
                <a16:creationId xmlns:a16="http://schemas.microsoft.com/office/drawing/2014/main" id="{CDEC508A-C68C-604C-A292-687A2C7CF070}"/>
              </a:ext>
            </a:extLst>
          </p:cNvPr>
          <p:cNvSpPr>
            <a:spLocks noGrp="1"/>
          </p:cNvSpPr>
          <p:nvPr>
            <p:ph sz="half" idx="13"/>
          </p:nvPr>
        </p:nvSpPr>
        <p:spPr>
          <a:xfrm>
            <a:off x="4150517" y="474311"/>
            <a:ext cx="1945483" cy="479846"/>
          </a:xfrm>
        </p:spPr>
        <p:txBody>
          <a:bodyPr/>
          <a:lstStyle/>
          <a:p>
            <a:r>
              <a:rPr lang="de-DE" dirty="0"/>
              <a:t>Quellen</a:t>
            </a:r>
          </a:p>
        </p:txBody>
      </p:sp>
      <p:sp>
        <p:nvSpPr>
          <p:cNvPr id="9" name="Rechteck 8">
            <a:extLst>
              <a:ext uri="{FF2B5EF4-FFF2-40B4-BE49-F238E27FC236}">
                <a16:creationId xmlns:a16="http://schemas.microsoft.com/office/drawing/2014/main" id="{471C6D01-1307-904B-8E44-37D2BD0136B3}"/>
              </a:ext>
            </a:extLst>
          </p:cNvPr>
          <p:cNvSpPr/>
          <p:nvPr/>
        </p:nvSpPr>
        <p:spPr>
          <a:xfrm>
            <a:off x="426720" y="1196489"/>
            <a:ext cx="11536680" cy="5858013"/>
          </a:xfrm>
          <a:prstGeom prst="rect">
            <a:avLst/>
          </a:prstGeom>
        </p:spPr>
        <p:txBody>
          <a:bodyPr wrap="square">
            <a:spAutoFit/>
          </a:bodyPr>
          <a:lstStyle/>
          <a:p>
            <a:pPr>
              <a:lnSpc>
                <a:spcPct val="90000"/>
              </a:lnSpc>
              <a:spcAft>
                <a:spcPts val="0"/>
              </a:spcAft>
            </a:pPr>
            <a:r>
              <a:rPr lang="de-DE" sz="1600" dirty="0">
                <a:latin typeface="Open Sans" panose="020B0606030504020204" pitchFamily="34" charset="0"/>
                <a:ea typeface="Open Sans" panose="020B0606030504020204" pitchFamily="34" charset="0"/>
                <a:cs typeface="Open Sans" panose="020B0606030504020204" pitchFamily="34" charset="0"/>
              </a:rPr>
              <a:t>Beck, J., Seitz, C. &amp; </a:t>
            </a:r>
            <a:r>
              <a:rPr lang="de-DE" sz="1600" dirty="0" err="1">
                <a:latin typeface="Open Sans" panose="020B0606030504020204" pitchFamily="34" charset="0"/>
                <a:ea typeface="Open Sans" panose="020B0606030504020204" pitchFamily="34" charset="0"/>
                <a:cs typeface="Open Sans" panose="020B0606030504020204" pitchFamily="34" charset="0"/>
              </a:rPr>
              <a:t>Zendler</a:t>
            </a:r>
            <a:r>
              <a:rPr lang="de-DE" sz="1600" dirty="0">
                <a:latin typeface="Open Sans" panose="020B0606030504020204" pitchFamily="34" charset="0"/>
                <a:ea typeface="Open Sans" panose="020B0606030504020204" pitchFamily="34" charset="0"/>
                <a:cs typeface="Open Sans" panose="020B0606030504020204" pitchFamily="34" charset="0"/>
              </a:rPr>
              <a:t>, A. (2014). Alltagsalgorithmus Telefonieren – Lernumgebung für den Informatikunterricht zum Konzept Algorithmus für die Klassenstufe 6. </a:t>
            </a:r>
            <a:r>
              <a:rPr lang="en-US" sz="1600" dirty="0">
                <a:latin typeface="Open Sans" panose="020B0606030504020204" pitchFamily="34" charset="0"/>
                <a:ea typeface="Open Sans" panose="020B0606030504020204" pitchFamily="34" charset="0"/>
                <a:cs typeface="Open Sans" panose="020B0606030504020204" pitchFamily="34" charset="0"/>
              </a:rPr>
              <a:t>In: </a:t>
            </a:r>
            <a:r>
              <a:rPr lang="en-US" sz="1600" i="1" dirty="0">
                <a:latin typeface="Open Sans" panose="020B0606030504020204" pitchFamily="34" charset="0"/>
                <a:ea typeface="Open Sans" panose="020B0606030504020204" pitchFamily="34" charset="0"/>
                <a:cs typeface="Open Sans" panose="020B0606030504020204" pitchFamily="34" charset="0"/>
              </a:rPr>
              <a:t>Notes on Educational Informatics – Section B: Classroom experiences.</a:t>
            </a:r>
            <a:r>
              <a:rPr lang="en-US" sz="1600" dirty="0">
                <a:latin typeface="Open Sans" panose="020B0606030504020204" pitchFamily="34" charset="0"/>
                <a:ea typeface="Open Sans" panose="020B0606030504020204" pitchFamily="34" charset="0"/>
                <a:cs typeface="Open Sans" panose="020B0606030504020204" pitchFamily="34" charset="0"/>
              </a:rPr>
              <a:t> 9 (1). S. 11-21. University of Education Ludwigsburg: Institute of Mathematics and Computer Science.</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0"/>
              </a:spcAft>
            </a:pPr>
            <a:r>
              <a:rPr lang="en-US" sz="1600" dirty="0">
                <a:latin typeface="Open Sans" panose="020B0606030504020204" pitchFamily="34" charset="0"/>
                <a:ea typeface="Open Sans" panose="020B0606030504020204" pitchFamily="34" charset="0"/>
                <a:cs typeface="Open Sans" panose="020B0606030504020204" pitchFamily="34" charset="0"/>
              </a:rPr>
              <a:t> </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0"/>
              </a:spcAft>
            </a:pPr>
            <a:r>
              <a:rPr lang="de-DE" sz="1600" dirty="0">
                <a:latin typeface="Open Sans" panose="020B0606030504020204" pitchFamily="34" charset="0"/>
                <a:ea typeface="Open Sans" panose="020B0606030504020204" pitchFamily="34" charset="0"/>
                <a:cs typeface="Open Sans" panose="020B0606030504020204" pitchFamily="34" charset="0"/>
              </a:rPr>
              <a:t>Blum, W. &amp; </a:t>
            </a:r>
            <a:r>
              <a:rPr lang="de-DE" sz="1600" dirty="0" err="1">
                <a:latin typeface="Open Sans" panose="020B0606030504020204" pitchFamily="34" charset="0"/>
                <a:ea typeface="Open Sans" panose="020B0606030504020204" pitchFamily="34" charset="0"/>
                <a:cs typeface="Open Sans" panose="020B0606030504020204" pitchFamily="34" charset="0"/>
              </a:rPr>
              <a:t>Leiss</a:t>
            </a:r>
            <a:r>
              <a:rPr lang="de-DE" sz="1600" dirty="0">
                <a:latin typeface="Open Sans" panose="020B0606030504020204" pitchFamily="34" charset="0"/>
                <a:ea typeface="Open Sans" panose="020B0606030504020204" pitchFamily="34" charset="0"/>
                <a:cs typeface="Open Sans" panose="020B0606030504020204" pitchFamily="34" charset="0"/>
              </a:rPr>
              <a:t>, D. </a:t>
            </a:r>
            <a:r>
              <a:rPr lang="de-DE" sz="1600">
                <a:latin typeface="Open Sans" panose="020B0606030504020204" pitchFamily="34" charset="0"/>
                <a:ea typeface="Open Sans" panose="020B0606030504020204" pitchFamily="34" charset="0"/>
                <a:cs typeface="Open Sans" panose="020B0606030504020204" pitchFamily="34" charset="0"/>
              </a:rPr>
              <a:t>(2005). </a:t>
            </a:r>
            <a:r>
              <a:rPr lang="de-DE" sz="1600" dirty="0">
                <a:latin typeface="Open Sans" panose="020B0606030504020204" pitchFamily="34" charset="0"/>
                <a:ea typeface="Open Sans" panose="020B0606030504020204" pitchFamily="34" charset="0"/>
                <a:cs typeface="Open Sans" panose="020B0606030504020204" pitchFamily="34" charset="0"/>
              </a:rPr>
              <a:t>„</a:t>
            </a:r>
            <a:r>
              <a:rPr lang="de-DE" sz="1600" dirty="0" err="1">
                <a:latin typeface="Open Sans" panose="020B0606030504020204" pitchFamily="34" charset="0"/>
                <a:ea typeface="Open Sans" panose="020B0606030504020204" pitchFamily="34" charset="0"/>
                <a:cs typeface="Open Sans" panose="020B0606030504020204" pitchFamily="34" charset="0"/>
              </a:rPr>
              <a:t>Filling</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Up</a:t>
            </a:r>
            <a:r>
              <a:rPr lang="de-DE" sz="1600" dirty="0">
                <a:latin typeface="Open Sans" panose="020B0606030504020204" pitchFamily="34" charset="0"/>
                <a:ea typeface="Open Sans" panose="020B0606030504020204" pitchFamily="34" charset="0"/>
                <a:cs typeface="Open Sans" panose="020B0606030504020204" pitchFamily="34" charset="0"/>
              </a:rPr>
              <a:t>“ – </a:t>
            </a:r>
            <a:r>
              <a:rPr lang="de-DE" sz="1600" dirty="0" err="1">
                <a:latin typeface="Open Sans" panose="020B0606030504020204" pitchFamily="34" charset="0"/>
                <a:ea typeface="Open Sans" panose="020B0606030504020204" pitchFamily="34" charset="0"/>
                <a:cs typeface="Open Sans" panose="020B0606030504020204" pitchFamily="34" charset="0"/>
              </a:rPr>
              <a:t>the</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problem</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of</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independence</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preserving</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teacher</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interventions</a:t>
            </a:r>
            <a:r>
              <a:rPr lang="de-DE" sz="1600" dirty="0">
                <a:latin typeface="Open Sans" panose="020B0606030504020204" pitchFamily="34" charset="0"/>
                <a:ea typeface="Open Sans" panose="020B0606030504020204" pitchFamily="34" charset="0"/>
                <a:cs typeface="Open Sans" panose="020B0606030504020204" pitchFamily="34" charset="0"/>
              </a:rPr>
              <a:t> in </a:t>
            </a:r>
            <a:r>
              <a:rPr lang="de-DE" sz="1600" dirty="0" err="1">
                <a:latin typeface="Open Sans" panose="020B0606030504020204" pitchFamily="34" charset="0"/>
                <a:ea typeface="Open Sans" panose="020B0606030504020204" pitchFamily="34" charset="0"/>
                <a:cs typeface="Open Sans" panose="020B0606030504020204" pitchFamily="34" charset="0"/>
              </a:rPr>
              <a:t>lessons</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with</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demanding</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modelling</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tasks</a:t>
            </a:r>
            <a:r>
              <a:rPr lang="de-DE" sz="1600" dirty="0">
                <a:latin typeface="Open Sans" panose="020B0606030504020204" pitchFamily="34" charset="0"/>
                <a:ea typeface="Open Sans" panose="020B0606030504020204" pitchFamily="34" charset="0"/>
                <a:cs typeface="Open Sans" panose="020B0606030504020204" pitchFamily="34" charset="0"/>
              </a:rPr>
              <a:t>. In: M. Bosch (Hrsg.). </a:t>
            </a:r>
            <a:r>
              <a:rPr lang="de-DE" sz="1600" i="1" dirty="0">
                <a:latin typeface="Open Sans" panose="020B0606030504020204" pitchFamily="34" charset="0"/>
                <a:ea typeface="Open Sans" panose="020B0606030504020204" pitchFamily="34" charset="0"/>
                <a:cs typeface="Open Sans" panose="020B0606030504020204" pitchFamily="34" charset="0"/>
              </a:rPr>
              <a:t>Proseedings </a:t>
            </a:r>
            <a:r>
              <a:rPr lang="de-DE" sz="1600" i="1" dirty="0" err="1">
                <a:latin typeface="Open Sans" panose="020B0606030504020204" pitchFamily="34" charset="0"/>
                <a:ea typeface="Open Sans" panose="020B0606030504020204" pitchFamily="34" charset="0"/>
                <a:cs typeface="Open Sans" panose="020B0606030504020204" pitchFamily="34" charset="0"/>
              </a:rPr>
              <a:t>of</a:t>
            </a:r>
            <a:r>
              <a:rPr lang="de-DE" sz="1600" i="1" dirty="0">
                <a:latin typeface="Open Sans" panose="020B0606030504020204" pitchFamily="34" charset="0"/>
                <a:ea typeface="Open Sans" panose="020B0606030504020204" pitchFamily="34" charset="0"/>
                <a:cs typeface="Open Sans" panose="020B0606030504020204" pitchFamily="34" charset="0"/>
              </a:rPr>
              <a:t> </a:t>
            </a:r>
            <a:r>
              <a:rPr lang="de-DE" sz="1600" i="1" dirty="0" err="1">
                <a:latin typeface="Open Sans" panose="020B0606030504020204" pitchFamily="34" charset="0"/>
                <a:ea typeface="Open Sans" panose="020B0606030504020204" pitchFamily="34" charset="0"/>
                <a:cs typeface="Open Sans" panose="020B0606030504020204" pitchFamily="34" charset="0"/>
              </a:rPr>
              <a:t>the</a:t>
            </a:r>
            <a:r>
              <a:rPr lang="de-DE" sz="1600" i="1" dirty="0">
                <a:latin typeface="Open Sans" panose="020B0606030504020204" pitchFamily="34" charset="0"/>
                <a:ea typeface="Open Sans" panose="020B0606030504020204" pitchFamily="34" charset="0"/>
                <a:cs typeface="Open Sans" panose="020B0606030504020204" pitchFamily="34" charset="0"/>
              </a:rPr>
              <a:t> 4th </a:t>
            </a:r>
            <a:r>
              <a:rPr lang="de-DE" sz="1600" i="1" dirty="0" err="1">
                <a:latin typeface="Open Sans" panose="020B0606030504020204" pitchFamily="34" charset="0"/>
                <a:ea typeface="Open Sans" panose="020B0606030504020204" pitchFamily="34" charset="0"/>
                <a:cs typeface="Open Sans" panose="020B0606030504020204" pitchFamily="34" charset="0"/>
              </a:rPr>
              <a:t>Congress</a:t>
            </a:r>
            <a:r>
              <a:rPr lang="de-DE" sz="1600" i="1" dirty="0">
                <a:latin typeface="Open Sans" panose="020B0606030504020204" pitchFamily="34" charset="0"/>
                <a:ea typeface="Open Sans" panose="020B0606030504020204" pitchFamily="34" charset="0"/>
                <a:cs typeface="Open Sans" panose="020B0606030504020204" pitchFamily="34" charset="0"/>
              </a:rPr>
              <a:t> </a:t>
            </a:r>
            <a:r>
              <a:rPr lang="de-DE" sz="1600" i="1" dirty="0" err="1">
                <a:latin typeface="Open Sans" panose="020B0606030504020204" pitchFamily="34" charset="0"/>
                <a:ea typeface="Open Sans" panose="020B0606030504020204" pitchFamily="34" charset="0"/>
                <a:cs typeface="Open Sans" panose="020B0606030504020204" pitchFamily="34" charset="0"/>
              </a:rPr>
              <a:t>of</a:t>
            </a:r>
            <a:r>
              <a:rPr lang="de-DE" sz="1600" i="1" dirty="0">
                <a:latin typeface="Open Sans" panose="020B0606030504020204" pitchFamily="34" charset="0"/>
                <a:ea typeface="Open Sans" panose="020B0606030504020204" pitchFamily="34" charset="0"/>
                <a:cs typeface="Open Sans" panose="020B0606030504020204" pitchFamily="34" charset="0"/>
              </a:rPr>
              <a:t> </a:t>
            </a:r>
            <a:r>
              <a:rPr lang="de-DE" sz="1600" i="1" dirty="0" err="1">
                <a:latin typeface="Open Sans" panose="020B0606030504020204" pitchFamily="34" charset="0"/>
                <a:ea typeface="Open Sans" panose="020B0606030504020204" pitchFamily="34" charset="0"/>
                <a:cs typeface="Open Sans" panose="020B0606030504020204" pitchFamily="34" charset="0"/>
              </a:rPr>
              <a:t>the</a:t>
            </a:r>
            <a:r>
              <a:rPr lang="de-DE" sz="1600" i="1" dirty="0">
                <a:latin typeface="Open Sans" panose="020B0606030504020204" pitchFamily="34" charset="0"/>
                <a:ea typeface="Open Sans" panose="020B0606030504020204" pitchFamily="34" charset="0"/>
                <a:cs typeface="Open Sans" panose="020B0606030504020204" pitchFamily="34" charset="0"/>
              </a:rPr>
              <a:t> European Society </a:t>
            </a:r>
            <a:r>
              <a:rPr lang="de-DE" sz="1600" i="1" dirty="0" err="1">
                <a:latin typeface="Open Sans" panose="020B0606030504020204" pitchFamily="34" charset="0"/>
                <a:ea typeface="Open Sans" panose="020B0606030504020204" pitchFamily="34" charset="0"/>
                <a:cs typeface="Open Sans" panose="020B0606030504020204" pitchFamily="34" charset="0"/>
              </a:rPr>
              <a:t>for</a:t>
            </a:r>
            <a:r>
              <a:rPr lang="de-DE" sz="1600" i="1" dirty="0">
                <a:latin typeface="Open Sans" panose="020B0606030504020204" pitchFamily="34" charset="0"/>
                <a:ea typeface="Open Sans" panose="020B0606030504020204" pitchFamily="34" charset="0"/>
                <a:cs typeface="Open Sans" panose="020B0606030504020204" pitchFamily="34" charset="0"/>
              </a:rPr>
              <a:t> </a:t>
            </a:r>
            <a:r>
              <a:rPr lang="de-DE" sz="1600" i="1" dirty="0" err="1">
                <a:latin typeface="Open Sans" panose="020B0606030504020204" pitchFamily="34" charset="0"/>
                <a:ea typeface="Open Sans" panose="020B0606030504020204" pitchFamily="34" charset="0"/>
                <a:cs typeface="Open Sans" panose="020B0606030504020204" pitchFamily="34" charset="0"/>
              </a:rPr>
              <a:t>research</a:t>
            </a:r>
            <a:r>
              <a:rPr lang="de-DE" sz="1600" i="1" dirty="0">
                <a:latin typeface="Open Sans" panose="020B0606030504020204" pitchFamily="34" charset="0"/>
                <a:ea typeface="Open Sans" panose="020B0606030504020204" pitchFamily="34" charset="0"/>
                <a:cs typeface="Open Sans" panose="020B0606030504020204" pitchFamily="34" charset="0"/>
              </a:rPr>
              <a:t> in </a:t>
            </a:r>
            <a:r>
              <a:rPr lang="de-DE" sz="1600" i="1" dirty="0" err="1">
                <a:latin typeface="Open Sans" panose="020B0606030504020204" pitchFamily="34" charset="0"/>
                <a:ea typeface="Open Sans" panose="020B0606030504020204" pitchFamily="34" charset="0"/>
                <a:cs typeface="Open Sans" panose="020B0606030504020204" pitchFamily="34" charset="0"/>
              </a:rPr>
              <a:t>Mathematics</a:t>
            </a:r>
            <a:r>
              <a:rPr lang="de-DE" sz="1600" i="1" dirty="0">
                <a:latin typeface="Open Sans" panose="020B0606030504020204" pitchFamily="34" charset="0"/>
                <a:ea typeface="Open Sans" panose="020B0606030504020204" pitchFamily="34" charset="0"/>
                <a:cs typeface="Open Sans" panose="020B0606030504020204" pitchFamily="34" charset="0"/>
              </a:rPr>
              <a:t> Education</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Fundemi</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iqs</a:t>
            </a:r>
            <a:r>
              <a:rPr lang="de-DE" sz="1600" dirty="0">
                <a:latin typeface="Open Sans" panose="020B0606030504020204" pitchFamily="34" charset="0"/>
                <a:ea typeface="Open Sans" panose="020B0606030504020204" pitchFamily="34" charset="0"/>
                <a:cs typeface="Open Sans" panose="020B0606030504020204" pitchFamily="34" charset="0"/>
              </a:rPr>
              <a:t>.</a:t>
            </a:r>
          </a:p>
          <a:p>
            <a:pPr>
              <a:lnSpc>
                <a:spcPct val="90000"/>
              </a:lnSpc>
              <a:spcAft>
                <a:spcPts val="0"/>
              </a:spcAft>
            </a:pPr>
            <a:endParaRPr lang="de-DE" sz="1600" dirty="0">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0"/>
              </a:spcAft>
            </a:pPr>
            <a:r>
              <a:rPr lang="de-DE" sz="1600" dirty="0">
                <a:latin typeface="Open Sans" panose="020B0606030504020204" pitchFamily="34" charset="0"/>
                <a:ea typeface="Open Sans" panose="020B0606030504020204" pitchFamily="34" charset="0"/>
                <a:cs typeface="Open Sans" panose="020B0606030504020204" pitchFamily="34" charset="0"/>
              </a:rPr>
              <a:t>Bundesministerium für Bildung und Forschung (BMBF) (2016). </a:t>
            </a:r>
            <a:r>
              <a:rPr lang="de-DE" sz="1600" i="1" dirty="0">
                <a:latin typeface="Open Sans" panose="020B0606030504020204" pitchFamily="34" charset="0"/>
                <a:ea typeface="Open Sans" panose="020B0606030504020204" pitchFamily="34" charset="0"/>
                <a:cs typeface="Open Sans" panose="020B0606030504020204" pitchFamily="34" charset="0"/>
              </a:rPr>
              <a:t>Bildungsoffensive für die digitale Wissensgesellschaft.</a:t>
            </a:r>
            <a:r>
              <a:rPr lang="de-DE" sz="1600" dirty="0">
                <a:latin typeface="Open Sans" panose="020B0606030504020204" pitchFamily="34" charset="0"/>
                <a:ea typeface="Open Sans" panose="020B0606030504020204" pitchFamily="34" charset="0"/>
                <a:cs typeface="Open Sans" panose="020B0606030504020204" pitchFamily="34" charset="0"/>
              </a:rPr>
              <a:t> Berlin: Referat Digitaler Wandel in der Bildung. </a:t>
            </a:r>
          </a:p>
          <a:p>
            <a:pPr>
              <a:lnSpc>
                <a:spcPct val="90000"/>
              </a:lnSpc>
              <a:spcAft>
                <a:spcPts val="0"/>
              </a:spcAft>
            </a:pPr>
            <a:r>
              <a:rPr lang="de-DE" sz="1600" dirty="0">
                <a:latin typeface="Open Sans" panose="020B0606030504020204" pitchFamily="34" charset="0"/>
                <a:ea typeface="Open Sans" panose="020B0606030504020204" pitchFamily="34" charset="0"/>
                <a:cs typeface="Open Sans" panose="020B0606030504020204" pitchFamily="34" charset="0"/>
              </a:rPr>
              <a:t> </a:t>
            </a:r>
          </a:p>
          <a:p>
            <a:pPr>
              <a:lnSpc>
                <a:spcPct val="90000"/>
              </a:lnSpc>
            </a:pPr>
            <a:r>
              <a:rPr lang="de-DE" sz="1600" dirty="0">
                <a:latin typeface="Open Sans" panose="020B0606030504020204" pitchFamily="34" charset="0"/>
                <a:ea typeface="Open Sans" panose="020B0606030504020204" pitchFamily="34" charset="0"/>
                <a:cs typeface="Open Sans" panose="020B0606030504020204" pitchFamily="34" charset="0"/>
              </a:rPr>
              <a:t>Förster, K-T. (2011). Neue Möglichkeiten durch die Programmiersprache </a:t>
            </a:r>
            <a:r>
              <a:rPr lang="de-DE" sz="1600" dirty="0" err="1">
                <a:latin typeface="Open Sans" panose="020B0606030504020204" pitchFamily="34" charset="0"/>
                <a:ea typeface="Open Sans" panose="020B0606030504020204" pitchFamily="34" charset="0"/>
                <a:cs typeface="Open Sans" panose="020B0606030504020204" pitchFamily="34" charset="0"/>
              </a:rPr>
              <a:t>Scratch</a:t>
            </a:r>
            <a:r>
              <a:rPr lang="de-DE" sz="1600" dirty="0">
                <a:latin typeface="Open Sans" panose="020B0606030504020204" pitchFamily="34" charset="0"/>
                <a:ea typeface="Open Sans" panose="020B0606030504020204" pitchFamily="34" charset="0"/>
                <a:cs typeface="Open Sans" panose="020B0606030504020204" pitchFamily="34" charset="0"/>
              </a:rPr>
              <a:t>: Algorithmen und Programmierung für alle Fächer. In R. Haug &amp; L. Holzäpfel (Hrsg.). </a:t>
            </a:r>
            <a:r>
              <a:rPr lang="de-DE" sz="1600" i="1" dirty="0">
                <a:latin typeface="Open Sans" panose="020B0606030504020204" pitchFamily="34" charset="0"/>
                <a:ea typeface="Open Sans" panose="020B0606030504020204" pitchFamily="34" charset="0"/>
                <a:cs typeface="Open Sans" panose="020B0606030504020204" pitchFamily="34" charset="0"/>
              </a:rPr>
              <a:t>Tagungsband GDM 45</a:t>
            </a:r>
            <a:r>
              <a:rPr lang="de-DE" sz="1600" dirty="0">
                <a:latin typeface="Open Sans" panose="020B0606030504020204" pitchFamily="34" charset="0"/>
                <a:ea typeface="Open Sans" panose="020B0606030504020204" pitchFamily="34" charset="0"/>
                <a:cs typeface="Open Sans" panose="020B0606030504020204" pitchFamily="34" charset="0"/>
              </a:rPr>
              <a:t>. Tagung für Didaktik der Mathematik: WTM.</a:t>
            </a:r>
          </a:p>
          <a:p>
            <a:pPr>
              <a:lnSpc>
                <a:spcPct val="90000"/>
              </a:lnSpc>
              <a:spcAft>
                <a:spcPts val="0"/>
              </a:spcAft>
            </a:pPr>
            <a:endParaRPr lang="de-DE" sz="1600" dirty="0">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0"/>
              </a:spcAft>
            </a:pPr>
            <a:r>
              <a:rPr lang="de-DE" sz="1600" dirty="0" err="1">
                <a:latin typeface="Open Sans" panose="020B0606030504020204" pitchFamily="34" charset="0"/>
                <a:ea typeface="Open Sans" panose="020B0606030504020204" pitchFamily="34" charset="0"/>
                <a:cs typeface="Open Sans" panose="020B0606030504020204" pitchFamily="34" charset="0"/>
              </a:rPr>
              <a:t>Jarzombek</a:t>
            </a:r>
            <a:r>
              <a:rPr lang="de-DE" sz="1600" dirty="0">
                <a:latin typeface="Open Sans" panose="020B0606030504020204" pitchFamily="34" charset="0"/>
                <a:ea typeface="Open Sans" panose="020B0606030504020204" pitchFamily="34" charset="0"/>
                <a:cs typeface="Open Sans" panose="020B0606030504020204" pitchFamily="34" charset="0"/>
              </a:rPr>
              <a:t>, T., Heißler, J. (2016). </a:t>
            </a:r>
            <a:r>
              <a:rPr lang="de-DE" sz="1600" i="1" dirty="0">
                <a:latin typeface="Open Sans" panose="020B0606030504020204" pitchFamily="34" charset="0"/>
                <a:ea typeface="Open Sans" panose="020B0606030504020204" pitchFamily="34" charset="0"/>
                <a:cs typeface="Open Sans" panose="020B0606030504020204" pitchFamily="34" charset="0"/>
              </a:rPr>
              <a:t>Geld für die digitale “Dritte Welt“</a:t>
            </a:r>
            <a:r>
              <a:rPr lang="de-DE" sz="1600" dirty="0">
                <a:latin typeface="Open Sans" panose="020B0606030504020204" pitchFamily="34" charset="0"/>
                <a:ea typeface="Open Sans" panose="020B0606030504020204" pitchFamily="34" charset="0"/>
                <a:cs typeface="Open Sans" panose="020B0606030504020204" pitchFamily="34" charset="0"/>
              </a:rPr>
              <a:t>. Verfügbar unter https://</a:t>
            </a:r>
            <a:r>
              <a:rPr lang="de-DE" sz="1600" dirty="0" err="1">
                <a:latin typeface="Open Sans" panose="020B0606030504020204" pitchFamily="34" charset="0"/>
                <a:ea typeface="Open Sans" panose="020B0606030504020204" pitchFamily="34" charset="0"/>
                <a:cs typeface="Open Sans" panose="020B0606030504020204" pitchFamily="34" charset="0"/>
              </a:rPr>
              <a:t>www.tagesschau.de</a:t>
            </a:r>
            <a:r>
              <a:rPr lang="de-DE" sz="1600" dirty="0">
                <a:latin typeface="Open Sans" panose="020B0606030504020204" pitchFamily="34" charset="0"/>
                <a:ea typeface="Open Sans" panose="020B0606030504020204" pitchFamily="34" charset="0"/>
                <a:cs typeface="Open Sans" panose="020B0606030504020204" pitchFamily="34" charset="0"/>
              </a:rPr>
              <a:t>/</a:t>
            </a:r>
            <a:r>
              <a:rPr lang="de-DE" sz="1600" dirty="0" err="1">
                <a:latin typeface="Open Sans" panose="020B0606030504020204" pitchFamily="34" charset="0"/>
                <a:ea typeface="Open Sans" panose="020B0606030504020204" pitchFamily="34" charset="0"/>
                <a:cs typeface="Open Sans" panose="020B0606030504020204" pitchFamily="34" charset="0"/>
              </a:rPr>
              <a:t>inland</a:t>
            </a:r>
            <a:r>
              <a:rPr lang="de-DE" sz="1600" dirty="0">
                <a:latin typeface="Open Sans" panose="020B0606030504020204" pitchFamily="34" charset="0"/>
                <a:ea typeface="Open Sans" panose="020B0606030504020204" pitchFamily="34" charset="0"/>
                <a:cs typeface="Open Sans" panose="020B0606030504020204" pitchFamily="34" charset="0"/>
              </a:rPr>
              <a:t>/wanka-digitalisierung-101.html [25.08.2019].</a:t>
            </a:r>
          </a:p>
          <a:p>
            <a:pPr>
              <a:lnSpc>
                <a:spcPct val="90000"/>
              </a:lnSpc>
              <a:spcAft>
                <a:spcPts val="0"/>
              </a:spcAft>
            </a:pPr>
            <a:r>
              <a:rPr lang="de-DE" sz="1600" dirty="0">
                <a:latin typeface="Open Sans" panose="020B0606030504020204" pitchFamily="34" charset="0"/>
                <a:ea typeface="Open Sans" panose="020B0606030504020204" pitchFamily="34" charset="0"/>
                <a:cs typeface="Open Sans" panose="020B0606030504020204" pitchFamily="34" charset="0"/>
              </a:rPr>
              <a:t> </a:t>
            </a:r>
          </a:p>
          <a:p>
            <a:pPr>
              <a:lnSpc>
                <a:spcPct val="90000"/>
              </a:lnSpc>
              <a:spcAft>
                <a:spcPts val="0"/>
              </a:spcAft>
            </a:pPr>
            <a:r>
              <a:rPr lang="de-DE" sz="1600" dirty="0">
                <a:latin typeface="Open Sans" panose="020B0606030504020204" pitchFamily="34" charset="0"/>
                <a:ea typeface="Open Sans" panose="020B0606030504020204" pitchFamily="34" charset="0"/>
                <a:cs typeface="Open Sans" panose="020B0606030504020204" pitchFamily="34" charset="0"/>
              </a:rPr>
              <a:t>John, V. (2006). </a:t>
            </a:r>
            <a:r>
              <a:rPr lang="de-DE" sz="1600" i="1" dirty="0">
                <a:latin typeface="Open Sans" panose="020B0606030504020204" pitchFamily="34" charset="0"/>
                <a:ea typeface="Open Sans" panose="020B0606030504020204" pitchFamily="34" charset="0"/>
                <a:cs typeface="Open Sans" panose="020B0606030504020204" pitchFamily="34" charset="0"/>
              </a:rPr>
              <a:t>Modellierung und Programmierung. </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0"/>
              </a:spcAft>
            </a:pPr>
            <a:r>
              <a:rPr lang="de-DE" sz="1600" dirty="0">
                <a:latin typeface="Open Sans" panose="020B0606030504020204" pitchFamily="34" charset="0"/>
                <a:ea typeface="Open Sans" panose="020B0606030504020204" pitchFamily="34" charset="0"/>
                <a:cs typeface="Open Sans" panose="020B0606030504020204" pitchFamily="34" charset="0"/>
              </a:rPr>
              <a:t> </a:t>
            </a:r>
          </a:p>
          <a:p>
            <a:pPr>
              <a:lnSpc>
                <a:spcPct val="90000"/>
              </a:lnSpc>
              <a:spcAft>
                <a:spcPts val="0"/>
              </a:spcAft>
            </a:pPr>
            <a:r>
              <a:rPr lang="de-DE" sz="1600" dirty="0" err="1">
                <a:latin typeface="Open Sans" panose="020B0606030504020204" pitchFamily="34" charset="0"/>
                <a:ea typeface="Open Sans" panose="020B0606030504020204" pitchFamily="34" charset="0"/>
                <a:cs typeface="Open Sans" panose="020B0606030504020204" pitchFamily="34" charset="0"/>
              </a:rPr>
              <a:t>Leiserson</a:t>
            </a:r>
            <a:r>
              <a:rPr lang="de-DE" sz="1600" dirty="0">
                <a:latin typeface="Open Sans" panose="020B0606030504020204" pitchFamily="34" charset="0"/>
                <a:ea typeface="Open Sans" panose="020B0606030504020204" pitchFamily="34" charset="0"/>
                <a:cs typeface="Open Sans" panose="020B0606030504020204" pitchFamily="34" charset="0"/>
              </a:rPr>
              <a:t>, C., </a:t>
            </a:r>
            <a:r>
              <a:rPr lang="de-DE" sz="1600" dirty="0" err="1">
                <a:latin typeface="Open Sans" panose="020B0606030504020204" pitchFamily="34" charset="0"/>
                <a:ea typeface="Open Sans" panose="020B0606030504020204" pitchFamily="34" charset="0"/>
                <a:cs typeface="Open Sans" panose="020B0606030504020204" pitchFamily="34" charset="0"/>
              </a:rPr>
              <a:t>Rivest</a:t>
            </a:r>
            <a:r>
              <a:rPr lang="de-DE" sz="1600" dirty="0">
                <a:latin typeface="Open Sans" panose="020B0606030504020204" pitchFamily="34" charset="0"/>
                <a:ea typeface="Open Sans" panose="020B0606030504020204" pitchFamily="34" charset="0"/>
                <a:cs typeface="Open Sans" panose="020B0606030504020204" pitchFamily="34" charset="0"/>
              </a:rPr>
              <a:t>, R. &amp; Stein, C. (2010). </a:t>
            </a:r>
            <a:r>
              <a:rPr lang="de-DE" sz="1600" i="1" dirty="0">
                <a:latin typeface="Open Sans" panose="020B0606030504020204" pitchFamily="34" charset="0"/>
                <a:ea typeface="Open Sans" panose="020B0606030504020204" pitchFamily="34" charset="0"/>
                <a:cs typeface="Open Sans" panose="020B0606030504020204" pitchFamily="34" charset="0"/>
              </a:rPr>
              <a:t>Algorithmen – Eine Einführung. </a:t>
            </a:r>
            <a:r>
              <a:rPr lang="de-DE" sz="1600" dirty="0">
                <a:latin typeface="Open Sans" panose="020B0606030504020204" pitchFamily="34" charset="0"/>
                <a:ea typeface="Open Sans" panose="020B0606030504020204" pitchFamily="34" charset="0"/>
                <a:cs typeface="Open Sans" panose="020B0606030504020204" pitchFamily="34" charset="0"/>
              </a:rPr>
              <a:t>München: </a:t>
            </a:r>
            <a:r>
              <a:rPr lang="de-DE" sz="1600" dirty="0" err="1">
                <a:latin typeface="Open Sans" panose="020B0606030504020204" pitchFamily="34" charset="0"/>
                <a:ea typeface="Open Sans" panose="020B0606030504020204" pitchFamily="34" charset="0"/>
                <a:cs typeface="Open Sans" panose="020B0606030504020204" pitchFamily="34" charset="0"/>
              </a:rPr>
              <a:t>Oldenbourg</a:t>
            </a:r>
            <a:r>
              <a:rPr lang="de-DE" sz="1600" dirty="0">
                <a:latin typeface="Open Sans" panose="020B0606030504020204" pitchFamily="34" charset="0"/>
                <a:ea typeface="Open Sans" panose="020B0606030504020204" pitchFamily="34" charset="0"/>
                <a:cs typeface="Open Sans" panose="020B0606030504020204" pitchFamily="34" charset="0"/>
              </a:rPr>
              <a:t>.</a:t>
            </a:r>
          </a:p>
          <a:p>
            <a:pPr>
              <a:lnSpc>
                <a:spcPct val="90000"/>
              </a:lnSpc>
              <a:spcAft>
                <a:spcPts val="0"/>
              </a:spcAft>
            </a:pPr>
            <a:r>
              <a:rPr lang="de-DE" sz="1600" dirty="0">
                <a:latin typeface="Open Sans" panose="020B0606030504020204" pitchFamily="34" charset="0"/>
                <a:ea typeface="Open Sans" panose="020B0606030504020204" pitchFamily="34" charset="0"/>
                <a:cs typeface="Open Sans" panose="020B0606030504020204" pitchFamily="34" charset="0"/>
              </a:rPr>
              <a:t> </a:t>
            </a:r>
            <a:endParaRPr lang="de-DE" sz="1600" dirty="0">
              <a:highlight>
                <a:srgbClr val="EEEEEE"/>
              </a:highlight>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0"/>
              </a:spcAft>
            </a:pPr>
            <a:r>
              <a:rPr lang="de-DE" sz="1600" dirty="0">
                <a:highlight>
                  <a:srgbClr val="EEEEEE"/>
                </a:highlight>
                <a:latin typeface="Open Sans" panose="020B0606030504020204" pitchFamily="34" charset="0"/>
                <a:ea typeface="Open Sans" panose="020B0606030504020204" pitchFamily="34" charset="0"/>
                <a:cs typeface="Open Sans" panose="020B0606030504020204" pitchFamily="34" charset="0"/>
              </a:rPr>
              <a:t>Haus der kleinen Forscher (2017). </a:t>
            </a:r>
            <a:r>
              <a:rPr lang="de-DE" sz="1600" i="1" dirty="0">
                <a:highlight>
                  <a:srgbClr val="EEEEEE"/>
                </a:highlight>
                <a:latin typeface="Open Sans" panose="020B0606030504020204" pitchFamily="34" charset="0"/>
                <a:ea typeface="Open Sans" panose="020B0606030504020204" pitchFamily="34" charset="0"/>
                <a:cs typeface="Open Sans" panose="020B0606030504020204" pitchFamily="34" charset="0"/>
              </a:rPr>
              <a:t>Informatik entdecken mit und ohne Computer</a:t>
            </a:r>
            <a:r>
              <a:rPr lang="de-DE" sz="1600" dirty="0">
                <a:highlight>
                  <a:srgbClr val="EEEEEE"/>
                </a:highlight>
                <a:latin typeface="Open Sans" panose="020B0606030504020204" pitchFamily="34" charset="0"/>
                <a:ea typeface="Open Sans" panose="020B0606030504020204" pitchFamily="34" charset="0"/>
                <a:cs typeface="Open Sans" panose="020B0606030504020204" pitchFamily="34" charset="0"/>
              </a:rPr>
              <a:t>. Berlin.</a:t>
            </a:r>
          </a:p>
          <a:p>
            <a:pPr>
              <a:lnSpc>
                <a:spcPct val="90000"/>
              </a:lnSpc>
              <a:spcAft>
                <a:spcPts val="0"/>
              </a:spcAft>
            </a:pPr>
            <a:r>
              <a:rPr lang="de-DE" sz="1600" dirty="0">
                <a:latin typeface="Open Sans" panose="020B0606030504020204" pitchFamily="34" charset="0"/>
                <a:ea typeface="Open Sans" panose="020B0606030504020204" pitchFamily="34" charset="0"/>
                <a:cs typeface="Open Sans" panose="020B0606030504020204" pitchFamily="34" charset="0"/>
              </a:rPr>
              <a:t> </a:t>
            </a:r>
          </a:p>
          <a:p>
            <a:pPr>
              <a:lnSpc>
                <a:spcPct val="90000"/>
              </a:lnSpc>
              <a:spcAft>
                <a:spcPts val="0"/>
              </a:spcAft>
            </a:pPr>
            <a:r>
              <a:rPr lang="de-DE" sz="1600" dirty="0" err="1">
                <a:latin typeface="Open Sans" panose="020B0606030504020204" pitchFamily="34" charset="0"/>
                <a:ea typeface="Open Sans" panose="020B0606030504020204" pitchFamily="34" charset="0"/>
                <a:cs typeface="Open Sans" panose="020B0606030504020204" pitchFamily="34" charset="0"/>
              </a:rPr>
              <a:t>Leiß</a:t>
            </a:r>
            <a:r>
              <a:rPr lang="de-DE" sz="1600" dirty="0">
                <a:latin typeface="Open Sans" panose="020B0606030504020204" pitchFamily="34" charset="0"/>
                <a:ea typeface="Open Sans" panose="020B0606030504020204" pitchFamily="34" charset="0"/>
                <a:cs typeface="Open Sans" panose="020B0606030504020204" pitchFamily="34" charset="0"/>
              </a:rPr>
              <a:t>, D., Blum, W. (2006). Beschreibung zentraler mathematischer Kompetenzen. In W. Blum, C. </a:t>
            </a:r>
            <a:r>
              <a:rPr lang="de-DE" sz="1600" dirty="0" err="1">
                <a:latin typeface="Open Sans" panose="020B0606030504020204" pitchFamily="34" charset="0"/>
                <a:ea typeface="Open Sans" panose="020B0606030504020204" pitchFamily="34" charset="0"/>
                <a:cs typeface="Open Sans" panose="020B0606030504020204" pitchFamily="34" charset="0"/>
              </a:rPr>
              <a:t>Drüke</a:t>
            </a:r>
            <a:r>
              <a:rPr lang="de-DE" sz="1600" dirty="0">
                <a:latin typeface="Open Sans" panose="020B0606030504020204" pitchFamily="34" charset="0"/>
                <a:ea typeface="Open Sans" panose="020B0606030504020204" pitchFamily="34" charset="0"/>
                <a:cs typeface="Open Sans" panose="020B0606030504020204" pitchFamily="34" charset="0"/>
              </a:rPr>
              <a:t>-Noe, R. Hartung, &amp; O. Köller (Hrsg.). </a:t>
            </a:r>
            <a:r>
              <a:rPr lang="de-DE" sz="1600" i="1" dirty="0">
                <a:latin typeface="Open Sans" panose="020B0606030504020204" pitchFamily="34" charset="0"/>
                <a:ea typeface="Open Sans" panose="020B0606030504020204" pitchFamily="34" charset="0"/>
                <a:cs typeface="Open Sans" panose="020B0606030504020204" pitchFamily="34" charset="0"/>
              </a:rPr>
              <a:t>Bildungsstandards Mathematik: konkret</a:t>
            </a:r>
            <a:r>
              <a:rPr lang="de-DE" sz="1600" dirty="0">
                <a:latin typeface="Open Sans" panose="020B0606030504020204" pitchFamily="34" charset="0"/>
                <a:ea typeface="Open Sans" panose="020B0606030504020204" pitchFamily="34" charset="0"/>
                <a:cs typeface="Open Sans" panose="020B0606030504020204" pitchFamily="34" charset="0"/>
              </a:rPr>
              <a:t>. Berlin: Cornelsen Scriptor.</a:t>
            </a:r>
          </a:p>
          <a:p>
            <a:pPr>
              <a:lnSpc>
                <a:spcPct val="90000"/>
              </a:lnSpc>
              <a:spcAft>
                <a:spcPts val="0"/>
              </a:spcAft>
            </a:pPr>
            <a:r>
              <a:rPr lang="de-DE" sz="1600"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1743506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9B5547C-C238-8B4D-AFF8-1169121FE175}"/>
              </a:ext>
            </a:extLst>
          </p:cNvPr>
          <p:cNvSpPr>
            <a:spLocks noGrp="1"/>
          </p:cNvSpPr>
          <p:nvPr>
            <p:ph type="dt" sz="half" idx="10"/>
          </p:nvPr>
        </p:nvSpPr>
        <p:spPr/>
        <p:txBody>
          <a:bodyPr/>
          <a:lstStyle/>
          <a:p>
            <a:fld id="{47812229-3D41-3749-81C7-654ECBC0BDF8}" type="datetime1">
              <a:rPr lang="de-DE" smtClean="0"/>
              <a:t>25.09.20</a:t>
            </a:fld>
            <a:endParaRPr lang="de-DE" dirty="0"/>
          </a:p>
        </p:txBody>
      </p:sp>
      <p:sp>
        <p:nvSpPr>
          <p:cNvPr id="4" name="Fußzeilenplatzhalter 3">
            <a:extLst>
              <a:ext uri="{FF2B5EF4-FFF2-40B4-BE49-F238E27FC236}">
                <a16:creationId xmlns:a16="http://schemas.microsoft.com/office/drawing/2014/main" id="{2B59805F-C8DE-9A47-BDDF-DCA4AB82C133}"/>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12D9375B-DD86-674E-81A1-AAB0538433D7}"/>
              </a:ext>
            </a:extLst>
          </p:cNvPr>
          <p:cNvSpPr>
            <a:spLocks noGrp="1"/>
          </p:cNvSpPr>
          <p:nvPr>
            <p:ph type="sldNum" sz="quarter" idx="12"/>
          </p:nvPr>
        </p:nvSpPr>
        <p:spPr/>
        <p:txBody>
          <a:bodyPr/>
          <a:lstStyle/>
          <a:p>
            <a:fld id="{7D26CBBC-A65C-324F-A558-3C7EC3B0734D}" type="slidenum">
              <a:rPr lang="de-DE" smtClean="0"/>
              <a:t>64</a:t>
            </a:fld>
            <a:endParaRPr lang="de-DE"/>
          </a:p>
        </p:txBody>
      </p:sp>
      <p:sp>
        <p:nvSpPr>
          <p:cNvPr id="6" name="Inhaltsplatzhalter 5">
            <a:extLst>
              <a:ext uri="{FF2B5EF4-FFF2-40B4-BE49-F238E27FC236}">
                <a16:creationId xmlns:a16="http://schemas.microsoft.com/office/drawing/2014/main" id="{CDEC508A-C68C-604C-A292-687A2C7CF070}"/>
              </a:ext>
            </a:extLst>
          </p:cNvPr>
          <p:cNvSpPr>
            <a:spLocks noGrp="1"/>
          </p:cNvSpPr>
          <p:nvPr>
            <p:ph sz="half" idx="13"/>
          </p:nvPr>
        </p:nvSpPr>
        <p:spPr>
          <a:xfrm>
            <a:off x="4150517" y="474311"/>
            <a:ext cx="1945483" cy="479846"/>
          </a:xfrm>
        </p:spPr>
        <p:txBody>
          <a:bodyPr/>
          <a:lstStyle/>
          <a:p>
            <a:r>
              <a:rPr lang="de-DE" dirty="0"/>
              <a:t>Quellen</a:t>
            </a:r>
          </a:p>
        </p:txBody>
      </p:sp>
      <p:sp>
        <p:nvSpPr>
          <p:cNvPr id="9" name="Rechteck 8">
            <a:extLst>
              <a:ext uri="{FF2B5EF4-FFF2-40B4-BE49-F238E27FC236}">
                <a16:creationId xmlns:a16="http://schemas.microsoft.com/office/drawing/2014/main" id="{471C6D01-1307-904B-8E44-37D2BD0136B3}"/>
              </a:ext>
            </a:extLst>
          </p:cNvPr>
          <p:cNvSpPr/>
          <p:nvPr/>
        </p:nvSpPr>
        <p:spPr>
          <a:xfrm>
            <a:off x="426720" y="1196489"/>
            <a:ext cx="11536680" cy="4971617"/>
          </a:xfrm>
          <a:prstGeom prst="rect">
            <a:avLst/>
          </a:prstGeom>
        </p:spPr>
        <p:txBody>
          <a:bodyPr wrap="square">
            <a:spAutoFit/>
          </a:bodyPr>
          <a:lstStyle/>
          <a:p>
            <a:pPr>
              <a:lnSpc>
                <a:spcPct val="90000"/>
              </a:lnSpc>
            </a:pPr>
            <a:r>
              <a:rPr lang="de-DE" sz="1600" dirty="0">
                <a:latin typeface="Open Sans" panose="020B0606030504020204" pitchFamily="34" charset="0"/>
                <a:ea typeface="Open Sans" panose="020B0606030504020204" pitchFamily="34" charset="0"/>
                <a:cs typeface="Open Sans" panose="020B0606030504020204" pitchFamily="34" charset="0"/>
              </a:rPr>
              <a:t>Medienberatung NRW (MB NRW) (o. J.). </a:t>
            </a:r>
            <a:r>
              <a:rPr lang="de-DE" sz="1600" i="1" dirty="0">
                <a:latin typeface="Open Sans" panose="020B0606030504020204" pitchFamily="34" charset="0"/>
                <a:ea typeface="Open Sans" panose="020B0606030504020204" pitchFamily="34" charset="0"/>
                <a:cs typeface="Open Sans" panose="020B0606030504020204" pitchFamily="34" charset="0"/>
              </a:rPr>
              <a:t>Medienkompetenzrahmen NRW</a:t>
            </a:r>
            <a:r>
              <a:rPr lang="de-DE" sz="1600" dirty="0">
                <a:latin typeface="Open Sans" panose="020B0606030504020204" pitchFamily="34" charset="0"/>
                <a:ea typeface="Open Sans" panose="020B0606030504020204" pitchFamily="34" charset="0"/>
                <a:cs typeface="Open Sans" panose="020B0606030504020204" pitchFamily="34" charset="0"/>
              </a:rPr>
              <a:t>. Düsseldorf: Landesregierung NRW.</a:t>
            </a:r>
          </a:p>
          <a:p>
            <a:pPr>
              <a:lnSpc>
                <a:spcPct val="90000"/>
              </a:lnSpc>
            </a:pPr>
            <a:endParaRPr lang="de-DE" sz="1600" dirty="0">
              <a:latin typeface="Open Sans" panose="020B0606030504020204" pitchFamily="34" charset="0"/>
              <a:ea typeface="Open Sans" panose="020B0606030504020204" pitchFamily="34" charset="0"/>
              <a:cs typeface="Open Sans" panose="020B0606030504020204" pitchFamily="34" charset="0"/>
            </a:endParaRPr>
          </a:p>
          <a:p>
            <a:pPr>
              <a:lnSpc>
                <a:spcPct val="90000"/>
              </a:lnSpc>
            </a:pPr>
            <a:r>
              <a:rPr lang="de-DE" sz="1600" dirty="0">
                <a:latin typeface="Open Sans" panose="020B0606030504020204" pitchFamily="34" charset="0"/>
                <a:ea typeface="Open Sans" panose="020B0606030504020204" pitchFamily="34" charset="0"/>
                <a:cs typeface="Open Sans" panose="020B0606030504020204" pitchFamily="34" charset="0"/>
              </a:rPr>
              <a:t>Ministerium für Schule und Weiterbildung des Landes Nordrhein-Westfalen (MSW NRW) (2008). </a:t>
            </a:r>
            <a:r>
              <a:rPr lang="de-DE" sz="1600" i="1" dirty="0">
                <a:latin typeface="Open Sans" panose="020B0606030504020204" pitchFamily="34" charset="0"/>
                <a:ea typeface="Open Sans" panose="020B0606030504020204" pitchFamily="34" charset="0"/>
                <a:cs typeface="Open Sans" panose="020B0606030504020204" pitchFamily="34" charset="0"/>
              </a:rPr>
              <a:t>Richtlinien und Lehrpläne für die Grundschule in Nordrhein-Westfalen.</a:t>
            </a:r>
            <a:r>
              <a:rPr lang="de-DE" sz="1600" dirty="0">
                <a:latin typeface="Open Sans" panose="020B0606030504020204" pitchFamily="34" charset="0"/>
                <a:ea typeface="Open Sans" panose="020B0606030504020204" pitchFamily="34" charset="0"/>
                <a:cs typeface="Open Sans" panose="020B0606030504020204" pitchFamily="34" charset="0"/>
              </a:rPr>
              <a:t> Frechen: Ritterbach.</a:t>
            </a:r>
          </a:p>
          <a:p>
            <a:pPr>
              <a:lnSpc>
                <a:spcPct val="90000"/>
              </a:lnSpc>
            </a:pPr>
            <a:r>
              <a:rPr lang="de-DE" sz="1600" dirty="0">
                <a:latin typeface="Open Sans" panose="020B0606030504020204" pitchFamily="34" charset="0"/>
                <a:ea typeface="Open Sans" panose="020B0606030504020204" pitchFamily="34" charset="0"/>
                <a:cs typeface="Open Sans" panose="020B0606030504020204" pitchFamily="34" charset="0"/>
              </a:rPr>
              <a:t> </a:t>
            </a:r>
          </a:p>
          <a:p>
            <a:pPr>
              <a:lnSpc>
                <a:spcPct val="90000"/>
              </a:lnSpc>
            </a:pPr>
            <a:r>
              <a:rPr lang="de-DE" sz="1600" dirty="0">
                <a:latin typeface="Open Sans" panose="020B0606030504020204" pitchFamily="34" charset="0"/>
                <a:ea typeface="Open Sans" panose="020B0606030504020204" pitchFamily="34" charset="0"/>
                <a:cs typeface="Open Sans" panose="020B0606030504020204" pitchFamily="34" charset="0"/>
              </a:rPr>
              <a:t>NRW Koalition (2017). </a:t>
            </a:r>
            <a:r>
              <a:rPr lang="de-DE" sz="1600" i="1" dirty="0">
                <a:latin typeface="Open Sans" panose="020B0606030504020204" pitchFamily="34" charset="0"/>
                <a:ea typeface="Open Sans" panose="020B0606030504020204" pitchFamily="34" charset="0"/>
                <a:cs typeface="Open Sans" panose="020B0606030504020204" pitchFamily="34" charset="0"/>
              </a:rPr>
              <a:t>Koalitionsvertrag für Nordrhein-Westfalen 2017-2022</a:t>
            </a:r>
            <a:r>
              <a:rPr lang="de-DE" sz="1600" dirty="0">
                <a:latin typeface="Open Sans" panose="020B0606030504020204" pitchFamily="34" charset="0"/>
                <a:ea typeface="Open Sans" panose="020B0606030504020204" pitchFamily="34" charset="0"/>
                <a:cs typeface="Open Sans" panose="020B0606030504020204" pitchFamily="34" charset="0"/>
              </a:rPr>
              <a:t>. Düsseldorf: CDU Nordrhein-Westfalen; FDP Nordrhein-Westfalen.</a:t>
            </a:r>
          </a:p>
          <a:p>
            <a:pPr>
              <a:lnSpc>
                <a:spcPct val="90000"/>
              </a:lnSpc>
            </a:pPr>
            <a:r>
              <a:rPr lang="de-DE" sz="1600" dirty="0">
                <a:latin typeface="Open Sans" panose="020B0606030504020204" pitchFamily="34" charset="0"/>
                <a:ea typeface="Open Sans" panose="020B0606030504020204" pitchFamily="34" charset="0"/>
                <a:cs typeface="Open Sans" panose="020B0606030504020204" pitchFamily="34" charset="0"/>
              </a:rPr>
              <a:t> </a:t>
            </a:r>
          </a:p>
          <a:p>
            <a:pPr>
              <a:lnSpc>
                <a:spcPct val="90000"/>
              </a:lnSpc>
            </a:pPr>
            <a:r>
              <a:rPr lang="de-DE" sz="1600" dirty="0" err="1">
                <a:latin typeface="Open Sans" panose="020B0606030504020204" pitchFamily="34" charset="0"/>
                <a:ea typeface="Open Sans" panose="020B0606030504020204" pitchFamily="34" charset="0"/>
                <a:cs typeface="Open Sans" panose="020B0606030504020204" pitchFamily="34" charset="0"/>
              </a:rPr>
              <a:t>Pólya</a:t>
            </a:r>
            <a:r>
              <a:rPr lang="de-DE" sz="1600" dirty="0">
                <a:latin typeface="Open Sans" panose="020B0606030504020204" pitchFamily="34" charset="0"/>
                <a:ea typeface="Open Sans" panose="020B0606030504020204" pitchFamily="34" charset="0"/>
                <a:cs typeface="Open Sans" panose="020B0606030504020204" pitchFamily="34" charset="0"/>
              </a:rPr>
              <a:t>, G. (1979). </a:t>
            </a:r>
            <a:r>
              <a:rPr lang="de-DE" sz="1600" i="1" dirty="0">
                <a:latin typeface="Open Sans" panose="020B0606030504020204" pitchFamily="34" charset="0"/>
                <a:ea typeface="Open Sans" panose="020B0606030504020204" pitchFamily="34" charset="0"/>
                <a:cs typeface="Open Sans" panose="020B0606030504020204" pitchFamily="34" charset="0"/>
              </a:rPr>
              <a:t>Vom Lösen mathematischer Aufgaben</a:t>
            </a:r>
            <a:r>
              <a:rPr lang="de-DE" sz="1600" dirty="0">
                <a:latin typeface="Open Sans" panose="020B0606030504020204" pitchFamily="34" charset="0"/>
                <a:ea typeface="Open Sans" panose="020B0606030504020204" pitchFamily="34" charset="0"/>
                <a:cs typeface="Open Sans" panose="020B0606030504020204" pitchFamily="34" charset="0"/>
              </a:rPr>
              <a:t> (Bd. 1). Basel: </a:t>
            </a:r>
            <a:r>
              <a:rPr lang="de-DE" sz="1600" dirty="0" err="1">
                <a:latin typeface="Open Sans" panose="020B0606030504020204" pitchFamily="34" charset="0"/>
                <a:ea typeface="Open Sans" panose="020B0606030504020204" pitchFamily="34" charset="0"/>
                <a:cs typeface="Open Sans" panose="020B0606030504020204" pitchFamily="34" charset="0"/>
              </a:rPr>
              <a:t>Birkhäuser</a:t>
            </a:r>
            <a:r>
              <a:rPr lang="de-DE" sz="1600" dirty="0">
                <a:latin typeface="Open Sans" panose="020B0606030504020204" pitchFamily="34" charset="0"/>
                <a:ea typeface="Open Sans" panose="020B0606030504020204" pitchFamily="34" charset="0"/>
                <a:cs typeface="Open Sans" panose="020B0606030504020204" pitchFamily="34" charset="0"/>
              </a:rPr>
              <a:t>. </a:t>
            </a:r>
          </a:p>
          <a:p>
            <a:pPr>
              <a:lnSpc>
                <a:spcPct val="90000"/>
              </a:lnSpc>
            </a:pPr>
            <a:r>
              <a:rPr lang="de-DE" sz="1600" dirty="0">
                <a:latin typeface="Open Sans" panose="020B0606030504020204" pitchFamily="34" charset="0"/>
                <a:ea typeface="Open Sans" panose="020B0606030504020204" pitchFamily="34" charset="0"/>
                <a:cs typeface="Open Sans" panose="020B0606030504020204" pitchFamily="34" charset="0"/>
              </a:rPr>
              <a:t> </a:t>
            </a:r>
          </a:p>
          <a:p>
            <a:pPr>
              <a:lnSpc>
                <a:spcPct val="90000"/>
              </a:lnSpc>
            </a:pPr>
            <a:r>
              <a:rPr lang="de-DE" sz="1600" dirty="0">
                <a:latin typeface="Open Sans" panose="020B0606030504020204" pitchFamily="34" charset="0"/>
                <a:ea typeface="Open Sans" panose="020B0606030504020204" pitchFamily="34" charset="0"/>
                <a:cs typeface="Open Sans" panose="020B0606030504020204" pitchFamily="34" charset="0"/>
              </a:rPr>
              <a:t>Ratz, D., Schulmeister-</a:t>
            </a:r>
            <a:r>
              <a:rPr lang="de-DE" sz="1600" dirty="0" err="1">
                <a:latin typeface="Open Sans" panose="020B0606030504020204" pitchFamily="34" charset="0"/>
                <a:ea typeface="Open Sans" panose="020B0606030504020204" pitchFamily="34" charset="0"/>
                <a:cs typeface="Open Sans" panose="020B0606030504020204" pitchFamily="34" charset="0"/>
              </a:rPr>
              <a:t>Zimolong</a:t>
            </a:r>
            <a:r>
              <a:rPr lang="de-DE" sz="1600" dirty="0">
                <a:latin typeface="Open Sans" panose="020B0606030504020204" pitchFamily="34" charset="0"/>
                <a:ea typeface="Open Sans" panose="020B0606030504020204" pitchFamily="34" charset="0"/>
                <a:cs typeface="Open Sans" panose="020B0606030504020204" pitchFamily="34" charset="0"/>
              </a:rPr>
              <a:t>, D., </a:t>
            </a:r>
            <a:r>
              <a:rPr lang="de-DE" sz="1600" dirty="0" err="1">
                <a:latin typeface="Open Sans" panose="020B0606030504020204" pitchFamily="34" charset="0"/>
                <a:ea typeface="Open Sans" panose="020B0606030504020204" pitchFamily="34" charset="0"/>
                <a:cs typeface="Open Sans" panose="020B0606030504020204" pitchFamily="34" charset="0"/>
              </a:rPr>
              <a:t>Seese</a:t>
            </a:r>
            <a:r>
              <a:rPr lang="de-DE" sz="1600" dirty="0">
                <a:latin typeface="Open Sans" panose="020B0606030504020204" pitchFamily="34" charset="0"/>
                <a:ea typeface="Open Sans" panose="020B0606030504020204" pitchFamily="34" charset="0"/>
                <a:cs typeface="Open Sans" panose="020B0606030504020204" pitchFamily="34" charset="0"/>
              </a:rPr>
              <a:t>, D. &amp; Wiesenberger, J. (2018). </a:t>
            </a:r>
            <a:r>
              <a:rPr lang="de-DE" sz="1600" i="1" dirty="0">
                <a:latin typeface="Open Sans" panose="020B0606030504020204" pitchFamily="34" charset="0"/>
                <a:ea typeface="Open Sans" panose="020B0606030504020204" pitchFamily="34" charset="0"/>
                <a:cs typeface="Open Sans" panose="020B0606030504020204" pitchFamily="34" charset="0"/>
              </a:rPr>
              <a:t>Grundkurs Programmieren in Java</a:t>
            </a:r>
            <a:r>
              <a:rPr lang="de-DE" sz="1600" dirty="0">
                <a:latin typeface="Open Sans" panose="020B0606030504020204" pitchFamily="34" charset="0"/>
                <a:ea typeface="Open Sans" panose="020B0606030504020204" pitchFamily="34" charset="0"/>
                <a:cs typeface="Open Sans" panose="020B0606030504020204" pitchFamily="34" charset="0"/>
              </a:rPr>
              <a:t>. München: Carl Hanser.</a:t>
            </a:r>
          </a:p>
          <a:p>
            <a:pPr>
              <a:lnSpc>
                <a:spcPct val="90000"/>
              </a:lnSpc>
            </a:pPr>
            <a:r>
              <a:rPr lang="de-DE" sz="1600" dirty="0">
                <a:latin typeface="Open Sans" panose="020B0606030504020204" pitchFamily="34" charset="0"/>
                <a:ea typeface="Open Sans" panose="020B0606030504020204" pitchFamily="34" charset="0"/>
                <a:cs typeface="Open Sans" panose="020B0606030504020204" pitchFamily="34" charset="0"/>
              </a:rPr>
              <a:t> </a:t>
            </a:r>
          </a:p>
          <a:p>
            <a:pPr>
              <a:lnSpc>
                <a:spcPct val="90000"/>
              </a:lnSpc>
            </a:pPr>
            <a:r>
              <a:rPr lang="en-US" sz="1600" dirty="0">
                <a:latin typeface="Open Sans" panose="020B0606030504020204" pitchFamily="34" charset="0"/>
                <a:ea typeface="Open Sans" panose="020B0606030504020204" pitchFamily="34" charset="0"/>
                <a:cs typeface="Open Sans" panose="020B0606030504020204" pitchFamily="34" charset="0"/>
              </a:rPr>
              <a:t>Rogers, H. (1987). </a:t>
            </a:r>
            <a:r>
              <a:rPr lang="en-US" sz="1600" i="1" dirty="0">
                <a:latin typeface="Open Sans" panose="020B0606030504020204" pitchFamily="34" charset="0"/>
                <a:ea typeface="Open Sans" panose="020B0606030504020204" pitchFamily="34" charset="0"/>
                <a:cs typeface="Open Sans" panose="020B0606030504020204" pitchFamily="34" charset="0"/>
              </a:rPr>
              <a:t>Theory of Recursive Functions and Effective Computability.</a:t>
            </a:r>
            <a:r>
              <a:rPr lang="en-US" sz="1600" dirty="0">
                <a:latin typeface="Open Sans" panose="020B0606030504020204" pitchFamily="34" charset="0"/>
                <a:ea typeface="Open Sans" panose="020B0606030504020204" pitchFamily="34" charset="0"/>
                <a:cs typeface="Open Sans" panose="020B0606030504020204" pitchFamily="34" charset="0"/>
              </a:rPr>
              <a:t> Cambridge: MIT Press.</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a:lnSpc>
                <a:spcPct val="90000"/>
              </a:lnSpc>
            </a:pPr>
            <a:r>
              <a:rPr lang="en-US" sz="1600" dirty="0">
                <a:latin typeface="Open Sans" panose="020B0606030504020204" pitchFamily="34" charset="0"/>
                <a:ea typeface="Open Sans" panose="020B0606030504020204" pitchFamily="34" charset="0"/>
                <a:cs typeface="Open Sans" panose="020B0606030504020204" pitchFamily="34" charset="0"/>
              </a:rPr>
              <a:t> </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a:lnSpc>
                <a:spcPct val="90000"/>
              </a:lnSpc>
            </a:pPr>
            <a:r>
              <a:rPr lang="de-DE" sz="1600" dirty="0">
                <a:latin typeface="Open Sans" panose="020B0606030504020204" pitchFamily="34" charset="0"/>
                <a:ea typeface="Open Sans" panose="020B0606030504020204" pitchFamily="34" charset="0"/>
                <a:cs typeface="Open Sans" panose="020B0606030504020204" pitchFamily="34" charset="0"/>
              </a:rPr>
              <a:t>Walter, D. (2018). Programmieren! – Auch schon in der Grundschule? </a:t>
            </a:r>
            <a:r>
              <a:rPr lang="de-DE" sz="1600" i="1" dirty="0">
                <a:latin typeface="Open Sans" panose="020B0606030504020204" pitchFamily="34" charset="0"/>
                <a:ea typeface="Open Sans" panose="020B0606030504020204" pitchFamily="34" charset="0"/>
                <a:cs typeface="Open Sans" panose="020B0606030504020204" pitchFamily="34" charset="0"/>
              </a:rPr>
              <a:t>Grundschulunterricht Mathematik</a:t>
            </a:r>
            <a:r>
              <a:rPr lang="de-DE" sz="1600" dirty="0">
                <a:latin typeface="Open Sans" panose="020B0606030504020204" pitchFamily="34" charset="0"/>
                <a:ea typeface="Open Sans" panose="020B0606030504020204" pitchFamily="34" charset="0"/>
                <a:cs typeface="Open Sans" panose="020B0606030504020204" pitchFamily="34" charset="0"/>
              </a:rPr>
              <a:t>. 1/2018. S. 8-12.</a:t>
            </a:r>
          </a:p>
          <a:p>
            <a:pPr>
              <a:lnSpc>
                <a:spcPct val="90000"/>
              </a:lnSpc>
            </a:pPr>
            <a:r>
              <a:rPr lang="de-DE" sz="1600" dirty="0">
                <a:latin typeface="Open Sans" panose="020B0606030504020204" pitchFamily="34" charset="0"/>
                <a:ea typeface="Open Sans" panose="020B0606030504020204" pitchFamily="34" charset="0"/>
                <a:cs typeface="Open Sans" panose="020B0606030504020204" pitchFamily="34" charset="0"/>
              </a:rPr>
              <a:t> </a:t>
            </a:r>
          </a:p>
          <a:p>
            <a:pPr>
              <a:lnSpc>
                <a:spcPct val="90000"/>
              </a:lnSpc>
            </a:pPr>
            <a:r>
              <a:rPr lang="en-US" sz="1600" dirty="0">
                <a:latin typeface="Open Sans" panose="020B0606030504020204" pitchFamily="34" charset="0"/>
                <a:ea typeface="Open Sans" panose="020B0606030504020204" pitchFamily="34" charset="0"/>
                <a:cs typeface="Open Sans" panose="020B0606030504020204" pitchFamily="34" charset="0"/>
              </a:rPr>
              <a:t>Wing, J. (2006). Computational Thinking. </a:t>
            </a:r>
            <a:r>
              <a:rPr lang="en-US" sz="1600" i="1" dirty="0">
                <a:latin typeface="Open Sans" panose="020B0606030504020204" pitchFamily="34" charset="0"/>
                <a:ea typeface="Open Sans" panose="020B0606030504020204" pitchFamily="34" charset="0"/>
                <a:cs typeface="Open Sans" panose="020B0606030504020204" pitchFamily="34" charset="0"/>
              </a:rPr>
              <a:t>Communication of the ACM</a:t>
            </a:r>
            <a:r>
              <a:rPr lang="en-US" sz="1600" dirty="0">
                <a:latin typeface="Open Sans" panose="020B0606030504020204" pitchFamily="34" charset="0"/>
                <a:ea typeface="Open Sans" panose="020B0606030504020204" pitchFamily="34" charset="0"/>
                <a:cs typeface="Open Sans" panose="020B0606030504020204" pitchFamily="34" charset="0"/>
              </a:rPr>
              <a:t>. 49 (3). S. 33-35. </a:t>
            </a:r>
          </a:p>
          <a:p>
            <a:pPr>
              <a:lnSpc>
                <a:spcPct val="90000"/>
              </a:lnSpc>
            </a:pPr>
            <a:r>
              <a:rPr lang="en-US" sz="1600" dirty="0">
                <a:latin typeface="Open Sans" panose="020B0606030504020204" pitchFamily="34" charset="0"/>
                <a:ea typeface="Open Sans" panose="020B0606030504020204" pitchFamily="34" charset="0"/>
                <a:cs typeface="Open Sans" panose="020B0606030504020204" pitchFamily="34" charset="0"/>
              </a:rPr>
              <a:t> </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a:lnSpc>
                <a:spcPct val="90000"/>
              </a:lnSpc>
            </a:pPr>
            <a:r>
              <a:rPr lang="de-DE" sz="1600" dirty="0">
                <a:latin typeface="Open Sans" panose="020B0606030504020204" pitchFamily="34" charset="0"/>
                <a:ea typeface="Open Sans" panose="020B0606030504020204" pitchFamily="34" charset="0"/>
                <a:cs typeface="Open Sans" panose="020B0606030504020204" pitchFamily="34" charset="0"/>
              </a:rPr>
              <a:t>Wurm, B. (2013). </a:t>
            </a:r>
            <a:r>
              <a:rPr lang="de-DE" sz="1600" i="1" dirty="0">
                <a:latin typeface="Open Sans" panose="020B0606030504020204" pitchFamily="34" charset="0"/>
                <a:ea typeface="Open Sans" panose="020B0606030504020204" pitchFamily="34" charset="0"/>
                <a:cs typeface="Open Sans" panose="020B0606030504020204" pitchFamily="34" charset="0"/>
              </a:rPr>
              <a:t>Programmieren lernen: Schritt für Schritt zum ersten Programm.</a:t>
            </a:r>
            <a:r>
              <a:rPr lang="de-DE" sz="1600" dirty="0">
                <a:latin typeface="Open Sans" panose="020B0606030504020204" pitchFamily="34" charset="0"/>
                <a:ea typeface="Open Sans" panose="020B0606030504020204" pitchFamily="34" charset="0"/>
                <a:cs typeface="Open Sans" panose="020B0606030504020204" pitchFamily="34" charset="0"/>
              </a:rPr>
              <a:t> Bonn: Galileo Press.</a:t>
            </a:r>
          </a:p>
          <a:p>
            <a:pPr>
              <a:lnSpc>
                <a:spcPct val="90000"/>
              </a:lnSpc>
            </a:pPr>
            <a:r>
              <a:rPr lang="de-DE" sz="1600" dirty="0">
                <a:latin typeface="Open Sans" panose="020B0606030504020204" pitchFamily="34" charset="0"/>
                <a:ea typeface="Open Sans" panose="020B0606030504020204" pitchFamily="34" charset="0"/>
                <a:cs typeface="Open Sans" panose="020B0606030504020204" pitchFamily="34" charset="0"/>
              </a:rPr>
              <a:t> </a:t>
            </a:r>
          </a:p>
          <a:p>
            <a:pPr>
              <a:lnSpc>
                <a:spcPct val="90000"/>
              </a:lnSpc>
              <a:spcAft>
                <a:spcPts val="0"/>
              </a:spcAft>
            </a:pPr>
            <a:endParaRPr lang="de-DE"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14000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9" name="Textfeld 8">
            <a:extLst>
              <a:ext uri="{FF2B5EF4-FFF2-40B4-BE49-F238E27FC236}">
                <a16:creationId xmlns:a16="http://schemas.microsoft.com/office/drawing/2014/main" id="{D0884FBA-B0A9-7448-AD8F-3ED112F5DA2A}"/>
              </a:ext>
            </a:extLst>
          </p:cNvPr>
          <p:cNvSpPr txBox="1"/>
          <p:nvPr/>
        </p:nvSpPr>
        <p:spPr>
          <a:xfrm>
            <a:off x="4150517" y="421901"/>
            <a:ext cx="5367337" cy="584775"/>
          </a:xfrm>
          <a:prstGeom prst="rect">
            <a:avLst/>
          </a:prstGeom>
          <a:solidFill>
            <a:srgbClr val="428891"/>
          </a:solidFill>
        </p:spPr>
        <p:txBody>
          <a:bodyPr wrap="square" rtlCol="0">
            <a:spAutoFit/>
          </a:bodyPr>
          <a:lstStyle/>
          <a:p>
            <a:r>
              <a:rPr lang="de-DE"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ist Programmieren?</a:t>
            </a:r>
          </a:p>
        </p:txBody>
      </p:sp>
      <p:sp>
        <p:nvSpPr>
          <p:cNvPr id="11" name="Abgerundetes Rechteck 10">
            <a:extLst>
              <a:ext uri="{FF2B5EF4-FFF2-40B4-BE49-F238E27FC236}">
                <a16:creationId xmlns:a16="http://schemas.microsoft.com/office/drawing/2014/main" id="{3DB588A8-39E9-8D42-BAA2-25FFA2E40CBC}"/>
              </a:ext>
            </a:extLst>
          </p:cNvPr>
          <p:cNvSpPr/>
          <p:nvPr/>
        </p:nvSpPr>
        <p:spPr>
          <a:xfrm>
            <a:off x="4350880" y="1386648"/>
            <a:ext cx="2874848" cy="80233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Problem</a:t>
            </a:r>
          </a:p>
        </p:txBody>
      </p:sp>
      <p:sp>
        <p:nvSpPr>
          <p:cNvPr id="12" name="Abgerundetes Rechteck 11">
            <a:extLst>
              <a:ext uri="{FF2B5EF4-FFF2-40B4-BE49-F238E27FC236}">
                <a16:creationId xmlns:a16="http://schemas.microsoft.com/office/drawing/2014/main" id="{F472DB96-9490-0045-A0B5-D6B4E2CC4952}"/>
              </a:ext>
            </a:extLst>
          </p:cNvPr>
          <p:cNvSpPr/>
          <p:nvPr/>
        </p:nvSpPr>
        <p:spPr>
          <a:xfrm>
            <a:off x="4350880" y="2353569"/>
            <a:ext cx="2867438" cy="80233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algorithmische Beschreibung</a:t>
            </a:r>
          </a:p>
        </p:txBody>
      </p:sp>
      <p:sp>
        <p:nvSpPr>
          <p:cNvPr id="13" name="Abgerundetes Rechteck 12">
            <a:extLst>
              <a:ext uri="{FF2B5EF4-FFF2-40B4-BE49-F238E27FC236}">
                <a16:creationId xmlns:a16="http://schemas.microsoft.com/office/drawing/2014/main" id="{710D37B9-3F4A-D742-84D6-0E7F83DA43E2}"/>
              </a:ext>
            </a:extLst>
          </p:cNvPr>
          <p:cNvSpPr/>
          <p:nvPr/>
        </p:nvSpPr>
        <p:spPr>
          <a:xfrm>
            <a:off x="4350880" y="3320489"/>
            <a:ext cx="2867438" cy="80168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Programm</a:t>
            </a:r>
          </a:p>
        </p:txBody>
      </p:sp>
      <p:sp>
        <p:nvSpPr>
          <p:cNvPr id="14" name="Abgerundetes Rechteck 13">
            <a:extLst>
              <a:ext uri="{FF2B5EF4-FFF2-40B4-BE49-F238E27FC236}">
                <a16:creationId xmlns:a16="http://schemas.microsoft.com/office/drawing/2014/main" id="{BDD0AB3E-0BF4-944E-9C8E-0688A3FD1CA2}"/>
              </a:ext>
            </a:extLst>
          </p:cNvPr>
          <p:cNvSpPr/>
          <p:nvPr/>
        </p:nvSpPr>
        <p:spPr>
          <a:xfrm>
            <a:off x="4350880" y="4291801"/>
            <a:ext cx="2867438" cy="80168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ausführbares Programm</a:t>
            </a:r>
          </a:p>
        </p:txBody>
      </p:sp>
      <p:sp>
        <p:nvSpPr>
          <p:cNvPr id="15" name="Abgerundetes Rechteck 14">
            <a:extLst>
              <a:ext uri="{FF2B5EF4-FFF2-40B4-BE49-F238E27FC236}">
                <a16:creationId xmlns:a16="http://schemas.microsoft.com/office/drawing/2014/main" id="{E92F9016-B5E9-6144-A62D-BD8B1713C16D}"/>
              </a:ext>
            </a:extLst>
          </p:cNvPr>
          <p:cNvSpPr/>
          <p:nvPr/>
        </p:nvSpPr>
        <p:spPr>
          <a:xfrm>
            <a:off x="4350880" y="5258338"/>
            <a:ext cx="2867438" cy="80168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Problemlösung</a:t>
            </a:r>
          </a:p>
        </p:txBody>
      </p:sp>
      <p:cxnSp>
        <p:nvCxnSpPr>
          <p:cNvPr id="16" name="Gerade Verbindung mit Pfeil 15">
            <a:extLst>
              <a:ext uri="{FF2B5EF4-FFF2-40B4-BE49-F238E27FC236}">
                <a16:creationId xmlns:a16="http://schemas.microsoft.com/office/drawing/2014/main" id="{8CF91134-2C29-6944-BEB1-6D541AC74017}"/>
              </a:ext>
            </a:extLst>
          </p:cNvPr>
          <p:cNvCxnSpPr>
            <a:cxnSpLocks/>
          </p:cNvCxnSpPr>
          <p:nvPr/>
        </p:nvCxnSpPr>
        <p:spPr>
          <a:xfrm>
            <a:off x="5796942" y="2221696"/>
            <a:ext cx="0" cy="101225"/>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17" name="Gerade Verbindung mit Pfeil 16">
            <a:extLst>
              <a:ext uri="{FF2B5EF4-FFF2-40B4-BE49-F238E27FC236}">
                <a16:creationId xmlns:a16="http://schemas.microsoft.com/office/drawing/2014/main" id="{3ECD7F8C-5AE0-AE4F-A6FB-919985CC9C36}"/>
              </a:ext>
            </a:extLst>
          </p:cNvPr>
          <p:cNvCxnSpPr>
            <a:cxnSpLocks/>
          </p:cNvCxnSpPr>
          <p:nvPr/>
        </p:nvCxnSpPr>
        <p:spPr>
          <a:xfrm>
            <a:off x="5786782" y="3214021"/>
            <a:ext cx="0" cy="72206"/>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18" name="Gerade Verbindung mit Pfeil 17">
            <a:extLst>
              <a:ext uri="{FF2B5EF4-FFF2-40B4-BE49-F238E27FC236}">
                <a16:creationId xmlns:a16="http://schemas.microsoft.com/office/drawing/2014/main" id="{D7010EFB-7A1A-AD4E-9550-D4D66ABFF485}"/>
              </a:ext>
            </a:extLst>
          </p:cNvPr>
          <p:cNvCxnSpPr>
            <a:cxnSpLocks/>
          </p:cNvCxnSpPr>
          <p:nvPr/>
        </p:nvCxnSpPr>
        <p:spPr>
          <a:xfrm>
            <a:off x="5796942" y="4198885"/>
            <a:ext cx="0" cy="58944"/>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19" name="Gerade Verbindung mit Pfeil 18">
            <a:extLst>
              <a:ext uri="{FF2B5EF4-FFF2-40B4-BE49-F238E27FC236}">
                <a16:creationId xmlns:a16="http://schemas.microsoft.com/office/drawing/2014/main" id="{B82194AC-8566-D74C-A352-70AF1A14DA34}"/>
              </a:ext>
            </a:extLst>
          </p:cNvPr>
          <p:cNvCxnSpPr>
            <a:cxnSpLocks/>
          </p:cNvCxnSpPr>
          <p:nvPr/>
        </p:nvCxnSpPr>
        <p:spPr>
          <a:xfrm>
            <a:off x="5796942" y="5175639"/>
            <a:ext cx="0" cy="56662"/>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sp>
        <p:nvSpPr>
          <p:cNvPr id="7" name="Foliennummernplatzhalter 6">
            <a:extLst>
              <a:ext uri="{FF2B5EF4-FFF2-40B4-BE49-F238E27FC236}">
                <a16:creationId xmlns:a16="http://schemas.microsoft.com/office/drawing/2014/main" id="{E2FFB54B-E1AA-B040-972B-C7D019715E24}"/>
              </a:ext>
            </a:extLst>
          </p:cNvPr>
          <p:cNvSpPr>
            <a:spLocks noGrp="1"/>
          </p:cNvSpPr>
          <p:nvPr>
            <p:ph type="sldNum" sz="quarter" idx="12"/>
          </p:nvPr>
        </p:nvSpPr>
        <p:spPr/>
        <p:txBody>
          <a:bodyPr/>
          <a:lstStyle/>
          <a:p>
            <a:fld id="{63DC21CD-A42E-AB42-85DA-371CDC81102A}" type="slidenum">
              <a:rPr lang="de-DE" smtClean="0"/>
              <a:pPr/>
              <a:t>6</a:t>
            </a:fld>
            <a:endParaRPr lang="de-DE" dirty="0"/>
          </a:p>
        </p:txBody>
      </p:sp>
      <p:sp>
        <p:nvSpPr>
          <p:cNvPr id="30" name="Abgerundetes Rechteck 29">
            <a:extLst>
              <a:ext uri="{FF2B5EF4-FFF2-40B4-BE49-F238E27FC236}">
                <a16:creationId xmlns:a16="http://schemas.microsoft.com/office/drawing/2014/main" id="{05EEAD40-1305-6541-8904-845ABB541217}"/>
              </a:ext>
            </a:extLst>
          </p:cNvPr>
          <p:cNvSpPr/>
          <p:nvPr/>
        </p:nvSpPr>
        <p:spPr>
          <a:xfrm>
            <a:off x="7850923" y="1377633"/>
            <a:ext cx="3333862" cy="802332"/>
          </a:xfrm>
          <a:prstGeom prst="roundRect">
            <a:avLst/>
          </a:prstGeom>
          <a:ln>
            <a:solidFill>
              <a:srgbClr val="317E87"/>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1600" dirty="0">
                <a:latin typeface="Open Sans" panose="020B0606030504020204" pitchFamily="34" charset="0"/>
                <a:ea typeface="Open Sans" panose="020B0606030504020204" pitchFamily="34" charset="0"/>
                <a:cs typeface="Open Sans" panose="020B0606030504020204" pitchFamily="34" charset="0"/>
              </a:rPr>
              <a:t>Welches Problem ist zu lösen?</a:t>
            </a:r>
            <a:br>
              <a:rPr lang="de-DE" sz="1600" dirty="0">
                <a:latin typeface="Open Sans" panose="020B0606030504020204" pitchFamily="34" charset="0"/>
                <a:ea typeface="Open Sans" panose="020B0606030504020204" pitchFamily="34" charset="0"/>
                <a:cs typeface="Open Sans" panose="020B0606030504020204" pitchFamily="34" charset="0"/>
              </a:rPr>
            </a:br>
            <a:r>
              <a:rPr lang="de-DE" sz="1600" dirty="0">
                <a:latin typeface="Open Sans" panose="020B0606030504020204" pitchFamily="34" charset="0"/>
                <a:ea typeface="Open Sans" panose="020B0606030504020204" pitchFamily="34" charset="0"/>
                <a:cs typeface="Open Sans" panose="020B0606030504020204" pitchFamily="34" charset="0"/>
              </a:rPr>
              <a:t>Was erwarte ich von meiner Lösung?</a:t>
            </a:r>
          </a:p>
        </p:txBody>
      </p:sp>
      <p:sp>
        <p:nvSpPr>
          <p:cNvPr id="31" name="Abgerundetes Rechteck 30">
            <a:extLst>
              <a:ext uri="{FF2B5EF4-FFF2-40B4-BE49-F238E27FC236}">
                <a16:creationId xmlns:a16="http://schemas.microsoft.com/office/drawing/2014/main" id="{C144A56E-CA5D-3A42-8ECF-7972E6139AEA}"/>
              </a:ext>
            </a:extLst>
          </p:cNvPr>
          <p:cNvSpPr/>
          <p:nvPr/>
        </p:nvSpPr>
        <p:spPr>
          <a:xfrm>
            <a:off x="7861083" y="2344554"/>
            <a:ext cx="3333862" cy="802330"/>
          </a:xfrm>
          <a:prstGeom prst="roundRect">
            <a:avLst/>
          </a:prstGeom>
          <a:ln>
            <a:solidFill>
              <a:srgbClr val="42889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1600" dirty="0">
                <a:latin typeface="Open Sans" panose="020B0606030504020204" pitchFamily="34" charset="0"/>
                <a:ea typeface="Open Sans" panose="020B0606030504020204" pitchFamily="34" charset="0"/>
                <a:cs typeface="Open Sans" panose="020B0606030504020204" pitchFamily="34" charset="0"/>
              </a:rPr>
              <a:t>Wie lässt sich das Problem lösen?</a:t>
            </a:r>
          </a:p>
        </p:txBody>
      </p:sp>
      <p:sp>
        <p:nvSpPr>
          <p:cNvPr id="32" name="Abgerundetes Rechteck 31">
            <a:extLst>
              <a:ext uri="{FF2B5EF4-FFF2-40B4-BE49-F238E27FC236}">
                <a16:creationId xmlns:a16="http://schemas.microsoft.com/office/drawing/2014/main" id="{D4D95DEE-7DC2-A649-8B8A-A3AD93A3DA29}"/>
              </a:ext>
            </a:extLst>
          </p:cNvPr>
          <p:cNvSpPr/>
          <p:nvPr/>
        </p:nvSpPr>
        <p:spPr>
          <a:xfrm>
            <a:off x="7861083" y="3311474"/>
            <a:ext cx="3333862" cy="801685"/>
          </a:xfrm>
          <a:prstGeom prst="roundRect">
            <a:avLst/>
          </a:prstGeom>
          <a:ln>
            <a:solidFill>
              <a:srgbClr val="42889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1600" dirty="0">
                <a:latin typeface="Open Sans" panose="020B0606030504020204" pitchFamily="34" charset="0"/>
                <a:ea typeface="Open Sans" panose="020B0606030504020204" pitchFamily="34" charset="0"/>
                <a:cs typeface="Open Sans" panose="020B0606030504020204" pitchFamily="34" charset="0"/>
              </a:rPr>
              <a:t>Wie bringe ich meine Idee dem Computer bei? </a:t>
            </a:r>
          </a:p>
          <a:p>
            <a:pPr algn="ctr"/>
            <a:r>
              <a:rPr lang="de-DE" sz="1600" dirty="0">
                <a:latin typeface="Open Sans" panose="020B0606030504020204" pitchFamily="34" charset="0"/>
                <a:ea typeface="Open Sans" panose="020B0606030504020204" pitchFamily="34" charset="0"/>
                <a:cs typeface="Open Sans" panose="020B0606030504020204" pitchFamily="34" charset="0"/>
              </a:rPr>
              <a:t>Z.B. durch ein Java Programm?</a:t>
            </a:r>
          </a:p>
        </p:txBody>
      </p:sp>
      <p:sp>
        <p:nvSpPr>
          <p:cNvPr id="33" name="Abgerundetes Rechteck 32">
            <a:extLst>
              <a:ext uri="{FF2B5EF4-FFF2-40B4-BE49-F238E27FC236}">
                <a16:creationId xmlns:a16="http://schemas.microsoft.com/office/drawing/2014/main" id="{77451BEC-BEDA-5D47-8182-7C3A44F560BD}"/>
              </a:ext>
            </a:extLst>
          </p:cNvPr>
          <p:cNvSpPr/>
          <p:nvPr/>
        </p:nvSpPr>
        <p:spPr>
          <a:xfrm>
            <a:off x="7861083" y="4277749"/>
            <a:ext cx="3333862" cy="801684"/>
          </a:xfrm>
          <a:prstGeom prst="roundRect">
            <a:avLst/>
          </a:prstGeom>
          <a:ln>
            <a:solidFill>
              <a:srgbClr val="42889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1600" dirty="0">
                <a:latin typeface="Open Sans" panose="020B0606030504020204" pitchFamily="34" charset="0"/>
                <a:ea typeface="Open Sans" panose="020B0606030504020204" pitchFamily="34" charset="0"/>
                <a:cs typeface="Open Sans" panose="020B0606030504020204" pitchFamily="34" charset="0"/>
              </a:rPr>
              <a:t>Wie muss der ausführbare Code aussehen? </a:t>
            </a:r>
          </a:p>
          <a:p>
            <a:pPr algn="ctr"/>
            <a:r>
              <a:rPr lang="de-DE" sz="1600" dirty="0">
                <a:latin typeface="Open Sans" panose="020B0606030504020204" pitchFamily="34" charset="0"/>
                <a:ea typeface="Open Sans" panose="020B0606030504020204" pitchFamily="34" charset="0"/>
                <a:cs typeface="Open Sans" panose="020B0606030504020204" pitchFamily="34" charset="0"/>
              </a:rPr>
              <a:t>Z.B. Maschinencode?</a:t>
            </a:r>
          </a:p>
        </p:txBody>
      </p:sp>
      <p:sp>
        <p:nvSpPr>
          <p:cNvPr id="34" name="Abgerundetes Rechteck 33">
            <a:extLst>
              <a:ext uri="{FF2B5EF4-FFF2-40B4-BE49-F238E27FC236}">
                <a16:creationId xmlns:a16="http://schemas.microsoft.com/office/drawing/2014/main" id="{673D92F8-37BE-DC4F-8C9B-0A24B1E20CAC}"/>
              </a:ext>
            </a:extLst>
          </p:cNvPr>
          <p:cNvSpPr/>
          <p:nvPr/>
        </p:nvSpPr>
        <p:spPr>
          <a:xfrm>
            <a:off x="7861083" y="5249324"/>
            <a:ext cx="3333862" cy="801682"/>
          </a:xfrm>
          <a:prstGeom prst="roundRect">
            <a:avLst/>
          </a:prstGeom>
          <a:ln>
            <a:solidFill>
              <a:srgbClr val="42889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1600" dirty="0">
                <a:latin typeface="Open Sans" panose="020B0606030504020204" pitchFamily="34" charset="0"/>
                <a:ea typeface="Open Sans" panose="020B0606030504020204" pitchFamily="34" charset="0"/>
                <a:cs typeface="Open Sans" panose="020B0606030504020204" pitchFamily="34" charset="0"/>
              </a:rPr>
              <a:t>Ist das Problem gelöst?</a:t>
            </a:r>
          </a:p>
        </p:txBody>
      </p:sp>
      <p:sp>
        <p:nvSpPr>
          <p:cNvPr id="35" name="Textfeld 34">
            <a:extLst>
              <a:ext uri="{FF2B5EF4-FFF2-40B4-BE49-F238E27FC236}">
                <a16:creationId xmlns:a16="http://schemas.microsoft.com/office/drawing/2014/main" id="{A13E6E69-A497-8049-8133-EFFA0DFC2256}"/>
              </a:ext>
            </a:extLst>
          </p:cNvPr>
          <p:cNvSpPr txBox="1"/>
          <p:nvPr/>
        </p:nvSpPr>
        <p:spPr>
          <a:xfrm>
            <a:off x="7687159" y="6174489"/>
            <a:ext cx="3497626" cy="523220"/>
          </a:xfrm>
          <a:prstGeom prst="rect">
            <a:avLst/>
          </a:prstGeom>
          <a:noFill/>
        </p:spPr>
        <p:txBody>
          <a:bodyPr wrap="square" rtlCol="0">
            <a:spAutoFit/>
          </a:bodyPr>
          <a:lstStyle/>
          <a:p>
            <a:pPr lvl="0" algn="r"/>
            <a:r>
              <a:rPr lang="de-DE"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 Anlehnung an Ratz et al., 2018, S. 29)</a:t>
            </a:r>
          </a:p>
          <a:p>
            <a:pPr lvl="0"/>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6" name="Abgerundetes Rechteck 35">
            <a:extLst>
              <a:ext uri="{FF2B5EF4-FFF2-40B4-BE49-F238E27FC236}">
                <a16:creationId xmlns:a16="http://schemas.microsoft.com/office/drawing/2014/main" id="{48CB4787-0898-1446-88A7-16E624D276F7}"/>
              </a:ext>
            </a:extLst>
          </p:cNvPr>
          <p:cNvSpPr/>
          <p:nvPr/>
        </p:nvSpPr>
        <p:spPr>
          <a:xfrm>
            <a:off x="626851" y="2037171"/>
            <a:ext cx="3098800" cy="571500"/>
          </a:xfrm>
          <a:prstGeom prst="roundRect">
            <a:avLst/>
          </a:prstGeom>
          <a:ln>
            <a:solidFill>
              <a:srgbClr val="317E8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latin typeface="Open Sans" panose="020B0606030504020204" pitchFamily="34" charset="0"/>
                <a:ea typeface="Open Sans" panose="020B0606030504020204" pitchFamily="34" charset="0"/>
                <a:cs typeface="Open Sans" panose="020B0606030504020204" pitchFamily="34" charset="0"/>
              </a:rPr>
              <a:t>Analyse/Modellierung</a:t>
            </a:r>
          </a:p>
        </p:txBody>
      </p:sp>
      <p:sp>
        <p:nvSpPr>
          <p:cNvPr id="37" name="Abgerundetes Rechteck 36">
            <a:extLst>
              <a:ext uri="{FF2B5EF4-FFF2-40B4-BE49-F238E27FC236}">
                <a16:creationId xmlns:a16="http://schemas.microsoft.com/office/drawing/2014/main" id="{6912E4FD-C122-574A-BEB9-EC4FBFFBB687}"/>
              </a:ext>
            </a:extLst>
          </p:cNvPr>
          <p:cNvSpPr/>
          <p:nvPr/>
        </p:nvSpPr>
        <p:spPr>
          <a:xfrm>
            <a:off x="626851" y="3000477"/>
            <a:ext cx="3098800" cy="571500"/>
          </a:xfrm>
          <a:prstGeom prst="roundRect">
            <a:avLst/>
          </a:prstGeom>
          <a:ln>
            <a:solidFill>
              <a:srgbClr val="317E8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latin typeface="Open Sans" panose="020B0606030504020204" pitchFamily="34" charset="0"/>
                <a:ea typeface="Open Sans" panose="020B0606030504020204" pitchFamily="34" charset="0"/>
                <a:cs typeface="Open Sans" panose="020B0606030504020204" pitchFamily="34" charset="0"/>
              </a:rPr>
              <a:t>Programmierung/</a:t>
            </a:r>
          </a:p>
          <a:p>
            <a:pPr algn="ctr"/>
            <a:r>
              <a:rPr lang="de-DE" dirty="0">
                <a:latin typeface="Open Sans" panose="020B0606030504020204" pitchFamily="34" charset="0"/>
                <a:ea typeface="Open Sans" panose="020B0606030504020204" pitchFamily="34" charset="0"/>
                <a:cs typeface="Open Sans" panose="020B0606030504020204" pitchFamily="34" charset="0"/>
              </a:rPr>
              <a:t>Codierung</a:t>
            </a:r>
          </a:p>
        </p:txBody>
      </p:sp>
      <p:sp>
        <p:nvSpPr>
          <p:cNvPr id="38" name="Abgerundetes Rechteck 37">
            <a:extLst>
              <a:ext uri="{FF2B5EF4-FFF2-40B4-BE49-F238E27FC236}">
                <a16:creationId xmlns:a16="http://schemas.microsoft.com/office/drawing/2014/main" id="{8D55AD2D-08A0-9243-9650-CB6B75A5AC5E}"/>
              </a:ext>
            </a:extLst>
          </p:cNvPr>
          <p:cNvSpPr/>
          <p:nvPr/>
        </p:nvSpPr>
        <p:spPr>
          <a:xfrm>
            <a:off x="626851" y="3963783"/>
            <a:ext cx="3098800" cy="571500"/>
          </a:xfrm>
          <a:prstGeom prst="roundRect">
            <a:avLst/>
          </a:prstGeom>
          <a:ln>
            <a:solidFill>
              <a:srgbClr val="317E8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latin typeface="Open Sans" panose="020B0606030504020204" pitchFamily="34" charset="0"/>
                <a:ea typeface="Open Sans" panose="020B0606030504020204" pitchFamily="34" charset="0"/>
                <a:cs typeface="Open Sans" panose="020B0606030504020204" pitchFamily="34" charset="0"/>
              </a:rPr>
              <a:t>Übersetzung/ </a:t>
            </a:r>
            <a:r>
              <a:rPr lang="de-DE" dirty="0" err="1">
                <a:latin typeface="Open Sans" panose="020B0606030504020204" pitchFamily="34" charset="0"/>
                <a:ea typeface="Open Sans" panose="020B0606030504020204" pitchFamily="34" charset="0"/>
                <a:cs typeface="Open Sans" panose="020B0606030504020204" pitchFamily="34" charset="0"/>
              </a:rPr>
              <a:t>Compilierung</a:t>
            </a: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Abgerundetes Rechteck 38">
            <a:extLst>
              <a:ext uri="{FF2B5EF4-FFF2-40B4-BE49-F238E27FC236}">
                <a16:creationId xmlns:a16="http://schemas.microsoft.com/office/drawing/2014/main" id="{2E46D55E-6A68-6142-8B2D-8052AD50FE42}"/>
              </a:ext>
            </a:extLst>
          </p:cNvPr>
          <p:cNvSpPr/>
          <p:nvPr/>
        </p:nvSpPr>
        <p:spPr>
          <a:xfrm>
            <a:off x="626851" y="4927089"/>
            <a:ext cx="3098800" cy="571500"/>
          </a:xfrm>
          <a:prstGeom prst="roundRect">
            <a:avLst/>
          </a:prstGeom>
          <a:ln>
            <a:solidFill>
              <a:srgbClr val="317E8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latin typeface="Open Sans" panose="020B0606030504020204" pitchFamily="34" charset="0"/>
                <a:ea typeface="Open Sans" panose="020B0606030504020204" pitchFamily="34" charset="0"/>
                <a:cs typeface="Open Sans" panose="020B0606030504020204" pitchFamily="34" charset="0"/>
              </a:rPr>
              <a:t>Ausführung/Interpretation</a:t>
            </a:r>
          </a:p>
        </p:txBody>
      </p:sp>
      <p:sp>
        <p:nvSpPr>
          <p:cNvPr id="2" name="Datumsplatzhalter 1">
            <a:extLst>
              <a:ext uri="{FF2B5EF4-FFF2-40B4-BE49-F238E27FC236}">
                <a16:creationId xmlns:a16="http://schemas.microsoft.com/office/drawing/2014/main" id="{9480625C-6CC2-A84E-A856-3F08440A49BC}"/>
              </a:ext>
            </a:extLst>
          </p:cNvPr>
          <p:cNvSpPr>
            <a:spLocks noGrp="1"/>
          </p:cNvSpPr>
          <p:nvPr>
            <p:ph type="dt" sz="half" idx="10"/>
          </p:nvPr>
        </p:nvSpPr>
        <p:spPr/>
        <p:txBody>
          <a:bodyPr/>
          <a:lstStyle/>
          <a:p>
            <a:fld id="{0404790D-55A0-1E4C-82B1-890B7F365C2B}" type="datetime1">
              <a:rPr lang="de-DE" smtClean="0"/>
              <a:t>25.09.20</a:t>
            </a:fld>
            <a:endParaRPr lang="de-DE"/>
          </a:p>
        </p:txBody>
      </p:sp>
      <p:sp>
        <p:nvSpPr>
          <p:cNvPr id="3" name="Fußzeilenplatzhalter 2">
            <a:extLst>
              <a:ext uri="{FF2B5EF4-FFF2-40B4-BE49-F238E27FC236}">
                <a16:creationId xmlns:a16="http://schemas.microsoft.com/office/drawing/2014/main" id="{EA9146FE-2487-C84F-AEC3-EE4E2E6E489C}"/>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Tree>
    <p:extLst>
      <p:ext uri="{BB962C8B-B14F-4D97-AF65-F5344CB8AC3E}">
        <p14:creationId xmlns:p14="http://schemas.microsoft.com/office/powerpoint/2010/main" val="28372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6"/>
                                        </p:tgtEl>
                                      </p:cBhvr>
                                    </p:animEffect>
                                    <p:set>
                                      <p:cBhvr>
                                        <p:cTn id="29" dur="1" fill="hold">
                                          <p:stCondLst>
                                            <p:cond delay="499"/>
                                          </p:stCondLst>
                                        </p:cTn>
                                        <p:tgtEl>
                                          <p:spTgt spid="3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37"/>
                                        </p:tgtEl>
                                      </p:cBhvr>
                                    </p:animEffect>
                                    <p:set>
                                      <p:cBhvr>
                                        <p:cTn id="32" dur="1" fill="hold">
                                          <p:stCondLst>
                                            <p:cond delay="499"/>
                                          </p:stCondLst>
                                        </p:cTn>
                                        <p:tgtEl>
                                          <p:spTgt spid="37"/>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38"/>
                                        </p:tgtEl>
                                      </p:cBhvr>
                                    </p:animEffect>
                                    <p:set>
                                      <p:cBhvr>
                                        <p:cTn id="35" dur="1" fill="hold">
                                          <p:stCondLst>
                                            <p:cond delay="499"/>
                                          </p:stCondLst>
                                        </p:cTn>
                                        <p:tgtEl>
                                          <p:spTgt spid="3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39"/>
                                        </p:tgtEl>
                                      </p:cBhvr>
                                    </p:animEffect>
                                    <p:set>
                                      <p:cBhvr>
                                        <p:cTn id="38" dur="1" fill="hold">
                                          <p:stCondLst>
                                            <p:cond delay="499"/>
                                          </p:stCondLst>
                                        </p:cTn>
                                        <p:tgtEl>
                                          <p:spTgt spid="3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0" nodeType="clickEffect">
                                  <p:stCondLst>
                                    <p:cond delay="0"/>
                                  </p:stCondLst>
                                  <p:childTnLst>
                                    <p:animMotion origin="layout" path="M 0 0 L -0.29869 0 " pathEditMode="relative" ptsTypes="AA">
                                      <p:cBhvr>
                                        <p:cTn id="42" dur="2000" fill="hold"/>
                                        <p:tgtEl>
                                          <p:spTgt spid="11"/>
                                        </p:tgtEl>
                                        <p:attrNameLst>
                                          <p:attrName>ppt_x</p:attrName>
                                          <p:attrName>ppt_y</p:attrName>
                                        </p:attrNameLst>
                                      </p:cBhvr>
                                    </p:animMotion>
                                  </p:childTnLst>
                                </p:cTn>
                              </p:par>
                              <p:par>
                                <p:cTn id="43" presetID="0" presetClass="path" presetSubtype="0" accel="50000" decel="50000" fill="hold" grpId="0" nodeType="withEffect">
                                  <p:stCondLst>
                                    <p:cond delay="0"/>
                                  </p:stCondLst>
                                  <p:childTnLst>
                                    <p:animMotion origin="layout" path="M 0 0 L -0.29869 0 " pathEditMode="relative" ptsTypes="AA">
                                      <p:cBhvr>
                                        <p:cTn id="44" dur="2000" fill="hold"/>
                                        <p:tgtEl>
                                          <p:spTgt spid="12"/>
                                        </p:tgtEl>
                                        <p:attrNameLst>
                                          <p:attrName>ppt_x</p:attrName>
                                          <p:attrName>ppt_y</p:attrName>
                                        </p:attrNameLst>
                                      </p:cBhvr>
                                    </p:animMotion>
                                  </p:childTnLst>
                                </p:cTn>
                              </p:par>
                              <p:par>
                                <p:cTn id="45" presetID="0" presetClass="path" presetSubtype="0" accel="50000" decel="50000" fill="hold" grpId="0" nodeType="withEffect">
                                  <p:stCondLst>
                                    <p:cond delay="0"/>
                                  </p:stCondLst>
                                  <p:childTnLst>
                                    <p:animMotion origin="layout" path="M 0 0 L -0.29869 0 " pathEditMode="relative" ptsTypes="AA">
                                      <p:cBhvr>
                                        <p:cTn id="46" dur="2000" fill="hold"/>
                                        <p:tgtEl>
                                          <p:spTgt spid="13"/>
                                        </p:tgtEl>
                                        <p:attrNameLst>
                                          <p:attrName>ppt_x</p:attrName>
                                          <p:attrName>ppt_y</p:attrName>
                                        </p:attrNameLst>
                                      </p:cBhvr>
                                    </p:animMotion>
                                  </p:childTnLst>
                                </p:cTn>
                              </p:par>
                              <p:par>
                                <p:cTn id="47" presetID="0" presetClass="path" presetSubtype="0" accel="50000" decel="50000" fill="hold" grpId="0" nodeType="withEffect">
                                  <p:stCondLst>
                                    <p:cond delay="0"/>
                                  </p:stCondLst>
                                  <p:childTnLst>
                                    <p:animMotion origin="layout" path="M 0 0 L -0.29869 0 " pathEditMode="relative" ptsTypes="AA">
                                      <p:cBhvr>
                                        <p:cTn id="48" dur="2000" fill="hold"/>
                                        <p:tgtEl>
                                          <p:spTgt spid="14"/>
                                        </p:tgtEl>
                                        <p:attrNameLst>
                                          <p:attrName>ppt_x</p:attrName>
                                          <p:attrName>ppt_y</p:attrName>
                                        </p:attrNameLst>
                                      </p:cBhvr>
                                    </p:animMotion>
                                  </p:childTnLst>
                                </p:cTn>
                              </p:par>
                              <p:par>
                                <p:cTn id="49" presetID="0" presetClass="path" presetSubtype="0" accel="50000" decel="50000" fill="hold" grpId="0" nodeType="withEffect">
                                  <p:stCondLst>
                                    <p:cond delay="0"/>
                                  </p:stCondLst>
                                  <p:childTnLst>
                                    <p:animMotion origin="layout" path="M 0 0 L -0.29869 0 " pathEditMode="relative" ptsTypes="AA">
                                      <p:cBhvr>
                                        <p:cTn id="50" dur="2000" fill="hold"/>
                                        <p:tgtEl>
                                          <p:spTgt spid="15"/>
                                        </p:tgtEl>
                                        <p:attrNameLst>
                                          <p:attrName>ppt_x</p:attrName>
                                          <p:attrName>ppt_y</p:attrName>
                                        </p:attrNameLst>
                                      </p:cBhvr>
                                    </p:animMotion>
                                  </p:childTnLst>
                                </p:cTn>
                              </p:par>
                              <p:par>
                                <p:cTn id="51" presetID="0" presetClass="path" presetSubtype="0" accel="50000" decel="50000" fill="hold" nodeType="withEffect">
                                  <p:stCondLst>
                                    <p:cond delay="0"/>
                                  </p:stCondLst>
                                  <p:childTnLst>
                                    <p:animMotion origin="layout" path="M 0 0 L -0.29869 0 " pathEditMode="relative" ptsTypes="AA">
                                      <p:cBhvr>
                                        <p:cTn id="52" dur="2000" fill="hold"/>
                                        <p:tgtEl>
                                          <p:spTgt spid="16"/>
                                        </p:tgtEl>
                                        <p:attrNameLst>
                                          <p:attrName>ppt_x</p:attrName>
                                          <p:attrName>ppt_y</p:attrName>
                                        </p:attrNameLst>
                                      </p:cBhvr>
                                    </p:animMotion>
                                  </p:childTnLst>
                                </p:cTn>
                              </p:par>
                              <p:par>
                                <p:cTn id="53" presetID="0" presetClass="path" presetSubtype="0" accel="50000" decel="50000" fill="hold" nodeType="withEffect">
                                  <p:stCondLst>
                                    <p:cond delay="0"/>
                                  </p:stCondLst>
                                  <p:childTnLst>
                                    <p:animMotion origin="layout" path="M 0 0 L -0.29869 0 " pathEditMode="relative" ptsTypes="AA">
                                      <p:cBhvr>
                                        <p:cTn id="54" dur="2000" fill="hold"/>
                                        <p:tgtEl>
                                          <p:spTgt spid="17"/>
                                        </p:tgtEl>
                                        <p:attrNameLst>
                                          <p:attrName>ppt_x</p:attrName>
                                          <p:attrName>ppt_y</p:attrName>
                                        </p:attrNameLst>
                                      </p:cBhvr>
                                    </p:animMotion>
                                  </p:childTnLst>
                                </p:cTn>
                              </p:par>
                              <p:par>
                                <p:cTn id="55" presetID="0" presetClass="path" presetSubtype="0" accel="50000" decel="50000" fill="hold" nodeType="withEffect">
                                  <p:stCondLst>
                                    <p:cond delay="0"/>
                                  </p:stCondLst>
                                  <p:childTnLst>
                                    <p:animMotion origin="layout" path="M 0 0 L -0.29869 0 " pathEditMode="relative" ptsTypes="AA">
                                      <p:cBhvr>
                                        <p:cTn id="56" dur="2000" fill="hold"/>
                                        <p:tgtEl>
                                          <p:spTgt spid="18"/>
                                        </p:tgtEl>
                                        <p:attrNameLst>
                                          <p:attrName>ppt_x</p:attrName>
                                          <p:attrName>ppt_y</p:attrName>
                                        </p:attrNameLst>
                                      </p:cBhvr>
                                    </p:animMotion>
                                  </p:childTnLst>
                                </p:cTn>
                              </p:par>
                              <p:par>
                                <p:cTn id="57" presetID="0" presetClass="path" presetSubtype="0" accel="50000" decel="50000" fill="hold" nodeType="withEffect">
                                  <p:stCondLst>
                                    <p:cond delay="0"/>
                                  </p:stCondLst>
                                  <p:childTnLst>
                                    <p:animMotion origin="layout" path="M 0 0 L -0.29869 0 " pathEditMode="relative" ptsTypes="AA">
                                      <p:cBhvr>
                                        <p:cTn id="58" dur="2000" fill="hold"/>
                                        <p:tgtEl>
                                          <p:spTgt spid="19"/>
                                        </p:tgtEl>
                                        <p:attrNameLst>
                                          <p:attrName>ppt_x</p:attrName>
                                          <p:attrName>ppt_y</p:attrName>
                                        </p:attrNameLst>
                                      </p:cBhvr>
                                    </p:animMotion>
                                  </p:childTnLst>
                                </p:cTn>
                              </p:par>
                              <p:par>
                                <p:cTn id="59" presetID="0" presetClass="path" presetSubtype="0" accel="50000" decel="50000" fill="hold" grpId="1" nodeType="withEffect">
                                  <p:stCondLst>
                                    <p:cond delay="0"/>
                                  </p:stCondLst>
                                  <p:childTnLst>
                                    <p:animMotion origin="layout" path="M 0 0 L -0.29869 0 " pathEditMode="relative" ptsTypes="AA">
                                      <p:cBhvr>
                                        <p:cTn id="60" dur="2000" fill="hold"/>
                                        <p:tgtEl>
                                          <p:spTgt spid="30"/>
                                        </p:tgtEl>
                                        <p:attrNameLst>
                                          <p:attrName>ppt_x</p:attrName>
                                          <p:attrName>ppt_y</p:attrName>
                                        </p:attrNameLst>
                                      </p:cBhvr>
                                    </p:animMotion>
                                  </p:childTnLst>
                                </p:cTn>
                              </p:par>
                              <p:par>
                                <p:cTn id="61" presetID="0" presetClass="path" presetSubtype="0" accel="50000" decel="50000" fill="hold" grpId="1" nodeType="withEffect">
                                  <p:stCondLst>
                                    <p:cond delay="0"/>
                                  </p:stCondLst>
                                  <p:childTnLst>
                                    <p:animMotion origin="layout" path="M 0 0 L -0.29869 0 " pathEditMode="relative" ptsTypes="AA">
                                      <p:cBhvr>
                                        <p:cTn id="62" dur="2000" fill="hold"/>
                                        <p:tgtEl>
                                          <p:spTgt spid="31"/>
                                        </p:tgtEl>
                                        <p:attrNameLst>
                                          <p:attrName>ppt_x</p:attrName>
                                          <p:attrName>ppt_y</p:attrName>
                                        </p:attrNameLst>
                                      </p:cBhvr>
                                    </p:animMotion>
                                  </p:childTnLst>
                                </p:cTn>
                              </p:par>
                              <p:par>
                                <p:cTn id="63" presetID="0" presetClass="path" presetSubtype="0" accel="50000" decel="50000" fill="hold" grpId="1" nodeType="withEffect">
                                  <p:stCondLst>
                                    <p:cond delay="0"/>
                                  </p:stCondLst>
                                  <p:childTnLst>
                                    <p:animMotion origin="layout" path="M 0 0 L -0.29869 0 " pathEditMode="relative" ptsTypes="AA">
                                      <p:cBhvr>
                                        <p:cTn id="64" dur="2000" fill="hold"/>
                                        <p:tgtEl>
                                          <p:spTgt spid="32"/>
                                        </p:tgtEl>
                                        <p:attrNameLst>
                                          <p:attrName>ppt_x</p:attrName>
                                          <p:attrName>ppt_y</p:attrName>
                                        </p:attrNameLst>
                                      </p:cBhvr>
                                    </p:animMotion>
                                  </p:childTnLst>
                                </p:cTn>
                              </p:par>
                              <p:par>
                                <p:cTn id="65" presetID="0" presetClass="path" presetSubtype="0" accel="50000" decel="50000" fill="hold" grpId="1" nodeType="withEffect">
                                  <p:stCondLst>
                                    <p:cond delay="0"/>
                                  </p:stCondLst>
                                  <p:childTnLst>
                                    <p:animMotion origin="layout" path="M 0 0 L -0.29869 0 " pathEditMode="relative" ptsTypes="AA">
                                      <p:cBhvr>
                                        <p:cTn id="66" dur="2000" fill="hold"/>
                                        <p:tgtEl>
                                          <p:spTgt spid="33"/>
                                        </p:tgtEl>
                                        <p:attrNameLst>
                                          <p:attrName>ppt_x</p:attrName>
                                          <p:attrName>ppt_y</p:attrName>
                                        </p:attrNameLst>
                                      </p:cBhvr>
                                    </p:animMotion>
                                  </p:childTnLst>
                                </p:cTn>
                              </p:par>
                              <p:par>
                                <p:cTn id="67" presetID="0" presetClass="path" presetSubtype="0" accel="50000" decel="50000" fill="hold" grpId="1" nodeType="withEffect">
                                  <p:stCondLst>
                                    <p:cond delay="0"/>
                                  </p:stCondLst>
                                  <p:childTnLst>
                                    <p:animMotion origin="layout" path="M 0 0 L -0.29869 0 " pathEditMode="relative" ptsTypes="AA">
                                      <p:cBhvr>
                                        <p:cTn id="68" dur="2000" fill="hold"/>
                                        <p:tgtEl>
                                          <p:spTgt spid="34"/>
                                        </p:tgtEl>
                                        <p:attrNameLst>
                                          <p:attrName>ppt_x</p:attrName>
                                          <p:attrName>ppt_y</p:attrName>
                                        </p:attrNameLst>
                                      </p:cBhvr>
                                    </p:animMotion>
                                  </p:childTnLst>
                                </p:cTn>
                              </p:par>
                              <p:par>
                                <p:cTn id="69" presetID="0" presetClass="path" presetSubtype="0" accel="50000" decel="50000" fill="hold" grpId="1" nodeType="withEffect">
                                  <p:stCondLst>
                                    <p:cond delay="0"/>
                                  </p:stCondLst>
                                  <p:childTnLst>
                                    <p:animMotion origin="layout" path="M 0 0 L -0.29869 0 " pathEditMode="relative" ptsTypes="AA">
                                      <p:cBhvr>
                                        <p:cTn id="70" dur="2000" fill="hold"/>
                                        <p:tgtEl>
                                          <p:spTgt spid="3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p:bldP spid="35" grpId="1"/>
      <p:bldP spid="36" grpId="0" animBg="1"/>
      <p:bldP spid="36" grpId="1" animBg="1"/>
      <p:bldP spid="37" grpId="0" animBg="1"/>
      <p:bldP spid="37" grpId="1" animBg="1"/>
      <p:bldP spid="38" grpId="0" animBg="1"/>
      <p:bldP spid="38" grpId="1" animBg="1"/>
      <p:bldP spid="39" grpId="0" animBg="1"/>
      <p:bldP spid="3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B008D58-2D96-124F-8139-C849BF129C44}"/>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7C47651F-2D6F-5A45-90E7-21F9C781683C}"/>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73C742B9-D397-F54B-9700-50CC7F870449}"/>
              </a:ext>
            </a:extLst>
          </p:cNvPr>
          <p:cNvSpPr>
            <a:spLocks noGrp="1"/>
          </p:cNvSpPr>
          <p:nvPr>
            <p:ph type="sldNum" sz="quarter" idx="12"/>
          </p:nvPr>
        </p:nvSpPr>
        <p:spPr/>
        <p:txBody>
          <a:bodyPr/>
          <a:lstStyle/>
          <a:p>
            <a:fld id="{7D26CBBC-A65C-324F-A558-3C7EC3B0734D}" type="slidenum">
              <a:rPr lang="de-DE" smtClean="0"/>
              <a:t>7</a:t>
            </a:fld>
            <a:endParaRPr lang="de-DE"/>
          </a:p>
        </p:txBody>
      </p:sp>
      <p:sp>
        <p:nvSpPr>
          <p:cNvPr id="7" name="Textfeld 6">
            <a:extLst>
              <a:ext uri="{FF2B5EF4-FFF2-40B4-BE49-F238E27FC236}">
                <a16:creationId xmlns:a16="http://schemas.microsoft.com/office/drawing/2014/main" id="{D6830E91-1091-8944-ABDE-16356F0F033A}"/>
              </a:ext>
            </a:extLst>
          </p:cNvPr>
          <p:cNvSpPr txBox="1"/>
          <p:nvPr/>
        </p:nvSpPr>
        <p:spPr>
          <a:xfrm>
            <a:off x="4150517" y="421901"/>
            <a:ext cx="5367337" cy="584775"/>
          </a:xfrm>
          <a:prstGeom prst="rect">
            <a:avLst/>
          </a:prstGeom>
          <a:solidFill>
            <a:srgbClr val="428891"/>
          </a:solidFill>
        </p:spPr>
        <p:txBody>
          <a:bodyPr wrap="square" rtlCol="0">
            <a:spAutoFit/>
          </a:bodyPr>
          <a:lstStyle/>
          <a:p>
            <a:r>
              <a:rPr lang="de-DE"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ist Programmieren?</a:t>
            </a:r>
          </a:p>
        </p:txBody>
      </p:sp>
      <p:sp>
        <p:nvSpPr>
          <p:cNvPr id="8" name="Abgerundetes Rechteck 7">
            <a:extLst>
              <a:ext uri="{FF2B5EF4-FFF2-40B4-BE49-F238E27FC236}">
                <a16:creationId xmlns:a16="http://schemas.microsoft.com/office/drawing/2014/main" id="{AFC55CF5-8583-CC4E-9E8B-2257A6569650}"/>
              </a:ext>
            </a:extLst>
          </p:cNvPr>
          <p:cNvSpPr/>
          <p:nvPr/>
        </p:nvSpPr>
        <p:spPr>
          <a:xfrm>
            <a:off x="711200" y="1380125"/>
            <a:ext cx="2874848" cy="80233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Problem</a:t>
            </a:r>
          </a:p>
        </p:txBody>
      </p:sp>
      <p:sp>
        <p:nvSpPr>
          <p:cNvPr id="9" name="Abgerundetes Rechteck 8">
            <a:extLst>
              <a:ext uri="{FF2B5EF4-FFF2-40B4-BE49-F238E27FC236}">
                <a16:creationId xmlns:a16="http://schemas.microsoft.com/office/drawing/2014/main" id="{95CF6B44-BE41-934F-929B-D139361E42F3}"/>
              </a:ext>
            </a:extLst>
          </p:cNvPr>
          <p:cNvSpPr/>
          <p:nvPr/>
        </p:nvSpPr>
        <p:spPr>
          <a:xfrm>
            <a:off x="711200" y="2347046"/>
            <a:ext cx="2867438" cy="80233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algorithmische Beschreibung</a:t>
            </a:r>
          </a:p>
        </p:txBody>
      </p:sp>
      <p:sp>
        <p:nvSpPr>
          <p:cNvPr id="10" name="Abgerundetes Rechteck 9">
            <a:extLst>
              <a:ext uri="{FF2B5EF4-FFF2-40B4-BE49-F238E27FC236}">
                <a16:creationId xmlns:a16="http://schemas.microsoft.com/office/drawing/2014/main" id="{B8D55774-E562-C94D-8CA6-BC8C8D2F91C5}"/>
              </a:ext>
            </a:extLst>
          </p:cNvPr>
          <p:cNvSpPr/>
          <p:nvPr/>
        </p:nvSpPr>
        <p:spPr>
          <a:xfrm>
            <a:off x="711200" y="3313966"/>
            <a:ext cx="2867438" cy="80168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Programm</a:t>
            </a:r>
          </a:p>
        </p:txBody>
      </p:sp>
      <p:sp>
        <p:nvSpPr>
          <p:cNvPr id="11" name="Abgerundetes Rechteck 10">
            <a:extLst>
              <a:ext uri="{FF2B5EF4-FFF2-40B4-BE49-F238E27FC236}">
                <a16:creationId xmlns:a16="http://schemas.microsoft.com/office/drawing/2014/main" id="{FE586B6B-EC9D-DA49-9A1E-3FBAF4CCDA4F}"/>
              </a:ext>
            </a:extLst>
          </p:cNvPr>
          <p:cNvSpPr/>
          <p:nvPr/>
        </p:nvSpPr>
        <p:spPr>
          <a:xfrm>
            <a:off x="711200" y="4285278"/>
            <a:ext cx="2867438" cy="80168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ausführbares Programm</a:t>
            </a:r>
          </a:p>
        </p:txBody>
      </p:sp>
      <p:sp>
        <p:nvSpPr>
          <p:cNvPr id="12" name="Abgerundetes Rechteck 11">
            <a:extLst>
              <a:ext uri="{FF2B5EF4-FFF2-40B4-BE49-F238E27FC236}">
                <a16:creationId xmlns:a16="http://schemas.microsoft.com/office/drawing/2014/main" id="{7320A45F-6C8B-4142-A1AF-60909120F4AF}"/>
              </a:ext>
            </a:extLst>
          </p:cNvPr>
          <p:cNvSpPr/>
          <p:nvPr/>
        </p:nvSpPr>
        <p:spPr>
          <a:xfrm>
            <a:off x="711200" y="5251815"/>
            <a:ext cx="2867438" cy="80168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Problemlösung</a:t>
            </a:r>
          </a:p>
        </p:txBody>
      </p:sp>
      <p:cxnSp>
        <p:nvCxnSpPr>
          <p:cNvPr id="13" name="Gerade Verbindung mit Pfeil 12">
            <a:extLst>
              <a:ext uri="{FF2B5EF4-FFF2-40B4-BE49-F238E27FC236}">
                <a16:creationId xmlns:a16="http://schemas.microsoft.com/office/drawing/2014/main" id="{F399FB40-F135-C742-BC10-C305336F0AB2}"/>
              </a:ext>
            </a:extLst>
          </p:cNvPr>
          <p:cNvCxnSpPr>
            <a:cxnSpLocks/>
          </p:cNvCxnSpPr>
          <p:nvPr/>
        </p:nvCxnSpPr>
        <p:spPr>
          <a:xfrm>
            <a:off x="2157262" y="2215173"/>
            <a:ext cx="0" cy="101225"/>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14" name="Gerade Verbindung mit Pfeil 13">
            <a:extLst>
              <a:ext uri="{FF2B5EF4-FFF2-40B4-BE49-F238E27FC236}">
                <a16:creationId xmlns:a16="http://schemas.microsoft.com/office/drawing/2014/main" id="{205D7F32-8406-7749-BA0B-A16256B40737}"/>
              </a:ext>
            </a:extLst>
          </p:cNvPr>
          <p:cNvCxnSpPr>
            <a:cxnSpLocks/>
          </p:cNvCxnSpPr>
          <p:nvPr/>
        </p:nvCxnSpPr>
        <p:spPr>
          <a:xfrm>
            <a:off x="2147102" y="3207498"/>
            <a:ext cx="0" cy="72206"/>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15" name="Gerade Verbindung mit Pfeil 14">
            <a:extLst>
              <a:ext uri="{FF2B5EF4-FFF2-40B4-BE49-F238E27FC236}">
                <a16:creationId xmlns:a16="http://schemas.microsoft.com/office/drawing/2014/main" id="{8160E64F-AE5F-1749-9BB9-11DD83210B6C}"/>
              </a:ext>
            </a:extLst>
          </p:cNvPr>
          <p:cNvCxnSpPr>
            <a:cxnSpLocks/>
          </p:cNvCxnSpPr>
          <p:nvPr/>
        </p:nvCxnSpPr>
        <p:spPr>
          <a:xfrm>
            <a:off x="2157262" y="4192362"/>
            <a:ext cx="0" cy="58944"/>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16" name="Gerade Verbindung mit Pfeil 15">
            <a:extLst>
              <a:ext uri="{FF2B5EF4-FFF2-40B4-BE49-F238E27FC236}">
                <a16:creationId xmlns:a16="http://schemas.microsoft.com/office/drawing/2014/main" id="{1A76A129-C56A-F944-997F-0A79C0468D24}"/>
              </a:ext>
            </a:extLst>
          </p:cNvPr>
          <p:cNvCxnSpPr>
            <a:cxnSpLocks/>
          </p:cNvCxnSpPr>
          <p:nvPr/>
        </p:nvCxnSpPr>
        <p:spPr>
          <a:xfrm>
            <a:off x="2157262" y="5169116"/>
            <a:ext cx="0" cy="56662"/>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sp>
        <p:nvSpPr>
          <p:cNvPr id="17" name="Abgerundetes Rechteck 16">
            <a:extLst>
              <a:ext uri="{FF2B5EF4-FFF2-40B4-BE49-F238E27FC236}">
                <a16:creationId xmlns:a16="http://schemas.microsoft.com/office/drawing/2014/main" id="{9F08751B-EC42-9341-9C80-E14693CB2A03}"/>
              </a:ext>
            </a:extLst>
          </p:cNvPr>
          <p:cNvSpPr/>
          <p:nvPr/>
        </p:nvSpPr>
        <p:spPr>
          <a:xfrm>
            <a:off x="4211243" y="1371110"/>
            <a:ext cx="3333862" cy="802332"/>
          </a:xfrm>
          <a:prstGeom prst="roundRect">
            <a:avLst/>
          </a:prstGeom>
          <a:ln>
            <a:solidFill>
              <a:srgbClr val="317E87"/>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1600" dirty="0">
                <a:latin typeface="Open Sans" panose="020B0606030504020204" pitchFamily="34" charset="0"/>
                <a:ea typeface="Open Sans" panose="020B0606030504020204" pitchFamily="34" charset="0"/>
                <a:cs typeface="Open Sans" panose="020B0606030504020204" pitchFamily="34" charset="0"/>
              </a:rPr>
              <a:t>Welches Problem ist zu lösen?</a:t>
            </a:r>
            <a:br>
              <a:rPr lang="de-DE" sz="1600" dirty="0">
                <a:latin typeface="Open Sans" panose="020B0606030504020204" pitchFamily="34" charset="0"/>
                <a:ea typeface="Open Sans" panose="020B0606030504020204" pitchFamily="34" charset="0"/>
                <a:cs typeface="Open Sans" panose="020B0606030504020204" pitchFamily="34" charset="0"/>
              </a:rPr>
            </a:br>
            <a:r>
              <a:rPr lang="de-DE" sz="1600" dirty="0">
                <a:latin typeface="Open Sans" panose="020B0606030504020204" pitchFamily="34" charset="0"/>
                <a:ea typeface="Open Sans" panose="020B0606030504020204" pitchFamily="34" charset="0"/>
                <a:cs typeface="Open Sans" panose="020B0606030504020204" pitchFamily="34" charset="0"/>
              </a:rPr>
              <a:t>Was erwarte ich von meiner Lösung?</a:t>
            </a:r>
          </a:p>
        </p:txBody>
      </p:sp>
      <p:sp>
        <p:nvSpPr>
          <p:cNvPr id="18" name="Abgerundetes Rechteck 17">
            <a:extLst>
              <a:ext uri="{FF2B5EF4-FFF2-40B4-BE49-F238E27FC236}">
                <a16:creationId xmlns:a16="http://schemas.microsoft.com/office/drawing/2014/main" id="{5EB069E5-CC58-0546-A90C-3C75637571F7}"/>
              </a:ext>
            </a:extLst>
          </p:cNvPr>
          <p:cNvSpPr/>
          <p:nvPr/>
        </p:nvSpPr>
        <p:spPr>
          <a:xfrm>
            <a:off x="4221403" y="2338031"/>
            <a:ext cx="3333862" cy="802330"/>
          </a:xfrm>
          <a:prstGeom prst="roundRect">
            <a:avLst/>
          </a:prstGeom>
          <a:ln>
            <a:solidFill>
              <a:srgbClr val="42889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1600" dirty="0">
                <a:latin typeface="Open Sans" panose="020B0606030504020204" pitchFamily="34" charset="0"/>
                <a:ea typeface="Open Sans" panose="020B0606030504020204" pitchFamily="34" charset="0"/>
                <a:cs typeface="Open Sans" panose="020B0606030504020204" pitchFamily="34" charset="0"/>
              </a:rPr>
              <a:t>Wie lässt sich das Problem lösen?</a:t>
            </a:r>
          </a:p>
        </p:txBody>
      </p:sp>
      <p:sp>
        <p:nvSpPr>
          <p:cNvPr id="19" name="Abgerundetes Rechteck 18">
            <a:extLst>
              <a:ext uri="{FF2B5EF4-FFF2-40B4-BE49-F238E27FC236}">
                <a16:creationId xmlns:a16="http://schemas.microsoft.com/office/drawing/2014/main" id="{AFA112B6-8EBD-1B46-93FB-A21B8BD46FD0}"/>
              </a:ext>
            </a:extLst>
          </p:cNvPr>
          <p:cNvSpPr/>
          <p:nvPr/>
        </p:nvSpPr>
        <p:spPr>
          <a:xfrm>
            <a:off x="4221403" y="3304951"/>
            <a:ext cx="3333862" cy="801685"/>
          </a:xfrm>
          <a:prstGeom prst="roundRect">
            <a:avLst/>
          </a:prstGeom>
          <a:ln>
            <a:solidFill>
              <a:srgbClr val="42889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1600" dirty="0">
                <a:latin typeface="Open Sans" panose="020B0606030504020204" pitchFamily="34" charset="0"/>
                <a:ea typeface="Open Sans" panose="020B0606030504020204" pitchFamily="34" charset="0"/>
                <a:cs typeface="Open Sans" panose="020B0606030504020204" pitchFamily="34" charset="0"/>
              </a:rPr>
              <a:t>Wie bringe ich meine Idee dem Computer bei? </a:t>
            </a:r>
          </a:p>
          <a:p>
            <a:pPr algn="ctr"/>
            <a:r>
              <a:rPr lang="de-DE" sz="1600" dirty="0">
                <a:latin typeface="Open Sans" panose="020B0606030504020204" pitchFamily="34" charset="0"/>
                <a:ea typeface="Open Sans" panose="020B0606030504020204" pitchFamily="34" charset="0"/>
                <a:cs typeface="Open Sans" panose="020B0606030504020204" pitchFamily="34" charset="0"/>
              </a:rPr>
              <a:t>Z.B. durch ein Java Programm?</a:t>
            </a:r>
          </a:p>
        </p:txBody>
      </p:sp>
      <p:sp>
        <p:nvSpPr>
          <p:cNvPr id="20" name="Abgerundetes Rechteck 19">
            <a:extLst>
              <a:ext uri="{FF2B5EF4-FFF2-40B4-BE49-F238E27FC236}">
                <a16:creationId xmlns:a16="http://schemas.microsoft.com/office/drawing/2014/main" id="{D12B9B76-EEC9-3D4F-889E-9F2730E5AA38}"/>
              </a:ext>
            </a:extLst>
          </p:cNvPr>
          <p:cNvSpPr/>
          <p:nvPr/>
        </p:nvSpPr>
        <p:spPr>
          <a:xfrm>
            <a:off x="4221403" y="4271226"/>
            <a:ext cx="3333862" cy="801684"/>
          </a:xfrm>
          <a:prstGeom prst="roundRect">
            <a:avLst/>
          </a:prstGeom>
          <a:ln>
            <a:solidFill>
              <a:srgbClr val="42889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1600" dirty="0">
                <a:latin typeface="Open Sans" panose="020B0606030504020204" pitchFamily="34" charset="0"/>
                <a:ea typeface="Open Sans" panose="020B0606030504020204" pitchFamily="34" charset="0"/>
                <a:cs typeface="Open Sans" panose="020B0606030504020204" pitchFamily="34" charset="0"/>
              </a:rPr>
              <a:t>Wie muss der ausführbare Code aussehen? </a:t>
            </a:r>
          </a:p>
          <a:p>
            <a:pPr algn="ctr"/>
            <a:r>
              <a:rPr lang="de-DE" sz="1600" dirty="0">
                <a:latin typeface="Open Sans" panose="020B0606030504020204" pitchFamily="34" charset="0"/>
                <a:ea typeface="Open Sans" panose="020B0606030504020204" pitchFamily="34" charset="0"/>
                <a:cs typeface="Open Sans" panose="020B0606030504020204" pitchFamily="34" charset="0"/>
              </a:rPr>
              <a:t>Z.B. Maschinencode?</a:t>
            </a:r>
          </a:p>
        </p:txBody>
      </p:sp>
      <p:sp>
        <p:nvSpPr>
          <p:cNvPr id="21" name="Abgerundetes Rechteck 20">
            <a:extLst>
              <a:ext uri="{FF2B5EF4-FFF2-40B4-BE49-F238E27FC236}">
                <a16:creationId xmlns:a16="http://schemas.microsoft.com/office/drawing/2014/main" id="{B040E47A-271A-2D40-9F9B-E52B48C7EBC4}"/>
              </a:ext>
            </a:extLst>
          </p:cNvPr>
          <p:cNvSpPr/>
          <p:nvPr/>
        </p:nvSpPr>
        <p:spPr>
          <a:xfrm>
            <a:off x="4221403" y="5242801"/>
            <a:ext cx="3333862" cy="801682"/>
          </a:xfrm>
          <a:prstGeom prst="roundRect">
            <a:avLst/>
          </a:prstGeom>
          <a:ln>
            <a:solidFill>
              <a:srgbClr val="42889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1600" dirty="0">
                <a:latin typeface="Open Sans" panose="020B0606030504020204" pitchFamily="34" charset="0"/>
                <a:ea typeface="Open Sans" panose="020B0606030504020204" pitchFamily="34" charset="0"/>
                <a:cs typeface="Open Sans" panose="020B0606030504020204" pitchFamily="34" charset="0"/>
              </a:rPr>
              <a:t>Ist das Problem gelöst?</a:t>
            </a:r>
          </a:p>
        </p:txBody>
      </p:sp>
      <p:pic>
        <p:nvPicPr>
          <p:cNvPr id="31" name="Grafik 30">
            <a:extLst>
              <a:ext uri="{FF2B5EF4-FFF2-40B4-BE49-F238E27FC236}">
                <a16:creationId xmlns:a16="http://schemas.microsoft.com/office/drawing/2014/main" id="{B58977E2-FAE9-8241-85A4-630B342210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4173" y="2460221"/>
            <a:ext cx="4252876" cy="2192011"/>
          </a:xfrm>
          <a:prstGeom prst="rect">
            <a:avLst/>
          </a:prstGeom>
        </p:spPr>
      </p:pic>
      <p:pic>
        <p:nvPicPr>
          <p:cNvPr id="1026" name="Picture 2" descr="page59image7132432">
            <a:extLst>
              <a:ext uri="{FF2B5EF4-FFF2-40B4-BE49-F238E27FC236}">
                <a16:creationId xmlns:a16="http://schemas.microsoft.com/office/drawing/2014/main" id="{31C1F040-1E74-2141-BE38-F7579E3921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700" cy="508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page59image7160768">
            <a:extLst>
              <a:ext uri="{FF2B5EF4-FFF2-40B4-BE49-F238E27FC236}">
                <a16:creationId xmlns:a16="http://schemas.microsoft.com/office/drawing/2014/main" id="{04F75F97-4EEE-304C-B399-DC45EB29BB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Textfeld 23">
            <a:extLst>
              <a:ext uri="{FF2B5EF4-FFF2-40B4-BE49-F238E27FC236}">
                <a16:creationId xmlns:a16="http://schemas.microsoft.com/office/drawing/2014/main" id="{7967442F-0FDA-2840-96E0-DE3C2609AC56}"/>
              </a:ext>
            </a:extLst>
          </p:cNvPr>
          <p:cNvSpPr txBox="1"/>
          <p:nvPr/>
        </p:nvSpPr>
        <p:spPr>
          <a:xfrm>
            <a:off x="8590726" y="4759220"/>
            <a:ext cx="3497626" cy="523220"/>
          </a:xfrm>
          <a:prstGeom prst="rect">
            <a:avLst/>
          </a:prstGeom>
          <a:noFill/>
        </p:spPr>
        <p:txBody>
          <a:bodyPr wrap="square" rtlCol="0">
            <a:spAutoFit/>
          </a:bodyPr>
          <a:lstStyle/>
          <a:p>
            <a:pPr lvl="0" algn="r"/>
            <a:r>
              <a:rPr lang="de-DE"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(MSW NRW, 2008, S. 59)</a:t>
            </a:r>
          </a:p>
          <a:p>
            <a:pPr lvl="0"/>
            <a:endParaRPr lang="de-DE"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Textfeld 24">
            <a:extLst>
              <a:ext uri="{FF2B5EF4-FFF2-40B4-BE49-F238E27FC236}">
                <a16:creationId xmlns:a16="http://schemas.microsoft.com/office/drawing/2014/main" id="{7363D123-166C-E645-A09C-53B0C70E6ACD}"/>
              </a:ext>
            </a:extLst>
          </p:cNvPr>
          <p:cNvSpPr txBox="1"/>
          <p:nvPr/>
        </p:nvSpPr>
        <p:spPr>
          <a:xfrm>
            <a:off x="4042877" y="6177858"/>
            <a:ext cx="3497626" cy="523220"/>
          </a:xfrm>
          <a:prstGeom prst="rect">
            <a:avLst/>
          </a:prstGeom>
          <a:noFill/>
        </p:spPr>
        <p:txBody>
          <a:bodyPr wrap="square" rtlCol="0">
            <a:spAutoFit/>
          </a:bodyPr>
          <a:lstStyle/>
          <a:p>
            <a:pPr lvl="0" algn="r"/>
            <a:r>
              <a:rPr lang="de-DE"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 Anlehnung an Ratz et al., 2018, S. 29)</a:t>
            </a:r>
          </a:p>
          <a:p>
            <a:pPr lvl="0"/>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3903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428891"/>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12"/>
                                        </p:tgtEl>
                                        <p:attrNameLst>
                                          <p:attrName>fillcolor</p:attrName>
                                        </p:attrNameLst>
                                      </p:cBhvr>
                                      <p:to>
                                        <a:srgbClr val="428891"/>
                                      </p:to>
                                    </p:animClr>
                                    <p:set>
                                      <p:cBhvr>
                                        <p:cTn id="11" dur="2000" fill="hold"/>
                                        <p:tgtEl>
                                          <p:spTgt spid="12"/>
                                        </p:tgtEl>
                                        <p:attrNameLst>
                                          <p:attrName>fill.type</p:attrName>
                                        </p:attrNameLst>
                                      </p:cBhvr>
                                      <p:to>
                                        <p:strVal val="solid"/>
                                      </p:to>
                                    </p:set>
                                    <p:set>
                                      <p:cBhvr>
                                        <p:cTn id="12" dur="2000" fill="hold"/>
                                        <p:tgtEl>
                                          <p:spTgt spid="12"/>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281ACC6A-C8E6-034C-A24B-3BAD34CBD340}"/>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C3BA861E-85A3-D241-850B-889A404998B0}"/>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813C6887-E052-0340-A2CE-9B90641CDD5C}"/>
              </a:ext>
            </a:extLst>
          </p:cNvPr>
          <p:cNvSpPr>
            <a:spLocks noGrp="1"/>
          </p:cNvSpPr>
          <p:nvPr>
            <p:ph type="sldNum" sz="quarter" idx="12"/>
          </p:nvPr>
        </p:nvSpPr>
        <p:spPr/>
        <p:txBody>
          <a:bodyPr/>
          <a:lstStyle/>
          <a:p>
            <a:fld id="{7D26CBBC-A65C-324F-A558-3C7EC3B0734D}" type="slidenum">
              <a:rPr lang="de-DE" smtClean="0"/>
              <a:t>8</a:t>
            </a:fld>
            <a:endParaRPr lang="de-DE"/>
          </a:p>
        </p:txBody>
      </p:sp>
      <p:sp>
        <p:nvSpPr>
          <p:cNvPr id="7" name="Rechteck 6">
            <a:extLst>
              <a:ext uri="{FF2B5EF4-FFF2-40B4-BE49-F238E27FC236}">
                <a16:creationId xmlns:a16="http://schemas.microsoft.com/office/drawing/2014/main" id="{EE065635-C5A1-DF48-8BD0-872CE63EFED0}"/>
              </a:ext>
            </a:extLst>
          </p:cNvPr>
          <p:cNvSpPr/>
          <p:nvPr/>
        </p:nvSpPr>
        <p:spPr>
          <a:xfrm>
            <a:off x="7850924" y="1566194"/>
            <a:ext cx="3344022" cy="461665"/>
          </a:xfrm>
          <a:prstGeom prst="rect">
            <a:avLst/>
          </a:prstGeom>
          <a:solidFill>
            <a:schemeClr val="bg1"/>
          </a:solidFill>
        </p:spPr>
        <p:txBody>
          <a:bodyPr wrap="square">
            <a:spAutoFit/>
          </a:bodyPr>
          <a:lstStyle/>
          <a:p>
            <a:pPr lvl="0"/>
            <a:r>
              <a:rPr lang="de-DE" sz="2400" dirty="0">
                <a:latin typeface="Open Sans" panose="020B0606030504020204" pitchFamily="34" charset="0"/>
                <a:ea typeface="Open Sans" panose="020B0606030504020204" pitchFamily="34" charset="0"/>
                <a:cs typeface="Open Sans" panose="020B0606030504020204" pitchFamily="34" charset="0"/>
              </a:rPr>
              <a:t>Problem verstehen</a:t>
            </a:r>
          </a:p>
        </p:txBody>
      </p:sp>
      <p:sp>
        <p:nvSpPr>
          <p:cNvPr id="8" name="Rechteck 7">
            <a:extLst>
              <a:ext uri="{FF2B5EF4-FFF2-40B4-BE49-F238E27FC236}">
                <a16:creationId xmlns:a16="http://schemas.microsoft.com/office/drawing/2014/main" id="{0CA3EE49-AB4F-F44E-81C6-84C90564F55A}"/>
              </a:ext>
            </a:extLst>
          </p:cNvPr>
          <p:cNvSpPr/>
          <p:nvPr/>
        </p:nvSpPr>
        <p:spPr>
          <a:xfrm>
            <a:off x="7845843" y="2523901"/>
            <a:ext cx="2621631" cy="461665"/>
          </a:xfrm>
          <a:prstGeom prst="rect">
            <a:avLst/>
          </a:prstGeom>
          <a:solidFill>
            <a:schemeClr val="bg1"/>
          </a:solidFill>
        </p:spPr>
        <p:txBody>
          <a:bodyPr wrap="square">
            <a:spAutoFit/>
          </a:bodyPr>
          <a:lstStyle/>
          <a:p>
            <a:pPr lvl="0"/>
            <a:r>
              <a:rPr lang="de-DE" sz="2400" dirty="0">
                <a:latin typeface="Open Sans" panose="020B0606030504020204" pitchFamily="34" charset="0"/>
                <a:ea typeface="Open Sans" panose="020B0606030504020204" pitchFamily="34" charset="0"/>
                <a:cs typeface="Open Sans" panose="020B0606030504020204" pitchFamily="34" charset="0"/>
              </a:rPr>
              <a:t>Plan aufstellen</a:t>
            </a:r>
          </a:p>
        </p:txBody>
      </p:sp>
      <p:sp>
        <p:nvSpPr>
          <p:cNvPr id="9" name="Rechteck 8">
            <a:extLst>
              <a:ext uri="{FF2B5EF4-FFF2-40B4-BE49-F238E27FC236}">
                <a16:creationId xmlns:a16="http://schemas.microsoft.com/office/drawing/2014/main" id="{5110F3FA-53AB-664F-90E7-17D14EEBA87F}"/>
              </a:ext>
            </a:extLst>
          </p:cNvPr>
          <p:cNvSpPr/>
          <p:nvPr/>
        </p:nvSpPr>
        <p:spPr>
          <a:xfrm>
            <a:off x="7861084" y="4455834"/>
            <a:ext cx="2401854" cy="461665"/>
          </a:xfrm>
          <a:prstGeom prst="rect">
            <a:avLst/>
          </a:prstGeom>
          <a:solidFill>
            <a:schemeClr val="bg1"/>
          </a:solidFill>
        </p:spPr>
        <p:txBody>
          <a:bodyPr wrap="square">
            <a:spAutoFit/>
          </a:bodyPr>
          <a:lstStyle/>
          <a:p>
            <a:pPr lvl="0"/>
            <a:r>
              <a:rPr lang="de-DE" sz="2400" dirty="0">
                <a:latin typeface="Open Sans" panose="020B0606030504020204" pitchFamily="34" charset="0"/>
                <a:ea typeface="Open Sans" panose="020B0606030504020204" pitchFamily="34" charset="0"/>
                <a:cs typeface="Open Sans" panose="020B0606030504020204" pitchFamily="34" charset="0"/>
              </a:rPr>
              <a:t>Plan ausführen</a:t>
            </a:r>
          </a:p>
        </p:txBody>
      </p:sp>
      <p:sp>
        <p:nvSpPr>
          <p:cNvPr id="10" name="Rechteck 9">
            <a:extLst>
              <a:ext uri="{FF2B5EF4-FFF2-40B4-BE49-F238E27FC236}">
                <a16:creationId xmlns:a16="http://schemas.microsoft.com/office/drawing/2014/main" id="{8C658CB5-6E24-E04F-A9B8-95CF06679A2B}"/>
              </a:ext>
            </a:extLst>
          </p:cNvPr>
          <p:cNvSpPr/>
          <p:nvPr/>
        </p:nvSpPr>
        <p:spPr>
          <a:xfrm>
            <a:off x="7861084" y="5419332"/>
            <a:ext cx="1752148" cy="461665"/>
          </a:xfrm>
          <a:prstGeom prst="rect">
            <a:avLst/>
          </a:prstGeom>
          <a:solidFill>
            <a:schemeClr val="bg1"/>
          </a:solidFill>
        </p:spPr>
        <p:txBody>
          <a:bodyPr wrap="square">
            <a:spAutoFit/>
          </a:bodyPr>
          <a:lstStyle/>
          <a:p>
            <a:pPr lvl="0"/>
            <a:r>
              <a:rPr lang="de-DE" sz="2400" dirty="0">
                <a:latin typeface="Open Sans" panose="020B0606030504020204" pitchFamily="34" charset="0"/>
                <a:ea typeface="Open Sans" panose="020B0606030504020204" pitchFamily="34" charset="0"/>
                <a:cs typeface="Open Sans" panose="020B0606030504020204" pitchFamily="34" charset="0"/>
              </a:rPr>
              <a:t>Rückschau</a:t>
            </a:r>
          </a:p>
        </p:txBody>
      </p:sp>
      <p:sp>
        <p:nvSpPr>
          <p:cNvPr id="39" name="Textfeld 38">
            <a:extLst>
              <a:ext uri="{FF2B5EF4-FFF2-40B4-BE49-F238E27FC236}">
                <a16:creationId xmlns:a16="http://schemas.microsoft.com/office/drawing/2014/main" id="{A88B52FC-81A5-A64F-B87F-3BBE32B83AA5}"/>
              </a:ext>
            </a:extLst>
          </p:cNvPr>
          <p:cNvSpPr txBox="1"/>
          <p:nvPr/>
        </p:nvSpPr>
        <p:spPr>
          <a:xfrm>
            <a:off x="7627434" y="5883088"/>
            <a:ext cx="4493801" cy="58477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de-DE" sz="1600" dirty="0">
                <a:solidFill>
                  <a:srgbClr val="317E87"/>
                </a:solidFill>
                <a:latin typeface="Open Sans" panose="020B0606030504020204" pitchFamily="34" charset="0"/>
                <a:ea typeface="Open Sans" panose="020B0606030504020204" pitchFamily="34" charset="0"/>
                <a:cs typeface="Open Sans" panose="020B0606030504020204" pitchFamily="34" charset="0"/>
              </a:rPr>
              <a:t>Vier Phasen des Problemlösens nach </a:t>
            </a:r>
            <a:r>
              <a:rPr lang="de-DE" sz="1600" dirty="0" err="1">
                <a:solidFill>
                  <a:srgbClr val="317E87"/>
                </a:solidFill>
                <a:latin typeface="Open Sans" panose="020B0606030504020204" pitchFamily="34" charset="0"/>
                <a:ea typeface="Open Sans" panose="020B0606030504020204" pitchFamily="34" charset="0"/>
                <a:cs typeface="Open Sans" panose="020B0606030504020204" pitchFamily="34" charset="0"/>
              </a:rPr>
              <a:t>Pólya</a:t>
            </a:r>
            <a:endParaRPr lang="de-DE" sz="1600" dirty="0">
              <a:solidFill>
                <a:srgbClr val="317E87"/>
              </a:solidFill>
              <a:latin typeface="Open Sans" panose="020B0606030504020204" pitchFamily="34" charset="0"/>
              <a:ea typeface="Open Sans" panose="020B0606030504020204" pitchFamily="34" charset="0"/>
              <a:cs typeface="Open Sans" panose="020B0606030504020204" pitchFamily="34" charset="0"/>
            </a:endParaRPr>
          </a:p>
          <a:p>
            <a:r>
              <a:rPr lang="de-DE" sz="1600" dirty="0">
                <a:solidFill>
                  <a:srgbClr val="317E87"/>
                </a:solidFill>
                <a:latin typeface="Open Sans" panose="020B0606030504020204" pitchFamily="34" charset="0"/>
                <a:ea typeface="Open Sans" panose="020B0606030504020204" pitchFamily="34" charset="0"/>
                <a:cs typeface="Open Sans" panose="020B0606030504020204" pitchFamily="34" charset="0"/>
              </a:rPr>
              <a:t>Ein Problem ist keine Routineaufgabe!</a:t>
            </a:r>
            <a:endParaRPr lang="de-DE" sz="16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Textfeld 39">
            <a:extLst>
              <a:ext uri="{FF2B5EF4-FFF2-40B4-BE49-F238E27FC236}">
                <a16:creationId xmlns:a16="http://schemas.microsoft.com/office/drawing/2014/main" id="{6F2387D6-66BD-5B48-BB23-EF0E2046014D}"/>
              </a:ext>
            </a:extLst>
          </p:cNvPr>
          <p:cNvSpPr txBox="1"/>
          <p:nvPr/>
        </p:nvSpPr>
        <p:spPr>
          <a:xfrm>
            <a:off x="4150517" y="421901"/>
            <a:ext cx="5367337" cy="584775"/>
          </a:xfrm>
          <a:prstGeom prst="rect">
            <a:avLst/>
          </a:prstGeom>
          <a:solidFill>
            <a:srgbClr val="428891"/>
          </a:solidFill>
        </p:spPr>
        <p:txBody>
          <a:bodyPr wrap="square" rtlCol="0">
            <a:spAutoFit/>
          </a:bodyPr>
          <a:lstStyle/>
          <a:p>
            <a:r>
              <a:rPr lang="de-DE"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ist Programmieren?</a:t>
            </a:r>
          </a:p>
        </p:txBody>
      </p:sp>
      <p:sp>
        <p:nvSpPr>
          <p:cNvPr id="41" name="Abgerundetes Rechteck 40">
            <a:extLst>
              <a:ext uri="{FF2B5EF4-FFF2-40B4-BE49-F238E27FC236}">
                <a16:creationId xmlns:a16="http://schemas.microsoft.com/office/drawing/2014/main" id="{CD8E0AD1-3F7B-4B46-BDE0-4B84973681E9}"/>
              </a:ext>
            </a:extLst>
          </p:cNvPr>
          <p:cNvSpPr/>
          <p:nvPr/>
        </p:nvSpPr>
        <p:spPr>
          <a:xfrm>
            <a:off x="711200" y="1380125"/>
            <a:ext cx="2874848" cy="802332"/>
          </a:xfrm>
          <a:prstGeom prst="roundRect">
            <a:avLst/>
          </a:prstGeom>
          <a:solidFill>
            <a:srgbClr val="428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Problem</a:t>
            </a:r>
          </a:p>
        </p:txBody>
      </p:sp>
      <p:sp>
        <p:nvSpPr>
          <p:cNvPr id="42" name="Abgerundetes Rechteck 41">
            <a:extLst>
              <a:ext uri="{FF2B5EF4-FFF2-40B4-BE49-F238E27FC236}">
                <a16:creationId xmlns:a16="http://schemas.microsoft.com/office/drawing/2014/main" id="{30D89E31-03D6-9245-B2A4-09197C6A56BC}"/>
              </a:ext>
            </a:extLst>
          </p:cNvPr>
          <p:cNvSpPr/>
          <p:nvPr/>
        </p:nvSpPr>
        <p:spPr>
          <a:xfrm>
            <a:off x="711200" y="2347046"/>
            <a:ext cx="2867438" cy="80233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algorithmische Beschreibung</a:t>
            </a:r>
          </a:p>
        </p:txBody>
      </p:sp>
      <p:sp>
        <p:nvSpPr>
          <p:cNvPr id="43" name="Abgerundetes Rechteck 42">
            <a:extLst>
              <a:ext uri="{FF2B5EF4-FFF2-40B4-BE49-F238E27FC236}">
                <a16:creationId xmlns:a16="http://schemas.microsoft.com/office/drawing/2014/main" id="{E1AA9C35-84E5-8C48-9104-8061460550A5}"/>
              </a:ext>
            </a:extLst>
          </p:cNvPr>
          <p:cNvSpPr/>
          <p:nvPr/>
        </p:nvSpPr>
        <p:spPr>
          <a:xfrm>
            <a:off x="711200" y="3313966"/>
            <a:ext cx="2867438" cy="80168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Programm</a:t>
            </a:r>
          </a:p>
        </p:txBody>
      </p:sp>
      <p:sp>
        <p:nvSpPr>
          <p:cNvPr id="44" name="Abgerundetes Rechteck 43">
            <a:extLst>
              <a:ext uri="{FF2B5EF4-FFF2-40B4-BE49-F238E27FC236}">
                <a16:creationId xmlns:a16="http://schemas.microsoft.com/office/drawing/2014/main" id="{8590DCEC-CC93-DB44-85EE-68F26ECAD48D}"/>
              </a:ext>
            </a:extLst>
          </p:cNvPr>
          <p:cNvSpPr/>
          <p:nvPr/>
        </p:nvSpPr>
        <p:spPr>
          <a:xfrm>
            <a:off x="711200" y="4285278"/>
            <a:ext cx="2867438" cy="80168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ausführbares Programm</a:t>
            </a:r>
          </a:p>
        </p:txBody>
      </p:sp>
      <p:sp>
        <p:nvSpPr>
          <p:cNvPr id="45" name="Abgerundetes Rechteck 44">
            <a:extLst>
              <a:ext uri="{FF2B5EF4-FFF2-40B4-BE49-F238E27FC236}">
                <a16:creationId xmlns:a16="http://schemas.microsoft.com/office/drawing/2014/main" id="{F41CDEA3-68FC-4C48-9931-7B2A46FB06BA}"/>
              </a:ext>
            </a:extLst>
          </p:cNvPr>
          <p:cNvSpPr/>
          <p:nvPr/>
        </p:nvSpPr>
        <p:spPr>
          <a:xfrm>
            <a:off x="711200" y="5251815"/>
            <a:ext cx="2867438" cy="801683"/>
          </a:xfrm>
          <a:prstGeom prst="roundRect">
            <a:avLst/>
          </a:prstGeom>
          <a:solidFill>
            <a:srgbClr val="428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Problemlösung</a:t>
            </a:r>
          </a:p>
        </p:txBody>
      </p:sp>
      <p:cxnSp>
        <p:nvCxnSpPr>
          <p:cNvPr id="46" name="Gerade Verbindung mit Pfeil 45">
            <a:extLst>
              <a:ext uri="{FF2B5EF4-FFF2-40B4-BE49-F238E27FC236}">
                <a16:creationId xmlns:a16="http://schemas.microsoft.com/office/drawing/2014/main" id="{85F47BE1-2FB9-C340-A56C-BD21D77BBB5E}"/>
              </a:ext>
            </a:extLst>
          </p:cNvPr>
          <p:cNvCxnSpPr>
            <a:cxnSpLocks/>
          </p:cNvCxnSpPr>
          <p:nvPr/>
        </p:nvCxnSpPr>
        <p:spPr>
          <a:xfrm>
            <a:off x="2157262" y="2215173"/>
            <a:ext cx="0" cy="101225"/>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47" name="Gerade Verbindung mit Pfeil 46">
            <a:extLst>
              <a:ext uri="{FF2B5EF4-FFF2-40B4-BE49-F238E27FC236}">
                <a16:creationId xmlns:a16="http://schemas.microsoft.com/office/drawing/2014/main" id="{04F4A1D3-AAB8-D847-A295-C9300C074F6A}"/>
              </a:ext>
            </a:extLst>
          </p:cNvPr>
          <p:cNvCxnSpPr>
            <a:cxnSpLocks/>
          </p:cNvCxnSpPr>
          <p:nvPr/>
        </p:nvCxnSpPr>
        <p:spPr>
          <a:xfrm>
            <a:off x="2147102" y="3207498"/>
            <a:ext cx="0" cy="72206"/>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48" name="Gerade Verbindung mit Pfeil 47">
            <a:extLst>
              <a:ext uri="{FF2B5EF4-FFF2-40B4-BE49-F238E27FC236}">
                <a16:creationId xmlns:a16="http://schemas.microsoft.com/office/drawing/2014/main" id="{A8ABF81A-7A65-8B4C-B6B9-7C0455C0BE7E}"/>
              </a:ext>
            </a:extLst>
          </p:cNvPr>
          <p:cNvCxnSpPr>
            <a:cxnSpLocks/>
          </p:cNvCxnSpPr>
          <p:nvPr/>
        </p:nvCxnSpPr>
        <p:spPr>
          <a:xfrm>
            <a:off x="2157262" y="4192362"/>
            <a:ext cx="0" cy="58944"/>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49" name="Gerade Verbindung mit Pfeil 48">
            <a:extLst>
              <a:ext uri="{FF2B5EF4-FFF2-40B4-BE49-F238E27FC236}">
                <a16:creationId xmlns:a16="http://schemas.microsoft.com/office/drawing/2014/main" id="{DE89700B-4C7E-3244-B448-E1227AD7A9E4}"/>
              </a:ext>
            </a:extLst>
          </p:cNvPr>
          <p:cNvCxnSpPr>
            <a:cxnSpLocks/>
          </p:cNvCxnSpPr>
          <p:nvPr/>
        </p:nvCxnSpPr>
        <p:spPr>
          <a:xfrm>
            <a:off x="2157262" y="5169116"/>
            <a:ext cx="0" cy="56662"/>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sp>
        <p:nvSpPr>
          <p:cNvPr id="50" name="Abgerundetes Rechteck 49">
            <a:extLst>
              <a:ext uri="{FF2B5EF4-FFF2-40B4-BE49-F238E27FC236}">
                <a16:creationId xmlns:a16="http://schemas.microsoft.com/office/drawing/2014/main" id="{81C75332-2788-6945-99CB-19DE0E39A9E8}"/>
              </a:ext>
            </a:extLst>
          </p:cNvPr>
          <p:cNvSpPr/>
          <p:nvPr/>
        </p:nvSpPr>
        <p:spPr>
          <a:xfrm>
            <a:off x="4211243" y="1371110"/>
            <a:ext cx="3333862" cy="802332"/>
          </a:xfrm>
          <a:prstGeom prst="roundRect">
            <a:avLst/>
          </a:prstGeom>
          <a:ln>
            <a:solidFill>
              <a:srgbClr val="317E87"/>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1600" dirty="0">
                <a:latin typeface="Open Sans" panose="020B0606030504020204" pitchFamily="34" charset="0"/>
                <a:ea typeface="Open Sans" panose="020B0606030504020204" pitchFamily="34" charset="0"/>
                <a:cs typeface="Open Sans" panose="020B0606030504020204" pitchFamily="34" charset="0"/>
              </a:rPr>
              <a:t>Welches Problem ist zu lösen?</a:t>
            </a:r>
            <a:br>
              <a:rPr lang="de-DE" sz="1600" dirty="0">
                <a:latin typeface="Open Sans" panose="020B0606030504020204" pitchFamily="34" charset="0"/>
                <a:ea typeface="Open Sans" panose="020B0606030504020204" pitchFamily="34" charset="0"/>
                <a:cs typeface="Open Sans" panose="020B0606030504020204" pitchFamily="34" charset="0"/>
              </a:rPr>
            </a:br>
            <a:r>
              <a:rPr lang="de-DE" sz="1600" dirty="0">
                <a:latin typeface="Open Sans" panose="020B0606030504020204" pitchFamily="34" charset="0"/>
                <a:ea typeface="Open Sans" panose="020B0606030504020204" pitchFamily="34" charset="0"/>
                <a:cs typeface="Open Sans" panose="020B0606030504020204" pitchFamily="34" charset="0"/>
              </a:rPr>
              <a:t>Was erwarte ich von meiner Lösung?</a:t>
            </a:r>
          </a:p>
        </p:txBody>
      </p:sp>
      <p:sp>
        <p:nvSpPr>
          <p:cNvPr id="51" name="Abgerundetes Rechteck 50">
            <a:extLst>
              <a:ext uri="{FF2B5EF4-FFF2-40B4-BE49-F238E27FC236}">
                <a16:creationId xmlns:a16="http://schemas.microsoft.com/office/drawing/2014/main" id="{153A710A-E72B-F84F-80FB-00DD7C2A0330}"/>
              </a:ext>
            </a:extLst>
          </p:cNvPr>
          <p:cNvSpPr/>
          <p:nvPr/>
        </p:nvSpPr>
        <p:spPr>
          <a:xfrm>
            <a:off x="4221403" y="2338031"/>
            <a:ext cx="3333862" cy="802330"/>
          </a:xfrm>
          <a:prstGeom prst="roundRect">
            <a:avLst/>
          </a:prstGeom>
          <a:ln>
            <a:solidFill>
              <a:srgbClr val="42889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1600" dirty="0">
                <a:latin typeface="Open Sans" panose="020B0606030504020204" pitchFamily="34" charset="0"/>
                <a:ea typeface="Open Sans" panose="020B0606030504020204" pitchFamily="34" charset="0"/>
                <a:cs typeface="Open Sans" panose="020B0606030504020204" pitchFamily="34" charset="0"/>
              </a:rPr>
              <a:t>Wie lässt sich das Problem lösen?</a:t>
            </a:r>
          </a:p>
        </p:txBody>
      </p:sp>
      <p:sp>
        <p:nvSpPr>
          <p:cNvPr id="52" name="Abgerundetes Rechteck 51">
            <a:extLst>
              <a:ext uri="{FF2B5EF4-FFF2-40B4-BE49-F238E27FC236}">
                <a16:creationId xmlns:a16="http://schemas.microsoft.com/office/drawing/2014/main" id="{82F1DAE3-AB26-F045-B061-E2CB820506B6}"/>
              </a:ext>
            </a:extLst>
          </p:cNvPr>
          <p:cNvSpPr/>
          <p:nvPr/>
        </p:nvSpPr>
        <p:spPr>
          <a:xfrm>
            <a:off x="4221403" y="3304951"/>
            <a:ext cx="3333862" cy="801685"/>
          </a:xfrm>
          <a:prstGeom prst="roundRect">
            <a:avLst/>
          </a:prstGeom>
          <a:ln>
            <a:solidFill>
              <a:srgbClr val="42889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1600" dirty="0">
                <a:latin typeface="Open Sans" panose="020B0606030504020204" pitchFamily="34" charset="0"/>
                <a:ea typeface="Open Sans" panose="020B0606030504020204" pitchFamily="34" charset="0"/>
                <a:cs typeface="Open Sans" panose="020B0606030504020204" pitchFamily="34" charset="0"/>
              </a:rPr>
              <a:t>Wie bringe ich meine Idee dem Computer bei? </a:t>
            </a:r>
          </a:p>
          <a:p>
            <a:pPr algn="ctr"/>
            <a:r>
              <a:rPr lang="de-DE" sz="1600" dirty="0">
                <a:latin typeface="Open Sans" panose="020B0606030504020204" pitchFamily="34" charset="0"/>
                <a:ea typeface="Open Sans" panose="020B0606030504020204" pitchFamily="34" charset="0"/>
                <a:cs typeface="Open Sans" panose="020B0606030504020204" pitchFamily="34" charset="0"/>
              </a:rPr>
              <a:t>Z.B. durch ein Java Programm?</a:t>
            </a:r>
          </a:p>
        </p:txBody>
      </p:sp>
      <p:sp>
        <p:nvSpPr>
          <p:cNvPr id="53" name="Abgerundetes Rechteck 52">
            <a:extLst>
              <a:ext uri="{FF2B5EF4-FFF2-40B4-BE49-F238E27FC236}">
                <a16:creationId xmlns:a16="http://schemas.microsoft.com/office/drawing/2014/main" id="{B5C1C9EB-3CF4-9E4F-B4DF-35CC3AB7E9BF}"/>
              </a:ext>
            </a:extLst>
          </p:cNvPr>
          <p:cNvSpPr/>
          <p:nvPr/>
        </p:nvSpPr>
        <p:spPr>
          <a:xfrm>
            <a:off x="4221403" y="4271226"/>
            <a:ext cx="3333862" cy="801684"/>
          </a:xfrm>
          <a:prstGeom prst="roundRect">
            <a:avLst/>
          </a:prstGeom>
          <a:ln>
            <a:solidFill>
              <a:srgbClr val="42889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1600" dirty="0">
                <a:latin typeface="Open Sans" panose="020B0606030504020204" pitchFamily="34" charset="0"/>
                <a:ea typeface="Open Sans" panose="020B0606030504020204" pitchFamily="34" charset="0"/>
                <a:cs typeface="Open Sans" panose="020B0606030504020204" pitchFamily="34" charset="0"/>
              </a:rPr>
              <a:t>Wie muss der ausführbare Code aussehen? </a:t>
            </a:r>
          </a:p>
          <a:p>
            <a:pPr algn="ctr"/>
            <a:r>
              <a:rPr lang="de-DE" sz="1600" dirty="0">
                <a:latin typeface="Open Sans" panose="020B0606030504020204" pitchFamily="34" charset="0"/>
                <a:ea typeface="Open Sans" panose="020B0606030504020204" pitchFamily="34" charset="0"/>
                <a:cs typeface="Open Sans" panose="020B0606030504020204" pitchFamily="34" charset="0"/>
              </a:rPr>
              <a:t>Z.B. Maschinencode?</a:t>
            </a:r>
          </a:p>
        </p:txBody>
      </p:sp>
      <p:sp>
        <p:nvSpPr>
          <p:cNvPr id="54" name="Abgerundetes Rechteck 53">
            <a:extLst>
              <a:ext uri="{FF2B5EF4-FFF2-40B4-BE49-F238E27FC236}">
                <a16:creationId xmlns:a16="http://schemas.microsoft.com/office/drawing/2014/main" id="{62DE9CFE-C101-4249-8F36-9E9A677E099A}"/>
              </a:ext>
            </a:extLst>
          </p:cNvPr>
          <p:cNvSpPr/>
          <p:nvPr/>
        </p:nvSpPr>
        <p:spPr>
          <a:xfrm>
            <a:off x="4221403" y="5242801"/>
            <a:ext cx="3333862" cy="801682"/>
          </a:xfrm>
          <a:prstGeom prst="roundRect">
            <a:avLst/>
          </a:prstGeom>
          <a:ln>
            <a:solidFill>
              <a:srgbClr val="42889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de-DE" sz="1600" dirty="0">
                <a:latin typeface="Open Sans" panose="020B0606030504020204" pitchFamily="34" charset="0"/>
                <a:ea typeface="Open Sans" panose="020B0606030504020204" pitchFamily="34" charset="0"/>
                <a:cs typeface="Open Sans" panose="020B0606030504020204" pitchFamily="34" charset="0"/>
              </a:rPr>
              <a:t>Ist das Problem gelöst?</a:t>
            </a:r>
          </a:p>
        </p:txBody>
      </p:sp>
      <p:sp>
        <p:nvSpPr>
          <p:cNvPr id="25" name="Textfeld 24">
            <a:extLst>
              <a:ext uri="{FF2B5EF4-FFF2-40B4-BE49-F238E27FC236}">
                <a16:creationId xmlns:a16="http://schemas.microsoft.com/office/drawing/2014/main" id="{F83A676F-470F-CD43-94D0-7FED9F87A1E3}"/>
              </a:ext>
            </a:extLst>
          </p:cNvPr>
          <p:cNvSpPr txBox="1"/>
          <p:nvPr/>
        </p:nvSpPr>
        <p:spPr>
          <a:xfrm>
            <a:off x="4042877" y="6177858"/>
            <a:ext cx="3497626" cy="523220"/>
          </a:xfrm>
          <a:prstGeom prst="rect">
            <a:avLst/>
          </a:prstGeom>
          <a:noFill/>
        </p:spPr>
        <p:txBody>
          <a:bodyPr wrap="square" rtlCol="0">
            <a:spAutoFit/>
          </a:bodyPr>
          <a:lstStyle/>
          <a:p>
            <a:pPr lvl="0" algn="r"/>
            <a:r>
              <a:rPr lang="de-DE"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 Anlehnung an Ratz et al., 2018, S. 29)</a:t>
            </a:r>
          </a:p>
          <a:p>
            <a:pPr lvl="0"/>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6988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linds(horizontal)">
                                      <p:cBhvr>
                                        <p:cTn id="2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39"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9691</Words>
  <Application>Microsoft Macintosh PowerPoint</Application>
  <PresentationFormat>Breitbild</PresentationFormat>
  <Paragraphs>1079</Paragraphs>
  <Slides>65</Slides>
  <Notes>59</Notes>
  <HiddenSlides>10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65</vt:i4>
      </vt:variant>
    </vt:vector>
  </HeadingPairs>
  <TitlesOfParts>
    <vt:vector size="70" baseType="lpstr">
      <vt:lpstr>Arial</vt:lpstr>
      <vt:lpstr>Calibri</vt:lpstr>
      <vt:lpstr>Open Sans</vt:lpstr>
      <vt:lpstr>Open Sans Light</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Programmieren</dc:title>
  <dc:creator>Microsoft Office-Benutzer</dc:creator>
  <cp:lastModifiedBy>Annika Raßbach</cp:lastModifiedBy>
  <cp:revision>431</cp:revision>
  <cp:lastPrinted>2019-12-02T08:41:43Z</cp:lastPrinted>
  <dcterms:created xsi:type="dcterms:W3CDTF">2018-12-05T12:32:28Z</dcterms:created>
  <dcterms:modified xsi:type="dcterms:W3CDTF">2020-09-25T10:26:49Z</dcterms:modified>
</cp:coreProperties>
</file>