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1" baseline="0" cap="none" i="0" spc="0" strike="noStrike" sz="6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Open Sans Light"/>
      </a:defRPr>
    </a:lvl1pPr>
    <a:lvl2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1" baseline="0" cap="none" i="0" spc="0" strike="noStrike" sz="6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Open Sans Light"/>
      </a:defRPr>
    </a:lvl2pPr>
    <a:lvl3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1" baseline="0" cap="none" i="0" spc="0" strike="noStrike" sz="6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Open Sans Light"/>
      </a:defRPr>
    </a:lvl3pPr>
    <a:lvl4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1" baseline="0" cap="none" i="0" spc="0" strike="noStrike" sz="6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Open Sans Light"/>
      </a:defRPr>
    </a:lvl4pPr>
    <a:lvl5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1" baseline="0" cap="none" i="0" spc="0" strike="noStrike" sz="6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Open Sans Light"/>
      </a:defRPr>
    </a:lvl5pPr>
    <a:lvl6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1" baseline="0" cap="none" i="0" spc="0" strike="noStrike" sz="6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Open Sans Light"/>
      </a:defRPr>
    </a:lvl6pPr>
    <a:lvl7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1" baseline="0" cap="none" i="0" spc="0" strike="noStrike" sz="6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Open Sans Light"/>
      </a:defRPr>
    </a:lvl7pPr>
    <a:lvl8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1" baseline="0" cap="none" i="0" spc="0" strike="noStrike" sz="6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Open Sans Light"/>
      </a:defRPr>
    </a:lvl8pPr>
    <a:lvl9pPr marL="0" marR="0" indent="0" algn="l" defTabSz="2438339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1" baseline="0" cap="none" i="0" spc="0" strike="noStrike" sz="60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Open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508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5" name="Shape 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0" name="Shape 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Diese Folie ist immer die Eingangsfolie, bereits animiert und muss nicht verändert werden.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7" name="Shape 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diesem Video erfährst du, wie man ein Baumdiagramm erstellt.</a:t>
            </a:r>
          </a:p>
          <a:p>
            <a:pPr/>
          </a:p>
          <a:p>
            <a:pPr/>
            <a:r>
              <a:t>In unserem Beispiel haben wir zwei verschiedenen Hosen und zwei verschiedene T-Shirts zur Auswahl. Mit dem Baumdiagramm wollen wir nun zeigen, wie viele verschiedene Möglichkeiten es gibt, sich unterschiedlich anzuziehen.</a:t>
            </a:r>
          </a:p>
          <a:p>
            <a:pPr/>
          </a:p>
          <a:p>
            <a:pPr/>
            <a:r>
              <a:t>Wir beginnen bei unseren Überlegungen zunächst mit der Auswahl der Hose, um zu schauen, welche Möglichkeiten es bei der Wahl der Hosen gibt. </a:t>
            </a:r>
          </a:p>
          <a:p>
            <a:pPr/>
          </a:p>
          <a:p>
            <a:pPr/>
            <a:r>
              <a:t>Wir haben eine schwarze und eine grüne Hose. Also gibt es zwei Möglichkeiten eine Hose auszuwählen.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der ersten Stufe unseres Baumdiagramms zeichnen wir deswegen zwei Äste, einen Ast für jede Möglichkeit eine Hose auszuwählen. </a:t>
            </a:r>
          </a:p>
          <a:p>
            <a:pPr/>
            <a:r>
              <a:t>Am Ende der Äste stehen dann immer die Möglichkeiten, die man auswählen könnte. Das ist eine schwarze Hose oder eine grüne Hose.</a:t>
            </a:r>
          </a:p>
          <a:p>
            <a:pPr/>
          </a:p>
          <a:p>
            <a:pPr/>
            <a:r>
              <a:t>Weil wir jetzt aber noch ein weiteres Kleidungsstück anziehen können, nämlich ein T-Shirt, benötigen wir eine zweite Stufe.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Die zweite Stufe beginnt dabei in unserem Baumdiagramm direkt unter den Möglichkeiten, die wir bereits im Baumdiagramm dargestellt haben.</a:t>
            </a:r>
          </a:p>
          <a:p>
            <a:pPr/>
          </a:p>
          <a:p>
            <a:pPr/>
            <a:r>
              <a:t>Wenn wir eine schwarze Hose anziehen, gibt es zwei Möglichkeiten ein T-Shirt auszuwählen, nämlich ein gelbes und ein rotes. </a:t>
            </a:r>
          </a:p>
          <a:p>
            <a:p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Das gleiche gilt natürlich für die grüne Hose.</a:t>
            </a:r>
          </a:p>
          <a:p>
            <a:pPr/>
          </a:p>
          <a:p>
            <a:pPr/>
            <a:r>
              <a:t>Wir können zur grünen Hose auch ein gelbes und ein rotes T-Shirt anziehen.</a:t>
            </a:r>
          </a:p>
          <a:p>
            <a:pPr/>
          </a:p>
          <a:p>
            <a:pPr/>
            <a:r>
              <a:t>Wir haben nun also insgesamt 4 Möglichkeiten uns mit diesen vier Kleidungsstücken unterschiedlich anzuziehen. </a:t>
            </a:r>
          </a:p>
          <a:p>
            <a:pPr/>
            <a:r>
              <a:t>Man kann auch sagen, es gibt 4 Kombinationsmöglichkeiten. </a:t>
            </a:r>
          </a:p>
          <a:p>
            <a:pPr/>
          </a:p>
          <a:p>
            <a:pPr/>
            <a:r>
              <a:t>Du kannst dir ja mal überlegen, wie sich das Baumdiagramm verändern würde, wenn du drei verschiedene T-Shirts zur Auswahl hättest.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Diese Folie ist immer die Endfolie, bereits animiert und muss nicht verändert werden.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der Präsentation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 der Präsentation</a:t>
            </a:r>
          </a:p>
        </p:txBody>
      </p:sp>
      <p:sp>
        <p:nvSpPr>
          <p:cNvPr id="1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7385" y="2129282"/>
            <a:ext cx="24478769" cy="11576418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digi-Logo.png" descr="digi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7946" y="293704"/>
            <a:ext cx="4359127" cy="1489036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Foliennumm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 lIns="71437" tIns="71437" rIns="71437" bIns="71437"/>
          <a:lstStyle>
            <a:lvl1pPr defTabSz="821531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7385" y="2129282"/>
            <a:ext cx="24478769" cy="11576418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digi-Logo.png" descr="digi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7946" y="293704"/>
            <a:ext cx="4359127" cy="1489036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Foliennumm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 lIns="71437" tIns="71437" rIns="71437" bIns="71437"/>
          <a:lstStyle>
            <a:lvl1pPr defTabSz="821531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Autor und Datum"/>
          <p:cNvGrpSpPr/>
          <p:nvPr>
            <p:ph type="body" sz="quarter" idx="14"/>
          </p:nvPr>
        </p:nvGrpSpPr>
        <p:grpSpPr>
          <a:xfrm>
            <a:off x="3814365" y="12034893"/>
            <a:ext cx="16755271" cy="1207165"/>
            <a:chOff x="0" y="0"/>
            <a:chExt cx="16755270" cy="1207163"/>
          </a:xfrm>
        </p:grpSpPr>
        <p:sp>
          <p:nvSpPr>
            <p:cNvPr id="41" name="Autor und Datum"/>
            <p:cNvSpPr txBox="1"/>
            <p:nvPr>
              <p:ph type="body" sz="quarter" idx="13" hasCustomPrompt="1"/>
            </p:nvPr>
          </p:nvSpPr>
          <p:spPr>
            <a:xfrm>
              <a:off x="215900" y="139700"/>
              <a:ext cx="16323471" cy="64836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71437" tIns="71437" rIns="71437" bIns="71437" numCol="1" anchor="b">
              <a:normAutofit fontScale="100000" lnSpcReduction="0"/>
            </a:bodyPr>
            <a:lstStyle>
              <a:lvl1pPr>
                <a:defRPr sz="3200"/>
              </a:lvl1pPr>
            </a:lstStyle>
            <a:p>
              <a:pPr/>
              <a:r>
                <a:t>Autor und Datum</a:t>
              </a:r>
            </a:p>
          </p:txBody>
        </p:sp>
        <p:pic>
          <p:nvPicPr>
            <p:cNvPr id="40" name="Autor und Datum Rechteck" descr="Autor und Datum Rechteck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0"/>
              <a:ext cx="16755272" cy="1207164"/>
            </a:xfrm>
            <a:prstGeom prst="rect">
              <a:avLst/>
            </a:prstGeom>
            <a:effectLst/>
          </p:spPr>
        </p:pic>
      </p:grpSp>
      <p:sp>
        <p:nvSpPr>
          <p:cNvPr id="43" name="Titel der Präsentation"/>
          <p:cNvSpPr txBox="1"/>
          <p:nvPr>
            <p:ph type="title" hasCustomPrompt="1"/>
          </p:nvPr>
        </p:nvSpPr>
        <p:spPr>
          <a:xfrm>
            <a:off x="4030265" y="2607468"/>
            <a:ext cx="16325237" cy="4643439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38339">
              <a:defRPr b="1" spc="-180" sz="9000">
                <a:solidFill>
                  <a:srgbClr val="1C6077"/>
                </a:solidFill>
                <a:latin typeface="+mj-lt"/>
                <a:ea typeface="+mj-ea"/>
                <a:cs typeface="+mj-cs"/>
                <a:sym typeface="Open Sans Light"/>
              </a:defRPr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44" name="Textebene 1…"/>
          <p:cNvSpPr txBox="1"/>
          <p:nvPr>
            <p:ph type="body" sz="quarter" idx="1" hasCustomPrompt="1"/>
          </p:nvPr>
        </p:nvSpPr>
        <p:spPr>
          <a:xfrm>
            <a:off x="4030265" y="7179468"/>
            <a:ext cx="16323470" cy="2048062"/>
          </a:xfrm>
          <a:prstGeom prst="rect">
            <a:avLst/>
          </a:prstGeom>
        </p:spPr>
        <p:txBody>
          <a:bodyPr lIns="71437" tIns="71437" rIns="71437" bIns="71437"/>
          <a:lstStyle>
            <a:lvl1pPr>
              <a:defRPr sz="52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45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7385" y="2129282"/>
            <a:ext cx="24478769" cy="11576418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Foliennumm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 lIns="71437" tIns="71437" rIns="71437" bIns="71437"/>
          <a:lstStyle>
            <a:lvl1pPr defTabSz="821531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utor und Datum"/>
          <p:cNvSpPr txBox="1"/>
          <p:nvPr>
            <p:ph type="body" sz="quarter" idx="13" hasCustomPrompt="1"/>
          </p:nvPr>
        </p:nvSpPr>
        <p:spPr>
          <a:xfrm>
            <a:off x="4030265" y="12174593"/>
            <a:ext cx="16323471" cy="648365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</a:ln>
        </p:spPr>
        <p:txBody>
          <a:bodyPr lIns="190500" tIns="190500" rIns="190500" bIns="190500" anchor="b"/>
          <a:lstStyle>
            <a:lvl1pPr defTabSz="330200">
              <a:defRPr sz="1280"/>
            </a:lvl1pPr>
          </a:lstStyle>
          <a:p>
            <a:pPr/>
            <a:r>
              <a:t>Autor und Datum</a:t>
            </a:r>
          </a:p>
        </p:txBody>
      </p:sp>
      <p:sp>
        <p:nvSpPr>
          <p:cNvPr id="54" name="Titel der Präsentation"/>
          <p:cNvSpPr txBox="1"/>
          <p:nvPr>
            <p:ph type="title" hasCustomPrompt="1"/>
          </p:nvPr>
        </p:nvSpPr>
        <p:spPr>
          <a:xfrm>
            <a:off x="4030265" y="2607468"/>
            <a:ext cx="16325237" cy="4643439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2438339">
              <a:defRPr b="1" spc="-180" sz="9000">
                <a:solidFill>
                  <a:srgbClr val="1C6077"/>
                </a:solidFill>
                <a:latin typeface="+mj-lt"/>
                <a:ea typeface="+mj-ea"/>
                <a:cs typeface="+mj-cs"/>
                <a:sym typeface="Open Sans Light"/>
              </a:defRPr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55" name="Textebene 1…"/>
          <p:cNvSpPr txBox="1"/>
          <p:nvPr>
            <p:ph type="body" sz="quarter" idx="1" hasCustomPrompt="1"/>
          </p:nvPr>
        </p:nvSpPr>
        <p:spPr>
          <a:xfrm>
            <a:off x="4030265" y="7179468"/>
            <a:ext cx="16323470" cy="2048062"/>
          </a:xfrm>
          <a:prstGeom prst="rect">
            <a:avLst/>
          </a:prstGeom>
        </p:spPr>
        <p:txBody>
          <a:bodyPr lIns="71437" tIns="71437" rIns="71437" bIns="71437"/>
          <a:lstStyle>
            <a:lvl1pPr>
              <a:defRPr sz="52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56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7385" y="2129282"/>
            <a:ext cx="24478769" cy="11576418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digi-Logo.png" descr="digi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7946" y="293704"/>
            <a:ext cx="4359127" cy="1489036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Foliennumm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 lIns="71437" tIns="71437" rIns="71437" bIns="71437"/>
          <a:lstStyle>
            <a:lvl1pPr defTabSz="821531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der Präsentation"/>
          <p:cNvSpPr txBox="1"/>
          <p:nvPr>
            <p:ph type="title" hasCustomPrompt="1"/>
          </p:nvPr>
        </p:nvSpPr>
        <p:spPr>
          <a:xfrm>
            <a:off x="6798610" y="8132265"/>
            <a:ext cx="12026276" cy="4081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Titel der Präsentation</a:t>
            </a:r>
          </a:p>
        </p:txBody>
      </p:sp>
      <p:pic>
        <p:nvPicPr>
          <p:cNvPr id="3" name="digi-Logo.png" descr="digi-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68410" y="2872113"/>
            <a:ext cx="10647180" cy="363697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Linie"/>
          <p:cNvSpPr/>
          <p:nvPr/>
        </p:nvSpPr>
        <p:spPr>
          <a:xfrm>
            <a:off x="6178862" y="7399791"/>
            <a:ext cx="1202627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4200"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  <p:sp>
        <p:nvSpPr>
          <p:cNvPr id="5" name="Juni 2020 © PIKAS pikas.dzlm.de"/>
          <p:cNvSpPr txBox="1"/>
          <p:nvPr/>
        </p:nvSpPr>
        <p:spPr>
          <a:xfrm>
            <a:off x="10179322" y="12770240"/>
            <a:ext cx="4322268" cy="1181101"/>
          </a:xfrm>
          <a:prstGeom prst="rect">
            <a:avLst/>
          </a:prstGeom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90500" tIns="190500" rIns="190500" bIns="190500" anchor="ctr">
            <a:normAutofit fontScale="100000" lnSpcReduction="0"/>
          </a:bodyPr>
          <a:lstStyle/>
          <a:p>
            <a:pPr defTabSz="457200">
              <a:lnSpc>
                <a:spcPts val="5300"/>
              </a:lnSpc>
              <a:spcBef>
                <a:spcPts val="0"/>
              </a:spcBef>
              <a:defRPr b="0"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Juni 2020 © PIKAS</a:t>
            </a:r>
            <a:r>
              <a:rPr b="1" i="1"/>
              <a:t> </a:t>
            </a:r>
            <a:r>
              <a:t>pikas.dzlm.de</a:t>
            </a:r>
            <a:endParaRPr i="1"/>
          </a:p>
        </p:txBody>
      </p:sp>
      <p:sp>
        <p:nvSpPr>
          <p:cNvPr id="6" name="Textebene 1…"/>
          <p:cNvSpPr txBox="1"/>
          <p:nvPr>
            <p:ph type="body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7" name="Foliennumm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b="0" sz="18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transition xmlns:p14="http://schemas.microsoft.com/office/powerpoint/2010/main" spd="med" advClick="1"/>
  <p:txStyles>
    <p:titleStyle>
      <a:lvl1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9" strike="noStrike" sz="8000" u="none">
          <a:solidFill>
            <a:srgbClr val="000000"/>
          </a:solidFill>
          <a:uFillTx/>
          <a:latin typeface="Roboto Medium"/>
          <a:ea typeface="Roboto Medium"/>
          <a:cs typeface="Roboto Medium"/>
          <a:sym typeface="Roboto Medium"/>
        </a:defRPr>
      </a:lvl1pPr>
      <a:lvl2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9" strike="noStrike" sz="8000" u="none">
          <a:solidFill>
            <a:srgbClr val="000000"/>
          </a:solidFill>
          <a:uFillTx/>
          <a:latin typeface="Roboto Medium"/>
          <a:ea typeface="Roboto Medium"/>
          <a:cs typeface="Roboto Medium"/>
          <a:sym typeface="Roboto Medium"/>
        </a:defRPr>
      </a:lvl2pPr>
      <a:lvl3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9" strike="noStrike" sz="8000" u="none">
          <a:solidFill>
            <a:srgbClr val="000000"/>
          </a:solidFill>
          <a:uFillTx/>
          <a:latin typeface="Roboto Medium"/>
          <a:ea typeface="Roboto Medium"/>
          <a:cs typeface="Roboto Medium"/>
          <a:sym typeface="Roboto Medium"/>
        </a:defRPr>
      </a:lvl3pPr>
      <a:lvl4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9" strike="noStrike" sz="8000" u="none">
          <a:solidFill>
            <a:srgbClr val="000000"/>
          </a:solidFill>
          <a:uFillTx/>
          <a:latin typeface="Roboto Medium"/>
          <a:ea typeface="Roboto Medium"/>
          <a:cs typeface="Roboto Medium"/>
          <a:sym typeface="Roboto Medium"/>
        </a:defRPr>
      </a:lvl4pPr>
      <a:lvl5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9" strike="noStrike" sz="8000" u="none">
          <a:solidFill>
            <a:srgbClr val="000000"/>
          </a:solidFill>
          <a:uFillTx/>
          <a:latin typeface="Roboto Medium"/>
          <a:ea typeface="Roboto Medium"/>
          <a:cs typeface="Roboto Medium"/>
          <a:sym typeface="Roboto Medium"/>
        </a:defRPr>
      </a:lvl5pPr>
      <a:lvl6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9" strike="noStrike" sz="8000" u="none">
          <a:solidFill>
            <a:srgbClr val="000000"/>
          </a:solidFill>
          <a:uFillTx/>
          <a:latin typeface="Roboto Medium"/>
          <a:ea typeface="Roboto Medium"/>
          <a:cs typeface="Roboto Medium"/>
          <a:sym typeface="Roboto Medium"/>
        </a:defRPr>
      </a:lvl6pPr>
      <a:lvl7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9" strike="noStrike" sz="8000" u="none">
          <a:solidFill>
            <a:srgbClr val="000000"/>
          </a:solidFill>
          <a:uFillTx/>
          <a:latin typeface="Roboto Medium"/>
          <a:ea typeface="Roboto Medium"/>
          <a:cs typeface="Roboto Medium"/>
          <a:sym typeface="Roboto Medium"/>
        </a:defRPr>
      </a:lvl7pPr>
      <a:lvl8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9" strike="noStrike" sz="8000" u="none">
          <a:solidFill>
            <a:srgbClr val="000000"/>
          </a:solidFill>
          <a:uFillTx/>
          <a:latin typeface="Roboto Medium"/>
          <a:ea typeface="Roboto Medium"/>
          <a:cs typeface="Roboto Medium"/>
          <a:sym typeface="Roboto Medium"/>
        </a:defRPr>
      </a:lvl8pPr>
      <a:lvl9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59" strike="noStrike" sz="8000" u="none">
          <a:solidFill>
            <a:srgbClr val="000000"/>
          </a:solidFill>
          <a:uFillTx/>
          <a:latin typeface="Roboto Medium"/>
          <a:ea typeface="Roboto Medium"/>
          <a:cs typeface="Roboto Medium"/>
          <a:sym typeface="Roboto Medium"/>
        </a:defRPr>
      </a:lvl9pPr>
    </p:titleStyle>
    <p:bodyStyle>
      <a:lvl1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9915" y="5416550"/>
            <a:ext cx="12304170" cy="3245225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Juni 2020 © PIKAS digi (pikas-digi.dzlm.de)"/>
          <p:cNvSpPr txBox="1"/>
          <p:nvPr/>
        </p:nvSpPr>
        <p:spPr>
          <a:xfrm>
            <a:off x="9657928" y="12507912"/>
            <a:ext cx="5068144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defTabSz="457200">
              <a:lnSpc>
                <a:spcPts val="5300"/>
              </a:lnSpc>
              <a:spcBef>
                <a:spcPts val="0"/>
              </a:spcBef>
              <a:defRPr b="0" sz="2000">
                <a:latin typeface="Open Sans"/>
                <a:ea typeface="Open Sans"/>
                <a:cs typeface="Open Sans"/>
                <a:sym typeface="Open Sans"/>
              </a:defRPr>
            </a:pPr>
            <a:r>
              <a:t>Juni 2020 © </a:t>
            </a:r>
            <a:r>
              <a:rPr b="1">
                <a:latin typeface="+mj-lt"/>
                <a:ea typeface="+mj-ea"/>
                <a:cs typeface="+mj-cs"/>
                <a:sym typeface="Open Sans Light"/>
              </a:rPr>
              <a:t>PIKAS digi</a:t>
            </a:r>
            <a:r>
              <a:t> </a:t>
            </a:r>
            <a:r>
              <a:rPr>
                <a:latin typeface="Open Sans Italic"/>
                <a:ea typeface="Open Sans Italic"/>
                <a:cs typeface="Open Sans Italic"/>
                <a:sym typeface="Open Sans Italic"/>
              </a:rPr>
              <a:t>(pikas-digi.dzlm.de)</a:t>
            </a:r>
          </a:p>
        </p:txBody>
      </p:sp>
    </p:spTree>
  </p:cSld>
  <p:clrMapOvr>
    <a:masterClrMapping/>
  </p:clrMapOvr>
  <p:transition xmlns:p14="http://schemas.microsoft.com/office/powerpoint/2010/main" spd="med" advClick="0" advTm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Class="exit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1"/>
      <p:bldP build="whole" bldLvl="1" animBg="1" rev="0" advAuto="0" spid="6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Linie"/>
          <p:cNvSpPr/>
          <p:nvPr/>
        </p:nvSpPr>
        <p:spPr>
          <a:xfrm>
            <a:off x="6178862" y="7439173"/>
            <a:ext cx="1202627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b="0" sz="4200">
                <a:latin typeface="+mn-lt"/>
                <a:ea typeface="+mn-ea"/>
                <a:cs typeface="+mn-cs"/>
                <a:sym typeface="Helvetica Neue"/>
              </a:defRPr>
            </a:pPr>
          </a:p>
        </p:txBody>
      </p:sp>
      <p:sp>
        <p:nvSpPr>
          <p:cNvPr id="73" name="Was ist ein Baumdiagramm?"/>
          <p:cNvSpPr txBox="1"/>
          <p:nvPr/>
        </p:nvSpPr>
        <p:spPr>
          <a:xfrm>
            <a:off x="4074023" y="8369259"/>
            <a:ext cx="16235954" cy="4081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ctr" defTabSz="2438338">
              <a:lnSpc>
                <a:spcPct val="80000"/>
              </a:lnSpc>
              <a:spcBef>
                <a:spcPts val="0"/>
              </a:spcBef>
              <a:defRPr b="0" spc="-159" sz="8000">
                <a:latin typeface="Roboto Medium"/>
                <a:ea typeface="Roboto Medium"/>
                <a:cs typeface="Roboto Medium"/>
                <a:sym typeface="Roboto Medium"/>
              </a:defRPr>
            </a:lvl1pPr>
          </a:lstStyle>
          <a:p>
            <a:pPr/>
            <a:r>
              <a:t>Was ist ein Baumdiagramm?</a:t>
            </a:r>
          </a:p>
        </p:txBody>
      </p:sp>
      <p:pic>
        <p:nvPicPr>
          <p:cNvPr id="74" name="digi-Logo.png" descr="digi-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68410" y="2872113"/>
            <a:ext cx="10647180" cy="36369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tart (Ausgangspunkt)"/>
          <p:cNvSpPr txBox="1"/>
          <p:nvPr/>
        </p:nvSpPr>
        <p:spPr>
          <a:xfrm>
            <a:off x="9466414" y="2372693"/>
            <a:ext cx="5625791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2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Start (Ausgangspunkt)</a:t>
            </a:r>
          </a:p>
        </p:txBody>
      </p:sp>
      <p:sp>
        <p:nvSpPr>
          <p:cNvPr id="77" name="T-Shirt"/>
          <p:cNvSpPr/>
          <p:nvPr/>
        </p:nvSpPr>
        <p:spPr>
          <a:xfrm>
            <a:off x="1967545" y="2591525"/>
            <a:ext cx="1231023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8" name="T-Shirt"/>
          <p:cNvSpPr/>
          <p:nvPr/>
        </p:nvSpPr>
        <p:spPr>
          <a:xfrm>
            <a:off x="3383075" y="2982233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9" name="Das Baumdiagramm"/>
          <p:cNvSpPr txBox="1"/>
          <p:nvPr/>
        </p:nvSpPr>
        <p:spPr>
          <a:xfrm>
            <a:off x="7713388" y="95228"/>
            <a:ext cx="13823797" cy="1885987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>
              <a:defRPr sz="7300"/>
            </a:pPr>
            <a:r>
              <a:t>Das </a:t>
            </a:r>
            <a:r>
              <a:rPr>
                <a:solidFill>
                  <a:srgbClr val="A0030F"/>
                </a:solidFill>
              </a:rPr>
              <a:t>Baumdiagramm</a:t>
            </a:r>
          </a:p>
        </p:txBody>
      </p:sp>
      <p:sp>
        <p:nvSpPr>
          <p:cNvPr id="80" name="Kurze Hose"/>
          <p:cNvSpPr/>
          <p:nvPr/>
        </p:nvSpPr>
        <p:spPr>
          <a:xfrm>
            <a:off x="2158660" y="39322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81" name="Kurze Hose"/>
          <p:cNvSpPr/>
          <p:nvPr/>
        </p:nvSpPr>
        <p:spPr>
          <a:xfrm>
            <a:off x="3569735" y="4270956"/>
            <a:ext cx="857699" cy="789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1E6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82" name="T-Shirt"/>
          <p:cNvSpPr/>
          <p:nvPr/>
        </p:nvSpPr>
        <p:spPr>
          <a:xfrm>
            <a:off x="1967545" y="2591525"/>
            <a:ext cx="1231023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83" name="T-Shirt"/>
          <p:cNvSpPr/>
          <p:nvPr/>
        </p:nvSpPr>
        <p:spPr>
          <a:xfrm>
            <a:off x="3383075" y="2982233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84" name="T-Shirt"/>
          <p:cNvSpPr/>
          <p:nvPr/>
        </p:nvSpPr>
        <p:spPr>
          <a:xfrm>
            <a:off x="1972000" y="2591525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85" name="T-Shirt"/>
          <p:cNvSpPr/>
          <p:nvPr/>
        </p:nvSpPr>
        <p:spPr>
          <a:xfrm>
            <a:off x="3383075" y="2982233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tart (Ausgangspunkt)"/>
          <p:cNvSpPr txBox="1"/>
          <p:nvPr/>
        </p:nvSpPr>
        <p:spPr>
          <a:xfrm>
            <a:off x="9466414" y="2372693"/>
            <a:ext cx="5625791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2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Start (Ausgangspunkt)</a:t>
            </a:r>
          </a:p>
        </p:txBody>
      </p:sp>
      <p:sp>
        <p:nvSpPr>
          <p:cNvPr id="90" name="Stufe 1: Erster Schritt"/>
          <p:cNvSpPr txBox="1"/>
          <p:nvPr/>
        </p:nvSpPr>
        <p:spPr>
          <a:xfrm>
            <a:off x="9169888" y="4732368"/>
            <a:ext cx="6337742" cy="1044576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ctr">
              <a:defRPr sz="4500"/>
            </a:lvl1pPr>
          </a:lstStyle>
          <a:p>
            <a:pPr/>
            <a:r>
              <a:t>Stufe 1: Erster Schritt</a:t>
            </a:r>
          </a:p>
        </p:txBody>
      </p:sp>
      <p:sp>
        <p:nvSpPr>
          <p:cNvPr id="91" name="Ast"/>
          <p:cNvSpPr txBox="1"/>
          <p:nvPr/>
        </p:nvSpPr>
        <p:spPr>
          <a:xfrm>
            <a:off x="16927552" y="3990214"/>
            <a:ext cx="1209031" cy="1044576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4500"/>
            </a:lvl1pPr>
          </a:lstStyle>
          <a:p>
            <a:pPr/>
            <a:r>
              <a:t>Ast</a:t>
            </a:r>
          </a:p>
        </p:txBody>
      </p:sp>
      <p:sp>
        <p:nvSpPr>
          <p:cNvPr id="92" name="Möglichkeiten"/>
          <p:cNvSpPr txBox="1"/>
          <p:nvPr/>
        </p:nvSpPr>
        <p:spPr>
          <a:xfrm>
            <a:off x="10596230" y="6881138"/>
            <a:ext cx="3621114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2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Möglichkeiten</a:t>
            </a:r>
          </a:p>
        </p:txBody>
      </p:sp>
      <p:sp>
        <p:nvSpPr>
          <p:cNvPr id="93" name="Kurze Hose"/>
          <p:cNvSpPr/>
          <p:nvPr/>
        </p:nvSpPr>
        <p:spPr>
          <a:xfrm>
            <a:off x="5035558" y="69802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4" name="Kurze Hose"/>
          <p:cNvSpPr/>
          <p:nvPr/>
        </p:nvSpPr>
        <p:spPr>
          <a:xfrm>
            <a:off x="18181659" y="69802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1E6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Linie"/>
          <p:cNvSpPr/>
          <p:nvPr/>
        </p:nvSpPr>
        <p:spPr>
          <a:xfrm flipV="1">
            <a:off x="6294030" y="3574594"/>
            <a:ext cx="3443876" cy="2886484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96" name="Linie"/>
          <p:cNvSpPr/>
          <p:nvPr/>
        </p:nvSpPr>
        <p:spPr>
          <a:xfrm>
            <a:off x="14475964" y="3399826"/>
            <a:ext cx="3279901" cy="2841139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97" name="Das Baumdiagramm"/>
          <p:cNvSpPr txBox="1"/>
          <p:nvPr/>
        </p:nvSpPr>
        <p:spPr>
          <a:xfrm>
            <a:off x="7713388" y="95228"/>
            <a:ext cx="13823797" cy="1885987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>
              <a:defRPr sz="7300"/>
            </a:pPr>
            <a:r>
              <a:t>Das </a:t>
            </a:r>
            <a:r>
              <a:rPr>
                <a:solidFill>
                  <a:srgbClr val="A0030F"/>
                </a:solidFill>
              </a:rPr>
              <a:t>Baumdiagramm</a:t>
            </a:r>
          </a:p>
        </p:txBody>
      </p:sp>
      <p:sp>
        <p:nvSpPr>
          <p:cNvPr id="98" name="Kurze Hose"/>
          <p:cNvSpPr/>
          <p:nvPr/>
        </p:nvSpPr>
        <p:spPr>
          <a:xfrm>
            <a:off x="5035558" y="69802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9" name="Kurze Hose"/>
          <p:cNvSpPr/>
          <p:nvPr/>
        </p:nvSpPr>
        <p:spPr>
          <a:xfrm>
            <a:off x="5035558" y="69802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00" name="T-Shirt"/>
          <p:cNvSpPr/>
          <p:nvPr/>
        </p:nvSpPr>
        <p:spPr>
          <a:xfrm>
            <a:off x="1967545" y="2591525"/>
            <a:ext cx="1231023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01" name="T-Shirt"/>
          <p:cNvSpPr/>
          <p:nvPr/>
        </p:nvSpPr>
        <p:spPr>
          <a:xfrm>
            <a:off x="3383075" y="2982233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02" name="T-Shirt"/>
          <p:cNvSpPr/>
          <p:nvPr/>
        </p:nvSpPr>
        <p:spPr>
          <a:xfrm>
            <a:off x="1967545" y="2591525"/>
            <a:ext cx="1231023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03" name="T-Shirt"/>
          <p:cNvSpPr/>
          <p:nvPr/>
        </p:nvSpPr>
        <p:spPr>
          <a:xfrm>
            <a:off x="3383075" y="2982233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04" name="T-Shirt"/>
          <p:cNvSpPr/>
          <p:nvPr/>
        </p:nvSpPr>
        <p:spPr>
          <a:xfrm>
            <a:off x="1972000" y="2591525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05" name="T-Shirt"/>
          <p:cNvSpPr/>
          <p:nvPr/>
        </p:nvSpPr>
        <p:spPr>
          <a:xfrm>
            <a:off x="3383075" y="2982233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" grpId="1"/>
      <p:bldP build="whole" bldLvl="1" animBg="1" rev="0" advAuto="0" spid="9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tart (Ausgangspunkt)"/>
          <p:cNvSpPr txBox="1"/>
          <p:nvPr/>
        </p:nvSpPr>
        <p:spPr>
          <a:xfrm>
            <a:off x="9466414" y="2372693"/>
            <a:ext cx="5625791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2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Start (Ausgangspunkt)</a:t>
            </a:r>
          </a:p>
        </p:txBody>
      </p:sp>
      <p:sp>
        <p:nvSpPr>
          <p:cNvPr id="110" name="Stufe 1: Erster Schritt"/>
          <p:cNvSpPr txBox="1"/>
          <p:nvPr/>
        </p:nvSpPr>
        <p:spPr>
          <a:xfrm>
            <a:off x="9169888" y="4732368"/>
            <a:ext cx="6337742" cy="1044576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ctr">
              <a:defRPr sz="4500"/>
            </a:lvl1pPr>
          </a:lstStyle>
          <a:p>
            <a:pPr/>
            <a:r>
              <a:t>Stufe 1: Erster Schritt</a:t>
            </a:r>
          </a:p>
        </p:txBody>
      </p:sp>
      <p:sp>
        <p:nvSpPr>
          <p:cNvPr id="111" name="Ast"/>
          <p:cNvSpPr txBox="1"/>
          <p:nvPr/>
        </p:nvSpPr>
        <p:spPr>
          <a:xfrm>
            <a:off x="16927552" y="3990214"/>
            <a:ext cx="1209031" cy="1044576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4500"/>
            </a:lvl1pPr>
          </a:lstStyle>
          <a:p>
            <a:pPr/>
            <a:r>
              <a:t>Ast</a:t>
            </a:r>
          </a:p>
        </p:txBody>
      </p:sp>
      <p:sp>
        <p:nvSpPr>
          <p:cNvPr id="112" name="Möglichkeiten"/>
          <p:cNvSpPr txBox="1"/>
          <p:nvPr/>
        </p:nvSpPr>
        <p:spPr>
          <a:xfrm>
            <a:off x="10596230" y="6881138"/>
            <a:ext cx="3621114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2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Möglichkeiten</a:t>
            </a:r>
          </a:p>
        </p:txBody>
      </p:sp>
      <p:sp>
        <p:nvSpPr>
          <p:cNvPr id="113" name="Kurze Hose"/>
          <p:cNvSpPr/>
          <p:nvPr/>
        </p:nvSpPr>
        <p:spPr>
          <a:xfrm>
            <a:off x="5031325" y="6980290"/>
            <a:ext cx="857698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14" name="Kurze Hose"/>
          <p:cNvSpPr/>
          <p:nvPr/>
        </p:nvSpPr>
        <p:spPr>
          <a:xfrm>
            <a:off x="18181659" y="69802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1E6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15" name="Linie"/>
          <p:cNvSpPr/>
          <p:nvPr/>
        </p:nvSpPr>
        <p:spPr>
          <a:xfrm flipV="1">
            <a:off x="6294030" y="3574594"/>
            <a:ext cx="3443876" cy="2886484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16" name="Linie"/>
          <p:cNvSpPr/>
          <p:nvPr/>
        </p:nvSpPr>
        <p:spPr>
          <a:xfrm>
            <a:off x="14475964" y="3399826"/>
            <a:ext cx="3279901" cy="2841139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17" name="Das Baumdiagramm"/>
          <p:cNvSpPr txBox="1"/>
          <p:nvPr/>
        </p:nvSpPr>
        <p:spPr>
          <a:xfrm>
            <a:off x="7713388" y="95228"/>
            <a:ext cx="13823797" cy="1885987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>
              <a:defRPr sz="7300"/>
            </a:pPr>
            <a:r>
              <a:t>Das </a:t>
            </a:r>
            <a:r>
              <a:rPr>
                <a:solidFill>
                  <a:srgbClr val="A0030F"/>
                </a:solidFill>
              </a:rPr>
              <a:t>Baumdiagramm</a:t>
            </a:r>
          </a:p>
        </p:txBody>
      </p:sp>
      <p:sp>
        <p:nvSpPr>
          <p:cNvPr id="118" name="Stufe 2: Zweiter Schritt"/>
          <p:cNvSpPr txBox="1"/>
          <p:nvPr/>
        </p:nvSpPr>
        <p:spPr>
          <a:xfrm>
            <a:off x="8613684" y="8514901"/>
            <a:ext cx="7156632" cy="1156641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ctr">
              <a:defRPr sz="4500"/>
            </a:lvl1pPr>
          </a:lstStyle>
          <a:p>
            <a:pPr/>
            <a:r>
              <a:t>Stufe 2: Zweiter Schritt</a:t>
            </a:r>
          </a:p>
        </p:txBody>
      </p:sp>
      <p:sp>
        <p:nvSpPr>
          <p:cNvPr id="119" name="Linie"/>
          <p:cNvSpPr/>
          <p:nvPr/>
        </p:nvSpPr>
        <p:spPr>
          <a:xfrm flipV="1">
            <a:off x="2592047" y="8000772"/>
            <a:ext cx="2166523" cy="2166523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20" name="Linie"/>
          <p:cNvSpPr/>
          <p:nvPr/>
        </p:nvSpPr>
        <p:spPr>
          <a:xfrm>
            <a:off x="6142793" y="8000772"/>
            <a:ext cx="2166523" cy="2166523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21" name="Kurze Hose"/>
          <p:cNvSpPr/>
          <p:nvPr/>
        </p:nvSpPr>
        <p:spPr>
          <a:xfrm>
            <a:off x="2154206" y="114506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2" name="Kurze Hose"/>
          <p:cNvSpPr/>
          <p:nvPr/>
        </p:nvSpPr>
        <p:spPr>
          <a:xfrm>
            <a:off x="7818723" y="114506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3" name="Kurze Hose"/>
          <p:cNvSpPr/>
          <p:nvPr/>
        </p:nvSpPr>
        <p:spPr>
          <a:xfrm>
            <a:off x="18181659" y="6919861"/>
            <a:ext cx="857699" cy="789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1E6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4" name="Kurze Hose"/>
          <p:cNvSpPr/>
          <p:nvPr/>
        </p:nvSpPr>
        <p:spPr>
          <a:xfrm>
            <a:off x="18181659" y="69802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1E6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5" name="T-Shirt"/>
          <p:cNvSpPr/>
          <p:nvPr/>
        </p:nvSpPr>
        <p:spPr>
          <a:xfrm>
            <a:off x="1967545" y="2591525"/>
            <a:ext cx="1231023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6" name="T-Shirt"/>
          <p:cNvSpPr/>
          <p:nvPr/>
        </p:nvSpPr>
        <p:spPr>
          <a:xfrm>
            <a:off x="3383075" y="2982233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7" name="T-Shirt"/>
          <p:cNvSpPr/>
          <p:nvPr/>
        </p:nvSpPr>
        <p:spPr>
          <a:xfrm>
            <a:off x="1967545" y="2591525"/>
            <a:ext cx="1231023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8" name="T-Shirt"/>
          <p:cNvSpPr/>
          <p:nvPr/>
        </p:nvSpPr>
        <p:spPr>
          <a:xfrm>
            <a:off x="3383075" y="2982233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9" name="T-Shirt"/>
          <p:cNvSpPr/>
          <p:nvPr/>
        </p:nvSpPr>
        <p:spPr>
          <a:xfrm>
            <a:off x="1967545" y="10298640"/>
            <a:ext cx="1231023" cy="1047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30" name="T-Shirt"/>
          <p:cNvSpPr/>
          <p:nvPr/>
        </p:nvSpPr>
        <p:spPr>
          <a:xfrm>
            <a:off x="7632062" y="10298641"/>
            <a:ext cx="1231022" cy="1047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tart (Ausgangspunkt)"/>
          <p:cNvSpPr txBox="1"/>
          <p:nvPr/>
        </p:nvSpPr>
        <p:spPr>
          <a:xfrm>
            <a:off x="9466414" y="2372693"/>
            <a:ext cx="5625791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2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Start (Ausgangspunkt)</a:t>
            </a:r>
          </a:p>
        </p:txBody>
      </p:sp>
      <p:sp>
        <p:nvSpPr>
          <p:cNvPr id="135" name="Stufe 1: Erster Schritt"/>
          <p:cNvSpPr txBox="1"/>
          <p:nvPr/>
        </p:nvSpPr>
        <p:spPr>
          <a:xfrm>
            <a:off x="9169888" y="4732368"/>
            <a:ext cx="6337742" cy="1044576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ctr">
              <a:defRPr sz="4500"/>
            </a:lvl1pPr>
          </a:lstStyle>
          <a:p>
            <a:pPr/>
            <a:r>
              <a:t>Stufe 1: Erster Schritt</a:t>
            </a:r>
          </a:p>
        </p:txBody>
      </p:sp>
      <p:sp>
        <p:nvSpPr>
          <p:cNvPr id="136" name="Ast"/>
          <p:cNvSpPr txBox="1"/>
          <p:nvPr/>
        </p:nvSpPr>
        <p:spPr>
          <a:xfrm>
            <a:off x="16927552" y="3990214"/>
            <a:ext cx="1209031" cy="1044576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4500"/>
            </a:lvl1pPr>
          </a:lstStyle>
          <a:p>
            <a:pPr/>
            <a:r>
              <a:t>Ast</a:t>
            </a:r>
          </a:p>
        </p:txBody>
      </p:sp>
      <p:sp>
        <p:nvSpPr>
          <p:cNvPr id="137" name="Möglichkeiten"/>
          <p:cNvSpPr txBox="1"/>
          <p:nvPr/>
        </p:nvSpPr>
        <p:spPr>
          <a:xfrm>
            <a:off x="10596230" y="6881138"/>
            <a:ext cx="3621114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0" sz="42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Möglichkeiten</a:t>
            </a:r>
          </a:p>
        </p:txBody>
      </p:sp>
      <p:sp>
        <p:nvSpPr>
          <p:cNvPr id="138" name="Kurze Hose"/>
          <p:cNvSpPr/>
          <p:nvPr/>
        </p:nvSpPr>
        <p:spPr>
          <a:xfrm>
            <a:off x="5031325" y="6980290"/>
            <a:ext cx="857698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39" name="Kurze Hose"/>
          <p:cNvSpPr/>
          <p:nvPr/>
        </p:nvSpPr>
        <p:spPr>
          <a:xfrm>
            <a:off x="18181659" y="69802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1E6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0" name="Linie"/>
          <p:cNvSpPr/>
          <p:nvPr/>
        </p:nvSpPr>
        <p:spPr>
          <a:xfrm flipV="1">
            <a:off x="6294030" y="3574594"/>
            <a:ext cx="3443876" cy="2886484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41" name="Linie"/>
          <p:cNvSpPr/>
          <p:nvPr/>
        </p:nvSpPr>
        <p:spPr>
          <a:xfrm>
            <a:off x="14475964" y="3399826"/>
            <a:ext cx="3279901" cy="2841139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42" name="Das Baumdiagramm"/>
          <p:cNvSpPr txBox="1"/>
          <p:nvPr/>
        </p:nvSpPr>
        <p:spPr>
          <a:xfrm>
            <a:off x="7713388" y="95228"/>
            <a:ext cx="13823797" cy="1885987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>
              <a:defRPr sz="7300"/>
            </a:pPr>
            <a:r>
              <a:t>Das </a:t>
            </a:r>
            <a:r>
              <a:rPr>
                <a:solidFill>
                  <a:srgbClr val="A0030F"/>
                </a:solidFill>
              </a:rPr>
              <a:t>Baumdiagramm</a:t>
            </a:r>
          </a:p>
        </p:txBody>
      </p:sp>
      <p:sp>
        <p:nvSpPr>
          <p:cNvPr id="143" name="Stufe 2: Zweiter Schritt"/>
          <p:cNvSpPr txBox="1"/>
          <p:nvPr/>
        </p:nvSpPr>
        <p:spPr>
          <a:xfrm>
            <a:off x="8613684" y="8514901"/>
            <a:ext cx="7156632" cy="1156641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ctr">
              <a:defRPr sz="4500"/>
            </a:lvl1pPr>
          </a:lstStyle>
          <a:p>
            <a:pPr/>
            <a:r>
              <a:t>Stufe 2: Zweiter Schritt</a:t>
            </a:r>
          </a:p>
        </p:txBody>
      </p:sp>
      <p:sp>
        <p:nvSpPr>
          <p:cNvPr id="144" name="Linie"/>
          <p:cNvSpPr/>
          <p:nvPr/>
        </p:nvSpPr>
        <p:spPr>
          <a:xfrm flipV="1">
            <a:off x="2592047" y="8000772"/>
            <a:ext cx="2166523" cy="2166523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45" name="Linie"/>
          <p:cNvSpPr/>
          <p:nvPr/>
        </p:nvSpPr>
        <p:spPr>
          <a:xfrm>
            <a:off x="6142793" y="8000772"/>
            <a:ext cx="2166523" cy="2166523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46" name="Kurze Hose"/>
          <p:cNvSpPr/>
          <p:nvPr/>
        </p:nvSpPr>
        <p:spPr>
          <a:xfrm>
            <a:off x="2154206" y="114506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7" name="Kurze Hose"/>
          <p:cNvSpPr/>
          <p:nvPr/>
        </p:nvSpPr>
        <p:spPr>
          <a:xfrm>
            <a:off x="7818723" y="114506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8" name="Kurze Hose"/>
          <p:cNvSpPr/>
          <p:nvPr/>
        </p:nvSpPr>
        <p:spPr>
          <a:xfrm>
            <a:off x="15321469" y="114506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1E6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9" name="Kurze Hose"/>
          <p:cNvSpPr/>
          <p:nvPr/>
        </p:nvSpPr>
        <p:spPr>
          <a:xfrm>
            <a:off x="21005460" y="11450690"/>
            <a:ext cx="857699" cy="78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600" fill="norm" stroke="1" extrusionOk="0">
                <a:moveTo>
                  <a:pt x="1355" y="0"/>
                </a:moveTo>
                <a:lnTo>
                  <a:pt x="1197" y="2561"/>
                </a:lnTo>
                <a:lnTo>
                  <a:pt x="997" y="5754"/>
                </a:lnTo>
                <a:cubicBezTo>
                  <a:pt x="997" y="5754"/>
                  <a:pt x="997" y="5754"/>
                  <a:pt x="1002" y="5754"/>
                </a:cubicBezTo>
                <a:lnTo>
                  <a:pt x="970" y="6286"/>
                </a:lnTo>
                <a:cubicBezTo>
                  <a:pt x="970" y="6286"/>
                  <a:pt x="963" y="6286"/>
                  <a:pt x="963" y="6286"/>
                </a:cubicBezTo>
                <a:lnTo>
                  <a:pt x="698" y="10514"/>
                </a:lnTo>
                <a:lnTo>
                  <a:pt x="3" y="21138"/>
                </a:lnTo>
                <a:cubicBezTo>
                  <a:pt x="3" y="21138"/>
                  <a:pt x="-47" y="21600"/>
                  <a:pt x="284" y="21600"/>
                </a:cubicBezTo>
                <a:cubicBezTo>
                  <a:pt x="615" y="21600"/>
                  <a:pt x="9108" y="21600"/>
                  <a:pt x="9374" y="21600"/>
                </a:cubicBezTo>
                <a:cubicBezTo>
                  <a:pt x="9640" y="21600"/>
                  <a:pt x="9699" y="21138"/>
                  <a:pt x="9699" y="21138"/>
                </a:cubicBezTo>
                <a:lnTo>
                  <a:pt x="10351" y="16362"/>
                </a:lnTo>
                <a:lnTo>
                  <a:pt x="11106" y="21138"/>
                </a:lnTo>
                <a:cubicBezTo>
                  <a:pt x="11106" y="21138"/>
                  <a:pt x="11214" y="21600"/>
                  <a:pt x="11437" y="21600"/>
                </a:cubicBezTo>
                <a:cubicBezTo>
                  <a:pt x="11660" y="21600"/>
                  <a:pt x="20890" y="21600"/>
                  <a:pt x="21205" y="21600"/>
                </a:cubicBezTo>
                <a:cubicBezTo>
                  <a:pt x="21520" y="21600"/>
                  <a:pt x="21553" y="21138"/>
                  <a:pt x="21553" y="21138"/>
                </a:cubicBezTo>
                <a:lnTo>
                  <a:pt x="21047" y="13553"/>
                </a:lnTo>
                <a:lnTo>
                  <a:pt x="20179" y="0"/>
                </a:lnTo>
                <a:lnTo>
                  <a:pt x="20168" y="0"/>
                </a:lnTo>
                <a:lnTo>
                  <a:pt x="9716" y="0"/>
                </a:lnTo>
                <a:lnTo>
                  <a:pt x="9228" y="0"/>
                </a:lnTo>
                <a:lnTo>
                  <a:pt x="1355" y="0"/>
                </a:lnTo>
                <a:close/>
                <a:moveTo>
                  <a:pt x="10667" y="704"/>
                </a:moveTo>
                <a:cubicBezTo>
                  <a:pt x="10851" y="704"/>
                  <a:pt x="11003" y="871"/>
                  <a:pt x="11003" y="1072"/>
                </a:cubicBezTo>
                <a:cubicBezTo>
                  <a:pt x="11003" y="1273"/>
                  <a:pt x="10857" y="1438"/>
                  <a:pt x="10667" y="1438"/>
                </a:cubicBezTo>
                <a:cubicBezTo>
                  <a:pt x="10482" y="1438"/>
                  <a:pt x="10329" y="1273"/>
                  <a:pt x="10329" y="1072"/>
                </a:cubicBezTo>
                <a:cubicBezTo>
                  <a:pt x="10329" y="871"/>
                  <a:pt x="10482" y="704"/>
                  <a:pt x="10667" y="704"/>
                </a:cubicBezTo>
                <a:close/>
              </a:path>
            </a:pathLst>
          </a:custGeom>
          <a:solidFill>
            <a:srgbClr val="1E6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b="0" sz="3200">
                <a:solidFill>
                  <a:srgbClr val="1E61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0" name="Linie"/>
          <p:cNvSpPr/>
          <p:nvPr/>
        </p:nvSpPr>
        <p:spPr>
          <a:xfrm flipV="1">
            <a:off x="15751874" y="8000772"/>
            <a:ext cx="2166523" cy="2166523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51" name="Linie"/>
          <p:cNvSpPr/>
          <p:nvPr/>
        </p:nvSpPr>
        <p:spPr>
          <a:xfrm>
            <a:off x="19302620" y="8000772"/>
            <a:ext cx="2166523" cy="2166523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/>
          </a:p>
        </p:txBody>
      </p:sp>
      <p:sp>
        <p:nvSpPr>
          <p:cNvPr id="152" name="T-Shirt"/>
          <p:cNvSpPr/>
          <p:nvPr/>
        </p:nvSpPr>
        <p:spPr>
          <a:xfrm>
            <a:off x="1967545" y="2591525"/>
            <a:ext cx="1231023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3" name="T-Shirt"/>
          <p:cNvSpPr/>
          <p:nvPr/>
        </p:nvSpPr>
        <p:spPr>
          <a:xfrm>
            <a:off x="3383075" y="2982233"/>
            <a:ext cx="1231022" cy="1047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4" name="T-Shirt"/>
          <p:cNvSpPr/>
          <p:nvPr/>
        </p:nvSpPr>
        <p:spPr>
          <a:xfrm>
            <a:off x="15134807" y="10298640"/>
            <a:ext cx="1231022" cy="1047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5" name="T-Shirt"/>
          <p:cNvSpPr/>
          <p:nvPr/>
        </p:nvSpPr>
        <p:spPr>
          <a:xfrm>
            <a:off x="20818800" y="10298640"/>
            <a:ext cx="1231022" cy="1047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6" name="T-Shirt"/>
          <p:cNvSpPr/>
          <p:nvPr/>
        </p:nvSpPr>
        <p:spPr>
          <a:xfrm>
            <a:off x="1972000" y="10298640"/>
            <a:ext cx="1231022" cy="1047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chemeClr val="accent4">
              <a:hueOff val="348544"/>
              <a:lumOff val="7139"/>
            </a:schemeClr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044D8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7" name="T-Shirt"/>
          <p:cNvSpPr/>
          <p:nvPr/>
        </p:nvSpPr>
        <p:spPr>
          <a:xfrm>
            <a:off x="7632062" y="10298640"/>
            <a:ext cx="1231022" cy="1047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810" y="0"/>
                </a:moveTo>
                <a:cubicBezTo>
                  <a:pt x="8848" y="248"/>
                  <a:pt x="9130" y="1867"/>
                  <a:pt x="10801" y="1867"/>
                </a:cubicBezTo>
                <a:cubicBezTo>
                  <a:pt x="12488" y="1867"/>
                  <a:pt x="12769" y="235"/>
                  <a:pt x="12802" y="0"/>
                </a:cubicBezTo>
                <a:cubicBezTo>
                  <a:pt x="12753" y="6"/>
                  <a:pt x="12709" y="37"/>
                  <a:pt x="12682" y="50"/>
                </a:cubicBezTo>
                <a:cubicBezTo>
                  <a:pt x="11681" y="666"/>
                  <a:pt x="9914" y="666"/>
                  <a:pt x="8913" y="50"/>
                </a:cubicBezTo>
                <a:cubicBezTo>
                  <a:pt x="8891" y="37"/>
                  <a:pt x="8853" y="13"/>
                  <a:pt x="8810" y="0"/>
                </a:cubicBezTo>
                <a:close/>
                <a:moveTo>
                  <a:pt x="8496" y="81"/>
                </a:moveTo>
                <a:cubicBezTo>
                  <a:pt x="7079" y="564"/>
                  <a:pt x="5219" y="1270"/>
                  <a:pt x="4370" y="1575"/>
                </a:cubicBezTo>
                <a:cubicBezTo>
                  <a:pt x="3905" y="1740"/>
                  <a:pt x="3829" y="1816"/>
                  <a:pt x="3628" y="1962"/>
                </a:cubicBezTo>
                <a:cubicBezTo>
                  <a:pt x="3423" y="2115"/>
                  <a:pt x="3078" y="2606"/>
                  <a:pt x="3078" y="2606"/>
                </a:cubicBezTo>
                <a:lnTo>
                  <a:pt x="0" y="7422"/>
                </a:lnTo>
                <a:lnTo>
                  <a:pt x="3040" y="10466"/>
                </a:lnTo>
                <a:cubicBezTo>
                  <a:pt x="3040" y="10466"/>
                  <a:pt x="5014" y="8382"/>
                  <a:pt x="5051" y="8369"/>
                </a:cubicBezTo>
                <a:cubicBezTo>
                  <a:pt x="5051" y="8547"/>
                  <a:pt x="5051" y="21600"/>
                  <a:pt x="5051" y="21600"/>
                </a:cubicBezTo>
                <a:lnTo>
                  <a:pt x="16549" y="21600"/>
                </a:lnTo>
                <a:cubicBezTo>
                  <a:pt x="16549" y="21600"/>
                  <a:pt x="16549" y="8547"/>
                  <a:pt x="16549" y="8369"/>
                </a:cubicBezTo>
                <a:cubicBezTo>
                  <a:pt x="16586" y="8382"/>
                  <a:pt x="18561" y="10466"/>
                  <a:pt x="18561" y="10466"/>
                </a:cubicBezTo>
                <a:lnTo>
                  <a:pt x="21600" y="7422"/>
                </a:lnTo>
                <a:lnTo>
                  <a:pt x="18522" y="2606"/>
                </a:lnTo>
                <a:cubicBezTo>
                  <a:pt x="18522" y="2606"/>
                  <a:pt x="18177" y="2115"/>
                  <a:pt x="17972" y="1962"/>
                </a:cubicBezTo>
                <a:cubicBezTo>
                  <a:pt x="17771" y="1816"/>
                  <a:pt x="17695" y="1740"/>
                  <a:pt x="17230" y="1575"/>
                </a:cubicBezTo>
                <a:cubicBezTo>
                  <a:pt x="16386" y="1270"/>
                  <a:pt x="14531" y="570"/>
                  <a:pt x="13114" y="87"/>
                </a:cubicBezTo>
                <a:cubicBezTo>
                  <a:pt x="13050" y="462"/>
                  <a:pt x="12650" y="2242"/>
                  <a:pt x="10801" y="2242"/>
                </a:cubicBezTo>
                <a:cubicBezTo>
                  <a:pt x="8946" y="2242"/>
                  <a:pt x="8555" y="450"/>
                  <a:pt x="8496" y="81"/>
                </a:cubicBezTo>
                <a:close/>
              </a:path>
            </a:pathLst>
          </a:custGeom>
          <a:solidFill>
            <a:srgbClr val="A0030F"/>
          </a:solidFill>
          <a:ln w="25400">
            <a:solidFill>
              <a:srgbClr val="000000"/>
            </a:solidFill>
            <a:miter lim="400000"/>
          </a:ln>
        </p:spPr>
        <p:txBody>
          <a:bodyPr lIns="71437" tIns="71437" rIns="71437" bIns="71437" anchor="ctr"/>
          <a:lstStyle/>
          <a:p>
            <a:pPr algn="ctr" defTabSz="821531">
              <a:lnSpc>
                <a:spcPct val="100000"/>
              </a:lnSpc>
              <a:spcBef>
                <a:spcPts val="0"/>
              </a:spcBef>
              <a:defRPr b="0"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Juni 2020 © PIKAS digi (pikas-digi.dzlm.de)"/>
          <p:cNvSpPr txBox="1"/>
          <p:nvPr/>
        </p:nvSpPr>
        <p:spPr>
          <a:xfrm>
            <a:off x="9657928" y="12946453"/>
            <a:ext cx="5068144" cy="85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normAutofit fontScale="100000" lnSpcReduction="0"/>
          </a:bodyPr>
          <a:lstStyle/>
          <a:p>
            <a:pPr defTabSz="457200">
              <a:lnSpc>
                <a:spcPts val="5300"/>
              </a:lnSpc>
              <a:spcBef>
                <a:spcPts val="0"/>
              </a:spcBef>
              <a:defRPr b="0" sz="2000">
                <a:solidFill>
                  <a:srgbClr val="457A88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t>Juni 2020 © </a:t>
            </a:r>
            <a:r>
              <a:rPr b="1">
                <a:latin typeface="+mj-lt"/>
                <a:ea typeface="+mj-ea"/>
                <a:cs typeface="+mj-cs"/>
                <a:sym typeface="Open Sans Light"/>
              </a:rPr>
              <a:t>PIKAS digi</a:t>
            </a:r>
            <a:r>
              <a:t> </a:t>
            </a:r>
            <a:r>
              <a:rPr>
                <a:latin typeface="Open Sans Italic"/>
                <a:ea typeface="Open Sans Italic"/>
                <a:cs typeface="Open Sans Italic"/>
                <a:sym typeface="Open Sans Italic"/>
              </a:rPr>
              <a:t>(pikas-digi.dzlm.de)</a:t>
            </a:r>
            <a:endParaRPr>
              <a:latin typeface="Open Sans Italic"/>
              <a:ea typeface="Open Sans Italic"/>
              <a:cs typeface="Open Sans Italic"/>
              <a:sym typeface="Open Sans Italic"/>
            </a:endParaRPr>
          </a:p>
        </p:txBody>
      </p:sp>
      <p:pic>
        <p:nvPicPr>
          <p:cNvPr id="162" name="Bild" descr="Bild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39915" y="5416550"/>
            <a:ext cx="12304170" cy="3245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1000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Class="exit" nodeType="after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2"/>
      <p:bldP build="whole" bldLvl="1" animBg="1" rev="0" advAuto="0" spid="16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Open Sans Light"/>
        <a:ea typeface="Open Sans Light"/>
        <a:cs typeface="Open Sans Light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190500" tIns="190500" rIns="190500" bIns="190500" numCol="1" spcCol="38100" rtlCol="0" anchor="ctr" upright="0">
        <a:normAutofit fontScale="100000" lnSpcReduction="0"/>
      </a:bodyPr>
      <a:lstStyle>
        <a:defPPr marL="0" marR="0" indent="0" algn="l" defTabSz="2438339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6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Open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2438339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6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Open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Open Sans Light"/>
        <a:ea typeface="Open Sans Light"/>
        <a:cs typeface="Open Sans Light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190500" tIns="190500" rIns="190500" bIns="190500" numCol="1" spcCol="38100" rtlCol="0" anchor="ctr" upright="0">
        <a:normAutofit fontScale="100000" lnSpcReduction="0"/>
      </a:bodyPr>
      <a:lstStyle>
        <a:defPPr marL="0" marR="0" indent="0" algn="l" defTabSz="2438339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6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Open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2438339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6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Open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