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 Sans Light"/>
      </a:defRPr>
    </a:lvl1pPr>
    <a:lvl2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 Sans Light"/>
      </a:defRPr>
    </a:lvl2pPr>
    <a:lvl3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 Sans Light"/>
      </a:defRPr>
    </a:lvl3pPr>
    <a:lvl4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 Sans Light"/>
      </a:defRPr>
    </a:lvl4pPr>
    <a:lvl5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 Sans Light"/>
      </a:defRPr>
    </a:lvl5pPr>
    <a:lvl6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 Sans Light"/>
      </a:defRPr>
    </a:lvl6pPr>
    <a:lvl7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 Sans Light"/>
      </a:defRPr>
    </a:lvl7pPr>
    <a:lvl8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 Sans Light"/>
      </a:defRPr>
    </a:lvl8pPr>
    <a:lvl9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 Sans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508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76672"/>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noFill/>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83"/>
    <p:restoredTop sz="94662"/>
  </p:normalViewPr>
  <p:slideViewPr>
    <p:cSldViewPr snapToGrid="0" snapToObjects="1">
      <p:cViewPr varScale="1">
        <p:scale>
          <a:sx n="75" d="100"/>
          <a:sy n="75" d="100"/>
        </p:scale>
        <p:origin x="200"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 name="Shape 42"/>
          <p:cNvSpPr>
            <a:spLocks noGrp="1" noRot="1" noChangeAspect="1"/>
          </p:cNvSpPr>
          <p:nvPr>
            <p:ph type="sldImg"/>
          </p:nvPr>
        </p:nvSpPr>
        <p:spPr>
          <a:xfrm>
            <a:off x="1143000" y="685800"/>
            <a:ext cx="4572000" cy="3429000"/>
          </a:xfrm>
          <a:prstGeom prst="rect">
            <a:avLst/>
          </a:prstGeom>
        </p:spPr>
        <p:txBody>
          <a:bodyPr/>
          <a:lstStyle/>
          <a:p>
            <a:endParaRPr/>
          </a:p>
        </p:txBody>
      </p:sp>
      <p:sp>
        <p:nvSpPr>
          <p:cNvPr id="43" name="Shape 4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noRot="1" noChangeAspect="1"/>
          </p:cNvSpPr>
          <p:nvPr>
            <p:ph type="sldImg"/>
          </p:nvPr>
        </p:nvSpPr>
        <p:spPr>
          <a:prstGeom prst="rect">
            <a:avLst/>
          </a:prstGeom>
        </p:spPr>
        <p:txBody>
          <a:bodyPr/>
          <a:lstStyle/>
          <a:p>
            <a:endParaRPr/>
          </a:p>
        </p:txBody>
      </p:sp>
      <p:sp>
        <p:nvSpPr>
          <p:cNvPr id="48" name="Shape 48"/>
          <p:cNvSpPr>
            <a:spLocks noGrp="1"/>
          </p:cNvSpPr>
          <p:nvPr>
            <p:ph type="body" sz="quarter" idx="1"/>
          </p:nvPr>
        </p:nvSpPr>
        <p:spPr>
          <a:prstGeom prst="rect">
            <a:avLst/>
          </a:prstGeom>
        </p:spPr>
        <p:txBody>
          <a:bodyPr/>
          <a:lstStyle/>
          <a:p>
            <a:r>
              <a:t>Diese Folie ist immer die Eingangsfolie, bereits animiert und muss nicht verändert werden.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r>
              <a:t>Der Schwerpunkt der Reflexion kann auf dem Einsatz und Umsetzung der Skizzen liegen. Anhand der Kriterien, was beim Erstellen einer Skizze zu berücksichtigen ist (Zeichnung, Sachsituation, Zusammenhänge, Werte) kann Bezug auf Folie 4 (6) genommen werden.</a:t>
            </a:r>
          </a:p>
          <a:p>
            <a:r>
              <a:t>Da es sich um eine Einführungsstunde handelt, sollte der Lösung der Aufgabe zwar auch Zeit gewidmet werden, das Erstellen der Skizze nach ihren Kriterien steht aber im Vordergrund.</a:t>
            </a:r>
          </a:p>
          <a:p>
            <a:endParaRPr/>
          </a:p>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prstGeom prst="rect">
            <a:avLst/>
          </a:prstGeom>
        </p:spPr>
        <p:txBody>
          <a:bodyPr/>
          <a:lstStyle/>
          <a:p>
            <a:endParaRPr/>
          </a:p>
        </p:txBody>
      </p:sp>
      <p:sp>
        <p:nvSpPr>
          <p:cNvPr id="208" name="Shape 208"/>
          <p:cNvSpPr>
            <a:spLocks noGrp="1"/>
          </p:cNvSpPr>
          <p:nvPr>
            <p:ph type="body" sz="quarter" idx="1"/>
          </p:nvPr>
        </p:nvSpPr>
        <p:spPr>
          <a:prstGeom prst="rect">
            <a:avLst/>
          </a:prstGeom>
        </p:spPr>
        <p:txBody>
          <a:bodyPr/>
          <a:lstStyle/>
          <a:p>
            <a:r>
              <a:t>Impulse für die Reflexion:</a:t>
            </a:r>
          </a:p>
          <a:p>
            <a:endParaRPr/>
          </a:p>
          <a:p>
            <a:r>
              <a:t>Beschreibe deinen Weg. Wie bist du vorgegangen?</a:t>
            </a:r>
          </a:p>
          <a:p>
            <a:pPr marL="279400" indent="-279400">
              <a:buSzPct val="123000"/>
              <a:buChar char="-"/>
            </a:pPr>
            <a:r>
              <a:t>Hast du zuerst die Zahlen oder Spalten gefüllt?</a:t>
            </a:r>
          </a:p>
          <a:p>
            <a:pPr marL="279400" indent="-279400">
              <a:buSzPct val="123000"/>
              <a:buChar char="-"/>
            </a:pPr>
            <a:r>
              <a:t>Warum wird auch der Nullte Geburtstag mitgezählt?</a:t>
            </a:r>
          </a:p>
          <a:p>
            <a:pPr marL="279400" indent="-279400">
              <a:buSzPct val="123000"/>
              <a:buChar char="-"/>
            </a:pPr>
            <a:r>
              <a:t>Gibt es einen Zusammenhang zwischen der Geburtstagszahl und der Größe? Wie groß wäre der Riese an seinem 20., 100. Geburtstag?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prstGeom prst="rect">
            <a:avLst/>
          </a:prstGeom>
        </p:spPr>
        <p:txBody>
          <a:bodyPr/>
          <a:lstStyle/>
          <a:p>
            <a:endParaRPr/>
          </a:p>
        </p:txBody>
      </p:sp>
      <p:sp>
        <p:nvSpPr>
          <p:cNvPr id="213" name="Shape 213"/>
          <p:cNvSpPr>
            <a:spLocks noGrp="1"/>
          </p:cNvSpPr>
          <p:nvPr>
            <p:ph type="body" sz="quarter" idx="1"/>
          </p:nvPr>
        </p:nvSpPr>
        <p:spPr>
          <a:prstGeom prst="rect">
            <a:avLst/>
          </a:prstGeom>
        </p:spPr>
        <p:txBody>
          <a:bodyPr/>
          <a:lstStyle/>
          <a:p>
            <a:r>
              <a:t>Impulse für die Reflexion:</a:t>
            </a:r>
          </a:p>
          <a:p>
            <a:endParaRPr/>
          </a:p>
          <a:p>
            <a:r>
              <a:t>Beschreibe deinen Weg. Wie bist du vorgegangen?</a:t>
            </a:r>
          </a:p>
          <a:p>
            <a:pPr marL="279400" indent="-279400">
              <a:buSzPct val="123000"/>
              <a:buChar char="-"/>
            </a:pPr>
            <a:r>
              <a:t>Warum wurden 4 Zeilen gefüllt?</a:t>
            </a:r>
          </a:p>
          <a:p>
            <a:pPr marL="279400" indent="-279400">
              <a:buSzPct val="123000"/>
              <a:buChar char="-"/>
            </a:pPr>
            <a:r>
              <a:t>Woher weißt du, wie viele Meter die Schnecke in der zweiten, dritten, vierten Stunde zurücklegt. Wo findest du diese Information in der Aufgabe?</a:t>
            </a:r>
          </a:p>
          <a:p>
            <a:pPr marL="279400" indent="-279400">
              <a:buSzPct val="123000"/>
              <a:buChar char="-"/>
            </a:pPr>
            <a:r>
              <a:t>Warum reicht die Tabelle zur Lösung der Aufgabe alleine nicht aus ? Warum benötigst du noch eine zusätzliche Rechnung?</a:t>
            </a:r>
          </a:p>
          <a:p>
            <a:pPr marL="279400" indent="-279400">
              <a:buSzPct val="123000"/>
              <a:buChar char="-"/>
            </a:pPr>
            <a:r>
              <a:t>Könntest du auch herausfinden, wie viel die Schnecke in der 5. Stunde zurücklegen würde?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prstGeom prst="rect">
            <a:avLst/>
          </a:prstGeom>
        </p:spPr>
        <p:txBody>
          <a:bodyPr/>
          <a:lstStyle/>
          <a:p>
            <a:endParaRPr/>
          </a:p>
        </p:txBody>
      </p:sp>
      <p:sp>
        <p:nvSpPr>
          <p:cNvPr id="218" name="Shape 218"/>
          <p:cNvSpPr>
            <a:spLocks noGrp="1"/>
          </p:cNvSpPr>
          <p:nvPr>
            <p:ph type="body" sz="quarter" idx="1"/>
          </p:nvPr>
        </p:nvSpPr>
        <p:spPr>
          <a:prstGeom prst="rect">
            <a:avLst/>
          </a:prstGeom>
        </p:spPr>
        <p:txBody>
          <a:bodyPr/>
          <a:lstStyle/>
          <a:p>
            <a:r>
              <a:t>Impulse für die Reflexion:</a:t>
            </a:r>
          </a:p>
          <a:p>
            <a:endParaRPr/>
          </a:p>
          <a:p>
            <a:r>
              <a:t>Beschreibe deinen Weg. Wie bist du vorgegangen?</a:t>
            </a:r>
          </a:p>
          <a:p>
            <a:r>
              <a:t>Konntest du die erste Zeile sofort ausfüllen (wie das die Kinder in Aufgabe 1 und 2 tun konnten?)</a:t>
            </a:r>
          </a:p>
          <a:p>
            <a:r>
              <a:t>Warum nicht? Wie hast du das Problem gelöst.</a:t>
            </a:r>
          </a:p>
          <a:p>
            <a:r>
              <a:t>Hast du nur die Tabelle genutzt, oder hast du auch weitere Rechnungen durchführen müssen?</a:t>
            </a:r>
          </a:p>
          <a:p>
            <a:r>
              <a:t>Wie kann man herausbekommen, wie viel Paula am erste Tag gelesen hat?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noRot="1" noChangeAspect="1"/>
          </p:cNvSpPr>
          <p:nvPr>
            <p:ph type="sldImg"/>
          </p:nvPr>
        </p:nvSpPr>
        <p:spPr>
          <a:prstGeom prst="rect">
            <a:avLst/>
          </a:prstGeom>
        </p:spPr>
        <p:txBody>
          <a:bodyPr/>
          <a:lstStyle/>
          <a:p>
            <a:endParaRPr/>
          </a:p>
        </p:txBody>
      </p:sp>
      <p:sp>
        <p:nvSpPr>
          <p:cNvPr id="224" name="Shape 224"/>
          <p:cNvSpPr>
            <a:spLocks noGrp="1"/>
          </p:cNvSpPr>
          <p:nvPr>
            <p:ph type="body" sz="quarter" idx="1"/>
          </p:nvPr>
        </p:nvSpPr>
        <p:spPr>
          <a:prstGeom prst="rect">
            <a:avLst/>
          </a:prstGeom>
        </p:spPr>
        <p:txBody>
          <a:bodyPr/>
          <a:lstStyle/>
          <a:p>
            <a:endParaRPr/>
          </a:p>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prstGeom prst="rect">
            <a:avLst/>
          </a:prstGeom>
        </p:spPr>
        <p:txBody>
          <a:bodyPr/>
          <a:lstStyle/>
          <a:p>
            <a:endParaRPr/>
          </a:p>
        </p:txBody>
      </p:sp>
      <p:sp>
        <p:nvSpPr>
          <p:cNvPr id="229" name="Shape 229"/>
          <p:cNvSpPr>
            <a:spLocks noGrp="1"/>
          </p:cNvSpPr>
          <p:nvPr>
            <p:ph type="body" sz="quarter" idx="1"/>
          </p:nvPr>
        </p:nvSpPr>
        <p:spPr>
          <a:prstGeom prst="rect">
            <a:avLst/>
          </a:prstGeom>
        </p:spPr>
        <p:txBody>
          <a:bodyPr/>
          <a:lstStyle/>
          <a:p>
            <a:r>
              <a:t>Diese Folie ist immer die Endfolie, bereits animiert und muss nicht verändert werden.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noRot="1" noChangeAspect="1"/>
          </p:cNvSpPr>
          <p:nvPr>
            <p:ph type="sldImg"/>
          </p:nvPr>
        </p:nvSpPr>
        <p:spPr>
          <a:prstGeom prst="rect">
            <a:avLst/>
          </a:prstGeom>
        </p:spPr>
        <p:txBody>
          <a:bodyPr/>
          <a:lstStyle/>
          <a:p>
            <a:endParaRPr/>
          </a:p>
        </p:txBody>
      </p:sp>
      <p:sp>
        <p:nvSpPr>
          <p:cNvPr id="54" name="Shape 54"/>
          <p:cNvSpPr>
            <a:spLocks noGrp="1"/>
          </p:cNvSpPr>
          <p:nvPr>
            <p:ph type="body" sz="quarter" idx="1"/>
          </p:nvPr>
        </p:nvSpPr>
        <p:spPr>
          <a:prstGeom prst="rect">
            <a:avLst/>
          </a:prstGeom>
        </p:spPr>
        <p:txBody>
          <a:bodyPr/>
          <a:lstStyle/>
          <a:p>
            <a:r>
              <a:t>Bei Strukturierungen (Übersichtsseite über Ablauf, wenn nötig)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noRot="1" noChangeAspect="1"/>
          </p:cNvSpPr>
          <p:nvPr>
            <p:ph type="sldImg"/>
          </p:nvPr>
        </p:nvSpPr>
        <p:spPr>
          <a:prstGeom prst="rect">
            <a:avLst/>
          </a:prstGeom>
        </p:spPr>
        <p:txBody>
          <a:bodyPr/>
          <a:lstStyle/>
          <a:p>
            <a:endParaRPr/>
          </a:p>
        </p:txBody>
      </p:sp>
      <p:sp>
        <p:nvSpPr>
          <p:cNvPr id="71" name="Shape 71"/>
          <p:cNvSpPr>
            <a:spLocks noGrp="1"/>
          </p:cNvSpPr>
          <p:nvPr>
            <p:ph type="body" sz="quarter" idx="1"/>
          </p:nvPr>
        </p:nvSpPr>
        <p:spPr>
          <a:prstGeom prst="rect">
            <a:avLst/>
          </a:prstGeom>
        </p:spPr>
        <p:txBody>
          <a:bodyPr/>
          <a:lstStyle/>
          <a:p>
            <a:r>
              <a:t>Überblick über die Stunde</a:t>
            </a:r>
          </a:p>
          <a:p>
            <a:r>
              <a:t>Nach dem Besprechen der Web-Unterrichtsregeln gibt es einen Überblick über die bevorstehende Stunde.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noRot="1" noChangeAspect="1"/>
          </p:cNvSpPr>
          <p:nvPr>
            <p:ph type="sldImg"/>
          </p:nvPr>
        </p:nvSpPr>
        <p:spPr>
          <a:prstGeom prst="rect">
            <a:avLst/>
          </a:prstGeom>
        </p:spPr>
        <p:txBody>
          <a:bodyPr/>
          <a:lstStyle/>
          <a:p>
            <a:endParaRPr/>
          </a:p>
        </p:txBody>
      </p:sp>
      <p:sp>
        <p:nvSpPr>
          <p:cNvPr id="79" name="Shape 79"/>
          <p:cNvSpPr>
            <a:spLocks noGrp="1"/>
          </p:cNvSpPr>
          <p:nvPr>
            <p:ph type="body" sz="quarter" idx="1"/>
          </p:nvPr>
        </p:nvSpPr>
        <p:spPr>
          <a:prstGeom prst="rect">
            <a:avLst/>
          </a:prstGeom>
        </p:spPr>
        <p:txBody>
          <a:bodyPr/>
          <a:lstStyle/>
          <a:p>
            <a:r>
              <a:t>Überblick über die Stunde</a:t>
            </a:r>
          </a:p>
          <a:p>
            <a:r>
              <a:t>Nach dem Besprechen der Web-Unterrichtsregeln gibt es einen Überblick über die bevorstehende Stunde.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noRot="1" noChangeAspect="1"/>
          </p:cNvSpPr>
          <p:nvPr>
            <p:ph type="sldImg"/>
          </p:nvPr>
        </p:nvSpPr>
        <p:spPr>
          <a:prstGeom prst="rect">
            <a:avLst/>
          </a:prstGeom>
        </p:spPr>
        <p:txBody>
          <a:bodyPr/>
          <a:lstStyle/>
          <a:p>
            <a:endParaRPr/>
          </a:p>
        </p:txBody>
      </p:sp>
      <p:sp>
        <p:nvSpPr>
          <p:cNvPr id="96" name="Shape 96"/>
          <p:cNvSpPr>
            <a:spLocks noGrp="1"/>
          </p:cNvSpPr>
          <p:nvPr>
            <p:ph type="body" sz="quarter" idx="1"/>
          </p:nvPr>
        </p:nvSpPr>
        <p:spPr>
          <a:prstGeom prst="rect">
            <a:avLst/>
          </a:prstGeom>
        </p:spPr>
        <p:txBody>
          <a:bodyPr/>
          <a:lstStyle/>
          <a:p>
            <a:r>
              <a:t>Vorstellen der Elemente einer Tabelle</a:t>
            </a:r>
          </a:p>
          <a:p>
            <a:r>
              <a:t>Ein Beispielkontext könnte sein: Mara kauft jeden Tag ein Eis mit zwei Kugeln. Wie viele Kugeln Eis hat sie an 1,2,3 oder 4 Tagen insgesamt gegessen? Wie ist die Tabelle auszufüllen?</a:t>
            </a:r>
          </a:p>
          <a:p>
            <a:r>
              <a:t>An diesem Beispiel kann eine mögliche Verwendung der Tabelle behandelt werden. </a:t>
            </a:r>
          </a:p>
          <a:p>
            <a:endParaRPr/>
          </a:p>
          <a:p>
            <a:r>
              <a:t>Diese Folie dient als Beispiel, dass die SuS vor oder während der Stunde zur nutzen können. (Ggf. Per Mail, Padlet oder auf einer Lernplattform hinterlegen)</a:t>
            </a:r>
          </a:p>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prstGeom prst="rect">
            <a:avLst/>
          </a:prstGeom>
        </p:spPr>
        <p:txBody>
          <a:bodyPr/>
          <a:lstStyle/>
          <a:p>
            <a:endParaRPr/>
          </a:p>
        </p:txBody>
      </p:sp>
      <p:sp>
        <p:nvSpPr>
          <p:cNvPr id="101" name="Shape 101"/>
          <p:cNvSpPr>
            <a:spLocks noGrp="1"/>
          </p:cNvSpPr>
          <p:nvPr>
            <p:ph type="body" sz="quarter" idx="1"/>
          </p:nvPr>
        </p:nvSpPr>
        <p:spPr>
          <a:prstGeom prst="rect">
            <a:avLst/>
          </a:prstGeom>
        </p:spPr>
        <p:txBody>
          <a:bodyPr/>
          <a:lstStyle/>
          <a:p>
            <a:r>
              <a:t>Aufgabe zum Konkretisieren des Einsatzes einer Tabelle in Sachsituationen.</a:t>
            </a:r>
          </a:p>
          <a:p>
            <a:r>
              <a:t>An dieser Stelle Begriffe der Aufgabe (unbekannte  Wörter, etc.) klären, Verständnis klären (Kann die Situation in eigenen Worten wiedergegeben werden, etc.).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xfrm>
            <a:off x="381000" y="685800"/>
            <a:ext cx="6096000" cy="3429000"/>
          </a:xfrm>
          <a:prstGeom prst="rect">
            <a:avLst/>
          </a:prstGeom>
        </p:spPr>
        <p:txBody>
          <a:bodyPr/>
          <a:lstStyle/>
          <a:p>
            <a:endParaRPr/>
          </a:p>
        </p:txBody>
      </p:sp>
      <p:sp>
        <p:nvSpPr>
          <p:cNvPr id="173" name="Shape 173"/>
          <p:cNvSpPr>
            <a:spLocks noGrp="1"/>
          </p:cNvSpPr>
          <p:nvPr>
            <p:ph type="body" sz="quarter" idx="1"/>
          </p:nvPr>
        </p:nvSpPr>
        <p:spPr>
          <a:prstGeom prst="rect">
            <a:avLst/>
          </a:prstGeom>
        </p:spPr>
        <p:txBody>
          <a:bodyPr/>
          <a:lstStyle/>
          <a:p>
            <a:r>
              <a:t>(Diese Folie ist animiert. Die Tabelle wird je Spalte zeilenweise passend zur Aufgabe ausgefüllt, zum Schluss werden Forschermittel angezeigt)</a:t>
            </a:r>
          </a:p>
          <a:p>
            <a:r>
              <a:t>Gemeinsam wird mit den Kindern der Klasse an einer Lösung der Aufgabe gearbeitet.</a:t>
            </a:r>
          </a:p>
          <a:p>
            <a:r>
              <a:t>Folgenden Impulse können gewinnbringend in die Diskussion eingebracht werden:</a:t>
            </a:r>
          </a:p>
          <a:p>
            <a:pPr marL="279400" indent="-279400">
              <a:buSzPct val="123000"/>
              <a:buChar char="-"/>
            </a:pPr>
            <a:r>
              <a:t>Welche Werte gehören in die Erste Spalte, welche in die Zweite Spalte</a:t>
            </a:r>
          </a:p>
          <a:p>
            <a:pPr marL="279400" indent="-279400">
              <a:buSzPct val="123000"/>
              <a:buChar char="-"/>
            </a:pPr>
            <a:r>
              <a:t>Wie verändert sich die erste Spalte (Wie würde mit Forschermitteln beschrieben werden)</a:t>
            </a:r>
          </a:p>
          <a:p>
            <a:pPr marL="279400" indent="-279400">
              <a:buSzPct val="123000"/>
              <a:buChar char="-"/>
            </a:pPr>
            <a:r>
              <a:t>Wie verändert sich die zweite Spalte (Wie würde mit Forschermitteln beschrieben werden)</a:t>
            </a:r>
          </a:p>
          <a:p>
            <a:pPr marL="279400" indent="-279400">
              <a:buSzPct val="123000"/>
              <a:buChar char="-"/>
            </a:pPr>
            <a:r>
              <a:t>Wann hätte die Seerose mehr als 100 Blätter, wann hätte sie 1000 Blätter? Warum geht das so schnell? </a:t>
            </a:r>
          </a:p>
          <a:p>
            <a:pPr marL="279400" indent="-279400">
              <a:buSzPct val="123000"/>
              <a:buChar char="-"/>
            </a:pPr>
            <a: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r>
              <a:t>Während der Arbeitsphase kann Folie 4 angezeigt werden. Folie 4 und Folie 6 sollten ggf. auch auf dem Padlet verfügbar sein.</a:t>
            </a:r>
          </a:p>
          <a:p>
            <a:endParaRPr/>
          </a:p>
          <a:p>
            <a:r>
              <a:t>Es gibt 3 differenzierte Aufgaben die in diesem Kontext von den SuS ausgewählt werden können. </a:t>
            </a:r>
          </a:p>
          <a:p>
            <a:r>
              <a:t>Strukturell sind sie ähnlich gelagert, sodass die Skizzen eine ähnliche Struktur aufweisen könnten.</a:t>
            </a:r>
          </a:p>
          <a:p>
            <a:r>
              <a:t>Aufgabe 1 und 2 unterscheidet sich nur darin, dass bei Aufgabe 1 bereits eine Skizze angedeutet wird, die zu vervollständigen ist. In Aufgabe 2 ist diese Skizze gänzlich selbstständig zu erstellen.</a:t>
            </a:r>
          </a:p>
          <a:p>
            <a:r>
              <a:t>Bei Aufgabe 3 muss die Überschneidung zweier Strecken skizziert und ermittelt werden.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prstGeom prst="rect">
            <a:avLst/>
          </a:prstGeom>
        </p:spPr>
        <p:txBody>
          <a:bodyPr/>
          <a:lstStyle/>
          <a:p>
            <a:endParaRPr/>
          </a:p>
        </p:txBody>
      </p:sp>
      <p:sp>
        <p:nvSpPr>
          <p:cNvPr id="184" name="Shape 184"/>
          <p:cNvSpPr>
            <a:spLocks noGrp="1"/>
          </p:cNvSpPr>
          <p:nvPr>
            <p:ph type="body" sz="quarter" idx="1"/>
          </p:nvPr>
        </p:nvSpPr>
        <p:spPr>
          <a:prstGeom prst="rect">
            <a:avLst/>
          </a:prstGeom>
        </p:spPr>
        <p:txBody>
          <a:bodyPr/>
          <a:lstStyle/>
          <a:p>
            <a:r>
              <a:t>Hier sind je nach Voraussetzung die größeren technischen Hürden zu meistern:</a:t>
            </a:r>
          </a:p>
          <a:p>
            <a:r>
              <a:t>Wenn Kinder Lösungen auf eine Lernplattform oder ein Padlet (z. B. per Datei/Fotoupload) hochladen können, ist das eine einfache Lösung.</a:t>
            </a:r>
          </a:p>
          <a:p>
            <a:r>
              <a:t>Wenn Kinder Ergebnisse per E-Mail verschicken, muss berücksichtigt werden, dass eine zeitliche Verzögerung eintreten kann, bis die E-Mails angekommen sind (ggf. auch im Spamordner nachsehen, etc.).</a:t>
            </a:r>
          </a:p>
          <a:p>
            <a:r>
              <a:t>Wenn Kinder ihre Ergebnisse per Bildschirmvideo teilen möchten, sollte darauf geachtet werden, dass das Ergebnis vor dem Endgerät so ausgerichtet werden kann, dass es wackelfrei zu sehen ist.</a:t>
            </a:r>
          </a:p>
          <a:p>
            <a:endParaRPr/>
          </a:p>
          <a:p>
            <a:r>
              <a:t>Ein Lösungsupload auf ein Padlet ist eine einfach Lösung. Hier ist dabei zu berücksichtigen, dass diese Ergebnisse von allen anderen Kindern gesehen werden können. Der Upload sollte daher nicht zu früh stattfinden. </a:t>
            </a:r>
          </a:p>
          <a:p>
            <a:r>
              <a:t>Am besten wird den Kindern der Link zum gemeinsamen Padlet trotzdem bereits mit dem Einladungslink für die Videokonferenz zugesendet, die Kinder werden aber erst zu einem geeigneten Zeitpunkt zum Upload aufgefordert. Ein Padlet kann im Browser oder mit der Padlet-App genutzt werden.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el">
    <p:spTree>
      <p:nvGrpSpPr>
        <p:cNvPr id="1" name=""/>
        <p:cNvGrpSpPr/>
        <p:nvPr/>
      </p:nvGrpSpPr>
      <p:grpSpPr>
        <a:xfrm>
          <a:off x="0" y="0"/>
          <a:ext cx="0" cy="0"/>
          <a:chOff x="0" y="0"/>
          <a:chExt cx="0" cy="0"/>
        </a:xfrm>
      </p:grpSpPr>
      <p:sp>
        <p:nvSpPr>
          <p:cNvPr id="14" name="Autor und Datum"/>
          <p:cNvSpPr txBox="1">
            <a:spLocks noGrp="1"/>
          </p:cNvSpPr>
          <p:nvPr>
            <p:ph type="body" sz="quarter" idx="21" hasCustomPrompt="1"/>
          </p:nvPr>
        </p:nvSpPr>
        <p:spPr>
          <a:xfrm>
            <a:off x="4030265" y="12174593"/>
            <a:ext cx="16323471" cy="648365"/>
          </a:xfrm>
          <a:prstGeom prst="rect">
            <a:avLst/>
          </a:prstGeom>
          <a:solidFill>
            <a:srgbClr val="FFFFFF"/>
          </a:solidFill>
          <a:ln w="127000">
            <a:solidFill>
              <a:srgbClr val="FFFFFF"/>
            </a:solidFill>
          </a:ln>
        </p:spPr>
        <p:txBody>
          <a:bodyPr lIns="71437" tIns="71437" rIns="71437" bIns="71437" anchor="b">
            <a:noAutofit/>
          </a:bodyPr>
          <a:lstStyle>
            <a:lvl1pPr>
              <a:defRPr sz="3200"/>
            </a:lvl1pPr>
          </a:lstStyle>
          <a:p>
            <a:r>
              <a:t>Autor und Datum</a:t>
            </a:r>
          </a:p>
        </p:txBody>
      </p:sp>
      <p:sp>
        <p:nvSpPr>
          <p:cNvPr id="15" name="Titel der Präsentation"/>
          <p:cNvSpPr txBox="1">
            <a:spLocks noGrp="1"/>
          </p:cNvSpPr>
          <p:nvPr>
            <p:ph type="title" hasCustomPrompt="1"/>
          </p:nvPr>
        </p:nvSpPr>
        <p:spPr>
          <a:xfrm>
            <a:off x="4030265" y="2607468"/>
            <a:ext cx="16325237" cy="4643439"/>
          </a:xfrm>
          <a:prstGeom prst="rect">
            <a:avLst/>
          </a:prstGeom>
        </p:spPr>
        <p:txBody>
          <a:bodyPr lIns="71437" tIns="71437" rIns="71437" bIns="71437" anchor="b"/>
          <a:lstStyle>
            <a:lvl1pPr algn="ctr" defTabSz="2438339">
              <a:defRPr sz="9000" b="1" spc="-180">
                <a:solidFill>
                  <a:srgbClr val="1C6077"/>
                </a:solidFill>
                <a:latin typeface="+mj-lt"/>
                <a:ea typeface="+mj-ea"/>
                <a:cs typeface="+mj-cs"/>
                <a:sym typeface="Open Sans Light"/>
              </a:defRPr>
            </a:lvl1pPr>
          </a:lstStyle>
          <a:p>
            <a:r>
              <a:t>Titel der Präsentation</a:t>
            </a:r>
          </a:p>
        </p:txBody>
      </p:sp>
      <p:sp>
        <p:nvSpPr>
          <p:cNvPr id="16" name="Textebene 1…"/>
          <p:cNvSpPr txBox="1">
            <a:spLocks noGrp="1"/>
          </p:cNvSpPr>
          <p:nvPr>
            <p:ph type="body" sz="quarter" idx="1" hasCustomPrompt="1"/>
          </p:nvPr>
        </p:nvSpPr>
        <p:spPr>
          <a:xfrm>
            <a:off x="4030265" y="7179468"/>
            <a:ext cx="16323470" cy="2048062"/>
          </a:xfrm>
          <a:prstGeom prst="rect">
            <a:avLst/>
          </a:prstGeom>
        </p:spPr>
        <p:txBody>
          <a:bodyPr lIns="71437" tIns="71437" rIns="71437" bIns="71437"/>
          <a:lstStyle>
            <a:lvl1pPr>
              <a:defRPr sz="5200"/>
            </a:lvl1pPr>
            <a:lvl2pPr>
              <a:defRPr sz="5200"/>
            </a:lvl2pPr>
            <a:lvl3pPr>
              <a:defRPr sz="5200"/>
            </a:lvl3pPr>
            <a:lvl4pPr>
              <a:defRPr sz="5200"/>
            </a:lvl4pPr>
            <a:lvl5pPr>
              <a:defRPr sz="5200"/>
            </a:lvl5pPr>
          </a:lstStyle>
          <a:p>
            <a:r>
              <a:t>Präsentationsuntertitel</a:t>
            </a:r>
          </a:p>
          <a:p>
            <a:pPr lvl="1"/>
            <a:endParaRPr/>
          </a:p>
          <a:p>
            <a:pPr lvl="2"/>
            <a:endParaRPr/>
          </a:p>
          <a:p>
            <a:pPr lvl="3"/>
            <a:endParaRPr/>
          </a:p>
          <a:p>
            <a:pPr lvl="4"/>
            <a:endParaRPr/>
          </a:p>
        </p:txBody>
      </p:sp>
      <p:pic>
        <p:nvPicPr>
          <p:cNvPr id="17" name="Bild" descr="Bild"/>
          <p:cNvPicPr>
            <a:picLocks noChangeAspect="1"/>
          </p:cNvPicPr>
          <p:nvPr/>
        </p:nvPicPr>
        <p:blipFill>
          <a:blip r:embed="rId2">
            <a:extLst/>
          </a:blip>
          <a:stretch>
            <a:fillRect/>
          </a:stretch>
        </p:blipFill>
        <p:spPr>
          <a:xfrm>
            <a:off x="-47385" y="2129282"/>
            <a:ext cx="24478769" cy="11576418"/>
          </a:xfrm>
          <a:prstGeom prst="rect">
            <a:avLst/>
          </a:prstGeom>
          <a:ln w="12700">
            <a:miter lim="400000"/>
          </a:ln>
        </p:spPr>
      </p:pic>
      <p:pic>
        <p:nvPicPr>
          <p:cNvPr id="18" name="digi-Logo.png" descr="digi-Logo.png"/>
          <p:cNvPicPr>
            <a:picLocks noChangeAspect="1"/>
          </p:cNvPicPr>
          <p:nvPr/>
        </p:nvPicPr>
        <p:blipFill>
          <a:blip r:embed="rId3">
            <a:extLst/>
          </a:blip>
          <a:stretch>
            <a:fillRect/>
          </a:stretch>
        </p:blipFill>
        <p:spPr>
          <a:xfrm>
            <a:off x="407946" y="293704"/>
            <a:ext cx="4359127" cy="1489036"/>
          </a:xfrm>
          <a:prstGeom prst="rect">
            <a:avLst/>
          </a:prstGeom>
          <a:ln w="12700">
            <a:miter lim="400000"/>
          </a:ln>
        </p:spPr>
      </p:pic>
      <p:sp>
        <p:nvSpPr>
          <p:cNvPr id="19" name="Foliennummer"/>
          <p:cNvSpPr txBox="1">
            <a:spLocks noGrp="1"/>
          </p:cNvSpPr>
          <p:nvPr>
            <p:ph type="sldNum" sz="quarter" idx="2"/>
          </p:nvPr>
        </p:nvSpPr>
        <p:spPr>
          <a:xfrm>
            <a:off x="11987110" y="12954297"/>
            <a:ext cx="409780" cy="415875"/>
          </a:xfrm>
          <a:prstGeom prst="rect">
            <a:avLst/>
          </a:prstGeom>
        </p:spPr>
        <p:txBody>
          <a:bodyPr lIns="71437" tIns="71437" rIns="71437" bIns="71437"/>
          <a:lstStyle>
            <a:lvl1pPr defTabSz="821531"/>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p:spTree>
      <p:nvGrpSpPr>
        <p:cNvPr id="1" name=""/>
        <p:cNvGrpSpPr/>
        <p:nvPr/>
      </p:nvGrpSpPr>
      <p:grpSpPr>
        <a:xfrm>
          <a:off x="0" y="0"/>
          <a:ext cx="0" cy="0"/>
          <a:chOff x="0" y="0"/>
          <a:chExt cx="0" cy="0"/>
        </a:xfrm>
      </p:grpSpPr>
      <p:sp>
        <p:nvSpPr>
          <p:cNvPr id="26" name="Titel der Präsentation"/>
          <p:cNvSpPr txBox="1">
            <a:spLocks noGrp="1"/>
          </p:cNvSpPr>
          <p:nvPr>
            <p:ph type="title" hasCustomPrompt="1"/>
          </p:nvPr>
        </p:nvSpPr>
        <p:spPr>
          <a:prstGeom prst="rect">
            <a:avLst/>
          </a:prstGeom>
        </p:spPr>
        <p:txBody>
          <a:bodyPr/>
          <a:lstStyle/>
          <a:p>
            <a:r>
              <a:t>Titel der Präsentation</a:t>
            </a:r>
          </a:p>
        </p:txBody>
      </p:sp>
      <p:sp>
        <p:nvSpPr>
          <p:cNvPr id="2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el">
    <p:spTree>
      <p:nvGrpSpPr>
        <p:cNvPr id="1" name=""/>
        <p:cNvGrpSpPr/>
        <p:nvPr/>
      </p:nvGrpSpPr>
      <p:grpSpPr>
        <a:xfrm>
          <a:off x="0" y="0"/>
          <a:ext cx="0" cy="0"/>
          <a:chOff x="0" y="0"/>
          <a:chExt cx="0" cy="0"/>
        </a:xfrm>
      </p:grpSpPr>
      <p:pic>
        <p:nvPicPr>
          <p:cNvPr id="34" name="Bild" descr="Bild"/>
          <p:cNvPicPr>
            <a:picLocks noChangeAspect="1"/>
          </p:cNvPicPr>
          <p:nvPr/>
        </p:nvPicPr>
        <p:blipFill>
          <a:blip r:embed="rId2">
            <a:extLst/>
          </a:blip>
          <a:stretch>
            <a:fillRect/>
          </a:stretch>
        </p:blipFill>
        <p:spPr>
          <a:xfrm>
            <a:off x="-47385" y="2129282"/>
            <a:ext cx="24478769" cy="11576418"/>
          </a:xfrm>
          <a:prstGeom prst="rect">
            <a:avLst/>
          </a:prstGeom>
          <a:ln w="12700">
            <a:miter lim="400000"/>
          </a:ln>
        </p:spPr>
      </p:pic>
      <p:pic>
        <p:nvPicPr>
          <p:cNvPr id="35" name="digi-Logo.png" descr="digi-Logo.png"/>
          <p:cNvPicPr>
            <a:picLocks noChangeAspect="1"/>
          </p:cNvPicPr>
          <p:nvPr/>
        </p:nvPicPr>
        <p:blipFill>
          <a:blip r:embed="rId3">
            <a:extLst/>
          </a:blip>
          <a:stretch>
            <a:fillRect/>
          </a:stretch>
        </p:blipFill>
        <p:spPr>
          <a:xfrm>
            <a:off x="407946" y="293704"/>
            <a:ext cx="4359127" cy="1489036"/>
          </a:xfrm>
          <a:prstGeom prst="rect">
            <a:avLst/>
          </a:prstGeom>
          <a:ln w="12700">
            <a:miter lim="400000"/>
          </a:ln>
        </p:spPr>
      </p:pic>
      <p:sp>
        <p:nvSpPr>
          <p:cNvPr id="36" name="Foliennummer"/>
          <p:cNvSpPr txBox="1">
            <a:spLocks noGrp="1"/>
          </p:cNvSpPr>
          <p:nvPr>
            <p:ph type="sldNum" sz="quarter" idx="2"/>
          </p:nvPr>
        </p:nvSpPr>
        <p:spPr>
          <a:xfrm>
            <a:off x="11987110" y="12954297"/>
            <a:ext cx="409780" cy="415875"/>
          </a:xfrm>
          <a:prstGeom prst="rect">
            <a:avLst/>
          </a:prstGeom>
        </p:spPr>
        <p:txBody>
          <a:bodyPr lIns="71437" tIns="71437" rIns="71437" bIns="71437"/>
          <a:lstStyle>
            <a:lvl1pPr defTabSz="821531"/>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 der Präsentation"/>
          <p:cNvSpPr txBox="1">
            <a:spLocks noGrp="1"/>
          </p:cNvSpPr>
          <p:nvPr>
            <p:ph type="title" hasCustomPrompt="1"/>
          </p:nvPr>
        </p:nvSpPr>
        <p:spPr>
          <a:xfrm>
            <a:off x="6798610" y="8132265"/>
            <a:ext cx="12026276" cy="4081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Titel der Präsentation</a:t>
            </a:r>
          </a:p>
        </p:txBody>
      </p:sp>
      <p:pic>
        <p:nvPicPr>
          <p:cNvPr id="3" name="digi-Logo.png" descr="digi-Logo.png"/>
          <p:cNvPicPr>
            <a:picLocks noChangeAspect="1"/>
          </p:cNvPicPr>
          <p:nvPr/>
        </p:nvPicPr>
        <p:blipFill>
          <a:blip r:embed="rId5">
            <a:extLst/>
          </a:blip>
          <a:stretch>
            <a:fillRect/>
          </a:stretch>
        </p:blipFill>
        <p:spPr>
          <a:xfrm>
            <a:off x="6868410" y="2872113"/>
            <a:ext cx="10647180" cy="3636973"/>
          </a:xfrm>
          <a:prstGeom prst="rect">
            <a:avLst/>
          </a:prstGeom>
          <a:ln w="12700">
            <a:miter lim="400000"/>
          </a:ln>
        </p:spPr>
      </p:pic>
      <p:sp>
        <p:nvSpPr>
          <p:cNvPr id="4" name="Linie"/>
          <p:cNvSpPr/>
          <p:nvPr/>
        </p:nvSpPr>
        <p:spPr>
          <a:xfrm>
            <a:off x="6178862" y="7399791"/>
            <a:ext cx="12026276" cy="1"/>
          </a:xfrm>
          <a:prstGeom prst="line">
            <a:avLst/>
          </a:prstGeom>
          <a:ln w="25400">
            <a:solidFill>
              <a:srgbClr val="000000"/>
            </a:solidFill>
            <a:miter lim="400000"/>
          </a:ln>
        </p:spPr>
        <p:txBody>
          <a:bodyPr lIns="71437" tIns="71437" rIns="71437" bIns="71437" anchor="ctr"/>
          <a:lstStyle/>
          <a:p>
            <a:pPr>
              <a:defRPr sz="4200" b="0">
                <a:latin typeface="+mn-lt"/>
                <a:ea typeface="+mn-ea"/>
                <a:cs typeface="+mn-cs"/>
                <a:sym typeface="Helvetica Neue"/>
              </a:defRPr>
            </a:pPr>
            <a:endParaRPr/>
          </a:p>
        </p:txBody>
      </p:sp>
      <p:sp>
        <p:nvSpPr>
          <p:cNvPr id="5" name="Juni 2020 © PIKAS pikas.dzlm.de"/>
          <p:cNvSpPr txBox="1"/>
          <p:nvPr/>
        </p:nvSpPr>
        <p:spPr>
          <a:xfrm>
            <a:off x="10179322" y="12870253"/>
            <a:ext cx="4086375" cy="981076"/>
          </a:xfrm>
          <a:prstGeom prst="rect">
            <a:avLst/>
          </a:prstGeom>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defTabSz="457200">
              <a:lnSpc>
                <a:spcPts val="5300"/>
              </a:lnSpc>
              <a:spcBef>
                <a:spcPts val="0"/>
              </a:spcBef>
              <a:defRPr sz="2000" b="0">
                <a:latin typeface="Open Sans"/>
                <a:ea typeface="Open Sans"/>
                <a:cs typeface="Open Sans"/>
                <a:sym typeface="Open Sans"/>
              </a:defRPr>
            </a:pPr>
            <a:r>
              <a:t>Juni 2020 © PIKAS</a:t>
            </a:r>
            <a:r>
              <a:rPr b="1" i="1">
                <a:latin typeface="+mj-lt"/>
                <a:ea typeface="+mj-ea"/>
                <a:cs typeface="+mj-cs"/>
                <a:sym typeface="Open Sans Light"/>
              </a:rPr>
              <a:t> </a:t>
            </a:r>
            <a:r>
              <a:t>pikas.dzlm.de</a:t>
            </a:r>
            <a:endParaRPr>
              <a:latin typeface="Open Sans Italic"/>
              <a:ea typeface="Open Sans Italic"/>
              <a:cs typeface="Open Sans Italic"/>
              <a:sym typeface="Open Sans Italic"/>
            </a:endParaRPr>
          </a:p>
        </p:txBody>
      </p:sp>
      <p:sp>
        <p:nvSpPr>
          <p:cNvPr id="6" name="Textebene 1…"/>
          <p:cNvSpPr txBox="1">
            <a:spLocks noGrp="1"/>
          </p:cNvSpPr>
          <p:nvPr>
            <p:ph type="body" idx="1" hasCustomPrompt="1"/>
          </p:nvPr>
        </p:nvSpPr>
        <p:spPr>
          <a:xfrm>
            <a:off x="1201342" y="7223190"/>
            <a:ext cx="21971001" cy="190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Präsentationsuntertitel</a:t>
            </a:r>
          </a:p>
          <a:p>
            <a:pPr lvl="1"/>
            <a:endParaRPr/>
          </a:p>
          <a:p>
            <a:pPr lvl="2"/>
            <a:endParaRPr/>
          </a:p>
          <a:p>
            <a:pPr lvl="3"/>
            <a:endParaRPr/>
          </a:p>
          <a:p>
            <a:pPr lvl="4"/>
            <a:endParaRPr/>
          </a:p>
        </p:txBody>
      </p:sp>
      <p:sp>
        <p:nvSpPr>
          <p:cNvPr id="7" name="Foliennumm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b="0">
                <a:latin typeface="+mn-lt"/>
                <a:ea typeface="+mn-ea"/>
                <a:cs typeface="+mn-cs"/>
                <a:sym typeface="Helvetica Neue"/>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1pPr>
      <a:lvl2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2pPr>
      <a:lvl3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3pPr>
      <a:lvl4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4pPr>
      <a:lvl5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5pPr>
      <a:lvl6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6pPr>
      <a:lvl7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7pPr>
      <a:lvl8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8pPr>
      <a:lvl9pPr marL="0" marR="0" indent="0" algn="l" defTabSz="2438338" latinLnBrk="0">
        <a:lnSpc>
          <a:spcPct val="80000"/>
        </a:lnSpc>
        <a:spcBef>
          <a:spcPts val="0"/>
        </a:spcBef>
        <a:spcAft>
          <a:spcPts val="0"/>
        </a:spcAft>
        <a:buClrTx/>
        <a:buSzTx/>
        <a:buFontTx/>
        <a:buNone/>
        <a:tabLst/>
        <a:defRPr sz="8000" b="0" i="0" u="none" strike="noStrike" cap="none" spc="-159" baseline="0">
          <a:solidFill>
            <a:srgbClr val="000000"/>
          </a:solidFill>
          <a:uFillTx/>
          <a:latin typeface="Roboto Medium"/>
          <a:ea typeface="Roboto Medium"/>
          <a:cs typeface="Roboto Medium"/>
          <a:sym typeface="Roboto Medium"/>
        </a:defRPr>
      </a:lvl9pPr>
    </p:titleStyle>
    <p:bodyStyle>
      <a:lvl1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1pPr>
      <a:lvl2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6pPr>
      <a:lvl7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7pPr>
      <a:lvl8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Bild" descr="Bild"/>
          <p:cNvPicPr>
            <a:picLocks noChangeAspect="1"/>
          </p:cNvPicPr>
          <p:nvPr/>
        </p:nvPicPr>
        <p:blipFill>
          <a:blip r:embed="rId3">
            <a:extLst/>
          </a:blip>
          <a:stretch>
            <a:fillRect/>
          </a:stretch>
        </p:blipFill>
        <p:spPr>
          <a:xfrm>
            <a:off x="6039915" y="5416550"/>
            <a:ext cx="12304170" cy="3245225"/>
          </a:xfrm>
          <a:prstGeom prst="rect">
            <a:avLst/>
          </a:prstGeom>
          <a:ln w="12700">
            <a:miter lim="400000"/>
          </a:ln>
        </p:spPr>
      </p:pic>
      <p:sp>
        <p:nvSpPr>
          <p:cNvPr id="46" name="Juni 2020 © PIKAS digi (pikas-digi.dzlm.de)"/>
          <p:cNvSpPr txBox="1"/>
          <p:nvPr/>
        </p:nvSpPr>
        <p:spPr>
          <a:xfrm>
            <a:off x="9348365" y="12650110"/>
            <a:ext cx="5195145" cy="61277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defTabSz="457200">
              <a:lnSpc>
                <a:spcPts val="5300"/>
              </a:lnSpc>
              <a:spcBef>
                <a:spcPts val="0"/>
              </a:spcBef>
              <a:defRPr sz="2000" b="0">
                <a:solidFill>
                  <a:srgbClr val="457A88"/>
                </a:solidFill>
                <a:latin typeface="Open Sans"/>
                <a:ea typeface="Open Sans"/>
                <a:cs typeface="Open Sans"/>
                <a:sym typeface="Open Sans"/>
              </a:defRPr>
            </a:pPr>
            <a:r>
              <a:t>Juni 2020 © </a:t>
            </a:r>
            <a:r>
              <a:rPr b="1">
                <a:latin typeface="+mj-lt"/>
                <a:ea typeface="+mj-ea"/>
                <a:cs typeface="+mj-cs"/>
                <a:sym typeface="Open Sans Light"/>
              </a:rPr>
              <a:t>PIKAS digi</a:t>
            </a:r>
            <a:r>
              <a:t> </a:t>
            </a:r>
            <a:r>
              <a:rPr>
                <a:latin typeface="Open Sans Italic"/>
                <a:ea typeface="Open Sans Italic"/>
                <a:cs typeface="Open Sans Italic"/>
                <a:sym typeface="Open Sans Italic"/>
              </a:rPr>
              <a:t>(pikas-digi.dzlm.de)</a:t>
            </a:r>
          </a:p>
        </p:txBody>
      </p:sp>
    </p:spTree>
  </p:cSld>
  <p:clrMapOvr>
    <a:masterClrMapping/>
  </p:clrMapOvr>
  <p:transition spd="med" advClick="0" advTm="1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45"/>
                                        </p:tgtEl>
                                        <p:attrNameLst>
                                          <p:attrName>style.visibility</p:attrName>
                                        </p:attrNameLst>
                                      </p:cBhvr>
                                      <p:to>
                                        <p:strVal val="visible"/>
                                      </p:to>
                                    </p:set>
                                    <p:animEffect transition="in" filter="dissolve">
                                      <p:cBhvr>
                                        <p:cTn id="7" dur="1500"/>
                                        <p:tgtEl>
                                          <p:spTgt spid="45"/>
                                        </p:tgtEl>
                                      </p:cBhvr>
                                    </p:animEffect>
                                  </p:childTnLst>
                                </p:cTn>
                              </p:par>
                            </p:childTnLst>
                          </p:cTn>
                        </p:par>
                        <p:par>
                          <p:cTn id="8" fill="hold">
                            <p:stCondLst>
                              <p:cond delay="1500"/>
                            </p:stCondLst>
                            <p:childTnLst>
                              <p:par>
                                <p:cTn id="9" presetID="23" presetClass="exit" presetSubtype="16" fill="hold" grpId="2" nodeType="afterEffect">
                                  <p:stCondLst>
                                    <p:cond delay="0"/>
                                  </p:stCondLst>
                                  <p:iterate>
                                    <p:tmAbs val="0"/>
                                  </p:iterate>
                                  <p:childTnLst>
                                    <p:anim calcmode="lin" valueType="num">
                                      <p:cBhvr>
                                        <p:cTn id="10" dur="750" fill="hold"/>
                                        <p:tgtEl>
                                          <p:spTgt spid="45"/>
                                        </p:tgtEl>
                                        <p:attrNameLst>
                                          <p:attrName>ppt_w</p:attrName>
                                        </p:attrNameLst>
                                      </p:cBhvr>
                                      <p:tavLst>
                                        <p:tav tm="0">
                                          <p:val>
                                            <p:strVal val="ppt_w"/>
                                          </p:val>
                                        </p:tav>
                                        <p:tav tm="100000">
                                          <p:val>
                                            <p:strVal val="4*ppt_w"/>
                                          </p:val>
                                        </p:tav>
                                      </p:tavLst>
                                    </p:anim>
                                    <p:anim calcmode="lin" valueType="num">
                                      <p:cBhvr>
                                        <p:cTn id="11" dur="750" fill="hold"/>
                                        <p:tgtEl>
                                          <p:spTgt spid="45"/>
                                        </p:tgtEl>
                                        <p:attrNameLst>
                                          <p:attrName>ppt_h</p:attrName>
                                        </p:attrNameLst>
                                      </p:cBhvr>
                                      <p:tavLst>
                                        <p:tav tm="0">
                                          <p:val>
                                            <p:strVal val="ppt_h"/>
                                          </p:val>
                                        </p:tav>
                                        <p:tav tm="100000">
                                          <p:val>
                                            <p:strVal val="4*ppt_h"/>
                                          </p:val>
                                        </p:tav>
                                      </p:tavLst>
                                    </p:anim>
                                    <p:set>
                                      <p:cBhvr>
                                        <p:cTn id="12" fill="hold">
                                          <p:stCondLst>
                                            <p:cond delay="74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1" animBg="1" advAuto="0"/>
      <p:bldP spid="45" grpId="2"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Versuche Fachbegriffe zu verwenden"/>
          <p:cNvSpPr txBox="1"/>
          <p:nvPr/>
        </p:nvSpPr>
        <p:spPr>
          <a:xfrm>
            <a:off x="2935337" y="4228751"/>
            <a:ext cx="18513326" cy="1357392"/>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lvl1pPr algn="ctr"/>
          </a:lstStyle>
          <a:p>
            <a:r>
              <a:t>Versuche Fachbegriffe zu verwenden</a:t>
            </a:r>
          </a:p>
        </p:txBody>
      </p:sp>
      <p:sp>
        <p:nvSpPr>
          <p:cNvPr id="187" name="Wer ist ähnlich vorgegangen?"/>
          <p:cNvSpPr txBox="1"/>
          <p:nvPr/>
        </p:nvSpPr>
        <p:spPr>
          <a:xfrm>
            <a:off x="2935337" y="7234151"/>
            <a:ext cx="18513326" cy="136203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lvl1pPr algn="ctr"/>
          </a:lstStyle>
          <a:p>
            <a:r>
              <a:t>Wer ist ähnlich vorgegangen?</a:t>
            </a:r>
          </a:p>
        </p:txBody>
      </p:sp>
      <p:sp>
        <p:nvSpPr>
          <p:cNvPr id="188" name="Kann man die Tabelle auch anders füllen?"/>
          <p:cNvSpPr txBox="1"/>
          <p:nvPr/>
        </p:nvSpPr>
        <p:spPr>
          <a:xfrm>
            <a:off x="2935337" y="10244195"/>
            <a:ext cx="18513326" cy="136203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lvl1pPr algn="ctr"/>
          </a:lstStyle>
          <a:p>
            <a:r>
              <a:t>Kann man die Tabelle auch anders füllen?</a:t>
            </a:r>
          </a:p>
        </p:txBody>
      </p:sp>
      <p:sp>
        <p:nvSpPr>
          <p:cNvPr id="189" name="Ergebnisse besprechen"/>
          <p:cNvSpPr/>
          <p:nvPr/>
        </p:nvSpPr>
        <p:spPr>
          <a:xfrm>
            <a:off x="5701979" y="66183"/>
            <a:ext cx="14218689" cy="1978449"/>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r>
              <a:t>Ergebnisse besprechen</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Bis bald…"/>
          <p:cNvSpPr txBox="1"/>
          <p:nvPr/>
        </p:nvSpPr>
        <p:spPr>
          <a:xfrm>
            <a:off x="9340905" y="5935662"/>
            <a:ext cx="5702190" cy="1844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ctr">
              <a:defRPr sz="9800" b="0">
                <a:latin typeface="Open Sans"/>
                <a:ea typeface="Open Sans"/>
                <a:cs typeface="Open Sans"/>
                <a:sym typeface="Open Sans"/>
              </a:defRPr>
            </a:lvl1pPr>
          </a:lstStyle>
          <a:p>
            <a:r>
              <a:t>Bis bald…</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Materialien"/>
          <p:cNvSpPr txBox="1"/>
          <p:nvPr/>
        </p:nvSpPr>
        <p:spPr>
          <a:xfrm>
            <a:off x="8834071" y="5935662"/>
            <a:ext cx="6715858" cy="1844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ctr">
              <a:defRPr sz="9800" b="0">
                <a:latin typeface="Open Sans"/>
                <a:ea typeface="Open Sans"/>
                <a:cs typeface="Open Sans"/>
                <a:sym typeface="Open Sans"/>
              </a:defRPr>
            </a:lvl1pPr>
          </a:lstStyle>
          <a:p>
            <a:r>
              <a:t>Materialien</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palte"/>
          <p:cNvSpPr txBox="1"/>
          <p:nvPr/>
        </p:nvSpPr>
        <p:spPr>
          <a:xfrm>
            <a:off x="9118457" y="4022980"/>
            <a:ext cx="2953514" cy="1205376"/>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751205">
              <a:lnSpc>
                <a:spcPct val="100000"/>
              </a:lnSpc>
              <a:spcBef>
                <a:spcPts val="0"/>
              </a:spcBef>
              <a:defRPr sz="5460">
                <a:solidFill>
                  <a:srgbClr val="FFFFFF"/>
                </a:solidFill>
              </a:defRPr>
            </a:lvl1pPr>
          </a:lstStyle>
          <a:p>
            <a:r>
              <a:t>Spalte</a:t>
            </a:r>
          </a:p>
        </p:txBody>
      </p:sp>
      <p:graphicFrame>
        <p:nvGraphicFramePr>
          <p:cNvPr id="198" name="Tabelle"/>
          <p:cNvGraphicFramePr/>
          <p:nvPr/>
        </p:nvGraphicFramePr>
        <p:xfrm>
          <a:off x="8824002" y="6216902"/>
          <a:ext cx="6947092" cy="6010675"/>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202135">
                <a:tc>
                  <a:txBody>
                    <a:bodyPr/>
                    <a:lstStyle/>
                    <a:p>
                      <a:pPr defTabSz="821531">
                        <a:defRPr b="0"/>
                      </a:pPr>
                      <a:r>
                        <a:rPr sz="3000" b="1">
                          <a:latin typeface="+mj-lt"/>
                          <a:ea typeface="+mj-ea"/>
                          <a:cs typeface="+mj-cs"/>
                          <a:sym typeface="Open Sans Light"/>
                        </a:rPr>
                        <a:t>Tage</a:t>
                      </a:r>
                    </a:p>
                  </a:txBody>
                  <a:tcPr marL="50800" marR="50800" marT="50800" marB="50800" anchor="ctr" horzOverflow="overflow">
                    <a:lnL w="101600">
                      <a:solidFill>
                        <a:srgbClr val="044D84"/>
                      </a:solidFill>
                      <a:miter lim="400000"/>
                    </a:lnL>
                    <a:lnR w="101600">
                      <a:solidFill>
                        <a:srgbClr val="044D84"/>
                      </a:solidFill>
                      <a:miter lim="400000"/>
                    </a:lnR>
                    <a:lnT w="101600">
                      <a:solidFill>
                        <a:srgbClr val="044D84"/>
                      </a:solidFill>
                      <a:miter lim="400000"/>
                    </a:lnT>
                    <a:lnB w="101600">
                      <a:solidFill>
                        <a:srgbClr val="1E6100"/>
                      </a:solidFill>
                      <a:miter lim="400000"/>
                    </a:lnB>
                  </a:tcPr>
                </a:tc>
                <a:tc>
                  <a:txBody>
                    <a:bodyPr/>
                    <a:lstStyle/>
                    <a:p>
                      <a:pPr defTabSz="821531">
                        <a:defRPr b="0"/>
                      </a:pPr>
                      <a:r>
                        <a:rPr sz="3000" b="1">
                          <a:latin typeface="+mj-lt"/>
                          <a:ea typeface="+mj-ea"/>
                          <a:cs typeface="+mj-cs"/>
                          <a:sym typeface="Open Sans Light"/>
                        </a:rPr>
                        <a:t>Eiskugeln</a:t>
                      </a:r>
                    </a:p>
                  </a:txBody>
                  <a:tcPr marL="50800" marR="50800" marT="50800" marB="50800" anchor="ctr" horzOverflow="overflow">
                    <a:lnL w="101600">
                      <a:solidFill>
                        <a:srgbClr val="044D84"/>
                      </a:solidFill>
                      <a:miter lim="400000"/>
                    </a:lnL>
                    <a:lnB w="101600">
                      <a:solidFill>
                        <a:srgbClr val="1E6100"/>
                      </a:solidFill>
                      <a:miter lim="400000"/>
                    </a:lnB>
                  </a:tcPr>
                </a:tc>
                <a:extLst>
                  <a:ext uri="{0D108BD9-81ED-4DB2-BD59-A6C34878D82A}">
                    <a16:rowId xmlns:a16="http://schemas.microsoft.com/office/drawing/2014/main" val="10000"/>
                  </a:ext>
                </a:extLst>
              </a:tr>
              <a:tr h="1202135">
                <a:tc>
                  <a:txBody>
                    <a:bodyPr/>
                    <a:lstStyle/>
                    <a:p>
                      <a:pPr defTabSz="821531">
                        <a:defRPr sz="3000"/>
                      </a:pPr>
                      <a:endParaRPr/>
                    </a:p>
                  </a:txBody>
                  <a:tcPr marL="50800" marR="50800" marT="50800" marB="50800" anchor="ctr" horzOverflow="overflow">
                    <a:lnL w="101600">
                      <a:solidFill>
                        <a:srgbClr val="1E6100"/>
                      </a:solidFill>
                      <a:miter lim="400000"/>
                    </a:lnL>
                    <a:lnR w="101600">
                      <a:solidFill>
                        <a:srgbClr val="044D84"/>
                      </a:solidFill>
                      <a:miter lim="400000"/>
                    </a:lnR>
                    <a:lnT w="101600">
                      <a:solidFill>
                        <a:srgbClr val="1E6100"/>
                      </a:solidFill>
                      <a:miter lim="400000"/>
                    </a:lnT>
                    <a:lnB w="101600">
                      <a:solidFill>
                        <a:srgbClr val="1E6100"/>
                      </a:solidFill>
                      <a:miter lim="400000"/>
                    </a:lnB>
                  </a:tcPr>
                </a:tc>
                <a:tc>
                  <a:txBody>
                    <a:bodyPr/>
                    <a:lstStyle/>
                    <a:p>
                      <a:pPr defTabSz="821531">
                        <a:defRPr sz="3000"/>
                      </a:pPr>
                      <a:endParaRPr/>
                    </a:p>
                  </a:txBody>
                  <a:tcPr marL="50800" marR="50800" marT="50800" marB="50800" anchor="ctr" horzOverflow="overflow">
                    <a:lnL w="101600">
                      <a:solidFill>
                        <a:srgbClr val="044D84"/>
                      </a:solidFill>
                      <a:miter lim="400000"/>
                    </a:lnL>
                    <a:lnR w="101600">
                      <a:solidFill>
                        <a:srgbClr val="1E6100"/>
                      </a:solidFill>
                      <a:miter lim="400000"/>
                    </a:lnR>
                    <a:lnT w="101600">
                      <a:solidFill>
                        <a:srgbClr val="1E6100"/>
                      </a:solidFill>
                      <a:miter lim="400000"/>
                    </a:lnT>
                    <a:lnB w="101600">
                      <a:solidFill>
                        <a:srgbClr val="1E6100"/>
                      </a:solidFill>
                      <a:miter lim="400000"/>
                    </a:lnB>
                  </a:tcPr>
                </a:tc>
                <a:extLst>
                  <a:ext uri="{0D108BD9-81ED-4DB2-BD59-A6C34878D82A}">
                    <a16:rowId xmlns:a16="http://schemas.microsoft.com/office/drawing/2014/main" val="10001"/>
                  </a:ext>
                </a:extLst>
              </a:tr>
              <a:tr h="1202135">
                <a:tc>
                  <a:txBody>
                    <a:bodyPr/>
                    <a:lstStyle/>
                    <a:p>
                      <a:pPr defTabSz="821531">
                        <a:defRPr sz="3000"/>
                      </a:pPr>
                      <a:endParaRPr/>
                    </a:p>
                  </a:txBody>
                  <a:tcPr marL="50800" marR="50800" marT="50800" marB="50800" anchor="ctr" horzOverflow="overflow">
                    <a:lnL w="101600">
                      <a:solidFill>
                        <a:srgbClr val="044D84"/>
                      </a:solidFill>
                      <a:miter lim="400000"/>
                    </a:lnL>
                    <a:lnR w="101600">
                      <a:solidFill>
                        <a:srgbClr val="044D84"/>
                      </a:solidFill>
                      <a:miter lim="400000"/>
                    </a:lnR>
                    <a:lnT w="101600">
                      <a:solidFill>
                        <a:srgbClr val="1E6100"/>
                      </a:solidFill>
                      <a:miter lim="400000"/>
                    </a:lnT>
                  </a:tcPr>
                </a:tc>
                <a:tc>
                  <a:txBody>
                    <a:bodyPr/>
                    <a:lstStyle/>
                    <a:p>
                      <a:pPr defTabSz="821531">
                        <a:defRPr sz="3000"/>
                      </a:pPr>
                      <a:endParaRPr/>
                    </a:p>
                  </a:txBody>
                  <a:tcPr marL="50800" marR="50800" marT="50800" marB="50800" anchor="ctr" horzOverflow="overflow">
                    <a:lnL w="101600">
                      <a:solidFill>
                        <a:srgbClr val="044D84"/>
                      </a:solidFill>
                      <a:miter lim="400000"/>
                    </a:lnL>
                    <a:lnT w="101600">
                      <a:solidFill>
                        <a:srgbClr val="1E6100"/>
                      </a:solidFill>
                      <a:miter lim="400000"/>
                    </a:lnT>
                    <a:lnB w="88900">
                      <a:solidFill>
                        <a:srgbClr val="A0030F"/>
                      </a:solidFill>
                      <a:miter lim="400000"/>
                    </a:lnB>
                  </a:tcPr>
                </a:tc>
                <a:extLst>
                  <a:ext uri="{0D108BD9-81ED-4DB2-BD59-A6C34878D82A}">
                    <a16:rowId xmlns:a16="http://schemas.microsoft.com/office/drawing/2014/main" val="10002"/>
                  </a:ext>
                </a:extLst>
              </a:tr>
              <a:tr h="1202135">
                <a:tc>
                  <a:txBody>
                    <a:bodyPr/>
                    <a:lstStyle/>
                    <a:p>
                      <a:pPr defTabSz="821531">
                        <a:defRPr sz="3000"/>
                      </a:pPr>
                      <a:endParaRPr/>
                    </a:p>
                  </a:txBody>
                  <a:tcPr marL="50800" marR="50800" marT="50800" marB="50800" anchor="ctr" horzOverflow="overflow">
                    <a:lnL w="101600">
                      <a:solidFill>
                        <a:srgbClr val="044D84"/>
                      </a:solidFill>
                      <a:miter lim="400000"/>
                    </a:lnL>
                    <a:lnR w="88900">
                      <a:solidFill>
                        <a:srgbClr val="A0030F"/>
                      </a:solidFill>
                      <a:miter lim="400000"/>
                    </a:lnR>
                  </a:tcPr>
                </a:tc>
                <a:tc>
                  <a:txBody>
                    <a:bodyPr/>
                    <a:lstStyle/>
                    <a:p>
                      <a:pPr defTabSz="821531">
                        <a:defRPr sz="3000"/>
                      </a:pPr>
                      <a:endParaRPr/>
                    </a:p>
                  </a:txBody>
                  <a:tcPr marL="50800" marR="50800" marT="50800" marB="50800" anchor="ctr" horzOverflow="overflow">
                    <a:lnL w="88900">
                      <a:solidFill>
                        <a:srgbClr val="A0030F"/>
                      </a:solidFill>
                      <a:miter lim="400000"/>
                    </a:lnL>
                    <a:lnR w="88900">
                      <a:solidFill>
                        <a:srgbClr val="A0030F"/>
                      </a:solidFill>
                      <a:miter lim="400000"/>
                    </a:lnR>
                    <a:lnT w="88900">
                      <a:solidFill>
                        <a:srgbClr val="A0030F"/>
                      </a:solidFill>
                      <a:miter lim="400000"/>
                    </a:lnT>
                    <a:lnB w="88900">
                      <a:solidFill>
                        <a:srgbClr val="A0030F"/>
                      </a:solidFill>
                      <a:miter lim="400000"/>
                    </a:lnB>
                  </a:tcPr>
                </a:tc>
                <a:extLst>
                  <a:ext uri="{0D108BD9-81ED-4DB2-BD59-A6C34878D82A}">
                    <a16:rowId xmlns:a16="http://schemas.microsoft.com/office/drawing/2014/main" val="10003"/>
                  </a:ext>
                </a:extLst>
              </a:tr>
              <a:tr h="1202135">
                <a:tc>
                  <a:txBody>
                    <a:bodyPr/>
                    <a:lstStyle/>
                    <a:p>
                      <a:pPr defTabSz="821531">
                        <a:defRPr sz="3000"/>
                      </a:pPr>
                      <a:endParaRPr/>
                    </a:p>
                  </a:txBody>
                  <a:tcPr marL="50800" marR="50800" marT="50800" marB="50800" anchor="ctr" horzOverflow="overflow">
                    <a:lnL w="101600">
                      <a:solidFill>
                        <a:srgbClr val="044D84"/>
                      </a:solidFill>
                      <a:miter lim="400000"/>
                    </a:lnL>
                    <a:lnR w="101600">
                      <a:solidFill>
                        <a:srgbClr val="044D84"/>
                      </a:solidFill>
                      <a:miter lim="400000"/>
                    </a:lnR>
                    <a:lnB w="101600">
                      <a:solidFill>
                        <a:srgbClr val="044D84"/>
                      </a:solidFill>
                      <a:miter lim="400000"/>
                    </a:lnB>
                  </a:tcPr>
                </a:tc>
                <a:tc>
                  <a:txBody>
                    <a:bodyPr/>
                    <a:lstStyle/>
                    <a:p>
                      <a:pPr defTabSz="821531">
                        <a:defRPr sz="3000"/>
                      </a:pPr>
                      <a:endParaRPr/>
                    </a:p>
                  </a:txBody>
                  <a:tcPr marL="50800" marR="50800" marT="50800" marB="50800" anchor="ctr" horzOverflow="overflow">
                    <a:lnL w="101600">
                      <a:solidFill>
                        <a:srgbClr val="044D84"/>
                      </a:solidFill>
                      <a:miter lim="400000"/>
                    </a:lnL>
                    <a:lnT w="88900">
                      <a:solidFill>
                        <a:srgbClr val="A0030F"/>
                      </a:solidFill>
                      <a:miter lim="400000"/>
                    </a:lnT>
                  </a:tcPr>
                </a:tc>
                <a:extLst>
                  <a:ext uri="{0D108BD9-81ED-4DB2-BD59-A6C34878D82A}">
                    <a16:rowId xmlns:a16="http://schemas.microsoft.com/office/drawing/2014/main" val="10004"/>
                  </a:ext>
                </a:extLst>
              </a:tr>
            </a:tbl>
          </a:graphicData>
        </a:graphic>
      </p:graphicFrame>
      <p:sp>
        <p:nvSpPr>
          <p:cNvPr id="199" name="Zeile"/>
          <p:cNvSpPr txBox="1"/>
          <p:nvPr/>
        </p:nvSpPr>
        <p:spPr>
          <a:xfrm>
            <a:off x="3489837" y="7445357"/>
            <a:ext cx="3910466" cy="1205377"/>
          </a:xfrm>
          <a:prstGeom prst="rect">
            <a:avLst/>
          </a:prstGeom>
          <a:solidFill>
            <a:srgbClr val="1E6100"/>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751205">
              <a:lnSpc>
                <a:spcPct val="100000"/>
              </a:lnSpc>
              <a:spcBef>
                <a:spcPts val="0"/>
              </a:spcBef>
              <a:defRPr sz="5460">
                <a:solidFill>
                  <a:srgbClr val="FFFFFF"/>
                </a:solidFill>
              </a:defRPr>
            </a:lvl1pPr>
          </a:lstStyle>
          <a:p>
            <a:r>
              <a:t>Zeile</a:t>
            </a:r>
          </a:p>
        </p:txBody>
      </p:sp>
      <p:sp>
        <p:nvSpPr>
          <p:cNvPr id="200" name="Zelle"/>
          <p:cNvSpPr txBox="1"/>
          <p:nvPr/>
        </p:nvSpPr>
        <p:spPr>
          <a:xfrm>
            <a:off x="17308118" y="9798762"/>
            <a:ext cx="3776698" cy="1205376"/>
          </a:xfrm>
          <a:prstGeom prst="rect">
            <a:avLst/>
          </a:prstGeom>
          <a:solidFill>
            <a:srgbClr val="A0030F"/>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751205">
              <a:lnSpc>
                <a:spcPct val="100000"/>
              </a:lnSpc>
              <a:spcBef>
                <a:spcPts val="0"/>
              </a:spcBef>
              <a:defRPr sz="5460">
                <a:solidFill>
                  <a:srgbClr val="FFFFFF"/>
                </a:solidFill>
              </a:defRPr>
            </a:lvl1pPr>
          </a:lstStyle>
          <a:p>
            <a:r>
              <a:t>Zelle</a:t>
            </a:r>
          </a:p>
        </p:txBody>
      </p:sp>
      <p:sp>
        <p:nvSpPr>
          <p:cNvPr id="201" name="Linie"/>
          <p:cNvSpPr/>
          <p:nvPr/>
        </p:nvSpPr>
        <p:spPr>
          <a:xfrm>
            <a:off x="10595214" y="5538768"/>
            <a:ext cx="1" cy="500676"/>
          </a:xfrm>
          <a:prstGeom prst="line">
            <a:avLst/>
          </a:prstGeom>
          <a:ln w="25400">
            <a:solidFill>
              <a:srgbClr val="000000"/>
            </a:solidFill>
            <a:miter lim="400000"/>
            <a:tailEnd type="triangle"/>
          </a:ln>
        </p:spPr>
        <p:txBody>
          <a:bodyPr lIns="71437" tIns="71437" rIns="71437" bIns="71437" anchor="ctr"/>
          <a:lstStyle/>
          <a:p>
            <a:pPr>
              <a:defRPr sz="14000" b="0">
                <a:solidFill>
                  <a:srgbClr val="FFFFFF"/>
                </a:solidFill>
                <a:latin typeface="Comic Sans MS"/>
                <a:ea typeface="Comic Sans MS"/>
                <a:cs typeface="Comic Sans MS"/>
                <a:sym typeface="Comic Sans MS"/>
              </a:defRPr>
            </a:pPr>
            <a:endParaRPr/>
          </a:p>
        </p:txBody>
      </p:sp>
      <p:sp>
        <p:nvSpPr>
          <p:cNvPr id="202" name="Linie"/>
          <p:cNvSpPr/>
          <p:nvPr/>
        </p:nvSpPr>
        <p:spPr>
          <a:xfrm flipH="1">
            <a:off x="16046927" y="10394762"/>
            <a:ext cx="1067027" cy="1"/>
          </a:xfrm>
          <a:prstGeom prst="line">
            <a:avLst/>
          </a:prstGeom>
          <a:ln w="25400">
            <a:solidFill>
              <a:srgbClr val="000000"/>
            </a:solidFill>
            <a:miter lim="400000"/>
            <a:tailEnd type="triangle"/>
          </a:ln>
        </p:spPr>
        <p:txBody>
          <a:bodyPr lIns="71437" tIns="71437" rIns="71437" bIns="71437" anchor="ctr"/>
          <a:lstStyle/>
          <a:p>
            <a:pPr>
              <a:defRPr sz="14000" b="0">
                <a:solidFill>
                  <a:srgbClr val="FFFFFF"/>
                </a:solidFill>
                <a:latin typeface="Comic Sans MS"/>
                <a:ea typeface="Comic Sans MS"/>
                <a:cs typeface="Comic Sans MS"/>
                <a:sym typeface="Comic Sans MS"/>
              </a:defRPr>
            </a:pPr>
            <a:endParaRPr/>
          </a:p>
        </p:txBody>
      </p:sp>
      <p:sp>
        <p:nvSpPr>
          <p:cNvPr id="203" name="Linie"/>
          <p:cNvSpPr/>
          <p:nvPr/>
        </p:nvSpPr>
        <p:spPr>
          <a:xfrm>
            <a:off x="7778530" y="8023499"/>
            <a:ext cx="738683" cy="1"/>
          </a:xfrm>
          <a:prstGeom prst="line">
            <a:avLst/>
          </a:prstGeom>
          <a:ln w="25400">
            <a:solidFill>
              <a:srgbClr val="000000"/>
            </a:solidFill>
            <a:miter lim="400000"/>
            <a:tailEnd type="triangle"/>
          </a:ln>
        </p:spPr>
        <p:txBody>
          <a:bodyPr lIns="71437" tIns="71437" rIns="71437" bIns="71437" anchor="ctr"/>
          <a:lstStyle/>
          <a:p>
            <a:pPr>
              <a:defRPr sz="14000" b="0">
                <a:solidFill>
                  <a:srgbClr val="FFFFFF"/>
                </a:solidFill>
                <a:latin typeface="Comic Sans MS"/>
                <a:ea typeface="Comic Sans MS"/>
                <a:cs typeface="Comic Sans MS"/>
                <a:sym typeface="Comic Sans MS"/>
              </a:defRPr>
            </a:pPr>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Ein Riese wächst in seinen ersten Lebensjahren sehr schnell.…"/>
          <p:cNvSpPr txBox="1"/>
          <p:nvPr/>
        </p:nvSpPr>
        <p:spPr>
          <a:xfrm>
            <a:off x="1282492" y="3858253"/>
            <a:ext cx="21819015" cy="811847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7000"/>
            </a:pPr>
            <a:r>
              <a:t>Ein Riese wächst in seinen ersten Lebensjahren sehr schnell. </a:t>
            </a:r>
          </a:p>
          <a:p>
            <a:pPr>
              <a:defRPr sz="7000"/>
            </a:pPr>
            <a:r>
              <a:t>Bei seiner Geburt ist er  zwei Meter groß, anschließend wächst er jedes Jahr um einen Meter.</a:t>
            </a:r>
          </a:p>
          <a:p>
            <a:pPr>
              <a:defRPr sz="7000"/>
            </a:pPr>
            <a:r>
              <a:t>Wie groß ist der Riese an seinem 7. Geburtstag?</a:t>
            </a:r>
          </a:p>
        </p:txBody>
      </p:sp>
      <p:sp>
        <p:nvSpPr>
          <p:cNvPr id="206" name="Aufgabe 1"/>
          <p:cNvSpPr/>
          <p:nvPr/>
        </p:nvSpPr>
        <p:spPr>
          <a:xfrm>
            <a:off x="9411141" y="48997"/>
            <a:ext cx="14218688" cy="1978449"/>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10000"/>
            </a:lvl1pPr>
          </a:lstStyle>
          <a:p>
            <a:r>
              <a:t>Aufgabe 1</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Eine Rennschnecke startet schnell in den Tag und wird dann immer langsamer.…"/>
          <p:cNvSpPr txBox="1"/>
          <p:nvPr/>
        </p:nvSpPr>
        <p:spPr>
          <a:xfrm>
            <a:off x="967986" y="2760973"/>
            <a:ext cx="22448028" cy="1031303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7000"/>
            </a:pPr>
            <a:r>
              <a:t>Eine Rennschnecke startet schnell in den Tag und wird dann immer langsamer. </a:t>
            </a:r>
          </a:p>
          <a:p>
            <a:pPr>
              <a:defRPr sz="7000"/>
            </a:pPr>
            <a:r>
              <a:t>Bei einem Lauf von 4 Stunden, legt sie in der ersten Stunde 24 m zurück. In jeder darauffolgenden Stunden schafft sie nur noch die Hälfte. </a:t>
            </a:r>
          </a:p>
          <a:p>
            <a:pPr>
              <a:defRPr sz="7000"/>
            </a:pPr>
            <a:r>
              <a:t>Wie viel ist sie in den letzten drei Stunden insgesamt noch gelaufen?</a:t>
            </a:r>
          </a:p>
        </p:txBody>
      </p:sp>
      <p:sp>
        <p:nvSpPr>
          <p:cNvPr id="211" name="Aufgabe 2"/>
          <p:cNvSpPr/>
          <p:nvPr/>
        </p:nvSpPr>
        <p:spPr>
          <a:xfrm>
            <a:off x="9411141" y="48997"/>
            <a:ext cx="14218688" cy="1978449"/>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10000"/>
            </a:lvl1pPr>
          </a:lstStyle>
          <a:p>
            <a:r>
              <a:t>Aufgabe 2</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Paula hat ein Buch mit 170 Seiten in 5 Tagen gelesen.…"/>
          <p:cNvSpPr txBox="1"/>
          <p:nvPr/>
        </p:nvSpPr>
        <p:spPr>
          <a:xfrm>
            <a:off x="1377276" y="3404228"/>
            <a:ext cx="21629449" cy="902652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8000"/>
            </a:pPr>
            <a:r>
              <a:t>Paula hat ein Buch mit 170 Seiten in 5 Tagen gelesen.</a:t>
            </a:r>
          </a:p>
          <a:p>
            <a:pPr>
              <a:defRPr sz="8000"/>
            </a:pPr>
            <a:r>
              <a:t>Sie hat jeden Tag fünf Seiten mehr gelesen als am Tag davor. </a:t>
            </a:r>
          </a:p>
          <a:p>
            <a:pPr>
              <a:defRPr sz="8000"/>
            </a:pPr>
            <a:r>
              <a:t>Wie viele Seiten hat Paula am ersten Tag gelesen?</a:t>
            </a:r>
          </a:p>
        </p:txBody>
      </p:sp>
      <p:sp>
        <p:nvSpPr>
          <p:cNvPr id="216" name="Aufgabe 3"/>
          <p:cNvSpPr/>
          <p:nvPr/>
        </p:nvSpPr>
        <p:spPr>
          <a:xfrm>
            <a:off x="9411141" y="48997"/>
            <a:ext cx="14218688" cy="1978449"/>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10000"/>
            </a:lvl1pPr>
          </a:lstStyle>
          <a:p>
            <a:r>
              <a:t>Aufgabe 3</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Diese Folie gehört zum Material und darf nicht entfernt werden.…"/>
          <p:cNvSpPr txBox="1"/>
          <p:nvPr/>
        </p:nvSpPr>
        <p:spPr>
          <a:xfrm>
            <a:off x="1718938" y="3529641"/>
            <a:ext cx="21403324" cy="87757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0" tIns="508000" rIns="508000" bIns="508000" anchor="ctr">
            <a:spAutoFit/>
          </a:bodyPr>
          <a:lstStyle/>
          <a:p>
            <a:pPr algn="ctr" defTabSz="457200">
              <a:lnSpc>
                <a:spcPts val="8400"/>
              </a:lnSpc>
              <a:spcBef>
                <a:spcPts val="0"/>
              </a:spcBef>
              <a:defRPr sz="4600" b="0">
                <a:latin typeface="Open Sans"/>
                <a:ea typeface="Open Sans"/>
                <a:cs typeface="Open Sans"/>
                <a:sym typeface="Open Sans"/>
              </a:defRPr>
            </a:pPr>
            <a:r>
              <a:t>Diese Folie gehört zum Material und darf nicht entfernt werden.</a:t>
            </a:r>
          </a:p>
          <a:p>
            <a:pPr defTabSz="457200">
              <a:lnSpc>
                <a:spcPts val="6700"/>
              </a:lnSpc>
              <a:spcBef>
                <a:spcPts val="0"/>
              </a:spcBef>
              <a:defRPr sz="3200" b="0">
                <a:latin typeface="Open Sans"/>
                <a:ea typeface="Open Sans"/>
                <a:cs typeface="Open Sans"/>
                <a:sym typeface="Open Sans"/>
              </a:defRPr>
            </a:pPr>
            <a:endParaRPr/>
          </a:p>
          <a:p>
            <a:pPr defTabSz="457200">
              <a:lnSpc>
                <a:spcPts val="6700"/>
              </a:lnSpc>
              <a:spcBef>
                <a:spcPts val="0"/>
              </a:spcBef>
              <a:defRPr sz="3200" b="0">
                <a:latin typeface="Open Sans"/>
                <a:ea typeface="Open Sans"/>
                <a:cs typeface="Open Sans"/>
                <a:sym typeface="Open Sans"/>
              </a:defRPr>
            </a:pPr>
            <a:endParaRPr/>
          </a:p>
          <a:p>
            <a:pPr defTabSz="457200">
              <a:lnSpc>
                <a:spcPts val="6700"/>
              </a:lnSpc>
              <a:spcBef>
                <a:spcPts val="0"/>
              </a:spcBef>
              <a:defRPr sz="3200" b="0">
                <a:latin typeface="Open Sans"/>
                <a:ea typeface="Open Sans"/>
                <a:cs typeface="Open Sans"/>
                <a:sym typeface="Open Sans"/>
              </a:defRPr>
            </a:pPr>
            <a:r>
              <a:t>Dieses Material wurde vom PIKAS-Team für das Deutsche Zentrum für Lehrerbildung Mathematik (DZLM) konzipiert und kann, soweit nicht anderweitig gekennzeichnet, unter der Creative Commons Lizenz BY-SA: Namensnennung – Weitergabe unter gleichen Bedingungen 4.0 International weiterverwendet werden.</a:t>
            </a:r>
            <a:endParaRPr>
              <a:latin typeface="Times Roman"/>
              <a:ea typeface="Times Roman"/>
              <a:cs typeface="Times Roman"/>
              <a:sym typeface="Times Roman"/>
            </a:endParaRPr>
          </a:p>
          <a:p>
            <a:pPr defTabSz="457200">
              <a:lnSpc>
                <a:spcPts val="6700"/>
              </a:lnSpc>
              <a:spcBef>
                <a:spcPts val="0"/>
              </a:spcBef>
              <a:defRPr sz="3200" b="0">
                <a:latin typeface="Open Sans"/>
                <a:ea typeface="Open Sans"/>
                <a:cs typeface="Open Sans"/>
                <a:sym typeface="Open Sans"/>
              </a:defRPr>
            </a:pPr>
            <a:r>
              <a:t>Das bedeutet: Alle Folien und Materialien können für Zwecke der Aus- und Fortbildung sowie der Unterrichtsvorbereitung unter der Bedingung heruntergeladen, verändert und genutzt werden, dass alle Quellenangaben erhalten bleiben, PIKAS als Urheber genannt und das neu entstandene Material unter den gleichen Bedingungen weitergegeben wird.</a:t>
            </a:r>
            <a:endParaRPr>
              <a:latin typeface="Times Roman"/>
              <a:ea typeface="Times Roman"/>
              <a:cs typeface="Times Roman"/>
              <a:sym typeface="Times Roman"/>
            </a:endParaRPr>
          </a:p>
          <a:p>
            <a:pPr defTabSz="457200">
              <a:lnSpc>
                <a:spcPts val="6700"/>
              </a:lnSpc>
              <a:spcBef>
                <a:spcPts val="0"/>
              </a:spcBef>
              <a:defRPr sz="3200" b="0">
                <a:latin typeface="Open Sans"/>
                <a:ea typeface="Open Sans"/>
                <a:cs typeface="Open Sans"/>
                <a:sym typeface="Open Sans"/>
              </a:defRPr>
            </a:pPr>
            <a:r>
              <a:t>Bildnachweise und Zitatquellen finden sich auf den jeweiligen Folien bzw. in den Zusatzmaterialien.</a:t>
            </a:r>
            <a:endParaRPr>
              <a:latin typeface="Times Roman"/>
              <a:ea typeface="Times Roman"/>
              <a:cs typeface="Times Roman"/>
              <a:sym typeface="Times Roman"/>
            </a:endParaRPr>
          </a:p>
          <a:p>
            <a:pPr defTabSz="457200">
              <a:lnSpc>
                <a:spcPts val="6700"/>
              </a:lnSpc>
              <a:spcBef>
                <a:spcPts val="0"/>
              </a:spcBef>
              <a:defRPr sz="3200" b="0">
                <a:latin typeface="Open Sans"/>
                <a:ea typeface="Open Sans"/>
                <a:cs typeface="Open Sans"/>
                <a:sym typeface="Open Sans"/>
              </a:defRPr>
            </a:pPr>
            <a:r>
              <a:t>Weitere Hinweise und Informationen zu PIKAS finden Sie unter </a:t>
            </a:r>
            <a:r>
              <a:rPr u="sng">
                <a:uFill>
                  <a:solidFill>
                    <a:srgbClr val="0000EE"/>
                  </a:solidFill>
                </a:uFill>
              </a:rPr>
              <a:t>http://pikas-digi.dzlm.de</a:t>
            </a:r>
            <a:r>
              <a:t>.</a:t>
            </a:r>
            <a:r>
              <a:rPr>
                <a:latin typeface="Times Roman"/>
                <a:ea typeface="Times Roman"/>
                <a:cs typeface="Times Roman"/>
                <a:sym typeface="Times Roman"/>
              </a:rPr>
              <a:t> </a:t>
            </a:r>
          </a:p>
          <a:p>
            <a:pPr defTabSz="457200">
              <a:lnSpc>
                <a:spcPts val="6700"/>
              </a:lnSpc>
              <a:spcBef>
                <a:spcPts val="0"/>
              </a:spcBef>
              <a:defRPr sz="3200" b="0">
                <a:latin typeface="Open Sans"/>
                <a:ea typeface="Open Sans"/>
                <a:cs typeface="Open Sans"/>
                <a:sym typeface="Open Sans"/>
              </a:defRPr>
            </a:pPr>
            <a:endParaRPr>
              <a:latin typeface="Times Roman"/>
              <a:ea typeface="Times Roman"/>
              <a:cs typeface="Times Roman"/>
              <a:sym typeface="Times Roman"/>
            </a:endParaRPr>
          </a:p>
        </p:txBody>
      </p:sp>
      <p:pic>
        <p:nvPicPr>
          <p:cNvPr id="221" name="Bild" descr="Bild"/>
          <p:cNvPicPr>
            <a:picLocks noChangeAspect="1"/>
          </p:cNvPicPr>
          <p:nvPr/>
        </p:nvPicPr>
        <p:blipFill>
          <a:blip r:embed="rId3">
            <a:extLst/>
          </a:blip>
          <a:stretch>
            <a:fillRect/>
          </a:stretch>
        </p:blipFill>
        <p:spPr>
          <a:xfrm>
            <a:off x="21625904" y="11831277"/>
            <a:ext cx="1486794" cy="522388"/>
          </a:xfrm>
          <a:prstGeom prst="rect">
            <a:avLst/>
          </a:prstGeom>
          <a:ln w="12700">
            <a:miter lim="400000"/>
          </a:ln>
        </p:spPr>
      </p:pic>
      <p:sp>
        <p:nvSpPr>
          <p:cNvPr id="222" name="Hinweise zu den Lizenzbedingungen"/>
          <p:cNvSpPr txBox="1"/>
          <p:nvPr/>
        </p:nvSpPr>
        <p:spPr>
          <a:xfrm>
            <a:off x="5870627" y="258561"/>
            <a:ext cx="18005187" cy="1593693"/>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0183" tIns="40183" rIns="40183" bIns="40183" anchor="ctr">
            <a:normAutofit/>
          </a:bodyPr>
          <a:lstStyle/>
          <a:p>
            <a:r>
              <a:t>Hinweise zu den Lizenzbedingungen</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Bild" descr="Bild"/>
          <p:cNvPicPr>
            <a:picLocks noChangeAspect="1"/>
          </p:cNvPicPr>
          <p:nvPr/>
        </p:nvPicPr>
        <p:blipFill>
          <a:blip r:embed="rId3">
            <a:extLst/>
          </a:blip>
          <a:stretch>
            <a:fillRect/>
          </a:stretch>
        </p:blipFill>
        <p:spPr>
          <a:xfrm>
            <a:off x="6039915" y="5416550"/>
            <a:ext cx="12304170" cy="3245225"/>
          </a:xfrm>
          <a:prstGeom prst="rect">
            <a:avLst/>
          </a:prstGeom>
          <a:ln w="12700">
            <a:miter lim="400000"/>
          </a:ln>
        </p:spPr>
      </p:pic>
      <p:sp>
        <p:nvSpPr>
          <p:cNvPr id="227" name="Juni 2020 © PIKAS digi (pikas-digi.dzlm.de)"/>
          <p:cNvSpPr txBox="1"/>
          <p:nvPr/>
        </p:nvSpPr>
        <p:spPr>
          <a:xfrm>
            <a:off x="9348365" y="12650110"/>
            <a:ext cx="5195145" cy="61277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defTabSz="457200">
              <a:lnSpc>
                <a:spcPts val="5300"/>
              </a:lnSpc>
              <a:spcBef>
                <a:spcPts val="0"/>
              </a:spcBef>
              <a:defRPr sz="2000" b="0">
                <a:solidFill>
                  <a:srgbClr val="457A88"/>
                </a:solidFill>
                <a:latin typeface="Open Sans"/>
                <a:ea typeface="Open Sans"/>
                <a:cs typeface="Open Sans"/>
                <a:sym typeface="Open Sans"/>
              </a:defRPr>
            </a:pPr>
            <a:r>
              <a:t>Juni 2020 © </a:t>
            </a:r>
            <a:r>
              <a:rPr b="1">
                <a:latin typeface="+mj-lt"/>
                <a:ea typeface="+mj-ea"/>
                <a:cs typeface="+mj-cs"/>
                <a:sym typeface="Open Sans Light"/>
              </a:rPr>
              <a:t>PIKAS digi</a:t>
            </a:r>
            <a:r>
              <a:t> </a:t>
            </a:r>
            <a:r>
              <a:rPr>
                <a:latin typeface="Open Sans Italic"/>
                <a:ea typeface="Open Sans Italic"/>
                <a:cs typeface="Open Sans Italic"/>
                <a:sym typeface="Open Sans Italic"/>
              </a:rPr>
              <a:t>(pikas-digi.dzlm.de)</a:t>
            </a:r>
          </a:p>
        </p:txBody>
      </p:sp>
    </p:spTree>
  </p:cSld>
  <p:clrMapOvr>
    <a:masterClrMapping/>
  </p:clrMapOvr>
  <p:transition spd="med" advClick="0" advTm="1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26"/>
                                        </p:tgtEl>
                                        <p:attrNameLst>
                                          <p:attrName>style.visibility</p:attrName>
                                        </p:attrNameLst>
                                      </p:cBhvr>
                                      <p:to>
                                        <p:strVal val="visible"/>
                                      </p:to>
                                    </p:set>
                                    <p:animEffect transition="in" filter="dissolve">
                                      <p:cBhvr>
                                        <p:cTn id="7" dur="1500"/>
                                        <p:tgtEl>
                                          <p:spTgt spid="226"/>
                                        </p:tgtEl>
                                      </p:cBhvr>
                                    </p:animEffect>
                                  </p:childTnLst>
                                </p:cTn>
                              </p:par>
                            </p:childTnLst>
                          </p:cTn>
                        </p:par>
                        <p:par>
                          <p:cTn id="8" fill="hold">
                            <p:stCondLst>
                              <p:cond delay="1500"/>
                            </p:stCondLst>
                            <p:childTnLst>
                              <p:par>
                                <p:cTn id="9" presetID="23" presetClass="exit" presetSubtype="16" fill="hold" grpId="2" nodeType="afterEffect">
                                  <p:stCondLst>
                                    <p:cond delay="0"/>
                                  </p:stCondLst>
                                  <p:iterate>
                                    <p:tmAbs val="0"/>
                                  </p:iterate>
                                  <p:childTnLst>
                                    <p:anim calcmode="lin" valueType="num">
                                      <p:cBhvr>
                                        <p:cTn id="10" dur="750" fill="hold"/>
                                        <p:tgtEl>
                                          <p:spTgt spid="226"/>
                                        </p:tgtEl>
                                        <p:attrNameLst>
                                          <p:attrName>ppt_w</p:attrName>
                                        </p:attrNameLst>
                                      </p:cBhvr>
                                      <p:tavLst>
                                        <p:tav tm="0">
                                          <p:val>
                                            <p:strVal val="ppt_w"/>
                                          </p:val>
                                        </p:tav>
                                        <p:tav tm="100000">
                                          <p:val>
                                            <p:strVal val="4*ppt_w"/>
                                          </p:val>
                                        </p:tav>
                                      </p:tavLst>
                                    </p:anim>
                                    <p:anim calcmode="lin" valueType="num">
                                      <p:cBhvr>
                                        <p:cTn id="11" dur="750" fill="hold"/>
                                        <p:tgtEl>
                                          <p:spTgt spid="226"/>
                                        </p:tgtEl>
                                        <p:attrNameLst>
                                          <p:attrName>ppt_h</p:attrName>
                                        </p:attrNameLst>
                                      </p:cBhvr>
                                      <p:tavLst>
                                        <p:tav tm="0">
                                          <p:val>
                                            <p:strVal val="ppt_h"/>
                                          </p:val>
                                        </p:tav>
                                        <p:tav tm="100000">
                                          <p:val>
                                            <p:strVal val="4*ppt_h"/>
                                          </p:val>
                                        </p:tav>
                                      </p:tavLst>
                                    </p:anim>
                                    <p:set>
                                      <p:cBhvr>
                                        <p:cTn id="12" fill="hold">
                                          <p:stCondLst>
                                            <p:cond delay="749"/>
                                          </p:stCondLst>
                                        </p:cTn>
                                        <p:tgtEl>
                                          <p:spTgt spid="2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1" animBg="1" advAuto="0"/>
      <p:bldP spid="226" grpId="2"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Linie"/>
          <p:cNvSpPr/>
          <p:nvPr/>
        </p:nvSpPr>
        <p:spPr>
          <a:xfrm>
            <a:off x="6178862" y="7439173"/>
            <a:ext cx="12026276" cy="1"/>
          </a:xfrm>
          <a:prstGeom prst="line">
            <a:avLst/>
          </a:prstGeom>
          <a:ln w="25400">
            <a:solidFill>
              <a:srgbClr val="000000"/>
            </a:solidFill>
            <a:miter lim="400000"/>
          </a:ln>
        </p:spPr>
        <p:txBody>
          <a:bodyPr lIns="71437" tIns="71437" rIns="71437" bIns="71437" anchor="ctr"/>
          <a:lstStyle/>
          <a:p>
            <a:pPr>
              <a:defRPr sz="4200" b="0">
                <a:latin typeface="+mn-lt"/>
                <a:ea typeface="+mn-ea"/>
                <a:cs typeface="+mn-cs"/>
                <a:sym typeface="Helvetica Neue"/>
              </a:defRPr>
            </a:pPr>
            <a:endParaRPr/>
          </a:p>
        </p:txBody>
      </p:sp>
      <p:sp>
        <p:nvSpPr>
          <p:cNvPr id="51" name="Bearbeitungshilfen für Sachaufgaben…"/>
          <p:cNvSpPr txBox="1"/>
          <p:nvPr/>
        </p:nvSpPr>
        <p:spPr>
          <a:xfrm>
            <a:off x="4074023" y="8369259"/>
            <a:ext cx="16235954" cy="4081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ctr" defTabSz="2413955">
              <a:lnSpc>
                <a:spcPct val="80000"/>
              </a:lnSpc>
              <a:spcBef>
                <a:spcPts val="0"/>
              </a:spcBef>
              <a:defRPr sz="7919" b="0" spc="-158">
                <a:latin typeface="Roboto Medium"/>
                <a:ea typeface="Roboto Medium"/>
                <a:cs typeface="Roboto Medium"/>
                <a:sym typeface="Roboto Medium"/>
              </a:defRPr>
            </a:pPr>
            <a:r>
              <a:t>Bearbeitungshilfen für Sachaufgaben</a:t>
            </a:r>
          </a:p>
          <a:p>
            <a:pPr algn="ctr" defTabSz="2413955">
              <a:lnSpc>
                <a:spcPct val="80000"/>
              </a:lnSpc>
              <a:spcBef>
                <a:spcPts val="0"/>
              </a:spcBef>
              <a:defRPr sz="7919" b="0" spc="-158">
                <a:latin typeface="Roboto Medium"/>
                <a:ea typeface="Roboto Medium"/>
                <a:cs typeface="Roboto Medium"/>
                <a:sym typeface="Roboto Medium"/>
              </a:defRPr>
            </a:pPr>
            <a:endParaRPr/>
          </a:p>
          <a:p>
            <a:pPr algn="ctr" defTabSz="2413955">
              <a:lnSpc>
                <a:spcPct val="80000"/>
              </a:lnSpc>
              <a:spcBef>
                <a:spcPts val="0"/>
              </a:spcBef>
              <a:defRPr sz="9900" b="0" spc="-197">
                <a:solidFill>
                  <a:srgbClr val="A0030F"/>
                </a:solidFill>
                <a:latin typeface="Roboto Medium"/>
                <a:ea typeface="Roboto Medium"/>
                <a:cs typeface="Roboto Medium"/>
                <a:sym typeface="Roboto Medium"/>
              </a:defRPr>
            </a:pPr>
            <a:r>
              <a:t>Tabellen</a:t>
            </a:r>
          </a:p>
        </p:txBody>
      </p:sp>
      <p:pic>
        <p:nvPicPr>
          <p:cNvPr id="52" name="digi-Logo.png" descr="digi-Logo.png"/>
          <p:cNvPicPr>
            <a:picLocks noChangeAspect="1"/>
          </p:cNvPicPr>
          <p:nvPr/>
        </p:nvPicPr>
        <p:blipFill>
          <a:blip r:embed="rId3">
            <a:extLst/>
          </a:blip>
          <a:stretch>
            <a:fillRect/>
          </a:stretch>
        </p:blipFill>
        <p:spPr>
          <a:xfrm>
            <a:off x="6868410" y="2872113"/>
            <a:ext cx="10647180" cy="3636973"/>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Wenn ich etwas sagen möchte, nutze ich die Funktion ‚Hand heben‘."/>
          <p:cNvSpPr txBox="1"/>
          <p:nvPr/>
        </p:nvSpPr>
        <p:spPr>
          <a:xfrm>
            <a:off x="3327092" y="2674343"/>
            <a:ext cx="20644685" cy="1016001"/>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4700"/>
            </a:lvl1pPr>
          </a:lstStyle>
          <a:p>
            <a:r>
              <a:t>Wenn ich etwas sagen möchte, nutze ich die Funktion ‚Hand heben‘.</a:t>
            </a:r>
          </a:p>
        </p:txBody>
      </p:sp>
      <p:sp>
        <p:nvSpPr>
          <p:cNvPr id="57" name="Wenn ich gerade nicht spreche, schalte ich mein Mikrofon aus."/>
          <p:cNvSpPr txBox="1"/>
          <p:nvPr/>
        </p:nvSpPr>
        <p:spPr>
          <a:xfrm>
            <a:off x="3333504" y="4410315"/>
            <a:ext cx="18941198" cy="1016001"/>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4700"/>
            </a:lvl1pPr>
          </a:lstStyle>
          <a:p>
            <a:r>
              <a:t>Wenn ich gerade nicht spreche, schalte ich mein Mikrofon aus.</a:t>
            </a:r>
          </a:p>
        </p:txBody>
      </p:sp>
      <p:sp>
        <p:nvSpPr>
          <p:cNvPr id="58" name="Handzeichen „Stopp“"/>
          <p:cNvSpPr/>
          <p:nvPr/>
        </p:nvSpPr>
        <p:spPr>
          <a:xfrm>
            <a:off x="1562342" y="2765621"/>
            <a:ext cx="696197" cy="1112846"/>
          </a:xfrm>
          <a:custGeom>
            <a:avLst/>
            <a:gdLst/>
            <a:ahLst/>
            <a:cxnLst>
              <a:cxn ang="0">
                <a:pos x="wd2" y="hd2"/>
              </a:cxn>
              <a:cxn ang="5400000">
                <a:pos x="wd2" y="hd2"/>
              </a:cxn>
              <a:cxn ang="10800000">
                <a:pos x="wd2" y="hd2"/>
              </a:cxn>
              <a:cxn ang="16200000">
                <a:pos x="wd2" y="hd2"/>
              </a:cxn>
            </a:cxnLst>
            <a:rect l="0" t="0" r="r" b="b"/>
            <a:pathLst>
              <a:path w="21600" h="21600" extrusionOk="0">
                <a:moveTo>
                  <a:pt x="10803" y="0"/>
                </a:moveTo>
                <a:cubicBezTo>
                  <a:pt x="9829" y="0"/>
                  <a:pt x="9040" y="496"/>
                  <a:pt x="9040" y="1105"/>
                </a:cubicBezTo>
                <a:lnTo>
                  <a:pt x="9040" y="10920"/>
                </a:lnTo>
                <a:lnTo>
                  <a:pt x="8048" y="10920"/>
                </a:lnTo>
                <a:lnTo>
                  <a:pt x="8048" y="2365"/>
                </a:lnTo>
                <a:cubicBezTo>
                  <a:pt x="8048" y="1756"/>
                  <a:pt x="7256" y="1263"/>
                  <a:pt x="6283" y="1263"/>
                </a:cubicBezTo>
                <a:cubicBezTo>
                  <a:pt x="5309" y="1263"/>
                  <a:pt x="4520" y="1756"/>
                  <a:pt x="4520" y="2365"/>
                </a:cubicBezTo>
                <a:lnTo>
                  <a:pt x="4520" y="10920"/>
                </a:lnTo>
                <a:lnTo>
                  <a:pt x="3528" y="10920"/>
                </a:lnTo>
                <a:lnTo>
                  <a:pt x="3528" y="5727"/>
                </a:lnTo>
                <a:cubicBezTo>
                  <a:pt x="3528" y="5118"/>
                  <a:pt x="2736" y="4622"/>
                  <a:pt x="1763" y="4622"/>
                </a:cubicBezTo>
                <a:cubicBezTo>
                  <a:pt x="789" y="4622"/>
                  <a:pt x="0" y="5118"/>
                  <a:pt x="0" y="5727"/>
                </a:cubicBezTo>
                <a:lnTo>
                  <a:pt x="0" y="14852"/>
                </a:lnTo>
                <a:cubicBezTo>
                  <a:pt x="0" y="18582"/>
                  <a:pt x="4832" y="21600"/>
                  <a:pt x="10786" y="21600"/>
                </a:cubicBezTo>
                <a:cubicBezTo>
                  <a:pt x="16741" y="21600"/>
                  <a:pt x="21573" y="18577"/>
                  <a:pt x="21573" y="14852"/>
                </a:cubicBezTo>
                <a:lnTo>
                  <a:pt x="21600" y="14852"/>
                </a:lnTo>
                <a:lnTo>
                  <a:pt x="21600" y="6172"/>
                </a:lnTo>
                <a:cubicBezTo>
                  <a:pt x="19653" y="6172"/>
                  <a:pt x="18072" y="7163"/>
                  <a:pt x="18072" y="8381"/>
                </a:cubicBezTo>
                <a:lnTo>
                  <a:pt x="18072" y="10920"/>
                </a:lnTo>
                <a:lnTo>
                  <a:pt x="17088" y="10920"/>
                </a:lnTo>
                <a:lnTo>
                  <a:pt x="17088" y="2365"/>
                </a:lnTo>
                <a:cubicBezTo>
                  <a:pt x="17088" y="1756"/>
                  <a:pt x="16296" y="1263"/>
                  <a:pt x="15323" y="1263"/>
                </a:cubicBezTo>
                <a:cubicBezTo>
                  <a:pt x="14349" y="1263"/>
                  <a:pt x="13560" y="1756"/>
                  <a:pt x="13560" y="2365"/>
                </a:cubicBezTo>
                <a:lnTo>
                  <a:pt x="13560" y="10920"/>
                </a:lnTo>
                <a:lnTo>
                  <a:pt x="12568" y="10920"/>
                </a:lnTo>
                <a:lnTo>
                  <a:pt x="12568" y="1105"/>
                </a:lnTo>
                <a:cubicBezTo>
                  <a:pt x="12568" y="496"/>
                  <a:pt x="11776" y="0"/>
                  <a:pt x="10803" y="0"/>
                </a:cubicBezTo>
                <a:close/>
              </a:path>
            </a:pathLst>
          </a:custGeom>
          <a:solidFill>
            <a:srgbClr val="000000"/>
          </a:solidFill>
          <a:ln w="12700">
            <a:miter lim="400000"/>
          </a:ln>
        </p:spPr>
        <p:txBody>
          <a:bodyPr lIns="0" tIns="0" rIns="0" bIns="0" anchor="ctr"/>
          <a:lstStyle/>
          <a:p>
            <a:pPr algn="ctr" defTabSz="825500">
              <a:lnSpc>
                <a:spcPct val="100000"/>
              </a:lnSpc>
              <a:spcBef>
                <a:spcPts val="0"/>
              </a:spcBef>
              <a:defRPr sz="3000" b="0">
                <a:solidFill>
                  <a:srgbClr val="FFFFFF"/>
                </a:solidFill>
                <a:latin typeface="Helvetica Neue Medium"/>
                <a:ea typeface="Helvetica Neue Medium"/>
                <a:cs typeface="Helvetica Neue Medium"/>
                <a:sym typeface="Helvetica Neue Medium"/>
              </a:defRPr>
            </a:pPr>
            <a:endParaRPr/>
          </a:p>
        </p:txBody>
      </p:sp>
      <p:sp>
        <p:nvSpPr>
          <p:cNvPr id="59" name="Lautstärke"/>
          <p:cNvSpPr/>
          <p:nvPr/>
        </p:nvSpPr>
        <p:spPr>
          <a:xfrm>
            <a:off x="1404223" y="4674531"/>
            <a:ext cx="1012435" cy="883848"/>
          </a:xfrm>
          <a:custGeom>
            <a:avLst/>
            <a:gdLst/>
            <a:ahLst/>
            <a:cxnLst>
              <a:cxn ang="0">
                <a:pos x="wd2" y="hd2"/>
              </a:cxn>
              <a:cxn ang="5400000">
                <a:pos x="wd2" y="hd2"/>
              </a:cxn>
              <a:cxn ang="10800000">
                <a:pos x="wd2" y="hd2"/>
              </a:cxn>
              <a:cxn ang="16200000">
                <a:pos x="wd2" y="hd2"/>
              </a:cxn>
            </a:cxnLst>
            <a:rect l="0" t="0" r="r" b="b"/>
            <a:pathLst>
              <a:path w="21600" h="21443" extrusionOk="0">
                <a:moveTo>
                  <a:pt x="9522" y="5"/>
                </a:moveTo>
                <a:cubicBezTo>
                  <a:pt x="9458" y="16"/>
                  <a:pt x="9393" y="50"/>
                  <a:pt x="9338" y="109"/>
                </a:cubicBezTo>
                <a:lnTo>
                  <a:pt x="4461" y="5364"/>
                </a:lnTo>
                <a:cubicBezTo>
                  <a:pt x="4398" y="5432"/>
                  <a:pt x="4313" y="5470"/>
                  <a:pt x="4226" y="5470"/>
                </a:cubicBezTo>
                <a:lnTo>
                  <a:pt x="808" y="5470"/>
                </a:lnTo>
                <a:cubicBezTo>
                  <a:pt x="363" y="5470"/>
                  <a:pt x="0" y="5880"/>
                  <a:pt x="0" y="6387"/>
                </a:cubicBezTo>
                <a:lnTo>
                  <a:pt x="0" y="15058"/>
                </a:lnTo>
                <a:cubicBezTo>
                  <a:pt x="0" y="15565"/>
                  <a:pt x="362" y="15975"/>
                  <a:pt x="808" y="15975"/>
                </a:cubicBezTo>
                <a:lnTo>
                  <a:pt x="4226" y="15975"/>
                </a:lnTo>
                <a:cubicBezTo>
                  <a:pt x="4313" y="15975"/>
                  <a:pt x="4398" y="16013"/>
                  <a:pt x="4461" y="16081"/>
                </a:cubicBezTo>
                <a:lnTo>
                  <a:pt x="9338" y="21336"/>
                </a:lnTo>
                <a:cubicBezTo>
                  <a:pt x="9557" y="21571"/>
                  <a:pt x="9917" y="21395"/>
                  <a:pt x="9917" y="21053"/>
                </a:cubicBezTo>
                <a:lnTo>
                  <a:pt x="9917" y="392"/>
                </a:lnTo>
                <a:cubicBezTo>
                  <a:pt x="9917" y="135"/>
                  <a:pt x="9715" y="-29"/>
                  <a:pt x="9522" y="5"/>
                </a:cubicBezTo>
                <a:close/>
                <a:moveTo>
                  <a:pt x="18098" y="7"/>
                </a:moveTo>
                <a:lnTo>
                  <a:pt x="16830" y="1320"/>
                </a:lnTo>
                <a:cubicBezTo>
                  <a:pt x="18734" y="3848"/>
                  <a:pt x="19886" y="7132"/>
                  <a:pt x="19886" y="10723"/>
                </a:cubicBezTo>
                <a:cubicBezTo>
                  <a:pt x="19886" y="14313"/>
                  <a:pt x="18734" y="17597"/>
                  <a:pt x="16830" y="20125"/>
                </a:cubicBezTo>
                <a:lnTo>
                  <a:pt x="18098" y="21436"/>
                </a:lnTo>
                <a:cubicBezTo>
                  <a:pt x="20280" y="18562"/>
                  <a:pt x="21600" y="14817"/>
                  <a:pt x="21600" y="10723"/>
                </a:cubicBezTo>
                <a:cubicBezTo>
                  <a:pt x="21600" y="6628"/>
                  <a:pt x="20280" y="2881"/>
                  <a:pt x="18098" y="7"/>
                </a:cubicBezTo>
                <a:close/>
                <a:moveTo>
                  <a:pt x="15546" y="2646"/>
                </a:moveTo>
                <a:lnTo>
                  <a:pt x="14272" y="3965"/>
                </a:lnTo>
                <a:cubicBezTo>
                  <a:pt x="15619" y="5794"/>
                  <a:pt x="16430" y="8151"/>
                  <a:pt x="16430" y="10723"/>
                </a:cubicBezTo>
                <a:cubicBezTo>
                  <a:pt x="16430" y="13294"/>
                  <a:pt x="15618" y="15651"/>
                  <a:pt x="14272" y="17480"/>
                </a:cubicBezTo>
                <a:lnTo>
                  <a:pt x="15546" y="18797"/>
                </a:lnTo>
                <a:cubicBezTo>
                  <a:pt x="17171" y="16619"/>
                  <a:pt x="18151" y="13802"/>
                  <a:pt x="18151" y="10723"/>
                </a:cubicBezTo>
                <a:cubicBezTo>
                  <a:pt x="18151" y="7643"/>
                  <a:pt x="17171" y="4824"/>
                  <a:pt x="15546" y="2646"/>
                </a:cubicBezTo>
                <a:close/>
                <a:moveTo>
                  <a:pt x="13064" y="5215"/>
                </a:moveTo>
                <a:lnTo>
                  <a:pt x="11908" y="6414"/>
                </a:lnTo>
                <a:cubicBezTo>
                  <a:pt x="12740" y="7595"/>
                  <a:pt x="13236" y="9092"/>
                  <a:pt x="13236" y="10723"/>
                </a:cubicBezTo>
                <a:cubicBezTo>
                  <a:pt x="13236" y="12353"/>
                  <a:pt x="12740" y="13851"/>
                  <a:pt x="11908" y="15031"/>
                </a:cubicBezTo>
                <a:lnTo>
                  <a:pt x="13064" y="16228"/>
                </a:lnTo>
                <a:cubicBezTo>
                  <a:pt x="14148" y="14731"/>
                  <a:pt x="14799" y="12813"/>
                  <a:pt x="14799" y="10723"/>
                </a:cubicBezTo>
                <a:cubicBezTo>
                  <a:pt x="14799" y="8632"/>
                  <a:pt x="14147" y="6712"/>
                  <a:pt x="13064" y="5215"/>
                </a:cubicBezTo>
                <a:close/>
              </a:path>
            </a:pathLst>
          </a:custGeom>
          <a:solidFill>
            <a:srgbClr val="000000"/>
          </a:solidFill>
          <a:ln w="12700">
            <a:miter lim="400000"/>
          </a:ln>
        </p:spPr>
        <p:txBody>
          <a:bodyPr lIns="0" tIns="0" rIns="0" bIns="0" anchor="ctr"/>
          <a:lstStyle/>
          <a:p>
            <a:pPr algn="ctr" defTabSz="825500">
              <a:lnSpc>
                <a:spcPct val="100000"/>
              </a:lnSpc>
              <a:spcBef>
                <a:spcPts val="0"/>
              </a:spcBef>
              <a:defRPr sz="3000" b="0">
                <a:solidFill>
                  <a:srgbClr val="FFFFFF"/>
                </a:solidFill>
                <a:latin typeface="Helvetica Neue Medium"/>
                <a:ea typeface="Helvetica Neue Medium"/>
                <a:cs typeface="Helvetica Neue Medium"/>
                <a:sym typeface="Helvetica Neue Medium"/>
              </a:defRPr>
            </a:pPr>
            <a:endParaRPr/>
          </a:p>
        </p:txBody>
      </p:sp>
      <p:sp>
        <p:nvSpPr>
          <p:cNvPr id="60" name="Linie"/>
          <p:cNvSpPr/>
          <p:nvPr/>
        </p:nvSpPr>
        <p:spPr>
          <a:xfrm flipV="1">
            <a:off x="1398207" y="4581765"/>
            <a:ext cx="952501" cy="952501"/>
          </a:xfrm>
          <a:prstGeom prst="line">
            <a:avLst/>
          </a:prstGeom>
          <a:ln w="50800">
            <a:solidFill>
              <a:srgbClr val="000000"/>
            </a:solidFill>
            <a:miter lim="400000"/>
          </a:ln>
        </p:spPr>
        <p:txBody>
          <a:bodyPr lIns="38100" tIns="38100" rIns="38100" bIns="38100" anchor="ctr"/>
          <a:lstStyle/>
          <a:p>
            <a:pPr algn="ctr" defTabSz="825500">
              <a:lnSpc>
                <a:spcPct val="100000"/>
              </a:lnSpc>
              <a:spcBef>
                <a:spcPts val="0"/>
              </a:spcBef>
              <a:defRPr sz="2800">
                <a:latin typeface="+mn-lt"/>
                <a:ea typeface="+mn-ea"/>
                <a:cs typeface="+mn-cs"/>
                <a:sym typeface="Helvetica Neue"/>
              </a:defRPr>
            </a:pPr>
            <a:endParaRPr/>
          </a:p>
        </p:txBody>
      </p:sp>
      <p:sp>
        <p:nvSpPr>
          <p:cNvPr id="61" name="Computer"/>
          <p:cNvSpPr/>
          <p:nvPr/>
        </p:nvSpPr>
        <p:spPr>
          <a:xfrm>
            <a:off x="1389265" y="6872158"/>
            <a:ext cx="1042351" cy="841159"/>
          </a:xfrm>
          <a:custGeom>
            <a:avLst/>
            <a:gdLst/>
            <a:ahLst/>
            <a:cxnLst>
              <a:cxn ang="0">
                <a:pos x="wd2" y="hd2"/>
              </a:cxn>
              <a:cxn ang="5400000">
                <a:pos x="wd2" y="hd2"/>
              </a:cxn>
              <a:cxn ang="10800000">
                <a:pos x="wd2" y="hd2"/>
              </a:cxn>
              <a:cxn ang="16200000">
                <a:pos x="wd2" y="hd2"/>
              </a:cxn>
            </a:cxnLst>
            <a:rect l="0" t="0" r="r" b="b"/>
            <a:pathLst>
              <a:path w="21595" h="21600"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rgbClr val="000000"/>
          </a:solidFill>
          <a:ln w="12700">
            <a:miter lim="400000"/>
          </a:ln>
        </p:spPr>
        <p:txBody>
          <a:bodyPr lIns="0" tIns="0" rIns="0" bIns="0" anchor="ctr"/>
          <a:lstStyle/>
          <a:p>
            <a:pPr algn="ctr" defTabSz="825500">
              <a:lnSpc>
                <a:spcPct val="100000"/>
              </a:lnSpc>
              <a:spcBef>
                <a:spcPts val="0"/>
              </a:spcBef>
              <a:defRPr sz="3000" b="0">
                <a:solidFill>
                  <a:srgbClr val="457A88"/>
                </a:solidFill>
                <a:latin typeface="Helvetica Neue Medium"/>
                <a:ea typeface="Helvetica Neue Medium"/>
                <a:cs typeface="Helvetica Neue Medium"/>
                <a:sym typeface="Helvetica Neue Medium"/>
              </a:defRPr>
            </a:pPr>
            <a:endParaRPr/>
          </a:p>
        </p:txBody>
      </p:sp>
      <p:sp>
        <p:nvSpPr>
          <p:cNvPr id="62" name="Wenn ich auf meinem Bildschirm etwas zeigen möchte, teile ich ihn mit den anderen Teilnehmern."/>
          <p:cNvSpPr txBox="1"/>
          <p:nvPr/>
        </p:nvSpPr>
        <p:spPr>
          <a:xfrm>
            <a:off x="3274696" y="6279277"/>
            <a:ext cx="16767808" cy="1747520"/>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4700"/>
            </a:lvl1pPr>
          </a:lstStyle>
          <a:p>
            <a:r>
              <a:t>Wenn ich auf meinem Bildschirm etwas zeigen möchte, teile ich ihn mit den anderen Teilnehmern. </a:t>
            </a:r>
          </a:p>
        </p:txBody>
      </p:sp>
      <p:sp>
        <p:nvSpPr>
          <p:cNvPr id="63" name="Auge"/>
          <p:cNvSpPr/>
          <p:nvPr/>
        </p:nvSpPr>
        <p:spPr>
          <a:xfrm>
            <a:off x="1340749" y="10707007"/>
            <a:ext cx="1139383" cy="5940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6707" y="0"/>
                  <a:pt x="2918" y="3569"/>
                  <a:pt x="407" y="9790"/>
                </a:cubicBezTo>
                <a:lnTo>
                  <a:pt x="0" y="10800"/>
                </a:lnTo>
                <a:lnTo>
                  <a:pt x="407" y="11810"/>
                </a:lnTo>
                <a:cubicBezTo>
                  <a:pt x="2918" y="18032"/>
                  <a:pt x="6707" y="21600"/>
                  <a:pt x="10800" y="21600"/>
                </a:cubicBezTo>
                <a:cubicBezTo>
                  <a:pt x="14893" y="21600"/>
                  <a:pt x="18680" y="18032"/>
                  <a:pt x="21192" y="11810"/>
                </a:cubicBezTo>
                <a:lnTo>
                  <a:pt x="21600" y="10800"/>
                </a:lnTo>
                <a:lnTo>
                  <a:pt x="21192" y="9790"/>
                </a:lnTo>
                <a:cubicBezTo>
                  <a:pt x="18680" y="3569"/>
                  <a:pt x="14893" y="0"/>
                  <a:pt x="10800" y="0"/>
                </a:cubicBezTo>
                <a:close/>
                <a:moveTo>
                  <a:pt x="8667" y="3677"/>
                </a:moveTo>
                <a:cubicBezTo>
                  <a:pt x="7382" y="5094"/>
                  <a:pt x="6517" y="7753"/>
                  <a:pt x="6517" y="10800"/>
                </a:cubicBezTo>
                <a:cubicBezTo>
                  <a:pt x="6517" y="13847"/>
                  <a:pt x="7382" y="16502"/>
                  <a:pt x="8667" y="17920"/>
                </a:cubicBezTo>
                <a:cubicBezTo>
                  <a:pt x="6166" y="17019"/>
                  <a:pt x="3899" y="14543"/>
                  <a:pt x="2199" y="10800"/>
                </a:cubicBezTo>
                <a:cubicBezTo>
                  <a:pt x="3899" y="7057"/>
                  <a:pt x="6166" y="4577"/>
                  <a:pt x="8667" y="3677"/>
                </a:cubicBezTo>
                <a:close/>
                <a:moveTo>
                  <a:pt x="12931" y="3677"/>
                </a:moveTo>
                <a:cubicBezTo>
                  <a:pt x="15432" y="4577"/>
                  <a:pt x="17699" y="7057"/>
                  <a:pt x="19399" y="10800"/>
                </a:cubicBezTo>
                <a:cubicBezTo>
                  <a:pt x="17699" y="14543"/>
                  <a:pt x="15432" y="17019"/>
                  <a:pt x="12931" y="17920"/>
                </a:cubicBezTo>
                <a:cubicBezTo>
                  <a:pt x="14216" y="16502"/>
                  <a:pt x="15081" y="13847"/>
                  <a:pt x="15081" y="10800"/>
                </a:cubicBezTo>
                <a:cubicBezTo>
                  <a:pt x="15081" y="7753"/>
                  <a:pt x="14216" y="5094"/>
                  <a:pt x="12931" y="3677"/>
                </a:cubicBezTo>
                <a:close/>
                <a:moveTo>
                  <a:pt x="12219" y="6169"/>
                </a:moveTo>
                <a:cubicBezTo>
                  <a:pt x="12805" y="6169"/>
                  <a:pt x="13279" y="7078"/>
                  <a:pt x="13279" y="8201"/>
                </a:cubicBezTo>
                <a:cubicBezTo>
                  <a:pt x="13279" y="9324"/>
                  <a:pt x="12805" y="10234"/>
                  <a:pt x="12219" y="10234"/>
                </a:cubicBezTo>
                <a:cubicBezTo>
                  <a:pt x="11634" y="10234"/>
                  <a:pt x="11159" y="9324"/>
                  <a:pt x="11159" y="8201"/>
                </a:cubicBezTo>
                <a:cubicBezTo>
                  <a:pt x="11159" y="7078"/>
                  <a:pt x="11634" y="6169"/>
                  <a:pt x="12219" y="6169"/>
                </a:cubicBezTo>
                <a:close/>
              </a:path>
            </a:pathLst>
          </a:custGeom>
          <a:solidFill>
            <a:srgbClr val="000000"/>
          </a:solidFill>
          <a:ln w="12700">
            <a:miter lim="400000"/>
          </a:ln>
        </p:spPr>
        <p:txBody>
          <a:bodyPr lIns="0" tIns="0" rIns="0" bIns="0" anchor="ctr"/>
          <a:lstStyle/>
          <a:p>
            <a:pPr algn="ctr" defTabSz="825500">
              <a:lnSpc>
                <a:spcPct val="100000"/>
              </a:lnSpc>
              <a:spcBef>
                <a:spcPts val="0"/>
              </a:spcBef>
              <a:defRPr sz="3000" b="0">
                <a:solidFill>
                  <a:srgbClr val="FFFFFF"/>
                </a:solidFill>
                <a:latin typeface="Helvetica Neue Medium"/>
                <a:ea typeface="Helvetica Neue Medium"/>
                <a:cs typeface="Helvetica Neue Medium"/>
                <a:sym typeface="Helvetica Neue Medium"/>
              </a:defRPr>
            </a:pPr>
            <a:endParaRPr/>
          </a:p>
        </p:txBody>
      </p:sp>
      <p:sp>
        <p:nvSpPr>
          <p:cNvPr id="64" name="Ich schaue auf den Bildschirm und konzentriere mich."/>
          <p:cNvSpPr txBox="1"/>
          <p:nvPr/>
        </p:nvSpPr>
        <p:spPr>
          <a:xfrm>
            <a:off x="3202639" y="10373987"/>
            <a:ext cx="16317059" cy="1016001"/>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4700"/>
            </a:lvl1pPr>
          </a:lstStyle>
          <a:p>
            <a:r>
              <a:t>Ich schaue auf den Bildschirm und konzentriere mich.</a:t>
            </a:r>
          </a:p>
        </p:txBody>
      </p:sp>
      <p:sp>
        <p:nvSpPr>
          <p:cNvPr id="65" name="Ich höre gut zu."/>
          <p:cNvSpPr txBox="1"/>
          <p:nvPr/>
        </p:nvSpPr>
        <p:spPr>
          <a:xfrm>
            <a:off x="3203669" y="12022563"/>
            <a:ext cx="5531607" cy="1016001"/>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4700"/>
            </a:lvl1pPr>
          </a:lstStyle>
          <a:p>
            <a:r>
              <a:t>Ich höre gut zu.</a:t>
            </a:r>
          </a:p>
        </p:txBody>
      </p:sp>
      <p:sp>
        <p:nvSpPr>
          <p:cNvPr id="66" name="Ohr"/>
          <p:cNvSpPr/>
          <p:nvPr/>
        </p:nvSpPr>
        <p:spPr>
          <a:xfrm>
            <a:off x="1515931" y="12133891"/>
            <a:ext cx="789018" cy="1072745"/>
          </a:xfrm>
          <a:custGeom>
            <a:avLst/>
            <a:gdLst/>
            <a:ahLst/>
            <a:cxnLst>
              <a:cxn ang="0">
                <a:pos x="wd2" y="hd2"/>
              </a:cxn>
              <a:cxn ang="5400000">
                <a:pos x="wd2" y="hd2"/>
              </a:cxn>
              <a:cxn ang="10800000">
                <a:pos x="wd2" y="hd2"/>
              </a:cxn>
              <a:cxn ang="16200000">
                <a:pos x="wd2" y="hd2"/>
              </a:cxn>
            </a:cxnLst>
            <a:rect l="0" t="0" r="r" b="b"/>
            <a:pathLst>
              <a:path w="20671" h="21600" extrusionOk="0">
                <a:moveTo>
                  <a:pt x="9517" y="0"/>
                </a:moveTo>
                <a:cubicBezTo>
                  <a:pt x="6086" y="0"/>
                  <a:pt x="3154" y="1263"/>
                  <a:pt x="1473" y="3466"/>
                </a:cubicBezTo>
                <a:cubicBezTo>
                  <a:pt x="-881" y="6549"/>
                  <a:pt x="-395" y="10841"/>
                  <a:pt x="2804" y="15240"/>
                </a:cubicBezTo>
                <a:cubicBezTo>
                  <a:pt x="3450" y="16128"/>
                  <a:pt x="5236" y="17350"/>
                  <a:pt x="7272" y="17863"/>
                </a:cubicBezTo>
                <a:cubicBezTo>
                  <a:pt x="8160" y="18087"/>
                  <a:pt x="8736" y="18661"/>
                  <a:pt x="9403" y="19326"/>
                </a:cubicBezTo>
                <a:cubicBezTo>
                  <a:pt x="10418" y="20340"/>
                  <a:pt x="11682" y="21600"/>
                  <a:pt x="14405" y="21600"/>
                </a:cubicBezTo>
                <a:cubicBezTo>
                  <a:pt x="18504" y="21600"/>
                  <a:pt x="19509" y="19847"/>
                  <a:pt x="20242" y="18567"/>
                </a:cubicBezTo>
                <a:cubicBezTo>
                  <a:pt x="20372" y="18341"/>
                  <a:pt x="20495" y="18124"/>
                  <a:pt x="20630" y="17924"/>
                </a:cubicBezTo>
                <a:cubicBezTo>
                  <a:pt x="20719" y="17791"/>
                  <a:pt x="20660" y="17629"/>
                  <a:pt x="20493" y="17552"/>
                </a:cubicBezTo>
                <a:lnTo>
                  <a:pt x="19432" y="17063"/>
                </a:lnTo>
                <a:cubicBezTo>
                  <a:pt x="19249" y="16979"/>
                  <a:pt x="19013" y="17030"/>
                  <a:pt x="18913" y="17175"/>
                </a:cubicBezTo>
                <a:cubicBezTo>
                  <a:pt x="18735" y="17434"/>
                  <a:pt x="18583" y="17699"/>
                  <a:pt x="18435" y="17956"/>
                </a:cubicBezTo>
                <a:cubicBezTo>
                  <a:pt x="17728" y="19191"/>
                  <a:pt x="17217" y="20083"/>
                  <a:pt x="14405" y="20083"/>
                </a:cubicBezTo>
                <a:cubicBezTo>
                  <a:pt x="12653" y="20083"/>
                  <a:pt x="11910" y="19340"/>
                  <a:pt x="10968" y="18399"/>
                </a:cubicBezTo>
                <a:cubicBezTo>
                  <a:pt x="10211" y="17645"/>
                  <a:pt x="9354" y="16790"/>
                  <a:pt x="7888" y="16420"/>
                </a:cubicBezTo>
                <a:cubicBezTo>
                  <a:pt x="6320" y="16025"/>
                  <a:pt x="4929" y="15051"/>
                  <a:pt x="4527" y="14499"/>
                </a:cubicBezTo>
                <a:cubicBezTo>
                  <a:pt x="1679" y="10582"/>
                  <a:pt x="1186" y="6841"/>
                  <a:pt x="3176" y="4234"/>
                </a:cubicBezTo>
                <a:cubicBezTo>
                  <a:pt x="4494" y="2508"/>
                  <a:pt x="6804" y="1517"/>
                  <a:pt x="9517" y="1517"/>
                </a:cubicBezTo>
                <a:cubicBezTo>
                  <a:pt x="16006" y="1517"/>
                  <a:pt x="16934" y="6593"/>
                  <a:pt x="17064" y="7844"/>
                </a:cubicBezTo>
                <a:cubicBezTo>
                  <a:pt x="17080" y="7994"/>
                  <a:pt x="17247" y="8108"/>
                  <a:pt x="17443" y="8104"/>
                </a:cubicBezTo>
                <a:lnTo>
                  <a:pt x="18682" y="8079"/>
                </a:lnTo>
                <a:cubicBezTo>
                  <a:pt x="18892" y="8075"/>
                  <a:pt x="19053" y="7938"/>
                  <a:pt x="19041" y="7776"/>
                </a:cubicBezTo>
                <a:cubicBezTo>
                  <a:pt x="18817" y="4924"/>
                  <a:pt x="16608" y="0"/>
                  <a:pt x="9517" y="0"/>
                </a:cubicBezTo>
                <a:close/>
                <a:moveTo>
                  <a:pt x="9955" y="3310"/>
                </a:moveTo>
                <a:cubicBezTo>
                  <a:pt x="9772" y="3302"/>
                  <a:pt x="9589" y="3303"/>
                  <a:pt x="9405" y="3312"/>
                </a:cubicBezTo>
                <a:cubicBezTo>
                  <a:pt x="9194" y="3323"/>
                  <a:pt x="8984" y="3346"/>
                  <a:pt x="8773" y="3380"/>
                </a:cubicBezTo>
                <a:cubicBezTo>
                  <a:pt x="5657" y="3880"/>
                  <a:pt x="3797" y="5739"/>
                  <a:pt x="3797" y="8353"/>
                </a:cubicBezTo>
                <a:cubicBezTo>
                  <a:pt x="3797" y="9959"/>
                  <a:pt x="5134" y="14392"/>
                  <a:pt x="8146" y="14866"/>
                </a:cubicBezTo>
                <a:cubicBezTo>
                  <a:pt x="9436" y="15068"/>
                  <a:pt x="10219" y="15793"/>
                  <a:pt x="10538" y="16153"/>
                </a:cubicBezTo>
                <a:cubicBezTo>
                  <a:pt x="10641" y="16269"/>
                  <a:pt x="10841" y="16307"/>
                  <a:pt x="11005" y="16244"/>
                </a:cubicBezTo>
                <a:lnTo>
                  <a:pt x="12119" y="15818"/>
                </a:lnTo>
                <a:cubicBezTo>
                  <a:pt x="12316" y="15743"/>
                  <a:pt x="12385" y="15553"/>
                  <a:pt x="12266" y="15410"/>
                </a:cubicBezTo>
                <a:cubicBezTo>
                  <a:pt x="11820" y="14873"/>
                  <a:pt x="10636" y="13710"/>
                  <a:pt x="8540" y="13381"/>
                </a:cubicBezTo>
                <a:cubicBezTo>
                  <a:pt x="7109" y="13156"/>
                  <a:pt x="5769" y="9788"/>
                  <a:pt x="5769" y="8353"/>
                </a:cubicBezTo>
                <a:cubicBezTo>
                  <a:pt x="5769" y="5921"/>
                  <a:pt x="7622" y="5114"/>
                  <a:pt x="9176" y="4865"/>
                </a:cubicBezTo>
                <a:cubicBezTo>
                  <a:pt x="10571" y="4642"/>
                  <a:pt x="11524" y="5343"/>
                  <a:pt x="11870" y="5655"/>
                </a:cubicBezTo>
                <a:cubicBezTo>
                  <a:pt x="12529" y="6251"/>
                  <a:pt x="12830" y="7037"/>
                  <a:pt x="12587" y="7523"/>
                </a:cubicBezTo>
                <a:cubicBezTo>
                  <a:pt x="12537" y="7623"/>
                  <a:pt x="12386" y="7926"/>
                  <a:pt x="11599" y="8006"/>
                </a:cubicBezTo>
                <a:cubicBezTo>
                  <a:pt x="9536" y="8216"/>
                  <a:pt x="8553" y="9368"/>
                  <a:pt x="8496" y="10417"/>
                </a:cubicBezTo>
                <a:cubicBezTo>
                  <a:pt x="8433" y="11561"/>
                  <a:pt x="9390" y="12498"/>
                  <a:pt x="10877" y="12748"/>
                </a:cubicBezTo>
                <a:cubicBezTo>
                  <a:pt x="11035" y="12774"/>
                  <a:pt x="11202" y="12801"/>
                  <a:pt x="11375" y="12827"/>
                </a:cubicBezTo>
                <a:cubicBezTo>
                  <a:pt x="12767" y="13043"/>
                  <a:pt x="14486" y="13309"/>
                  <a:pt x="16472" y="14829"/>
                </a:cubicBezTo>
                <a:cubicBezTo>
                  <a:pt x="16613" y="14937"/>
                  <a:pt x="16838" y="14943"/>
                  <a:pt x="16985" y="14840"/>
                </a:cubicBezTo>
                <a:lnTo>
                  <a:pt x="17927" y="14182"/>
                </a:lnTo>
                <a:cubicBezTo>
                  <a:pt x="18067" y="14084"/>
                  <a:pt x="18089" y="13920"/>
                  <a:pt x="17975" y="13803"/>
                </a:cubicBezTo>
                <a:cubicBezTo>
                  <a:pt x="17482" y="13295"/>
                  <a:pt x="16296" y="11899"/>
                  <a:pt x="16591" y="10520"/>
                </a:cubicBezTo>
                <a:cubicBezTo>
                  <a:pt x="16621" y="10378"/>
                  <a:pt x="16504" y="10241"/>
                  <a:pt x="16322" y="10204"/>
                </a:cubicBezTo>
                <a:lnTo>
                  <a:pt x="15125" y="9958"/>
                </a:lnTo>
                <a:cubicBezTo>
                  <a:pt x="14916" y="9915"/>
                  <a:pt x="14703" y="10018"/>
                  <a:pt x="14663" y="10182"/>
                </a:cubicBezTo>
                <a:cubicBezTo>
                  <a:pt x="14532" y="10716"/>
                  <a:pt x="14548" y="11240"/>
                  <a:pt x="14654" y="11735"/>
                </a:cubicBezTo>
                <a:cubicBezTo>
                  <a:pt x="14681" y="11859"/>
                  <a:pt x="14522" y="11959"/>
                  <a:pt x="14370" y="11911"/>
                </a:cubicBezTo>
                <a:cubicBezTo>
                  <a:pt x="13371" y="11589"/>
                  <a:pt x="12482" y="11451"/>
                  <a:pt x="11764" y="11340"/>
                </a:cubicBezTo>
                <a:cubicBezTo>
                  <a:pt x="11603" y="11316"/>
                  <a:pt x="11447" y="11291"/>
                  <a:pt x="11300" y="11266"/>
                </a:cubicBezTo>
                <a:cubicBezTo>
                  <a:pt x="10495" y="11131"/>
                  <a:pt x="10460" y="10631"/>
                  <a:pt x="10468" y="10481"/>
                </a:cubicBezTo>
                <a:cubicBezTo>
                  <a:pt x="10489" y="10097"/>
                  <a:pt x="10867" y="9613"/>
                  <a:pt x="11859" y="9512"/>
                </a:cubicBezTo>
                <a:cubicBezTo>
                  <a:pt x="13116" y="9384"/>
                  <a:pt x="14028" y="8870"/>
                  <a:pt x="14430" y="8067"/>
                </a:cubicBezTo>
                <a:cubicBezTo>
                  <a:pt x="14940" y="7047"/>
                  <a:pt x="14526" y="5714"/>
                  <a:pt x="13373" y="4672"/>
                </a:cubicBezTo>
                <a:cubicBezTo>
                  <a:pt x="12458" y="3845"/>
                  <a:pt x="11234" y="3367"/>
                  <a:pt x="9955" y="3310"/>
                </a:cubicBezTo>
                <a:close/>
              </a:path>
            </a:pathLst>
          </a:custGeom>
          <a:solidFill>
            <a:srgbClr val="000000"/>
          </a:solidFill>
          <a:ln w="12700">
            <a:miter lim="400000"/>
          </a:ln>
        </p:spPr>
        <p:txBody>
          <a:bodyPr lIns="0" tIns="0" rIns="0" bIns="0" anchor="ctr"/>
          <a:lstStyle/>
          <a:p>
            <a:pPr algn="ctr" defTabSz="825500">
              <a:lnSpc>
                <a:spcPct val="100000"/>
              </a:lnSpc>
              <a:spcBef>
                <a:spcPts val="0"/>
              </a:spcBef>
              <a:defRPr sz="3000" b="0">
                <a:solidFill>
                  <a:srgbClr val="FFFFFF"/>
                </a:solidFill>
                <a:latin typeface="Helvetica Neue Medium"/>
                <a:ea typeface="Helvetica Neue Medium"/>
                <a:cs typeface="Helvetica Neue Medium"/>
                <a:sym typeface="Helvetica Neue Medium"/>
              </a:defRPr>
            </a:pPr>
            <a:endParaRPr/>
          </a:p>
        </p:txBody>
      </p:sp>
      <p:sp>
        <p:nvSpPr>
          <p:cNvPr id="67" name="Sprechblase"/>
          <p:cNvSpPr/>
          <p:nvPr/>
        </p:nvSpPr>
        <p:spPr>
          <a:xfrm>
            <a:off x="1291315" y="8867692"/>
            <a:ext cx="1238251" cy="609601"/>
          </a:xfrm>
          <a:prstGeom prst="wedgeEllipseCallout">
            <a:avLst>
              <a:gd name="adj1" fmla="val -49385"/>
              <a:gd name="adj2" fmla="val 70000"/>
            </a:avLst>
          </a:prstGeom>
          <a:solidFill>
            <a:srgbClr val="000000"/>
          </a:solidFill>
          <a:ln w="127000">
            <a:solidFill>
              <a:srgbClr val="FFFFFF"/>
            </a:solidFill>
            <a:miter lim="400000"/>
          </a:ln>
        </p:spPr>
        <p:txBody>
          <a:bodyPr lIns="0" tIns="0" rIns="0" bIns="0" anchor="ctr"/>
          <a:lstStyle/>
          <a:p>
            <a:pPr algn="ctr" defTabSz="825500">
              <a:lnSpc>
                <a:spcPct val="80000"/>
              </a:lnSpc>
              <a:spcBef>
                <a:spcPts val="0"/>
              </a:spcBef>
              <a:defRPr sz="11400" spc="-228">
                <a:solidFill>
                  <a:schemeClr val="accent4"/>
                </a:solidFill>
              </a:defRPr>
            </a:pPr>
            <a:endParaRPr/>
          </a:p>
        </p:txBody>
      </p:sp>
      <p:sp>
        <p:nvSpPr>
          <p:cNvPr id="68" name="Die Chatfunktion nutze ich nur, wenn ich dazu aufgefordert werde."/>
          <p:cNvSpPr txBox="1"/>
          <p:nvPr/>
        </p:nvSpPr>
        <p:spPr>
          <a:xfrm>
            <a:off x="3268752" y="8725412"/>
            <a:ext cx="20304166" cy="1016001"/>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4700"/>
            </a:lvl1pPr>
          </a:lstStyle>
          <a:p>
            <a:r>
              <a:t>Die Chatfunktion nutze ich nur, wenn ich dazu aufgefordert werde.</a:t>
            </a:r>
          </a:p>
        </p:txBody>
      </p:sp>
      <p:sp>
        <p:nvSpPr>
          <p:cNvPr id="69" name="Regeln für die Videokonferenz"/>
          <p:cNvSpPr txBox="1">
            <a:spLocks noGrp="1"/>
          </p:cNvSpPr>
          <p:nvPr>
            <p:ph type="title" idx="4294967295"/>
          </p:nvPr>
        </p:nvSpPr>
        <p:spPr>
          <a:xfrm>
            <a:off x="5367247" y="173834"/>
            <a:ext cx="14464687" cy="1780892"/>
          </a:xfrm>
          <a:prstGeom prst="rect">
            <a:avLst/>
          </a:prstGeom>
          <a:solidFill>
            <a:srgbClr val="FFFFFF"/>
          </a:solidFill>
          <a:ln w="127000">
            <a:solidFill>
              <a:srgbClr val="FFFFFF"/>
            </a:solidFill>
          </a:ln>
        </p:spPr>
        <p:txBody>
          <a:bodyPr lIns="71437" tIns="71437" rIns="71437" bIns="71437" anchor="ctr">
            <a:noAutofit/>
          </a:bodyPr>
          <a:lstStyle>
            <a:lvl1pPr defTabSz="2438339">
              <a:lnSpc>
                <a:spcPct val="90000"/>
              </a:lnSpc>
              <a:spcBef>
                <a:spcPts val="4500"/>
              </a:spcBef>
              <a:defRPr sz="6000" b="1" spc="0">
                <a:latin typeface="+mj-lt"/>
                <a:ea typeface="+mj-ea"/>
                <a:cs typeface="+mj-cs"/>
                <a:sym typeface="Open Sans Light"/>
              </a:defRPr>
            </a:lvl1pPr>
          </a:lstStyle>
          <a:p>
            <a:r>
              <a:t>Regeln für die Videokonferenz</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Gemeinsam eine Aufgabe mit einer Tabelle lösen"/>
          <p:cNvSpPr txBox="1"/>
          <p:nvPr/>
        </p:nvSpPr>
        <p:spPr>
          <a:xfrm>
            <a:off x="3863880" y="5671455"/>
            <a:ext cx="18851851" cy="1431869"/>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r>
              <a:t>Gemeinsam eine Aufgabe mit einer Tabelle lösen</a:t>
            </a:r>
          </a:p>
        </p:txBody>
      </p:sp>
      <p:sp>
        <p:nvSpPr>
          <p:cNvPr id="74" name="Selbstständige Arbeitsphase"/>
          <p:cNvSpPr txBox="1"/>
          <p:nvPr/>
        </p:nvSpPr>
        <p:spPr>
          <a:xfrm>
            <a:off x="3863880" y="7987741"/>
            <a:ext cx="11167855" cy="1431869"/>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r>
              <a:t>Selbstständige Arbeitsphase</a:t>
            </a:r>
          </a:p>
        </p:txBody>
      </p:sp>
      <p:sp>
        <p:nvSpPr>
          <p:cNvPr id="75" name="Gemeinsam Ergebnisse besprechen"/>
          <p:cNvSpPr txBox="1"/>
          <p:nvPr/>
        </p:nvSpPr>
        <p:spPr>
          <a:xfrm>
            <a:off x="3863880" y="10304026"/>
            <a:ext cx="13931097" cy="1431870"/>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r>
              <a:t>Gemeinsam Ergebnisse besprechen</a:t>
            </a:r>
          </a:p>
        </p:txBody>
      </p:sp>
      <p:sp>
        <p:nvSpPr>
          <p:cNvPr id="76" name="Bearbeitungshilfe Tabelle kennenlernen"/>
          <p:cNvSpPr txBox="1">
            <a:spLocks noGrp="1"/>
          </p:cNvSpPr>
          <p:nvPr>
            <p:ph type="body" sz="quarter" idx="4294967295"/>
          </p:nvPr>
        </p:nvSpPr>
        <p:spPr>
          <a:xfrm>
            <a:off x="3863880" y="3355170"/>
            <a:ext cx="16439148" cy="1431869"/>
          </a:xfrm>
          <a:prstGeom prst="rect">
            <a:avLst/>
          </a:prstGeom>
          <a:solidFill>
            <a:srgbClr val="FFFFFF"/>
          </a:solidFill>
          <a:ln w="127000">
            <a:solidFill>
              <a:srgbClr val="FFFFFF"/>
            </a:solidFill>
          </a:ln>
        </p:spPr>
        <p:txBody>
          <a:bodyPr lIns="71437" tIns="71437" rIns="71437" bIns="71437" anchor="ctr">
            <a:noAutofit/>
          </a:bodyPr>
          <a:lstStyle/>
          <a:p>
            <a:pPr defTabSz="2438339">
              <a:lnSpc>
                <a:spcPct val="90000"/>
              </a:lnSpc>
              <a:spcBef>
                <a:spcPts val="4500"/>
              </a:spcBef>
              <a:defRPr sz="6000">
                <a:latin typeface="+mj-lt"/>
                <a:ea typeface="+mj-ea"/>
                <a:cs typeface="+mj-cs"/>
                <a:sym typeface="Open Sans Light"/>
              </a:defRPr>
            </a:pPr>
            <a:r>
              <a:t>Bearbeitungshilfe </a:t>
            </a:r>
            <a:r>
              <a:rPr>
                <a:solidFill>
                  <a:srgbClr val="A0030F"/>
                </a:solidFill>
              </a:rPr>
              <a:t>Tabelle</a:t>
            </a:r>
            <a:r>
              <a:t> kennenlernen</a:t>
            </a:r>
          </a:p>
        </p:txBody>
      </p:sp>
      <p:sp>
        <p:nvSpPr>
          <p:cNvPr id="77" name="Ablauf der Stunde"/>
          <p:cNvSpPr txBox="1">
            <a:spLocks noGrp="1"/>
          </p:cNvSpPr>
          <p:nvPr>
            <p:ph type="title" idx="4294967295"/>
          </p:nvPr>
        </p:nvSpPr>
        <p:spPr>
          <a:xfrm>
            <a:off x="5367247" y="173834"/>
            <a:ext cx="14464687" cy="1780892"/>
          </a:xfrm>
          <a:prstGeom prst="rect">
            <a:avLst/>
          </a:prstGeom>
          <a:solidFill>
            <a:srgbClr val="FFFFFF"/>
          </a:solidFill>
          <a:ln w="127000">
            <a:solidFill>
              <a:srgbClr val="FFFFFF"/>
            </a:solidFill>
          </a:ln>
        </p:spPr>
        <p:txBody>
          <a:bodyPr lIns="71437" tIns="71437" rIns="71437" bIns="71437" anchor="ctr">
            <a:noAutofit/>
          </a:bodyPr>
          <a:lstStyle>
            <a:lvl1pPr defTabSz="2438339">
              <a:lnSpc>
                <a:spcPct val="90000"/>
              </a:lnSpc>
              <a:spcBef>
                <a:spcPts val="4500"/>
              </a:spcBef>
              <a:defRPr sz="6000" b="1" spc="0">
                <a:latin typeface="+mj-lt"/>
                <a:ea typeface="+mj-ea"/>
                <a:cs typeface="+mj-cs"/>
                <a:sym typeface="Open Sans Light"/>
              </a:defRPr>
            </a:lvl1pPr>
          </a:lstStyle>
          <a:p>
            <a:r>
              <a:t>Ablauf der Stunde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palte"/>
          <p:cNvSpPr txBox="1"/>
          <p:nvPr/>
        </p:nvSpPr>
        <p:spPr>
          <a:xfrm>
            <a:off x="8639981" y="4084959"/>
            <a:ext cx="3910467" cy="1270001"/>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825500">
              <a:lnSpc>
                <a:spcPct val="100000"/>
              </a:lnSpc>
              <a:spcBef>
                <a:spcPts val="0"/>
              </a:spcBef>
              <a:defRPr sz="5500" b="0">
                <a:solidFill>
                  <a:srgbClr val="FFFFFF"/>
                </a:solidFill>
                <a:latin typeface="Open Sans"/>
                <a:ea typeface="Open Sans"/>
                <a:cs typeface="Open Sans"/>
                <a:sym typeface="Open Sans"/>
              </a:defRPr>
            </a:lvl1pPr>
          </a:lstStyle>
          <a:p>
            <a:r>
              <a:t>Spalte</a:t>
            </a:r>
          </a:p>
        </p:txBody>
      </p:sp>
      <p:graphicFrame>
        <p:nvGraphicFramePr>
          <p:cNvPr id="82" name="Tabelle"/>
          <p:cNvGraphicFramePr/>
          <p:nvPr/>
        </p:nvGraphicFramePr>
        <p:xfrm>
          <a:off x="8824002" y="6216902"/>
          <a:ext cx="6947092" cy="6010675"/>
        </p:xfrm>
        <a:graphic>
          <a:graphicData uri="http://schemas.openxmlformats.org/drawingml/2006/table">
            <a:tbl>
              <a:tblPr firstRow="1" firstCol="1">
                <a:tableStyleId>{4C3C2611-4C71-4FC5-86AE-919BDF0F9419}</a:tableStyleId>
              </a:tblPr>
              <a:tblGrid>
                <a:gridCol w="3473546">
                  <a:extLst>
                    <a:ext uri="{9D8B030D-6E8A-4147-A177-3AD203B41FA5}">
                      <a16:colId xmlns:a16="http://schemas.microsoft.com/office/drawing/2014/main" val="20000"/>
                    </a:ext>
                  </a:extLst>
                </a:gridCol>
                <a:gridCol w="3473546">
                  <a:extLst>
                    <a:ext uri="{9D8B030D-6E8A-4147-A177-3AD203B41FA5}">
                      <a16:colId xmlns:a16="http://schemas.microsoft.com/office/drawing/2014/main" val="20001"/>
                    </a:ext>
                  </a:extLst>
                </a:gridCol>
              </a:tblGrid>
              <a:tr h="1202135">
                <a:tc>
                  <a:txBody>
                    <a:bodyPr/>
                    <a:lstStyle/>
                    <a:p>
                      <a:pPr defTabSz="821531">
                        <a:defRPr b="0"/>
                      </a:pPr>
                      <a:r>
                        <a:rPr sz="3000" b="1">
                          <a:latin typeface="+mj-lt"/>
                          <a:ea typeface="+mj-ea"/>
                          <a:cs typeface="+mj-cs"/>
                          <a:sym typeface="Open Sans Light"/>
                        </a:rPr>
                        <a:t>Tage</a:t>
                      </a: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T w="101600">
                      <a:solidFill>
                        <a:schemeClr val="accent1">
                          <a:lumOff val="-13575"/>
                        </a:schemeClr>
                      </a:solidFill>
                      <a:miter lim="400000"/>
                    </a:lnT>
                    <a:lnB w="101600">
                      <a:solidFill>
                        <a:srgbClr val="1E6100"/>
                      </a:solidFill>
                      <a:miter lim="400000"/>
                    </a:lnB>
                  </a:tcPr>
                </a:tc>
                <a:tc>
                  <a:txBody>
                    <a:bodyPr/>
                    <a:lstStyle/>
                    <a:p>
                      <a:pPr defTabSz="821531">
                        <a:defRPr b="0"/>
                      </a:pPr>
                      <a:r>
                        <a:rPr sz="3000" b="1">
                          <a:latin typeface="+mj-lt"/>
                          <a:ea typeface="+mj-ea"/>
                          <a:cs typeface="+mj-cs"/>
                          <a:sym typeface="Open Sans Light"/>
                        </a:rPr>
                        <a:t>Eiskugeln</a:t>
                      </a:r>
                    </a:p>
                  </a:txBody>
                  <a:tcPr marL="50800" marR="50800" marT="50800" marB="50800" anchor="ctr" horzOverflow="overflow">
                    <a:lnL w="101600">
                      <a:solidFill>
                        <a:schemeClr val="accent1">
                          <a:lumOff val="-13575"/>
                        </a:schemeClr>
                      </a:solidFill>
                      <a:miter lim="400000"/>
                    </a:lnL>
                    <a:lnB w="101600">
                      <a:solidFill>
                        <a:srgbClr val="1E6100"/>
                      </a:solidFill>
                      <a:miter lim="400000"/>
                    </a:lnB>
                  </a:tcPr>
                </a:tc>
                <a:extLst>
                  <a:ext uri="{0D108BD9-81ED-4DB2-BD59-A6C34878D82A}">
                    <a16:rowId xmlns:a16="http://schemas.microsoft.com/office/drawing/2014/main" val="10000"/>
                  </a:ext>
                </a:extLst>
              </a:tr>
              <a:tr h="1202135">
                <a:tc>
                  <a:txBody>
                    <a:bodyPr/>
                    <a:lstStyle/>
                    <a:p>
                      <a:pPr defTabSz="821531">
                        <a:defRPr sz="3000"/>
                      </a:pPr>
                      <a:endParaRPr/>
                    </a:p>
                  </a:txBody>
                  <a:tcPr marL="50800" marR="50800" marT="50800" marB="50800" anchor="ctr" horzOverflow="overflow">
                    <a:lnL w="101600">
                      <a:solidFill>
                        <a:srgbClr val="1E6100"/>
                      </a:solidFill>
                      <a:miter lim="400000"/>
                    </a:lnL>
                    <a:lnR w="101600">
                      <a:solidFill>
                        <a:srgbClr val="1E6100"/>
                      </a:solidFill>
                      <a:miter lim="400000"/>
                    </a:lnR>
                    <a:lnT w="101600">
                      <a:solidFill>
                        <a:srgbClr val="1E6100"/>
                      </a:solidFill>
                      <a:miter lim="400000"/>
                    </a:lnT>
                    <a:lnB w="101600">
                      <a:solidFill>
                        <a:srgbClr val="1E6100"/>
                      </a:solidFill>
                      <a:miter lim="400000"/>
                    </a:lnB>
                  </a:tcPr>
                </a:tc>
                <a:tc>
                  <a:txBody>
                    <a:bodyPr/>
                    <a:lstStyle/>
                    <a:p>
                      <a:pPr defTabSz="821531">
                        <a:defRPr sz="3000"/>
                      </a:pPr>
                      <a:endParaRPr/>
                    </a:p>
                  </a:txBody>
                  <a:tcPr marL="50800" marR="50800" marT="50800" marB="50800" anchor="ctr" horzOverflow="overflow">
                    <a:lnL w="101600">
                      <a:solidFill>
                        <a:srgbClr val="1E6100"/>
                      </a:solidFill>
                      <a:miter lim="400000"/>
                    </a:lnL>
                    <a:lnR w="101600">
                      <a:solidFill>
                        <a:srgbClr val="1E6100"/>
                      </a:solidFill>
                      <a:miter lim="400000"/>
                    </a:lnR>
                    <a:lnT w="101600">
                      <a:solidFill>
                        <a:srgbClr val="1E6100"/>
                      </a:solidFill>
                      <a:miter lim="400000"/>
                    </a:lnT>
                    <a:lnB w="101600">
                      <a:solidFill>
                        <a:srgbClr val="1E6100"/>
                      </a:solidFill>
                      <a:miter lim="400000"/>
                    </a:lnB>
                  </a:tcPr>
                </a:tc>
                <a:extLst>
                  <a:ext uri="{0D108BD9-81ED-4DB2-BD59-A6C34878D82A}">
                    <a16:rowId xmlns:a16="http://schemas.microsoft.com/office/drawing/2014/main" val="10001"/>
                  </a:ext>
                </a:extLst>
              </a:tr>
              <a:tr h="1202135">
                <a:tc>
                  <a:txBody>
                    <a:bodyPr/>
                    <a:lstStyle/>
                    <a:p>
                      <a:pPr defTabSz="821531">
                        <a:defRPr sz="3000"/>
                      </a:pPr>
                      <a:endParaRPr/>
                    </a:p>
                  </a:txBody>
                  <a:tcPr marL="50800" marR="50800" marT="50800" marB="50800" anchor="ctr" horzOverflow="overflow">
                    <a:lnL w="101600">
                      <a:solidFill>
                        <a:schemeClr val="accent1">
                          <a:lumOff val="-13575"/>
                        </a:schemeClr>
                      </a:solidFill>
                      <a:miter lim="400000"/>
                    </a:lnL>
                    <a:lnR w="101600">
                      <a:solidFill>
                        <a:srgbClr val="044D84"/>
                      </a:solidFill>
                      <a:miter lim="400000"/>
                    </a:lnR>
                    <a:lnT w="101600">
                      <a:solidFill>
                        <a:srgbClr val="1E6100"/>
                      </a:solidFill>
                      <a:miter lim="400000"/>
                    </a:lnT>
                  </a:tcPr>
                </a:tc>
                <a:tc>
                  <a:txBody>
                    <a:bodyPr/>
                    <a:lstStyle/>
                    <a:p>
                      <a:pPr defTabSz="821531">
                        <a:defRPr sz="3000"/>
                      </a:pPr>
                      <a:endParaRPr/>
                    </a:p>
                  </a:txBody>
                  <a:tcPr marL="50800" marR="50800" marT="50800" marB="50800" anchor="ctr" horzOverflow="overflow">
                    <a:lnL w="101600">
                      <a:solidFill>
                        <a:srgbClr val="044D84"/>
                      </a:solidFill>
                      <a:miter lim="400000"/>
                    </a:lnL>
                    <a:lnR w="12700">
                      <a:solidFill>
                        <a:srgbClr val="044D84"/>
                      </a:solidFill>
                      <a:miter lim="400000"/>
                    </a:lnR>
                    <a:lnT w="101600">
                      <a:solidFill>
                        <a:srgbClr val="1E6100"/>
                      </a:solidFill>
                      <a:miter lim="400000"/>
                    </a:lnT>
                    <a:lnB w="88900">
                      <a:solidFill>
                        <a:srgbClr val="A0030F"/>
                      </a:solidFill>
                      <a:miter lim="400000"/>
                    </a:lnB>
                  </a:tcPr>
                </a:tc>
                <a:extLst>
                  <a:ext uri="{0D108BD9-81ED-4DB2-BD59-A6C34878D82A}">
                    <a16:rowId xmlns:a16="http://schemas.microsoft.com/office/drawing/2014/main" val="10002"/>
                  </a:ext>
                </a:extLst>
              </a:tr>
              <a:tr h="1202135">
                <a:tc>
                  <a:txBody>
                    <a:bodyPr/>
                    <a:lstStyle/>
                    <a:p>
                      <a:pPr defTabSz="821531">
                        <a:defRPr sz="3000"/>
                      </a:pPr>
                      <a:endParaRPr/>
                    </a:p>
                  </a:txBody>
                  <a:tcPr marL="50800" marR="50800" marT="50800" marB="50800" anchor="ctr" horzOverflow="overflow">
                    <a:lnL w="101600">
                      <a:solidFill>
                        <a:schemeClr val="accent1">
                          <a:lumOff val="-13575"/>
                        </a:schemeClr>
                      </a:solidFill>
                      <a:miter lim="400000"/>
                    </a:lnL>
                    <a:lnR w="88900">
                      <a:solidFill>
                        <a:srgbClr val="A0030F"/>
                      </a:solidFill>
                      <a:miter lim="400000"/>
                    </a:lnR>
                  </a:tcPr>
                </a:tc>
                <a:tc>
                  <a:txBody>
                    <a:bodyPr/>
                    <a:lstStyle/>
                    <a:p>
                      <a:pPr defTabSz="821531">
                        <a:defRPr sz="3000"/>
                      </a:pPr>
                      <a:endParaRPr/>
                    </a:p>
                  </a:txBody>
                  <a:tcPr marL="50800" marR="50800" marT="50800" marB="50800" anchor="ctr" horzOverflow="overflow">
                    <a:lnL w="88900">
                      <a:solidFill>
                        <a:srgbClr val="A0030F"/>
                      </a:solidFill>
                      <a:miter lim="400000"/>
                    </a:lnL>
                    <a:lnR w="88900">
                      <a:solidFill>
                        <a:srgbClr val="A0030F"/>
                      </a:solidFill>
                      <a:miter lim="400000"/>
                    </a:lnR>
                    <a:lnT w="88900">
                      <a:solidFill>
                        <a:srgbClr val="A0030F"/>
                      </a:solidFill>
                      <a:miter lim="400000"/>
                    </a:lnT>
                    <a:lnB w="88900">
                      <a:solidFill>
                        <a:srgbClr val="A0030F"/>
                      </a:solidFill>
                      <a:miter lim="400000"/>
                    </a:lnB>
                  </a:tcPr>
                </a:tc>
                <a:extLst>
                  <a:ext uri="{0D108BD9-81ED-4DB2-BD59-A6C34878D82A}">
                    <a16:rowId xmlns:a16="http://schemas.microsoft.com/office/drawing/2014/main" val="10003"/>
                  </a:ext>
                </a:extLst>
              </a:tr>
              <a:tr h="1202135">
                <a:tc>
                  <a:txBody>
                    <a:bodyPr/>
                    <a:lstStyle/>
                    <a:p>
                      <a:pPr defTabSz="821531">
                        <a:defRPr sz="3000"/>
                      </a:pPr>
                      <a:endParaRPr/>
                    </a:p>
                  </a:txBody>
                  <a:tcPr marL="50800" marR="50800" marT="50800" marB="50800" anchor="ctr" horzOverflow="overflow">
                    <a:lnL w="101600">
                      <a:solidFill>
                        <a:schemeClr val="accent1">
                          <a:lumOff val="-13575"/>
                        </a:schemeClr>
                      </a:solidFill>
                      <a:miter lim="400000"/>
                    </a:lnL>
                    <a:lnR w="101600">
                      <a:solidFill>
                        <a:schemeClr val="accent1">
                          <a:lumOff val="-13575"/>
                        </a:schemeClr>
                      </a:solidFill>
                      <a:miter lim="400000"/>
                    </a:lnR>
                    <a:lnB w="101600">
                      <a:solidFill>
                        <a:schemeClr val="accent1">
                          <a:lumOff val="-13575"/>
                        </a:schemeClr>
                      </a:solidFill>
                      <a:miter lim="400000"/>
                    </a:lnB>
                  </a:tcPr>
                </a:tc>
                <a:tc>
                  <a:txBody>
                    <a:bodyPr/>
                    <a:lstStyle/>
                    <a:p>
                      <a:pPr defTabSz="821531">
                        <a:defRPr sz="3000"/>
                      </a:pPr>
                      <a:endParaRPr/>
                    </a:p>
                  </a:txBody>
                  <a:tcPr marL="50800" marR="50800" marT="50800" marB="50800" anchor="ctr" horzOverflow="overflow">
                    <a:lnL w="101600">
                      <a:solidFill>
                        <a:schemeClr val="accent1">
                          <a:lumOff val="-13575"/>
                        </a:schemeClr>
                      </a:solidFill>
                      <a:miter lim="400000"/>
                    </a:lnL>
                    <a:lnT w="88900">
                      <a:solidFill>
                        <a:srgbClr val="A0030F"/>
                      </a:solidFill>
                      <a:miter lim="400000"/>
                    </a:lnT>
                  </a:tcPr>
                </a:tc>
                <a:extLst>
                  <a:ext uri="{0D108BD9-81ED-4DB2-BD59-A6C34878D82A}">
                    <a16:rowId xmlns:a16="http://schemas.microsoft.com/office/drawing/2014/main" val="10004"/>
                  </a:ext>
                </a:extLst>
              </a:tr>
            </a:tbl>
          </a:graphicData>
        </a:graphic>
      </p:graphicFrame>
      <p:sp>
        <p:nvSpPr>
          <p:cNvPr id="83" name="Zeile"/>
          <p:cNvSpPr txBox="1"/>
          <p:nvPr/>
        </p:nvSpPr>
        <p:spPr>
          <a:xfrm>
            <a:off x="3489837" y="7445357"/>
            <a:ext cx="3910466" cy="1270001"/>
          </a:xfrm>
          <a:prstGeom prst="rect">
            <a:avLst/>
          </a:prstGeom>
          <a:solidFill>
            <a:srgbClr val="1E6100"/>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825500">
              <a:lnSpc>
                <a:spcPct val="100000"/>
              </a:lnSpc>
              <a:spcBef>
                <a:spcPts val="0"/>
              </a:spcBef>
              <a:defRPr sz="5500" b="0">
                <a:solidFill>
                  <a:srgbClr val="FFFFFF"/>
                </a:solidFill>
                <a:latin typeface="Open Sans"/>
                <a:ea typeface="Open Sans"/>
                <a:cs typeface="Open Sans"/>
                <a:sym typeface="Open Sans"/>
              </a:defRPr>
            </a:lvl1pPr>
          </a:lstStyle>
          <a:p>
            <a:r>
              <a:t>Zeile</a:t>
            </a:r>
          </a:p>
        </p:txBody>
      </p:sp>
      <p:sp>
        <p:nvSpPr>
          <p:cNvPr id="84" name="Zelle"/>
          <p:cNvSpPr txBox="1"/>
          <p:nvPr/>
        </p:nvSpPr>
        <p:spPr>
          <a:xfrm>
            <a:off x="17308118" y="9798762"/>
            <a:ext cx="3776698" cy="1270001"/>
          </a:xfrm>
          <a:prstGeom prst="rect">
            <a:avLst/>
          </a:prstGeom>
          <a:solidFill>
            <a:srgbClr val="A0030F"/>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825500">
              <a:lnSpc>
                <a:spcPct val="100000"/>
              </a:lnSpc>
              <a:spcBef>
                <a:spcPts val="0"/>
              </a:spcBef>
              <a:defRPr sz="5500" b="0">
                <a:solidFill>
                  <a:srgbClr val="FFFFFF"/>
                </a:solidFill>
                <a:latin typeface="Open Sans"/>
                <a:ea typeface="Open Sans"/>
                <a:cs typeface="Open Sans"/>
                <a:sym typeface="Open Sans"/>
              </a:defRPr>
            </a:lvl1pPr>
          </a:lstStyle>
          <a:p>
            <a:r>
              <a:t>Zelle</a:t>
            </a:r>
          </a:p>
        </p:txBody>
      </p:sp>
      <p:sp>
        <p:nvSpPr>
          <p:cNvPr id="85" name="Linie"/>
          <p:cNvSpPr/>
          <p:nvPr/>
        </p:nvSpPr>
        <p:spPr>
          <a:xfrm>
            <a:off x="10595214" y="5538768"/>
            <a:ext cx="1" cy="500676"/>
          </a:xfrm>
          <a:prstGeom prst="line">
            <a:avLst/>
          </a:prstGeom>
          <a:ln w="25400">
            <a:solidFill>
              <a:srgbClr val="000000"/>
            </a:solidFill>
            <a:miter lim="400000"/>
            <a:tailEnd type="triangle"/>
          </a:ln>
        </p:spPr>
        <p:txBody>
          <a:bodyPr lIns="71437" tIns="71437" rIns="71437" bIns="71437" anchor="ctr"/>
          <a:lstStyle/>
          <a:p>
            <a:pPr>
              <a:defRPr sz="14000" b="0">
                <a:solidFill>
                  <a:srgbClr val="FFFFFF"/>
                </a:solidFill>
                <a:latin typeface="Comic Sans MS"/>
                <a:ea typeface="Comic Sans MS"/>
                <a:cs typeface="Comic Sans MS"/>
                <a:sym typeface="Comic Sans MS"/>
              </a:defRPr>
            </a:pPr>
            <a:endParaRPr/>
          </a:p>
        </p:txBody>
      </p:sp>
      <p:sp>
        <p:nvSpPr>
          <p:cNvPr id="86" name="Linie"/>
          <p:cNvSpPr/>
          <p:nvPr/>
        </p:nvSpPr>
        <p:spPr>
          <a:xfrm flipH="1">
            <a:off x="16046927" y="10394762"/>
            <a:ext cx="1067027" cy="1"/>
          </a:xfrm>
          <a:prstGeom prst="line">
            <a:avLst/>
          </a:prstGeom>
          <a:ln w="25400">
            <a:solidFill>
              <a:srgbClr val="000000"/>
            </a:solidFill>
            <a:miter lim="400000"/>
            <a:tailEnd type="triangle"/>
          </a:ln>
        </p:spPr>
        <p:txBody>
          <a:bodyPr lIns="71437" tIns="71437" rIns="71437" bIns="71437" anchor="ctr"/>
          <a:lstStyle/>
          <a:p>
            <a:pPr>
              <a:defRPr sz="14000" b="0">
                <a:solidFill>
                  <a:srgbClr val="FFFFFF"/>
                </a:solidFill>
                <a:latin typeface="Comic Sans MS"/>
                <a:ea typeface="Comic Sans MS"/>
                <a:cs typeface="Comic Sans MS"/>
                <a:sym typeface="Comic Sans MS"/>
              </a:defRPr>
            </a:pPr>
            <a:endParaRPr/>
          </a:p>
        </p:txBody>
      </p:sp>
      <p:sp>
        <p:nvSpPr>
          <p:cNvPr id="87" name="Linie"/>
          <p:cNvSpPr/>
          <p:nvPr/>
        </p:nvSpPr>
        <p:spPr>
          <a:xfrm>
            <a:off x="7778530" y="8023499"/>
            <a:ext cx="738683" cy="1"/>
          </a:xfrm>
          <a:prstGeom prst="line">
            <a:avLst/>
          </a:prstGeom>
          <a:ln w="25400">
            <a:solidFill>
              <a:srgbClr val="000000"/>
            </a:solidFill>
            <a:miter lim="400000"/>
            <a:tailEnd type="triangle"/>
          </a:ln>
        </p:spPr>
        <p:txBody>
          <a:bodyPr lIns="71437" tIns="71437" rIns="71437" bIns="71437" anchor="ctr"/>
          <a:lstStyle/>
          <a:p>
            <a:pPr>
              <a:defRPr sz="14000" b="0">
                <a:solidFill>
                  <a:srgbClr val="FFFFFF"/>
                </a:solidFill>
                <a:latin typeface="Comic Sans MS"/>
                <a:ea typeface="Comic Sans MS"/>
                <a:cs typeface="Comic Sans MS"/>
                <a:sym typeface="Comic Sans MS"/>
              </a:defRPr>
            </a:pPr>
            <a:endParaRPr/>
          </a:p>
        </p:txBody>
      </p:sp>
      <p:sp>
        <p:nvSpPr>
          <p:cNvPr id="88" name="1"/>
          <p:cNvSpPr txBox="1"/>
          <p:nvPr/>
        </p:nvSpPr>
        <p:spPr>
          <a:xfrm>
            <a:off x="10206172" y="7550451"/>
            <a:ext cx="505334" cy="1006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ctr">
              <a:lnSpc>
                <a:spcPct val="80000"/>
              </a:lnSpc>
              <a:spcBef>
                <a:spcPts val="0"/>
              </a:spcBef>
              <a:defRPr sz="5000" spc="-100"/>
            </a:lvl1pPr>
          </a:lstStyle>
          <a:p>
            <a:r>
              <a:t>1</a:t>
            </a:r>
          </a:p>
        </p:txBody>
      </p:sp>
      <p:sp>
        <p:nvSpPr>
          <p:cNvPr id="89" name="2"/>
          <p:cNvSpPr txBox="1"/>
          <p:nvPr/>
        </p:nvSpPr>
        <p:spPr>
          <a:xfrm>
            <a:off x="10206172" y="8716732"/>
            <a:ext cx="505334" cy="1006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ctr">
              <a:lnSpc>
                <a:spcPct val="80000"/>
              </a:lnSpc>
              <a:spcBef>
                <a:spcPts val="0"/>
              </a:spcBef>
              <a:defRPr sz="5000" spc="-100"/>
            </a:lvl1pPr>
          </a:lstStyle>
          <a:p>
            <a:r>
              <a:t>2</a:t>
            </a:r>
          </a:p>
        </p:txBody>
      </p:sp>
      <p:sp>
        <p:nvSpPr>
          <p:cNvPr id="90" name="3"/>
          <p:cNvSpPr txBox="1"/>
          <p:nvPr/>
        </p:nvSpPr>
        <p:spPr>
          <a:xfrm>
            <a:off x="10206172" y="9868454"/>
            <a:ext cx="505334" cy="1006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ctr">
              <a:lnSpc>
                <a:spcPct val="80000"/>
              </a:lnSpc>
              <a:spcBef>
                <a:spcPts val="0"/>
              </a:spcBef>
              <a:defRPr sz="5000" spc="-100"/>
            </a:lvl1pPr>
          </a:lstStyle>
          <a:p>
            <a:r>
              <a:t>3</a:t>
            </a:r>
          </a:p>
        </p:txBody>
      </p:sp>
      <p:sp>
        <p:nvSpPr>
          <p:cNvPr id="91" name="2"/>
          <p:cNvSpPr txBox="1"/>
          <p:nvPr/>
        </p:nvSpPr>
        <p:spPr>
          <a:xfrm>
            <a:off x="13749605" y="7543357"/>
            <a:ext cx="505335" cy="1006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ctr">
              <a:lnSpc>
                <a:spcPct val="80000"/>
              </a:lnSpc>
              <a:spcBef>
                <a:spcPts val="0"/>
              </a:spcBef>
              <a:defRPr sz="5000" spc="-100"/>
            </a:lvl1pPr>
          </a:lstStyle>
          <a:p>
            <a:r>
              <a:t>2</a:t>
            </a:r>
          </a:p>
        </p:txBody>
      </p:sp>
      <p:sp>
        <p:nvSpPr>
          <p:cNvPr id="92" name="4"/>
          <p:cNvSpPr txBox="1"/>
          <p:nvPr/>
        </p:nvSpPr>
        <p:spPr>
          <a:xfrm>
            <a:off x="13749605" y="8691778"/>
            <a:ext cx="505335" cy="1006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ctr">
              <a:lnSpc>
                <a:spcPct val="80000"/>
              </a:lnSpc>
              <a:spcBef>
                <a:spcPts val="0"/>
              </a:spcBef>
              <a:defRPr sz="5000" spc="-100"/>
            </a:lvl1pPr>
          </a:lstStyle>
          <a:p>
            <a:r>
              <a:t>4</a:t>
            </a:r>
          </a:p>
        </p:txBody>
      </p:sp>
      <p:sp>
        <p:nvSpPr>
          <p:cNvPr id="93" name="6"/>
          <p:cNvSpPr txBox="1"/>
          <p:nvPr/>
        </p:nvSpPr>
        <p:spPr>
          <a:xfrm>
            <a:off x="13749605" y="9914938"/>
            <a:ext cx="505335" cy="1006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ctr">
              <a:lnSpc>
                <a:spcPct val="80000"/>
              </a:lnSpc>
              <a:spcBef>
                <a:spcPts val="0"/>
              </a:spcBef>
              <a:defRPr sz="5000" spc="-100"/>
            </a:lvl1pPr>
          </a:lstStyle>
          <a:p>
            <a:r>
              <a:t>6</a:t>
            </a:r>
          </a:p>
        </p:txBody>
      </p:sp>
      <p:sp>
        <p:nvSpPr>
          <p:cNvPr id="94" name="Tabelle kennenlernen"/>
          <p:cNvSpPr txBox="1"/>
          <p:nvPr/>
        </p:nvSpPr>
        <p:spPr>
          <a:xfrm>
            <a:off x="6426455" y="112414"/>
            <a:ext cx="11742188" cy="1885987"/>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r>
              <a:rPr>
                <a:solidFill>
                  <a:srgbClr val="A0030F"/>
                </a:solidFill>
              </a:rPr>
              <a:t>Tabelle</a:t>
            </a:r>
            <a:r>
              <a:t> kennenlernen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1" animBg="1" advAuto="0"/>
      <p:bldP spid="89" grpId="3" animBg="1" advAuto="0"/>
      <p:bldP spid="90" grpId="5" animBg="1" advAuto="0"/>
      <p:bldP spid="91" grpId="2" animBg="1" advAuto="0"/>
      <p:bldP spid="92" grpId="4" animBg="1" advAuto="0"/>
      <p:bldP spid="93" grpId="6"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Eine schnell wachsende Seerosenart, verdoppelt ihre Blattanzahl jeden Tag.…"/>
          <p:cNvSpPr txBox="1"/>
          <p:nvPr/>
        </p:nvSpPr>
        <p:spPr>
          <a:xfrm>
            <a:off x="1340586" y="4075743"/>
            <a:ext cx="20487420" cy="653478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8000"/>
            </a:pPr>
            <a:r>
              <a:t>Eine schnell wachsende Seerosenart, verdoppelt ihre Blattanzahl jeden Tag.</a:t>
            </a:r>
          </a:p>
          <a:p>
            <a:pPr>
              <a:defRPr sz="8000"/>
            </a:pPr>
            <a:r>
              <a:t>Am ersten Tag hat die Seerose 2 Blätter.</a:t>
            </a:r>
          </a:p>
          <a:p>
            <a:pPr>
              <a:defRPr sz="8000"/>
            </a:pPr>
            <a:r>
              <a:t>Wie viele Blätter hat sie am 6. Tag?</a:t>
            </a:r>
          </a:p>
        </p:txBody>
      </p:sp>
      <p:sp>
        <p:nvSpPr>
          <p:cNvPr id="99" name="Tabelle verwenden"/>
          <p:cNvSpPr txBox="1"/>
          <p:nvPr/>
        </p:nvSpPr>
        <p:spPr>
          <a:xfrm>
            <a:off x="6426455" y="112414"/>
            <a:ext cx="11742188" cy="1885987"/>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r>
              <a:rPr>
                <a:solidFill>
                  <a:srgbClr val="A0030F"/>
                </a:solidFill>
              </a:rPr>
              <a:t>Tabelle</a:t>
            </a:r>
            <a:r>
              <a:t> verwenden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 name="Tabelle"/>
          <p:cNvGraphicFramePr/>
          <p:nvPr/>
        </p:nvGraphicFramePr>
        <p:xfrm>
          <a:off x="4342654" y="3530113"/>
          <a:ext cx="6940742" cy="7289723"/>
        </p:xfrm>
        <a:graphic>
          <a:graphicData uri="http://schemas.openxmlformats.org/drawingml/2006/table">
            <a:tbl>
              <a:tblPr firstRow="1" firstCol="1">
                <a:tableStyleId>{4C3C2611-4C71-4FC5-86AE-919BDF0F9419}</a:tableStyleId>
              </a:tblPr>
              <a:tblGrid>
                <a:gridCol w="3470371">
                  <a:extLst>
                    <a:ext uri="{9D8B030D-6E8A-4147-A177-3AD203B41FA5}">
                      <a16:colId xmlns:a16="http://schemas.microsoft.com/office/drawing/2014/main" val="20000"/>
                    </a:ext>
                  </a:extLst>
                </a:gridCol>
                <a:gridCol w="3470371">
                  <a:extLst>
                    <a:ext uri="{9D8B030D-6E8A-4147-A177-3AD203B41FA5}">
                      <a16:colId xmlns:a16="http://schemas.microsoft.com/office/drawing/2014/main" val="20001"/>
                    </a:ext>
                  </a:extLst>
                </a:gridCol>
              </a:tblGrid>
              <a:tr h="1041389">
                <a:tc>
                  <a:txBody>
                    <a:bodyPr/>
                    <a:lstStyle/>
                    <a:p>
                      <a:pPr defTabSz="821531">
                        <a:defRPr b="0"/>
                      </a:pPr>
                      <a:r>
                        <a:rPr sz="3000" b="1"/>
                        <a:t>Tage</a:t>
                      </a:r>
                    </a:p>
                  </a:txBody>
                  <a:tcPr marL="50800" marR="50800" marT="50800" marB="50800" anchor="ctr" horzOverflow="overflow">
                    <a:lnL w="101600">
                      <a:solidFill>
                        <a:srgbClr val="044D84"/>
                      </a:solidFill>
                      <a:miter lim="400000"/>
                    </a:lnL>
                    <a:lnR w="101600">
                      <a:solidFill>
                        <a:srgbClr val="044D84"/>
                      </a:solidFill>
                      <a:miter lim="400000"/>
                    </a:lnR>
                    <a:lnT w="101600">
                      <a:solidFill>
                        <a:srgbClr val="044D84"/>
                      </a:solidFill>
                      <a:miter lim="400000"/>
                    </a:lnT>
                    <a:lnB w="101600">
                      <a:solidFill>
                        <a:srgbClr val="1E6100"/>
                      </a:solidFill>
                      <a:miter lim="400000"/>
                    </a:lnB>
                  </a:tcPr>
                </a:tc>
                <a:tc>
                  <a:txBody>
                    <a:bodyPr/>
                    <a:lstStyle/>
                    <a:p>
                      <a:pPr defTabSz="821531">
                        <a:defRPr b="0"/>
                      </a:pPr>
                      <a:r>
                        <a:rPr sz="3000" b="1"/>
                        <a:t>Blätter</a:t>
                      </a:r>
                    </a:p>
                  </a:txBody>
                  <a:tcPr marL="50800" marR="50800" marT="50800" marB="50800" anchor="ctr" horzOverflow="overflow">
                    <a:lnL w="101600">
                      <a:solidFill>
                        <a:srgbClr val="044D84"/>
                      </a:solidFill>
                      <a:miter lim="400000"/>
                    </a:lnL>
                    <a:lnB w="101600">
                      <a:solidFill>
                        <a:srgbClr val="1E6100"/>
                      </a:solidFill>
                      <a:miter lim="400000"/>
                    </a:lnB>
                  </a:tcPr>
                </a:tc>
                <a:extLst>
                  <a:ext uri="{0D108BD9-81ED-4DB2-BD59-A6C34878D82A}">
                    <a16:rowId xmlns:a16="http://schemas.microsoft.com/office/drawing/2014/main" val="10000"/>
                  </a:ext>
                </a:extLst>
              </a:tr>
              <a:tr h="1041389">
                <a:tc>
                  <a:txBody>
                    <a:bodyPr/>
                    <a:lstStyle/>
                    <a:p>
                      <a:pPr defTabSz="821531">
                        <a:defRPr sz="3000"/>
                      </a:pPr>
                      <a:endParaRPr/>
                    </a:p>
                  </a:txBody>
                  <a:tcPr marL="50800" marR="50800" marT="50800" marB="50800" anchor="ctr" horzOverflow="overflow">
                    <a:lnL w="101600">
                      <a:solidFill>
                        <a:srgbClr val="1E6100"/>
                      </a:solidFill>
                      <a:miter lim="400000"/>
                    </a:lnL>
                    <a:lnR w="101600">
                      <a:solidFill>
                        <a:srgbClr val="044D84"/>
                      </a:solidFill>
                      <a:miter lim="400000"/>
                    </a:lnR>
                    <a:lnT w="101600">
                      <a:solidFill>
                        <a:srgbClr val="1E6100"/>
                      </a:solidFill>
                      <a:miter lim="400000"/>
                    </a:lnT>
                    <a:lnB w="101600">
                      <a:solidFill>
                        <a:srgbClr val="1E6100"/>
                      </a:solidFill>
                      <a:miter lim="400000"/>
                    </a:lnB>
                  </a:tcPr>
                </a:tc>
                <a:tc>
                  <a:txBody>
                    <a:bodyPr/>
                    <a:lstStyle/>
                    <a:p>
                      <a:pPr defTabSz="821531">
                        <a:defRPr sz="3000"/>
                      </a:pPr>
                      <a:endParaRPr/>
                    </a:p>
                  </a:txBody>
                  <a:tcPr marL="50800" marR="50800" marT="50800" marB="50800" anchor="ctr" horzOverflow="overflow">
                    <a:lnL w="101600">
                      <a:solidFill>
                        <a:srgbClr val="044D84"/>
                      </a:solidFill>
                      <a:miter lim="400000"/>
                    </a:lnL>
                    <a:lnR w="101600">
                      <a:solidFill>
                        <a:srgbClr val="1E6100"/>
                      </a:solidFill>
                      <a:miter lim="400000"/>
                    </a:lnR>
                    <a:lnT w="101600">
                      <a:solidFill>
                        <a:srgbClr val="1E6100"/>
                      </a:solidFill>
                      <a:miter lim="400000"/>
                    </a:lnT>
                    <a:lnB w="101600">
                      <a:solidFill>
                        <a:srgbClr val="1E6100"/>
                      </a:solidFill>
                      <a:miter lim="400000"/>
                    </a:lnB>
                  </a:tcPr>
                </a:tc>
                <a:extLst>
                  <a:ext uri="{0D108BD9-81ED-4DB2-BD59-A6C34878D82A}">
                    <a16:rowId xmlns:a16="http://schemas.microsoft.com/office/drawing/2014/main" val="10001"/>
                  </a:ext>
                </a:extLst>
              </a:tr>
              <a:tr h="1041389">
                <a:tc>
                  <a:txBody>
                    <a:bodyPr/>
                    <a:lstStyle/>
                    <a:p>
                      <a:pPr defTabSz="821531">
                        <a:defRPr sz="3000"/>
                      </a:pPr>
                      <a:endParaRPr/>
                    </a:p>
                  </a:txBody>
                  <a:tcPr marL="50800" marR="50800" marT="50800" marB="50800" anchor="ctr" horzOverflow="overflow">
                    <a:lnL w="101600">
                      <a:solidFill>
                        <a:srgbClr val="044D84"/>
                      </a:solidFill>
                      <a:miter lim="400000"/>
                    </a:lnL>
                    <a:lnR w="101600">
                      <a:solidFill>
                        <a:srgbClr val="044D84"/>
                      </a:solidFill>
                      <a:miter lim="400000"/>
                    </a:lnR>
                    <a:lnT w="101600">
                      <a:solidFill>
                        <a:srgbClr val="1E6100"/>
                      </a:solidFill>
                      <a:miter lim="400000"/>
                    </a:lnT>
                  </a:tcPr>
                </a:tc>
                <a:tc>
                  <a:txBody>
                    <a:bodyPr/>
                    <a:lstStyle/>
                    <a:p>
                      <a:pPr defTabSz="821531">
                        <a:defRPr sz="3000"/>
                      </a:pPr>
                      <a:endParaRPr/>
                    </a:p>
                  </a:txBody>
                  <a:tcPr marL="50800" marR="50800" marT="50800" marB="50800" anchor="ctr" horzOverflow="overflow">
                    <a:lnL w="101600">
                      <a:solidFill>
                        <a:srgbClr val="044D84"/>
                      </a:solidFill>
                      <a:miter lim="400000"/>
                    </a:lnL>
                    <a:lnT w="101600">
                      <a:solidFill>
                        <a:srgbClr val="1E6100"/>
                      </a:solidFill>
                      <a:miter lim="400000"/>
                    </a:lnT>
                    <a:lnB w="88900">
                      <a:solidFill>
                        <a:srgbClr val="A0030F"/>
                      </a:solidFill>
                      <a:miter lim="400000"/>
                    </a:lnB>
                  </a:tcPr>
                </a:tc>
                <a:extLst>
                  <a:ext uri="{0D108BD9-81ED-4DB2-BD59-A6C34878D82A}">
                    <a16:rowId xmlns:a16="http://schemas.microsoft.com/office/drawing/2014/main" val="10002"/>
                  </a:ext>
                </a:extLst>
              </a:tr>
              <a:tr h="1041389">
                <a:tc>
                  <a:txBody>
                    <a:bodyPr/>
                    <a:lstStyle/>
                    <a:p>
                      <a:pPr defTabSz="821531">
                        <a:defRPr sz="3000"/>
                      </a:pPr>
                      <a:endParaRPr/>
                    </a:p>
                  </a:txBody>
                  <a:tcPr marL="50800" marR="50800" marT="50800" marB="50800" anchor="ctr" horzOverflow="overflow">
                    <a:lnL w="101600">
                      <a:solidFill>
                        <a:srgbClr val="044D84"/>
                      </a:solidFill>
                      <a:miter lim="400000"/>
                    </a:lnL>
                    <a:lnR w="88900">
                      <a:solidFill>
                        <a:srgbClr val="A0030F"/>
                      </a:solidFill>
                      <a:miter lim="400000"/>
                    </a:lnR>
                  </a:tcPr>
                </a:tc>
                <a:tc>
                  <a:txBody>
                    <a:bodyPr/>
                    <a:lstStyle/>
                    <a:p>
                      <a:pPr defTabSz="821531">
                        <a:defRPr sz="3000"/>
                      </a:pPr>
                      <a:endParaRPr/>
                    </a:p>
                  </a:txBody>
                  <a:tcPr marL="50800" marR="50800" marT="50800" marB="50800" anchor="ctr" horzOverflow="overflow">
                    <a:lnL w="88900">
                      <a:solidFill>
                        <a:srgbClr val="A0030F"/>
                      </a:solidFill>
                      <a:miter lim="400000"/>
                    </a:lnL>
                    <a:lnR w="88900">
                      <a:solidFill>
                        <a:srgbClr val="A0030F"/>
                      </a:solidFill>
                      <a:miter lim="400000"/>
                    </a:lnR>
                    <a:lnT w="88900">
                      <a:solidFill>
                        <a:srgbClr val="A0030F"/>
                      </a:solidFill>
                      <a:miter lim="400000"/>
                    </a:lnT>
                    <a:lnB w="88900">
                      <a:solidFill>
                        <a:srgbClr val="A0030F"/>
                      </a:solidFill>
                      <a:miter lim="400000"/>
                    </a:lnB>
                  </a:tcPr>
                </a:tc>
                <a:extLst>
                  <a:ext uri="{0D108BD9-81ED-4DB2-BD59-A6C34878D82A}">
                    <a16:rowId xmlns:a16="http://schemas.microsoft.com/office/drawing/2014/main" val="10003"/>
                  </a:ext>
                </a:extLst>
              </a:tr>
              <a:tr h="1041389">
                <a:tc>
                  <a:txBody>
                    <a:bodyPr/>
                    <a:lstStyle/>
                    <a:p>
                      <a:pPr defTabSz="821531">
                        <a:defRPr sz="3000"/>
                      </a:pPr>
                      <a:endParaRPr/>
                    </a:p>
                  </a:txBody>
                  <a:tcPr marL="50800" marR="50800" marT="50800" marB="50800" anchor="ctr" horzOverflow="overflow">
                    <a:lnL w="101600">
                      <a:solidFill>
                        <a:srgbClr val="044D84"/>
                      </a:solidFill>
                      <a:miter lim="400000"/>
                    </a:lnL>
                    <a:lnR w="101600">
                      <a:solidFill>
                        <a:srgbClr val="044D84"/>
                      </a:solidFill>
                      <a:miter lim="400000"/>
                    </a:lnR>
                  </a:tcPr>
                </a:tc>
                <a:tc>
                  <a:txBody>
                    <a:bodyPr/>
                    <a:lstStyle/>
                    <a:p>
                      <a:pPr defTabSz="821531">
                        <a:defRPr sz="3000"/>
                      </a:pPr>
                      <a:endParaRPr/>
                    </a:p>
                  </a:txBody>
                  <a:tcPr marL="50800" marR="50800" marT="50800" marB="50800" anchor="ctr" horzOverflow="overflow">
                    <a:lnL w="101600">
                      <a:solidFill>
                        <a:srgbClr val="044D84"/>
                      </a:solidFill>
                      <a:miter lim="400000"/>
                    </a:lnL>
                    <a:lnT w="88900">
                      <a:solidFill>
                        <a:srgbClr val="A0030F"/>
                      </a:solidFill>
                      <a:miter lim="400000"/>
                    </a:lnT>
                  </a:tcPr>
                </a:tc>
                <a:extLst>
                  <a:ext uri="{0D108BD9-81ED-4DB2-BD59-A6C34878D82A}">
                    <a16:rowId xmlns:a16="http://schemas.microsoft.com/office/drawing/2014/main" val="10004"/>
                  </a:ext>
                </a:extLst>
              </a:tr>
              <a:tr h="1041389">
                <a:tc>
                  <a:txBody>
                    <a:bodyPr/>
                    <a:lstStyle/>
                    <a:p>
                      <a:pPr defTabSz="821531">
                        <a:defRPr sz="3000"/>
                      </a:pPr>
                      <a:endParaRPr/>
                    </a:p>
                  </a:txBody>
                  <a:tcPr marL="50800" marR="50800" marT="50800" marB="50800" anchor="ctr" horzOverflow="overflow">
                    <a:lnL w="114300">
                      <a:solidFill>
                        <a:srgbClr val="044D84"/>
                      </a:solidFill>
                      <a:miter lim="400000"/>
                    </a:lnL>
                    <a:lnR w="114300">
                      <a:solidFill>
                        <a:srgbClr val="044D84"/>
                      </a:solidFill>
                      <a:miter lim="400000"/>
                    </a:lnR>
                  </a:tcPr>
                </a:tc>
                <a:tc>
                  <a:txBody>
                    <a:bodyPr/>
                    <a:lstStyle/>
                    <a:p>
                      <a:pPr defTabSz="821531">
                        <a:defRPr sz="3000"/>
                      </a:pPr>
                      <a:endParaRPr/>
                    </a:p>
                  </a:txBody>
                  <a:tcPr marL="50800" marR="50800" marT="50800" marB="50800" anchor="ctr" horzOverflow="overflow">
                    <a:lnL w="114300">
                      <a:solidFill>
                        <a:srgbClr val="044D84"/>
                      </a:solidFill>
                      <a:miter lim="400000"/>
                    </a:lnL>
                  </a:tcPr>
                </a:tc>
                <a:extLst>
                  <a:ext uri="{0D108BD9-81ED-4DB2-BD59-A6C34878D82A}">
                    <a16:rowId xmlns:a16="http://schemas.microsoft.com/office/drawing/2014/main" val="10005"/>
                  </a:ext>
                </a:extLst>
              </a:tr>
              <a:tr h="1041389">
                <a:tc>
                  <a:txBody>
                    <a:bodyPr/>
                    <a:lstStyle/>
                    <a:p>
                      <a:pPr defTabSz="821531">
                        <a:defRPr sz="3000"/>
                      </a:pPr>
                      <a:endParaRPr/>
                    </a:p>
                  </a:txBody>
                  <a:tcPr marL="50800" marR="50800" marT="50800" marB="50800" anchor="ctr" horzOverflow="overflow">
                    <a:lnL w="101600">
                      <a:solidFill>
                        <a:srgbClr val="044D84"/>
                      </a:solidFill>
                      <a:miter lim="400000"/>
                    </a:lnL>
                    <a:lnR w="101600">
                      <a:solidFill>
                        <a:srgbClr val="044D84"/>
                      </a:solidFill>
                      <a:miter lim="400000"/>
                    </a:lnR>
                    <a:lnB w="101600">
                      <a:solidFill>
                        <a:srgbClr val="044D84"/>
                      </a:solidFill>
                      <a:miter lim="400000"/>
                    </a:lnB>
                  </a:tcPr>
                </a:tc>
                <a:tc>
                  <a:txBody>
                    <a:bodyPr/>
                    <a:lstStyle/>
                    <a:p>
                      <a:pPr defTabSz="821531">
                        <a:defRPr sz="3000"/>
                      </a:pPr>
                      <a:endParaRPr/>
                    </a:p>
                  </a:txBody>
                  <a:tcPr marL="50800" marR="50800" marT="50800" marB="50800" anchor="ctr" horzOverflow="overflow">
                    <a:lnL w="101600">
                      <a:solidFill>
                        <a:srgbClr val="044D84"/>
                      </a:solidFill>
                      <a:miter lim="400000"/>
                    </a:lnL>
                  </a:tcPr>
                </a:tc>
                <a:extLst>
                  <a:ext uri="{0D108BD9-81ED-4DB2-BD59-A6C34878D82A}">
                    <a16:rowId xmlns:a16="http://schemas.microsoft.com/office/drawing/2014/main" val="10006"/>
                  </a:ext>
                </a:extLst>
              </a:tr>
            </a:tbl>
          </a:graphicData>
        </a:graphic>
      </p:graphicFrame>
      <p:sp>
        <p:nvSpPr>
          <p:cNvPr id="104" name="Eine schnell wachsende Seerosenart, verdoppelt ihre Blattanzahl jeden Tag.…"/>
          <p:cNvSpPr txBox="1"/>
          <p:nvPr/>
        </p:nvSpPr>
        <p:spPr>
          <a:xfrm>
            <a:off x="13984518" y="2667430"/>
            <a:ext cx="9671894" cy="901509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r>
              <a:rPr dirty="0"/>
              <a:t>Eine </a:t>
            </a:r>
            <a:r>
              <a:rPr dirty="0" err="1"/>
              <a:t>schnell</a:t>
            </a:r>
            <a:r>
              <a:rPr dirty="0"/>
              <a:t> </a:t>
            </a:r>
            <a:r>
              <a:rPr dirty="0" err="1"/>
              <a:t>wachsende</a:t>
            </a:r>
            <a:r>
              <a:rPr dirty="0"/>
              <a:t> </a:t>
            </a:r>
            <a:r>
              <a:rPr dirty="0" err="1"/>
              <a:t>Seerosenart</a:t>
            </a:r>
            <a:r>
              <a:rPr dirty="0"/>
              <a:t>, </a:t>
            </a:r>
            <a:r>
              <a:rPr dirty="0" err="1"/>
              <a:t>verdoppelt</a:t>
            </a:r>
            <a:r>
              <a:rPr dirty="0"/>
              <a:t> </a:t>
            </a:r>
            <a:r>
              <a:rPr dirty="0" err="1"/>
              <a:t>ihre</a:t>
            </a:r>
            <a:r>
              <a:rPr dirty="0"/>
              <a:t> </a:t>
            </a:r>
            <a:r>
              <a:rPr dirty="0" err="1"/>
              <a:t>Blattanzahl</a:t>
            </a:r>
            <a:r>
              <a:rPr dirty="0"/>
              <a:t> </a:t>
            </a:r>
            <a:r>
              <a:rPr dirty="0" err="1"/>
              <a:t>jeden</a:t>
            </a:r>
            <a:r>
              <a:rPr dirty="0"/>
              <a:t> Tag.</a:t>
            </a:r>
          </a:p>
          <a:p>
            <a:r>
              <a:rPr dirty="0"/>
              <a:t>Am </a:t>
            </a:r>
            <a:r>
              <a:rPr dirty="0" err="1"/>
              <a:t>ersten</a:t>
            </a:r>
            <a:r>
              <a:rPr dirty="0"/>
              <a:t> Tag hat die </a:t>
            </a:r>
            <a:r>
              <a:rPr dirty="0" err="1"/>
              <a:t>Seerose</a:t>
            </a:r>
            <a:r>
              <a:rPr dirty="0"/>
              <a:t> 2 </a:t>
            </a:r>
            <a:r>
              <a:rPr dirty="0" err="1"/>
              <a:t>Blätter</a:t>
            </a:r>
            <a:r>
              <a:rPr dirty="0"/>
              <a:t>.</a:t>
            </a:r>
          </a:p>
          <a:p>
            <a:r>
              <a:rPr dirty="0" err="1"/>
              <a:t>Wie</a:t>
            </a:r>
            <a:r>
              <a:rPr dirty="0"/>
              <a:t> </a:t>
            </a:r>
            <a:r>
              <a:rPr dirty="0" err="1"/>
              <a:t>viele</a:t>
            </a:r>
            <a:r>
              <a:rPr dirty="0"/>
              <a:t> </a:t>
            </a:r>
            <a:r>
              <a:rPr dirty="0" err="1"/>
              <a:t>Blätter</a:t>
            </a:r>
            <a:r>
              <a:rPr dirty="0"/>
              <a:t> hat </a:t>
            </a:r>
            <a:r>
              <a:rPr dirty="0" err="1"/>
              <a:t>sie</a:t>
            </a:r>
            <a:r>
              <a:rPr dirty="0"/>
              <a:t> am 6. Tag?</a:t>
            </a:r>
          </a:p>
        </p:txBody>
      </p:sp>
      <p:sp>
        <p:nvSpPr>
          <p:cNvPr id="105" name="Spalte"/>
          <p:cNvSpPr txBox="1"/>
          <p:nvPr/>
        </p:nvSpPr>
        <p:spPr>
          <a:xfrm>
            <a:off x="6660020" y="12079969"/>
            <a:ext cx="2526396" cy="1084338"/>
          </a:xfrm>
          <a:prstGeom prst="rect">
            <a:avLst/>
          </a:prstGeom>
          <a:solidFill>
            <a:srgbClr val="044D84"/>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487044">
              <a:lnSpc>
                <a:spcPct val="100000"/>
              </a:lnSpc>
              <a:spcBef>
                <a:spcPts val="0"/>
              </a:spcBef>
              <a:defRPr sz="4719">
                <a:solidFill>
                  <a:srgbClr val="FFFFFF"/>
                </a:solidFill>
              </a:defRPr>
            </a:lvl1pPr>
          </a:lstStyle>
          <a:p>
            <a:r>
              <a:t>Spalte</a:t>
            </a:r>
          </a:p>
        </p:txBody>
      </p:sp>
      <p:sp>
        <p:nvSpPr>
          <p:cNvPr id="106" name="Zeile"/>
          <p:cNvSpPr txBox="1"/>
          <p:nvPr/>
        </p:nvSpPr>
        <p:spPr>
          <a:xfrm>
            <a:off x="9566144" y="12079969"/>
            <a:ext cx="2526396" cy="1084338"/>
          </a:xfrm>
          <a:prstGeom prst="rect">
            <a:avLst/>
          </a:prstGeom>
          <a:solidFill>
            <a:srgbClr val="1E6100"/>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643889">
              <a:lnSpc>
                <a:spcPct val="100000"/>
              </a:lnSpc>
              <a:spcBef>
                <a:spcPts val="0"/>
              </a:spcBef>
              <a:defRPr sz="4680">
                <a:solidFill>
                  <a:srgbClr val="FFFFFF"/>
                </a:solidFill>
              </a:defRPr>
            </a:lvl1pPr>
          </a:lstStyle>
          <a:p>
            <a:r>
              <a:t>Zeile</a:t>
            </a:r>
          </a:p>
        </p:txBody>
      </p:sp>
      <p:sp>
        <p:nvSpPr>
          <p:cNvPr id="107" name="Zelle"/>
          <p:cNvSpPr txBox="1"/>
          <p:nvPr/>
        </p:nvSpPr>
        <p:spPr>
          <a:xfrm>
            <a:off x="12472267" y="12079969"/>
            <a:ext cx="2526396" cy="1084338"/>
          </a:xfrm>
          <a:prstGeom prst="rect">
            <a:avLst/>
          </a:prstGeom>
          <a:solidFill>
            <a:srgbClr val="A0030F"/>
          </a:solidFill>
          <a:ln w="1143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ctr" defTabSz="643889">
              <a:lnSpc>
                <a:spcPct val="100000"/>
              </a:lnSpc>
              <a:spcBef>
                <a:spcPts val="0"/>
              </a:spcBef>
              <a:defRPr sz="4680">
                <a:solidFill>
                  <a:srgbClr val="FFFFFF"/>
                </a:solidFill>
              </a:defRPr>
            </a:lvl1pPr>
          </a:lstStyle>
          <a:p>
            <a:r>
              <a:t>Zelle</a:t>
            </a:r>
          </a:p>
        </p:txBody>
      </p:sp>
      <p:sp>
        <p:nvSpPr>
          <p:cNvPr id="108" name="Fachbegriffe:"/>
          <p:cNvSpPr txBox="1"/>
          <p:nvPr/>
        </p:nvSpPr>
        <p:spPr>
          <a:xfrm>
            <a:off x="806011" y="11918131"/>
            <a:ext cx="5252319" cy="131127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r>
              <a:t>Fachbegriffe:</a:t>
            </a:r>
          </a:p>
        </p:txBody>
      </p:sp>
      <p:sp>
        <p:nvSpPr>
          <p:cNvPr id="109" name="1"/>
          <p:cNvSpPr txBox="1"/>
          <p:nvPr/>
        </p:nvSpPr>
        <p:spPr>
          <a:xfrm>
            <a:off x="5803408" y="4588290"/>
            <a:ext cx="518655" cy="1006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defTabSz="457200">
              <a:lnSpc>
                <a:spcPts val="8900"/>
              </a:lnSpc>
              <a:spcBef>
                <a:spcPts val="0"/>
              </a:spcBef>
              <a:defRPr sz="5000" b="0">
                <a:latin typeface="Open Sans"/>
                <a:ea typeface="Open Sans"/>
                <a:cs typeface="Open Sans"/>
                <a:sym typeface="Open Sans"/>
              </a:defRPr>
            </a:lvl1pPr>
          </a:lstStyle>
          <a:p>
            <a:r>
              <a:t>1</a:t>
            </a:r>
          </a:p>
        </p:txBody>
      </p:sp>
      <p:sp>
        <p:nvSpPr>
          <p:cNvPr id="110" name="2"/>
          <p:cNvSpPr txBox="1"/>
          <p:nvPr/>
        </p:nvSpPr>
        <p:spPr>
          <a:xfrm>
            <a:off x="5803408" y="5593835"/>
            <a:ext cx="518655" cy="1006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defTabSz="457200">
              <a:lnSpc>
                <a:spcPts val="8900"/>
              </a:lnSpc>
              <a:spcBef>
                <a:spcPts val="0"/>
              </a:spcBef>
              <a:defRPr sz="5000" b="0">
                <a:latin typeface="Open Sans"/>
                <a:ea typeface="Open Sans"/>
                <a:cs typeface="Open Sans"/>
                <a:sym typeface="Open Sans"/>
              </a:defRPr>
            </a:lvl1pPr>
          </a:lstStyle>
          <a:p>
            <a:r>
              <a:t>2</a:t>
            </a:r>
          </a:p>
        </p:txBody>
      </p:sp>
      <p:sp>
        <p:nvSpPr>
          <p:cNvPr id="111" name="3"/>
          <p:cNvSpPr txBox="1"/>
          <p:nvPr/>
        </p:nvSpPr>
        <p:spPr>
          <a:xfrm>
            <a:off x="5803408" y="6656261"/>
            <a:ext cx="518655" cy="1006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defTabSz="457200">
              <a:lnSpc>
                <a:spcPts val="8900"/>
              </a:lnSpc>
              <a:spcBef>
                <a:spcPts val="0"/>
              </a:spcBef>
              <a:defRPr sz="5000" b="0">
                <a:latin typeface="Open Sans"/>
                <a:ea typeface="Open Sans"/>
                <a:cs typeface="Open Sans"/>
                <a:sym typeface="Open Sans"/>
              </a:defRPr>
            </a:lvl1pPr>
          </a:lstStyle>
          <a:p>
            <a:r>
              <a:t>3</a:t>
            </a:r>
          </a:p>
        </p:txBody>
      </p:sp>
      <p:sp>
        <p:nvSpPr>
          <p:cNvPr id="112" name="4"/>
          <p:cNvSpPr txBox="1"/>
          <p:nvPr/>
        </p:nvSpPr>
        <p:spPr>
          <a:xfrm>
            <a:off x="5803408" y="7700261"/>
            <a:ext cx="518655" cy="1006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defTabSz="457200">
              <a:lnSpc>
                <a:spcPts val="8900"/>
              </a:lnSpc>
              <a:spcBef>
                <a:spcPts val="0"/>
              </a:spcBef>
              <a:defRPr sz="5000" b="0">
                <a:latin typeface="Open Sans"/>
                <a:ea typeface="Open Sans"/>
                <a:cs typeface="Open Sans"/>
                <a:sym typeface="Open Sans"/>
              </a:defRPr>
            </a:lvl1pPr>
          </a:lstStyle>
          <a:p>
            <a:r>
              <a:t>4</a:t>
            </a:r>
          </a:p>
        </p:txBody>
      </p:sp>
      <p:sp>
        <p:nvSpPr>
          <p:cNvPr id="113" name="5"/>
          <p:cNvSpPr txBox="1"/>
          <p:nvPr/>
        </p:nvSpPr>
        <p:spPr>
          <a:xfrm>
            <a:off x="5803408" y="8724233"/>
            <a:ext cx="518655" cy="1006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defTabSz="457200">
              <a:lnSpc>
                <a:spcPts val="8900"/>
              </a:lnSpc>
              <a:spcBef>
                <a:spcPts val="0"/>
              </a:spcBef>
              <a:defRPr sz="5000" b="0">
                <a:latin typeface="Open Sans"/>
                <a:ea typeface="Open Sans"/>
                <a:cs typeface="Open Sans"/>
                <a:sym typeface="Open Sans"/>
              </a:defRPr>
            </a:lvl1pPr>
          </a:lstStyle>
          <a:p>
            <a:r>
              <a:t>5</a:t>
            </a:r>
          </a:p>
        </p:txBody>
      </p:sp>
      <p:sp>
        <p:nvSpPr>
          <p:cNvPr id="114" name="6"/>
          <p:cNvSpPr txBox="1"/>
          <p:nvPr/>
        </p:nvSpPr>
        <p:spPr>
          <a:xfrm>
            <a:off x="5803408" y="9748204"/>
            <a:ext cx="518655" cy="1006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defTabSz="457200">
              <a:lnSpc>
                <a:spcPts val="8900"/>
              </a:lnSpc>
              <a:spcBef>
                <a:spcPts val="0"/>
              </a:spcBef>
              <a:defRPr sz="5000" b="0">
                <a:latin typeface="Open Sans"/>
                <a:ea typeface="Open Sans"/>
                <a:cs typeface="Open Sans"/>
                <a:sym typeface="Open Sans"/>
              </a:defRPr>
            </a:lvl1pPr>
          </a:lstStyle>
          <a:p>
            <a:r>
              <a:t>6</a:t>
            </a:r>
          </a:p>
        </p:txBody>
      </p:sp>
      <p:sp>
        <p:nvSpPr>
          <p:cNvPr id="115" name="2"/>
          <p:cNvSpPr txBox="1"/>
          <p:nvPr/>
        </p:nvSpPr>
        <p:spPr>
          <a:xfrm>
            <a:off x="9346841" y="4545477"/>
            <a:ext cx="518655" cy="1006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defTabSz="457200">
              <a:lnSpc>
                <a:spcPts val="8900"/>
              </a:lnSpc>
              <a:spcBef>
                <a:spcPts val="0"/>
              </a:spcBef>
              <a:defRPr sz="5000" b="0">
                <a:latin typeface="Open Sans"/>
                <a:ea typeface="Open Sans"/>
                <a:cs typeface="Open Sans"/>
                <a:sym typeface="Open Sans"/>
              </a:defRPr>
            </a:lvl1pPr>
          </a:lstStyle>
          <a:p>
            <a:r>
              <a:t>2</a:t>
            </a:r>
          </a:p>
        </p:txBody>
      </p:sp>
      <p:sp>
        <p:nvSpPr>
          <p:cNvPr id="116" name="4"/>
          <p:cNvSpPr txBox="1"/>
          <p:nvPr/>
        </p:nvSpPr>
        <p:spPr>
          <a:xfrm>
            <a:off x="9346841" y="5551023"/>
            <a:ext cx="518655" cy="1006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defTabSz="457200">
              <a:lnSpc>
                <a:spcPts val="8900"/>
              </a:lnSpc>
              <a:spcBef>
                <a:spcPts val="0"/>
              </a:spcBef>
              <a:defRPr sz="5000" b="0">
                <a:latin typeface="Open Sans"/>
                <a:ea typeface="Open Sans"/>
                <a:cs typeface="Open Sans"/>
                <a:sym typeface="Open Sans"/>
              </a:defRPr>
            </a:lvl1pPr>
          </a:lstStyle>
          <a:p>
            <a:r>
              <a:t>4</a:t>
            </a:r>
          </a:p>
        </p:txBody>
      </p:sp>
      <p:sp>
        <p:nvSpPr>
          <p:cNvPr id="117" name="8"/>
          <p:cNvSpPr txBox="1"/>
          <p:nvPr/>
        </p:nvSpPr>
        <p:spPr>
          <a:xfrm>
            <a:off x="9346841" y="6613449"/>
            <a:ext cx="518655" cy="1006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defTabSz="457200">
              <a:lnSpc>
                <a:spcPts val="8900"/>
              </a:lnSpc>
              <a:spcBef>
                <a:spcPts val="0"/>
              </a:spcBef>
              <a:defRPr sz="5000" b="0">
                <a:latin typeface="Open Sans"/>
                <a:ea typeface="Open Sans"/>
                <a:cs typeface="Open Sans"/>
                <a:sym typeface="Open Sans"/>
              </a:defRPr>
            </a:lvl1pPr>
          </a:lstStyle>
          <a:p>
            <a:r>
              <a:t>8</a:t>
            </a:r>
          </a:p>
        </p:txBody>
      </p:sp>
      <p:sp>
        <p:nvSpPr>
          <p:cNvPr id="118" name="16"/>
          <p:cNvSpPr txBox="1"/>
          <p:nvPr/>
        </p:nvSpPr>
        <p:spPr>
          <a:xfrm>
            <a:off x="9197895" y="7657449"/>
            <a:ext cx="881733" cy="1006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defTabSz="457200">
              <a:lnSpc>
                <a:spcPts val="8900"/>
              </a:lnSpc>
              <a:spcBef>
                <a:spcPts val="0"/>
              </a:spcBef>
              <a:defRPr sz="5000" b="0">
                <a:latin typeface="Open Sans"/>
                <a:ea typeface="Open Sans"/>
                <a:cs typeface="Open Sans"/>
                <a:sym typeface="Open Sans"/>
              </a:defRPr>
            </a:lvl1pPr>
          </a:lstStyle>
          <a:p>
            <a:r>
              <a:t>16</a:t>
            </a:r>
          </a:p>
        </p:txBody>
      </p:sp>
      <p:sp>
        <p:nvSpPr>
          <p:cNvPr id="119" name="32"/>
          <p:cNvSpPr txBox="1"/>
          <p:nvPr/>
        </p:nvSpPr>
        <p:spPr>
          <a:xfrm>
            <a:off x="9197895" y="8681420"/>
            <a:ext cx="881733" cy="1006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defTabSz="457200">
              <a:lnSpc>
                <a:spcPts val="8900"/>
              </a:lnSpc>
              <a:spcBef>
                <a:spcPts val="0"/>
              </a:spcBef>
              <a:defRPr sz="5000" b="0">
                <a:latin typeface="Open Sans"/>
                <a:ea typeface="Open Sans"/>
                <a:cs typeface="Open Sans"/>
                <a:sym typeface="Open Sans"/>
              </a:defRPr>
            </a:lvl1pPr>
          </a:lstStyle>
          <a:p>
            <a:r>
              <a:t>32</a:t>
            </a:r>
          </a:p>
        </p:txBody>
      </p:sp>
      <p:sp>
        <p:nvSpPr>
          <p:cNvPr id="120" name="64"/>
          <p:cNvSpPr txBox="1"/>
          <p:nvPr/>
        </p:nvSpPr>
        <p:spPr>
          <a:xfrm>
            <a:off x="9197895" y="9705392"/>
            <a:ext cx="881733" cy="1006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defTabSz="457200">
              <a:lnSpc>
                <a:spcPts val="8900"/>
              </a:lnSpc>
              <a:spcBef>
                <a:spcPts val="0"/>
              </a:spcBef>
              <a:defRPr sz="5000" b="0">
                <a:latin typeface="Open Sans"/>
                <a:ea typeface="Open Sans"/>
                <a:cs typeface="Open Sans"/>
                <a:sym typeface="Open Sans"/>
              </a:defRPr>
            </a:lvl1pPr>
          </a:lstStyle>
          <a:p>
            <a:r>
              <a:t>64</a:t>
            </a:r>
          </a:p>
        </p:txBody>
      </p:sp>
      <p:grpSp>
        <p:nvGrpSpPr>
          <p:cNvPr id="123" name="Gruppieren"/>
          <p:cNvGrpSpPr/>
          <p:nvPr/>
        </p:nvGrpSpPr>
        <p:grpSpPr>
          <a:xfrm>
            <a:off x="3367304" y="5088077"/>
            <a:ext cx="861073" cy="950685"/>
            <a:chOff x="0" y="0"/>
            <a:chExt cx="861071" cy="950684"/>
          </a:xfrm>
        </p:grpSpPr>
        <p:sp>
          <p:nvSpPr>
            <p:cNvPr id="162" name="Verbindungslinie"/>
            <p:cNvSpPr/>
            <p:nvPr/>
          </p:nvSpPr>
          <p:spPr>
            <a:xfrm>
              <a:off x="-1" y="0"/>
              <a:ext cx="861073" cy="950685"/>
            </a:xfrm>
            <a:custGeom>
              <a:avLst/>
              <a:gdLst/>
              <a:ahLst/>
              <a:cxnLst>
                <a:cxn ang="0">
                  <a:pos x="wd2" y="hd2"/>
                </a:cxn>
                <a:cxn ang="5400000">
                  <a:pos x="wd2" y="hd2"/>
                </a:cxn>
                <a:cxn ang="10800000">
                  <a:pos x="wd2" y="hd2"/>
                </a:cxn>
                <a:cxn ang="16200000">
                  <a:pos x="wd2" y="hd2"/>
                </a:cxn>
              </a:cxnLst>
              <a:rect l="0" t="0" r="r" b="b"/>
              <a:pathLst>
                <a:path w="16206" h="21600" extrusionOk="0">
                  <a:moveTo>
                    <a:pt x="16206" y="0"/>
                  </a:moveTo>
                  <a:cubicBezTo>
                    <a:pt x="-4997" y="6230"/>
                    <a:pt x="-5394" y="13430"/>
                    <a:pt x="15014" y="21600"/>
                  </a:cubicBezTo>
                </a:path>
              </a:pathLst>
            </a:custGeom>
            <a:noFill/>
            <a:ln w="25400" cap="flat">
              <a:solidFill>
                <a:srgbClr val="000000"/>
              </a:solidFill>
              <a:prstDash val="solid"/>
              <a:miter lim="400000"/>
              <a:tailEnd type="triangle" w="med" len="med"/>
            </a:ln>
            <a:effectLst/>
          </p:spPr>
          <p:txBody>
            <a:bodyPr/>
            <a:lstStyle/>
            <a:p>
              <a:endParaRPr/>
            </a:p>
          </p:txBody>
        </p:sp>
        <p:sp>
          <p:nvSpPr>
            <p:cNvPr id="122" name="+1"/>
            <p:cNvSpPr txBox="1"/>
            <p:nvPr/>
          </p:nvSpPr>
          <p:spPr>
            <a:xfrm>
              <a:off x="34199" y="174583"/>
              <a:ext cx="594290" cy="4548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2400" b="0">
                  <a:latin typeface="Comic Sans MS"/>
                  <a:ea typeface="Comic Sans MS"/>
                  <a:cs typeface="Comic Sans MS"/>
                  <a:sym typeface="Comic Sans MS"/>
                </a:defRPr>
              </a:lvl1pPr>
            </a:lstStyle>
            <a:p>
              <a:r>
                <a:t>+1</a:t>
              </a:r>
            </a:p>
          </p:txBody>
        </p:sp>
      </p:grpSp>
      <p:grpSp>
        <p:nvGrpSpPr>
          <p:cNvPr id="126" name="Gruppieren"/>
          <p:cNvGrpSpPr/>
          <p:nvPr/>
        </p:nvGrpSpPr>
        <p:grpSpPr>
          <a:xfrm>
            <a:off x="3367304" y="6152130"/>
            <a:ext cx="861073" cy="950686"/>
            <a:chOff x="0" y="0"/>
            <a:chExt cx="861071" cy="950684"/>
          </a:xfrm>
        </p:grpSpPr>
        <p:sp>
          <p:nvSpPr>
            <p:cNvPr id="163" name="Verbindungslinie"/>
            <p:cNvSpPr/>
            <p:nvPr/>
          </p:nvSpPr>
          <p:spPr>
            <a:xfrm>
              <a:off x="-1" y="0"/>
              <a:ext cx="861073" cy="950685"/>
            </a:xfrm>
            <a:custGeom>
              <a:avLst/>
              <a:gdLst/>
              <a:ahLst/>
              <a:cxnLst>
                <a:cxn ang="0">
                  <a:pos x="wd2" y="hd2"/>
                </a:cxn>
                <a:cxn ang="5400000">
                  <a:pos x="wd2" y="hd2"/>
                </a:cxn>
                <a:cxn ang="10800000">
                  <a:pos x="wd2" y="hd2"/>
                </a:cxn>
                <a:cxn ang="16200000">
                  <a:pos x="wd2" y="hd2"/>
                </a:cxn>
              </a:cxnLst>
              <a:rect l="0" t="0" r="r" b="b"/>
              <a:pathLst>
                <a:path w="16206" h="21600" extrusionOk="0">
                  <a:moveTo>
                    <a:pt x="16206" y="0"/>
                  </a:moveTo>
                  <a:cubicBezTo>
                    <a:pt x="-4997" y="6230"/>
                    <a:pt x="-5394" y="13430"/>
                    <a:pt x="15014" y="21600"/>
                  </a:cubicBezTo>
                </a:path>
              </a:pathLst>
            </a:custGeom>
            <a:noFill/>
            <a:ln w="25400" cap="flat">
              <a:solidFill>
                <a:srgbClr val="000000"/>
              </a:solidFill>
              <a:prstDash val="solid"/>
              <a:miter lim="400000"/>
              <a:tailEnd type="triangle" w="med" len="med"/>
            </a:ln>
            <a:effectLst/>
          </p:spPr>
          <p:txBody>
            <a:bodyPr/>
            <a:lstStyle/>
            <a:p>
              <a:endParaRPr/>
            </a:p>
          </p:txBody>
        </p:sp>
        <p:sp>
          <p:nvSpPr>
            <p:cNvPr id="125" name="+1"/>
            <p:cNvSpPr txBox="1"/>
            <p:nvPr/>
          </p:nvSpPr>
          <p:spPr>
            <a:xfrm>
              <a:off x="34199" y="174583"/>
              <a:ext cx="594290" cy="4548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2400" b="0">
                  <a:latin typeface="Comic Sans MS"/>
                  <a:ea typeface="Comic Sans MS"/>
                  <a:cs typeface="Comic Sans MS"/>
                  <a:sym typeface="Comic Sans MS"/>
                </a:defRPr>
              </a:lvl1pPr>
            </a:lstStyle>
            <a:p>
              <a:r>
                <a:t>+1</a:t>
              </a:r>
            </a:p>
          </p:txBody>
        </p:sp>
      </p:grpSp>
      <p:grpSp>
        <p:nvGrpSpPr>
          <p:cNvPr id="129" name="Gruppieren"/>
          <p:cNvGrpSpPr/>
          <p:nvPr/>
        </p:nvGrpSpPr>
        <p:grpSpPr>
          <a:xfrm>
            <a:off x="3367304" y="7216183"/>
            <a:ext cx="861073" cy="950686"/>
            <a:chOff x="0" y="0"/>
            <a:chExt cx="861071" cy="950684"/>
          </a:xfrm>
        </p:grpSpPr>
        <p:sp>
          <p:nvSpPr>
            <p:cNvPr id="164" name="Verbindungslinie"/>
            <p:cNvSpPr/>
            <p:nvPr/>
          </p:nvSpPr>
          <p:spPr>
            <a:xfrm>
              <a:off x="-1" y="0"/>
              <a:ext cx="861073" cy="950685"/>
            </a:xfrm>
            <a:custGeom>
              <a:avLst/>
              <a:gdLst/>
              <a:ahLst/>
              <a:cxnLst>
                <a:cxn ang="0">
                  <a:pos x="wd2" y="hd2"/>
                </a:cxn>
                <a:cxn ang="5400000">
                  <a:pos x="wd2" y="hd2"/>
                </a:cxn>
                <a:cxn ang="10800000">
                  <a:pos x="wd2" y="hd2"/>
                </a:cxn>
                <a:cxn ang="16200000">
                  <a:pos x="wd2" y="hd2"/>
                </a:cxn>
              </a:cxnLst>
              <a:rect l="0" t="0" r="r" b="b"/>
              <a:pathLst>
                <a:path w="16206" h="21600" extrusionOk="0">
                  <a:moveTo>
                    <a:pt x="16206" y="0"/>
                  </a:moveTo>
                  <a:cubicBezTo>
                    <a:pt x="-4997" y="6230"/>
                    <a:pt x="-5394" y="13430"/>
                    <a:pt x="15014" y="21600"/>
                  </a:cubicBezTo>
                </a:path>
              </a:pathLst>
            </a:custGeom>
            <a:noFill/>
            <a:ln w="25400" cap="flat">
              <a:solidFill>
                <a:srgbClr val="000000"/>
              </a:solidFill>
              <a:prstDash val="solid"/>
              <a:miter lim="400000"/>
              <a:tailEnd type="triangle" w="med" len="med"/>
            </a:ln>
            <a:effectLst/>
          </p:spPr>
          <p:txBody>
            <a:bodyPr/>
            <a:lstStyle/>
            <a:p>
              <a:endParaRPr/>
            </a:p>
          </p:txBody>
        </p:sp>
        <p:sp>
          <p:nvSpPr>
            <p:cNvPr id="128" name="+1"/>
            <p:cNvSpPr txBox="1"/>
            <p:nvPr/>
          </p:nvSpPr>
          <p:spPr>
            <a:xfrm>
              <a:off x="34199" y="174583"/>
              <a:ext cx="594290" cy="4548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2400" b="0">
                  <a:latin typeface="Comic Sans MS"/>
                  <a:ea typeface="Comic Sans MS"/>
                  <a:cs typeface="Comic Sans MS"/>
                  <a:sym typeface="Comic Sans MS"/>
                </a:defRPr>
              </a:lvl1pPr>
            </a:lstStyle>
            <a:p>
              <a:r>
                <a:t>+1</a:t>
              </a:r>
            </a:p>
          </p:txBody>
        </p:sp>
      </p:grpSp>
      <p:grpSp>
        <p:nvGrpSpPr>
          <p:cNvPr id="132" name="Gruppieren"/>
          <p:cNvGrpSpPr/>
          <p:nvPr/>
        </p:nvGrpSpPr>
        <p:grpSpPr>
          <a:xfrm>
            <a:off x="3367304" y="8280236"/>
            <a:ext cx="861073" cy="950686"/>
            <a:chOff x="0" y="0"/>
            <a:chExt cx="861071" cy="950684"/>
          </a:xfrm>
        </p:grpSpPr>
        <p:sp>
          <p:nvSpPr>
            <p:cNvPr id="165" name="Verbindungslinie"/>
            <p:cNvSpPr/>
            <p:nvPr/>
          </p:nvSpPr>
          <p:spPr>
            <a:xfrm>
              <a:off x="-1" y="0"/>
              <a:ext cx="861073" cy="950685"/>
            </a:xfrm>
            <a:custGeom>
              <a:avLst/>
              <a:gdLst/>
              <a:ahLst/>
              <a:cxnLst>
                <a:cxn ang="0">
                  <a:pos x="wd2" y="hd2"/>
                </a:cxn>
                <a:cxn ang="5400000">
                  <a:pos x="wd2" y="hd2"/>
                </a:cxn>
                <a:cxn ang="10800000">
                  <a:pos x="wd2" y="hd2"/>
                </a:cxn>
                <a:cxn ang="16200000">
                  <a:pos x="wd2" y="hd2"/>
                </a:cxn>
              </a:cxnLst>
              <a:rect l="0" t="0" r="r" b="b"/>
              <a:pathLst>
                <a:path w="16206" h="21600" extrusionOk="0">
                  <a:moveTo>
                    <a:pt x="16206" y="0"/>
                  </a:moveTo>
                  <a:cubicBezTo>
                    <a:pt x="-4997" y="6230"/>
                    <a:pt x="-5394" y="13430"/>
                    <a:pt x="15014" y="21600"/>
                  </a:cubicBezTo>
                </a:path>
              </a:pathLst>
            </a:custGeom>
            <a:noFill/>
            <a:ln w="25400" cap="flat">
              <a:solidFill>
                <a:srgbClr val="000000"/>
              </a:solidFill>
              <a:prstDash val="solid"/>
              <a:miter lim="400000"/>
              <a:tailEnd type="triangle" w="med" len="med"/>
            </a:ln>
            <a:effectLst/>
          </p:spPr>
          <p:txBody>
            <a:bodyPr/>
            <a:lstStyle/>
            <a:p>
              <a:endParaRPr/>
            </a:p>
          </p:txBody>
        </p:sp>
        <p:sp>
          <p:nvSpPr>
            <p:cNvPr id="131" name="+1"/>
            <p:cNvSpPr txBox="1"/>
            <p:nvPr/>
          </p:nvSpPr>
          <p:spPr>
            <a:xfrm>
              <a:off x="34199" y="174583"/>
              <a:ext cx="594290" cy="4548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2400" b="0">
                  <a:latin typeface="Comic Sans MS"/>
                  <a:ea typeface="Comic Sans MS"/>
                  <a:cs typeface="Comic Sans MS"/>
                  <a:sym typeface="Comic Sans MS"/>
                </a:defRPr>
              </a:lvl1pPr>
            </a:lstStyle>
            <a:p>
              <a:r>
                <a:t>+1</a:t>
              </a:r>
            </a:p>
          </p:txBody>
        </p:sp>
      </p:grpSp>
      <p:grpSp>
        <p:nvGrpSpPr>
          <p:cNvPr id="135" name="Gruppieren"/>
          <p:cNvGrpSpPr/>
          <p:nvPr/>
        </p:nvGrpSpPr>
        <p:grpSpPr>
          <a:xfrm>
            <a:off x="3367304" y="9344289"/>
            <a:ext cx="861073" cy="950686"/>
            <a:chOff x="0" y="0"/>
            <a:chExt cx="861071" cy="950684"/>
          </a:xfrm>
        </p:grpSpPr>
        <p:sp>
          <p:nvSpPr>
            <p:cNvPr id="166" name="Verbindungslinie"/>
            <p:cNvSpPr/>
            <p:nvPr/>
          </p:nvSpPr>
          <p:spPr>
            <a:xfrm>
              <a:off x="-1" y="0"/>
              <a:ext cx="861073" cy="950685"/>
            </a:xfrm>
            <a:custGeom>
              <a:avLst/>
              <a:gdLst/>
              <a:ahLst/>
              <a:cxnLst>
                <a:cxn ang="0">
                  <a:pos x="wd2" y="hd2"/>
                </a:cxn>
                <a:cxn ang="5400000">
                  <a:pos x="wd2" y="hd2"/>
                </a:cxn>
                <a:cxn ang="10800000">
                  <a:pos x="wd2" y="hd2"/>
                </a:cxn>
                <a:cxn ang="16200000">
                  <a:pos x="wd2" y="hd2"/>
                </a:cxn>
              </a:cxnLst>
              <a:rect l="0" t="0" r="r" b="b"/>
              <a:pathLst>
                <a:path w="16206" h="21600" extrusionOk="0">
                  <a:moveTo>
                    <a:pt x="16206" y="0"/>
                  </a:moveTo>
                  <a:cubicBezTo>
                    <a:pt x="-4997" y="6230"/>
                    <a:pt x="-5394" y="13430"/>
                    <a:pt x="15014" y="21600"/>
                  </a:cubicBezTo>
                </a:path>
              </a:pathLst>
            </a:custGeom>
            <a:noFill/>
            <a:ln w="25400" cap="flat">
              <a:solidFill>
                <a:srgbClr val="000000"/>
              </a:solidFill>
              <a:prstDash val="solid"/>
              <a:miter lim="400000"/>
              <a:tailEnd type="triangle" w="med" len="med"/>
            </a:ln>
            <a:effectLst/>
          </p:spPr>
          <p:txBody>
            <a:bodyPr/>
            <a:lstStyle/>
            <a:p>
              <a:endParaRPr/>
            </a:p>
          </p:txBody>
        </p:sp>
        <p:sp>
          <p:nvSpPr>
            <p:cNvPr id="134" name="+1"/>
            <p:cNvSpPr txBox="1"/>
            <p:nvPr/>
          </p:nvSpPr>
          <p:spPr>
            <a:xfrm>
              <a:off x="34199" y="174583"/>
              <a:ext cx="594290" cy="4548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2400" b="0">
                  <a:latin typeface="Comic Sans MS"/>
                  <a:ea typeface="Comic Sans MS"/>
                  <a:cs typeface="Comic Sans MS"/>
                  <a:sym typeface="Comic Sans MS"/>
                </a:defRPr>
              </a:lvl1pPr>
            </a:lstStyle>
            <a:p>
              <a:r>
                <a:t>+1</a:t>
              </a:r>
            </a:p>
          </p:txBody>
        </p:sp>
      </p:grpSp>
      <p:grpSp>
        <p:nvGrpSpPr>
          <p:cNvPr id="5" name="Gruppieren 4">
            <a:extLst>
              <a:ext uri="{FF2B5EF4-FFF2-40B4-BE49-F238E27FC236}">
                <a16:creationId xmlns:a16="http://schemas.microsoft.com/office/drawing/2014/main" id="{7669EEE1-CFB8-3D4A-811A-723AA65882A9}"/>
              </a:ext>
            </a:extLst>
          </p:cNvPr>
          <p:cNvGrpSpPr/>
          <p:nvPr/>
        </p:nvGrpSpPr>
        <p:grpSpPr>
          <a:xfrm>
            <a:off x="11336896" y="8185673"/>
            <a:ext cx="1565776" cy="1791800"/>
            <a:chOff x="11336896" y="8185673"/>
            <a:chExt cx="1565776" cy="1791800"/>
          </a:xfrm>
        </p:grpSpPr>
        <p:sp>
          <p:nvSpPr>
            <p:cNvPr id="167" name="Verbindungslinie"/>
            <p:cNvSpPr/>
            <p:nvPr/>
          </p:nvSpPr>
          <p:spPr>
            <a:xfrm flipH="1">
              <a:off x="11538352" y="8185673"/>
              <a:ext cx="729186" cy="950686"/>
            </a:xfrm>
            <a:custGeom>
              <a:avLst/>
              <a:gdLst/>
              <a:ahLst/>
              <a:cxnLst>
                <a:cxn ang="0">
                  <a:pos x="wd2" y="hd2"/>
                </a:cxn>
                <a:cxn ang="5400000">
                  <a:pos x="wd2" y="hd2"/>
                </a:cxn>
                <a:cxn ang="10800000">
                  <a:pos x="wd2" y="hd2"/>
                </a:cxn>
                <a:cxn ang="16200000">
                  <a:pos x="wd2" y="hd2"/>
                </a:cxn>
              </a:cxnLst>
              <a:rect l="0" t="0" r="r" b="b"/>
              <a:pathLst>
                <a:path w="16206" h="21600" extrusionOk="0">
                  <a:moveTo>
                    <a:pt x="16206" y="0"/>
                  </a:moveTo>
                  <a:cubicBezTo>
                    <a:pt x="-4997" y="6230"/>
                    <a:pt x="-5394" y="13430"/>
                    <a:pt x="15014" y="21600"/>
                  </a:cubicBezTo>
                </a:path>
              </a:pathLst>
            </a:custGeom>
            <a:noFill/>
            <a:ln w="25400" cap="flat">
              <a:solidFill>
                <a:srgbClr val="000000"/>
              </a:solidFill>
              <a:prstDash val="solid"/>
              <a:miter lim="400000"/>
              <a:tailEnd type="triangle" w="med" len="med"/>
            </a:ln>
            <a:effectLst/>
          </p:spPr>
          <p:txBody>
            <a:bodyPr/>
            <a:lstStyle/>
            <a:p>
              <a:endParaRPr/>
            </a:p>
          </p:txBody>
        </p:sp>
        <p:grpSp>
          <p:nvGrpSpPr>
            <p:cNvPr id="139" name="Gruppieren"/>
            <p:cNvGrpSpPr/>
            <p:nvPr/>
          </p:nvGrpSpPr>
          <p:grpSpPr>
            <a:xfrm>
              <a:off x="11336896" y="8564596"/>
              <a:ext cx="1565776" cy="1412877"/>
              <a:chOff x="0" y="427037"/>
              <a:chExt cx="1565774" cy="1412875"/>
            </a:xfrm>
          </p:grpSpPr>
          <p:sp>
            <p:nvSpPr>
              <p:cNvPr id="137" name="."/>
              <p:cNvSpPr/>
              <p:nvPr/>
            </p:nvSpPr>
            <p:spPr>
              <a:xfrm>
                <a:off x="0" y="427037"/>
                <a:ext cx="1270000"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000" b="0">
                    <a:latin typeface="Comic Sans MS"/>
                    <a:ea typeface="Comic Sans MS"/>
                    <a:cs typeface="Comic Sans MS"/>
                    <a:sym typeface="Comic Sans MS"/>
                  </a:defRPr>
                </a:lvl1pPr>
              </a:lstStyle>
              <a:p>
                <a:r>
                  <a:t>.</a:t>
                </a:r>
              </a:p>
            </p:txBody>
          </p:sp>
          <p:sp>
            <p:nvSpPr>
              <p:cNvPr id="138" name="2"/>
              <p:cNvSpPr/>
              <p:nvPr/>
            </p:nvSpPr>
            <p:spPr>
              <a:xfrm>
                <a:off x="295774" y="569912"/>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2400" b="0">
                    <a:latin typeface="Comic Sans MS"/>
                    <a:ea typeface="Comic Sans MS"/>
                    <a:cs typeface="Comic Sans MS"/>
                    <a:sym typeface="Comic Sans MS"/>
                  </a:defRPr>
                </a:lvl1pPr>
              </a:lstStyle>
              <a:p>
                <a:r>
                  <a:rPr dirty="0"/>
                  <a:t>2</a:t>
                </a:r>
              </a:p>
            </p:txBody>
          </p:sp>
        </p:grpSp>
      </p:grpSp>
      <p:grpSp>
        <p:nvGrpSpPr>
          <p:cNvPr id="4" name="Gruppieren 3">
            <a:extLst>
              <a:ext uri="{FF2B5EF4-FFF2-40B4-BE49-F238E27FC236}">
                <a16:creationId xmlns:a16="http://schemas.microsoft.com/office/drawing/2014/main" id="{37476733-44A7-2340-AD3F-85F962CDB3E0}"/>
              </a:ext>
            </a:extLst>
          </p:cNvPr>
          <p:cNvGrpSpPr/>
          <p:nvPr/>
        </p:nvGrpSpPr>
        <p:grpSpPr>
          <a:xfrm>
            <a:off x="11380502" y="7075455"/>
            <a:ext cx="1565777" cy="1791801"/>
            <a:chOff x="11380502" y="7075455"/>
            <a:chExt cx="1565777" cy="1791801"/>
          </a:xfrm>
        </p:grpSpPr>
        <p:sp>
          <p:nvSpPr>
            <p:cNvPr id="168" name="Verbindungslinie"/>
            <p:cNvSpPr/>
            <p:nvPr/>
          </p:nvSpPr>
          <p:spPr>
            <a:xfrm flipH="1">
              <a:off x="11574523" y="7075455"/>
              <a:ext cx="704704" cy="950686"/>
            </a:xfrm>
            <a:custGeom>
              <a:avLst/>
              <a:gdLst/>
              <a:ahLst/>
              <a:cxnLst>
                <a:cxn ang="0">
                  <a:pos x="wd2" y="hd2"/>
                </a:cxn>
                <a:cxn ang="5400000">
                  <a:pos x="wd2" y="hd2"/>
                </a:cxn>
                <a:cxn ang="10800000">
                  <a:pos x="wd2" y="hd2"/>
                </a:cxn>
                <a:cxn ang="16200000">
                  <a:pos x="wd2" y="hd2"/>
                </a:cxn>
              </a:cxnLst>
              <a:rect l="0" t="0" r="r" b="b"/>
              <a:pathLst>
                <a:path w="16206" h="21600" extrusionOk="0">
                  <a:moveTo>
                    <a:pt x="16206" y="0"/>
                  </a:moveTo>
                  <a:cubicBezTo>
                    <a:pt x="-4997" y="6230"/>
                    <a:pt x="-5394" y="13430"/>
                    <a:pt x="15014" y="21600"/>
                  </a:cubicBezTo>
                </a:path>
              </a:pathLst>
            </a:custGeom>
            <a:noFill/>
            <a:ln w="25400" cap="flat">
              <a:solidFill>
                <a:srgbClr val="000000"/>
              </a:solidFill>
              <a:prstDash val="solid"/>
              <a:miter lim="400000"/>
              <a:tailEnd type="triangle" w="med" len="med"/>
            </a:ln>
            <a:effectLst/>
          </p:spPr>
          <p:txBody>
            <a:bodyPr/>
            <a:lstStyle/>
            <a:p>
              <a:endParaRPr/>
            </a:p>
          </p:txBody>
        </p:sp>
        <p:grpSp>
          <p:nvGrpSpPr>
            <p:cNvPr id="144" name="Gruppieren"/>
            <p:cNvGrpSpPr/>
            <p:nvPr/>
          </p:nvGrpSpPr>
          <p:grpSpPr>
            <a:xfrm>
              <a:off x="11380502" y="7454378"/>
              <a:ext cx="1565777" cy="1412878"/>
              <a:chOff x="0" y="427037"/>
              <a:chExt cx="1565774" cy="1412875"/>
            </a:xfrm>
          </p:grpSpPr>
          <p:sp>
            <p:nvSpPr>
              <p:cNvPr id="142" name="."/>
              <p:cNvSpPr/>
              <p:nvPr/>
            </p:nvSpPr>
            <p:spPr>
              <a:xfrm>
                <a:off x="0" y="427037"/>
                <a:ext cx="1270000"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000" b="0">
                    <a:latin typeface="Comic Sans MS"/>
                    <a:ea typeface="Comic Sans MS"/>
                    <a:cs typeface="Comic Sans MS"/>
                    <a:sym typeface="Comic Sans MS"/>
                  </a:defRPr>
                </a:lvl1pPr>
              </a:lstStyle>
              <a:p>
                <a:r>
                  <a:t>.</a:t>
                </a:r>
              </a:p>
            </p:txBody>
          </p:sp>
          <p:sp>
            <p:nvSpPr>
              <p:cNvPr id="143" name="2"/>
              <p:cNvSpPr/>
              <p:nvPr/>
            </p:nvSpPr>
            <p:spPr>
              <a:xfrm>
                <a:off x="295774" y="569912"/>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2400" b="0">
                    <a:latin typeface="Comic Sans MS"/>
                    <a:ea typeface="Comic Sans MS"/>
                    <a:cs typeface="Comic Sans MS"/>
                    <a:sym typeface="Comic Sans MS"/>
                  </a:defRPr>
                </a:lvl1pPr>
              </a:lstStyle>
              <a:p>
                <a:r>
                  <a:rPr dirty="0"/>
                  <a:t>2</a:t>
                </a:r>
              </a:p>
            </p:txBody>
          </p:sp>
        </p:grpSp>
      </p:grpSp>
      <p:grpSp>
        <p:nvGrpSpPr>
          <p:cNvPr id="3" name="Gruppieren 2">
            <a:extLst>
              <a:ext uri="{FF2B5EF4-FFF2-40B4-BE49-F238E27FC236}">
                <a16:creationId xmlns:a16="http://schemas.microsoft.com/office/drawing/2014/main" id="{5DE88F60-3416-EB41-81C6-B79C1E433ABB}"/>
              </a:ext>
            </a:extLst>
          </p:cNvPr>
          <p:cNvGrpSpPr/>
          <p:nvPr/>
        </p:nvGrpSpPr>
        <p:grpSpPr>
          <a:xfrm>
            <a:off x="11380502" y="6038763"/>
            <a:ext cx="1565777" cy="1791800"/>
            <a:chOff x="11380502" y="6038763"/>
            <a:chExt cx="1565777" cy="1791800"/>
          </a:xfrm>
        </p:grpSpPr>
        <p:sp>
          <p:nvSpPr>
            <p:cNvPr id="169" name="Verbindungslinie"/>
            <p:cNvSpPr/>
            <p:nvPr/>
          </p:nvSpPr>
          <p:spPr>
            <a:xfrm flipH="1">
              <a:off x="11574523" y="6038763"/>
              <a:ext cx="724662" cy="950686"/>
            </a:xfrm>
            <a:custGeom>
              <a:avLst/>
              <a:gdLst/>
              <a:ahLst/>
              <a:cxnLst>
                <a:cxn ang="0">
                  <a:pos x="wd2" y="hd2"/>
                </a:cxn>
                <a:cxn ang="5400000">
                  <a:pos x="wd2" y="hd2"/>
                </a:cxn>
                <a:cxn ang="10800000">
                  <a:pos x="wd2" y="hd2"/>
                </a:cxn>
                <a:cxn ang="16200000">
                  <a:pos x="wd2" y="hd2"/>
                </a:cxn>
              </a:cxnLst>
              <a:rect l="0" t="0" r="r" b="b"/>
              <a:pathLst>
                <a:path w="16206" h="21600" extrusionOk="0">
                  <a:moveTo>
                    <a:pt x="16206" y="0"/>
                  </a:moveTo>
                  <a:cubicBezTo>
                    <a:pt x="-4997" y="6230"/>
                    <a:pt x="-5394" y="13430"/>
                    <a:pt x="15014" y="21600"/>
                  </a:cubicBezTo>
                </a:path>
              </a:pathLst>
            </a:custGeom>
            <a:noFill/>
            <a:ln w="25400" cap="flat">
              <a:solidFill>
                <a:srgbClr val="000000"/>
              </a:solidFill>
              <a:prstDash val="solid"/>
              <a:miter lim="400000"/>
              <a:tailEnd type="triangle" w="med" len="med"/>
            </a:ln>
            <a:effectLst/>
          </p:spPr>
          <p:txBody>
            <a:bodyPr/>
            <a:lstStyle/>
            <a:p>
              <a:endParaRPr/>
            </a:p>
          </p:txBody>
        </p:sp>
        <p:grpSp>
          <p:nvGrpSpPr>
            <p:cNvPr id="149" name="Gruppieren"/>
            <p:cNvGrpSpPr/>
            <p:nvPr/>
          </p:nvGrpSpPr>
          <p:grpSpPr>
            <a:xfrm>
              <a:off x="11380502" y="6417686"/>
              <a:ext cx="1565777" cy="1412877"/>
              <a:chOff x="0" y="427037"/>
              <a:chExt cx="1565774" cy="1412875"/>
            </a:xfrm>
          </p:grpSpPr>
          <p:sp>
            <p:nvSpPr>
              <p:cNvPr id="147" name="."/>
              <p:cNvSpPr/>
              <p:nvPr/>
            </p:nvSpPr>
            <p:spPr>
              <a:xfrm>
                <a:off x="0" y="427037"/>
                <a:ext cx="1270000"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000" b="0">
                    <a:latin typeface="Comic Sans MS"/>
                    <a:ea typeface="Comic Sans MS"/>
                    <a:cs typeface="Comic Sans MS"/>
                    <a:sym typeface="Comic Sans MS"/>
                  </a:defRPr>
                </a:lvl1pPr>
              </a:lstStyle>
              <a:p>
                <a:r>
                  <a:t>.</a:t>
                </a:r>
              </a:p>
            </p:txBody>
          </p:sp>
          <p:sp>
            <p:nvSpPr>
              <p:cNvPr id="148" name="2"/>
              <p:cNvSpPr/>
              <p:nvPr/>
            </p:nvSpPr>
            <p:spPr>
              <a:xfrm>
                <a:off x="295774" y="569912"/>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2400" b="0">
                    <a:latin typeface="Comic Sans MS"/>
                    <a:ea typeface="Comic Sans MS"/>
                    <a:cs typeface="Comic Sans MS"/>
                    <a:sym typeface="Comic Sans MS"/>
                  </a:defRPr>
                </a:lvl1pPr>
              </a:lstStyle>
              <a:p>
                <a:r>
                  <a:rPr dirty="0"/>
                  <a:t>2</a:t>
                </a:r>
              </a:p>
            </p:txBody>
          </p:sp>
        </p:grpSp>
      </p:grpSp>
      <p:grpSp>
        <p:nvGrpSpPr>
          <p:cNvPr id="7" name="Gruppieren 6">
            <a:extLst>
              <a:ext uri="{FF2B5EF4-FFF2-40B4-BE49-F238E27FC236}">
                <a16:creationId xmlns:a16="http://schemas.microsoft.com/office/drawing/2014/main" id="{DDCD8130-EE5C-3E45-99E2-A7D11D31B153}"/>
              </a:ext>
            </a:extLst>
          </p:cNvPr>
          <p:cNvGrpSpPr/>
          <p:nvPr/>
        </p:nvGrpSpPr>
        <p:grpSpPr>
          <a:xfrm>
            <a:off x="11380502" y="4924518"/>
            <a:ext cx="1541172" cy="1837336"/>
            <a:chOff x="11397672" y="4956537"/>
            <a:chExt cx="1541172" cy="1837336"/>
          </a:xfrm>
        </p:grpSpPr>
        <p:sp>
          <p:nvSpPr>
            <p:cNvPr id="170" name="Verbindungslinie"/>
            <p:cNvSpPr/>
            <p:nvPr/>
          </p:nvSpPr>
          <p:spPr>
            <a:xfrm flipH="1">
              <a:off x="11586456" y="4956537"/>
              <a:ext cx="632978" cy="950686"/>
            </a:xfrm>
            <a:custGeom>
              <a:avLst/>
              <a:gdLst/>
              <a:ahLst/>
              <a:cxnLst>
                <a:cxn ang="0">
                  <a:pos x="wd2" y="hd2"/>
                </a:cxn>
                <a:cxn ang="5400000">
                  <a:pos x="wd2" y="hd2"/>
                </a:cxn>
                <a:cxn ang="10800000">
                  <a:pos x="wd2" y="hd2"/>
                </a:cxn>
                <a:cxn ang="16200000">
                  <a:pos x="wd2" y="hd2"/>
                </a:cxn>
              </a:cxnLst>
              <a:rect l="0" t="0" r="r" b="b"/>
              <a:pathLst>
                <a:path w="16206" h="21600" extrusionOk="0">
                  <a:moveTo>
                    <a:pt x="16206" y="0"/>
                  </a:moveTo>
                  <a:cubicBezTo>
                    <a:pt x="-4997" y="6230"/>
                    <a:pt x="-5394" y="13430"/>
                    <a:pt x="15014" y="21600"/>
                  </a:cubicBezTo>
                </a:path>
              </a:pathLst>
            </a:custGeom>
            <a:noFill/>
            <a:ln w="25400" cap="flat">
              <a:solidFill>
                <a:srgbClr val="000000"/>
              </a:solidFill>
              <a:prstDash val="solid"/>
              <a:miter lim="400000"/>
              <a:tailEnd type="triangle" w="med" len="med"/>
            </a:ln>
            <a:effectLst/>
          </p:spPr>
          <p:txBody>
            <a:bodyPr/>
            <a:lstStyle/>
            <a:p>
              <a:endParaRPr/>
            </a:p>
          </p:txBody>
        </p:sp>
        <p:grpSp>
          <p:nvGrpSpPr>
            <p:cNvPr id="2" name="Gruppieren 1">
              <a:extLst>
                <a:ext uri="{FF2B5EF4-FFF2-40B4-BE49-F238E27FC236}">
                  <a16:creationId xmlns:a16="http://schemas.microsoft.com/office/drawing/2014/main" id="{69278F66-A046-8842-A9E6-A36A3A59C838}"/>
                </a:ext>
              </a:extLst>
            </p:cNvPr>
            <p:cNvGrpSpPr/>
            <p:nvPr/>
          </p:nvGrpSpPr>
          <p:grpSpPr>
            <a:xfrm>
              <a:off x="11397672" y="5380994"/>
              <a:ext cx="1541172" cy="1412879"/>
              <a:chOff x="11397672" y="5380994"/>
              <a:chExt cx="1541172" cy="1412879"/>
            </a:xfrm>
          </p:grpSpPr>
          <p:sp>
            <p:nvSpPr>
              <p:cNvPr id="152" name="."/>
              <p:cNvSpPr/>
              <p:nvPr/>
            </p:nvSpPr>
            <p:spPr>
              <a:xfrm>
                <a:off x="11397672" y="5380994"/>
                <a:ext cx="1250044" cy="1270004"/>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3800" b="0">
                    <a:latin typeface="Comic Sans MS"/>
                    <a:ea typeface="Comic Sans MS"/>
                    <a:cs typeface="Comic Sans MS"/>
                    <a:sym typeface="Comic Sans MS"/>
                  </a:defRPr>
                </a:lvl1pPr>
              </a:lstStyle>
              <a:p>
                <a:r>
                  <a:t>.</a:t>
                </a:r>
              </a:p>
            </p:txBody>
          </p:sp>
          <p:sp>
            <p:nvSpPr>
              <p:cNvPr id="153" name="2"/>
              <p:cNvSpPr/>
              <p:nvPr/>
            </p:nvSpPr>
            <p:spPr>
              <a:xfrm>
                <a:off x="11688799" y="5523869"/>
                <a:ext cx="1250045" cy="1270004"/>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2400" b="0">
                    <a:latin typeface="Comic Sans MS"/>
                    <a:ea typeface="Comic Sans MS"/>
                    <a:cs typeface="Comic Sans MS"/>
                    <a:sym typeface="Comic Sans MS"/>
                  </a:defRPr>
                </a:lvl1pPr>
              </a:lstStyle>
              <a:p>
                <a:r>
                  <a:rPr dirty="0"/>
                  <a:t>2</a:t>
                </a:r>
              </a:p>
            </p:txBody>
          </p:sp>
        </p:grpSp>
      </p:grpSp>
      <p:grpSp>
        <p:nvGrpSpPr>
          <p:cNvPr id="6" name="Gruppieren 5">
            <a:extLst>
              <a:ext uri="{FF2B5EF4-FFF2-40B4-BE49-F238E27FC236}">
                <a16:creationId xmlns:a16="http://schemas.microsoft.com/office/drawing/2014/main" id="{44865DA8-139C-9445-9673-24409C8172B3}"/>
              </a:ext>
            </a:extLst>
          </p:cNvPr>
          <p:cNvGrpSpPr/>
          <p:nvPr/>
        </p:nvGrpSpPr>
        <p:grpSpPr>
          <a:xfrm>
            <a:off x="11312414" y="9300236"/>
            <a:ext cx="1565776" cy="1791800"/>
            <a:chOff x="11312414" y="9300236"/>
            <a:chExt cx="1565776" cy="1791800"/>
          </a:xfrm>
        </p:grpSpPr>
        <p:sp>
          <p:nvSpPr>
            <p:cNvPr id="171" name="Verbindungslinie"/>
            <p:cNvSpPr/>
            <p:nvPr/>
          </p:nvSpPr>
          <p:spPr>
            <a:xfrm flipH="1">
              <a:off x="11513870" y="9300236"/>
              <a:ext cx="661097" cy="950686"/>
            </a:xfrm>
            <a:custGeom>
              <a:avLst/>
              <a:gdLst/>
              <a:ahLst/>
              <a:cxnLst>
                <a:cxn ang="0">
                  <a:pos x="wd2" y="hd2"/>
                </a:cxn>
                <a:cxn ang="5400000">
                  <a:pos x="wd2" y="hd2"/>
                </a:cxn>
                <a:cxn ang="10800000">
                  <a:pos x="wd2" y="hd2"/>
                </a:cxn>
                <a:cxn ang="16200000">
                  <a:pos x="wd2" y="hd2"/>
                </a:cxn>
              </a:cxnLst>
              <a:rect l="0" t="0" r="r" b="b"/>
              <a:pathLst>
                <a:path w="16206" h="21600" extrusionOk="0">
                  <a:moveTo>
                    <a:pt x="16206" y="0"/>
                  </a:moveTo>
                  <a:cubicBezTo>
                    <a:pt x="-4997" y="6230"/>
                    <a:pt x="-5394" y="13430"/>
                    <a:pt x="15014" y="21600"/>
                  </a:cubicBezTo>
                </a:path>
              </a:pathLst>
            </a:custGeom>
            <a:noFill/>
            <a:ln w="25400" cap="flat">
              <a:solidFill>
                <a:srgbClr val="000000"/>
              </a:solidFill>
              <a:prstDash val="solid"/>
              <a:miter lim="400000"/>
              <a:tailEnd type="triangle" w="med" len="med"/>
            </a:ln>
            <a:effectLst/>
          </p:spPr>
          <p:txBody>
            <a:bodyPr/>
            <a:lstStyle/>
            <a:p>
              <a:endParaRPr/>
            </a:p>
          </p:txBody>
        </p:sp>
        <p:grpSp>
          <p:nvGrpSpPr>
            <p:cNvPr id="159" name="Gruppieren"/>
            <p:cNvGrpSpPr/>
            <p:nvPr/>
          </p:nvGrpSpPr>
          <p:grpSpPr>
            <a:xfrm>
              <a:off x="11312414" y="9679159"/>
              <a:ext cx="1565776" cy="1412877"/>
              <a:chOff x="0" y="427037"/>
              <a:chExt cx="1565774" cy="1412875"/>
            </a:xfrm>
          </p:grpSpPr>
          <p:sp>
            <p:nvSpPr>
              <p:cNvPr id="157" name="."/>
              <p:cNvSpPr/>
              <p:nvPr/>
            </p:nvSpPr>
            <p:spPr>
              <a:xfrm>
                <a:off x="0" y="427037"/>
                <a:ext cx="1270000"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000" b="0">
                    <a:latin typeface="Comic Sans MS"/>
                    <a:ea typeface="Comic Sans MS"/>
                    <a:cs typeface="Comic Sans MS"/>
                    <a:sym typeface="Comic Sans MS"/>
                  </a:defRPr>
                </a:lvl1pPr>
              </a:lstStyle>
              <a:p>
                <a:r>
                  <a:t>.</a:t>
                </a:r>
              </a:p>
            </p:txBody>
          </p:sp>
          <p:sp>
            <p:nvSpPr>
              <p:cNvPr id="158" name="2"/>
              <p:cNvSpPr/>
              <p:nvPr/>
            </p:nvSpPr>
            <p:spPr>
              <a:xfrm>
                <a:off x="295774" y="569912"/>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2400" b="0">
                    <a:latin typeface="Comic Sans MS"/>
                    <a:ea typeface="Comic Sans MS"/>
                    <a:cs typeface="Comic Sans MS"/>
                    <a:sym typeface="Comic Sans MS"/>
                  </a:defRPr>
                </a:lvl1pPr>
              </a:lstStyle>
              <a:p>
                <a:r>
                  <a:rPr dirty="0"/>
                  <a:t>2</a:t>
                </a:r>
              </a:p>
            </p:txBody>
          </p:sp>
        </p:grpSp>
      </p:grpSp>
      <p:sp>
        <p:nvSpPr>
          <p:cNvPr id="161" name="Tabelle verwenden"/>
          <p:cNvSpPr txBox="1"/>
          <p:nvPr/>
        </p:nvSpPr>
        <p:spPr>
          <a:xfrm>
            <a:off x="6426455" y="112414"/>
            <a:ext cx="11742188" cy="1885987"/>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r>
              <a:rPr>
                <a:solidFill>
                  <a:srgbClr val="A0030F"/>
                </a:solidFill>
              </a:rPr>
              <a:t>Tabelle</a:t>
            </a:r>
            <a:r>
              <a:t> verwenden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1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1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1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1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1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1" nodeType="clickEffect">
                                  <p:stCondLst>
                                    <p:cond delay="0"/>
                                  </p:stCondLst>
                                  <p:iterate>
                                    <p:tmAbs val="0"/>
                                  </p:iterate>
                                  <p:childTnLst>
                                    <p:set>
                                      <p:cBhvr>
                                        <p:cTn id="46" fill="hold"/>
                                        <p:tgtEl>
                                          <p:spTgt spid="1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2" nodeType="clickEffect">
                                  <p:stCondLst>
                                    <p:cond delay="0"/>
                                  </p:stCondLst>
                                  <p:iterate>
                                    <p:tmAbs val="0"/>
                                  </p:iterate>
                                  <p:childTnLst>
                                    <p:set>
                                      <p:cBhvr>
                                        <p:cTn id="50" fill="hold"/>
                                        <p:tgtEl>
                                          <p:spTgt spid="1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3" nodeType="clickEffect">
                                  <p:stCondLst>
                                    <p:cond delay="0"/>
                                  </p:stCondLst>
                                  <p:iterate>
                                    <p:tmAbs val="0"/>
                                  </p:iterate>
                                  <p:childTnLst>
                                    <p:set>
                                      <p:cBhvr>
                                        <p:cTn id="54" fill="hold"/>
                                        <p:tgtEl>
                                          <p:spTgt spid="1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4" nodeType="clickEffect">
                                  <p:stCondLst>
                                    <p:cond delay="0"/>
                                  </p:stCondLst>
                                  <p:iterate>
                                    <p:tmAbs val="0"/>
                                  </p:iterate>
                                  <p:childTnLst>
                                    <p:set>
                                      <p:cBhvr>
                                        <p:cTn id="58" fill="hold"/>
                                        <p:tgtEl>
                                          <p:spTgt spid="1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5" nodeType="clickEffect">
                                  <p:stCondLst>
                                    <p:cond delay="0"/>
                                  </p:stCondLst>
                                  <p:iterate>
                                    <p:tmAbs val="0"/>
                                  </p:iterate>
                                  <p:childTnLst>
                                    <p:set>
                                      <p:cBhvr>
                                        <p:cTn id="62" fill="hold"/>
                                        <p:tgtEl>
                                          <p:spTgt spid="1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16" nodeType="clickEffect">
                                  <p:stCondLst>
                                    <p:cond delay="0"/>
                                  </p:stCondLst>
                                  <p:iterate>
                                    <p:tmAbs val="0"/>
                                  </p:iterate>
                                  <p:childTnLst>
                                    <p:set>
                                      <p:cBhvr>
                                        <p:cTn id="66" fill="hold"/>
                                        <p:tgtEl>
                                          <p:spTgt spid="1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17" nodeType="clickEffect">
                                  <p:stCondLst>
                                    <p:cond delay="0"/>
                                  </p:stCondLst>
                                  <p:iterate>
                                    <p:tmAbs val="0"/>
                                  </p:iterate>
                                  <p:childTnLst>
                                    <p:set>
                                      <p:cBhvr>
                                        <p:cTn id="70" fill="hold"/>
                                        <p:tgtEl>
                                          <p:spTgt spid="1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1" animBg="1" advAuto="0"/>
      <p:bldP spid="110" grpId="2" animBg="1" advAuto="0"/>
      <p:bldP spid="111" grpId="3" animBg="1" advAuto="0"/>
      <p:bldP spid="112" grpId="4" animBg="1" advAuto="0"/>
      <p:bldP spid="113" grpId="5" animBg="1" advAuto="0"/>
      <p:bldP spid="114" grpId="6" animBg="1" advAuto="0"/>
      <p:bldP spid="115" grpId="7" animBg="1" advAuto="0"/>
      <p:bldP spid="116" grpId="8" animBg="1" advAuto="0"/>
      <p:bldP spid="117" grpId="9" animBg="1" advAuto="0"/>
      <p:bldP spid="118" grpId="10" animBg="1" advAuto="0"/>
      <p:bldP spid="119" grpId="11" animBg="1" advAuto="0"/>
      <p:bldP spid="120" grpId="12" animBg="1" advAuto="0"/>
      <p:bldP spid="123" grpId="13" animBg="1" advAuto="0"/>
      <p:bldP spid="126" grpId="14" animBg="1" advAuto="0"/>
      <p:bldP spid="129" grpId="15" animBg="1" advAuto="0"/>
      <p:bldP spid="132" grpId="16" animBg="1" advAuto="0"/>
      <p:bldP spid="135" grpId="17"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Bearbeitet eine der Aufgaben…"/>
          <p:cNvSpPr txBox="1"/>
          <p:nvPr/>
        </p:nvSpPr>
        <p:spPr>
          <a:xfrm>
            <a:off x="3592226" y="4260226"/>
            <a:ext cx="17199547" cy="3947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ctr">
              <a:defRPr sz="9800" b="0">
                <a:latin typeface="Open Sans"/>
                <a:ea typeface="Open Sans"/>
                <a:cs typeface="Open Sans"/>
                <a:sym typeface="Open Sans"/>
              </a:defRPr>
            </a:pPr>
            <a:r>
              <a:t>Bearbeitet eine der Aufgaben</a:t>
            </a:r>
          </a:p>
          <a:p>
            <a:pPr algn="ctr">
              <a:defRPr sz="9800" b="0">
                <a:latin typeface="Open Sans"/>
                <a:ea typeface="Open Sans"/>
                <a:cs typeface="Open Sans"/>
                <a:sym typeface="Open Sans"/>
              </a:defRPr>
            </a:pPr>
            <a:r>
              <a:t>auf dem Padlet</a:t>
            </a:r>
          </a:p>
        </p:txBody>
      </p:sp>
      <p:sp>
        <p:nvSpPr>
          <p:cNvPr id="176" name="Bearbeitungszeit 10 Minuten"/>
          <p:cNvSpPr txBox="1"/>
          <p:nvPr/>
        </p:nvSpPr>
        <p:spPr>
          <a:xfrm>
            <a:off x="7069142" y="11217732"/>
            <a:ext cx="11484362" cy="136203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r>
              <a:t>Bearbeitungszeit 10 Minuten</a:t>
            </a:r>
          </a:p>
        </p:txBody>
      </p:sp>
      <p:sp>
        <p:nvSpPr>
          <p:cNvPr id="177" name="Eure Aufgabe"/>
          <p:cNvSpPr/>
          <p:nvPr/>
        </p:nvSpPr>
        <p:spPr>
          <a:xfrm>
            <a:off x="5701979" y="66183"/>
            <a:ext cx="14218689" cy="1978449"/>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r>
              <a:t>Eure Aufgabe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Lade nun deine Lösung auf das Padlet hoch"/>
          <p:cNvSpPr txBox="1"/>
          <p:nvPr/>
        </p:nvSpPr>
        <p:spPr>
          <a:xfrm>
            <a:off x="4087052" y="5169852"/>
            <a:ext cx="16209896" cy="33762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ctr">
              <a:defRPr sz="9800" b="0">
                <a:latin typeface="Open Sans"/>
                <a:ea typeface="Open Sans"/>
                <a:cs typeface="Open Sans"/>
                <a:sym typeface="Open Sans"/>
              </a:defRPr>
            </a:lvl1pPr>
          </a:lstStyle>
          <a:p>
            <a:r>
              <a:t>Lade nun deine Lösung auf das Padlet hoch</a:t>
            </a:r>
          </a:p>
        </p:txBody>
      </p:sp>
      <p:sp>
        <p:nvSpPr>
          <p:cNvPr id="182" name="Ergebnisse teilen"/>
          <p:cNvSpPr/>
          <p:nvPr/>
        </p:nvSpPr>
        <p:spPr>
          <a:xfrm>
            <a:off x="5701979" y="66183"/>
            <a:ext cx="14218689" cy="1978449"/>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r>
              <a:t>Ergebnisse teilen</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Open Sans Light"/>
        <a:ea typeface="Open Sans Light"/>
        <a:cs typeface="Open Sans Light"/>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0" cap="flat">
          <a:solidFill>
            <a:srgbClr val="FFFFFF"/>
          </a:solidFill>
          <a:prstDash val="solid"/>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Open Sans Light"/>
        <a:ea typeface="Open Sans Light"/>
        <a:cs typeface="Open Sans Light"/>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0" cap="flat">
          <a:solidFill>
            <a:srgbClr val="FFFFFF"/>
          </a:solidFill>
          <a:prstDash val="solid"/>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90000"/>
          </a:lnSpc>
          <a:spcBef>
            <a:spcPts val="4500"/>
          </a:spcBef>
          <a:spcAft>
            <a:spcPts val="0"/>
          </a:spcAft>
          <a:buClrTx/>
          <a:buSzTx/>
          <a:buFontTx/>
          <a:buNone/>
          <a:tabLst/>
          <a:defRPr kumimoji="0" sz="6000" b="1" i="0" u="none" strike="noStrike" cap="none" spc="0" normalizeH="0" baseline="0">
            <a:ln>
              <a:noFill/>
            </a:ln>
            <a:solidFill>
              <a:srgbClr val="000000"/>
            </a:solidFill>
            <a:effectLst/>
            <a:uFillTx/>
            <a:latin typeface="+mj-lt"/>
            <a:ea typeface="+mj-ea"/>
            <a:cs typeface="+mj-cs"/>
            <a:sym typeface="Open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1447</Words>
  <Application>Microsoft Macintosh PowerPoint</Application>
  <PresentationFormat>Benutzerdefiniert</PresentationFormat>
  <Paragraphs>164</Paragraphs>
  <Slides>18</Slides>
  <Notes>15</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18</vt:i4>
      </vt:variant>
    </vt:vector>
  </HeadingPairs>
  <TitlesOfParts>
    <vt:vector size="27" baseType="lpstr">
      <vt:lpstr>Comic Sans MS</vt:lpstr>
      <vt:lpstr>Helvetica Neue</vt:lpstr>
      <vt:lpstr>Helvetica Neue Medium</vt:lpstr>
      <vt:lpstr>Open Sans</vt:lpstr>
      <vt:lpstr>Open Sans Italic</vt:lpstr>
      <vt:lpstr>Open Sans Light</vt:lpstr>
      <vt:lpstr>Roboto Medium</vt:lpstr>
      <vt:lpstr>Times Roman</vt:lpstr>
      <vt:lpstr>21_BasicWhite</vt:lpstr>
      <vt:lpstr>PowerPoint-Präsentation</vt:lpstr>
      <vt:lpstr>PowerPoint-Präsentation</vt:lpstr>
      <vt:lpstr>Regeln für die Videokonferenz</vt:lpstr>
      <vt:lpstr>Ablauf der Stunde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Ben Weiß</cp:lastModifiedBy>
  <cp:revision>1</cp:revision>
  <dcterms:modified xsi:type="dcterms:W3CDTF">2020-10-07T14:09:03Z</dcterms:modified>
</cp:coreProperties>
</file>