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1pPr>
    <a:lvl2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2pPr>
    <a:lvl3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3pPr>
    <a:lvl4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4pPr>
    <a:lvl5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5pPr>
    <a:lvl6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6pPr>
    <a:lvl7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7pPr>
    <a:lvl8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8pPr>
    <a:lvl9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54" d="100"/>
          <a:sy n="54" d="100"/>
        </p:scale>
        <p:origin x="79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xfrm>
            <a:off x="381000" y="685800"/>
            <a:ext cx="6096000" cy="3429000"/>
          </a:xfrm>
          <a:prstGeom prst="rect">
            <a:avLst/>
          </a:prstGeom>
        </p:spPr>
        <p:txBody>
          <a:bodyPr/>
          <a:lstStyle/>
          <a:p>
            <a:endParaRPr/>
          </a:p>
        </p:txBody>
      </p:sp>
      <p:sp>
        <p:nvSpPr>
          <p:cNvPr id="50" name="Shape 50"/>
          <p:cNvSpPr>
            <a:spLocks noGrp="1"/>
          </p:cNvSpPr>
          <p:nvPr>
            <p:ph type="body" sz="quarter" idx="1"/>
          </p:nvPr>
        </p:nvSpPr>
        <p:spPr>
          <a:prstGeom prst="rect">
            <a:avLst/>
          </a:prstGeom>
        </p:spPr>
        <p:txBody>
          <a:bodyPr/>
          <a:lstStyle/>
          <a:p>
            <a:r>
              <a:t>Diese Folie ist immer die Eingangsfolie, bereits animiert und muss nicht verändert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Daher hat die Seerose am 2. Tag 4 Blätter.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t>Wie viele Blätter hat sie dann am 3. Tag? </a:t>
            </a:r>
          </a:p>
          <a:p>
            <a:r>
              <a:t>Nun muss man von der Anzahl der Blätter am 2. Tag ausgehen.</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t>und diese Anzahl wieder verdoppeln, also auch wieder mit 2 multiplizieren.</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xfrm>
            <a:off x="381000" y="685800"/>
            <a:ext cx="6096000" cy="3429000"/>
          </a:xfrm>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r>
              <a:t>So kann man die rechte Spalte der Tabelle bis zum 6. Tag ausfüllen.</a:t>
            </a:r>
          </a:p>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Jetzt kann die Frage beantwortet werden. Wie viele Blätter hat die Seerose am 6. Tag?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t>Am 6. Tag hat die Seerose 64 Blätter.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81000" y="685800"/>
            <a:ext cx="6096000" cy="3429000"/>
          </a:xfrm>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a:p>
          <a:p>
            <a:endParaRPr/>
          </a:p>
        </p:txBody>
      </p:sp>
    </p:spTree>
    <p:extLst>
      <p:ext uri="{BB962C8B-B14F-4D97-AF65-F5344CB8AC3E}">
        <p14:creationId xmlns:p14="http://schemas.microsoft.com/office/powerpoint/2010/main" val="292645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Diese Folie ist immer die Endfolie, bereits animiert und muss nicht verändert werden.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381000" y="685800"/>
            <a:ext cx="6096000" cy="3429000"/>
          </a:xfrm>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p>
            <a:r>
              <a:t>Wie kann man eine Tabelle zum Lösen einer Sachaufgabe nutzen?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p>
            <a:r>
              <a:t>Anhand dieser Aufgabe erfährst du, wie du eine Tabelle als Hilfe verwenden kannst.</a:t>
            </a:r>
          </a:p>
          <a:p>
            <a:r>
              <a:t>(Aufgabe vorlesen)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381000" y="685800"/>
            <a:ext cx="6096000" cy="3429000"/>
          </a:xfrm>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r>
              <a:t>In dem Video „Was ist eine Tabelle“ hast du bereits den Aufbau und die Fachwörter der Tabelle kennengelernt. Die Spalte ist auch hier blau markiert. Die Zeile ist grün und die Zelle rot markiert.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xfrm>
            <a:off x="381000" y="685800"/>
            <a:ext cx="6096000" cy="3429000"/>
          </a:xfrm>
          <a:prstGeom prst="rect">
            <a:avLst/>
          </a:prstGeom>
        </p:spPr>
        <p:txBody>
          <a:bodyPr/>
          <a:lstStyle/>
          <a:p>
            <a:endParaRPr/>
          </a:p>
        </p:txBody>
      </p:sp>
      <p:sp>
        <p:nvSpPr>
          <p:cNvPr id="84" name="Shape 84"/>
          <p:cNvSpPr>
            <a:spLocks noGrp="1"/>
          </p:cNvSpPr>
          <p:nvPr>
            <p:ph type="body" sz="quarter" idx="1"/>
          </p:nvPr>
        </p:nvSpPr>
        <p:spPr>
          <a:prstGeom prst="rect">
            <a:avLst/>
          </a:prstGeom>
        </p:spPr>
        <p:txBody>
          <a:bodyPr/>
          <a:lstStyle/>
          <a:p>
            <a:r>
              <a:t>Wie viele Blätter hat die Seerose am 6. Tag?</a:t>
            </a:r>
          </a:p>
          <a:p>
            <a:r>
              <a:t>Die Seerose hat am ersten Tag 2 Blätter. Also geht es um den Zusammenhang zwischen der Anzahl der Tage und der Anzahl der Blätter.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381000" y="685800"/>
            <a:ext cx="6096000" cy="3429000"/>
          </a:xfrm>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t>In der ersten Zeile kann also schon eingetragen werden, was man dem Text entnehmen kann. </a:t>
            </a:r>
          </a:p>
          <a:p>
            <a:r>
              <a:t>Am Tag 1 hat die Seerose 2 Blätter.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t>Nun kann die erste Spalte bis zum 6. Tag ausgefüllt werden. </a:t>
            </a:r>
          </a:p>
          <a:p>
            <a:r>
              <a:t>Wie erfährt man nun die Werte der 2. Spalte?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In dem Text erfährt man, dass sich die Anzahl der Blätter jeden Tag verdoppelt.</a:t>
            </a:r>
          </a:p>
          <a:p>
            <a:r>
              <a:t>Wenn die Seerose also am 1. Tag 2 Blätter hatte, verdoppeln sich diese nun an jedem Tag.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Also muss mit 2 multipliziert werden.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sp>
        <p:nvSpPr>
          <p:cNvPr id="14" name="Autor und Datum"/>
          <p:cNvSpPr txBox="1">
            <a:spLocks noGrp="1"/>
          </p:cNvSpPr>
          <p:nvPr>
            <p:ph type="body" sz="quarter" idx="21" hasCustomPrompt="1"/>
          </p:nvPr>
        </p:nvSpPr>
        <p:spPr>
          <a:xfrm>
            <a:off x="4030265" y="12174593"/>
            <a:ext cx="16323471" cy="648365"/>
          </a:xfrm>
          <a:prstGeom prst="rect">
            <a:avLst/>
          </a:prstGeom>
          <a:solidFill>
            <a:srgbClr val="FFFFFF"/>
          </a:solidFill>
        </p:spPr>
        <p:txBody>
          <a:bodyPr lIns="381000" tIns="381000" rIns="381000" bIns="381000" anchor="b"/>
          <a:lstStyle>
            <a:lvl1pPr algn="l">
              <a:defRPr sz="3200">
                <a:latin typeface="+mn-lt"/>
                <a:ea typeface="+mn-ea"/>
                <a:cs typeface="+mn-cs"/>
                <a:sym typeface="Helvetica Neue"/>
              </a:defRPr>
            </a:lvl1pPr>
          </a:lstStyle>
          <a:p>
            <a:r>
              <a:t>Autor und Datum</a:t>
            </a:r>
          </a:p>
        </p:txBody>
      </p:sp>
      <p:sp>
        <p:nvSpPr>
          <p:cNvPr id="15"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nchor="b"/>
          <a:lstStyle>
            <a:lvl1pPr algn="ctr" defTabSz="2438339">
              <a:defRPr sz="9000" b="1" spc="-180">
                <a:solidFill>
                  <a:srgbClr val="1C6077"/>
                </a:solidFill>
                <a:latin typeface="+mj-lt"/>
                <a:ea typeface="+mj-ea"/>
                <a:cs typeface="+mj-cs"/>
                <a:sym typeface="OpenSans-Bold"/>
              </a:defRPr>
            </a:lvl1pPr>
          </a:lstStyle>
          <a:p>
            <a:r>
              <a:t>Titel der Präsentation</a:t>
            </a:r>
          </a:p>
        </p:txBody>
      </p:sp>
      <p:sp>
        <p:nvSpPr>
          <p:cNvPr id="16"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17" name="Bild" descr="Bild"/>
          <p:cNvPicPr>
            <a:picLocks noChangeAspect="1"/>
          </p:cNvPicPr>
          <p:nvPr/>
        </p:nvPicPr>
        <p:blipFill>
          <a:blip r:embed="rId2"/>
          <a:stretch>
            <a:fillRect/>
          </a:stretch>
        </p:blipFill>
        <p:spPr>
          <a:xfrm>
            <a:off x="-47385" y="2129282"/>
            <a:ext cx="24478769" cy="11576418"/>
          </a:xfrm>
          <a:prstGeom prst="rect">
            <a:avLst/>
          </a:prstGeom>
          <a:ln w="12700">
            <a:miter lim="400000"/>
          </a:ln>
        </p:spPr>
      </p:pic>
      <p:pic>
        <p:nvPicPr>
          <p:cNvPr id="18" name="digi-Logo.png" descr="digi-Logo.png"/>
          <p:cNvPicPr>
            <a:picLocks noChangeAspect="1"/>
          </p:cNvPicPr>
          <p:nvPr/>
        </p:nvPicPr>
        <p:blipFill>
          <a:blip r:embed="rId3"/>
          <a:stretch>
            <a:fillRect/>
          </a:stretch>
        </p:blipFill>
        <p:spPr>
          <a:xfrm>
            <a:off x="407946" y="293704"/>
            <a:ext cx="4359127" cy="1489036"/>
          </a:xfrm>
          <a:prstGeom prst="rect">
            <a:avLst/>
          </a:prstGeom>
          <a:ln w="12700">
            <a:miter lim="400000"/>
          </a:ln>
        </p:spPr>
      </p:pic>
      <p:sp>
        <p:nvSpPr>
          <p:cNvPr id="19"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26" name="Titel der Präsentation"/>
          <p:cNvSpPr txBox="1">
            <a:spLocks noGrp="1"/>
          </p:cNvSpPr>
          <p:nvPr>
            <p:ph type="title" hasCustomPrompt="1"/>
          </p:nvPr>
        </p:nvSpPr>
        <p:spPr>
          <a:prstGeom prst="rect">
            <a:avLst/>
          </a:prstGeom>
        </p:spPr>
        <p:txBody>
          <a:bodyPr/>
          <a:lstStyle/>
          <a:p>
            <a:r>
              <a:t>Titel der Präsentation</a:t>
            </a:r>
          </a:p>
        </p:txBody>
      </p:sp>
      <p:sp>
        <p:nvSpPr>
          <p:cNvPr id="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p:spTree>
      <p:nvGrpSpPr>
        <p:cNvPr id="1" name=""/>
        <p:cNvGrpSpPr/>
        <p:nvPr/>
      </p:nvGrpSpPr>
      <p:grpSpPr>
        <a:xfrm>
          <a:off x="0" y="0"/>
          <a:ext cx="0" cy="0"/>
          <a:chOff x="0" y="0"/>
          <a:chExt cx="0" cy="0"/>
        </a:xfrm>
      </p:grpSpPr>
      <p:sp>
        <p:nvSpPr>
          <p:cNvPr id="34" name="Autor und Datum"/>
          <p:cNvSpPr txBox="1">
            <a:spLocks noGrp="1"/>
          </p:cNvSpPr>
          <p:nvPr>
            <p:ph type="body" sz="quarter" idx="21" hasCustomPrompt="1"/>
          </p:nvPr>
        </p:nvSpPr>
        <p:spPr>
          <a:xfrm>
            <a:off x="4030265" y="12174593"/>
            <a:ext cx="16323471" cy="648365"/>
          </a:xfrm>
          <a:prstGeom prst="rect">
            <a:avLst/>
          </a:prstGeom>
        </p:spPr>
        <p:txBody>
          <a:bodyPr lIns="71437" tIns="71437" rIns="71437" bIns="71437" anchor="b"/>
          <a:lstStyle>
            <a:lvl1pPr algn="l">
              <a:defRPr sz="3200">
                <a:latin typeface="+mn-lt"/>
                <a:ea typeface="+mn-ea"/>
                <a:cs typeface="+mn-cs"/>
                <a:sym typeface="Helvetica Neue"/>
              </a:defRPr>
            </a:lvl1pPr>
          </a:lstStyle>
          <a:p>
            <a:r>
              <a:t>Autor und Datum</a:t>
            </a:r>
          </a:p>
        </p:txBody>
      </p:sp>
      <p:sp>
        <p:nvSpPr>
          <p:cNvPr id="35"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nchor="b"/>
          <a:lstStyle>
            <a:lvl1pPr defTabSz="2438339">
              <a:defRPr sz="11400" b="1" spc="-228">
                <a:latin typeface="+mn-lt"/>
                <a:ea typeface="+mn-ea"/>
                <a:cs typeface="+mn-cs"/>
                <a:sym typeface="Helvetica Neue"/>
              </a:defRPr>
            </a:lvl1pPr>
          </a:lstStyle>
          <a:p>
            <a:r>
              <a:t>Titel der Präsentation</a:t>
            </a:r>
          </a:p>
        </p:txBody>
      </p:sp>
      <p:sp>
        <p:nvSpPr>
          <p:cNvPr id="36"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37" name="Unbekannt.png" descr="Unbekannt.png"/>
          <p:cNvPicPr>
            <a:picLocks noChangeAspect="1"/>
          </p:cNvPicPr>
          <p:nvPr/>
        </p:nvPicPr>
        <p:blipFill>
          <a:blip r:embed="rId2"/>
          <a:stretch>
            <a:fillRect/>
          </a:stretch>
        </p:blipFill>
        <p:spPr>
          <a:xfrm>
            <a:off x="159692" y="350214"/>
            <a:ext cx="3840576" cy="1012952"/>
          </a:xfrm>
          <a:prstGeom prst="rect">
            <a:avLst/>
          </a:prstGeom>
          <a:ln w="12700">
            <a:miter lim="400000"/>
          </a:ln>
        </p:spPr>
      </p:pic>
      <p:sp>
        <p:nvSpPr>
          <p:cNvPr id="38"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el">
    <p:spTree>
      <p:nvGrpSpPr>
        <p:cNvPr id="1" name=""/>
        <p:cNvGrpSpPr/>
        <p:nvPr/>
      </p:nvGrpSpPr>
      <p:grpSpPr>
        <a:xfrm>
          <a:off x="0" y="0"/>
          <a:ext cx="0" cy="0"/>
          <a:chOff x="0" y="0"/>
          <a:chExt cx="0" cy="0"/>
        </a:xfrm>
      </p:grpSpPr>
      <p:sp>
        <p:nvSpPr>
          <p:cNvPr id="13" name="Autor und Datum"/>
          <p:cNvSpPr txBox="1">
            <a:spLocks noGrp="1"/>
          </p:cNvSpPr>
          <p:nvPr>
            <p:ph type="body" sz="quarter" idx="13" hasCustomPrompt="1"/>
          </p:nvPr>
        </p:nvSpPr>
        <p:spPr>
          <a:xfrm>
            <a:off x="4030265" y="12174593"/>
            <a:ext cx="16323471" cy="648365"/>
          </a:xfrm>
          <a:prstGeom prst="rect">
            <a:avLst/>
          </a:prstGeom>
          <a:solidFill>
            <a:srgbClr val="FFFFFF"/>
          </a:solidFill>
        </p:spPr>
        <p:txBody>
          <a:bodyPr lIns="381000" tIns="381000" rIns="381000" bIns="381000" anchor="b"/>
          <a:lstStyle>
            <a:lvl1pPr>
              <a:defRPr sz="3200"/>
            </a:lvl1pPr>
          </a:lstStyle>
          <a:p>
            <a:r>
              <a:t>Autor und Datum</a:t>
            </a:r>
          </a:p>
        </p:txBody>
      </p:sp>
      <p:sp>
        <p:nvSpPr>
          <p:cNvPr id="14"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lstStyle>
            <a:lvl1pPr defTabSz="2438339">
              <a:defRPr sz="9000" spc="-180">
                <a:solidFill>
                  <a:srgbClr val="1C6077"/>
                </a:solidFill>
              </a:defRPr>
            </a:lvl1pPr>
          </a:lstStyle>
          <a:p>
            <a:r>
              <a:t>Titel der Präsentation</a:t>
            </a:r>
          </a:p>
        </p:txBody>
      </p:sp>
      <p:sp>
        <p:nvSpPr>
          <p:cNvPr id="15"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16" name="Bild" descr="Bild"/>
          <p:cNvPicPr>
            <a:picLocks noChangeAspect="1"/>
          </p:cNvPicPr>
          <p:nvPr/>
        </p:nvPicPr>
        <p:blipFill>
          <a:blip r:embed="rId2"/>
          <a:stretch>
            <a:fillRect/>
          </a:stretch>
        </p:blipFill>
        <p:spPr>
          <a:xfrm>
            <a:off x="-47385" y="2129282"/>
            <a:ext cx="24478769" cy="11576418"/>
          </a:xfrm>
          <a:prstGeom prst="rect">
            <a:avLst/>
          </a:prstGeom>
          <a:ln w="12700">
            <a:miter lim="400000"/>
          </a:ln>
        </p:spPr>
      </p:pic>
      <p:pic>
        <p:nvPicPr>
          <p:cNvPr id="17" name="digi-Logo.png" descr="digi-Logo.png"/>
          <p:cNvPicPr>
            <a:picLocks noChangeAspect="1"/>
          </p:cNvPicPr>
          <p:nvPr/>
        </p:nvPicPr>
        <p:blipFill>
          <a:blip r:embed="rId3"/>
          <a:stretch>
            <a:fillRect/>
          </a:stretch>
        </p:blipFill>
        <p:spPr>
          <a:xfrm>
            <a:off x="407946" y="293704"/>
            <a:ext cx="4359127" cy="1489036"/>
          </a:xfrm>
          <a:prstGeom prst="rect">
            <a:avLst/>
          </a:prstGeom>
          <a:ln w="12700">
            <a:miter lim="400000"/>
          </a:ln>
        </p:spPr>
      </p:pic>
      <p:sp>
        <p:nvSpPr>
          <p:cNvPr id="18"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extLst>
      <p:ext uri="{BB962C8B-B14F-4D97-AF65-F5344CB8AC3E}">
        <p14:creationId xmlns:p14="http://schemas.microsoft.com/office/powerpoint/2010/main" val="377567640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der Präsentation"/>
          <p:cNvSpPr txBox="1">
            <a:spLocks noGrp="1"/>
          </p:cNvSpPr>
          <p:nvPr>
            <p:ph type="title" hasCustomPrompt="1"/>
          </p:nvPr>
        </p:nvSpPr>
        <p:spPr>
          <a:xfrm>
            <a:off x="6798610" y="8132265"/>
            <a:ext cx="12026276"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 der Präsentation</a:t>
            </a:r>
          </a:p>
        </p:txBody>
      </p:sp>
      <p:pic>
        <p:nvPicPr>
          <p:cNvPr id="3" name="digi-Logo.png" descr="digi-Logo.png"/>
          <p:cNvPicPr>
            <a:picLocks noChangeAspect="1"/>
          </p:cNvPicPr>
          <p:nvPr/>
        </p:nvPicPr>
        <p:blipFill>
          <a:blip r:embed="rId6"/>
          <a:stretch>
            <a:fillRect/>
          </a:stretch>
        </p:blipFill>
        <p:spPr>
          <a:xfrm>
            <a:off x="6868410" y="2872113"/>
            <a:ext cx="10647180" cy="3636973"/>
          </a:xfrm>
          <a:prstGeom prst="rect">
            <a:avLst/>
          </a:prstGeom>
          <a:ln w="12700">
            <a:miter lim="400000"/>
          </a:ln>
        </p:spPr>
      </p:pic>
      <p:sp>
        <p:nvSpPr>
          <p:cNvPr id="4"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 name="Juni 2020 © PIKAS pikas.dzlm.de"/>
          <p:cNvSpPr txBox="1"/>
          <p:nvPr/>
        </p:nvSpPr>
        <p:spPr>
          <a:xfrm>
            <a:off x="10179322" y="12624190"/>
            <a:ext cx="457850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0" tIns="381000" rIns="381000" bIns="381000" anchor="ctr">
            <a:normAutofit/>
          </a:bodyPr>
          <a:lstStyle/>
          <a:p>
            <a:pPr defTabSz="457200">
              <a:lnSpc>
                <a:spcPts val="5300"/>
              </a:lnSpc>
              <a:spcBef>
                <a:spcPts val="0"/>
              </a:spcBef>
              <a:defRPr sz="2000" b="0">
                <a:latin typeface="Open Sans"/>
                <a:ea typeface="Open Sans"/>
                <a:cs typeface="Open Sans"/>
                <a:sym typeface="Open Sans"/>
              </a:defRPr>
            </a:pPr>
            <a:r>
              <a:t>Juni 2020 © PIKAS</a:t>
            </a:r>
            <a:r>
              <a:rPr b="1" i="1">
                <a:latin typeface="OpenSans-BoldItalic"/>
                <a:ea typeface="OpenSans-BoldItalic"/>
                <a:cs typeface="OpenSans-BoldItalic"/>
                <a:sym typeface="OpenSans-BoldItalic"/>
              </a:rPr>
              <a:t> </a:t>
            </a:r>
            <a:r>
              <a:t>pikas.dzlm.de</a:t>
            </a:r>
            <a:endParaRPr i="1">
              <a:latin typeface="OpenSans-Italic"/>
              <a:ea typeface="OpenSans-Italic"/>
              <a:cs typeface="OpenSans-Italic"/>
              <a:sym typeface="OpenSans-Italic"/>
            </a:endParaRPr>
          </a:p>
        </p:txBody>
      </p:sp>
      <p:sp>
        <p:nvSpPr>
          <p:cNvPr id="6" name="Textebene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Präsentationsuntertitel</a:t>
            </a:r>
          </a:p>
          <a:p>
            <a:pPr lvl="1"/>
            <a:endParaRPr/>
          </a:p>
          <a:p>
            <a:pPr lvl="2"/>
            <a:endParaRPr/>
          </a:p>
          <a:p>
            <a:pPr lvl="3"/>
            <a:endParaRPr/>
          </a:p>
          <a:p>
            <a:pPr lvl="4"/>
            <a:endParaRPr/>
          </a:p>
        </p:txBody>
      </p:sp>
      <p:sp>
        <p:nvSpPr>
          <p:cNvPr id="7"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b="0">
                <a:latin typeface="+mn-lt"/>
                <a:ea typeface="+mn-ea"/>
                <a:cs typeface="+mn-cs"/>
                <a:sym typeface="Helvetica Neu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1pPr>
      <a:lvl2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2pPr>
      <a:lvl3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3pPr>
      <a:lvl4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4pPr>
      <a:lvl5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5pPr>
      <a:lvl6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6pPr>
      <a:lvl7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7pPr>
      <a:lvl8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8pPr>
      <a:lvl9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9pPr>
    </p:titleStyle>
    <p:bodyStyle>
      <a:lvl1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1pPr>
      <a:lvl2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2pPr>
      <a:lvl3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3pPr>
      <a:lvl4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4pPr>
      <a:lvl5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5pPr>
      <a:lvl6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6pPr>
      <a:lvl7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7pPr>
      <a:lvl8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8pPr>
      <a:lvl9pPr marL="0" marR="0" indent="0" algn="ctr"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OpenSans-Bold"/>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d" descr="Bild"/>
          <p:cNvPicPr>
            <a:picLocks noChangeAspect="1"/>
          </p:cNvPicPr>
          <p:nvPr/>
        </p:nvPicPr>
        <p:blipFill>
          <a:blip r:embed="rId3"/>
          <a:stretch>
            <a:fillRect/>
          </a:stretch>
        </p:blipFill>
        <p:spPr>
          <a:xfrm>
            <a:off x="6039915" y="5416550"/>
            <a:ext cx="12304170" cy="3245225"/>
          </a:xfrm>
          <a:prstGeom prst="rect">
            <a:avLst/>
          </a:prstGeom>
          <a:ln w="12700">
            <a:miter lim="400000"/>
          </a:ln>
        </p:spPr>
      </p:pic>
      <p:sp>
        <p:nvSpPr>
          <p:cNvPr id="48" name="Juni 2020 © PIKAS digi (pikas-digi.dzlm.de)"/>
          <p:cNvSpPr txBox="1"/>
          <p:nvPr/>
        </p:nvSpPr>
        <p:spPr>
          <a:xfrm>
            <a:off x="9348365" y="12404047"/>
            <a:ext cx="5687270" cy="1104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0" tIns="381000" rIns="381000" bIns="381000" anchor="ctr">
            <a:normAutofit fontScale="25000" lnSpcReduction="20000"/>
          </a:bodyPr>
          <a:lstStyle/>
          <a:p>
            <a:pPr defTabSz="457200">
              <a:lnSpc>
                <a:spcPts val="5300"/>
              </a:lnSpc>
              <a:spcBef>
                <a:spcPts val="0"/>
              </a:spcBef>
              <a:defRPr sz="2000" b="0">
                <a:latin typeface="Open Sans"/>
                <a:ea typeface="Open Sans"/>
                <a:cs typeface="Open Sans"/>
                <a:sym typeface="Open Sans"/>
              </a:defRPr>
            </a:pPr>
            <a:r>
              <a:t>Juni 2020 © </a:t>
            </a:r>
            <a:r>
              <a:rPr b="1">
                <a:latin typeface="+mj-lt"/>
                <a:ea typeface="+mj-ea"/>
                <a:cs typeface="+mj-cs"/>
                <a:sym typeface="OpenSans-Bold"/>
              </a:rPr>
              <a:t>PIKAS digi</a:t>
            </a:r>
            <a:r>
              <a:t> </a:t>
            </a:r>
            <a:r>
              <a:rPr i="1">
                <a:latin typeface="OpenSans-Italic"/>
                <a:ea typeface="OpenSans-Italic"/>
                <a:cs typeface="OpenSans-Italic"/>
                <a:sym typeface="OpenSans-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7"/>
                                        </p:tgtEl>
                                        <p:attrNameLst>
                                          <p:attrName>style.visibility</p:attrName>
                                        </p:attrNameLst>
                                      </p:cBhvr>
                                      <p:to>
                                        <p:strVal val="visible"/>
                                      </p:to>
                                    </p:set>
                                    <p:animEffect transition="in" filter="dissolve">
                                      <p:cBhvr>
                                        <p:cTn id="7" dur="1500"/>
                                        <p:tgtEl>
                                          <p:spTgt spid="47"/>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47"/>
                                        </p:tgtEl>
                                        <p:attrNameLst>
                                          <p:attrName>ppt_w</p:attrName>
                                        </p:attrNameLst>
                                      </p:cBhvr>
                                      <p:tavLst>
                                        <p:tav tm="0">
                                          <p:val>
                                            <p:strVal val="ppt_w"/>
                                          </p:val>
                                        </p:tav>
                                        <p:tav tm="100000">
                                          <p:val>
                                            <p:strVal val="4*ppt_w"/>
                                          </p:val>
                                        </p:tav>
                                      </p:tavLst>
                                    </p:anim>
                                    <p:anim calcmode="lin" valueType="num">
                                      <p:cBhvr>
                                        <p:cTn id="11" dur="750" fill="hold"/>
                                        <p:tgtEl>
                                          <p:spTgt spid="47"/>
                                        </p:tgtEl>
                                        <p:attrNameLst>
                                          <p:attrName>ppt_h</p:attrName>
                                        </p:attrNameLst>
                                      </p:cBhvr>
                                      <p:tavLst>
                                        <p:tav tm="0">
                                          <p:val>
                                            <p:strVal val="ppt_h"/>
                                          </p:val>
                                        </p:tav>
                                        <p:tav tm="100000">
                                          <p:val>
                                            <p:strVal val="4*ppt_h"/>
                                          </p:val>
                                        </p:tav>
                                      </p:tavLst>
                                    </p:anim>
                                    <p:set>
                                      <p:cBhvr>
                                        <p:cTn id="12" fill="hold">
                                          <p:stCondLst>
                                            <p:cond delay="74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advAuto="0"/>
      <p:bldP spid="47"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158" name="1"/>
          <p:cNvSpPr txBox="1"/>
          <p:nvPr/>
        </p:nvSpPr>
        <p:spPr>
          <a:xfrm>
            <a:off x="3735009" y="46914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159" name="2"/>
          <p:cNvSpPr txBox="1"/>
          <p:nvPr/>
        </p:nvSpPr>
        <p:spPr>
          <a:xfrm>
            <a:off x="3735009" y="569695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60" name="3"/>
          <p:cNvSpPr txBox="1"/>
          <p:nvPr/>
        </p:nvSpPr>
        <p:spPr>
          <a:xfrm>
            <a:off x="3735009" y="6772078"/>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161" name="4"/>
          <p:cNvSpPr txBox="1"/>
          <p:nvPr/>
        </p:nvSpPr>
        <p:spPr>
          <a:xfrm>
            <a:off x="3735009" y="780337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162" name="5"/>
          <p:cNvSpPr txBox="1"/>
          <p:nvPr/>
        </p:nvSpPr>
        <p:spPr>
          <a:xfrm>
            <a:off x="3735009" y="8827349"/>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163" name="6"/>
          <p:cNvSpPr txBox="1"/>
          <p:nvPr/>
        </p:nvSpPr>
        <p:spPr>
          <a:xfrm>
            <a:off x="3735009" y="985132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164" name="2"/>
          <p:cNvSpPr txBox="1"/>
          <p:nvPr/>
        </p:nvSpPr>
        <p:spPr>
          <a:xfrm>
            <a:off x="7278442" y="464859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76" name="Verbindungslinie"/>
          <p:cNvSpPr/>
          <p:nvPr/>
        </p:nvSpPr>
        <p:spPr>
          <a:xfrm>
            <a:off x="9465749" y="4948584"/>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168" name="Gruppieren"/>
          <p:cNvGrpSpPr/>
          <p:nvPr/>
        </p:nvGrpSpPr>
        <p:grpSpPr>
          <a:xfrm>
            <a:off x="10116346" y="5341842"/>
            <a:ext cx="1630217" cy="1346201"/>
            <a:chOff x="0" y="234950"/>
            <a:chExt cx="1630215" cy="1346200"/>
          </a:xfrm>
        </p:grpSpPr>
        <p:sp>
          <p:nvSpPr>
            <p:cNvPr id="166"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167"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sp>
        <p:nvSpPr>
          <p:cNvPr id="169" name="4"/>
          <p:cNvSpPr txBox="1"/>
          <p:nvPr/>
        </p:nvSpPr>
        <p:spPr>
          <a:xfrm>
            <a:off x="7265742" y="5654139"/>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170"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171"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172"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173"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174"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181" name="1"/>
          <p:cNvSpPr txBox="1"/>
          <p:nvPr/>
        </p:nvSpPr>
        <p:spPr>
          <a:xfrm>
            <a:off x="3735009" y="4695338"/>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182" name="2"/>
          <p:cNvSpPr txBox="1"/>
          <p:nvPr/>
        </p:nvSpPr>
        <p:spPr>
          <a:xfrm>
            <a:off x="3735009" y="5700884"/>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83" name="3"/>
          <p:cNvSpPr txBox="1"/>
          <p:nvPr/>
        </p:nvSpPr>
        <p:spPr>
          <a:xfrm>
            <a:off x="3735009" y="677601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184" name="4"/>
          <p:cNvSpPr txBox="1"/>
          <p:nvPr/>
        </p:nvSpPr>
        <p:spPr>
          <a:xfrm>
            <a:off x="3735009" y="780731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185" name="5"/>
          <p:cNvSpPr txBox="1"/>
          <p:nvPr/>
        </p:nvSpPr>
        <p:spPr>
          <a:xfrm>
            <a:off x="3735009" y="8818582"/>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186" name="6"/>
          <p:cNvSpPr txBox="1"/>
          <p:nvPr/>
        </p:nvSpPr>
        <p:spPr>
          <a:xfrm>
            <a:off x="3735009" y="985525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187" name="2"/>
          <p:cNvSpPr txBox="1"/>
          <p:nvPr/>
        </p:nvSpPr>
        <p:spPr>
          <a:xfrm>
            <a:off x="7278442" y="463982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200" name="Verbindungslinie"/>
          <p:cNvSpPr/>
          <p:nvPr/>
        </p:nvSpPr>
        <p:spPr>
          <a:xfrm>
            <a:off x="9465749" y="4952517"/>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191" name="Gruppieren"/>
          <p:cNvGrpSpPr/>
          <p:nvPr/>
        </p:nvGrpSpPr>
        <p:grpSpPr>
          <a:xfrm>
            <a:off x="10116346" y="5333074"/>
            <a:ext cx="1630217" cy="1346201"/>
            <a:chOff x="0" y="234950"/>
            <a:chExt cx="1630215" cy="1346200"/>
          </a:xfrm>
        </p:grpSpPr>
        <p:sp>
          <p:nvSpPr>
            <p:cNvPr id="189"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190"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sp>
        <p:nvSpPr>
          <p:cNvPr id="192" name="4"/>
          <p:cNvSpPr txBox="1"/>
          <p:nvPr/>
        </p:nvSpPr>
        <p:spPr>
          <a:xfrm>
            <a:off x="7278442" y="5670772"/>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193" name="Abgerundetes Rechteck"/>
          <p:cNvSpPr/>
          <p:nvPr/>
        </p:nvSpPr>
        <p:spPr>
          <a:xfrm>
            <a:off x="7189451" y="5779839"/>
            <a:ext cx="604728" cy="749011"/>
          </a:xfrm>
          <a:prstGeom prst="roundRect">
            <a:avLst>
              <a:gd name="adj" fmla="val 22970"/>
            </a:avLst>
          </a:prstGeom>
          <a:ln w="114300">
            <a:solidFill>
              <a:srgbClr val="FFFC66"/>
            </a:solidFill>
            <a:miter lim="400000"/>
          </a:ln>
        </p:spPr>
        <p:txBody>
          <a:bodyPr lIns="0" tIns="0" rIns="0" bIns="0" anchor="ctr">
            <a:normAutofit/>
          </a:bodyPr>
          <a:lstStyle/>
          <a:p>
            <a:pPr algn="ctr" defTabSz="825500">
              <a:lnSpc>
                <a:spcPct val="100000"/>
              </a:lnSpc>
              <a:spcBef>
                <a:spcPts val="0"/>
              </a:spcBef>
              <a:defRPr sz="3200" b="0">
                <a:solidFill>
                  <a:srgbClr val="FFFFFF"/>
                </a:solidFill>
                <a:latin typeface="Comic Sans MS"/>
                <a:ea typeface="Comic Sans MS"/>
                <a:cs typeface="Comic Sans MS"/>
                <a:sym typeface="Comic Sans MS"/>
              </a:defRPr>
            </a:pPr>
            <a:endParaRPr/>
          </a:p>
        </p:txBody>
      </p:sp>
      <p:sp>
        <p:nvSpPr>
          <p:cNvPr id="194"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195"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196"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197"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198"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205" name="1"/>
          <p:cNvSpPr txBox="1"/>
          <p:nvPr/>
        </p:nvSpPr>
        <p:spPr>
          <a:xfrm>
            <a:off x="3744847" y="469624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206" name="2"/>
          <p:cNvSpPr txBox="1"/>
          <p:nvPr/>
        </p:nvSpPr>
        <p:spPr>
          <a:xfrm>
            <a:off x="3744847" y="5701785"/>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207" name="3"/>
          <p:cNvSpPr txBox="1"/>
          <p:nvPr/>
        </p:nvSpPr>
        <p:spPr>
          <a:xfrm>
            <a:off x="3744847" y="677691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208" name="4"/>
          <p:cNvSpPr txBox="1"/>
          <p:nvPr/>
        </p:nvSpPr>
        <p:spPr>
          <a:xfrm>
            <a:off x="3744847" y="780821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209" name="5"/>
          <p:cNvSpPr txBox="1"/>
          <p:nvPr/>
        </p:nvSpPr>
        <p:spPr>
          <a:xfrm>
            <a:off x="3744847" y="881948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210" name="6"/>
          <p:cNvSpPr txBox="1"/>
          <p:nvPr/>
        </p:nvSpPr>
        <p:spPr>
          <a:xfrm>
            <a:off x="3744847" y="9856154"/>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211" name="2"/>
          <p:cNvSpPr txBox="1"/>
          <p:nvPr/>
        </p:nvSpPr>
        <p:spPr>
          <a:xfrm>
            <a:off x="7275580" y="464072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grpSp>
        <p:nvGrpSpPr>
          <p:cNvPr id="216" name="Gruppieren"/>
          <p:cNvGrpSpPr/>
          <p:nvPr/>
        </p:nvGrpSpPr>
        <p:grpSpPr>
          <a:xfrm>
            <a:off x="9475587" y="5987850"/>
            <a:ext cx="2280815" cy="1739459"/>
            <a:chOff x="0" y="0"/>
            <a:chExt cx="2280813" cy="1739457"/>
          </a:xfrm>
        </p:grpSpPr>
        <p:sp>
          <p:nvSpPr>
            <p:cNvPr id="231"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215" name="Gruppieren"/>
            <p:cNvGrpSpPr/>
            <p:nvPr/>
          </p:nvGrpSpPr>
          <p:grpSpPr>
            <a:xfrm>
              <a:off x="650597" y="393257"/>
              <a:ext cx="1630217" cy="1346201"/>
              <a:chOff x="0" y="234950"/>
              <a:chExt cx="1630215" cy="1346200"/>
            </a:xfrm>
          </p:grpSpPr>
          <p:sp>
            <p:nvSpPr>
              <p:cNvPr id="213"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214"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sp>
        <p:nvSpPr>
          <p:cNvPr id="217" name="4"/>
          <p:cNvSpPr txBox="1"/>
          <p:nvPr/>
        </p:nvSpPr>
        <p:spPr>
          <a:xfrm>
            <a:off x="7262880" y="565897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218" name="Abgerundetes Rechteck"/>
          <p:cNvSpPr/>
          <p:nvPr/>
        </p:nvSpPr>
        <p:spPr>
          <a:xfrm>
            <a:off x="7186590" y="5755340"/>
            <a:ext cx="604728" cy="749011"/>
          </a:xfrm>
          <a:prstGeom prst="roundRect">
            <a:avLst>
              <a:gd name="adj" fmla="val 22970"/>
            </a:avLst>
          </a:prstGeom>
          <a:ln w="114300">
            <a:solidFill>
              <a:srgbClr val="FFFC66"/>
            </a:solidFill>
            <a:miter lim="400000"/>
          </a:ln>
        </p:spPr>
        <p:txBody>
          <a:bodyPr lIns="0" tIns="0" rIns="0" bIns="0" anchor="ctr">
            <a:normAutofit/>
          </a:bodyPr>
          <a:lstStyle/>
          <a:p>
            <a:pPr algn="ctr" defTabSz="825500">
              <a:lnSpc>
                <a:spcPct val="100000"/>
              </a:lnSpc>
              <a:spcBef>
                <a:spcPts val="0"/>
              </a:spcBef>
              <a:defRPr sz="3200" b="0">
                <a:solidFill>
                  <a:srgbClr val="FFFFFF"/>
                </a:solidFill>
                <a:latin typeface="Open Sans"/>
                <a:ea typeface="Open Sans"/>
                <a:cs typeface="Open Sans"/>
                <a:sym typeface="Open Sans"/>
              </a:defRPr>
            </a:pPr>
            <a:endParaRPr/>
          </a:p>
        </p:txBody>
      </p:sp>
      <p:grpSp>
        <p:nvGrpSpPr>
          <p:cNvPr id="223" name="Gruppieren"/>
          <p:cNvGrpSpPr/>
          <p:nvPr/>
        </p:nvGrpSpPr>
        <p:grpSpPr>
          <a:xfrm>
            <a:off x="9475587" y="4953418"/>
            <a:ext cx="2280815" cy="1739458"/>
            <a:chOff x="0" y="0"/>
            <a:chExt cx="2280813" cy="1739457"/>
          </a:xfrm>
        </p:grpSpPr>
        <p:sp>
          <p:nvSpPr>
            <p:cNvPr id="232"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222" name="Gruppieren"/>
            <p:cNvGrpSpPr/>
            <p:nvPr/>
          </p:nvGrpSpPr>
          <p:grpSpPr>
            <a:xfrm>
              <a:off x="650597" y="393257"/>
              <a:ext cx="1630217" cy="1346201"/>
              <a:chOff x="0" y="234950"/>
              <a:chExt cx="1630215" cy="1346200"/>
            </a:xfrm>
          </p:grpSpPr>
          <p:sp>
            <p:nvSpPr>
              <p:cNvPr id="220"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221"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sp>
        <p:nvSpPr>
          <p:cNvPr id="224" name="Abgerundetes Rechteck"/>
          <p:cNvSpPr/>
          <p:nvPr/>
        </p:nvSpPr>
        <p:spPr>
          <a:xfrm>
            <a:off x="10045720" y="6083077"/>
            <a:ext cx="698334" cy="749011"/>
          </a:xfrm>
          <a:prstGeom prst="roundRect">
            <a:avLst>
              <a:gd name="adj" fmla="val 19891"/>
            </a:avLst>
          </a:prstGeom>
          <a:ln w="114300">
            <a:solidFill>
              <a:srgbClr val="FFFC66"/>
            </a:solidFill>
            <a:miter lim="400000"/>
          </a:ln>
        </p:spPr>
        <p:txBody>
          <a:bodyPr lIns="0" tIns="0" rIns="0" bIns="0" anchor="ctr">
            <a:normAutofit/>
          </a:bodyPr>
          <a:lstStyle/>
          <a:p>
            <a:pPr algn="ctr" defTabSz="825500">
              <a:lnSpc>
                <a:spcPct val="100000"/>
              </a:lnSpc>
              <a:spcBef>
                <a:spcPts val="0"/>
              </a:spcBef>
              <a:defRPr sz="3200" b="0">
                <a:solidFill>
                  <a:srgbClr val="FFFFFF"/>
                </a:solidFill>
                <a:latin typeface="Comic Sans MS"/>
                <a:ea typeface="Comic Sans MS"/>
                <a:cs typeface="Comic Sans MS"/>
                <a:sym typeface="Comic Sans MS"/>
              </a:defRPr>
            </a:pPr>
            <a:endParaRPr/>
          </a:p>
        </p:txBody>
      </p:sp>
      <p:sp>
        <p:nvSpPr>
          <p:cNvPr id="225"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226"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227"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228"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229"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237" name="1"/>
          <p:cNvSpPr txBox="1"/>
          <p:nvPr/>
        </p:nvSpPr>
        <p:spPr>
          <a:xfrm>
            <a:off x="3740013" y="470017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238" name="2"/>
          <p:cNvSpPr txBox="1"/>
          <p:nvPr/>
        </p:nvSpPr>
        <p:spPr>
          <a:xfrm>
            <a:off x="3740013" y="5693018"/>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239" name="3"/>
          <p:cNvSpPr txBox="1"/>
          <p:nvPr/>
        </p:nvSpPr>
        <p:spPr>
          <a:xfrm>
            <a:off x="3740013" y="6780845"/>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240" name="4"/>
          <p:cNvSpPr txBox="1"/>
          <p:nvPr/>
        </p:nvSpPr>
        <p:spPr>
          <a:xfrm>
            <a:off x="3740013" y="7812144"/>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241" name="5"/>
          <p:cNvSpPr txBox="1"/>
          <p:nvPr/>
        </p:nvSpPr>
        <p:spPr>
          <a:xfrm>
            <a:off x="3740013" y="882341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242" name="6"/>
          <p:cNvSpPr txBox="1"/>
          <p:nvPr/>
        </p:nvSpPr>
        <p:spPr>
          <a:xfrm>
            <a:off x="3740013" y="984738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243" name="2"/>
          <p:cNvSpPr txBox="1"/>
          <p:nvPr/>
        </p:nvSpPr>
        <p:spPr>
          <a:xfrm>
            <a:off x="7283446" y="464466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grpSp>
        <p:nvGrpSpPr>
          <p:cNvPr id="248" name="Gruppieren"/>
          <p:cNvGrpSpPr/>
          <p:nvPr/>
        </p:nvGrpSpPr>
        <p:grpSpPr>
          <a:xfrm>
            <a:off x="9483453" y="6055283"/>
            <a:ext cx="2280815" cy="1739459"/>
            <a:chOff x="0" y="0"/>
            <a:chExt cx="2280813" cy="1739457"/>
          </a:xfrm>
        </p:grpSpPr>
        <p:sp>
          <p:nvSpPr>
            <p:cNvPr id="262"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247" name="Gruppieren"/>
            <p:cNvGrpSpPr/>
            <p:nvPr/>
          </p:nvGrpSpPr>
          <p:grpSpPr>
            <a:xfrm>
              <a:off x="650597" y="393257"/>
              <a:ext cx="1630217" cy="1346201"/>
              <a:chOff x="0" y="234950"/>
              <a:chExt cx="1630215" cy="1346200"/>
            </a:xfrm>
          </p:grpSpPr>
          <p:sp>
            <p:nvSpPr>
              <p:cNvPr id="245"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246"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sp>
        <p:nvSpPr>
          <p:cNvPr id="249" name="4"/>
          <p:cNvSpPr txBox="1"/>
          <p:nvPr/>
        </p:nvSpPr>
        <p:spPr>
          <a:xfrm>
            <a:off x="7270746" y="56629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grpSp>
        <p:nvGrpSpPr>
          <p:cNvPr id="254" name="Gruppieren"/>
          <p:cNvGrpSpPr/>
          <p:nvPr/>
        </p:nvGrpSpPr>
        <p:grpSpPr>
          <a:xfrm>
            <a:off x="9483453" y="4957351"/>
            <a:ext cx="2280815" cy="1739459"/>
            <a:chOff x="0" y="0"/>
            <a:chExt cx="2280813" cy="1739457"/>
          </a:xfrm>
        </p:grpSpPr>
        <p:sp>
          <p:nvSpPr>
            <p:cNvPr id="263"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253" name="Gruppieren"/>
            <p:cNvGrpSpPr/>
            <p:nvPr/>
          </p:nvGrpSpPr>
          <p:grpSpPr>
            <a:xfrm>
              <a:off x="650597" y="393257"/>
              <a:ext cx="1630217" cy="1346201"/>
              <a:chOff x="0" y="234950"/>
              <a:chExt cx="1630215" cy="1346200"/>
            </a:xfrm>
          </p:grpSpPr>
          <p:sp>
            <p:nvSpPr>
              <p:cNvPr id="251"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252"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sp>
        <p:nvSpPr>
          <p:cNvPr id="255" name="8"/>
          <p:cNvSpPr txBox="1"/>
          <p:nvPr/>
        </p:nvSpPr>
        <p:spPr>
          <a:xfrm>
            <a:off x="7283446" y="6725332"/>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8</a:t>
            </a:r>
          </a:p>
        </p:txBody>
      </p:sp>
      <p:sp>
        <p:nvSpPr>
          <p:cNvPr id="256"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257"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258"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259"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260"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268" name="1"/>
          <p:cNvSpPr txBox="1"/>
          <p:nvPr/>
        </p:nvSpPr>
        <p:spPr>
          <a:xfrm>
            <a:off x="3744847" y="470017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269" name="2"/>
          <p:cNvSpPr txBox="1"/>
          <p:nvPr/>
        </p:nvSpPr>
        <p:spPr>
          <a:xfrm>
            <a:off x="3744847" y="5693018"/>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270" name="3"/>
          <p:cNvSpPr txBox="1"/>
          <p:nvPr/>
        </p:nvSpPr>
        <p:spPr>
          <a:xfrm>
            <a:off x="3744847" y="6780845"/>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271" name="4"/>
          <p:cNvSpPr txBox="1"/>
          <p:nvPr/>
        </p:nvSpPr>
        <p:spPr>
          <a:xfrm>
            <a:off x="3744847" y="7812144"/>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272" name="5"/>
          <p:cNvSpPr txBox="1"/>
          <p:nvPr/>
        </p:nvSpPr>
        <p:spPr>
          <a:xfrm>
            <a:off x="3744847" y="882341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273" name="6"/>
          <p:cNvSpPr txBox="1"/>
          <p:nvPr/>
        </p:nvSpPr>
        <p:spPr>
          <a:xfrm>
            <a:off x="3744847" y="984738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274" name="2"/>
          <p:cNvSpPr txBox="1"/>
          <p:nvPr/>
        </p:nvSpPr>
        <p:spPr>
          <a:xfrm>
            <a:off x="7275580" y="464466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275" name="4"/>
          <p:cNvSpPr txBox="1"/>
          <p:nvPr/>
        </p:nvSpPr>
        <p:spPr>
          <a:xfrm>
            <a:off x="7262880" y="56629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276" name="8"/>
          <p:cNvSpPr txBox="1"/>
          <p:nvPr/>
        </p:nvSpPr>
        <p:spPr>
          <a:xfrm>
            <a:off x="7275580" y="6725332"/>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8</a:t>
            </a:r>
          </a:p>
        </p:txBody>
      </p:sp>
      <p:sp>
        <p:nvSpPr>
          <p:cNvPr id="277" name="16"/>
          <p:cNvSpPr txBox="1"/>
          <p:nvPr/>
        </p:nvSpPr>
        <p:spPr>
          <a:xfrm>
            <a:off x="7113933" y="7756632"/>
            <a:ext cx="765549"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16</a:t>
            </a:r>
          </a:p>
        </p:txBody>
      </p:sp>
      <p:sp>
        <p:nvSpPr>
          <p:cNvPr id="278" name="32"/>
          <p:cNvSpPr txBox="1"/>
          <p:nvPr/>
        </p:nvSpPr>
        <p:spPr>
          <a:xfrm>
            <a:off x="7113933" y="8780603"/>
            <a:ext cx="765549"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32</a:t>
            </a:r>
          </a:p>
        </p:txBody>
      </p:sp>
      <p:sp>
        <p:nvSpPr>
          <p:cNvPr id="279" name="64"/>
          <p:cNvSpPr txBox="1"/>
          <p:nvPr/>
        </p:nvSpPr>
        <p:spPr>
          <a:xfrm>
            <a:off x="7113933" y="9804575"/>
            <a:ext cx="765549"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64</a:t>
            </a:r>
          </a:p>
        </p:txBody>
      </p:sp>
      <p:sp>
        <p:nvSpPr>
          <p:cNvPr id="308" name="Verbindungslinie"/>
          <p:cNvSpPr/>
          <p:nvPr/>
        </p:nvSpPr>
        <p:spPr>
          <a:xfrm>
            <a:off x="9450187" y="7292768"/>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309" name="Verbindungslinie"/>
          <p:cNvSpPr/>
          <p:nvPr/>
        </p:nvSpPr>
        <p:spPr>
          <a:xfrm>
            <a:off x="9450187" y="8392680"/>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310" name="Verbindungslinie"/>
          <p:cNvSpPr/>
          <p:nvPr/>
        </p:nvSpPr>
        <p:spPr>
          <a:xfrm>
            <a:off x="9450187" y="9490761"/>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285" name="Gruppieren"/>
          <p:cNvGrpSpPr/>
          <p:nvPr/>
        </p:nvGrpSpPr>
        <p:grpSpPr>
          <a:xfrm>
            <a:off x="10100785" y="7686025"/>
            <a:ext cx="1630217" cy="1346201"/>
            <a:chOff x="0" y="234950"/>
            <a:chExt cx="1630215" cy="1346200"/>
          </a:xfrm>
        </p:grpSpPr>
        <p:sp>
          <p:nvSpPr>
            <p:cNvPr id="283"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284"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nvGrpSpPr>
          <p:cNvPr id="288" name="Gruppieren"/>
          <p:cNvGrpSpPr/>
          <p:nvPr/>
        </p:nvGrpSpPr>
        <p:grpSpPr>
          <a:xfrm>
            <a:off x="10100785" y="8785938"/>
            <a:ext cx="1630217" cy="1346201"/>
            <a:chOff x="0" y="234950"/>
            <a:chExt cx="1630215" cy="1346200"/>
          </a:xfrm>
        </p:grpSpPr>
        <p:sp>
          <p:nvSpPr>
            <p:cNvPr id="286"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287"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nvGrpSpPr>
          <p:cNvPr id="291" name="Gruppieren"/>
          <p:cNvGrpSpPr/>
          <p:nvPr/>
        </p:nvGrpSpPr>
        <p:grpSpPr>
          <a:xfrm>
            <a:off x="10100785" y="9881881"/>
            <a:ext cx="1630217" cy="1346201"/>
            <a:chOff x="0" y="234950"/>
            <a:chExt cx="1630215" cy="1346200"/>
          </a:xfrm>
        </p:grpSpPr>
        <p:sp>
          <p:nvSpPr>
            <p:cNvPr id="289"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290"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sp>
        <p:nvSpPr>
          <p:cNvPr id="292"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293"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294"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295"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296"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grpSp>
        <p:nvGrpSpPr>
          <p:cNvPr id="302" name="Gruppieren"/>
          <p:cNvGrpSpPr/>
          <p:nvPr/>
        </p:nvGrpSpPr>
        <p:grpSpPr>
          <a:xfrm>
            <a:off x="9483453" y="6055283"/>
            <a:ext cx="2280815" cy="1739459"/>
            <a:chOff x="0" y="0"/>
            <a:chExt cx="2280813" cy="1739457"/>
          </a:xfrm>
        </p:grpSpPr>
        <p:sp>
          <p:nvSpPr>
            <p:cNvPr id="311"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301" name="Gruppieren"/>
            <p:cNvGrpSpPr/>
            <p:nvPr/>
          </p:nvGrpSpPr>
          <p:grpSpPr>
            <a:xfrm>
              <a:off x="650597" y="393257"/>
              <a:ext cx="1630217" cy="1346201"/>
              <a:chOff x="0" y="234950"/>
              <a:chExt cx="1630215" cy="1346200"/>
            </a:xfrm>
          </p:grpSpPr>
          <p:sp>
            <p:nvSpPr>
              <p:cNvPr id="299"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300"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grpSp>
        <p:nvGrpSpPr>
          <p:cNvPr id="307" name="Gruppieren"/>
          <p:cNvGrpSpPr/>
          <p:nvPr/>
        </p:nvGrpSpPr>
        <p:grpSpPr>
          <a:xfrm>
            <a:off x="9483453" y="4957351"/>
            <a:ext cx="2280815" cy="1739459"/>
            <a:chOff x="0" y="0"/>
            <a:chExt cx="2280813" cy="1739457"/>
          </a:xfrm>
        </p:grpSpPr>
        <p:sp>
          <p:nvSpPr>
            <p:cNvPr id="312"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306" name="Gruppieren"/>
            <p:cNvGrpSpPr/>
            <p:nvPr/>
          </p:nvGrpSpPr>
          <p:grpSpPr>
            <a:xfrm>
              <a:off x="650597" y="393257"/>
              <a:ext cx="1630217" cy="1346201"/>
              <a:chOff x="0" y="234950"/>
              <a:chExt cx="1630215" cy="1346200"/>
            </a:xfrm>
          </p:grpSpPr>
          <p:sp>
            <p:nvSpPr>
              <p:cNvPr id="304"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305"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08"/>
                                        </p:tgtEl>
                                        <p:attrNameLst>
                                          <p:attrName>style.visibility</p:attrName>
                                        </p:attrNameLst>
                                      </p:cBhvr>
                                      <p:to>
                                        <p:strVal val="visible"/>
                                      </p:to>
                                    </p:set>
                                    <p:animEffect transition="in" filter="dissolv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85"/>
                                        </p:tgtEl>
                                        <p:attrNameLst>
                                          <p:attrName>style.visibility</p:attrName>
                                        </p:attrNameLst>
                                      </p:cBhvr>
                                      <p:to>
                                        <p:strVal val="visible"/>
                                      </p:to>
                                    </p:set>
                                    <p:animEffect transition="in" filter="dissolve">
                                      <p:cBhvr>
                                        <p:cTn id="12" dur="500"/>
                                        <p:tgtEl>
                                          <p:spTgt spid="2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77"/>
                                        </p:tgtEl>
                                        <p:attrNameLst>
                                          <p:attrName>style.visibility</p:attrName>
                                        </p:attrNameLst>
                                      </p:cBhvr>
                                      <p:to>
                                        <p:strVal val="visible"/>
                                      </p:to>
                                    </p:set>
                                    <p:animEffect transition="in" filter="dissolve">
                                      <p:cBhvr>
                                        <p:cTn id="17" dur="700"/>
                                        <p:tgtEl>
                                          <p:spTgt spid="2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309"/>
                                        </p:tgtEl>
                                        <p:attrNameLst>
                                          <p:attrName>style.visibility</p:attrName>
                                        </p:attrNameLst>
                                      </p:cBhvr>
                                      <p:to>
                                        <p:strVal val="visible"/>
                                      </p:to>
                                    </p:set>
                                    <p:animEffect transition="in" filter="dissolve">
                                      <p:cBhvr>
                                        <p:cTn id="22" dur="500"/>
                                        <p:tgtEl>
                                          <p:spTgt spid="30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288"/>
                                        </p:tgtEl>
                                        <p:attrNameLst>
                                          <p:attrName>style.visibility</p:attrName>
                                        </p:attrNameLst>
                                      </p:cBhvr>
                                      <p:to>
                                        <p:strVal val="visible"/>
                                      </p:to>
                                    </p:set>
                                    <p:animEffect transition="in" filter="dissolve">
                                      <p:cBhvr>
                                        <p:cTn id="27" dur="500"/>
                                        <p:tgtEl>
                                          <p:spTgt spid="28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278"/>
                                        </p:tgtEl>
                                        <p:attrNameLst>
                                          <p:attrName>style.visibility</p:attrName>
                                        </p:attrNameLst>
                                      </p:cBhvr>
                                      <p:to>
                                        <p:strVal val="visible"/>
                                      </p:to>
                                    </p:set>
                                    <p:animEffect transition="in" filter="dissolve">
                                      <p:cBhvr>
                                        <p:cTn id="32" dur="700"/>
                                        <p:tgtEl>
                                          <p:spTgt spid="27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310"/>
                                        </p:tgtEl>
                                        <p:attrNameLst>
                                          <p:attrName>style.visibility</p:attrName>
                                        </p:attrNameLst>
                                      </p:cBhvr>
                                      <p:to>
                                        <p:strVal val="visible"/>
                                      </p:to>
                                    </p:set>
                                    <p:animEffect transition="in" filter="dissolve">
                                      <p:cBhvr>
                                        <p:cTn id="37" dur="500"/>
                                        <p:tgtEl>
                                          <p:spTgt spid="3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291"/>
                                        </p:tgtEl>
                                        <p:attrNameLst>
                                          <p:attrName>style.visibility</p:attrName>
                                        </p:attrNameLst>
                                      </p:cBhvr>
                                      <p:to>
                                        <p:strVal val="visible"/>
                                      </p:to>
                                    </p:set>
                                    <p:animEffect transition="in" filter="dissolve">
                                      <p:cBhvr>
                                        <p:cTn id="42" dur="500"/>
                                        <p:tgtEl>
                                          <p:spTgt spid="29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279"/>
                                        </p:tgtEl>
                                        <p:attrNameLst>
                                          <p:attrName>style.visibility</p:attrName>
                                        </p:attrNameLst>
                                      </p:cBhvr>
                                      <p:to>
                                        <p:strVal val="visible"/>
                                      </p:to>
                                    </p:set>
                                    <p:animEffect transition="in" filter="dissolve">
                                      <p:cBhvr>
                                        <p:cTn id="47" dur="7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3" animBg="1" advAuto="0"/>
      <p:bldP spid="278" grpId="6" animBg="1" advAuto="0"/>
      <p:bldP spid="279" grpId="9" animBg="1" advAuto="0"/>
      <p:bldP spid="308" grpId="1" animBg="1" advAuto="0"/>
      <p:bldP spid="309" grpId="4" animBg="1" advAuto="0"/>
      <p:bldP spid="310" grpId="7" animBg="1" advAuto="0"/>
      <p:bldP spid="285" grpId="2" animBg="1" advAuto="0"/>
      <p:bldP spid="288" grpId="5" animBg="1" advAuto="0"/>
      <p:bldP spid="291" grpId="8"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317" name="1"/>
          <p:cNvSpPr txBox="1"/>
          <p:nvPr/>
        </p:nvSpPr>
        <p:spPr>
          <a:xfrm>
            <a:off x="3736080" y="470017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318" name="2"/>
          <p:cNvSpPr txBox="1"/>
          <p:nvPr/>
        </p:nvSpPr>
        <p:spPr>
          <a:xfrm>
            <a:off x="3736080" y="5693018"/>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319" name="3"/>
          <p:cNvSpPr txBox="1"/>
          <p:nvPr/>
        </p:nvSpPr>
        <p:spPr>
          <a:xfrm>
            <a:off x="3736080" y="6780845"/>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320" name="4"/>
          <p:cNvSpPr txBox="1"/>
          <p:nvPr/>
        </p:nvSpPr>
        <p:spPr>
          <a:xfrm>
            <a:off x="3736080" y="7812144"/>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321" name="5"/>
          <p:cNvSpPr txBox="1"/>
          <p:nvPr/>
        </p:nvSpPr>
        <p:spPr>
          <a:xfrm>
            <a:off x="3736080" y="882341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322" name="6"/>
          <p:cNvSpPr txBox="1"/>
          <p:nvPr/>
        </p:nvSpPr>
        <p:spPr>
          <a:xfrm>
            <a:off x="3736080" y="984738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323" name="Pfeil"/>
          <p:cNvSpPr/>
          <p:nvPr/>
        </p:nvSpPr>
        <p:spPr>
          <a:xfrm rot="10800000">
            <a:off x="9422317" y="9788755"/>
            <a:ext cx="1430110" cy="984039"/>
          </a:xfrm>
          <a:prstGeom prst="rightArrow">
            <a:avLst>
              <a:gd name="adj1" fmla="val 32000"/>
              <a:gd name="adj2" fmla="val 82598"/>
            </a:avLst>
          </a:prstGeom>
          <a:solidFill>
            <a:srgbClr val="000000"/>
          </a:solidFill>
          <a:ln w="12700">
            <a:miter lim="400000"/>
          </a:ln>
        </p:spPr>
        <p:txBody>
          <a:bodyPr lIns="0" tIns="0" rIns="0" bIns="0" anchor="ctr">
            <a:normAutofit fontScale="85000" lnSpcReduction="20000"/>
          </a:bodyPr>
          <a:lstStyle/>
          <a:p>
            <a:pPr algn="ctr" defTabSz="825500">
              <a:lnSpc>
                <a:spcPct val="100000"/>
              </a:lnSpc>
              <a:spcBef>
                <a:spcPts val="0"/>
              </a:spcBef>
              <a:defRPr sz="2900" b="0">
                <a:solidFill>
                  <a:srgbClr val="FFFFFF"/>
                </a:solidFill>
                <a:latin typeface="Helvetica Neue Medium"/>
                <a:ea typeface="Helvetica Neue Medium"/>
                <a:cs typeface="Helvetica Neue Medium"/>
                <a:sym typeface="Helvetica Neue Medium"/>
              </a:defRPr>
            </a:pPr>
            <a:endParaRPr/>
          </a:p>
        </p:txBody>
      </p:sp>
      <p:sp>
        <p:nvSpPr>
          <p:cNvPr id="324"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325"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326"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327"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328"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
        <p:nvSpPr>
          <p:cNvPr id="330" name="2"/>
          <p:cNvSpPr txBox="1"/>
          <p:nvPr/>
        </p:nvSpPr>
        <p:spPr>
          <a:xfrm>
            <a:off x="7275580" y="464466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331" name="4"/>
          <p:cNvSpPr txBox="1"/>
          <p:nvPr/>
        </p:nvSpPr>
        <p:spPr>
          <a:xfrm>
            <a:off x="7262880" y="56629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332" name="8"/>
          <p:cNvSpPr txBox="1"/>
          <p:nvPr/>
        </p:nvSpPr>
        <p:spPr>
          <a:xfrm>
            <a:off x="7275580" y="6725332"/>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8</a:t>
            </a:r>
          </a:p>
        </p:txBody>
      </p:sp>
      <p:sp>
        <p:nvSpPr>
          <p:cNvPr id="333" name="16"/>
          <p:cNvSpPr txBox="1"/>
          <p:nvPr/>
        </p:nvSpPr>
        <p:spPr>
          <a:xfrm>
            <a:off x="7113933" y="7756632"/>
            <a:ext cx="765549"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16</a:t>
            </a:r>
          </a:p>
        </p:txBody>
      </p:sp>
      <p:sp>
        <p:nvSpPr>
          <p:cNvPr id="334" name="32"/>
          <p:cNvSpPr txBox="1"/>
          <p:nvPr/>
        </p:nvSpPr>
        <p:spPr>
          <a:xfrm>
            <a:off x="7113933" y="8780603"/>
            <a:ext cx="765549"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32</a:t>
            </a:r>
          </a:p>
        </p:txBody>
      </p:sp>
      <p:sp>
        <p:nvSpPr>
          <p:cNvPr id="335" name="64"/>
          <p:cNvSpPr txBox="1"/>
          <p:nvPr/>
        </p:nvSpPr>
        <p:spPr>
          <a:xfrm>
            <a:off x="7113933" y="9804575"/>
            <a:ext cx="765549"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64</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Diese Folie gehört zum Material und darf nicht entfernt werden.…"/>
          <p:cNvSpPr txBox="1"/>
          <p:nvPr/>
        </p:nvSpPr>
        <p:spPr>
          <a:xfrm>
            <a:off x="1718938" y="3529641"/>
            <a:ext cx="21403324" cy="8775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ctr">
            <a:spAutoFit/>
          </a:bodyPr>
          <a:lstStyle/>
          <a:p>
            <a:pPr algn="ctr" defTabSz="457200">
              <a:lnSpc>
                <a:spcPts val="8400"/>
              </a:lnSpc>
              <a:spcBef>
                <a:spcPts val="0"/>
              </a:spcBef>
              <a:defRPr sz="4600" b="0">
                <a:latin typeface="Open Sans"/>
                <a:ea typeface="Open Sans"/>
                <a:cs typeface="Open Sans"/>
                <a:sym typeface="Open Sans"/>
              </a:defRPr>
            </a:pPr>
            <a:r>
              <a:t>Diese Folie gehört zum Material und darf nicht entfernt werden.</a:t>
            </a: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r>
              <a:t>Dieses Material wurde vom PIKAS-Team für das Deutsche Zentrum für Lehrerbildung Mathematik (DZLM) konzipiert und kann, soweit nicht anderweitig gekennzeichnet, unter der Creative Commons Lizenz BY-SA: Namensnennung – Weitergabe unter gleichen Bedingungen 4.0 International weiterverwendet werden.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Das bedeutet: Alle Folien und Materialien können für Zwecke der Aus- und Fortbildung sowie der Unterrichtsvorbereitung unter der Bedingung heruntergeladen, verändert und genutzt werden, dass alle Quellenangaben erhalten bleiben, PIKAS als Urheber genannt und das neu entstandene Material unter den gleichen Bedingungen weitergegeben wird.</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Bildnachweise und Zitatquellen finden sich auf den jeweiligen Folien bzw. in den Zusatzmaterialien.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Weitere Hinweise und Informationen zu PIKAS finden Sie unter </a:t>
            </a:r>
            <a:r>
              <a:rPr u="sng">
                <a:uFill>
                  <a:solidFill>
                    <a:srgbClr val="0000EE"/>
                  </a:solidFill>
                </a:uFill>
              </a:rPr>
              <a:t>http://pikas-digi.dzlm.de</a:t>
            </a:r>
            <a:r>
              <a:t>.</a:t>
            </a:r>
            <a:r>
              <a:rPr>
                <a:latin typeface="Times Roman"/>
                <a:ea typeface="Times Roman"/>
                <a:cs typeface="Times Roman"/>
                <a:sym typeface="Times Roman"/>
              </a:rPr>
              <a:t> </a:t>
            </a:r>
          </a:p>
          <a:p>
            <a:pPr defTabSz="457200">
              <a:lnSpc>
                <a:spcPts val="6700"/>
              </a:lnSpc>
              <a:spcBef>
                <a:spcPts val="0"/>
              </a:spcBef>
              <a:defRPr sz="3200" b="0">
                <a:latin typeface="Open Sans"/>
                <a:ea typeface="Open Sans"/>
                <a:cs typeface="Open Sans"/>
                <a:sym typeface="Open Sans"/>
              </a:defRPr>
            </a:pPr>
            <a:endParaRPr>
              <a:latin typeface="Times Roman"/>
              <a:ea typeface="Times Roman"/>
              <a:cs typeface="Times Roman"/>
              <a:sym typeface="Times Roman"/>
            </a:endParaRPr>
          </a:p>
        </p:txBody>
      </p:sp>
      <p:pic>
        <p:nvPicPr>
          <p:cNvPr id="154" name="Bild" descr="Bild"/>
          <p:cNvPicPr>
            <a:picLocks noChangeAspect="1"/>
          </p:cNvPicPr>
          <p:nvPr/>
        </p:nvPicPr>
        <p:blipFill>
          <a:blip r:embed="rId3"/>
          <a:stretch>
            <a:fillRect/>
          </a:stretch>
        </p:blipFill>
        <p:spPr>
          <a:xfrm>
            <a:off x="21625904" y="11831277"/>
            <a:ext cx="1486794" cy="522388"/>
          </a:xfrm>
          <a:prstGeom prst="rect">
            <a:avLst/>
          </a:prstGeom>
          <a:ln w="12700">
            <a:miter lim="400000"/>
          </a:ln>
        </p:spPr>
      </p:pic>
      <p:sp>
        <p:nvSpPr>
          <p:cNvPr id="155" name="Hinweise zu den Lizenzbedingungen"/>
          <p:cNvSpPr txBox="1"/>
          <p:nvPr/>
        </p:nvSpPr>
        <p:spPr>
          <a:xfrm>
            <a:off x="5870627" y="258561"/>
            <a:ext cx="18005187" cy="159369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183" tIns="40183" rIns="40183" bIns="40183" anchor="ctr">
            <a:normAutofit/>
          </a:bodyPr>
          <a:lstStyle/>
          <a:p>
            <a:r>
              <a:t>Hinweise zu den Lizenzbedingungen</a:t>
            </a:r>
          </a:p>
        </p:txBody>
      </p:sp>
    </p:spTree>
    <p:extLst>
      <p:ext uri="{BB962C8B-B14F-4D97-AF65-F5344CB8AC3E}">
        <p14:creationId xmlns:p14="http://schemas.microsoft.com/office/powerpoint/2010/main" val="36843017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Bild" descr="Bild"/>
          <p:cNvPicPr>
            <a:picLocks noChangeAspect="1"/>
          </p:cNvPicPr>
          <p:nvPr/>
        </p:nvPicPr>
        <p:blipFill>
          <a:blip r:embed="rId3"/>
          <a:stretch>
            <a:fillRect/>
          </a:stretch>
        </p:blipFill>
        <p:spPr>
          <a:xfrm>
            <a:off x="6039915" y="5416550"/>
            <a:ext cx="12304170" cy="3245225"/>
          </a:xfrm>
          <a:prstGeom prst="rect">
            <a:avLst/>
          </a:prstGeom>
          <a:ln w="12700">
            <a:miter lim="400000"/>
          </a:ln>
        </p:spPr>
      </p:pic>
      <p:sp>
        <p:nvSpPr>
          <p:cNvPr id="340" name="Juni 2020 © PIKAS digi (pikas-digi.dzlm.de)"/>
          <p:cNvSpPr txBox="1"/>
          <p:nvPr/>
        </p:nvSpPr>
        <p:spPr>
          <a:xfrm>
            <a:off x="9348365" y="12404047"/>
            <a:ext cx="5687270" cy="1104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0" tIns="381000" rIns="381000" bIns="381000" anchor="ctr">
            <a:normAutofit fontScale="25000" lnSpcReduction="20000"/>
          </a:bodyPr>
          <a:lstStyle/>
          <a:p>
            <a:pPr defTabSz="457200">
              <a:lnSpc>
                <a:spcPts val="5300"/>
              </a:lnSpc>
              <a:spcBef>
                <a:spcPts val="0"/>
              </a:spcBef>
              <a:defRPr sz="2000" b="0">
                <a:latin typeface="Open Sans"/>
                <a:ea typeface="Open Sans"/>
                <a:cs typeface="Open Sans"/>
                <a:sym typeface="Open Sans"/>
              </a:defRPr>
            </a:pPr>
            <a:r>
              <a:t>Juni 2020 © </a:t>
            </a:r>
            <a:r>
              <a:rPr b="1">
                <a:latin typeface="+mj-lt"/>
                <a:ea typeface="+mj-ea"/>
                <a:cs typeface="+mj-cs"/>
                <a:sym typeface="OpenSans-Bold"/>
              </a:rPr>
              <a:t>PIKAS digi</a:t>
            </a:r>
            <a:r>
              <a:t> </a:t>
            </a:r>
            <a:r>
              <a:rPr i="1">
                <a:latin typeface="OpenSans-Italic"/>
                <a:ea typeface="OpenSans-Italic"/>
                <a:cs typeface="OpenSans-Italic"/>
                <a:sym typeface="OpenSans-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39"/>
                                        </p:tgtEl>
                                        <p:attrNameLst>
                                          <p:attrName>style.visibility</p:attrName>
                                        </p:attrNameLst>
                                      </p:cBhvr>
                                      <p:to>
                                        <p:strVal val="visible"/>
                                      </p:to>
                                    </p:set>
                                    <p:animEffect transition="in" filter="dissolve">
                                      <p:cBhvr>
                                        <p:cTn id="7" dur="1500"/>
                                        <p:tgtEl>
                                          <p:spTgt spid="339"/>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339"/>
                                        </p:tgtEl>
                                        <p:attrNameLst>
                                          <p:attrName>ppt_w</p:attrName>
                                        </p:attrNameLst>
                                      </p:cBhvr>
                                      <p:tavLst>
                                        <p:tav tm="0">
                                          <p:val>
                                            <p:strVal val="ppt_w"/>
                                          </p:val>
                                        </p:tav>
                                        <p:tav tm="100000">
                                          <p:val>
                                            <p:strVal val="4*ppt_w"/>
                                          </p:val>
                                        </p:tav>
                                      </p:tavLst>
                                    </p:anim>
                                    <p:anim calcmode="lin" valueType="num">
                                      <p:cBhvr>
                                        <p:cTn id="11" dur="750" fill="hold"/>
                                        <p:tgtEl>
                                          <p:spTgt spid="339"/>
                                        </p:tgtEl>
                                        <p:attrNameLst>
                                          <p:attrName>ppt_h</p:attrName>
                                        </p:attrNameLst>
                                      </p:cBhvr>
                                      <p:tavLst>
                                        <p:tav tm="0">
                                          <p:val>
                                            <p:strVal val="ppt_h"/>
                                          </p:val>
                                        </p:tav>
                                        <p:tav tm="100000">
                                          <p:val>
                                            <p:strVal val="4*ppt_h"/>
                                          </p:val>
                                        </p:tav>
                                      </p:tavLst>
                                    </p:anim>
                                    <p:set>
                                      <p:cBhvr>
                                        <p:cTn id="12" fill="hold">
                                          <p:stCondLst>
                                            <p:cond delay="749"/>
                                          </p:stCondLst>
                                        </p:cTn>
                                        <p:tgtEl>
                                          <p:spTgt spid="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1" animBg="1" advAuto="0"/>
      <p:bldP spid="339"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3" name="Wie verwende ich eine Tabelle?"/>
          <p:cNvSpPr txBox="1"/>
          <p:nvPr/>
        </p:nvSpPr>
        <p:spPr>
          <a:xfrm>
            <a:off x="4074023" y="8369259"/>
            <a:ext cx="16235954"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ctr" defTabSz="2438338">
              <a:lnSpc>
                <a:spcPct val="80000"/>
              </a:lnSpc>
              <a:spcBef>
                <a:spcPts val="0"/>
              </a:spcBef>
              <a:defRPr sz="8000" b="0" spc="-159">
                <a:latin typeface="Roboto Medium"/>
                <a:ea typeface="Roboto Medium"/>
                <a:cs typeface="Roboto Medium"/>
                <a:sym typeface="Roboto Medium"/>
              </a:defRPr>
            </a:lvl1pPr>
          </a:lstStyle>
          <a:p>
            <a:r>
              <a:t>Wie verwende ich eine Tabelle?</a:t>
            </a:r>
          </a:p>
        </p:txBody>
      </p:sp>
      <p:pic>
        <p:nvPicPr>
          <p:cNvPr id="54" name="digi-Logo.png" descr="digi-Logo.png"/>
          <p:cNvPicPr>
            <a:picLocks noChangeAspect="1"/>
          </p:cNvPicPr>
          <p:nvPr/>
        </p:nvPicPr>
        <p:blipFill>
          <a:blip r:embed="rId3"/>
          <a:stretch>
            <a:fillRect/>
          </a:stretch>
        </p:blipFill>
        <p:spPr>
          <a:xfrm>
            <a:off x="6868410" y="2872113"/>
            <a:ext cx="10647180" cy="363697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ine schnell wachsende Seerosenart, verdoppelt ihre Blattanzahl jeden Tag.…"/>
          <p:cNvSpPr txBox="1"/>
          <p:nvPr/>
        </p:nvSpPr>
        <p:spPr>
          <a:xfrm>
            <a:off x="1611486" y="4586598"/>
            <a:ext cx="21161029" cy="6661786"/>
          </a:xfrm>
          <a:prstGeom prst="rect">
            <a:avLst/>
          </a:prstGeom>
          <a:solidFill>
            <a:srgbClr val="FFFFFF"/>
          </a:solidFill>
          <a:ln w="254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8000"/>
            </a:pPr>
            <a:r>
              <a:t>Eine schnell wachsende Seerosenart, verdoppelt ihre Blattanzahl jeden Tag.</a:t>
            </a:r>
          </a:p>
          <a:p>
            <a:pPr>
              <a:defRPr sz="8000"/>
            </a:pPr>
            <a:r>
              <a:t>Am ersten Tag hat die Seerose 2 Blätter.</a:t>
            </a:r>
          </a:p>
          <a:p>
            <a:pPr>
              <a:defRPr sz="8000"/>
            </a:pPr>
            <a:r>
              <a:t>Wie viele Blätter hat sie am 6. Tag?</a:t>
            </a:r>
          </a:p>
        </p:txBody>
      </p:sp>
      <p:sp>
        <p:nvSpPr>
          <p:cNvPr id="60"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66"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67"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68" name="Zelle"/>
          <p:cNvSpPr txBox="1"/>
          <p:nvPr/>
        </p:nvSpPr>
        <p:spPr>
          <a:xfrm>
            <a:off x="13321227" y="11785351"/>
            <a:ext cx="2621793" cy="1424705"/>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Zelle</a:t>
            </a:r>
          </a:p>
        </p:txBody>
      </p:sp>
      <p:sp>
        <p:nvSpPr>
          <p:cNvPr id="69"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
        <p:nvSpPr>
          <p:cNvPr id="70"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graphicFrame>
        <p:nvGraphicFramePr>
          <p:cNvPr id="71"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lnB w="101600">
                      <a:solidFill>
                        <a:srgbClr val="A0030F"/>
                      </a:solidFill>
                      <a:miter lim="400000"/>
                    </a:lnB>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A0030F"/>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A0030F"/>
                      </a:solidFill>
                      <a:miter lim="400000"/>
                    </a:lnL>
                    <a:lnR w="101600">
                      <a:solidFill>
                        <a:srgbClr val="A0030F"/>
                      </a:solidFill>
                      <a:miter lim="400000"/>
                    </a:lnR>
                    <a:lnT w="101600">
                      <a:solidFill>
                        <a:srgbClr val="A0030F"/>
                      </a:solidFill>
                      <a:miter lim="400000"/>
                    </a:lnT>
                    <a:lnB w="101600">
                      <a:solidFill>
                        <a:srgbClr val="A0030F"/>
                      </a:solidFill>
                      <a:miter lim="400000"/>
                    </a:lnB>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A0030F"/>
                      </a:solidFill>
                      <a:miter lim="400000"/>
                    </a:lnT>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77"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78"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79"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80"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graphicFrame>
        <p:nvGraphicFramePr>
          <p:cNvPr id="81"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 name="Tabelle"/>
          <p:cNvGraphicFramePr/>
          <p:nvPr/>
        </p:nvGraphicFramePr>
        <p:xfrm>
          <a:off x="2280160" y="3559447"/>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87" name="1"/>
          <p:cNvSpPr txBox="1"/>
          <p:nvPr/>
        </p:nvSpPr>
        <p:spPr>
          <a:xfrm>
            <a:off x="3740914" y="470017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88" name="2"/>
          <p:cNvSpPr txBox="1"/>
          <p:nvPr/>
        </p:nvSpPr>
        <p:spPr>
          <a:xfrm>
            <a:off x="7284348" y="464466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89"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90"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pPr>
              <a:defRPr>
                <a:solidFill>
                  <a:srgbClr val="A0030F"/>
                </a:solidFill>
              </a:defRPr>
            </a:pPr>
            <a:r>
              <a:t>Am ersten Tag hat die Seerose 2 Blätter.</a:t>
            </a:r>
          </a:p>
          <a:p>
            <a:r>
              <a:t>Wie viele Blätter hat sie am 6. Tag?</a:t>
            </a:r>
          </a:p>
        </p:txBody>
      </p:sp>
      <p:sp>
        <p:nvSpPr>
          <p:cNvPr id="91"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92"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93"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animBg="1" advAuto="0"/>
      <p:bldP spid="88"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Tabelle"/>
          <p:cNvGraphicFramePr/>
          <p:nvPr/>
        </p:nvGraphicFramePr>
        <p:xfrm>
          <a:off x="2275155" y="3560602"/>
          <a:ext cx="6951601" cy="7289723"/>
        </p:xfrm>
        <a:graphic>
          <a:graphicData uri="http://schemas.openxmlformats.org/drawingml/2006/table">
            <a:tbl>
              <a:tblPr firstRow="1" firstCol="1">
                <a:tableStyleId>{4C3C2611-4C71-4FC5-86AE-919BDF0F9419}</a:tableStyleId>
              </a:tblPr>
              <a:tblGrid>
                <a:gridCol w="3483242">
                  <a:extLst>
                    <a:ext uri="{9D8B030D-6E8A-4147-A177-3AD203B41FA5}">
                      <a16:colId xmlns:a16="http://schemas.microsoft.com/office/drawing/2014/main" val="20000"/>
                    </a:ext>
                  </a:extLst>
                </a:gridCol>
                <a:gridCol w="3468359">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solidFill>
                            <a:srgbClr val="044D84"/>
                          </a:solidFill>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99" name="1"/>
          <p:cNvSpPr txBox="1"/>
          <p:nvPr/>
        </p:nvSpPr>
        <p:spPr>
          <a:xfrm>
            <a:off x="3740914" y="46914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100" name="2"/>
          <p:cNvSpPr txBox="1"/>
          <p:nvPr/>
        </p:nvSpPr>
        <p:spPr>
          <a:xfrm>
            <a:off x="3740914" y="569695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01" name="3"/>
          <p:cNvSpPr txBox="1"/>
          <p:nvPr/>
        </p:nvSpPr>
        <p:spPr>
          <a:xfrm>
            <a:off x="3740914" y="677940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102" name="4"/>
          <p:cNvSpPr txBox="1"/>
          <p:nvPr/>
        </p:nvSpPr>
        <p:spPr>
          <a:xfrm>
            <a:off x="3740914" y="780337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103" name="5"/>
          <p:cNvSpPr txBox="1"/>
          <p:nvPr/>
        </p:nvSpPr>
        <p:spPr>
          <a:xfrm>
            <a:off x="3740914" y="8827349"/>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104" name="6"/>
          <p:cNvSpPr txBox="1"/>
          <p:nvPr/>
        </p:nvSpPr>
        <p:spPr>
          <a:xfrm>
            <a:off x="3740914" y="985132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105" name="2"/>
          <p:cNvSpPr txBox="1"/>
          <p:nvPr/>
        </p:nvSpPr>
        <p:spPr>
          <a:xfrm>
            <a:off x="7284348" y="464859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06"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107"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108"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109"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110"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advAuto="0"/>
      <p:bldP spid="101" grpId="2" animBg="1" advAuto="0"/>
      <p:bldP spid="102" grpId="3" animBg="1" advAuto="0"/>
      <p:bldP spid="103" grpId="4" animBg="1" advAuto="0"/>
      <p:bldP spid="104"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 name="Tabelle"/>
          <p:cNvGraphicFramePr/>
          <p:nvPr/>
        </p:nvGraphicFramePr>
        <p:xfrm>
          <a:off x="2280160" y="3560602"/>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116" name="1"/>
          <p:cNvSpPr txBox="1"/>
          <p:nvPr/>
        </p:nvSpPr>
        <p:spPr>
          <a:xfrm>
            <a:off x="3740914" y="46914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117" name="2"/>
          <p:cNvSpPr txBox="1"/>
          <p:nvPr/>
        </p:nvSpPr>
        <p:spPr>
          <a:xfrm>
            <a:off x="3740914" y="569695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18" name="3"/>
          <p:cNvSpPr txBox="1"/>
          <p:nvPr/>
        </p:nvSpPr>
        <p:spPr>
          <a:xfrm>
            <a:off x="3740914" y="6772078"/>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119" name="4"/>
          <p:cNvSpPr txBox="1"/>
          <p:nvPr/>
        </p:nvSpPr>
        <p:spPr>
          <a:xfrm>
            <a:off x="3740914" y="780337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120" name="5"/>
          <p:cNvSpPr txBox="1"/>
          <p:nvPr/>
        </p:nvSpPr>
        <p:spPr>
          <a:xfrm>
            <a:off x="3740914" y="8827349"/>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121" name="6"/>
          <p:cNvSpPr txBox="1"/>
          <p:nvPr/>
        </p:nvSpPr>
        <p:spPr>
          <a:xfrm>
            <a:off x="3740914" y="985132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122" name="2"/>
          <p:cNvSpPr txBox="1"/>
          <p:nvPr/>
        </p:nvSpPr>
        <p:spPr>
          <a:xfrm>
            <a:off x="7284348" y="4648593"/>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23" name="Abgerundetes Rechteck"/>
          <p:cNvSpPr/>
          <p:nvPr/>
        </p:nvSpPr>
        <p:spPr>
          <a:xfrm>
            <a:off x="7222552" y="4732876"/>
            <a:ext cx="604728" cy="749011"/>
          </a:xfrm>
          <a:prstGeom prst="roundRect">
            <a:avLst>
              <a:gd name="adj" fmla="val 22970"/>
            </a:avLst>
          </a:prstGeom>
          <a:ln w="114300">
            <a:solidFill>
              <a:srgbClr val="FFFC66"/>
            </a:solidFill>
            <a:miter lim="400000"/>
          </a:ln>
        </p:spPr>
        <p:txBody>
          <a:bodyPr lIns="0" tIns="0" rIns="0" bIns="0" anchor="ctr">
            <a:normAutofit/>
          </a:bodyPr>
          <a:lstStyle/>
          <a:p>
            <a:pPr algn="ctr" defTabSz="825500">
              <a:lnSpc>
                <a:spcPct val="100000"/>
              </a:lnSpc>
              <a:spcBef>
                <a:spcPts val="0"/>
              </a:spcBef>
              <a:defRPr sz="3200" b="0">
                <a:solidFill>
                  <a:srgbClr val="FFFFFF"/>
                </a:solidFill>
                <a:latin typeface="Open Sans"/>
                <a:ea typeface="Open Sans"/>
                <a:cs typeface="Open Sans"/>
                <a:sym typeface="Open Sans"/>
              </a:defRPr>
            </a:pPr>
            <a:endParaRPr/>
          </a:p>
        </p:txBody>
      </p:sp>
      <p:sp>
        <p:nvSpPr>
          <p:cNvPr id="124"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125"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a:t>
            </a:r>
            <a:r>
              <a:rPr>
                <a:solidFill>
                  <a:srgbClr val="A0030F"/>
                </a:solidFill>
              </a:rPr>
              <a:t>verdoppelt ihre Blattanzahl jeden Tag</a:t>
            </a:r>
            <a:r>
              <a:t>.</a:t>
            </a:r>
          </a:p>
          <a:p>
            <a:r>
              <a:t>Am ersten Tag hat die Seerose 2 Blätter.</a:t>
            </a:r>
          </a:p>
          <a:p>
            <a:r>
              <a:t>Wie viele Blätter hat sie am 6. Tag?</a:t>
            </a:r>
          </a:p>
        </p:txBody>
      </p:sp>
      <p:sp>
        <p:nvSpPr>
          <p:cNvPr id="126"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127"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128"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 name="Tabelle"/>
          <p:cNvGraphicFramePr/>
          <p:nvPr/>
        </p:nvGraphicFramePr>
        <p:xfrm>
          <a:off x="2284094" y="3560602"/>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5500">
                        <a:defRPr b="0"/>
                      </a:pPr>
                      <a:r>
                        <a:rPr sz="5200" b="1">
                          <a:latin typeface="+mj-lt"/>
                          <a:ea typeface="+mj-ea"/>
                          <a:cs typeface="+mj-cs"/>
                          <a:sym typeface="OpenSans-Bold"/>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00BF00"/>
                      </a:solidFill>
                      <a:miter lim="400000"/>
                    </a:lnB>
                  </a:tcPr>
                </a:tc>
                <a:tc>
                  <a:txBody>
                    <a:bodyPr/>
                    <a:lstStyle/>
                    <a:p>
                      <a:pPr defTabSz="825500">
                        <a:defRPr b="0"/>
                      </a:pPr>
                      <a:r>
                        <a:rPr sz="5200" b="1">
                          <a:latin typeface="+mj-lt"/>
                          <a:ea typeface="+mj-ea"/>
                          <a:cs typeface="+mj-cs"/>
                          <a:sym typeface="OpenSans-Bold"/>
                        </a:rPr>
                        <a:t>Blätter</a:t>
                      </a:r>
                    </a:p>
                  </a:txBody>
                  <a:tcPr marL="50800" marR="50800" marT="50800" marB="50800" anchor="ctr" horzOverflow="overflow">
                    <a:lnL w="101600">
                      <a:solidFill>
                        <a:srgbClr val="044D84"/>
                      </a:solidFill>
                      <a:miter lim="400000"/>
                    </a:lnL>
                    <a:lnB w="101600">
                      <a:solidFill>
                        <a:srgbClr val="00BF00"/>
                      </a:solidFill>
                      <a:miter lim="400000"/>
                    </a:lnB>
                  </a:tcPr>
                </a:tc>
                <a:extLst>
                  <a:ext uri="{0D108BD9-81ED-4DB2-BD59-A6C34878D82A}">
                    <a16:rowId xmlns:a16="http://schemas.microsoft.com/office/drawing/2014/main" val="10000"/>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0BF00"/>
                      </a:solidFill>
                      <a:miter lim="400000"/>
                    </a:lnL>
                    <a:lnR w="101600">
                      <a:solidFill>
                        <a:srgbClr val="044D84"/>
                      </a:solidFill>
                      <a:miter lim="400000"/>
                    </a:lnR>
                    <a:lnT w="101600">
                      <a:solidFill>
                        <a:srgbClr val="00BF00"/>
                      </a:solidFill>
                      <a:miter lim="400000"/>
                    </a:lnT>
                    <a:lnB w="101600">
                      <a:solidFill>
                        <a:srgbClr val="00BF00"/>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0BF00"/>
                      </a:solidFill>
                      <a:miter lim="400000"/>
                    </a:lnR>
                    <a:lnT w="101600">
                      <a:solidFill>
                        <a:srgbClr val="00BF00"/>
                      </a:solidFill>
                      <a:miter lim="400000"/>
                    </a:lnT>
                    <a:lnB w="101600">
                      <a:solidFill>
                        <a:srgbClr val="00BF00"/>
                      </a:solidFill>
                      <a:miter lim="400000"/>
                    </a:lnB>
                  </a:tcPr>
                </a:tc>
                <a:extLst>
                  <a:ext uri="{0D108BD9-81ED-4DB2-BD59-A6C34878D82A}">
                    <a16:rowId xmlns:a16="http://schemas.microsoft.com/office/drawing/2014/main" val="10001"/>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00BF00"/>
                      </a:solidFill>
                      <a:miter lim="400000"/>
                    </a:lnT>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T w="101600">
                      <a:solidFill>
                        <a:srgbClr val="00BF00"/>
                      </a:solidFill>
                      <a:miter lim="400000"/>
                    </a:lnT>
                  </a:tcPr>
                </a:tc>
                <a:extLst>
                  <a:ext uri="{0D108BD9-81ED-4DB2-BD59-A6C34878D82A}">
                    <a16:rowId xmlns:a16="http://schemas.microsoft.com/office/drawing/2014/main" val="10002"/>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3"/>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4"/>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134" name="1"/>
          <p:cNvSpPr txBox="1"/>
          <p:nvPr/>
        </p:nvSpPr>
        <p:spPr>
          <a:xfrm>
            <a:off x="3744847" y="46914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1</a:t>
            </a:r>
          </a:p>
        </p:txBody>
      </p:sp>
      <p:sp>
        <p:nvSpPr>
          <p:cNvPr id="135" name="2"/>
          <p:cNvSpPr txBox="1"/>
          <p:nvPr/>
        </p:nvSpPr>
        <p:spPr>
          <a:xfrm>
            <a:off x="3744847" y="5696951"/>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36" name="3"/>
          <p:cNvSpPr txBox="1"/>
          <p:nvPr/>
        </p:nvSpPr>
        <p:spPr>
          <a:xfrm>
            <a:off x="3744847" y="6772078"/>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3</a:t>
            </a:r>
          </a:p>
        </p:txBody>
      </p:sp>
      <p:sp>
        <p:nvSpPr>
          <p:cNvPr id="137" name="4"/>
          <p:cNvSpPr txBox="1"/>
          <p:nvPr/>
        </p:nvSpPr>
        <p:spPr>
          <a:xfrm>
            <a:off x="3744847" y="7803377"/>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4</a:t>
            </a:r>
          </a:p>
        </p:txBody>
      </p:sp>
      <p:sp>
        <p:nvSpPr>
          <p:cNvPr id="138" name="5"/>
          <p:cNvSpPr txBox="1"/>
          <p:nvPr/>
        </p:nvSpPr>
        <p:spPr>
          <a:xfrm>
            <a:off x="3744847" y="8827349"/>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5</a:t>
            </a:r>
          </a:p>
        </p:txBody>
      </p:sp>
      <p:sp>
        <p:nvSpPr>
          <p:cNvPr id="139" name="6"/>
          <p:cNvSpPr txBox="1"/>
          <p:nvPr/>
        </p:nvSpPr>
        <p:spPr>
          <a:xfrm>
            <a:off x="3744847" y="9851320"/>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6</a:t>
            </a:r>
          </a:p>
        </p:txBody>
      </p:sp>
      <p:sp>
        <p:nvSpPr>
          <p:cNvPr id="140" name="2"/>
          <p:cNvSpPr txBox="1"/>
          <p:nvPr/>
        </p:nvSpPr>
        <p:spPr>
          <a:xfrm>
            <a:off x="7285868" y="4640606"/>
            <a:ext cx="460562"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Open Sans"/>
                <a:ea typeface="Open Sans"/>
                <a:cs typeface="Open Sans"/>
                <a:sym typeface="Open Sans"/>
              </a:defRPr>
            </a:lvl1pPr>
          </a:lstStyle>
          <a:p>
            <a:r>
              <a:t>2</a:t>
            </a:r>
          </a:p>
        </p:txBody>
      </p:sp>
      <p:sp>
        <p:nvSpPr>
          <p:cNvPr id="153" name="Verbindungslinie"/>
          <p:cNvSpPr/>
          <p:nvPr/>
        </p:nvSpPr>
        <p:spPr>
          <a:xfrm>
            <a:off x="9462887" y="4961284"/>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144" name="Gruppieren"/>
          <p:cNvGrpSpPr/>
          <p:nvPr/>
        </p:nvGrpSpPr>
        <p:grpSpPr>
          <a:xfrm>
            <a:off x="10113485" y="5354542"/>
            <a:ext cx="1630217" cy="1346201"/>
            <a:chOff x="0" y="234950"/>
            <a:chExt cx="1630215" cy="1346200"/>
          </a:xfrm>
        </p:grpSpPr>
        <p:sp>
          <p:nvSpPr>
            <p:cNvPr id="142" name="2"/>
            <p:cNvSpPr/>
            <p:nvPr/>
          </p:nvSpPr>
          <p:spPr>
            <a:xfrm>
              <a:off x="360215" y="3111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lnSpc>
                  <a:spcPct val="100000"/>
                </a:lnSpc>
                <a:spcBef>
                  <a:spcPts val="0"/>
                </a:spcBef>
                <a:defRPr sz="3000"/>
              </a:lvl1pPr>
            </a:lstStyle>
            <a:p>
              <a:r>
                <a:t>2</a:t>
              </a:r>
            </a:p>
          </p:txBody>
        </p:sp>
        <p:sp>
          <p:nvSpPr>
            <p:cNvPr id="143" name="Kreis"/>
            <p:cNvSpPr/>
            <p:nvPr/>
          </p:nvSpPr>
          <p:spPr>
            <a:xfrm>
              <a:off x="0" y="234950"/>
              <a:ext cx="152400" cy="152401"/>
            </a:xfrm>
            <a:prstGeom prst="ellipse">
              <a:avLst/>
            </a:prstGeom>
            <a:solidFill>
              <a:srgbClr val="000000"/>
            </a:solidFill>
            <a:ln w="12700" cap="flat">
              <a:noFill/>
              <a:miter lim="400000"/>
            </a:ln>
            <a:effectLst/>
          </p:spPr>
          <p:txBody>
            <a:bodyPr wrap="square" lIns="0" tIns="0" rIns="0" bIns="0" numCol="1" anchor="ctr">
              <a:normAutofit fontScale="25000" lnSpcReduction="20000"/>
            </a:bodyPr>
            <a:lstStyle/>
            <a:p>
              <a:pPr algn="ctr" defTabSz="825500">
                <a:lnSpc>
                  <a:spcPct val="100000"/>
                </a:lnSpc>
                <a:spcBef>
                  <a:spcPts val="0"/>
                </a:spcBef>
                <a:defRPr sz="3200" b="0">
                  <a:solidFill>
                    <a:srgbClr val="FFFFFF"/>
                  </a:solidFill>
                  <a:latin typeface="Helvetica Neue Medium"/>
                  <a:ea typeface="Helvetica Neue Medium"/>
                  <a:cs typeface="Helvetica Neue Medium"/>
                  <a:sym typeface="Helvetica Neue Medium"/>
                </a:defRPr>
              </a:pPr>
              <a:endParaRPr/>
            </a:p>
          </p:txBody>
        </p:sp>
      </p:grpSp>
      <p:sp>
        <p:nvSpPr>
          <p:cNvPr id="145" name="Abgerundetes Rechteck"/>
          <p:cNvSpPr/>
          <p:nvPr/>
        </p:nvSpPr>
        <p:spPr>
          <a:xfrm>
            <a:off x="9997885" y="5056237"/>
            <a:ext cx="764860" cy="749011"/>
          </a:xfrm>
          <a:prstGeom prst="roundRect">
            <a:avLst>
              <a:gd name="adj" fmla="val 18546"/>
            </a:avLst>
          </a:prstGeom>
          <a:ln w="114300">
            <a:solidFill>
              <a:srgbClr val="FFFC66"/>
            </a:solidFill>
            <a:miter lim="400000"/>
          </a:ln>
        </p:spPr>
        <p:txBody>
          <a:bodyPr lIns="0" tIns="0" rIns="0" bIns="0" anchor="ctr">
            <a:normAutofit/>
          </a:bodyPr>
          <a:lstStyle/>
          <a:p>
            <a:pPr algn="ctr" defTabSz="825500">
              <a:lnSpc>
                <a:spcPct val="100000"/>
              </a:lnSpc>
              <a:spcBef>
                <a:spcPts val="0"/>
              </a:spcBef>
              <a:defRPr sz="3200" b="0">
                <a:solidFill>
                  <a:srgbClr val="FFFFFF"/>
                </a:solidFill>
                <a:latin typeface="Comic Sans MS"/>
                <a:ea typeface="Comic Sans MS"/>
                <a:cs typeface="Comic Sans MS"/>
                <a:sym typeface="Comic Sans MS"/>
              </a:defRPr>
            </a:pPr>
            <a:endParaRPr/>
          </a:p>
        </p:txBody>
      </p:sp>
      <p:sp>
        <p:nvSpPr>
          <p:cNvPr id="146" name="Wie verwende ich eine Tabelle?"/>
          <p:cNvSpPr/>
          <p:nvPr/>
        </p:nvSpPr>
        <p:spPr>
          <a:xfrm>
            <a:off x="5152414" y="530117"/>
            <a:ext cx="14485572" cy="11095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2267655">
              <a:spcBef>
                <a:spcPts val="4100"/>
              </a:spcBef>
              <a:defRPr sz="5580"/>
            </a:lvl1pPr>
          </a:lstStyle>
          <a:p>
            <a:r>
              <a:t>Wie verwende ich eine Tabelle?</a:t>
            </a:r>
          </a:p>
        </p:txBody>
      </p:sp>
      <p:sp>
        <p:nvSpPr>
          <p:cNvPr id="147" name="Eine schnell wachsende Seerosenart, verdoppelt ihre Blattanzahl jeden Tag.…"/>
          <p:cNvSpPr txBox="1"/>
          <p:nvPr/>
        </p:nvSpPr>
        <p:spPr>
          <a:xfrm>
            <a:off x="12414027" y="2979427"/>
            <a:ext cx="10851861" cy="80778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Eine schnell wachsende Seerosenart, verdoppelt ihre Blattanzahl jeden Tag.</a:t>
            </a:r>
          </a:p>
          <a:p>
            <a:r>
              <a:t>Am ersten Tag hat die Seerose 2 Blätter.</a:t>
            </a:r>
          </a:p>
          <a:p>
            <a:r>
              <a:t>Wie viele Blätter hat sie am 6. Tag?</a:t>
            </a:r>
          </a:p>
        </p:txBody>
      </p:sp>
      <p:sp>
        <p:nvSpPr>
          <p:cNvPr id="148" name="Spalte"/>
          <p:cNvSpPr txBox="1"/>
          <p:nvPr/>
        </p:nvSpPr>
        <p:spPr>
          <a:xfrm>
            <a:off x="6484251" y="11785351"/>
            <a:ext cx="2806426" cy="142470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Spalte</a:t>
            </a:r>
          </a:p>
        </p:txBody>
      </p:sp>
      <p:sp>
        <p:nvSpPr>
          <p:cNvPr id="149" name="Zeile"/>
          <p:cNvSpPr txBox="1"/>
          <p:nvPr/>
        </p:nvSpPr>
        <p:spPr>
          <a:xfrm>
            <a:off x="9741486" y="11785351"/>
            <a:ext cx="3128933" cy="142470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a:solidFill>
                  <a:srgbClr val="FFFFFF"/>
                </a:solidFill>
              </a:defRPr>
            </a:lvl1pPr>
          </a:lstStyle>
          <a:p>
            <a:r>
              <a:t>Zeile</a:t>
            </a:r>
          </a:p>
        </p:txBody>
      </p:sp>
      <p:sp>
        <p:nvSpPr>
          <p:cNvPr id="150" name="Fachbegriffe:"/>
          <p:cNvSpPr txBox="1"/>
          <p:nvPr/>
        </p:nvSpPr>
        <p:spPr>
          <a:xfrm>
            <a:off x="1056060" y="11902805"/>
            <a:ext cx="4765900"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0">
                <a:latin typeface="Open Sans"/>
                <a:ea typeface="Open Sans"/>
                <a:cs typeface="Open Sans"/>
                <a:sym typeface="Open Sans"/>
              </a:defRPr>
            </a:lvl1pPr>
          </a:lstStyle>
          <a:p>
            <a:r>
              <a:t>Fachbegriffe:</a:t>
            </a:r>
          </a:p>
        </p:txBody>
      </p:sp>
      <p:sp>
        <p:nvSpPr>
          <p:cNvPr id="152" name="Abgerundetes Rechteck"/>
          <p:cNvSpPr/>
          <p:nvPr/>
        </p:nvSpPr>
        <p:spPr>
          <a:xfrm>
            <a:off x="7222552" y="4732876"/>
            <a:ext cx="604728" cy="749011"/>
          </a:xfrm>
          <a:prstGeom prst="roundRect">
            <a:avLst>
              <a:gd name="adj" fmla="val 22970"/>
            </a:avLst>
          </a:prstGeom>
          <a:ln w="114300">
            <a:solidFill>
              <a:srgbClr val="FFFC66"/>
            </a:solidFill>
            <a:miter lim="400000"/>
          </a:ln>
        </p:spPr>
        <p:txBody>
          <a:bodyPr lIns="0" tIns="0" rIns="0" bIns="0" anchor="ctr">
            <a:normAutofit/>
          </a:bodyPr>
          <a:lstStyle/>
          <a:p>
            <a:pPr algn="ctr" defTabSz="825500">
              <a:lnSpc>
                <a:spcPct val="100000"/>
              </a:lnSpc>
              <a:spcBef>
                <a:spcPts val="0"/>
              </a:spcBef>
              <a:defRPr sz="3200" b="0">
                <a:solidFill>
                  <a:srgbClr val="FFFFFF"/>
                </a:solidFill>
                <a:latin typeface="Open Sans"/>
                <a:ea typeface="Open Sans"/>
                <a:cs typeface="Open Sans"/>
                <a:sym typeface="Open Sans"/>
              </a:defRPr>
            </a:pPr>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381000" tIns="381000" rIns="381000" bIns="3810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381000" tIns="381000" rIns="381000" bIns="3810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1122</Words>
  <Application>Microsoft Macintosh PowerPoint</Application>
  <PresentationFormat>Benutzerdefiniert</PresentationFormat>
  <Paragraphs>238</Paragraphs>
  <Slides>17</Slides>
  <Notes>17</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Comic Sans MS</vt:lpstr>
      <vt:lpstr>Helvetica Neue</vt:lpstr>
      <vt:lpstr>Helvetica Neue Medium</vt:lpstr>
      <vt:lpstr>Open Sans</vt:lpstr>
      <vt:lpstr>OpenSans-Bold</vt:lpstr>
      <vt:lpstr>OpenSans-BoldItalic</vt:lpstr>
      <vt:lpstr>OpenSans-Italic</vt:lpstr>
      <vt:lpstr>Roboto Medium</vt:lpstr>
      <vt:lpstr>Times Roman</vt:lpstr>
      <vt:lpstr>21_BasicWhite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Julia Westerhaus</cp:lastModifiedBy>
  <cp:revision>1</cp:revision>
  <dcterms:modified xsi:type="dcterms:W3CDTF">2020-08-26T09:31:33Z</dcterms:modified>
</cp:coreProperties>
</file>