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Sans-Bold"/>
      </a:defRPr>
    </a:lvl1pPr>
    <a:lvl2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Sans-Bold"/>
      </a:defRPr>
    </a:lvl2pPr>
    <a:lvl3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Sans-Bold"/>
      </a:defRPr>
    </a:lvl3pPr>
    <a:lvl4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Sans-Bold"/>
      </a:defRPr>
    </a:lvl4pPr>
    <a:lvl5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Sans-Bold"/>
      </a:defRPr>
    </a:lvl5pPr>
    <a:lvl6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Sans-Bold"/>
      </a:defRPr>
    </a:lvl6pPr>
    <a:lvl7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Sans-Bold"/>
      </a:defRPr>
    </a:lvl7pPr>
    <a:lvl8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Sans-Bold"/>
      </a:defRPr>
    </a:lvl8pPr>
    <a:lvl9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Sans-Bold"/>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508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76672"/>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noFill/>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7"/>
  </p:normalViewPr>
  <p:slideViewPr>
    <p:cSldViewPr snapToGrid="0" snapToObjects="1">
      <p:cViewPr varScale="1">
        <p:scale>
          <a:sx n="54" d="100"/>
          <a:sy n="54" d="100"/>
        </p:scale>
        <p:origin x="792"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6" name="Shape 66"/>
          <p:cNvSpPr>
            <a:spLocks noGrp="1" noRot="1" noChangeAspect="1"/>
          </p:cNvSpPr>
          <p:nvPr>
            <p:ph type="sldImg"/>
          </p:nvPr>
        </p:nvSpPr>
        <p:spPr>
          <a:xfrm>
            <a:off x="1143000" y="685800"/>
            <a:ext cx="4572000" cy="3429000"/>
          </a:xfrm>
          <a:prstGeom prst="rect">
            <a:avLst/>
          </a:prstGeom>
        </p:spPr>
        <p:txBody>
          <a:bodyPr/>
          <a:lstStyle/>
          <a:p>
            <a:endParaRPr/>
          </a:p>
        </p:txBody>
      </p:sp>
      <p:sp>
        <p:nvSpPr>
          <p:cNvPr id="67" name="Shape 6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a:spLocks noGrp="1" noRot="1" noChangeAspect="1"/>
          </p:cNvSpPr>
          <p:nvPr>
            <p:ph type="sldImg"/>
          </p:nvPr>
        </p:nvSpPr>
        <p:spPr>
          <a:prstGeom prst="rect">
            <a:avLst/>
          </a:prstGeom>
        </p:spPr>
        <p:txBody>
          <a:bodyPr/>
          <a:lstStyle/>
          <a:p>
            <a:endParaRPr/>
          </a:p>
        </p:txBody>
      </p:sp>
      <p:sp>
        <p:nvSpPr>
          <p:cNvPr id="76" name="Shape 76"/>
          <p:cNvSpPr>
            <a:spLocks noGrp="1"/>
          </p:cNvSpPr>
          <p:nvPr>
            <p:ph type="body" sz="quarter" idx="1"/>
          </p:nvPr>
        </p:nvSpPr>
        <p:spPr>
          <a:prstGeom prst="rect">
            <a:avLst/>
          </a:prstGeom>
        </p:spPr>
        <p:txBody>
          <a:bodyPr/>
          <a:lstStyle/>
          <a:p>
            <a:r>
              <a:t>In diesem Video erfährst du, was eine Tabelle ist.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a:p>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noRot="1" noChangeAspect="1"/>
          </p:cNvSpPr>
          <p:nvPr>
            <p:ph type="sldImg"/>
          </p:nvPr>
        </p:nvSpPr>
        <p:spPr>
          <a:xfrm>
            <a:off x="381000" y="685800"/>
            <a:ext cx="6096000" cy="3429000"/>
          </a:xfrm>
          <a:prstGeom prst="rect">
            <a:avLst/>
          </a:prstGeom>
        </p:spPr>
        <p:txBody>
          <a:bodyPr/>
          <a:lstStyle/>
          <a:p>
            <a:endParaRPr/>
          </a:p>
        </p:txBody>
      </p:sp>
      <p:sp>
        <p:nvSpPr>
          <p:cNvPr id="82" name="Shape 82"/>
          <p:cNvSpPr>
            <a:spLocks noGrp="1"/>
          </p:cNvSpPr>
          <p:nvPr>
            <p:ph type="body" sz="quarter" idx="1"/>
          </p:nvPr>
        </p:nvSpPr>
        <p:spPr>
          <a:prstGeom prst="rect">
            <a:avLst/>
          </a:prstGeom>
        </p:spPr>
        <p:txBody>
          <a:bodyPr/>
          <a:lstStyle/>
          <a:p>
            <a:r>
              <a:t>Wenn man Daten,Werte oder Zahlen übersichtlich darstellen möchte, kann man eine Tabelle benutzen. Du lernst nun verschiedene Fachbegriffe kennen.</a:t>
            </a:r>
          </a:p>
          <a:p>
            <a:endParaRPr/>
          </a:p>
          <a:p>
            <a:endParaRPr/>
          </a:p>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noRot="1" noChangeAspect="1"/>
          </p:cNvSpPr>
          <p:nvPr>
            <p:ph type="sldImg"/>
          </p:nvPr>
        </p:nvSpPr>
        <p:spPr>
          <a:xfrm>
            <a:off x="381000" y="685800"/>
            <a:ext cx="6096000" cy="3429000"/>
          </a:xfrm>
          <a:prstGeom prst="rect">
            <a:avLst/>
          </a:prstGeom>
        </p:spPr>
        <p:txBody>
          <a:bodyPr/>
          <a:lstStyle/>
          <a:p>
            <a:endParaRPr/>
          </a:p>
        </p:txBody>
      </p:sp>
      <p:sp>
        <p:nvSpPr>
          <p:cNvPr id="89" name="Shape 89"/>
          <p:cNvSpPr>
            <a:spLocks noGrp="1"/>
          </p:cNvSpPr>
          <p:nvPr>
            <p:ph type="body" sz="quarter" idx="1"/>
          </p:nvPr>
        </p:nvSpPr>
        <p:spPr>
          <a:prstGeom prst="rect">
            <a:avLst/>
          </a:prstGeom>
        </p:spPr>
        <p:txBody>
          <a:bodyPr/>
          <a:lstStyle/>
          <a:p>
            <a:r>
              <a:t>Die Spalte ist blau markiert. Sie verläuft von oben nach unten, also senkrecht in der Tabelle.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a:spLocks noGrp="1" noRot="1" noChangeAspect="1"/>
          </p:cNvSpPr>
          <p:nvPr>
            <p:ph type="sldImg"/>
          </p:nvPr>
        </p:nvSpPr>
        <p:spPr>
          <a:xfrm>
            <a:off x="381000" y="685800"/>
            <a:ext cx="6096000" cy="3429000"/>
          </a:xfrm>
          <a:prstGeom prst="rect">
            <a:avLst/>
          </a:prstGeom>
        </p:spPr>
        <p:txBody>
          <a:bodyPr/>
          <a:lstStyle/>
          <a:p>
            <a:endParaRPr/>
          </a:p>
        </p:txBody>
      </p:sp>
      <p:sp>
        <p:nvSpPr>
          <p:cNvPr id="98" name="Shape 98"/>
          <p:cNvSpPr>
            <a:spLocks noGrp="1"/>
          </p:cNvSpPr>
          <p:nvPr>
            <p:ph type="body" sz="quarter" idx="1"/>
          </p:nvPr>
        </p:nvSpPr>
        <p:spPr>
          <a:prstGeom prst="rect">
            <a:avLst/>
          </a:prstGeom>
        </p:spPr>
        <p:txBody>
          <a:bodyPr/>
          <a:lstStyle/>
          <a:p>
            <a:r>
              <a:t>Die Zeile ist grün markiert. Sie verläuft von links nach rechts, also waagerecht in der Tabelle.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xfrm>
            <a:off x="381000" y="685800"/>
            <a:ext cx="6096000" cy="3429000"/>
          </a:xfrm>
          <a:prstGeom prst="rect">
            <a:avLst/>
          </a:prstGeom>
        </p:spPr>
        <p:txBody>
          <a:bodyPr/>
          <a:lstStyle/>
          <a:p>
            <a:endParaRPr/>
          </a:p>
        </p:txBody>
      </p:sp>
      <p:sp>
        <p:nvSpPr>
          <p:cNvPr id="109" name="Shape 109"/>
          <p:cNvSpPr>
            <a:spLocks noGrp="1"/>
          </p:cNvSpPr>
          <p:nvPr>
            <p:ph type="body" sz="quarter" idx="1"/>
          </p:nvPr>
        </p:nvSpPr>
        <p:spPr>
          <a:prstGeom prst="rect">
            <a:avLst/>
          </a:prstGeom>
        </p:spPr>
        <p:txBody>
          <a:bodyPr/>
          <a:lstStyle/>
          <a:p>
            <a:r>
              <a:t>Die Zelle ist rot markiert. Sie bezeichnet ein einzelnes Feld der Tabelle.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noRot="1" noChangeAspect="1"/>
          </p:cNvSpPr>
          <p:nvPr>
            <p:ph type="sldImg"/>
          </p:nvPr>
        </p:nvSpPr>
        <p:spPr>
          <a:xfrm>
            <a:off x="381000" y="685800"/>
            <a:ext cx="6096000" cy="3429000"/>
          </a:xfrm>
          <a:prstGeom prst="rect">
            <a:avLst/>
          </a:prstGeom>
        </p:spPr>
        <p:txBody>
          <a:bodyPr/>
          <a:lstStyle/>
          <a:p>
            <a:endParaRPr/>
          </a:p>
        </p:txBody>
      </p:sp>
      <p:sp>
        <p:nvSpPr>
          <p:cNvPr id="118" name="Shape 118"/>
          <p:cNvSpPr>
            <a:spLocks noGrp="1"/>
          </p:cNvSpPr>
          <p:nvPr>
            <p:ph type="body" sz="quarter" idx="1"/>
          </p:nvPr>
        </p:nvSpPr>
        <p:spPr>
          <a:prstGeom prst="rect">
            <a:avLst/>
          </a:prstGeom>
        </p:spPr>
        <p:txBody>
          <a:bodyPr/>
          <a:lstStyle/>
          <a:p>
            <a:r>
              <a:t>Diese Tabelle hat also zwei Spalten.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noRot="1" noChangeAspect="1"/>
          </p:cNvSpPr>
          <p:nvPr>
            <p:ph type="sldImg"/>
          </p:nvPr>
        </p:nvSpPr>
        <p:spPr>
          <a:prstGeom prst="rect">
            <a:avLst/>
          </a:prstGeom>
        </p:spPr>
        <p:txBody>
          <a:bodyPr/>
          <a:lstStyle/>
          <a:p>
            <a:endParaRPr/>
          </a:p>
        </p:txBody>
      </p:sp>
      <p:sp>
        <p:nvSpPr>
          <p:cNvPr id="133" name="Shape 133"/>
          <p:cNvSpPr>
            <a:spLocks noGrp="1"/>
          </p:cNvSpPr>
          <p:nvPr>
            <p:ph type="body" sz="quarter" idx="1"/>
          </p:nvPr>
        </p:nvSpPr>
        <p:spPr>
          <a:prstGeom prst="rect">
            <a:avLst/>
          </a:prstGeom>
        </p:spPr>
        <p:txBody>
          <a:bodyPr/>
          <a:lstStyle/>
          <a:p>
            <a:r>
              <a:t>Und diese Tabelle hat auch 5 Zeilen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noRot="1" noChangeAspect="1"/>
          </p:cNvSpPr>
          <p:nvPr>
            <p:ph type="sldImg"/>
          </p:nvPr>
        </p:nvSpPr>
        <p:spPr>
          <a:prstGeom prst="rect">
            <a:avLst/>
          </a:prstGeom>
        </p:spPr>
        <p:txBody>
          <a:bodyPr/>
          <a:lstStyle/>
          <a:p>
            <a:endParaRPr/>
          </a:p>
        </p:txBody>
      </p:sp>
      <p:sp>
        <p:nvSpPr>
          <p:cNvPr id="140" name="Shape 140"/>
          <p:cNvSpPr>
            <a:spLocks noGrp="1"/>
          </p:cNvSpPr>
          <p:nvPr>
            <p:ph type="body" sz="quarter" idx="1"/>
          </p:nvPr>
        </p:nvSpPr>
        <p:spPr>
          <a:prstGeom prst="rect">
            <a:avLst/>
          </a:prstGeom>
        </p:spPr>
        <p:txBody>
          <a:bodyPr/>
          <a:lstStyle/>
          <a:p>
            <a:r>
              <a:t>Insgesamt hat diese Tabelle 10 Zellen.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noRot="1" noChangeAspect="1"/>
          </p:cNvSpPr>
          <p:nvPr>
            <p:ph type="sldImg"/>
          </p:nvPr>
        </p:nvSpPr>
        <p:spPr>
          <a:prstGeom prst="rect">
            <a:avLst/>
          </a:prstGeom>
        </p:spPr>
        <p:txBody>
          <a:bodyPr/>
          <a:lstStyle/>
          <a:p>
            <a:endParaRPr/>
          </a:p>
        </p:txBody>
      </p:sp>
      <p:sp>
        <p:nvSpPr>
          <p:cNvPr id="151" name="Shape 151"/>
          <p:cNvSpPr>
            <a:spLocks noGrp="1"/>
          </p:cNvSpPr>
          <p:nvPr>
            <p:ph type="body" sz="quarter" idx="1"/>
          </p:nvPr>
        </p:nvSpPr>
        <p:spPr>
          <a:prstGeom prst="rect">
            <a:avLst/>
          </a:prstGeom>
        </p:spPr>
        <p:txBody>
          <a:bodyPr/>
          <a:lstStyle/>
          <a:p>
            <a:r>
              <a:t>In einer Tabelle werden die Daten übersichtliche dargestellt. Wie du die Tabelle verwendest, kannst du in einem anderen Video erfahren.</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el">
    <p:spTree>
      <p:nvGrpSpPr>
        <p:cNvPr id="1" name=""/>
        <p:cNvGrpSpPr/>
        <p:nvPr/>
      </p:nvGrpSpPr>
      <p:grpSpPr>
        <a:xfrm>
          <a:off x="0" y="0"/>
          <a:ext cx="0" cy="0"/>
          <a:chOff x="0" y="0"/>
          <a:chExt cx="0" cy="0"/>
        </a:xfrm>
      </p:grpSpPr>
      <p:sp>
        <p:nvSpPr>
          <p:cNvPr id="13" name="Autor und Datum"/>
          <p:cNvSpPr txBox="1">
            <a:spLocks noGrp="1"/>
          </p:cNvSpPr>
          <p:nvPr>
            <p:ph type="body" sz="quarter" idx="13" hasCustomPrompt="1"/>
          </p:nvPr>
        </p:nvSpPr>
        <p:spPr>
          <a:xfrm>
            <a:off x="4030265" y="12174593"/>
            <a:ext cx="16323471" cy="648365"/>
          </a:xfrm>
          <a:prstGeom prst="rect">
            <a:avLst/>
          </a:prstGeom>
          <a:solidFill>
            <a:srgbClr val="FFFFFF"/>
          </a:solidFill>
        </p:spPr>
        <p:txBody>
          <a:bodyPr lIns="381000" tIns="381000" rIns="381000" bIns="381000" anchor="b"/>
          <a:lstStyle>
            <a:lvl1pPr>
              <a:defRPr sz="3200"/>
            </a:lvl1pPr>
          </a:lstStyle>
          <a:p>
            <a:r>
              <a:t>Autor und Datum</a:t>
            </a:r>
          </a:p>
        </p:txBody>
      </p:sp>
      <p:sp>
        <p:nvSpPr>
          <p:cNvPr id="14" name="Titel der Präsentation"/>
          <p:cNvSpPr txBox="1">
            <a:spLocks noGrp="1"/>
          </p:cNvSpPr>
          <p:nvPr>
            <p:ph type="title" hasCustomPrompt="1"/>
          </p:nvPr>
        </p:nvSpPr>
        <p:spPr>
          <a:xfrm>
            <a:off x="4030265" y="2607468"/>
            <a:ext cx="16325237" cy="4643439"/>
          </a:xfrm>
          <a:prstGeom prst="rect">
            <a:avLst/>
          </a:prstGeom>
        </p:spPr>
        <p:txBody>
          <a:bodyPr lIns="71437" tIns="71437" rIns="71437" bIns="71437"/>
          <a:lstStyle>
            <a:lvl1pPr defTabSz="2438339">
              <a:defRPr sz="9000" spc="-180">
                <a:solidFill>
                  <a:srgbClr val="1C6077"/>
                </a:solidFill>
              </a:defRPr>
            </a:lvl1pPr>
          </a:lstStyle>
          <a:p>
            <a:r>
              <a:t>Titel der Präsentation</a:t>
            </a:r>
          </a:p>
        </p:txBody>
      </p:sp>
      <p:sp>
        <p:nvSpPr>
          <p:cNvPr id="15" name="Textebene 1…"/>
          <p:cNvSpPr txBox="1">
            <a:spLocks noGrp="1"/>
          </p:cNvSpPr>
          <p:nvPr>
            <p:ph type="body" sz="quarter" idx="1" hasCustomPrompt="1"/>
          </p:nvPr>
        </p:nvSpPr>
        <p:spPr>
          <a:xfrm>
            <a:off x="4030265" y="7179468"/>
            <a:ext cx="16323470" cy="2048062"/>
          </a:xfrm>
          <a:prstGeom prst="rect">
            <a:avLst/>
          </a:prstGeom>
        </p:spPr>
        <p:txBody>
          <a:bodyPr lIns="71437" tIns="71437" rIns="71437" bIns="71437"/>
          <a:lstStyle>
            <a:lvl1pPr>
              <a:defRPr sz="5200"/>
            </a:lvl1pPr>
            <a:lvl2pPr>
              <a:defRPr sz="5200"/>
            </a:lvl2pPr>
            <a:lvl3pPr>
              <a:defRPr sz="5200"/>
            </a:lvl3pPr>
            <a:lvl4pPr>
              <a:defRPr sz="5200"/>
            </a:lvl4pPr>
            <a:lvl5pPr>
              <a:defRPr sz="5200"/>
            </a:lvl5pPr>
          </a:lstStyle>
          <a:p>
            <a:r>
              <a:t>Präsentationsuntertitel</a:t>
            </a:r>
          </a:p>
          <a:p>
            <a:pPr lvl="1"/>
            <a:endParaRPr/>
          </a:p>
          <a:p>
            <a:pPr lvl="2"/>
            <a:endParaRPr/>
          </a:p>
          <a:p>
            <a:pPr lvl="3"/>
            <a:endParaRPr/>
          </a:p>
          <a:p>
            <a:pPr lvl="4"/>
            <a:endParaRPr/>
          </a:p>
        </p:txBody>
      </p:sp>
      <p:pic>
        <p:nvPicPr>
          <p:cNvPr id="16" name="Bild" descr="Bild"/>
          <p:cNvPicPr>
            <a:picLocks noChangeAspect="1"/>
          </p:cNvPicPr>
          <p:nvPr/>
        </p:nvPicPr>
        <p:blipFill>
          <a:blip r:embed="rId2"/>
          <a:stretch>
            <a:fillRect/>
          </a:stretch>
        </p:blipFill>
        <p:spPr>
          <a:xfrm>
            <a:off x="-47385" y="2129282"/>
            <a:ext cx="24478769" cy="11576418"/>
          </a:xfrm>
          <a:prstGeom prst="rect">
            <a:avLst/>
          </a:prstGeom>
          <a:ln w="12700">
            <a:miter lim="400000"/>
          </a:ln>
        </p:spPr>
      </p:pic>
      <p:pic>
        <p:nvPicPr>
          <p:cNvPr id="17" name="digi-Logo.png" descr="digi-Logo.png"/>
          <p:cNvPicPr>
            <a:picLocks noChangeAspect="1"/>
          </p:cNvPicPr>
          <p:nvPr/>
        </p:nvPicPr>
        <p:blipFill>
          <a:blip r:embed="rId3"/>
          <a:stretch>
            <a:fillRect/>
          </a:stretch>
        </p:blipFill>
        <p:spPr>
          <a:xfrm>
            <a:off x="407946" y="293704"/>
            <a:ext cx="4359127" cy="1489036"/>
          </a:xfrm>
          <a:prstGeom prst="rect">
            <a:avLst/>
          </a:prstGeom>
          <a:ln w="12700">
            <a:miter lim="400000"/>
          </a:ln>
        </p:spPr>
      </p:pic>
      <p:sp>
        <p:nvSpPr>
          <p:cNvPr id="18" name="Foliennummer"/>
          <p:cNvSpPr txBox="1">
            <a:spLocks noGrp="1"/>
          </p:cNvSpPr>
          <p:nvPr>
            <p:ph type="sldNum" sz="quarter" idx="2"/>
          </p:nvPr>
        </p:nvSpPr>
        <p:spPr>
          <a:xfrm>
            <a:off x="11987110" y="12954297"/>
            <a:ext cx="409780" cy="415875"/>
          </a:xfrm>
          <a:prstGeom prst="rect">
            <a:avLst/>
          </a:prstGeom>
        </p:spPr>
        <p:txBody>
          <a:bodyPr lIns="71437" tIns="71437" rIns="71437" bIns="71437"/>
          <a:lstStyle>
            <a:lvl1pPr defTabSz="821531"/>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el">
    <p:spTree>
      <p:nvGrpSpPr>
        <p:cNvPr id="1" name=""/>
        <p:cNvGrpSpPr/>
        <p:nvPr/>
      </p:nvGrpSpPr>
      <p:grpSpPr>
        <a:xfrm>
          <a:off x="0" y="0"/>
          <a:ext cx="0" cy="0"/>
          <a:chOff x="0" y="0"/>
          <a:chExt cx="0" cy="0"/>
        </a:xfrm>
      </p:grpSpPr>
      <p:sp>
        <p:nvSpPr>
          <p:cNvPr id="25" name="Titel der Präsentation"/>
          <p:cNvSpPr txBox="1">
            <a:spLocks noGrp="1"/>
          </p:cNvSpPr>
          <p:nvPr>
            <p:ph type="title" hasCustomPrompt="1"/>
          </p:nvPr>
        </p:nvSpPr>
        <p:spPr>
          <a:xfrm>
            <a:off x="6798610" y="8132265"/>
            <a:ext cx="12026276" cy="4081714"/>
          </a:xfrm>
          <a:prstGeom prst="rect">
            <a:avLst/>
          </a:prstGeom>
        </p:spPr>
        <p:txBody>
          <a:bodyPr anchor="t"/>
          <a:lstStyle>
            <a:lvl1pPr algn="l">
              <a:defRPr sz="8000" b="0" spc="-159">
                <a:solidFill>
                  <a:srgbClr val="000000"/>
                </a:solidFill>
                <a:latin typeface="Roboto Medium"/>
                <a:ea typeface="Roboto Medium"/>
                <a:cs typeface="Roboto Medium"/>
                <a:sym typeface="Roboto Medium"/>
              </a:defRPr>
            </a:lvl1pPr>
          </a:lstStyle>
          <a:p>
            <a:r>
              <a:t>Titel der Präsentation</a:t>
            </a:r>
          </a:p>
        </p:txBody>
      </p:sp>
      <p:pic>
        <p:nvPicPr>
          <p:cNvPr id="26" name="digi-Logo.png" descr="digi-Logo.png"/>
          <p:cNvPicPr>
            <a:picLocks noChangeAspect="1"/>
          </p:cNvPicPr>
          <p:nvPr/>
        </p:nvPicPr>
        <p:blipFill>
          <a:blip r:embed="rId2"/>
          <a:stretch>
            <a:fillRect/>
          </a:stretch>
        </p:blipFill>
        <p:spPr>
          <a:xfrm>
            <a:off x="6868410" y="2872113"/>
            <a:ext cx="10647180" cy="3636973"/>
          </a:xfrm>
          <a:prstGeom prst="rect">
            <a:avLst/>
          </a:prstGeom>
          <a:ln w="12700">
            <a:miter lim="400000"/>
          </a:ln>
        </p:spPr>
      </p:pic>
      <p:sp>
        <p:nvSpPr>
          <p:cNvPr id="27" name="Linie"/>
          <p:cNvSpPr/>
          <p:nvPr/>
        </p:nvSpPr>
        <p:spPr>
          <a:xfrm>
            <a:off x="6178862" y="7399791"/>
            <a:ext cx="12026276" cy="1"/>
          </a:xfrm>
          <a:prstGeom prst="line">
            <a:avLst/>
          </a:prstGeom>
          <a:ln w="25400">
            <a:solidFill>
              <a:srgbClr val="000000"/>
            </a:solidFill>
            <a:miter lim="400000"/>
          </a:ln>
        </p:spPr>
        <p:txBody>
          <a:bodyPr lIns="71437" tIns="71437" rIns="71437" bIns="71437" anchor="ctr"/>
          <a:lstStyle/>
          <a:p>
            <a:pPr>
              <a:defRPr sz="4200" b="0">
                <a:latin typeface="+mn-lt"/>
                <a:ea typeface="+mn-ea"/>
                <a:cs typeface="+mn-cs"/>
                <a:sym typeface="Helvetica Neue"/>
              </a:defRPr>
            </a:pPr>
            <a:endParaRPr/>
          </a:p>
        </p:txBody>
      </p:sp>
      <p:sp>
        <p:nvSpPr>
          <p:cNvPr id="28" name="Juni 2020 © PIKAS pikas.dzlm.de"/>
          <p:cNvSpPr txBox="1"/>
          <p:nvPr/>
        </p:nvSpPr>
        <p:spPr>
          <a:xfrm>
            <a:off x="10179322" y="12624190"/>
            <a:ext cx="4578500" cy="1473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0" tIns="381000" rIns="381000" bIns="381000" anchor="ctr">
            <a:normAutofit/>
          </a:bodyPr>
          <a:lstStyle/>
          <a:p>
            <a:pPr defTabSz="457200">
              <a:lnSpc>
                <a:spcPts val="5300"/>
              </a:lnSpc>
              <a:spcBef>
                <a:spcPts val="0"/>
              </a:spcBef>
              <a:defRPr sz="2000" b="0">
                <a:latin typeface="OpenSans-Regular"/>
                <a:ea typeface="OpenSans-Regular"/>
                <a:cs typeface="OpenSans-Regular"/>
                <a:sym typeface="OpenSans-Regular"/>
              </a:defRPr>
            </a:pPr>
            <a:r>
              <a:t>Juni 2020 © PIKAS</a:t>
            </a:r>
            <a:r>
              <a:rPr b="1" i="1">
                <a:latin typeface="OpenSans-BoldItalic"/>
                <a:ea typeface="OpenSans-BoldItalic"/>
                <a:cs typeface="OpenSans-BoldItalic"/>
                <a:sym typeface="OpenSans-BoldItalic"/>
              </a:rPr>
              <a:t> </a:t>
            </a:r>
            <a:r>
              <a:t>pikas.dzlm.de</a:t>
            </a:r>
            <a:endParaRPr i="1">
              <a:latin typeface="OpenSans-Italic"/>
              <a:ea typeface="OpenSans-Italic"/>
              <a:cs typeface="OpenSans-Italic"/>
              <a:sym typeface="OpenSans-Italic"/>
            </a:endParaRPr>
          </a:p>
        </p:txBody>
      </p:sp>
      <p:sp>
        <p:nvSpPr>
          <p:cNvPr id="29"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el">
    <p:bg>
      <p:bgPr>
        <a:solidFill>
          <a:srgbClr val="F1EEE8"/>
        </a:solidFill>
        <a:effectLst/>
      </p:bgPr>
    </p:bg>
    <p:spTree>
      <p:nvGrpSpPr>
        <p:cNvPr id="1" name=""/>
        <p:cNvGrpSpPr/>
        <p:nvPr/>
      </p:nvGrpSpPr>
      <p:grpSpPr>
        <a:xfrm>
          <a:off x="0" y="0"/>
          <a:ext cx="0" cy="0"/>
          <a:chOff x="0" y="0"/>
          <a:chExt cx="0" cy="0"/>
        </a:xfrm>
      </p:grpSpPr>
      <p:sp>
        <p:nvSpPr>
          <p:cNvPr id="36" name="Titel der Präsentation"/>
          <p:cNvSpPr txBox="1">
            <a:spLocks noGrp="1"/>
          </p:cNvSpPr>
          <p:nvPr>
            <p:ph type="title" hasCustomPrompt="1"/>
          </p:nvPr>
        </p:nvSpPr>
        <p:spPr>
          <a:xfrm>
            <a:off x="4030265" y="2607468"/>
            <a:ext cx="16325237" cy="4643439"/>
          </a:xfrm>
          <a:prstGeom prst="rect">
            <a:avLst/>
          </a:prstGeom>
        </p:spPr>
        <p:txBody>
          <a:bodyPr lIns="71437" tIns="71437" rIns="71437" bIns="71437"/>
          <a:lstStyle>
            <a:lvl1pPr defTabSz="2438339">
              <a:defRPr sz="11400" spc="-228"/>
            </a:lvl1pPr>
          </a:lstStyle>
          <a:p>
            <a:r>
              <a:t>Titel der Präsentation</a:t>
            </a:r>
          </a:p>
        </p:txBody>
      </p:sp>
      <p:sp>
        <p:nvSpPr>
          <p:cNvPr id="37" name="Textebene 1…"/>
          <p:cNvSpPr txBox="1">
            <a:spLocks noGrp="1"/>
          </p:cNvSpPr>
          <p:nvPr>
            <p:ph type="body" sz="quarter" idx="1" hasCustomPrompt="1"/>
          </p:nvPr>
        </p:nvSpPr>
        <p:spPr>
          <a:xfrm>
            <a:off x="4030265" y="7179468"/>
            <a:ext cx="16323470" cy="2048062"/>
          </a:xfrm>
          <a:prstGeom prst="rect">
            <a:avLst/>
          </a:prstGeom>
        </p:spPr>
        <p:txBody>
          <a:bodyPr lIns="71437" tIns="71437" rIns="71437" bIns="71437"/>
          <a:lstStyle>
            <a:lvl1pPr>
              <a:defRPr sz="5200">
                <a:latin typeface="+mj-lt"/>
                <a:ea typeface="+mj-ea"/>
                <a:cs typeface="+mj-cs"/>
                <a:sym typeface="OpenSans-Bold"/>
              </a:defRPr>
            </a:lvl1pPr>
            <a:lvl2pPr>
              <a:defRPr sz="5200">
                <a:latin typeface="+mj-lt"/>
                <a:ea typeface="+mj-ea"/>
                <a:cs typeface="+mj-cs"/>
                <a:sym typeface="OpenSans-Bold"/>
              </a:defRPr>
            </a:lvl2pPr>
            <a:lvl3pPr>
              <a:defRPr sz="5200">
                <a:latin typeface="+mj-lt"/>
                <a:ea typeface="+mj-ea"/>
                <a:cs typeface="+mj-cs"/>
                <a:sym typeface="OpenSans-Bold"/>
              </a:defRPr>
            </a:lvl3pPr>
            <a:lvl4pPr>
              <a:defRPr sz="5200">
                <a:latin typeface="+mj-lt"/>
                <a:ea typeface="+mj-ea"/>
                <a:cs typeface="+mj-cs"/>
                <a:sym typeface="OpenSans-Bold"/>
              </a:defRPr>
            </a:lvl4pPr>
            <a:lvl5pPr>
              <a:defRPr sz="5200">
                <a:latin typeface="+mj-lt"/>
                <a:ea typeface="+mj-ea"/>
                <a:cs typeface="+mj-cs"/>
                <a:sym typeface="OpenSans-Bold"/>
              </a:defRPr>
            </a:lvl5pPr>
          </a:lstStyle>
          <a:p>
            <a:r>
              <a:t>Präsentationsuntertitel</a:t>
            </a:r>
          </a:p>
          <a:p>
            <a:pPr lvl="1"/>
            <a:endParaRPr/>
          </a:p>
          <a:p>
            <a:pPr lvl="2"/>
            <a:endParaRPr/>
          </a:p>
          <a:p>
            <a:pPr lvl="3"/>
            <a:endParaRPr/>
          </a:p>
          <a:p>
            <a:pPr lvl="4"/>
            <a:endParaRPr/>
          </a:p>
        </p:txBody>
      </p:sp>
      <p:pic>
        <p:nvPicPr>
          <p:cNvPr id="38" name="Unbekannt.png" descr="Unbekannt.png"/>
          <p:cNvPicPr>
            <a:picLocks noChangeAspect="1"/>
          </p:cNvPicPr>
          <p:nvPr/>
        </p:nvPicPr>
        <p:blipFill>
          <a:blip r:embed="rId2"/>
          <a:stretch>
            <a:fillRect/>
          </a:stretch>
        </p:blipFill>
        <p:spPr>
          <a:xfrm>
            <a:off x="297151" y="303562"/>
            <a:ext cx="3977083" cy="1048957"/>
          </a:xfrm>
          <a:prstGeom prst="rect">
            <a:avLst/>
          </a:prstGeom>
          <a:ln w="12700">
            <a:miter lim="400000"/>
          </a:ln>
        </p:spPr>
      </p:pic>
      <p:sp>
        <p:nvSpPr>
          <p:cNvPr id="39" name="Foliennummer"/>
          <p:cNvSpPr txBox="1">
            <a:spLocks noGrp="1"/>
          </p:cNvSpPr>
          <p:nvPr>
            <p:ph type="sldNum" sz="quarter" idx="2"/>
          </p:nvPr>
        </p:nvSpPr>
        <p:spPr>
          <a:xfrm>
            <a:off x="11987110" y="12954297"/>
            <a:ext cx="409780" cy="415875"/>
          </a:xfrm>
          <a:prstGeom prst="rect">
            <a:avLst/>
          </a:prstGeom>
        </p:spPr>
        <p:txBody>
          <a:bodyPr lIns="71437" tIns="71437" rIns="71437" bIns="71437"/>
          <a:lstStyle>
            <a:lvl1pPr defTabSz="821531"/>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el">
    <p:spTree>
      <p:nvGrpSpPr>
        <p:cNvPr id="1" name=""/>
        <p:cNvGrpSpPr/>
        <p:nvPr/>
      </p:nvGrpSpPr>
      <p:grpSpPr>
        <a:xfrm>
          <a:off x="0" y="0"/>
          <a:ext cx="0" cy="0"/>
          <a:chOff x="0" y="0"/>
          <a:chExt cx="0" cy="0"/>
        </a:xfrm>
      </p:grpSpPr>
      <p:sp>
        <p:nvSpPr>
          <p:cNvPr id="46" name="Autor und Datum"/>
          <p:cNvSpPr txBox="1">
            <a:spLocks noGrp="1"/>
          </p:cNvSpPr>
          <p:nvPr>
            <p:ph type="body" sz="quarter" idx="13" hasCustomPrompt="1"/>
          </p:nvPr>
        </p:nvSpPr>
        <p:spPr>
          <a:xfrm>
            <a:off x="4030265" y="12174593"/>
            <a:ext cx="16323471" cy="648365"/>
          </a:xfrm>
          <a:prstGeom prst="rect">
            <a:avLst/>
          </a:prstGeom>
        </p:spPr>
        <p:txBody>
          <a:bodyPr lIns="71437" tIns="71437" rIns="71437" bIns="71437" anchor="b"/>
          <a:lstStyle>
            <a:lvl1pPr>
              <a:defRPr sz="3200"/>
            </a:lvl1pPr>
          </a:lstStyle>
          <a:p>
            <a:r>
              <a:t>Autor und Datum</a:t>
            </a:r>
          </a:p>
        </p:txBody>
      </p:sp>
      <p:sp>
        <p:nvSpPr>
          <p:cNvPr id="47" name="Titel der Präsentation"/>
          <p:cNvSpPr txBox="1">
            <a:spLocks noGrp="1"/>
          </p:cNvSpPr>
          <p:nvPr>
            <p:ph type="title" hasCustomPrompt="1"/>
          </p:nvPr>
        </p:nvSpPr>
        <p:spPr>
          <a:xfrm>
            <a:off x="4030265" y="2607468"/>
            <a:ext cx="16325237" cy="4643439"/>
          </a:xfrm>
          <a:prstGeom prst="rect">
            <a:avLst/>
          </a:prstGeom>
        </p:spPr>
        <p:txBody>
          <a:bodyPr lIns="71437" tIns="71437" rIns="71437" bIns="71437"/>
          <a:lstStyle>
            <a:lvl1pPr algn="l" defTabSz="2438339">
              <a:defRPr sz="11400" spc="-228">
                <a:solidFill>
                  <a:srgbClr val="000000"/>
                </a:solidFill>
                <a:latin typeface="+mn-lt"/>
                <a:ea typeface="+mn-ea"/>
                <a:cs typeface="+mn-cs"/>
                <a:sym typeface="Helvetica Neue"/>
              </a:defRPr>
            </a:lvl1pPr>
          </a:lstStyle>
          <a:p>
            <a:r>
              <a:t>Titel der Präsentation</a:t>
            </a:r>
          </a:p>
        </p:txBody>
      </p:sp>
      <p:sp>
        <p:nvSpPr>
          <p:cNvPr id="48" name="Textebene 1…"/>
          <p:cNvSpPr txBox="1">
            <a:spLocks noGrp="1"/>
          </p:cNvSpPr>
          <p:nvPr>
            <p:ph type="body" sz="quarter" idx="1" hasCustomPrompt="1"/>
          </p:nvPr>
        </p:nvSpPr>
        <p:spPr>
          <a:xfrm>
            <a:off x="4030265" y="7179468"/>
            <a:ext cx="16323470" cy="2048062"/>
          </a:xfrm>
          <a:prstGeom prst="rect">
            <a:avLst/>
          </a:prstGeom>
        </p:spPr>
        <p:txBody>
          <a:bodyPr lIns="71437" tIns="71437" rIns="71437" bIns="71437"/>
          <a:lstStyle>
            <a:lvl1pPr>
              <a:defRPr sz="5200"/>
            </a:lvl1pPr>
            <a:lvl2pPr>
              <a:defRPr sz="5200"/>
            </a:lvl2pPr>
            <a:lvl3pPr>
              <a:defRPr sz="5200"/>
            </a:lvl3pPr>
            <a:lvl4pPr>
              <a:defRPr sz="5200"/>
            </a:lvl4pPr>
            <a:lvl5pPr>
              <a:defRPr sz="5200"/>
            </a:lvl5pPr>
          </a:lstStyle>
          <a:p>
            <a:r>
              <a:t>Präsentationsuntertitel</a:t>
            </a:r>
          </a:p>
          <a:p>
            <a:pPr lvl="1"/>
            <a:endParaRPr/>
          </a:p>
          <a:p>
            <a:pPr lvl="2"/>
            <a:endParaRPr/>
          </a:p>
          <a:p>
            <a:pPr lvl="3"/>
            <a:endParaRPr/>
          </a:p>
          <a:p>
            <a:pPr lvl="4"/>
            <a:endParaRPr/>
          </a:p>
        </p:txBody>
      </p:sp>
      <p:pic>
        <p:nvPicPr>
          <p:cNvPr id="49" name="Unbekannt.png" descr="Unbekannt.png"/>
          <p:cNvPicPr>
            <a:picLocks noChangeAspect="1"/>
          </p:cNvPicPr>
          <p:nvPr/>
        </p:nvPicPr>
        <p:blipFill>
          <a:blip r:embed="rId2"/>
          <a:stretch>
            <a:fillRect/>
          </a:stretch>
        </p:blipFill>
        <p:spPr>
          <a:xfrm>
            <a:off x="159692" y="350214"/>
            <a:ext cx="3840576" cy="1012952"/>
          </a:xfrm>
          <a:prstGeom prst="rect">
            <a:avLst/>
          </a:prstGeom>
          <a:ln w="12700">
            <a:miter lim="400000"/>
          </a:ln>
        </p:spPr>
      </p:pic>
      <p:sp>
        <p:nvSpPr>
          <p:cNvPr id="50" name="Foliennummer"/>
          <p:cNvSpPr txBox="1">
            <a:spLocks noGrp="1"/>
          </p:cNvSpPr>
          <p:nvPr>
            <p:ph type="sldNum" sz="quarter" idx="2"/>
          </p:nvPr>
        </p:nvSpPr>
        <p:spPr>
          <a:xfrm>
            <a:off x="11987110" y="12954297"/>
            <a:ext cx="409780" cy="415875"/>
          </a:xfrm>
          <a:prstGeom prst="rect">
            <a:avLst/>
          </a:prstGeom>
        </p:spPr>
        <p:txBody>
          <a:bodyPr lIns="71437" tIns="71437" rIns="71437" bIns="71437"/>
          <a:lstStyle>
            <a:lvl1pPr defTabSz="821531"/>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el">
    <p:spTree>
      <p:nvGrpSpPr>
        <p:cNvPr id="1" name=""/>
        <p:cNvGrpSpPr/>
        <p:nvPr/>
      </p:nvGrpSpPr>
      <p:grpSpPr>
        <a:xfrm>
          <a:off x="0" y="0"/>
          <a:ext cx="0" cy="0"/>
          <a:chOff x="0" y="0"/>
          <a:chExt cx="0" cy="0"/>
        </a:xfrm>
      </p:grpSpPr>
      <p:sp>
        <p:nvSpPr>
          <p:cNvPr id="57" name="Autor und Datum"/>
          <p:cNvSpPr txBox="1">
            <a:spLocks noGrp="1"/>
          </p:cNvSpPr>
          <p:nvPr>
            <p:ph type="body" sz="quarter" idx="13" hasCustomPrompt="1"/>
          </p:nvPr>
        </p:nvSpPr>
        <p:spPr>
          <a:xfrm>
            <a:off x="1201340" y="11859862"/>
            <a:ext cx="21971003" cy="636979"/>
          </a:xfrm>
          <a:prstGeom prst="rect">
            <a:avLst/>
          </a:prstGeom>
        </p:spPr>
        <p:txBody>
          <a:bodyPr lIns="45719" tIns="45719" rIns="45719" bIns="45719"/>
          <a:lstStyle>
            <a:lvl1pPr>
              <a:defRPr sz="3600"/>
            </a:lvl1pPr>
          </a:lstStyle>
          <a:p>
            <a:r>
              <a:t>Autor und Datum</a:t>
            </a:r>
          </a:p>
        </p:txBody>
      </p:sp>
      <p:sp>
        <p:nvSpPr>
          <p:cNvPr id="58" name="Titel der Präsentation"/>
          <p:cNvSpPr txBox="1">
            <a:spLocks noGrp="1"/>
          </p:cNvSpPr>
          <p:nvPr>
            <p:ph type="title" hasCustomPrompt="1"/>
          </p:nvPr>
        </p:nvSpPr>
        <p:spPr>
          <a:prstGeom prst="rect">
            <a:avLst/>
          </a:prstGeom>
        </p:spPr>
        <p:txBody>
          <a:bodyPr/>
          <a:lstStyle/>
          <a:p>
            <a:r>
              <a:t>Titel der Präsentation</a:t>
            </a:r>
          </a:p>
        </p:txBody>
      </p:sp>
      <p:sp>
        <p:nvSpPr>
          <p:cNvPr id="59" name="Textebene 1…"/>
          <p:cNvSpPr txBox="1">
            <a:spLocks noGrp="1"/>
          </p:cNvSpPr>
          <p:nvPr>
            <p:ph type="body" sz="quarter" idx="1" hasCustomPrompt="1"/>
          </p:nvPr>
        </p:nvSpPr>
        <p:spPr>
          <a:prstGeom prst="rect">
            <a:avLst/>
          </a:prstGeom>
        </p:spPr>
        <p:txBody>
          <a:bodyPr/>
          <a:lstStyle/>
          <a:p>
            <a:r>
              <a:t>Präsentationsuntertitel</a:t>
            </a:r>
          </a:p>
          <a:p>
            <a:pPr lvl="1"/>
            <a:endParaRPr/>
          </a:p>
          <a:p>
            <a:pPr lvl="2"/>
            <a:endParaRPr/>
          </a:p>
          <a:p>
            <a:pPr lvl="3"/>
            <a:endParaRPr/>
          </a:p>
          <a:p>
            <a:pPr lvl="4"/>
            <a:endParaRPr/>
          </a:p>
        </p:txBody>
      </p:sp>
      <p:sp>
        <p:nvSpPr>
          <p:cNvPr id="60"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 der Präsentation"/>
          <p:cNvSpPr txBox="1">
            <a:spLocks noGrp="1"/>
          </p:cNvSpPr>
          <p:nvPr>
            <p:ph type="title" hasCustomPrompt="1"/>
          </p:nvPr>
        </p:nvSpPr>
        <p:spPr>
          <a:xfrm>
            <a:off x="1206496" y="2574991"/>
            <a:ext cx="21971004" cy="4648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p>
            <a:r>
              <a:t>Titel der Präsentation</a:t>
            </a:r>
          </a:p>
        </p:txBody>
      </p:sp>
      <p:sp>
        <p:nvSpPr>
          <p:cNvPr id="3" name="Textebene 1…"/>
          <p:cNvSpPr txBox="1">
            <a:spLocks noGrp="1"/>
          </p:cNvSpPr>
          <p:nvPr>
            <p:ph type="body" idx="1" hasCustomPrompt="1"/>
          </p:nvPr>
        </p:nvSpPr>
        <p:spPr>
          <a:xfrm>
            <a:off x="1201342" y="7223190"/>
            <a:ext cx="21971001" cy="190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Präsentationsuntertitel</a:t>
            </a:r>
          </a:p>
          <a:p>
            <a:pPr lvl="1"/>
            <a:endParaRPr/>
          </a:p>
          <a:p>
            <a:pPr lvl="2"/>
            <a:endParaRPr/>
          </a:p>
          <a:p>
            <a:pPr lvl="3"/>
            <a:endParaRPr/>
          </a:p>
          <a:p>
            <a:pPr lvl="4"/>
            <a:endParaRPr/>
          </a:p>
        </p:txBody>
      </p:sp>
      <p:pic>
        <p:nvPicPr>
          <p:cNvPr id="4" name="Unbekannt.png" descr="Unbekannt.png"/>
          <p:cNvPicPr>
            <a:picLocks noChangeAspect="1"/>
          </p:cNvPicPr>
          <p:nvPr/>
        </p:nvPicPr>
        <p:blipFill>
          <a:blip r:embed="rId7"/>
          <a:stretch>
            <a:fillRect/>
          </a:stretch>
        </p:blipFill>
        <p:spPr>
          <a:xfrm>
            <a:off x="159692" y="350214"/>
            <a:ext cx="3840576" cy="1012952"/>
          </a:xfrm>
          <a:prstGeom prst="rect">
            <a:avLst/>
          </a:prstGeom>
          <a:ln w="12700">
            <a:miter lim="400000"/>
          </a:ln>
        </p:spPr>
      </p:pic>
      <p:sp>
        <p:nvSpPr>
          <p:cNvPr id="5" name="Juni 2020 © PIKAS digi (pikas-digi.dzlm.de)"/>
          <p:cNvSpPr txBox="1"/>
          <p:nvPr/>
        </p:nvSpPr>
        <p:spPr>
          <a:xfrm>
            <a:off x="9657928" y="12946453"/>
            <a:ext cx="5068144" cy="8540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defTabSz="457200">
              <a:lnSpc>
                <a:spcPts val="5300"/>
              </a:lnSpc>
              <a:spcBef>
                <a:spcPts val="0"/>
              </a:spcBef>
              <a:defRPr sz="2000" b="0">
                <a:solidFill>
                  <a:srgbClr val="457A88"/>
                </a:solidFill>
                <a:latin typeface="Open Sans"/>
                <a:ea typeface="Open Sans"/>
                <a:cs typeface="Open Sans"/>
                <a:sym typeface="Open Sans"/>
              </a:defRPr>
            </a:pPr>
            <a:r>
              <a:t>Juni 2020 © </a:t>
            </a:r>
            <a:r>
              <a:rPr b="1">
                <a:latin typeface="+mj-lt"/>
                <a:ea typeface="+mj-ea"/>
                <a:cs typeface="+mj-cs"/>
                <a:sym typeface="OpenSans-Bold"/>
              </a:rPr>
              <a:t>PIKAS digi</a:t>
            </a:r>
            <a:r>
              <a:t> </a:t>
            </a:r>
            <a:r>
              <a:rPr i="1">
                <a:latin typeface="OpenSans-Italic"/>
                <a:ea typeface="OpenSans-Italic"/>
                <a:cs typeface="OpenSans-Italic"/>
                <a:sym typeface="OpenSans-Italic"/>
              </a:rPr>
              <a:t>(pikas-digi.dzlm.de)</a:t>
            </a:r>
          </a:p>
        </p:txBody>
      </p:sp>
      <p:sp>
        <p:nvSpPr>
          <p:cNvPr id="6" name="Foliennumm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b="0">
                <a:latin typeface="+mn-lt"/>
                <a:ea typeface="+mn-ea"/>
                <a:cs typeface="+mn-cs"/>
                <a:sym typeface="Helvetica Neue"/>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ctr" defTabSz="2438338" latinLnBrk="0">
        <a:lnSpc>
          <a:spcPct val="80000"/>
        </a:lnSpc>
        <a:spcBef>
          <a:spcPts val="0"/>
        </a:spcBef>
        <a:spcAft>
          <a:spcPts val="0"/>
        </a:spcAft>
        <a:buClrTx/>
        <a:buSzTx/>
        <a:buFontTx/>
        <a:buNone/>
        <a:tabLst/>
        <a:defRPr sz="11600" b="1" i="0" u="none" strike="noStrike" cap="none" spc="-232" baseline="0">
          <a:solidFill>
            <a:srgbClr val="467A88"/>
          </a:solidFill>
          <a:uFillTx/>
          <a:latin typeface="+mj-lt"/>
          <a:ea typeface="+mj-ea"/>
          <a:cs typeface="+mj-cs"/>
          <a:sym typeface="OpenSans-Bold"/>
        </a:defRPr>
      </a:lvl1pPr>
      <a:lvl2pPr marL="0" marR="0" indent="0" algn="ctr" defTabSz="2438338" latinLnBrk="0">
        <a:lnSpc>
          <a:spcPct val="80000"/>
        </a:lnSpc>
        <a:spcBef>
          <a:spcPts val="0"/>
        </a:spcBef>
        <a:spcAft>
          <a:spcPts val="0"/>
        </a:spcAft>
        <a:buClrTx/>
        <a:buSzTx/>
        <a:buFontTx/>
        <a:buNone/>
        <a:tabLst/>
        <a:defRPr sz="11600" b="1" i="0" u="none" strike="noStrike" cap="none" spc="-232" baseline="0">
          <a:solidFill>
            <a:srgbClr val="467A88"/>
          </a:solidFill>
          <a:uFillTx/>
          <a:latin typeface="+mj-lt"/>
          <a:ea typeface="+mj-ea"/>
          <a:cs typeface="+mj-cs"/>
          <a:sym typeface="OpenSans-Bold"/>
        </a:defRPr>
      </a:lvl2pPr>
      <a:lvl3pPr marL="0" marR="0" indent="0" algn="ctr" defTabSz="2438338" latinLnBrk="0">
        <a:lnSpc>
          <a:spcPct val="80000"/>
        </a:lnSpc>
        <a:spcBef>
          <a:spcPts val="0"/>
        </a:spcBef>
        <a:spcAft>
          <a:spcPts val="0"/>
        </a:spcAft>
        <a:buClrTx/>
        <a:buSzTx/>
        <a:buFontTx/>
        <a:buNone/>
        <a:tabLst/>
        <a:defRPr sz="11600" b="1" i="0" u="none" strike="noStrike" cap="none" spc="-232" baseline="0">
          <a:solidFill>
            <a:srgbClr val="467A88"/>
          </a:solidFill>
          <a:uFillTx/>
          <a:latin typeface="+mj-lt"/>
          <a:ea typeface="+mj-ea"/>
          <a:cs typeface="+mj-cs"/>
          <a:sym typeface="OpenSans-Bold"/>
        </a:defRPr>
      </a:lvl3pPr>
      <a:lvl4pPr marL="0" marR="0" indent="0" algn="ctr" defTabSz="2438338" latinLnBrk="0">
        <a:lnSpc>
          <a:spcPct val="80000"/>
        </a:lnSpc>
        <a:spcBef>
          <a:spcPts val="0"/>
        </a:spcBef>
        <a:spcAft>
          <a:spcPts val="0"/>
        </a:spcAft>
        <a:buClrTx/>
        <a:buSzTx/>
        <a:buFontTx/>
        <a:buNone/>
        <a:tabLst/>
        <a:defRPr sz="11600" b="1" i="0" u="none" strike="noStrike" cap="none" spc="-232" baseline="0">
          <a:solidFill>
            <a:srgbClr val="467A88"/>
          </a:solidFill>
          <a:uFillTx/>
          <a:latin typeface="+mj-lt"/>
          <a:ea typeface="+mj-ea"/>
          <a:cs typeface="+mj-cs"/>
          <a:sym typeface="OpenSans-Bold"/>
        </a:defRPr>
      </a:lvl4pPr>
      <a:lvl5pPr marL="0" marR="0" indent="0" algn="ctr" defTabSz="2438338" latinLnBrk="0">
        <a:lnSpc>
          <a:spcPct val="80000"/>
        </a:lnSpc>
        <a:spcBef>
          <a:spcPts val="0"/>
        </a:spcBef>
        <a:spcAft>
          <a:spcPts val="0"/>
        </a:spcAft>
        <a:buClrTx/>
        <a:buSzTx/>
        <a:buFontTx/>
        <a:buNone/>
        <a:tabLst/>
        <a:defRPr sz="11600" b="1" i="0" u="none" strike="noStrike" cap="none" spc="-232" baseline="0">
          <a:solidFill>
            <a:srgbClr val="467A88"/>
          </a:solidFill>
          <a:uFillTx/>
          <a:latin typeface="+mj-lt"/>
          <a:ea typeface="+mj-ea"/>
          <a:cs typeface="+mj-cs"/>
          <a:sym typeface="OpenSans-Bold"/>
        </a:defRPr>
      </a:lvl5pPr>
      <a:lvl6pPr marL="0" marR="0" indent="0" algn="ctr" defTabSz="2438338" latinLnBrk="0">
        <a:lnSpc>
          <a:spcPct val="80000"/>
        </a:lnSpc>
        <a:spcBef>
          <a:spcPts val="0"/>
        </a:spcBef>
        <a:spcAft>
          <a:spcPts val="0"/>
        </a:spcAft>
        <a:buClrTx/>
        <a:buSzTx/>
        <a:buFontTx/>
        <a:buNone/>
        <a:tabLst/>
        <a:defRPr sz="11600" b="1" i="0" u="none" strike="noStrike" cap="none" spc="-232" baseline="0">
          <a:solidFill>
            <a:srgbClr val="467A88"/>
          </a:solidFill>
          <a:uFillTx/>
          <a:latin typeface="+mj-lt"/>
          <a:ea typeface="+mj-ea"/>
          <a:cs typeface="+mj-cs"/>
          <a:sym typeface="OpenSans-Bold"/>
        </a:defRPr>
      </a:lvl6pPr>
      <a:lvl7pPr marL="0" marR="0" indent="0" algn="ctr" defTabSz="2438338" latinLnBrk="0">
        <a:lnSpc>
          <a:spcPct val="80000"/>
        </a:lnSpc>
        <a:spcBef>
          <a:spcPts val="0"/>
        </a:spcBef>
        <a:spcAft>
          <a:spcPts val="0"/>
        </a:spcAft>
        <a:buClrTx/>
        <a:buSzTx/>
        <a:buFontTx/>
        <a:buNone/>
        <a:tabLst/>
        <a:defRPr sz="11600" b="1" i="0" u="none" strike="noStrike" cap="none" spc="-232" baseline="0">
          <a:solidFill>
            <a:srgbClr val="467A88"/>
          </a:solidFill>
          <a:uFillTx/>
          <a:latin typeface="+mj-lt"/>
          <a:ea typeface="+mj-ea"/>
          <a:cs typeface="+mj-cs"/>
          <a:sym typeface="OpenSans-Bold"/>
        </a:defRPr>
      </a:lvl7pPr>
      <a:lvl8pPr marL="0" marR="0" indent="0" algn="ctr" defTabSz="2438338" latinLnBrk="0">
        <a:lnSpc>
          <a:spcPct val="80000"/>
        </a:lnSpc>
        <a:spcBef>
          <a:spcPts val="0"/>
        </a:spcBef>
        <a:spcAft>
          <a:spcPts val="0"/>
        </a:spcAft>
        <a:buClrTx/>
        <a:buSzTx/>
        <a:buFontTx/>
        <a:buNone/>
        <a:tabLst/>
        <a:defRPr sz="11600" b="1" i="0" u="none" strike="noStrike" cap="none" spc="-232" baseline="0">
          <a:solidFill>
            <a:srgbClr val="467A88"/>
          </a:solidFill>
          <a:uFillTx/>
          <a:latin typeface="+mj-lt"/>
          <a:ea typeface="+mj-ea"/>
          <a:cs typeface="+mj-cs"/>
          <a:sym typeface="OpenSans-Bold"/>
        </a:defRPr>
      </a:lvl8pPr>
      <a:lvl9pPr marL="0" marR="0" indent="0" algn="ctr" defTabSz="2438338" latinLnBrk="0">
        <a:lnSpc>
          <a:spcPct val="80000"/>
        </a:lnSpc>
        <a:spcBef>
          <a:spcPts val="0"/>
        </a:spcBef>
        <a:spcAft>
          <a:spcPts val="0"/>
        </a:spcAft>
        <a:buClrTx/>
        <a:buSzTx/>
        <a:buFontTx/>
        <a:buNone/>
        <a:tabLst/>
        <a:defRPr sz="11600" b="1" i="0" u="none" strike="noStrike" cap="none" spc="-232" baseline="0">
          <a:solidFill>
            <a:srgbClr val="467A88"/>
          </a:solidFill>
          <a:uFillTx/>
          <a:latin typeface="+mj-lt"/>
          <a:ea typeface="+mj-ea"/>
          <a:cs typeface="+mj-cs"/>
          <a:sym typeface="OpenSans-Bold"/>
        </a:defRPr>
      </a:lvl9pPr>
    </p:titleStyle>
    <p:bodyStyle>
      <a:lvl1pPr marL="0" marR="0" indent="0" algn="l"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1pPr>
      <a:lvl2pPr marL="0" marR="0" indent="0" algn="l"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2pPr>
      <a:lvl3pPr marL="0" marR="0" indent="0" algn="l"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3pPr>
      <a:lvl4pPr marL="0" marR="0" indent="0" algn="l"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4pPr>
      <a:lvl5pPr marL="0" marR="0" indent="0" algn="l"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5pPr>
      <a:lvl6pPr marL="0" marR="0" indent="0" algn="l"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6pPr>
      <a:lvl7pPr marL="0" marR="0" indent="0" algn="l"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7pPr>
      <a:lvl8pPr marL="0" marR="0" indent="0" algn="l"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Bild" descr="Bild"/>
          <p:cNvPicPr>
            <a:picLocks noChangeAspect="1"/>
          </p:cNvPicPr>
          <p:nvPr/>
        </p:nvPicPr>
        <p:blipFill>
          <a:blip r:embed="rId2"/>
          <a:stretch>
            <a:fillRect/>
          </a:stretch>
        </p:blipFill>
        <p:spPr>
          <a:xfrm>
            <a:off x="6039915" y="5416550"/>
            <a:ext cx="12304170" cy="3245225"/>
          </a:xfrm>
          <a:prstGeom prst="rect">
            <a:avLst/>
          </a:prstGeom>
          <a:ln w="12700">
            <a:miter lim="400000"/>
          </a:ln>
        </p:spPr>
      </p:pic>
      <p:sp>
        <p:nvSpPr>
          <p:cNvPr id="70" name="Juni 2020 © PIKAS digi (pikas-digi.dzlm.de)"/>
          <p:cNvSpPr txBox="1"/>
          <p:nvPr/>
        </p:nvSpPr>
        <p:spPr>
          <a:xfrm>
            <a:off x="9657928" y="12507912"/>
            <a:ext cx="5068144" cy="485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defTabSz="457200">
              <a:lnSpc>
                <a:spcPts val="5300"/>
              </a:lnSpc>
              <a:spcBef>
                <a:spcPts val="0"/>
              </a:spcBef>
              <a:defRPr sz="2000" b="0">
                <a:latin typeface="Open Sans"/>
                <a:ea typeface="Open Sans"/>
                <a:cs typeface="Open Sans"/>
                <a:sym typeface="Open Sans"/>
              </a:defRPr>
            </a:pPr>
            <a:r>
              <a:t>Juni 2020 © </a:t>
            </a:r>
            <a:r>
              <a:rPr b="1">
                <a:latin typeface="+mj-lt"/>
                <a:ea typeface="+mj-ea"/>
                <a:cs typeface="+mj-cs"/>
                <a:sym typeface="OpenSans-Bold"/>
              </a:rPr>
              <a:t>PIKAS digi</a:t>
            </a:r>
            <a:r>
              <a:t> </a:t>
            </a:r>
            <a:r>
              <a:rPr i="1">
                <a:latin typeface="OpenSans-Italic"/>
                <a:ea typeface="OpenSans-Italic"/>
                <a:cs typeface="OpenSans-Italic"/>
                <a:sym typeface="OpenSans-Italic"/>
              </a:rPr>
              <a:t>(pikas-digi.dzlm.de)</a:t>
            </a:r>
          </a:p>
        </p:txBody>
      </p:sp>
    </p:spTree>
  </p:cSld>
  <p:clrMapOvr>
    <a:masterClrMapping/>
  </p:clrMapOvr>
  <p:transition spd="med" advClick="0" advTm="100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69"/>
                                        </p:tgtEl>
                                        <p:attrNameLst>
                                          <p:attrName>style.visibility</p:attrName>
                                        </p:attrNameLst>
                                      </p:cBhvr>
                                      <p:to>
                                        <p:strVal val="visible"/>
                                      </p:to>
                                    </p:set>
                                    <p:animEffect transition="in" filter="dissolve">
                                      <p:cBhvr>
                                        <p:cTn id="7" dur="1500"/>
                                        <p:tgtEl>
                                          <p:spTgt spid="69"/>
                                        </p:tgtEl>
                                      </p:cBhvr>
                                    </p:animEffect>
                                  </p:childTnLst>
                                </p:cTn>
                              </p:par>
                            </p:childTnLst>
                          </p:cTn>
                        </p:par>
                        <p:par>
                          <p:cTn id="8" fill="hold">
                            <p:stCondLst>
                              <p:cond delay="1500"/>
                            </p:stCondLst>
                            <p:childTnLst>
                              <p:par>
                                <p:cTn id="9" presetID="23" presetClass="exit" presetSubtype="16" fill="hold" grpId="2" nodeType="afterEffect">
                                  <p:stCondLst>
                                    <p:cond delay="0"/>
                                  </p:stCondLst>
                                  <p:iterate>
                                    <p:tmAbs val="0"/>
                                  </p:iterate>
                                  <p:childTnLst>
                                    <p:anim calcmode="lin" valueType="num">
                                      <p:cBhvr>
                                        <p:cTn id="10" dur="750" fill="hold"/>
                                        <p:tgtEl>
                                          <p:spTgt spid="69"/>
                                        </p:tgtEl>
                                        <p:attrNameLst>
                                          <p:attrName>ppt_w</p:attrName>
                                        </p:attrNameLst>
                                      </p:cBhvr>
                                      <p:tavLst>
                                        <p:tav tm="0">
                                          <p:val>
                                            <p:strVal val="ppt_w"/>
                                          </p:val>
                                        </p:tav>
                                        <p:tav tm="100000">
                                          <p:val>
                                            <p:strVal val="4*ppt_w"/>
                                          </p:val>
                                        </p:tav>
                                      </p:tavLst>
                                    </p:anim>
                                    <p:anim calcmode="lin" valueType="num">
                                      <p:cBhvr>
                                        <p:cTn id="11" dur="750" fill="hold"/>
                                        <p:tgtEl>
                                          <p:spTgt spid="69"/>
                                        </p:tgtEl>
                                        <p:attrNameLst>
                                          <p:attrName>ppt_h</p:attrName>
                                        </p:attrNameLst>
                                      </p:cBhvr>
                                      <p:tavLst>
                                        <p:tav tm="0">
                                          <p:val>
                                            <p:strVal val="ppt_h"/>
                                          </p:val>
                                        </p:tav>
                                        <p:tav tm="100000">
                                          <p:val>
                                            <p:strVal val="4*ppt_h"/>
                                          </p:val>
                                        </p:tav>
                                      </p:tavLst>
                                    </p:anim>
                                    <p:set>
                                      <p:cBhvr>
                                        <p:cTn id="12" fill="hold">
                                          <p:stCondLst>
                                            <p:cond delay="749"/>
                                          </p:stCondLst>
                                        </p:cTn>
                                        <p:tgtEl>
                                          <p:spTgt spid="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1" animBg="1" advAuto="0"/>
      <p:bldP spid="69" grpId="2"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2" name="Tabelle"/>
          <p:cNvGraphicFramePr/>
          <p:nvPr/>
        </p:nvGraphicFramePr>
        <p:xfrm>
          <a:off x="8718453" y="4914900"/>
          <a:ext cx="7023294" cy="6086876"/>
        </p:xfrm>
        <a:graphic>
          <a:graphicData uri="http://schemas.openxmlformats.org/drawingml/2006/table">
            <a:tbl>
              <a:tblPr firstRow="1" firstCol="1">
                <a:tableStyleId>{4C3C2611-4C71-4FC5-86AE-919BDF0F9419}</a:tableStyleId>
              </a:tblPr>
              <a:tblGrid>
                <a:gridCol w="3473546">
                  <a:extLst>
                    <a:ext uri="{9D8B030D-6E8A-4147-A177-3AD203B41FA5}">
                      <a16:colId xmlns:a16="http://schemas.microsoft.com/office/drawing/2014/main" val="20000"/>
                    </a:ext>
                  </a:extLst>
                </a:gridCol>
                <a:gridCol w="3473546">
                  <a:extLst>
                    <a:ext uri="{9D8B030D-6E8A-4147-A177-3AD203B41FA5}">
                      <a16:colId xmlns:a16="http://schemas.microsoft.com/office/drawing/2014/main" val="20001"/>
                    </a:ext>
                  </a:extLst>
                </a:gridCol>
              </a:tblGrid>
              <a:tr h="1202135">
                <a:tc>
                  <a:txBody>
                    <a:bodyPr/>
                    <a:lstStyle/>
                    <a:p>
                      <a:pPr defTabSz="821531">
                        <a:defRPr sz="3000"/>
                      </a:pPr>
                      <a:endParaRPr/>
                    </a:p>
                  </a:txBody>
                  <a:tcPr marL="50800" marR="50800" marT="50800" marB="50800" anchor="ctr" horzOverflow="overflow">
                    <a:lnL w="101600">
                      <a:solidFill>
                        <a:schemeClr val="accent1">
                          <a:hueOff val="114395"/>
                          <a:lumOff val="-24975"/>
                        </a:schemeClr>
                      </a:solidFill>
                      <a:miter lim="400000"/>
                    </a:lnL>
                    <a:lnR w="101600">
                      <a:solidFill>
                        <a:schemeClr val="accent1">
                          <a:hueOff val="114395"/>
                          <a:lumOff val="-24975"/>
                        </a:schemeClr>
                      </a:solidFill>
                      <a:miter lim="400000"/>
                    </a:lnR>
                    <a:lnT w="101600">
                      <a:solidFill>
                        <a:schemeClr val="accent1">
                          <a:hueOff val="114395"/>
                          <a:lumOff val="-24975"/>
                        </a:schemeClr>
                      </a:solidFill>
                      <a:miter lim="400000"/>
                    </a:lnT>
                    <a:lnB w="101600">
                      <a:solidFill>
                        <a:schemeClr val="accent3">
                          <a:hueOff val="914338"/>
                          <a:satOff val="31515"/>
                          <a:lumOff val="-30790"/>
                        </a:schemeClr>
                      </a:solidFill>
                      <a:miter lim="400000"/>
                    </a:lnB>
                  </a:tcPr>
                </a:tc>
                <a:tc>
                  <a:txBody>
                    <a:bodyPr/>
                    <a:lstStyle/>
                    <a:p>
                      <a:pPr defTabSz="821531">
                        <a:defRPr sz="3000"/>
                      </a:pPr>
                      <a:endParaRPr/>
                    </a:p>
                  </a:txBody>
                  <a:tcPr marL="50800" marR="50800" marT="50800" marB="50800" anchor="ctr" horzOverflow="overflow">
                    <a:lnL w="101600">
                      <a:solidFill>
                        <a:schemeClr val="accent1">
                          <a:hueOff val="114395"/>
                          <a:lumOff val="-24975"/>
                        </a:schemeClr>
                      </a:solidFill>
                      <a:miter lim="400000"/>
                    </a:lnL>
                    <a:lnB w="101600">
                      <a:solidFill>
                        <a:schemeClr val="accent3">
                          <a:hueOff val="914338"/>
                          <a:satOff val="31515"/>
                          <a:lumOff val="-30790"/>
                        </a:schemeClr>
                      </a:solidFill>
                      <a:miter lim="400000"/>
                    </a:lnB>
                  </a:tcPr>
                </a:tc>
                <a:extLst>
                  <a:ext uri="{0D108BD9-81ED-4DB2-BD59-A6C34878D82A}">
                    <a16:rowId xmlns:a16="http://schemas.microsoft.com/office/drawing/2014/main" val="10000"/>
                  </a:ext>
                </a:extLst>
              </a:tr>
              <a:tr h="1202135">
                <a:tc>
                  <a:txBody>
                    <a:bodyPr/>
                    <a:lstStyle/>
                    <a:p>
                      <a:pPr defTabSz="821531">
                        <a:defRPr sz="3000"/>
                      </a:pPr>
                      <a:endParaRPr/>
                    </a:p>
                  </a:txBody>
                  <a:tcPr marL="50800" marR="50800" marT="50800" marB="50800" anchor="ctr" horzOverflow="overflow">
                    <a:lnL w="101600">
                      <a:solidFill>
                        <a:schemeClr val="accent3">
                          <a:hueOff val="914338"/>
                          <a:satOff val="31515"/>
                          <a:lumOff val="-30790"/>
                        </a:schemeClr>
                      </a:solidFill>
                      <a:miter lim="400000"/>
                    </a:lnL>
                    <a:lnR w="101600">
                      <a:solidFill>
                        <a:schemeClr val="accent1">
                          <a:hueOff val="114395"/>
                          <a:lumOff val="-24975"/>
                        </a:schemeClr>
                      </a:solidFill>
                      <a:miter lim="400000"/>
                    </a:lnR>
                    <a:lnT w="101600">
                      <a:solidFill>
                        <a:schemeClr val="accent3">
                          <a:hueOff val="914338"/>
                          <a:satOff val="31515"/>
                          <a:lumOff val="-30790"/>
                        </a:schemeClr>
                      </a:solidFill>
                      <a:miter lim="400000"/>
                    </a:lnT>
                    <a:lnB w="101600">
                      <a:solidFill>
                        <a:schemeClr val="accent3">
                          <a:hueOff val="914338"/>
                          <a:satOff val="31515"/>
                          <a:lumOff val="-30790"/>
                        </a:schemeClr>
                      </a:solidFill>
                      <a:miter lim="400000"/>
                    </a:lnB>
                  </a:tcPr>
                </a:tc>
                <a:tc>
                  <a:txBody>
                    <a:bodyPr/>
                    <a:lstStyle/>
                    <a:p>
                      <a:pPr defTabSz="821531">
                        <a:defRPr sz="3000"/>
                      </a:pPr>
                      <a:endParaRPr/>
                    </a:p>
                  </a:txBody>
                  <a:tcPr marL="50800" marR="50800" marT="50800" marB="50800" anchor="ctr" horzOverflow="overflow">
                    <a:lnL w="101600">
                      <a:solidFill>
                        <a:schemeClr val="accent1">
                          <a:hueOff val="114395"/>
                          <a:lumOff val="-24975"/>
                        </a:schemeClr>
                      </a:solidFill>
                      <a:miter lim="400000"/>
                    </a:lnL>
                    <a:lnR w="101600">
                      <a:solidFill>
                        <a:schemeClr val="accent3">
                          <a:hueOff val="914338"/>
                          <a:satOff val="31515"/>
                          <a:lumOff val="-30790"/>
                        </a:schemeClr>
                      </a:solidFill>
                      <a:miter lim="400000"/>
                    </a:lnR>
                    <a:lnT w="101600">
                      <a:solidFill>
                        <a:schemeClr val="accent3">
                          <a:hueOff val="914338"/>
                          <a:satOff val="31515"/>
                          <a:lumOff val="-30790"/>
                        </a:schemeClr>
                      </a:solidFill>
                      <a:miter lim="400000"/>
                    </a:lnT>
                    <a:lnB w="101600">
                      <a:solidFill>
                        <a:schemeClr val="accent3">
                          <a:hueOff val="914338"/>
                          <a:satOff val="31515"/>
                          <a:lumOff val="-30790"/>
                        </a:schemeClr>
                      </a:solidFill>
                      <a:miter lim="400000"/>
                    </a:lnB>
                  </a:tcPr>
                </a:tc>
                <a:extLst>
                  <a:ext uri="{0D108BD9-81ED-4DB2-BD59-A6C34878D82A}">
                    <a16:rowId xmlns:a16="http://schemas.microsoft.com/office/drawing/2014/main" val="10001"/>
                  </a:ext>
                </a:extLst>
              </a:tr>
              <a:tr h="1202135">
                <a:tc>
                  <a:txBody>
                    <a:bodyPr/>
                    <a:lstStyle/>
                    <a:p>
                      <a:pPr defTabSz="821531">
                        <a:defRPr sz="3000"/>
                      </a:pPr>
                      <a:endParaRPr/>
                    </a:p>
                  </a:txBody>
                  <a:tcPr marL="50800" marR="50800" marT="50800" marB="50800" anchor="ctr" horzOverflow="overflow">
                    <a:lnL w="101600">
                      <a:solidFill>
                        <a:schemeClr val="accent1">
                          <a:hueOff val="114395"/>
                          <a:lumOff val="-24975"/>
                        </a:schemeClr>
                      </a:solidFill>
                      <a:miter lim="400000"/>
                    </a:lnL>
                    <a:lnR w="101600">
                      <a:solidFill>
                        <a:schemeClr val="accent1">
                          <a:hueOff val="114395"/>
                          <a:lumOff val="-24975"/>
                        </a:schemeClr>
                      </a:solidFill>
                      <a:miter lim="400000"/>
                    </a:lnR>
                    <a:lnT w="101600">
                      <a:solidFill>
                        <a:schemeClr val="accent3">
                          <a:hueOff val="914338"/>
                          <a:satOff val="31515"/>
                          <a:lumOff val="-30790"/>
                        </a:schemeClr>
                      </a:solidFill>
                      <a:miter lim="400000"/>
                    </a:lnT>
                  </a:tcPr>
                </a:tc>
                <a:tc>
                  <a:txBody>
                    <a:bodyPr/>
                    <a:lstStyle/>
                    <a:p>
                      <a:pPr defTabSz="821531">
                        <a:defRPr sz="3000"/>
                      </a:pPr>
                      <a:endParaRPr/>
                    </a:p>
                  </a:txBody>
                  <a:tcPr marL="50800" marR="50800" marT="50800" marB="50800" anchor="ctr" horzOverflow="overflow">
                    <a:lnL w="101600">
                      <a:solidFill>
                        <a:schemeClr val="accent1">
                          <a:hueOff val="114395"/>
                          <a:lumOff val="-24975"/>
                        </a:schemeClr>
                      </a:solidFill>
                      <a:miter lim="400000"/>
                    </a:lnL>
                    <a:lnT w="101600">
                      <a:solidFill>
                        <a:schemeClr val="accent3">
                          <a:hueOff val="914338"/>
                          <a:satOff val="31515"/>
                          <a:lumOff val="-30790"/>
                        </a:schemeClr>
                      </a:solidFill>
                      <a:miter lim="400000"/>
                    </a:lnT>
                    <a:lnB w="88900">
                      <a:solidFill>
                        <a:schemeClr val="accent5">
                          <a:lumOff val="-29866"/>
                        </a:schemeClr>
                      </a:solidFill>
                      <a:miter lim="400000"/>
                    </a:lnB>
                  </a:tcPr>
                </a:tc>
                <a:extLst>
                  <a:ext uri="{0D108BD9-81ED-4DB2-BD59-A6C34878D82A}">
                    <a16:rowId xmlns:a16="http://schemas.microsoft.com/office/drawing/2014/main" val="10002"/>
                  </a:ext>
                </a:extLst>
              </a:tr>
              <a:tr h="1202135">
                <a:tc>
                  <a:txBody>
                    <a:bodyPr/>
                    <a:lstStyle/>
                    <a:p>
                      <a:pPr defTabSz="821531">
                        <a:defRPr sz="3000"/>
                      </a:pPr>
                      <a:endParaRPr/>
                    </a:p>
                  </a:txBody>
                  <a:tcPr marL="50800" marR="50800" marT="50800" marB="50800" anchor="ctr" horzOverflow="overflow">
                    <a:lnL w="101600">
                      <a:solidFill>
                        <a:schemeClr val="accent1">
                          <a:hueOff val="114395"/>
                          <a:lumOff val="-24975"/>
                        </a:schemeClr>
                      </a:solidFill>
                      <a:miter lim="400000"/>
                    </a:lnL>
                    <a:lnR w="88900">
                      <a:solidFill>
                        <a:schemeClr val="accent5">
                          <a:lumOff val="-29866"/>
                        </a:schemeClr>
                      </a:solidFill>
                      <a:miter lim="400000"/>
                    </a:lnR>
                  </a:tcPr>
                </a:tc>
                <a:tc>
                  <a:txBody>
                    <a:bodyPr/>
                    <a:lstStyle/>
                    <a:p>
                      <a:pPr defTabSz="821531">
                        <a:defRPr sz="3000"/>
                      </a:pPr>
                      <a:endParaRPr/>
                    </a:p>
                  </a:txBody>
                  <a:tcPr marL="50800" marR="50800" marT="50800" marB="50800" anchor="ctr" horzOverflow="overflow">
                    <a:lnL w="88900">
                      <a:solidFill>
                        <a:schemeClr val="accent5">
                          <a:lumOff val="-29866"/>
                        </a:schemeClr>
                      </a:solidFill>
                      <a:miter lim="400000"/>
                    </a:lnL>
                    <a:lnR w="88900">
                      <a:solidFill>
                        <a:schemeClr val="accent5">
                          <a:lumOff val="-29866"/>
                        </a:schemeClr>
                      </a:solidFill>
                      <a:miter lim="400000"/>
                    </a:lnR>
                    <a:lnT w="88900">
                      <a:solidFill>
                        <a:schemeClr val="accent5">
                          <a:lumOff val="-29866"/>
                        </a:schemeClr>
                      </a:solidFill>
                      <a:miter lim="400000"/>
                    </a:lnT>
                    <a:lnB w="88900">
                      <a:solidFill>
                        <a:schemeClr val="accent5">
                          <a:lumOff val="-29866"/>
                        </a:schemeClr>
                      </a:solidFill>
                      <a:miter lim="400000"/>
                    </a:lnB>
                  </a:tcPr>
                </a:tc>
                <a:extLst>
                  <a:ext uri="{0D108BD9-81ED-4DB2-BD59-A6C34878D82A}">
                    <a16:rowId xmlns:a16="http://schemas.microsoft.com/office/drawing/2014/main" val="10003"/>
                  </a:ext>
                </a:extLst>
              </a:tr>
              <a:tr h="1202135">
                <a:tc>
                  <a:txBody>
                    <a:bodyPr/>
                    <a:lstStyle/>
                    <a:p>
                      <a:pPr defTabSz="821531">
                        <a:defRPr sz="3000"/>
                      </a:pPr>
                      <a:endParaRPr/>
                    </a:p>
                  </a:txBody>
                  <a:tcPr marL="50800" marR="50800" marT="50800" marB="50800" anchor="ctr" horzOverflow="overflow">
                    <a:lnL w="101600">
                      <a:solidFill>
                        <a:schemeClr val="accent1">
                          <a:hueOff val="114395"/>
                          <a:lumOff val="-24975"/>
                        </a:schemeClr>
                      </a:solidFill>
                      <a:miter lim="400000"/>
                    </a:lnL>
                    <a:lnR w="101600">
                      <a:solidFill>
                        <a:schemeClr val="accent1">
                          <a:hueOff val="114395"/>
                          <a:lumOff val="-24975"/>
                        </a:schemeClr>
                      </a:solidFill>
                      <a:miter lim="400000"/>
                    </a:lnR>
                    <a:lnB w="101600">
                      <a:solidFill>
                        <a:schemeClr val="accent1">
                          <a:hueOff val="114395"/>
                          <a:lumOff val="-24975"/>
                        </a:schemeClr>
                      </a:solidFill>
                      <a:miter lim="400000"/>
                    </a:lnB>
                  </a:tcPr>
                </a:tc>
                <a:tc>
                  <a:txBody>
                    <a:bodyPr/>
                    <a:lstStyle/>
                    <a:p>
                      <a:pPr defTabSz="821531">
                        <a:defRPr sz="3000"/>
                      </a:pPr>
                      <a:endParaRPr/>
                    </a:p>
                  </a:txBody>
                  <a:tcPr marL="50800" marR="50800" marT="50800" marB="50800" anchor="ctr" horzOverflow="overflow">
                    <a:lnL w="101600">
                      <a:solidFill>
                        <a:schemeClr val="accent1">
                          <a:hueOff val="114395"/>
                          <a:lumOff val="-24975"/>
                        </a:schemeClr>
                      </a:solidFill>
                      <a:miter lim="400000"/>
                    </a:lnL>
                    <a:lnT w="88900">
                      <a:solidFill>
                        <a:schemeClr val="accent5">
                          <a:lumOff val="-29866"/>
                        </a:schemeClr>
                      </a:solidFill>
                      <a:miter lim="400000"/>
                    </a:lnT>
                  </a:tcPr>
                </a:tc>
                <a:extLst>
                  <a:ext uri="{0D108BD9-81ED-4DB2-BD59-A6C34878D82A}">
                    <a16:rowId xmlns:a16="http://schemas.microsoft.com/office/drawing/2014/main" val="10004"/>
                  </a:ext>
                </a:extLst>
              </a:tr>
            </a:tbl>
          </a:graphicData>
        </a:graphic>
      </p:graphicFrame>
      <p:sp>
        <p:nvSpPr>
          <p:cNvPr id="143" name="Was ist eine Tabelle?"/>
          <p:cNvSpPr/>
          <p:nvPr/>
        </p:nvSpPr>
        <p:spPr>
          <a:xfrm>
            <a:off x="5365579" y="444840"/>
            <a:ext cx="16323470" cy="1650052"/>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rmAutofit/>
          </a:bodyPr>
          <a:lstStyle/>
          <a:p>
            <a:r>
              <a:t>Was ist eine Tabelle?</a:t>
            </a:r>
          </a:p>
        </p:txBody>
      </p:sp>
      <p:sp>
        <p:nvSpPr>
          <p:cNvPr id="144" name="Spalte"/>
          <p:cNvSpPr txBox="1"/>
          <p:nvPr/>
        </p:nvSpPr>
        <p:spPr>
          <a:xfrm>
            <a:off x="9002342" y="2716695"/>
            <a:ext cx="2953514" cy="1141876"/>
          </a:xfrm>
          <a:prstGeom prst="rect">
            <a:avLst/>
          </a:prstGeom>
          <a:solidFill>
            <a:srgbClr val="044D84"/>
          </a:solidFill>
          <a:ln w="114300">
            <a:solidFill>
              <a:srgbClr val="FFFFFF"/>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rmAutofit/>
          </a:bodyPr>
          <a:lstStyle>
            <a:lvl1pPr algn="ctr" defTabSz="693419">
              <a:lnSpc>
                <a:spcPct val="100000"/>
              </a:lnSpc>
              <a:spcBef>
                <a:spcPts val="0"/>
              </a:spcBef>
              <a:defRPr sz="5040">
                <a:solidFill>
                  <a:srgbClr val="FFFFFF"/>
                </a:solidFill>
              </a:defRPr>
            </a:lvl1pPr>
          </a:lstStyle>
          <a:p>
            <a:r>
              <a:t>Spalte</a:t>
            </a:r>
          </a:p>
        </p:txBody>
      </p:sp>
      <p:sp>
        <p:nvSpPr>
          <p:cNvPr id="145" name="Linie"/>
          <p:cNvSpPr/>
          <p:nvPr/>
        </p:nvSpPr>
        <p:spPr>
          <a:xfrm>
            <a:off x="10479100" y="4046662"/>
            <a:ext cx="1" cy="686496"/>
          </a:xfrm>
          <a:prstGeom prst="line">
            <a:avLst/>
          </a:prstGeom>
          <a:ln w="76200">
            <a:solidFill>
              <a:srgbClr val="000000"/>
            </a:solidFill>
            <a:miter lim="400000"/>
            <a:tailEnd type="triangle"/>
          </a:ln>
        </p:spPr>
        <p:txBody>
          <a:bodyPr lIns="71437" tIns="71437" rIns="71437" bIns="71437" anchor="ctr"/>
          <a:lstStyle/>
          <a:p>
            <a:pPr>
              <a:defRPr sz="4200" b="0">
                <a:latin typeface="+mn-lt"/>
                <a:ea typeface="+mn-ea"/>
                <a:cs typeface="+mn-cs"/>
                <a:sym typeface="Helvetica Neue"/>
              </a:defRPr>
            </a:pPr>
            <a:endParaRPr/>
          </a:p>
        </p:txBody>
      </p:sp>
      <p:sp>
        <p:nvSpPr>
          <p:cNvPr id="146" name="Zeile"/>
          <p:cNvSpPr txBox="1"/>
          <p:nvPr/>
        </p:nvSpPr>
        <p:spPr>
          <a:xfrm>
            <a:off x="3537101" y="6369155"/>
            <a:ext cx="3910467" cy="977690"/>
          </a:xfrm>
          <a:prstGeom prst="rect">
            <a:avLst/>
          </a:prstGeom>
          <a:solidFill>
            <a:srgbClr val="1E6100"/>
          </a:solidFill>
          <a:ln w="114300">
            <a:solidFill>
              <a:srgbClr val="FFFFFF"/>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rmAutofit/>
          </a:bodyPr>
          <a:lstStyle>
            <a:lvl1pPr algn="ctr" defTabSz="569594">
              <a:lnSpc>
                <a:spcPct val="100000"/>
              </a:lnSpc>
              <a:spcBef>
                <a:spcPts val="0"/>
              </a:spcBef>
              <a:defRPr sz="4140">
                <a:solidFill>
                  <a:srgbClr val="FFFFFF"/>
                </a:solidFill>
              </a:defRPr>
            </a:lvl1pPr>
          </a:lstStyle>
          <a:p>
            <a:r>
              <a:t>Zeile</a:t>
            </a:r>
          </a:p>
        </p:txBody>
      </p:sp>
      <p:sp>
        <p:nvSpPr>
          <p:cNvPr id="147" name="Linie"/>
          <p:cNvSpPr/>
          <p:nvPr/>
        </p:nvSpPr>
        <p:spPr>
          <a:xfrm>
            <a:off x="7626875" y="6852009"/>
            <a:ext cx="686392" cy="11982"/>
          </a:xfrm>
          <a:prstGeom prst="line">
            <a:avLst/>
          </a:prstGeom>
          <a:ln w="76200">
            <a:solidFill>
              <a:srgbClr val="000000"/>
            </a:solidFill>
            <a:miter lim="400000"/>
            <a:tailEnd type="triangle"/>
          </a:ln>
        </p:spPr>
        <p:txBody>
          <a:bodyPr lIns="71437" tIns="71437" rIns="71437" bIns="71437" anchor="ctr"/>
          <a:lstStyle/>
          <a:p>
            <a:pPr>
              <a:defRPr sz="4200" b="0">
                <a:latin typeface="+mn-lt"/>
                <a:ea typeface="+mn-ea"/>
                <a:cs typeface="+mn-cs"/>
                <a:sym typeface="Helvetica Neue"/>
              </a:defRPr>
            </a:pPr>
            <a:endParaRPr/>
          </a:p>
        </p:txBody>
      </p:sp>
      <p:sp>
        <p:nvSpPr>
          <p:cNvPr id="148" name="Zelle"/>
          <p:cNvSpPr txBox="1"/>
          <p:nvPr/>
        </p:nvSpPr>
        <p:spPr>
          <a:xfrm>
            <a:off x="16787071" y="8508805"/>
            <a:ext cx="3776698" cy="1066986"/>
          </a:xfrm>
          <a:prstGeom prst="rect">
            <a:avLst/>
          </a:prstGeom>
          <a:solidFill>
            <a:srgbClr val="A0030F"/>
          </a:solidFill>
          <a:ln w="114300">
            <a:solidFill>
              <a:srgbClr val="FFFFFF"/>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rmAutofit/>
          </a:bodyPr>
          <a:lstStyle>
            <a:lvl1pPr algn="ctr" defTabSz="635634">
              <a:lnSpc>
                <a:spcPct val="100000"/>
              </a:lnSpc>
              <a:spcBef>
                <a:spcPts val="0"/>
              </a:spcBef>
              <a:defRPr sz="4619">
                <a:solidFill>
                  <a:srgbClr val="FFFFFF"/>
                </a:solidFill>
              </a:defRPr>
            </a:lvl1pPr>
          </a:lstStyle>
          <a:p>
            <a:r>
              <a:t>Zelle</a:t>
            </a:r>
          </a:p>
        </p:txBody>
      </p:sp>
      <p:sp>
        <p:nvSpPr>
          <p:cNvPr id="149" name="Linie"/>
          <p:cNvSpPr/>
          <p:nvPr/>
        </p:nvSpPr>
        <p:spPr>
          <a:xfrm flipH="1">
            <a:off x="15879886" y="9042297"/>
            <a:ext cx="686496" cy="1"/>
          </a:xfrm>
          <a:prstGeom prst="line">
            <a:avLst/>
          </a:prstGeom>
          <a:ln w="76200">
            <a:solidFill>
              <a:srgbClr val="000000"/>
            </a:solidFill>
            <a:miter lim="400000"/>
            <a:tailEnd type="triangle"/>
          </a:ln>
        </p:spPr>
        <p:txBody>
          <a:bodyPr lIns="71437" tIns="71437" rIns="71437" bIns="71437" anchor="ctr"/>
          <a:lstStyle/>
          <a:p>
            <a:pPr>
              <a:defRPr sz="4200" b="0">
                <a:latin typeface="+mn-lt"/>
                <a:ea typeface="+mn-ea"/>
                <a:cs typeface="+mn-cs"/>
                <a:sym typeface="Helvetica Neue"/>
              </a:defRPr>
            </a:pPr>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Diese Folie gehört zum Material und darf nicht entfernt werden.…"/>
          <p:cNvSpPr txBox="1"/>
          <p:nvPr/>
        </p:nvSpPr>
        <p:spPr>
          <a:xfrm>
            <a:off x="1718938" y="3529641"/>
            <a:ext cx="21403324" cy="87757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0" tIns="508000" rIns="508000" bIns="508000" anchor="ctr">
            <a:spAutoFit/>
          </a:bodyPr>
          <a:lstStyle/>
          <a:p>
            <a:pPr algn="ctr" defTabSz="457200">
              <a:lnSpc>
                <a:spcPts val="8400"/>
              </a:lnSpc>
              <a:spcBef>
                <a:spcPts val="0"/>
              </a:spcBef>
              <a:defRPr sz="4600" b="0">
                <a:latin typeface="Open Sans"/>
                <a:ea typeface="Open Sans"/>
                <a:cs typeface="Open Sans"/>
                <a:sym typeface="Open Sans"/>
              </a:defRPr>
            </a:pPr>
            <a:r>
              <a:t>Diese Folie gehört zum Material und darf nicht entfernt werden.</a:t>
            </a:r>
          </a:p>
          <a:p>
            <a:pPr defTabSz="457200">
              <a:lnSpc>
                <a:spcPts val="6700"/>
              </a:lnSpc>
              <a:spcBef>
                <a:spcPts val="0"/>
              </a:spcBef>
              <a:defRPr sz="3200" b="0">
                <a:latin typeface="Open Sans"/>
                <a:ea typeface="Open Sans"/>
                <a:cs typeface="Open Sans"/>
                <a:sym typeface="Open Sans"/>
              </a:defRPr>
            </a:pPr>
            <a:endParaRPr/>
          </a:p>
          <a:p>
            <a:pPr defTabSz="457200">
              <a:lnSpc>
                <a:spcPts val="6700"/>
              </a:lnSpc>
              <a:spcBef>
                <a:spcPts val="0"/>
              </a:spcBef>
              <a:defRPr sz="3200" b="0">
                <a:latin typeface="Open Sans"/>
                <a:ea typeface="Open Sans"/>
                <a:cs typeface="Open Sans"/>
                <a:sym typeface="Open Sans"/>
              </a:defRPr>
            </a:pPr>
            <a:endParaRPr/>
          </a:p>
          <a:p>
            <a:pPr defTabSz="457200">
              <a:lnSpc>
                <a:spcPts val="6700"/>
              </a:lnSpc>
              <a:spcBef>
                <a:spcPts val="0"/>
              </a:spcBef>
              <a:defRPr sz="3200" b="0">
                <a:latin typeface="Open Sans"/>
                <a:ea typeface="Open Sans"/>
                <a:cs typeface="Open Sans"/>
                <a:sym typeface="Open Sans"/>
              </a:defRPr>
            </a:pPr>
            <a:r>
              <a:t>Dieses Material wurde vom PIKAS-Team für das Deutsche Zentrum für Lehrerbildung Mathematik (DZLM) konzipiert und kann, soweit nicht anderweitig gekennzeichnet, unter der Creative Commons Lizenz BY-SA: Namensnennung – Weitergabe unter gleichen Bedingungen 4.0 International weiterverwendet werden.</a:t>
            </a:r>
            <a:endParaRPr>
              <a:latin typeface="Times Roman"/>
              <a:ea typeface="Times Roman"/>
              <a:cs typeface="Times Roman"/>
              <a:sym typeface="Times Roman"/>
            </a:endParaRPr>
          </a:p>
          <a:p>
            <a:pPr defTabSz="457200">
              <a:lnSpc>
                <a:spcPts val="6700"/>
              </a:lnSpc>
              <a:spcBef>
                <a:spcPts val="0"/>
              </a:spcBef>
              <a:defRPr sz="3200" b="0">
                <a:latin typeface="Open Sans"/>
                <a:ea typeface="Open Sans"/>
                <a:cs typeface="Open Sans"/>
                <a:sym typeface="Open Sans"/>
              </a:defRPr>
            </a:pPr>
            <a:r>
              <a:t>Das bedeutet: Alle Folien und Materialien können für Zwecke der Aus- und Fortbildung sowie der Unterrichtsvorbereitung unter der Bedingung heruntergeladen, verändert und genutzt werden, dass alle Quellenangaben erhalten bleiben, PIKAS als Urheber genannt und das neu entstandene Material unter den gleichen Bedingungen weitergegeben wird.</a:t>
            </a:r>
            <a:endParaRPr>
              <a:latin typeface="Times Roman"/>
              <a:ea typeface="Times Roman"/>
              <a:cs typeface="Times Roman"/>
              <a:sym typeface="Times Roman"/>
            </a:endParaRPr>
          </a:p>
          <a:p>
            <a:pPr defTabSz="457200">
              <a:lnSpc>
                <a:spcPts val="6700"/>
              </a:lnSpc>
              <a:spcBef>
                <a:spcPts val="0"/>
              </a:spcBef>
              <a:defRPr sz="3200" b="0">
                <a:latin typeface="Open Sans"/>
                <a:ea typeface="Open Sans"/>
                <a:cs typeface="Open Sans"/>
                <a:sym typeface="Open Sans"/>
              </a:defRPr>
            </a:pPr>
            <a:r>
              <a:t>Bildnachweise und Zitatquellen finden sich auf den jeweiligen Folien bzw. in den Zusatzmaterialien.</a:t>
            </a:r>
            <a:endParaRPr>
              <a:latin typeface="Times Roman"/>
              <a:ea typeface="Times Roman"/>
              <a:cs typeface="Times Roman"/>
              <a:sym typeface="Times Roman"/>
            </a:endParaRPr>
          </a:p>
          <a:p>
            <a:pPr defTabSz="457200">
              <a:lnSpc>
                <a:spcPts val="6700"/>
              </a:lnSpc>
              <a:spcBef>
                <a:spcPts val="0"/>
              </a:spcBef>
              <a:defRPr sz="3200" b="0">
                <a:latin typeface="Open Sans"/>
                <a:ea typeface="Open Sans"/>
                <a:cs typeface="Open Sans"/>
                <a:sym typeface="Open Sans"/>
              </a:defRPr>
            </a:pPr>
            <a:r>
              <a:t>Weitere Hinweise und Informationen zu PIKAS finden Sie unter </a:t>
            </a:r>
            <a:r>
              <a:rPr u="sng">
                <a:uFill>
                  <a:solidFill>
                    <a:srgbClr val="0000EE"/>
                  </a:solidFill>
                </a:uFill>
              </a:rPr>
              <a:t>http://pikas-digi.dzlm.de</a:t>
            </a:r>
            <a:r>
              <a:t>.</a:t>
            </a:r>
            <a:r>
              <a:rPr>
                <a:latin typeface="Times Roman"/>
                <a:ea typeface="Times Roman"/>
                <a:cs typeface="Times Roman"/>
                <a:sym typeface="Times Roman"/>
              </a:rPr>
              <a:t> </a:t>
            </a:r>
          </a:p>
          <a:p>
            <a:pPr defTabSz="457200">
              <a:lnSpc>
                <a:spcPts val="6700"/>
              </a:lnSpc>
              <a:spcBef>
                <a:spcPts val="0"/>
              </a:spcBef>
              <a:defRPr sz="3200" b="0">
                <a:latin typeface="Open Sans"/>
                <a:ea typeface="Open Sans"/>
                <a:cs typeface="Open Sans"/>
                <a:sym typeface="Open Sans"/>
              </a:defRPr>
            </a:pPr>
            <a:endParaRPr>
              <a:latin typeface="Times Roman"/>
              <a:ea typeface="Times Roman"/>
              <a:cs typeface="Times Roman"/>
              <a:sym typeface="Times Roman"/>
            </a:endParaRPr>
          </a:p>
        </p:txBody>
      </p:sp>
      <p:pic>
        <p:nvPicPr>
          <p:cNvPr id="154" name="Bild" descr="Bild"/>
          <p:cNvPicPr>
            <a:picLocks noChangeAspect="1"/>
          </p:cNvPicPr>
          <p:nvPr/>
        </p:nvPicPr>
        <p:blipFill>
          <a:blip r:embed="rId3"/>
          <a:stretch>
            <a:fillRect/>
          </a:stretch>
        </p:blipFill>
        <p:spPr>
          <a:xfrm>
            <a:off x="21625904" y="11831277"/>
            <a:ext cx="1486794" cy="522388"/>
          </a:xfrm>
          <a:prstGeom prst="rect">
            <a:avLst/>
          </a:prstGeom>
          <a:ln w="12700">
            <a:miter lim="400000"/>
          </a:ln>
        </p:spPr>
      </p:pic>
      <p:sp>
        <p:nvSpPr>
          <p:cNvPr id="155" name="Hinweise zu den Lizenzbedingungen"/>
          <p:cNvSpPr txBox="1"/>
          <p:nvPr/>
        </p:nvSpPr>
        <p:spPr>
          <a:xfrm>
            <a:off x="5870627" y="258561"/>
            <a:ext cx="18005187" cy="1593693"/>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0183" tIns="40183" rIns="40183" bIns="40183" anchor="ctr">
            <a:normAutofit/>
          </a:bodyPr>
          <a:lstStyle/>
          <a:p>
            <a:r>
              <a:t>Hinweise zu den Lizenzbedingungen</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Bild" descr="Bild"/>
          <p:cNvPicPr>
            <a:picLocks noChangeAspect="1"/>
          </p:cNvPicPr>
          <p:nvPr/>
        </p:nvPicPr>
        <p:blipFill>
          <a:blip r:embed="rId2"/>
          <a:stretch>
            <a:fillRect/>
          </a:stretch>
        </p:blipFill>
        <p:spPr>
          <a:xfrm>
            <a:off x="6039915" y="5416550"/>
            <a:ext cx="12304170" cy="3245225"/>
          </a:xfrm>
          <a:prstGeom prst="rect">
            <a:avLst/>
          </a:prstGeom>
          <a:ln w="12700">
            <a:miter lim="400000"/>
          </a:ln>
        </p:spPr>
      </p:pic>
      <p:sp>
        <p:nvSpPr>
          <p:cNvPr id="160" name="Juni 2020 © PIKAS digi (pikas-digi.dzlm.de)"/>
          <p:cNvSpPr txBox="1"/>
          <p:nvPr/>
        </p:nvSpPr>
        <p:spPr>
          <a:xfrm>
            <a:off x="9657928" y="12507912"/>
            <a:ext cx="5068144" cy="485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defTabSz="457200">
              <a:lnSpc>
                <a:spcPts val="5300"/>
              </a:lnSpc>
              <a:spcBef>
                <a:spcPts val="0"/>
              </a:spcBef>
              <a:defRPr sz="2000" b="0">
                <a:latin typeface="Open Sans"/>
                <a:ea typeface="Open Sans"/>
                <a:cs typeface="Open Sans"/>
                <a:sym typeface="Open Sans"/>
              </a:defRPr>
            </a:pPr>
            <a:r>
              <a:t>Juni 2020 © </a:t>
            </a:r>
            <a:r>
              <a:rPr b="1">
                <a:latin typeface="+mj-lt"/>
                <a:ea typeface="+mj-ea"/>
                <a:cs typeface="+mj-cs"/>
                <a:sym typeface="OpenSans-Bold"/>
              </a:rPr>
              <a:t>PIKAS digi</a:t>
            </a:r>
            <a:r>
              <a:t> </a:t>
            </a:r>
            <a:r>
              <a:rPr i="1">
                <a:latin typeface="OpenSans-Italic"/>
                <a:ea typeface="OpenSans-Italic"/>
                <a:cs typeface="OpenSans-Italic"/>
                <a:sym typeface="OpenSans-Italic"/>
              </a:rPr>
              <a:t>(pikas-digi.dzlm.de)</a:t>
            </a:r>
          </a:p>
        </p:txBody>
      </p:sp>
    </p:spTree>
  </p:cSld>
  <p:clrMapOvr>
    <a:masterClrMapping/>
  </p:clrMapOvr>
  <p:transition spd="med" advClick="0" advTm="100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59"/>
                                        </p:tgtEl>
                                        <p:attrNameLst>
                                          <p:attrName>style.visibility</p:attrName>
                                        </p:attrNameLst>
                                      </p:cBhvr>
                                      <p:to>
                                        <p:strVal val="visible"/>
                                      </p:to>
                                    </p:set>
                                    <p:animEffect transition="in" filter="dissolve">
                                      <p:cBhvr>
                                        <p:cTn id="7" dur="1500"/>
                                        <p:tgtEl>
                                          <p:spTgt spid="159"/>
                                        </p:tgtEl>
                                      </p:cBhvr>
                                    </p:animEffect>
                                  </p:childTnLst>
                                </p:cTn>
                              </p:par>
                            </p:childTnLst>
                          </p:cTn>
                        </p:par>
                        <p:par>
                          <p:cTn id="8" fill="hold">
                            <p:stCondLst>
                              <p:cond delay="1500"/>
                            </p:stCondLst>
                            <p:childTnLst>
                              <p:par>
                                <p:cTn id="9" presetID="23" presetClass="exit" presetSubtype="16" fill="hold" grpId="2" nodeType="afterEffect">
                                  <p:stCondLst>
                                    <p:cond delay="0"/>
                                  </p:stCondLst>
                                  <p:iterate>
                                    <p:tmAbs val="0"/>
                                  </p:iterate>
                                  <p:childTnLst>
                                    <p:anim calcmode="lin" valueType="num">
                                      <p:cBhvr>
                                        <p:cTn id="10" dur="750" fill="hold"/>
                                        <p:tgtEl>
                                          <p:spTgt spid="159"/>
                                        </p:tgtEl>
                                        <p:attrNameLst>
                                          <p:attrName>ppt_w</p:attrName>
                                        </p:attrNameLst>
                                      </p:cBhvr>
                                      <p:tavLst>
                                        <p:tav tm="0">
                                          <p:val>
                                            <p:strVal val="ppt_w"/>
                                          </p:val>
                                        </p:tav>
                                        <p:tav tm="100000">
                                          <p:val>
                                            <p:strVal val="4*ppt_w"/>
                                          </p:val>
                                        </p:tav>
                                      </p:tavLst>
                                    </p:anim>
                                    <p:anim calcmode="lin" valueType="num">
                                      <p:cBhvr>
                                        <p:cTn id="11" dur="750" fill="hold"/>
                                        <p:tgtEl>
                                          <p:spTgt spid="159"/>
                                        </p:tgtEl>
                                        <p:attrNameLst>
                                          <p:attrName>ppt_h</p:attrName>
                                        </p:attrNameLst>
                                      </p:cBhvr>
                                      <p:tavLst>
                                        <p:tav tm="0">
                                          <p:val>
                                            <p:strVal val="ppt_h"/>
                                          </p:val>
                                        </p:tav>
                                        <p:tav tm="100000">
                                          <p:val>
                                            <p:strVal val="4*ppt_h"/>
                                          </p:val>
                                        </p:tav>
                                      </p:tavLst>
                                    </p:anim>
                                    <p:set>
                                      <p:cBhvr>
                                        <p:cTn id="12" fill="hold">
                                          <p:stCondLst>
                                            <p:cond delay="749"/>
                                          </p:stCondLst>
                                        </p:cTn>
                                        <p:tgtEl>
                                          <p:spTgt spid="1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1" animBg="1" advAuto="0"/>
      <p:bldP spid="159" grpId="2"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Linie"/>
          <p:cNvSpPr/>
          <p:nvPr/>
        </p:nvSpPr>
        <p:spPr>
          <a:xfrm>
            <a:off x="6178862" y="7439173"/>
            <a:ext cx="12026276" cy="1"/>
          </a:xfrm>
          <a:prstGeom prst="line">
            <a:avLst/>
          </a:prstGeom>
          <a:ln w="25400">
            <a:solidFill>
              <a:srgbClr val="000000"/>
            </a:solidFill>
            <a:miter lim="400000"/>
          </a:ln>
        </p:spPr>
        <p:txBody>
          <a:bodyPr lIns="71437" tIns="71437" rIns="71437" bIns="71437" anchor="ctr"/>
          <a:lstStyle/>
          <a:p>
            <a:pPr>
              <a:defRPr sz="4200" b="0">
                <a:latin typeface="+mn-lt"/>
                <a:ea typeface="+mn-ea"/>
                <a:cs typeface="+mn-cs"/>
                <a:sym typeface="Helvetica Neue"/>
              </a:defRPr>
            </a:pPr>
            <a:endParaRPr/>
          </a:p>
        </p:txBody>
      </p:sp>
      <p:sp>
        <p:nvSpPr>
          <p:cNvPr id="73" name="Was ist eine Tabelle?"/>
          <p:cNvSpPr txBox="1"/>
          <p:nvPr/>
        </p:nvSpPr>
        <p:spPr>
          <a:xfrm>
            <a:off x="4074023" y="8369259"/>
            <a:ext cx="16235954" cy="40817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ctr" defTabSz="2438338">
              <a:lnSpc>
                <a:spcPct val="80000"/>
              </a:lnSpc>
              <a:spcBef>
                <a:spcPts val="0"/>
              </a:spcBef>
              <a:defRPr sz="8000" b="0" spc="-159">
                <a:latin typeface="Roboto Medium"/>
                <a:ea typeface="Roboto Medium"/>
                <a:cs typeface="Roboto Medium"/>
                <a:sym typeface="Roboto Medium"/>
              </a:defRPr>
            </a:lvl1pPr>
          </a:lstStyle>
          <a:p>
            <a:r>
              <a:t>Was ist eine Tabelle?</a:t>
            </a:r>
          </a:p>
        </p:txBody>
      </p:sp>
      <p:pic>
        <p:nvPicPr>
          <p:cNvPr id="74" name="digi-Logo.png" descr="digi-Logo.png"/>
          <p:cNvPicPr>
            <a:picLocks noChangeAspect="1"/>
          </p:cNvPicPr>
          <p:nvPr/>
        </p:nvPicPr>
        <p:blipFill>
          <a:blip r:embed="rId3"/>
          <a:stretch>
            <a:fillRect/>
          </a:stretch>
        </p:blipFill>
        <p:spPr>
          <a:xfrm>
            <a:off x="6868410" y="2872113"/>
            <a:ext cx="10647180" cy="3636973"/>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die Tabelle"/>
          <p:cNvSpPr txBox="1">
            <a:spLocks noGrp="1"/>
          </p:cNvSpPr>
          <p:nvPr>
            <p:ph type="ctrTitle"/>
          </p:nvPr>
        </p:nvSpPr>
        <p:spPr>
          <a:xfrm>
            <a:off x="10075602" y="3043356"/>
            <a:ext cx="4232796" cy="1181713"/>
          </a:xfrm>
          <a:prstGeom prst="rect">
            <a:avLst/>
          </a:prstGeom>
          <a:solidFill>
            <a:srgbClr val="FFFFFF"/>
          </a:solidFill>
          <a:ln w="127000">
            <a:solidFill>
              <a:srgbClr val="FFFFFF"/>
            </a:solidFill>
          </a:ln>
        </p:spPr>
        <p:txBody>
          <a:bodyPr/>
          <a:lstStyle>
            <a:lvl1pPr defTabSz="2145738">
              <a:lnSpc>
                <a:spcPct val="90000"/>
              </a:lnSpc>
              <a:spcBef>
                <a:spcPts val="3900"/>
              </a:spcBef>
              <a:defRPr sz="5280" spc="0">
                <a:solidFill>
                  <a:srgbClr val="000000"/>
                </a:solidFill>
              </a:defRPr>
            </a:lvl1pPr>
          </a:lstStyle>
          <a:p>
            <a:r>
              <a:t>die Tabelle</a:t>
            </a:r>
          </a:p>
        </p:txBody>
      </p:sp>
      <p:graphicFrame>
        <p:nvGraphicFramePr>
          <p:cNvPr id="79" name="Tabelle"/>
          <p:cNvGraphicFramePr/>
          <p:nvPr/>
        </p:nvGraphicFramePr>
        <p:xfrm>
          <a:off x="8718453" y="4912153"/>
          <a:ext cx="6947092" cy="6010675"/>
        </p:xfrm>
        <a:graphic>
          <a:graphicData uri="http://schemas.openxmlformats.org/drawingml/2006/table">
            <a:tbl>
              <a:tblPr firstRow="1" firstCol="1">
                <a:tableStyleId>{4C3C2611-4C71-4FC5-86AE-919BDF0F9419}</a:tableStyleId>
              </a:tblPr>
              <a:tblGrid>
                <a:gridCol w="3473546">
                  <a:extLst>
                    <a:ext uri="{9D8B030D-6E8A-4147-A177-3AD203B41FA5}">
                      <a16:colId xmlns:a16="http://schemas.microsoft.com/office/drawing/2014/main" val="20000"/>
                    </a:ext>
                  </a:extLst>
                </a:gridCol>
                <a:gridCol w="3473546">
                  <a:extLst>
                    <a:ext uri="{9D8B030D-6E8A-4147-A177-3AD203B41FA5}">
                      <a16:colId xmlns:a16="http://schemas.microsoft.com/office/drawing/2014/main" val="20001"/>
                    </a:ext>
                  </a:extLst>
                </a:gridCol>
              </a:tblGrid>
              <a:tr h="1202135">
                <a:tc>
                  <a:txBody>
                    <a:bodyPr/>
                    <a:lstStyle/>
                    <a:p>
                      <a:pPr defTabSz="821531">
                        <a:defRPr sz="3000"/>
                      </a:pPr>
                      <a:endParaRPr/>
                    </a:p>
                  </a:txBody>
                  <a:tcPr marL="50800" marR="50800" marT="50800" marB="50800" anchor="ctr" horzOverflow="overflow">
                    <a:lnB w="12700">
                      <a:solidFill>
                        <a:srgbClr val="000000"/>
                      </a:solidFill>
                      <a:miter lim="400000"/>
                    </a:lnB>
                  </a:tcPr>
                </a:tc>
                <a:tc>
                  <a:txBody>
                    <a:bodyPr/>
                    <a:lstStyle/>
                    <a:p>
                      <a:pPr defTabSz="821531">
                        <a:defRPr sz="3000"/>
                      </a:pPr>
                      <a:endParaRPr/>
                    </a:p>
                  </a:txBody>
                  <a:tcPr marL="50800" marR="50800" marT="50800" marB="50800" anchor="ctr" horzOverflow="overflow">
                    <a:lnB w="12700">
                      <a:solidFill>
                        <a:srgbClr val="000000"/>
                      </a:solidFill>
                      <a:miter lim="400000"/>
                    </a:lnB>
                  </a:tcPr>
                </a:tc>
                <a:extLst>
                  <a:ext uri="{0D108BD9-81ED-4DB2-BD59-A6C34878D82A}">
                    <a16:rowId xmlns:a16="http://schemas.microsoft.com/office/drawing/2014/main" val="10000"/>
                  </a:ext>
                </a:extLst>
              </a:tr>
              <a:tr h="1202135">
                <a:tc>
                  <a:txBody>
                    <a:bodyPr/>
                    <a:lstStyle/>
                    <a:p>
                      <a:pPr defTabSz="821531">
                        <a:defRPr sz="3000"/>
                      </a:pPr>
                      <a:endParaRPr/>
                    </a:p>
                  </a:txBody>
                  <a:tcPr marL="50800" marR="50800" marT="50800" marB="50800" anchor="ctr" horzOverflow="overflow">
                    <a:lnR w="12700">
                      <a:solidFill>
                        <a:srgbClr val="000000"/>
                      </a:solidFill>
                      <a:miter lim="400000"/>
                    </a:lnR>
                    <a:lnT w="12700">
                      <a:solidFill>
                        <a:srgbClr val="000000"/>
                      </a:solidFill>
                      <a:miter lim="400000"/>
                    </a:lnT>
                  </a:tcPr>
                </a:tc>
                <a:tc>
                  <a:txBody>
                    <a:bodyPr/>
                    <a:lstStyle/>
                    <a:p>
                      <a:pPr defTabSz="821531">
                        <a:defRPr sz="3000"/>
                      </a:pPr>
                      <a:endParaRPr/>
                    </a:p>
                  </a:txBody>
                  <a:tcPr marL="50800" marR="50800" marT="50800" marB="50800" anchor="ctr" horzOverflow="overflow">
                    <a:lnL w="12700">
                      <a:solidFill>
                        <a:srgbClr val="000000"/>
                      </a:solidFill>
                      <a:miter lim="400000"/>
                    </a:lnL>
                    <a:lnT w="12700">
                      <a:solidFill>
                        <a:srgbClr val="000000"/>
                      </a:solidFill>
                      <a:miter lim="400000"/>
                    </a:lnT>
                  </a:tcPr>
                </a:tc>
                <a:extLst>
                  <a:ext uri="{0D108BD9-81ED-4DB2-BD59-A6C34878D82A}">
                    <a16:rowId xmlns:a16="http://schemas.microsoft.com/office/drawing/2014/main" val="10001"/>
                  </a:ext>
                </a:extLst>
              </a:tr>
              <a:tr h="1202135">
                <a:tc>
                  <a:txBody>
                    <a:bodyPr/>
                    <a:lstStyle/>
                    <a:p>
                      <a:pPr defTabSz="821531">
                        <a:defRPr sz="3000"/>
                      </a:pPr>
                      <a:endParaRPr/>
                    </a:p>
                  </a:txBody>
                  <a:tcPr marL="50800" marR="50800" marT="50800" marB="50800" anchor="ctr" horzOverflow="overflow">
                    <a:lnR w="12700">
                      <a:solidFill>
                        <a:srgbClr val="000000"/>
                      </a:solidFill>
                      <a:miter lim="400000"/>
                    </a:lnR>
                  </a:tcPr>
                </a:tc>
                <a:tc>
                  <a:txBody>
                    <a:bodyPr/>
                    <a:lstStyle/>
                    <a:p>
                      <a:pPr defTabSz="821531">
                        <a:defRPr sz="3000"/>
                      </a:pPr>
                      <a:endParaRPr/>
                    </a:p>
                  </a:txBody>
                  <a:tcPr marL="50800" marR="50800" marT="50800" marB="50800" anchor="ctr" horzOverflow="overflow">
                    <a:lnL w="12700">
                      <a:solidFill>
                        <a:srgbClr val="000000"/>
                      </a:solidFill>
                      <a:miter lim="400000"/>
                    </a:lnL>
                  </a:tcPr>
                </a:tc>
                <a:extLst>
                  <a:ext uri="{0D108BD9-81ED-4DB2-BD59-A6C34878D82A}">
                    <a16:rowId xmlns:a16="http://schemas.microsoft.com/office/drawing/2014/main" val="10002"/>
                  </a:ext>
                </a:extLst>
              </a:tr>
              <a:tr h="1202135">
                <a:tc>
                  <a:txBody>
                    <a:bodyPr/>
                    <a:lstStyle/>
                    <a:p>
                      <a:pPr defTabSz="821531">
                        <a:defRPr sz="3000"/>
                      </a:pPr>
                      <a:endParaRPr/>
                    </a:p>
                  </a:txBody>
                  <a:tcPr marL="50800" marR="50800" marT="50800" marB="50800" anchor="ctr" horzOverflow="overflow">
                    <a:lnR w="12700">
                      <a:solidFill>
                        <a:srgbClr val="000000"/>
                      </a:solidFill>
                      <a:miter lim="400000"/>
                    </a:lnR>
                  </a:tcPr>
                </a:tc>
                <a:tc>
                  <a:txBody>
                    <a:bodyPr/>
                    <a:lstStyle/>
                    <a:p>
                      <a:pPr defTabSz="821531">
                        <a:defRPr sz="3000"/>
                      </a:pPr>
                      <a:endParaRPr/>
                    </a:p>
                  </a:txBody>
                  <a:tcPr marL="50800" marR="50800" marT="50800" marB="50800" anchor="ctr" horzOverflow="overflow">
                    <a:lnL w="12700">
                      <a:solidFill>
                        <a:srgbClr val="000000"/>
                      </a:solidFill>
                      <a:miter lim="400000"/>
                    </a:lnL>
                  </a:tcPr>
                </a:tc>
                <a:extLst>
                  <a:ext uri="{0D108BD9-81ED-4DB2-BD59-A6C34878D82A}">
                    <a16:rowId xmlns:a16="http://schemas.microsoft.com/office/drawing/2014/main" val="10003"/>
                  </a:ext>
                </a:extLst>
              </a:tr>
              <a:tr h="1202135">
                <a:tc>
                  <a:txBody>
                    <a:bodyPr/>
                    <a:lstStyle/>
                    <a:p>
                      <a:pPr defTabSz="821531">
                        <a:defRPr sz="3000"/>
                      </a:pPr>
                      <a:endParaRPr/>
                    </a:p>
                  </a:txBody>
                  <a:tcPr marL="50800" marR="50800" marT="50800" marB="50800" anchor="ctr" horzOverflow="overflow">
                    <a:lnR w="12700">
                      <a:solidFill>
                        <a:srgbClr val="000000"/>
                      </a:solidFill>
                      <a:miter lim="400000"/>
                    </a:lnR>
                  </a:tcPr>
                </a:tc>
                <a:tc>
                  <a:txBody>
                    <a:bodyPr/>
                    <a:lstStyle/>
                    <a:p>
                      <a:pPr defTabSz="821531">
                        <a:defRPr sz="3000"/>
                      </a:pPr>
                      <a:endParaRPr/>
                    </a:p>
                  </a:txBody>
                  <a:tcPr marL="50800" marR="50800" marT="50800" marB="50800" anchor="ctr" horzOverflow="overflow">
                    <a:lnL w="12700">
                      <a:solidFill>
                        <a:srgbClr val="000000"/>
                      </a:solidFill>
                      <a:miter lim="400000"/>
                    </a:lnL>
                  </a:tcPr>
                </a:tc>
                <a:extLst>
                  <a:ext uri="{0D108BD9-81ED-4DB2-BD59-A6C34878D82A}">
                    <a16:rowId xmlns:a16="http://schemas.microsoft.com/office/drawing/2014/main" val="10004"/>
                  </a:ext>
                </a:extLst>
              </a:tr>
            </a:tbl>
          </a:graphicData>
        </a:graphic>
      </p:graphicFrame>
      <p:sp>
        <p:nvSpPr>
          <p:cNvPr id="80" name="Was ist eine Tabelle?"/>
          <p:cNvSpPr txBox="1">
            <a:spLocks noGrp="1"/>
          </p:cNvSpPr>
          <p:nvPr>
            <p:ph type="subTitle" sz="quarter" idx="1"/>
          </p:nvPr>
        </p:nvSpPr>
        <p:spPr>
          <a:xfrm>
            <a:off x="5365579" y="444840"/>
            <a:ext cx="16323470" cy="1650052"/>
          </a:xfrm>
          <a:prstGeom prst="rect">
            <a:avLst/>
          </a:prstGeom>
          <a:solidFill>
            <a:srgbClr val="FFFFFF"/>
          </a:solidFill>
        </p:spPr>
        <p:txBody>
          <a:bodyPr/>
          <a:lstStyle>
            <a:lvl1pPr defTabSz="2438339">
              <a:lnSpc>
                <a:spcPct val="90000"/>
              </a:lnSpc>
              <a:spcBef>
                <a:spcPts val="4500"/>
              </a:spcBef>
              <a:defRPr sz="6000">
                <a:latin typeface="+mj-lt"/>
                <a:ea typeface="+mj-ea"/>
                <a:cs typeface="+mj-cs"/>
                <a:sym typeface="OpenSans-Bold"/>
              </a:defRPr>
            </a:lvl1pPr>
          </a:lstStyle>
          <a:p>
            <a:r>
              <a:t>Was ist eine Tabelle?</a:t>
            </a:r>
          </a:p>
        </p:txBody>
      </p:sp>
      <p:pic>
        <p:nvPicPr>
          <p:cNvPr id="2" name="Grafik 1">
            <a:extLst>
              <a:ext uri="{FF2B5EF4-FFF2-40B4-BE49-F238E27FC236}">
                <a16:creationId xmlns:a16="http://schemas.microsoft.com/office/drawing/2014/main" id="{64C37F25-BACA-3C4E-B9C0-172CECD2E711}"/>
              </a:ext>
            </a:extLst>
          </p:cNvPr>
          <p:cNvPicPr>
            <a:picLocks noChangeAspect="1"/>
          </p:cNvPicPr>
          <p:nvPr/>
        </p:nvPicPr>
        <p:blipFill>
          <a:blip r:embed="rId3"/>
          <a:stretch>
            <a:fillRect/>
          </a:stretch>
        </p:blipFill>
        <p:spPr>
          <a:xfrm>
            <a:off x="0" y="0"/>
            <a:ext cx="24384000" cy="13716000"/>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 name="Tabelle"/>
          <p:cNvGraphicFramePr/>
          <p:nvPr/>
        </p:nvGraphicFramePr>
        <p:xfrm>
          <a:off x="8718453" y="4914900"/>
          <a:ext cx="6947092" cy="6010675"/>
        </p:xfrm>
        <a:graphic>
          <a:graphicData uri="http://schemas.openxmlformats.org/drawingml/2006/table">
            <a:tbl>
              <a:tblPr firstRow="1" firstCol="1">
                <a:tableStyleId>{4C3C2611-4C71-4FC5-86AE-919BDF0F9419}</a:tableStyleId>
              </a:tblPr>
              <a:tblGrid>
                <a:gridCol w="3473546">
                  <a:extLst>
                    <a:ext uri="{9D8B030D-6E8A-4147-A177-3AD203B41FA5}">
                      <a16:colId xmlns:a16="http://schemas.microsoft.com/office/drawing/2014/main" val="20000"/>
                    </a:ext>
                  </a:extLst>
                </a:gridCol>
                <a:gridCol w="3473546">
                  <a:extLst>
                    <a:ext uri="{9D8B030D-6E8A-4147-A177-3AD203B41FA5}">
                      <a16:colId xmlns:a16="http://schemas.microsoft.com/office/drawing/2014/main" val="20001"/>
                    </a:ext>
                  </a:extLst>
                </a:gridCol>
              </a:tblGrid>
              <a:tr h="1202135">
                <a:tc>
                  <a:txBody>
                    <a:bodyPr/>
                    <a:lstStyle/>
                    <a:p>
                      <a:pPr defTabSz="821531">
                        <a:defRPr sz="3000"/>
                      </a:pPr>
                      <a:endParaRPr/>
                    </a:p>
                  </a:txBody>
                  <a:tcPr marL="50800" marR="50800" marT="50800" marB="50800" anchor="ctr" horzOverflow="overflow">
                    <a:lnL w="101600">
                      <a:solidFill>
                        <a:schemeClr val="accent1">
                          <a:hueOff val="114395"/>
                          <a:lumOff val="-24975"/>
                        </a:schemeClr>
                      </a:solidFill>
                      <a:miter lim="400000"/>
                    </a:lnL>
                    <a:lnR w="101600">
                      <a:solidFill>
                        <a:schemeClr val="accent1">
                          <a:hueOff val="114395"/>
                          <a:lumOff val="-24975"/>
                        </a:schemeClr>
                      </a:solidFill>
                      <a:miter lim="400000"/>
                    </a:lnR>
                    <a:lnT w="101600">
                      <a:solidFill>
                        <a:schemeClr val="accent1">
                          <a:hueOff val="114395"/>
                          <a:lumOff val="-24975"/>
                        </a:schemeClr>
                      </a:solidFill>
                      <a:miter lim="400000"/>
                    </a:lnT>
                    <a:lnB w="12700">
                      <a:solidFill>
                        <a:srgbClr val="000000"/>
                      </a:solidFill>
                      <a:miter lim="400000"/>
                    </a:lnB>
                  </a:tcPr>
                </a:tc>
                <a:tc>
                  <a:txBody>
                    <a:bodyPr/>
                    <a:lstStyle/>
                    <a:p>
                      <a:pPr defTabSz="821531">
                        <a:defRPr sz="3000"/>
                      </a:pPr>
                      <a:endParaRPr/>
                    </a:p>
                  </a:txBody>
                  <a:tcPr marL="50800" marR="50800" marT="50800" marB="50800" anchor="ctr" horzOverflow="overflow">
                    <a:lnL w="101600">
                      <a:solidFill>
                        <a:schemeClr val="accent1">
                          <a:hueOff val="114395"/>
                          <a:lumOff val="-24975"/>
                        </a:schemeClr>
                      </a:solidFill>
                      <a:miter lim="400000"/>
                    </a:lnL>
                    <a:lnB w="12700">
                      <a:solidFill>
                        <a:srgbClr val="000000"/>
                      </a:solidFill>
                      <a:miter lim="400000"/>
                    </a:lnB>
                  </a:tcPr>
                </a:tc>
                <a:extLst>
                  <a:ext uri="{0D108BD9-81ED-4DB2-BD59-A6C34878D82A}">
                    <a16:rowId xmlns:a16="http://schemas.microsoft.com/office/drawing/2014/main" val="10000"/>
                  </a:ext>
                </a:extLst>
              </a:tr>
              <a:tr h="1202135">
                <a:tc>
                  <a:txBody>
                    <a:bodyPr/>
                    <a:lstStyle/>
                    <a:p>
                      <a:pPr defTabSz="821531">
                        <a:defRPr sz="3000"/>
                      </a:pPr>
                      <a:endParaRPr/>
                    </a:p>
                  </a:txBody>
                  <a:tcPr marL="50800" marR="50800" marT="50800" marB="50800" anchor="ctr" horzOverflow="overflow">
                    <a:lnL w="101600">
                      <a:solidFill>
                        <a:schemeClr val="accent1">
                          <a:hueOff val="114395"/>
                          <a:lumOff val="-24975"/>
                        </a:schemeClr>
                      </a:solidFill>
                      <a:miter lim="400000"/>
                    </a:lnL>
                    <a:lnR w="101600">
                      <a:solidFill>
                        <a:schemeClr val="accent1">
                          <a:hueOff val="114395"/>
                          <a:lumOff val="-24975"/>
                        </a:schemeClr>
                      </a:solidFill>
                      <a:miter lim="400000"/>
                    </a:lnR>
                    <a:lnT w="12700">
                      <a:solidFill>
                        <a:srgbClr val="000000"/>
                      </a:solidFill>
                      <a:miter lim="400000"/>
                    </a:lnT>
                  </a:tcPr>
                </a:tc>
                <a:tc>
                  <a:txBody>
                    <a:bodyPr/>
                    <a:lstStyle/>
                    <a:p>
                      <a:pPr defTabSz="821531">
                        <a:defRPr sz="3000"/>
                      </a:pPr>
                      <a:endParaRPr/>
                    </a:p>
                  </a:txBody>
                  <a:tcPr marL="50800" marR="50800" marT="50800" marB="50800" anchor="ctr" horzOverflow="overflow">
                    <a:lnL w="101600">
                      <a:solidFill>
                        <a:schemeClr val="accent1">
                          <a:hueOff val="114395"/>
                          <a:lumOff val="-24975"/>
                        </a:schemeClr>
                      </a:solidFill>
                      <a:miter lim="400000"/>
                    </a:lnL>
                    <a:lnT w="12700">
                      <a:solidFill>
                        <a:srgbClr val="000000"/>
                      </a:solidFill>
                      <a:miter lim="400000"/>
                    </a:lnT>
                  </a:tcPr>
                </a:tc>
                <a:extLst>
                  <a:ext uri="{0D108BD9-81ED-4DB2-BD59-A6C34878D82A}">
                    <a16:rowId xmlns:a16="http://schemas.microsoft.com/office/drawing/2014/main" val="10001"/>
                  </a:ext>
                </a:extLst>
              </a:tr>
              <a:tr h="1202135">
                <a:tc>
                  <a:txBody>
                    <a:bodyPr/>
                    <a:lstStyle/>
                    <a:p>
                      <a:pPr defTabSz="821531">
                        <a:defRPr sz="3000"/>
                      </a:pPr>
                      <a:endParaRPr/>
                    </a:p>
                  </a:txBody>
                  <a:tcPr marL="50800" marR="50800" marT="50800" marB="50800" anchor="ctr" horzOverflow="overflow">
                    <a:lnL w="101600">
                      <a:solidFill>
                        <a:schemeClr val="accent1">
                          <a:hueOff val="114395"/>
                          <a:lumOff val="-24975"/>
                        </a:schemeClr>
                      </a:solidFill>
                      <a:miter lim="400000"/>
                    </a:lnL>
                    <a:lnR w="101600">
                      <a:solidFill>
                        <a:schemeClr val="accent1">
                          <a:hueOff val="114395"/>
                          <a:lumOff val="-24975"/>
                        </a:schemeClr>
                      </a:solidFill>
                      <a:miter lim="400000"/>
                    </a:lnR>
                  </a:tcPr>
                </a:tc>
                <a:tc>
                  <a:txBody>
                    <a:bodyPr/>
                    <a:lstStyle/>
                    <a:p>
                      <a:pPr defTabSz="821531">
                        <a:defRPr sz="3000"/>
                      </a:pPr>
                      <a:endParaRPr/>
                    </a:p>
                  </a:txBody>
                  <a:tcPr marL="50800" marR="50800" marT="50800" marB="50800" anchor="ctr" horzOverflow="overflow">
                    <a:lnL w="101600">
                      <a:solidFill>
                        <a:schemeClr val="accent1">
                          <a:hueOff val="114395"/>
                          <a:lumOff val="-24975"/>
                        </a:schemeClr>
                      </a:solidFill>
                      <a:miter lim="400000"/>
                    </a:lnL>
                  </a:tcPr>
                </a:tc>
                <a:extLst>
                  <a:ext uri="{0D108BD9-81ED-4DB2-BD59-A6C34878D82A}">
                    <a16:rowId xmlns:a16="http://schemas.microsoft.com/office/drawing/2014/main" val="10002"/>
                  </a:ext>
                </a:extLst>
              </a:tr>
              <a:tr h="1202135">
                <a:tc>
                  <a:txBody>
                    <a:bodyPr/>
                    <a:lstStyle/>
                    <a:p>
                      <a:pPr defTabSz="821531">
                        <a:defRPr sz="3000"/>
                      </a:pPr>
                      <a:endParaRPr/>
                    </a:p>
                  </a:txBody>
                  <a:tcPr marL="50800" marR="50800" marT="50800" marB="50800" anchor="ctr" horzOverflow="overflow">
                    <a:lnL w="101600">
                      <a:solidFill>
                        <a:schemeClr val="accent1">
                          <a:hueOff val="114395"/>
                          <a:lumOff val="-24975"/>
                        </a:schemeClr>
                      </a:solidFill>
                      <a:miter lim="400000"/>
                    </a:lnL>
                    <a:lnR w="101600">
                      <a:solidFill>
                        <a:schemeClr val="accent1">
                          <a:hueOff val="114395"/>
                          <a:lumOff val="-24975"/>
                        </a:schemeClr>
                      </a:solidFill>
                      <a:miter lim="400000"/>
                    </a:lnR>
                  </a:tcPr>
                </a:tc>
                <a:tc>
                  <a:txBody>
                    <a:bodyPr/>
                    <a:lstStyle/>
                    <a:p>
                      <a:pPr defTabSz="821531">
                        <a:defRPr sz="3000"/>
                      </a:pPr>
                      <a:endParaRPr/>
                    </a:p>
                  </a:txBody>
                  <a:tcPr marL="50800" marR="50800" marT="50800" marB="50800" anchor="ctr" horzOverflow="overflow">
                    <a:lnL w="101600">
                      <a:solidFill>
                        <a:schemeClr val="accent1">
                          <a:hueOff val="114395"/>
                          <a:lumOff val="-24975"/>
                        </a:schemeClr>
                      </a:solidFill>
                      <a:miter lim="400000"/>
                    </a:lnL>
                  </a:tcPr>
                </a:tc>
                <a:extLst>
                  <a:ext uri="{0D108BD9-81ED-4DB2-BD59-A6C34878D82A}">
                    <a16:rowId xmlns:a16="http://schemas.microsoft.com/office/drawing/2014/main" val="10003"/>
                  </a:ext>
                </a:extLst>
              </a:tr>
              <a:tr h="1202135">
                <a:tc>
                  <a:txBody>
                    <a:bodyPr/>
                    <a:lstStyle/>
                    <a:p>
                      <a:pPr defTabSz="821531">
                        <a:defRPr sz="3000"/>
                      </a:pPr>
                      <a:endParaRPr/>
                    </a:p>
                  </a:txBody>
                  <a:tcPr marL="50800" marR="50800" marT="50800" marB="50800" anchor="ctr" horzOverflow="overflow">
                    <a:lnL w="101600">
                      <a:solidFill>
                        <a:schemeClr val="accent1">
                          <a:hueOff val="114395"/>
                          <a:lumOff val="-24975"/>
                        </a:schemeClr>
                      </a:solidFill>
                      <a:miter lim="400000"/>
                    </a:lnL>
                    <a:lnR w="101600">
                      <a:solidFill>
                        <a:schemeClr val="accent1">
                          <a:hueOff val="114395"/>
                          <a:lumOff val="-24975"/>
                        </a:schemeClr>
                      </a:solidFill>
                      <a:miter lim="400000"/>
                    </a:lnR>
                    <a:lnB w="101600">
                      <a:solidFill>
                        <a:schemeClr val="accent1">
                          <a:hueOff val="114395"/>
                          <a:lumOff val="-24975"/>
                        </a:schemeClr>
                      </a:solidFill>
                      <a:miter lim="400000"/>
                    </a:lnB>
                  </a:tcPr>
                </a:tc>
                <a:tc>
                  <a:txBody>
                    <a:bodyPr/>
                    <a:lstStyle/>
                    <a:p>
                      <a:pPr defTabSz="821531">
                        <a:defRPr sz="3000"/>
                      </a:pPr>
                      <a:endParaRPr/>
                    </a:p>
                  </a:txBody>
                  <a:tcPr marL="50800" marR="50800" marT="50800" marB="50800" anchor="ctr" horzOverflow="overflow">
                    <a:lnL w="101600">
                      <a:solidFill>
                        <a:schemeClr val="accent1">
                          <a:hueOff val="114395"/>
                          <a:lumOff val="-24975"/>
                        </a:schemeClr>
                      </a:solidFill>
                      <a:miter lim="400000"/>
                    </a:lnL>
                  </a:tcPr>
                </a:tc>
                <a:extLst>
                  <a:ext uri="{0D108BD9-81ED-4DB2-BD59-A6C34878D82A}">
                    <a16:rowId xmlns:a16="http://schemas.microsoft.com/office/drawing/2014/main" val="10004"/>
                  </a:ext>
                </a:extLst>
              </a:tr>
            </a:tbl>
          </a:graphicData>
        </a:graphic>
      </p:graphicFrame>
      <p:sp>
        <p:nvSpPr>
          <p:cNvPr id="85" name="Was ist eine Tabelle?"/>
          <p:cNvSpPr txBox="1">
            <a:spLocks noGrp="1"/>
          </p:cNvSpPr>
          <p:nvPr>
            <p:ph type="subTitle" sz="quarter" idx="1"/>
          </p:nvPr>
        </p:nvSpPr>
        <p:spPr>
          <a:xfrm>
            <a:off x="5365579" y="444840"/>
            <a:ext cx="16323470" cy="1650052"/>
          </a:xfrm>
          <a:prstGeom prst="rect">
            <a:avLst/>
          </a:prstGeom>
          <a:solidFill>
            <a:srgbClr val="FFFFFF"/>
          </a:solidFill>
        </p:spPr>
        <p:txBody>
          <a:bodyPr/>
          <a:lstStyle>
            <a:lvl1pPr defTabSz="2438339">
              <a:lnSpc>
                <a:spcPct val="90000"/>
              </a:lnSpc>
              <a:spcBef>
                <a:spcPts val="4500"/>
              </a:spcBef>
              <a:defRPr sz="6000">
                <a:latin typeface="+mj-lt"/>
                <a:ea typeface="+mj-ea"/>
                <a:cs typeface="+mj-cs"/>
                <a:sym typeface="OpenSans-Bold"/>
              </a:defRPr>
            </a:lvl1pPr>
          </a:lstStyle>
          <a:p>
            <a:r>
              <a:t>Was ist eine Tabelle?</a:t>
            </a:r>
          </a:p>
        </p:txBody>
      </p:sp>
      <p:sp>
        <p:nvSpPr>
          <p:cNvPr id="86" name="Spalte"/>
          <p:cNvSpPr txBox="1"/>
          <p:nvPr/>
        </p:nvSpPr>
        <p:spPr>
          <a:xfrm>
            <a:off x="9002342" y="2716695"/>
            <a:ext cx="2953514" cy="1141876"/>
          </a:xfrm>
          <a:prstGeom prst="rect">
            <a:avLst/>
          </a:prstGeom>
          <a:solidFill>
            <a:srgbClr val="044D84"/>
          </a:solidFill>
          <a:ln w="114300">
            <a:solidFill>
              <a:srgbClr val="FFFFFF"/>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rmAutofit/>
          </a:bodyPr>
          <a:lstStyle>
            <a:lvl1pPr algn="ctr" defTabSz="693419">
              <a:lnSpc>
                <a:spcPct val="100000"/>
              </a:lnSpc>
              <a:spcBef>
                <a:spcPts val="0"/>
              </a:spcBef>
              <a:defRPr sz="5040">
                <a:solidFill>
                  <a:srgbClr val="FFFFFF"/>
                </a:solidFill>
              </a:defRPr>
            </a:lvl1pPr>
          </a:lstStyle>
          <a:p>
            <a:r>
              <a:t>Spalte</a:t>
            </a:r>
          </a:p>
        </p:txBody>
      </p:sp>
      <p:sp>
        <p:nvSpPr>
          <p:cNvPr id="87" name="Linie"/>
          <p:cNvSpPr/>
          <p:nvPr/>
        </p:nvSpPr>
        <p:spPr>
          <a:xfrm>
            <a:off x="10479100" y="4046662"/>
            <a:ext cx="1" cy="686496"/>
          </a:xfrm>
          <a:prstGeom prst="line">
            <a:avLst/>
          </a:prstGeom>
          <a:ln w="76200">
            <a:solidFill>
              <a:srgbClr val="000000"/>
            </a:solidFill>
            <a:miter lim="400000"/>
            <a:tailEnd type="triangle"/>
          </a:ln>
        </p:spPr>
        <p:txBody>
          <a:bodyPr lIns="71437" tIns="71437" rIns="71437" bIns="71437" anchor="ctr"/>
          <a:lstStyle/>
          <a:p>
            <a:pPr>
              <a:defRPr sz="4200" b="0">
                <a:latin typeface="+mn-lt"/>
                <a:ea typeface="+mn-ea"/>
                <a:cs typeface="+mn-cs"/>
                <a:sym typeface="Helvetica Neue"/>
              </a:defRPr>
            </a:pPr>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 name="Tabelle"/>
          <p:cNvGraphicFramePr/>
          <p:nvPr/>
        </p:nvGraphicFramePr>
        <p:xfrm>
          <a:off x="8718453" y="4914900"/>
          <a:ext cx="6947092" cy="6010675"/>
        </p:xfrm>
        <a:graphic>
          <a:graphicData uri="http://schemas.openxmlformats.org/drawingml/2006/table">
            <a:tbl>
              <a:tblPr firstRow="1" firstCol="1">
                <a:tableStyleId>{4C3C2611-4C71-4FC5-86AE-919BDF0F9419}</a:tableStyleId>
              </a:tblPr>
              <a:tblGrid>
                <a:gridCol w="3473546">
                  <a:extLst>
                    <a:ext uri="{9D8B030D-6E8A-4147-A177-3AD203B41FA5}">
                      <a16:colId xmlns:a16="http://schemas.microsoft.com/office/drawing/2014/main" val="20000"/>
                    </a:ext>
                  </a:extLst>
                </a:gridCol>
                <a:gridCol w="3473546">
                  <a:extLst>
                    <a:ext uri="{9D8B030D-6E8A-4147-A177-3AD203B41FA5}">
                      <a16:colId xmlns:a16="http://schemas.microsoft.com/office/drawing/2014/main" val="20001"/>
                    </a:ext>
                  </a:extLst>
                </a:gridCol>
              </a:tblGrid>
              <a:tr h="1202135">
                <a:tc>
                  <a:txBody>
                    <a:bodyPr/>
                    <a:lstStyle/>
                    <a:p>
                      <a:pPr defTabSz="821531">
                        <a:defRPr sz="3000"/>
                      </a:pPr>
                      <a:endParaRPr/>
                    </a:p>
                  </a:txBody>
                  <a:tcPr marL="50800" marR="50800" marT="50800" marB="50800" anchor="ctr" horzOverflow="overflow">
                    <a:lnL w="101600">
                      <a:solidFill>
                        <a:schemeClr val="accent1">
                          <a:hueOff val="114395"/>
                          <a:lumOff val="-24975"/>
                        </a:schemeClr>
                      </a:solidFill>
                      <a:miter lim="400000"/>
                    </a:lnL>
                    <a:lnR w="101600">
                      <a:solidFill>
                        <a:schemeClr val="accent1">
                          <a:hueOff val="114395"/>
                          <a:lumOff val="-24975"/>
                        </a:schemeClr>
                      </a:solidFill>
                      <a:miter lim="400000"/>
                    </a:lnR>
                    <a:lnT w="101600">
                      <a:solidFill>
                        <a:schemeClr val="accent1">
                          <a:hueOff val="114395"/>
                          <a:lumOff val="-24975"/>
                        </a:schemeClr>
                      </a:solidFill>
                      <a:miter lim="400000"/>
                    </a:lnT>
                    <a:lnB w="101600">
                      <a:solidFill>
                        <a:schemeClr val="accent3">
                          <a:hueOff val="914338"/>
                          <a:satOff val="31515"/>
                          <a:lumOff val="-30790"/>
                        </a:schemeClr>
                      </a:solidFill>
                      <a:miter lim="400000"/>
                    </a:lnB>
                  </a:tcPr>
                </a:tc>
                <a:tc>
                  <a:txBody>
                    <a:bodyPr/>
                    <a:lstStyle/>
                    <a:p>
                      <a:pPr defTabSz="821531">
                        <a:defRPr sz="3000"/>
                      </a:pPr>
                      <a:endParaRPr/>
                    </a:p>
                  </a:txBody>
                  <a:tcPr marL="50800" marR="50800" marT="50800" marB="50800" anchor="ctr" horzOverflow="overflow">
                    <a:lnL w="101600">
                      <a:solidFill>
                        <a:schemeClr val="accent1">
                          <a:hueOff val="114395"/>
                          <a:lumOff val="-24975"/>
                        </a:schemeClr>
                      </a:solidFill>
                      <a:miter lim="400000"/>
                    </a:lnL>
                    <a:lnB w="101600">
                      <a:solidFill>
                        <a:schemeClr val="accent3">
                          <a:hueOff val="914338"/>
                          <a:satOff val="31515"/>
                          <a:lumOff val="-30790"/>
                        </a:schemeClr>
                      </a:solidFill>
                      <a:miter lim="400000"/>
                    </a:lnB>
                  </a:tcPr>
                </a:tc>
                <a:extLst>
                  <a:ext uri="{0D108BD9-81ED-4DB2-BD59-A6C34878D82A}">
                    <a16:rowId xmlns:a16="http://schemas.microsoft.com/office/drawing/2014/main" val="10000"/>
                  </a:ext>
                </a:extLst>
              </a:tr>
              <a:tr h="1202135">
                <a:tc>
                  <a:txBody>
                    <a:bodyPr/>
                    <a:lstStyle/>
                    <a:p>
                      <a:pPr defTabSz="821531">
                        <a:defRPr sz="3000"/>
                      </a:pPr>
                      <a:endParaRPr/>
                    </a:p>
                  </a:txBody>
                  <a:tcPr marL="50800" marR="50800" marT="50800" marB="50800" anchor="ctr" horzOverflow="overflow">
                    <a:lnL w="101600">
                      <a:solidFill>
                        <a:schemeClr val="accent3">
                          <a:hueOff val="914338"/>
                          <a:satOff val="31515"/>
                          <a:lumOff val="-30790"/>
                        </a:schemeClr>
                      </a:solidFill>
                      <a:miter lim="400000"/>
                    </a:lnL>
                    <a:lnR w="101600">
                      <a:solidFill>
                        <a:schemeClr val="accent1">
                          <a:hueOff val="114395"/>
                          <a:lumOff val="-24975"/>
                        </a:schemeClr>
                      </a:solidFill>
                      <a:miter lim="400000"/>
                    </a:lnR>
                    <a:lnT w="101600">
                      <a:solidFill>
                        <a:schemeClr val="accent3">
                          <a:hueOff val="914338"/>
                          <a:satOff val="31515"/>
                          <a:lumOff val="-30790"/>
                        </a:schemeClr>
                      </a:solidFill>
                      <a:miter lim="400000"/>
                    </a:lnT>
                    <a:lnB w="101600">
                      <a:solidFill>
                        <a:schemeClr val="accent3">
                          <a:hueOff val="914338"/>
                          <a:satOff val="31515"/>
                          <a:lumOff val="-30790"/>
                        </a:schemeClr>
                      </a:solidFill>
                      <a:miter lim="400000"/>
                    </a:lnB>
                  </a:tcPr>
                </a:tc>
                <a:tc>
                  <a:txBody>
                    <a:bodyPr/>
                    <a:lstStyle/>
                    <a:p>
                      <a:pPr defTabSz="821531">
                        <a:defRPr sz="3000"/>
                      </a:pPr>
                      <a:endParaRPr/>
                    </a:p>
                  </a:txBody>
                  <a:tcPr marL="50800" marR="50800" marT="50800" marB="50800" anchor="ctr" horzOverflow="overflow">
                    <a:lnL w="101600">
                      <a:solidFill>
                        <a:schemeClr val="accent1">
                          <a:hueOff val="114395"/>
                          <a:lumOff val="-24975"/>
                        </a:schemeClr>
                      </a:solidFill>
                      <a:miter lim="400000"/>
                    </a:lnL>
                    <a:lnR w="101600">
                      <a:solidFill>
                        <a:schemeClr val="accent3">
                          <a:hueOff val="914338"/>
                          <a:satOff val="31515"/>
                          <a:lumOff val="-30790"/>
                        </a:schemeClr>
                      </a:solidFill>
                      <a:miter lim="400000"/>
                    </a:lnR>
                    <a:lnT w="101600">
                      <a:solidFill>
                        <a:schemeClr val="accent3">
                          <a:hueOff val="914338"/>
                          <a:satOff val="31515"/>
                          <a:lumOff val="-30790"/>
                        </a:schemeClr>
                      </a:solidFill>
                      <a:miter lim="400000"/>
                    </a:lnT>
                    <a:lnB w="101600">
                      <a:solidFill>
                        <a:schemeClr val="accent3">
                          <a:hueOff val="914338"/>
                          <a:satOff val="31515"/>
                          <a:lumOff val="-30790"/>
                        </a:schemeClr>
                      </a:solidFill>
                      <a:miter lim="400000"/>
                    </a:lnB>
                  </a:tcPr>
                </a:tc>
                <a:extLst>
                  <a:ext uri="{0D108BD9-81ED-4DB2-BD59-A6C34878D82A}">
                    <a16:rowId xmlns:a16="http://schemas.microsoft.com/office/drawing/2014/main" val="10001"/>
                  </a:ext>
                </a:extLst>
              </a:tr>
              <a:tr h="1202135">
                <a:tc>
                  <a:txBody>
                    <a:bodyPr/>
                    <a:lstStyle/>
                    <a:p>
                      <a:pPr defTabSz="821531">
                        <a:defRPr sz="3000"/>
                      </a:pPr>
                      <a:endParaRPr/>
                    </a:p>
                  </a:txBody>
                  <a:tcPr marL="50800" marR="50800" marT="50800" marB="50800" anchor="ctr" horzOverflow="overflow">
                    <a:lnL w="101600">
                      <a:solidFill>
                        <a:schemeClr val="accent1">
                          <a:hueOff val="114395"/>
                          <a:lumOff val="-24975"/>
                        </a:schemeClr>
                      </a:solidFill>
                      <a:miter lim="400000"/>
                    </a:lnL>
                    <a:lnR w="101600">
                      <a:solidFill>
                        <a:schemeClr val="accent1">
                          <a:hueOff val="114395"/>
                          <a:lumOff val="-24975"/>
                        </a:schemeClr>
                      </a:solidFill>
                      <a:miter lim="400000"/>
                    </a:lnR>
                    <a:lnT w="101600">
                      <a:solidFill>
                        <a:schemeClr val="accent3">
                          <a:hueOff val="914338"/>
                          <a:satOff val="31515"/>
                          <a:lumOff val="-30790"/>
                        </a:schemeClr>
                      </a:solidFill>
                      <a:miter lim="400000"/>
                    </a:lnT>
                  </a:tcPr>
                </a:tc>
                <a:tc>
                  <a:txBody>
                    <a:bodyPr/>
                    <a:lstStyle/>
                    <a:p>
                      <a:pPr defTabSz="821531">
                        <a:defRPr sz="3000"/>
                      </a:pPr>
                      <a:endParaRPr/>
                    </a:p>
                  </a:txBody>
                  <a:tcPr marL="50800" marR="50800" marT="50800" marB="50800" anchor="ctr" horzOverflow="overflow">
                    <a:lnL w="101600">
                      <a:solidFill>
                        <a:schemeClr val="accent1">
                          <a:hueOff val="114395"/>
                          <a:lumOff val="-24975"/>
                        </a:schemeClr>
                      </a:solidFill>
                      <a:miter lim="400000"/>
                    </a:lnL>
                    <a:lnT w="101600">
                      <a:solidFill>
                        <a:schemeClr val="accent3">
                          <a:hueOff val="914338"/>
                          <a:satOff val="31515"/>
                          <a:lumOff val="-30790"/>
                        </a:schemeClr>
                      </a:solidFill>
                      <a:miter lim="400000"/>
                    </a:lnT>
                  </a:tcPr>
                </a:tc>
                <a:extLst>
                  <a:ext uri="{0D108BD9-81ED-4DB2-BD59-A6C34878D82A}">
                    <a16:rowId xmlns:a16="http://schemas.microsoft.com/office/drawing/2014/main" val="10002"/>
                  </a:ext>
                </a:extLst>
              </a:tr>
              <a:tr h="1202135">
                <a:tc>
                  <a:txBody>
                    <a:bodyPr/>
                    <a:lstStyle/>
                    <a:p>
                      <a:pPr defTabSz="821531">
                        <a:defRPr sz="3000"/>
                      </a:pPr>
                      <a:endParaRPr/>
                    </a:p>
                  </a:txBody>
                  <a:tcPr marL="50800" marR="50800" marT="50800" marB="50800" anchor="ctr" horzOverflow="overflow">
                    <a:lnL w="101600">
                      <a:solidFill>
                        <a:schemeClr val="accent1">
                          <a:hueOff val="114395"/>
                          <a:lumOff val="-24975"/>
                        </a:schemeClr>
                      </a:solidFill>
                      <a:miter lim="400000"/>
                    </a:lnL>
                    <a:lnR w="101600">
                      <a:solidFill>
                        <a:schemeClr val="accent1">
                          <a:hueOff val="114395"/>
                          <a:lumOff val="-24975"/>
                        </a:schemeClr>
                      </a:solidFill>
                      <a:miter lim="400000"/>
                    </a:lnR>
                  </a:tcPr>
                </a:tc>
                <a:tc>
                  <a:txBody>
                    <a:bodyPr/>
                    <a:lstStyle/>
                    <a:p>
                      <a:pPr defTabSz="821531">
                        <a:defRPr sz="3000"/>
                      </a:pPr>
                      <a:endParaRPr/>
                    </a:p>
                  </a:txBody>
                  <a:tcPr marL="50800" marR="50800" marT="50800" marB="50800" anchor="ctr" horzOverflow="overflow">
                    <a:lnL w="101600">
                      <a:solidFill>
                        <a:schemeClr val="accent1">
                          <a:hueOff val="114395"/>
                          <a:lumOff val="-24975"/>
                        </a:schemeClr>
                      </a:solidFill>
                      <a:miter lim="400000"/>
                    </a:lnL>
                  </a:tcPr>
                </a:tc>
                <a:extLst>
                  <a:ext uri="{0D108BD9-81ED-4DB2-BD59-A6C34878D82A}">
                    <a16:rowId xmlns:a16="http://schemas.microsoft.com/office/drawing/2014/main" val="10003"/>
                  </a:ext>
                </a:extLst>
              </a:tr>
              <a:tr h="1202135">
                <a:tc>
                  <a:txBody>
                    <a:bodyPr/>
                    <a:lstStyle/>
                    <a:p>
                      <a:pPr defTabSz="821531">
                        <a:defRPr sz="3000"/>
                      </a:pPr>
                      <a:endParaRPr/>
                    </a:p>
                  </a:txBody>
                  <a:tcPr marL="50800" marR="50800" marT="50800" marB="50800" anchor="ctr" horzOverflow="overflow">
                    <a:lnL w="101600">
                      <a:solidFill>
                        <a:schemeClr val="accent1">
                          <a:hueOff val="114395"/>
                          <a:lumOff val="-24975"/>
                        </a:schemeClr>
                      </a:solidFill>
                      <a:miter lim="400000"/>
                    </a:lnL>
                    <a:lnR w="101600">
                      <a:solidFill>
                        <a:schemeClr val="accent1">
                          <a:hueOff val="114395"/>
                          <a:lumOff val="-24975"/>
                        </a:schemeClr>
                      </a:solidFill>
                      <a:miter lim="400000"/>
                    </a:lnR>
                    <a:lnB w="101600">
                      <a:solidFill>
                        <a:schemeClr val="accent1">
                          <a:hueOff val="114395"/>
                          <a:lumOff val="-24975"/>
                        </a:schemeClr>
                      </a:solidFill>
                      <a:miter lim="400000"/>
                    </a:lnB>
                  </a:tcPr>
                </a:tc>
                <a:tc>
                  <a:txBody>
                    <a:bodyPr/>
                    <a:lstStyle/>
                    <a:p>
                      <a:pPr defTabSz="821531">
                        <a:defRPr sz="3000"/>
                      </a:pPr>
                      <a:endParaRPr/>
                    </a:p>
                  </a:txBody>
                  <a:tcPr marL="50800" marR="50800" marT="50800" marB="50800" anchor="ctr" horzOverflow="overflow">
                    <a:lnL w="101600">
                      <a:solidFill>
                        <a:schemeClr val="accent1">
                          <a:hueOff val="114395"/>
                          <a:lumOff val="-24975"/>
                        </a:schemeClr>
                      </a:solidFill>
                      <a:miter lim="400000"/>
                    </a:lnL>
                  </a:tcPr>
                </a:tc>
                <a:extLst>
                  <a:ext uri="{0D108BD9-81ED-4DB2-BD59-A6C34878D82A}">
                    <a16:rowId xmlns:a16="http://schemas.microsoft.com/office/drawing/2014/main" val="10004"/>
                  </a:ext>
                </a:extLst>
              </a:tr>
            </a:tbl>
          </a:graphicData>
        </a:graphic>
      </p:graphicFrame>
      <p:sp>
        <p:nvSpPr>
          <p:cNvPr id="92" name="Was ist eine Tabelle?"/>
          <p:cNvSpPr txBox="1">
            <a:spLocks noGrp="1"/>
          </p:cNvSpPr>
          <p:nvPr>
            <p:ph type="subTitle" sz="quarter" idx="1"/>
          </p:nvPr>
        </p:nvSpPr>
        <p:spPr>
          <a:xfrm>
            <a:off x="5365579" y="444840"/>
            <a:ext cx="16323470" cy="1650052"/>
          </a:xfrm>
          <a:prstGeom prst="rect">
            <a:avLst/>
          </a:prstGeom>
          <a:solidFill>
            <a:srgbClr val="FFFFFF"/>
          </a:solidFill>
        </p:spPr>
        <p:txBody>
          <a:bodyPr/>
          <a:lstStyle>
            <a:lvl1pPr defTabSz="2438339">
              <a:lnSpc>
                <a:spcPct val="90000"/>
              </a:lnSpc>
              <a:spcBef>
                <a:spcPts val="4500"/>
              </a:spcBef>
              <a:defRPr sz="6000">
                <a:latin typeface="+mj-lt"/>
                <a:ea typeface="+mj-ea"/>
                <a:cs typeface="+mj-cs"/>
                <a:sym typeface="OpenSans-Bold"/>
              </a:defRPr>
            </a:lvl1pPr>
          </a:lstStyle>
          <a:p>
            <a:r>
              <a:t>Was ist eine Tabelle?</a:t>
            </a:r>
          </a:p>
        </p:txBody>
      </p:sp>
      <p:sp>
        <p:nvSpPr>
          <p:cNvPr id="93" name="Zeile"/>
          <p:cNvSpPr txBox="1"/>
          <p:nvPr/>
        </p:nvSpPr>
        <p:spPr>
          <a:xfrm>
            <a:off x="3537101" y="6369155"/>
            <a:ext cx="3910467" cy="977690"/>
          </a:xfrm>
          <a:prstGeom prst="rect">
            <a:avLst/>
          </a:prstGeom>
          <a:solidFill>
            <a:srgbClr val="1E6100"/>
          </a:solidFill>
          <a:ln w="114300">
            <a:solidFill>
              <a:srgbClr val="FFFFFF"/>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rmAutofit/>
          </a:bodyPr>
          <a:lstStyle>
            <a:lvl1pPr algn="ctr" defTabSz="569594">
              <a:lnSpc>
                <a:spcPct val="100000"/>
              </a:lnSpc>
              <a:spcBef>
                <a:spcPts val="0"/>
              </a:spcBef>
              <a:defRPr sz="4140">
                <a:solidFill>
                  <a:srgbClr val="FFFFFF"/>
                </a:solidFill>
              </a:defRPr>
            </a:lvl1pPr>
          </a:lstStyle>
          <a:p>
            <a:r>
              <a:t>Zeile</a:t>
            </a:r>
          </a:p>
        </p:txBody>
      </p:sp>
      <p:sp>
        <p:nvSpPr>
          <p:cNvPr id="94" name="Linie"/>
          <p:cNvSpPr/>
          <p:nvPr/>
        </p:nvSpPr>
        <p:spPr>
          <a:xfrm>
            <a:off x="7626875" y="6852009"/>
            <a:ext cx="686392" cy="11982"/>
          </a:xfrm>
          <a:prstGeom prst="line">
            <a:avLst/>
          </a:prstGeom>
          <a:ln w="76200">
            <a:solidFill>
              <a:srgbClr val="000000"/>
            </a:solidFill>
            <a:miter lim="400000"/>
            <a:tailEnd type="triangle"/>
          </a:ln>
        </p:spPr>
        <p:txBody>
          <a:bodyPr lIns="71437" tIns="71437" rIns="71437" bIns="71437" anchor="ctr"/>
          <a:lstStyle/>
          <a:p>
            <a:pPr>
              <a:defRPr sz="4200" b="0">
                <a:latin typeface="+mn-lt"/>
                <a:ea typeface="+mn-ea"/>
                <a:cs typeface="+mn-cs"/>
                <a:sym typeface="Helvetica Neue"/>
              </a:defRPr>
            </a:pPr>
            <a:endParaRPr/>
          </a:p>
        </p:txBody>
      </p:sp>
      <p:sp>
        <p:nvSpPr>
          <p:cNvPr id="95" name="Spalte"/>
          <p:cNvSpPr txBox="1"/>
          <p:nvPr/>
        </p:nvSpPr>
        <p:spPr>
          <a:xfrm>
            <a:off x="9002342" y="2716695"/>
            <a:ext cx="2953514" cy="1141876"/>
          </a:xfrm>
          <a:prstGeom prst="rect">
            <a:avLst/>
          </a:prstGeom>
          <a:solidFill>
            <a:srgbClr val="044D84"/>
          </a:solidFill>
          <a:ln w="114300">
            <a:solidFill>
              <a:srgbClr val="FFFFFF"/>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rmAutofit/>
          </a:bodyPr>
          <a:lstStyle>
            <a:lvl1pPr algn="ctr" defTabSz="693419">
              <a:lnSpc>
                <a:spcPct val="100000"/>
              </a:lnSpc>
              <a:spcBef>
                <a:spcPts val="0"/>
              </a:spcBef>
              <a:defRPr sz="5040">
                <a:solidFill>
                  <a:srgbClr val="FFFFFF"/>
                </a:solidFill>
              </a:defRPr>
            </a:lvl1pPr>
          </a:lstStyle>
          <a:p>
            <a:r>
              <a:t>Spalte</a:t>
            </a:r>
          </a:p>
        </p:txBody>
      </p:sp>
      <p:sp>
        <p:nvSpPr>
          <p:cNvPr id="96" name="Linie"/>
          <p:cNvSpPr/>
          <p:nvPr/>
        </p:nvSpPr>
        <p:spPr>
          <a:xfrm>
            <a:off x="10479100" y="4046662"/>
            <a:ext cx="1" cy="686496"/>
          </a:xfrm>
          <a:prstGeom prst="line">
            <a:avLst/>
          </a:prstGeom>
          <a:ln w="76200">
            <a:solidFill>
              <a:srgbClr val="000000"/>
            </a:solidFill>
            <a:miter lim="400000"/>
            <a:tailEnd type="triangle"/>
          </a:ln>
        </p:spPr>
        <p:txBody>
          <a:bodyPr lIns="71437" tIns="71437" rIns="71437" bIns="71437" anchor="ctr"/>
          <a:lstStyle/>
          <a:p>
            <a:pPr>
              <a:defRPr sz="4200" b="0">
                <a:latin typeface="+mn-lt"/>
                <a:ea typeface="+mn-ea"/>
                <a:cs typeface="+mn-cs"/>
                <a:sym typeface="Helvetica Neue"/>
              </a:defRPr>
            </a:pPr>
            <a:endParaRPr/>
          </a:p>
        </p:txBody>
      </p:sp>
      <p:pic>
        <p:nvPicPr>
          <p:cNvPr id="2" name="Grafik 1">
            <a:extLst>
              <a:ext uri="{FF2B5EF4-FFF2-40B4-BE49-F238E27FC236}">
                <a16:creationId xmlns:a16="http://schemas.microsoft.com/office/drawing/2014/main" id="{342C37BF-C1FB-9541-871F-9F6BAE1B9550}"/>
              </a:ext>
            </a:extLst>
          </p:cNvPr>
          <p:cNvPicPr>
            <a:picLocks noChangeAspect="1"/>
          </p:cNvPicPr>
          <p:nvPr/>
        </p:nvPicPr>
        <p:blipFill>
          <a:blip r:embed="rId3"/>
          <a:stretch>
            <a:fillRect/>
          </a:stretch>
        </p:blipFill>
        <p:spPr>
          <a:xfrm>
            <a:off x="0" y="0"/>
            <a:ext cx="24384000" cy="13716000"/>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 name="Tabelle"/>
          <p:cNvGraphicFramePr/>
          <p:nvPr/>
        </p:nvGraphicFramePr>
        <p:xfrm>
          <a:off x="8718453" y="4914900"/>
          <a:ext cx="6947092" cy="6010675"/>
        </p:xfrm>
        <a:graphic>
          <a:graphicData uri="http://schemas.openxmlformats.org/drawingml/2006/table">
            <a:tbl>
              <a:tblPr firstRow="1" firstCol="1">
                <a:tableStyleId>{4C3C2611-4C71-4FC5-86AE-919BDF0F9419}</a:tableStyleId>
              </a:tblPr>
              <a:tblGrid>
                <a:gridCol w="3473546">
                  <a:extLst>
                    <a:ext uri="{9D8B030D-6E8A-4147-A177-3AD203B41FA5}">
                      <a16:colId xmlns:a16="http://schemas.microsoft.com/office/drawing/2014/main" val="20000"/>
                    </a:ext>
                  </a:extLst>
                </a:gridCol>
                <a:gridCol w="3473546">
                  <a:extLst>
                    <a:ext uri="{9D8B030D-6E8A-4147-A177-3AD203B41FA5}">
                      <a16:colId xmlns:a16="http://schemas.microsoft.com/office/drawing/2014/main" val="20001"/>
                    </a:ext>
                  </a:extLst>
                </a:gridCol>
              </a:tblGrid>
              <a:tr h="1202135">
                <a:tc>
                  <a:txBody>
                    <a:bodyPr/>
                    <a:lstStyle/>
                    <a:p>
                      <a:pPr defTabSz="821531">
                        <a:defRPr sz="3000"/>
                      </a:pPr>
                      <a:endParaRPr/>
                    </a:p>
                  </a:txBody>
                  <a:tcPr marL="50800" marR="50800" marT="50800" marB="50800" anchor="ctr" horzOverflow="overflow">
                    <a:lnL w="101600">
                      <a:solidFill>
                        <a:schemeClr val="accent1">
                          <a:hueOff val="114395"/>
                          <a:lumOff val="-24975"/>
                        </a:schemeClr>
                      </a:solidFill>
                      <a:miter lim="400000"/>
                    </a:lnL>
                    <a:lnR w="101600">
                      <a:solidFill>
                        <a:schemeClr val="accent1">
                          <a:hueOff val="114395"/>
                          <a:lumOff val="-24975"/>
                        </a:schemeClr>
                      </a:solidFill>
                      <a:miter lim="400000"/>
                    </a:lnR>
                    <a:lnT w="101600">
                      <a:solidFill>
                        <a:schemeClr val="accent1">
                          <a:hueOff val="114395"/>
                          <a:lumOff val="-24975"/>
                        </a:schemeClr>
                      </a:solidFill>
                      <a:miter lim="400000"/>
                    </a:lnT>
                    <a:lnB w="101600">
                      <a:solidFill>
                        <a:schemeClr val="accent3">
                          <a:hueOff val="914338"/>
                          <a:satOff val="31515"/>
                          <a:lumOff val="-30790"/>
                        </a:schemeClr>
                      </a:solidFill>
                      <a:miter lim="400000"/>
                    </a:lnB>
                  </a:tcPr>
                </a:tc>
                <a:tc>
                  <a:txBody>
                    <a:bodyPr/>
                    <a:lstStyle/>
                    <a:p>
                      <a:pPr defTabSz="821531">
                        <a:defRPr sz="3000"/>
                      </a:pPr>
                      <a:endParaRPr/>
                    </a:p>
                  </a:txBody>
                  <a:tcPr marL="50800" marR="50800" marT="50800" marB="50800" anchor="ctr" horzOverflow="overflow">
                    <a:lnL w="101600">
                      <a:solidFill>
                        <a:schemeClr val="accent1">
                          <a:hueOff val="114395"/>
                          <a:lumOff val="-24975"/>
                        </a:schemeClr>
                      </a:solidFill>
                      <a:miter lim="400000"/>
                    </a:lnL>
                    <a:lnB w="101600">
                      <a:solidFill>
                        <a:schemeClr val="accent3">
                          <a:hueOff val="914338"/>
                          <a:satOff val="31515"/>
                          <a:lumOff val="-30790"/>
                        </a:schemeClr>
                      </a:solidFill>
                      <a:miter lim="400000"/>
                    </a:lnB>
                  </a:tcPr>
                </a:tc>
                <a:extLst>
                  <a:ext uri="{0D108BD9-81ED-4DB2-BD59-A6C34878D82A}">
                    <a16:rowId xmlns:a16="http://schemas.microsoft.com/office/drawing/2014/main" val="10000"/>
                  </a:ext>
                </a:extLst>
              </a:tr>
              <a:tr h="1202135">
                <a:tc>
                  <a:txBody>
                    <a:bodyPr/>
                    <a:lstStyle/>
                    <a:p>
                      <a:pPr defTabSz="821531">
                        <a:defRPr sz="3000"/>
                      </a:pPr>
                      <a:endParaRPr/>
                    </a:p>
                  </a:txBody>
                  <a:tcPr marL="50800" marR="50800" marT="50800" marB="50800" anchor="ctr" horzOverflow="overflow">
                    <a:lnL w="101600">
                      <a:solidFill>
                        <a:schemeClr val="accent3">
                          <a:hueOff val="914338"/>
                          <a:satOff val="31515"/>
                          <a:lumOff val="-30790"/>
                        </a:schemeClr>
                      </a:solidFill>
                      <a:miter lim="400000"/>
                    </a:lnL>
                    <a:lnR w="101600">
                      <a:solidFill>
                        <a:schemeClr val="accent1">
                          <a:hueOff val="114395"/>
                          <a:lumOff val="-24975"/>
                        </a:schemeClr>
                      </a:solidFill>
                      <a:miter lim="400000"/>
                    </a:lnR>
                    <a:lnT w="101600">
                      <a:solidFill>
                        <a:schemeClr val="accent3">
                          <a:hueOff val="914338"/>
                          <a:satOff val="31515"/>
                          <a:lumOff val="-30790"/>
                        </a:schemeClr>
                      </a:solidFill>
                      <a:miter lim="400000"/>
                    </a:lnT>
                    <a:lnB w="101600">
                      <a:solidFill>
                        <a:schemeClr val="accent3">
                          <a:hueOff val="914338"/>
                          <a:satOff val="31515"/>
                          <a:lumOff val="-30790"/>
                        </a:schemeClr>
                      </a:solidFill>
                      <a:miter lim="400000"/>
                    </a:lnB>
                  </a:tcPr>
                </a:tc>
                <a:tc>
                  <a:txBody>
                    <a:bodyPr/>
                    <a:lstStyle/>
                    <a:p>
                      <a:pPr defTabSz="821531">
                        <a:defRPr sz="3000"/>
                      </a:pPr>
                      <a:endParaRPr/>
                    </a:p>
                  </a:txBody>
                  <a:tcPr marL="50800" marR="50800" marT="50800" marB="50800" anchor="ctr" horzOverflow="overflow">
                    <a:lnL w="101600">
                      <a:solidFill>
                        <a:schemeClr val="accent1">
                          <a:hueOff val="114395"/>
                          <a:lumOff val="-24975"/>
                        </a:schemeClr>
                      </a:solidFill>
                      <a:miter lim="400000"/>
                    </a:lnL>
                    <a:lnR w="101600">
                      <a:solidFill>
                        <a:schemeClr val="accent3">
                          <a:hueOff val="914338"/>
                          <a:satOff val="31515"/>
                          <a:lumOff val="-30790"/>
                        </a:schemeClr>
                      </a:solidFill>
                      <a:miter lim="400000"/>
                    </a:lnR>
                    <a:lnT w="101600">
                      <a:solidFill>
                        <a:schemeClr val="accent3">
                          <a:hueOff val="914338"/>
                          <a:satOff val="31515"/>
                          <a:lumOff val="-30790"/>
                        </a:schemeClr>
                      </a:solidFill>
                      <a:miter lim="400000"/>
                    </a:lnT>
                    <a:lnB w="101600">
                      <a:solidFill>
                        <a:schemeClr val="accent3">
                          <a:hueOff val="914338"/>
                          <a:satOff val="31515"/>
                          <a:lumOff val="-30790"/>
                        </a:schemeClr>
                      </a:solidFill>
                      <a:miter lim="400000"/>
                    </a:lnB>
                  </a:tcPr>
                </a:tc>
                <a:extLst>
                  <a:ext uri="{0D108BD9-81ED-4DB2-BD59-A6C34878D82A}">
                    <a16:rowId xmlns:a16="http://schemas.microsoft.com/office/drawing/2014/main" val="10001"/>
                  </a:ext>
                </a:extLst>
              </a:tr>
              <a:tr h="1202135">
                <a:tc>
                  <a:txBody>
                    <a:bodyPr/>
                    <a:lstStyle/>
                    <a:p>
                      <a:pPr defTabSz="821531">
                        <a:defRPr sz="3000"/>
                      </a:pPr>
                      <a:endParaRPr/>
                    </a:p>
                  </a:txBody>
                  <a:tcPr marL="50800" marR="50800" marT="50800" marB="50800" anchor="ctr" horzOverflow="overflow">
                    <a:lnL w="101600">
                      <a:solidFill>
                        <a:schemeClr val="accent1">
                          <a:hueOff val="114395"/>
                          <a:lumOff val="-24975"/>
                        </a:schemeClr>
                      </a:solidFill>
                      <a:miter lim="400000"/>
                    </a:lnL>
                    <a:lnR w="101600">
                      <a:solidFill>
                        <a:schemeClr val="accent1">
                          <a:hueOff val="114395"/>
                          <a:lumOff val="-24975"/>
                        </a:schemeClr>
                      </a:solidFill>
                      <a:miter lim="400000"/>
                    </a:lnR>
                    <a:lnT w="101600">
                      <a:solidFill>
                        <a:schemeClr val="accent3">
                          <a:hueOff val="914338"/>
                          <a:satOff val="31515"/>
                          <a:lumOff val="-30790"/>
                        </a:schemeClr>
                      </a:solidFill>
                      <a:miter lim="400000"/>
                    </a:lnT>
                  </a:tcPr>
                </a:tc>
                <a:tc>
                  <a:txBody>
                    <a:bodyPr/>
                    <a:lstStyle/>
                    <a:p>
                      <a:pPr defTabSz="821531">
                        <a:defRPr sz="3000"/>
                      </a:pPr>
                      <a:endParaRPr/>
                    </a:p>
                  </a:txBody>
                  <a:tcPr marL="50800" marR="50800" marT="50800" marB="50800" anchor="ctr" horzOverflow="overflow">
                    <a:lnL w="101600">
                      <a:solidFill>
                        <a:schemeClr val="accent1">
                          <a:hueOff val="114395"/>
                          <a:lumOff val="-24975"/>
                        </a:schemeClr>
                      </a:solidFill>
                      <a:miter lim="400000"/>
                    </a:lnL>
                    <a:lnT w="101600">
                      <a:solidFill>
                        <a:schemeClr val="accent3">
                          <a:hueOff val="914338"/>
                          <a:satOff val="31515"/>
                          <a:lumOff val="-30790"/>
                        </a:schemeClr>
                      </a:solidFill>
                      <a:miter lim="400000"/>
                    </a:lnT>
                    <a:lnB w="88900">
                      <a:solidFill>
                        <a:schemeClr val="accent5">
                          <a:lumOff val="-29866"/>
                        </a:schemeClr>
                      </a:solidFill>
                      <a:miter lim="400000"/>
                    </a:lnB>
                  </a:tcPr>
                </a:tc>
                <a:extLst>
                  <a:ext uri="{0D108BD9-81ED-4DB2-BD59-A6C34878D82A}">
                    <a16:rowId xmlns:a16="http://schemas.microsoft.com/office/drawing/2014/main" val="10002"/>
                  </a:ext>
                </a:extLst>
              </a:tr>
              <a:tr h="1202135">
                <a:tc>
                  <a:txBody>
                    <a:bodyPr/>
                    <a:lstStyle/>
                    <a:p>
                      <a:pPr defTabSz="821531">
                        <a:defRPr sz="3000"/>
                      </a:pPr>
                      <a:endParaRPr/>
                    </a:p>
                  </a:txBody>
                  <a:tcPr marL="50800" marR="50800" marT="50800" marB="50800" anchor="ctr" horzOverflow="overflow">
                    <a:lnL w="101600">
                      <a:solidFill>
                        <a:schemeClr val="accent1">
                          <a:hueOff val="114395"/>
                          <a:lumOff val="-24975"/>
                        </a:schemeClr>
                      </a:solidFill>
                      <a:miter lim="400000"/>
                    </a:lnL>
                    <a:lnR w="88900">
                      <a:solidFill>
                        <a:schemeClr val="accent5">
                          <a:lumOff val="-29866"/>
                        </a:schemeClr>
                      </a:solidFill>
                      <a:miter lim="400000"/>
                    </a:lnR>
                  </a:tcPr>
                </a:tc>
                <a:tc>
                  <a:txBody>
                    <a:bodyPr/>
                    <a:lstStyle/>
                    <a:p>
                      <a:pPr defTabSz="821531">
                        <a:defRPr sz="3000"/>
                      </a:pPr>
                      <a:endParaRPr/>
                    </a:p>
                  </a:txBody>
                  <a:tcPr marL="50800" marR="50800" marT="50800" marB="50800" anchor="ctr" horzOverflow="overflow">
                    <a:lnL w="88900">
                      <a:solidFill>
                        <a:schemeClr val="accent5">
                          <a:lumOff val="-29866"/>
                        </a:schemeClr>
                      </a:solidFill>
                      <a:miter lim="400000"/>
                    </a:lnL>
                    <a:lnR w="88900">
                      <a:solidFill>
                        <a:schemeClr val="accent5">
                          <a:lumOff val="-29866"/>
                        </a:schemeClr>
                      </a:solidFill>
                      <a:miter lim="400000"/>
                    </a:lnR>
                    <a:lnT w="88900">
                      <a:solidFill>
                        <a:schemeClr val="accent5">
                          <a:lumOff val="-29866"/>
                        </a:schemeClr>
                      </a:solidFill>
                      <a:miter lim="400000"/>
                    </a:lnT>
                    <a:lnB w="88900">
                      <a:solidFill>
                        <a:schemeClr val="accent5">
                          <a:lumOff val="-29866"/>
                        </a:schemeClr>
                      </a:solidFill>
                      <a:miter lim="400000"/>
                    </a:lnB>
                  </a:tcPr>
                </a:tc>
                <a:extLst>
                  <a:ext uri="{0D108BD9-81ED-4DB2-BD59-A6C34878D82A}">
                    <a16:rowId xmlns:a16="http://schemas.microsoft.com/office/drawing/2014/main" val="10003"/>
                  </a:ext>
                </a:extLst>
              </a:tr>
              <a:tr h="1202135">
                <a:tc>
                  <a:txBody>
                    <a:bodyPr/>
                    <a:lstStyle/>
                    <a:p>
                      <a:pPr defTabSz="821531">
                        <a:defRPr sz="3000"/>
                      </a:pPr>
                      <a:endParaRPr/>
                    </a:p>
                  </a:txBody>
                  <a:tcPr marL="50800" marR="50800" marT="50800" marB="50800" anchor="ctr" horzOverflow="overflow">
                    <a:lnL w="101600">
                      <a:solidFill>
                        <a:schemeClr val="accent1">
                          <a:hueOff val="114395"/>
                          <a:lumOff val="-24975"/>
                        </a:schemeClr>
                      </a:solidFill>
                      <a:miter lim="400000"/>
                    </a:lnL>
                    <a:lnR w="101600">
                      <a:solidFill>
                        <a:schemeClr val="accent1">
                          <a:hueOff val="114395"/>
                          <a:lumOff val="-24975"/>
                        </a:schemeClr>
                      </a:solidFill>
                      <a:miter lim="400000"/>
                    </a:lnR>
                    <a:lnB w="101600">
                      <a:solidFill>
                        <a:schemeClr val="accent1">
                          <a:hueOff val="114395"/>
                          <a:lumOff val="-24975"/>
                        </a:schemeClr>
                      </a:solidFill>
                      <a:miter lim="400000"/>
                    </a:lnB>
                  </a:tcPr>
                </a:tc>
                <a:tc>
                  <a:txBody>
                    <a:bodyPr/>
                    <a:lstStyle/>
                    <a:p>
                      <a:pPr defTabSz="821531">
                        <a:defRPr sz="3000"/>
                      </a:pPr>
                      <a:endParaRPr/>
                    </a:p>
                  </a:txBody>
                  <a:tcPr marL="50800" marR="50800" marT="50800" marB="50800" anchor="ctr" horzOverflow="overflow">
                    <a:lnL w="101600">
                      <a:solidFill>
                        <a:schemeClr val="accent1">
                          <a:hueOff val="114395"/>
                          <a:lumOff val="-24975"/>
                        </a:schemeClr>
                      </a:solidFill>
                      <a:miter lim="400000"/>
                    </a:lnL>
                    <a:lnT w="88900">
                      <a:solidFill>
                        <a:schemeClr val="accent5">
                          <a:lumOff val="-29866"/>
                        </a:schemeClr>
                      </a:solidFill>
                      <a:miter lim="400000"/>
                    </a:lnT>
                  </a:tcPr>
                </a:tc>
                <a:extLst>
                  <a:ext uri="{0D108BD9-81ED-4DB2-BD59-A6C34878D82A}">
                    <a16:rowId xmlns:a16="http://schemas.microsoft.com/office/drawing/2014/main" val="10004"/>
                  </a:ext>
                </a:extLst>
              </a:tr>
            </a:tbl>
          </a:graphicData>
        </a:graphic>
      </p:graphicFrame>
      <p:sp>
        <p:nvSpPr>
          <p:cNvPr id="101" name="Zelle"/>
          <p:cNvSpPr txBox="1"/>
          <p:nvPr/>
        </p:nvSpPr>
        <p:spPr>
          <a:xfrm>
            <a:off x="16787071" y="8508805"/>
            <a:ext cx="3776698" cy="1066986"/>
          </a:xfrm>
          <a:prstGeom prst="rect">
            <a:avLst/>
          </a:prstGeom>
          <a:solidFill>
            <a:srgbClr val="A0030F"/>
          </a:solidFill>
          <a:ln w="114300">
            <a:solidFill>
              <a:srgbClr val="FFFFFF"/>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rmAutofit/>
          </a:bodyPr>
          <a:lstStyle>
            <a:lvl1pPr algn="ctr" defTabSz="635634">
              <a:lnSpc>
                <a:spcPct val="100000"/>
              </a:lnSpc>
              <a:spcBef>
                <a:spcPts val="0"/>
              </a:spcBef>
              <a:defRPr sz="4619">
                <a:solidFill>
                  <a:srgbClr val="FFFFFF"/>
                </a:solidFill>
              </a:defRPr>
            </a:lvl1pPr>
          </a:lstStyle>
          <a:p>
            <a:r>
              <a:t>Zelle</a:t>
            </a:r>
          </a:p>
        </p:txBody>
      </p:sp>
      <p:sp>
        <p:nvSpPr>
          <p:cNvPr id="102" name="Was ist eine Tabelle?"/>
          <p:cNvSpPr txBox="1">
            <a:spLocks noGrp="1"/>
          </p:cNvSpPr>
          <p:nvPr>
            <p:ph type="subTitle" sz="quarter" idx="1"/>
          </p:nvPr>
        </p:nvSpPr>
        <p:spPr>
          <a:xfrm>
            <a:off x="5365579" y="444840"/>
            <a:ext cx="16323470" cy="1650052"/>
          </a:xfrm>
          <a:prstGeom prst="rect">
            <a:avLst/>
          </a:prstGeom>
          <a:solidFill>
            <a:srgbClr val="FFFFFF"/>
          </a:solidFill>
        </p:spPr>
        <p:txBody>
          <a:bodyPr/>
          <a:lstStyle>
            <a:lvl1pPr defTabSz="2438339">
              <a:lnSpc>
                <a:spcPct val="90000"/>
              </a:lnSpc>
              <a:spcBef>
                <a:spcPts val="4500"/>
              </a:spcBef>
              <a:defRPr sz="6000">
                <a:latin typeface="+mj-lt"/>
                <a:ea typeface="+mj-ea"/>
                <a:cs typeface="+mj-cs"/>
                <a:sym typeface="OpenSans-Bold"/>
              </a:defRPr>
            </a:lvl1pPr>
          </a:lstStyle>
          <a:p>
            <a:r>
              <a:t>Was ist eine Tabelle?</a:t>
            </a:r>
          </a:p>
        </p:txBody>
      </p:sp>
      <p:sp>
        <p:nvSpPr>
          <p:cNvPr id="103" name="Spalte"/>
          <p:cNvSpPr txBox="1"/>
          <p:nvPr/>
        </p:nvSpPr>
        <p:spPr>
          <a:xfrm>
            <a:off x="9002342" y="2716695"/>
            <a:ext cx="2953514" cy="1141876"/>
          </a:xfrm>
          <a:prstGeom prst="rect">
            <a:avLst/>
          </a:prstGeom>
          <a:solidFill>
            <a:srgbClr val="044D84"/>
          </a:solidFill>
          <a:ln w="114300">
            <a:solidFill>
              <a:srgbClr val="FFFFFF"/>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rmAutofit/>
          </a:bodyPr>
          <a:lstStyle>
            <a:lvl1pPr algn="ctr" defTabSz="693419">
              <a:lnSpc>
                <a:spcPct val="100000"/>
              </a:lnSpc>
              <a:spcBef>
                <a:spcPts val="0"/>
              </a:spcBef>
              <a:defRPr sz="5040">
                <a:solidFill>
                  <a:srgbClr val="FFFFFF"/>
                </a:solidFill>
              </a:defRPr>
            </a:lvl1pPr>
          </a:lstStyle>
          <a:p>
            <a:r>
              <a:t>Spalte</a:t>
            </a:r>
          </a:p>
        </p:txBody>
      </p:sp>
      <p:sp>
        <p:nvSpPr>
          <p:cNvPr id="104" name="Linie"/>
          <p:cNvSpPr/>
          <p:nvPr/>
        </p:nvSpPr>
        <p:spPr>
          <a:xfrm>
            <a:off x="10479100" y="4046662"/>
            <a:ext cx="1" cy="686496"/>
          </a:xfrm>
          <a:prstGeom prst="line">
            <a:avLst/>
          </a:prstGeom>
          <a:ln w="76200">
            <a:solidFill>
              <a:srgbClr val="000000"/>
            </a:solidFill>
            <a:miter lim="400000"/>
            <a:tailEnd type="triangle"/>
          </a:ln>
        </p:spPr>
        <p:txBody>
          <a:bodyPr lIns="71437" tIns="71437" rIns="71437" bIns="71437" anchor="ctr"/>
          <a:lstStyle/>
          <a:p>
            <a:pPr>
              <a:defRPr sz="4200" b="0">
                <a:latin typeface="+mn-lt"/>
                <a:ea typeface="+mn-ea"/>
                <a:cs typeface="+mn-cs"/>
                <a:sym typeface="Helvetica Neue"/>
              </a:defRPr>
            </a:pPr>
            <a:endParaRPr/>
          </a:p>
        </p:txBody>
      </p:sp>
      <p:sp>
        <p:nvSpPr>
          <p:cNvPr id="105" name="Zeile"/>
          <p:cNvSpPr txBox="1"/>
          <p:nvPr/>
        </p:nvSpPr>
        <p:spPr>
          <a:xfrm>
            <a:off x="3537101" y="6369155"/>
            <a:ext cx="3910467" cy="977690"/>
          </a:xfrm>
          <a:prstGeom prst="rect">
            <a:avLst/>
          </a:prstGeom>
          <a:solidFill>
            <a:srgbClr val="1E6100"/>
          </a:solidFill>
          <a:ln w="114300">
            <a:solidFill>
              <a:srgbClr val="FFFFFF"/>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rmAutofit/>
          </a:bodyPr>
          <a:lstStyle>
            <a:lvl1pPr algn="ctr" defTabSz="569594">
              <a:lnSpc>
                <a:spcPct val="100000"/>
              </a:lnSpc>
              <a:spcBef>
                <a:spcPts val="0"/>
              </a:spcBef>
              <a:defRPr sz="4140">
                <a:solidFill>
                  <a:srgbClr val="FFFFFF"/>
                </a:solidFill>
              </a:defRPr>
            </a:lvl1pPr>
          </a:lstStyle>
          <a:p>
            <a:r>
              <a:t>Zeile</a:t>
            </a:r>
          </a:p>
        </p:txBody>
      </p:sp>
      <p:sp>
        <p:nvSpPr>
          <p:cNvPr id="106" name="Linie"/>
          <p:cNvSpPr/>
          <p:nvPr/>
        </p:nvSpPr>
        <p:spPr>
          <a:xfrm>
            <a:off x="7626875" y="6852009"/>
            <a:ext cx="686392" cy="11982"/>
          </a:xfrm>
          <a:prstGeom prst="line">
            <a:avLst/>
          </a:prstGeom>
          <a:ln w="76200">
            <a:solidFill>
              <a:srgbClr val="000000"/>
            </a:solidFill>
            <a:miter lim="400000"/>
            <a:tailEnd type="triangle"/>
          </a:ln>
        </p:spPr>
        <p:txBody>
          <a:bodyPr lIns="71437" tIns="71437" rIns="71437" bIns="71437" anchor="ctr"/>
          <a:lstStyle/>
          <a:p>
            <a:pPr>
              <a:defRPr sz="4200" b="0">
                <a:latin typeface="+mn-lt"/>
                <a:ea typeface="+mn-ea"/>
                <a:cs typeface="+mn-cs"/>
                <a:sym typeface="Helvetica Neue"/>
              </a:defRPr>
            </a:pPr>
            <a:endParaRPr/>
          </a:p>
        </p:txBody>
      </p:sp>
      <p:sp>
        <p:nvSpPr>
          <p:cNvPr id="107" name="Linie"/>
          <p:cNvSpPr/>
          <p:nvPr/>
        </p:nvSpPr>
        <p:spPr>
          <a:xfrm flipH="1">
            <a:off x="15879886" y="9042297"/>
            <a:ext cx="686496" cy="1"/>
          </a:xfrm>
          <a:prstGeom prst="line">
            <a:avLst/>
          </a:prstGeom>
          <a:ln w="76200">
            <a:solidFill>
              <a:srgbClr val="000000"/>
            </a:solidFill>
            <a:miter lim="400000"/>
            <a:tailEnd type="triangle"/>
          </a:ln>
        </p:spPr>
        <p:txBody>
          <a:bodyPr lIns="71437" tIns="71437" rIns="71437" bIns="71437" anchor="ctr"/>
          <a:lstStyle/>
          <a:p>
            <a:pPr>
              <a:defRPr sz="4200" b="0">
                <a:latin typeface="+mn-lt"/>
                <a:ea typeface="+mn-ea"/>
                <a:cs typeface="+mn-cs"/>
                <a:sym typeface="Helvetica Neue"/>
              </a:defRPr>
            </a:pPr>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 name="Tabelle"/>
          <p:cNvGraphicFramePr/>
          <p:nvPr/>
        </p:nvGraphicFramePr>
        <p:xfrm>
          <a:off x="8718453" y="4914900"/>
          <a:ext cx="6947092" cy="6010675"/>
        </p:xfrm>
        <a:graphic>
          <a:graphicData uri="http://schemas.openxmlformats.org/drawingml/2006/table">
            <a:tbl>
              <a:tblPr firstRow="1" firstCol="1">
                <a:tableStyleId>{4C3C2611-4C71-4FC5-86AE-919BDF0F9419}</a:tableStyleId>
              </a:tblPr>
              <a:tblGrid>
                <a:gridCol w="3473546">
                  <a:extLst>
                    <a:ext uri="{9D8B030D-6E8A-4147-A177-3AD203B41FA5}">
                      <a16:colId xmlns:a16="http://schemas.microsoft.com/office/drawing/2014/main" val="20000"/>
                    </a:ext>
                  </a:extLst>
                </a:gridCol>
                <a:gridCol w="3473546">
                  <a:extLst>
                    <a:ext uri="{9D8B030D-6E8A-4147-A177-3AD203B41FA5}">
                      <a16:colId xmlns:a16="http://schemas.microsoft.com/office/drawing/2014/main" val="20001"/>
                    </a:ext>
                  </a:extLst>
                </a:gridCol>
              </a:tblGrid>
              <a:tr h="1202135">
                <a:tc>
                  <a:txBody>
                    <a:bodyPr/>
                    <a:lstStyle/>
                    <a:p>
                      <a:pPr defTabSz="821531">
                        <a:defRPr sz="3000"/>
                      </a:pPr>
                      <a:endParaRPr/>
                    </a:p>
                  </a:txBody>
                  <a:tcPr marL="50800" marR="50800" marT="50800" marB="50800" anchor="ctr" horzOverflow="overflow">
                    <a:lnL w="101600">
                      <a:solidFill>
                        <a:schemeClr val="accent1">
                          <a:hueOff val="114395"/>
                          <a:lumOff val="-24975"/>
                        </a:schemeClr>
                      </a:solidFill>
                      <a:miter lim="400000"/>
                    </a:lnL>
                    <a:lnR w="101600">
                      <a:solidFill>
                        <a:schemeClr val="accent1">
                          <a:hueOff val="114395"/>
                          <a:lumOff val="-24975"/>
                        </a:schemeClr>
                      </a:solidFill>
                      <a:miter lim="400000"/>
                    </a:lnR>
                    <a:lnT w="101600">
                      <a:solidFill>
                        <a:schemeClr val="accent1">
                          <a:hueOff val="114395"/>
                          <a:lumOff val="-24975"/>
                        </a:schemeClr>
                      </a:solidFill>
                      <a:miter lim="400000"/>
                    </a:lnT>
                    <a:lnB w="12700">
                      <a:solidFill>
                        <a:srgbClr val="000000"/>
                      </a:solidFill>
                      <a:miter lim="400000"/>
                    </a:lnB>
                  </a:tcPr>
                </a:tc>
                <a:tc>
                  <a:txBody>
                    <a:bodyPr/>
                    <a:lstStyle/>
                    <a:p>
                      <a:pPr defTabSz="821531">
                        <a:defRPr sz="3000"/>
                      </a:pPr>
                      <a:endParaRPr/>
                    </a:p>
                  </a:txBody>
                  <a:tcPr marL="50800" marR="50800" marT="50800" marB="50800" anchor="ctr" horzOverflow="overflow">
                    <a:lnL w="101600">
                      <a:solidFill>
                        <a:schemeClr val="accent1">
                          <a:hueOff val="114395"/>
                          <a:lumOff val="-24975"/>
                        </a:schemeClr>
                      </a:solidFill>
                      <a:miter lim="400000"/>
                    </a:lnL>
                    <a:lnR w="101600">
                      <a:solidFill>
                        <a:schemeClr val="accent1">
                          <a:hueOff val="114395"/>
                          <a:lumOff val="-24975"/>
                        </a:schemeClr>
                      </a:solidFill>
                      <a:miter lim="400000"/>
                    </a:lnR>
                    <a:lnT w="101600">
                      <a:solidFill>
                        <a:schemeClr val="accent1">
                          <a:hueOff val="114395"/>
                          <a:lumOff val="-24975"/>
                        </a:schemeClr>
                      </a:solidFill>
                      <a:miter lim="400000"/>
                    </a:lnT>
                    <a:lnB w="12700">
                      <a:solidFill>
                        <a:srgbClr val="000000"/>
                      </a:solidFill>
                      <a:miter lim="400000"/>
                    </a:lnB>
                  </a:tcPr>
                </a:tc>
                <a:extLst>
                  <a:ext uri="{0D108BD9-81ED-4DB2-BD59-A6C34878D82A}">
                    <a16:rowId xmlns:a16="http://schemas.microsoft.com/office/drawing/2014/main" val="10000"/>
                  </a:ext>
                </a:extLst>
              </a:tr>
              <a:tr h="1202135">
                <a:tc>
                  <a:txBody>
                    <a:bodyPr/>
                    <a:lstStyle/>
                    <a:p>
                      <a:pPr defTabSz="821531">
                        <a:defRPr sz="3000"/>
                      </a:pPr>
                      <a:endParaRPr/>
                    </a:p>
                  </a:txBody>
                  <a:tcPr marL="50800" marR="50800" marT="50800" marB="50800" anchor="ctr" horzOverflow="overflow">
                    <a:lnL w="101600">
                      <a:solidFill>
                        <a:schemeClr val="accent1">
                          <a:hueOff val="114395"/>
                          <a:lumOff val="-24975"/>
                        </a:schemeClr>
                      </a:solidFill>
                      <a:miter lim="400000"/>
                    </a:lnL>
                    <a:lnR w="101600">
                      <a:solidFill>
                        <a:schemeClr val="accent1">
                          <a:hueOff val="114395"/>
                          <a:lumOff val="-24975"/>
                        </a:schemeClr>
                      </a:solidFill>
                      <a:miter lim="400000"/>
                    </a:lnR>
                    <a:lnT w="12700">
                      <a:solidFill>
                        <a:srgbClr val="000000"/>
                      </a:solidFill>
                      <a:miter lim="400000"/>
                    </a:lnT>
                  </a:tcPr>
                </a:tc>
                <a:tc>
                  <a:txBody>
                    <a:bodyPr/>
                    <a:lstStyle/>
                    <a:p>
                      <a:pPr defTabSz="821531">
                        <a:defRPr sz="3000"/>
                      </a:pPr>
                      <a:endParaRPr/>
                    </a:p>
                  </a:txBody>
                  <a:tcPr marL="50800" marR="50800" marT="50800" marB="50800" anchor="ctr" horzOverflow="overflow">
                    <a:lnL w="101600">
                      <a:solidFill>
                        <a:schemeClr val="accent1">
                          <a:hueOff val="114395"/>
                          <a:lumOff val="-24975"/>
                        </a:schemeClr>
                      </a:solidFill>
                      <a:miter lim="400000"/>
                    </a:lnL>
                    <a:lnR w="101600">
                      <a:solidFill>
                        <a:schemeClr val="accent1">
                          <a:hueOff val="114395"/>
                          <a:lumOff val="-24975"/>
                        </a:schemeClr>
                      </a:solidFill>
                      <a:miter lim="400000"/>
                    </a:lnR>
                    <a:lnT w="12700">
                      <a:solidFill>
                        <a:srgbClr val="000000"/>
                      </a:solidFill>
                      <a:miter lim="400000"/>
                    </a:lnT>
                  </a:tcPr>
                </a:tc>
                <a:extLst>
                  <a:ext uri="{0D108BD9-81ED-4DB2-BD59-A6C34878D82A}">
                    <a16:rowId xmlns:a16="http://schemas.microsoft.com/office/drawing/2014/main" val="10001"/>
                  </a:ext>
                </a:extLst>
              </a:tr>
              <a:tr h="1202135">
                <a:tc>
                  <a:txBody>
                    <a:bodyPr/>
                    <a:lstStyle/>
                    <a:p>
                      <a:pPr defTabSz="821531">
                        <a:defRPr sz="3000"/>
                      </a:pPr>
                      <a:endParaRPr/>
                    </a:p>
                  </a:txBody>
                  <a:tcPr marL="50800" marR="50800" marT="50800" marB="50800" anchor="ctr" horzOverflow="overflow">
                    <a:lnL w="101600">
                      <a:solidFill>
                        <a:schemeClr val="accent1">
                          <a:hueOff val="114395"/>
                          <a:lumOff val="-24975"/>
                        </a:schemeClr>
                      </a:solidFill>
                      <a:miter lim="400000"/>
                    </a:lnL>
                    <a:lnR w="101600">
                      <a:solidFill>
                        <a:schemeClr val="accent1">
                          <a:hueOff val="114395"/>
                          <a:lumOff val="-24975"/>
                        </a:schemeClr>
                      </a:solidFill>
                      <a:miter lim="400000"/>
                    </a:lnR>
                  </a:tcPr>
                </a:tc>
                <a:tc>
                  <a:txBody>
                    <a:bodyPr/>
                    <a:lstStyle/>
                    <a:p>
                      <a:pPr defTabSz="821531">
                        <a:defRPr sz="3000"/>
                      </a:pPr>
                      <a:endParaRPr/>
                    </a:p>
                  </a:txBody>
                  <a:tcPr marL="50800" marR="50800" marT="50800" marB="50800" anchor="ctr" horzOverflow="overflow">
                    <a:lnL w="101600">
                      <a:solidFill>
                        <a:schemeClr val="accent1">
                          <a:hueOff val="114395"/>
                          <a:lumOff val="-24975"/>
                        </a:schemeClr>
                      </a:solidFill>
                      <a:miter lim="400000"/>
                    </a:lnL>
                    <a:lnR w="101600">
                      <a:solidFill>
                        <a:schemeClr val="accent1">
                          <a:hueOff val="114395"/>
                          <a:lumOff val="-24975"/>
                        </a:schemeClr>
                      </a:solidFill>
                      <a:miter lim="400000"/>
                    </a:lnR>
                  </a:tcPr>
                </a:tc>
                <a:extLst>
                  <a:ext uri="{0D108BD9-81ED-4DB2-BD59-A6C34878D82A}">
                    <a16:rowId xmlns:a16="http://schemas.microsoft.com/office/drawing/2014/main" val="10002"/>
                  </a:ext>
                </a:extLst>
              </a:tr>
              <a:tr h="1202135">
                <a:tc>
                  <a:txBody>
                    <a:bodyPr/>
                    <a:lstStyle/>
                    <a:p>
                      <a:pPr defTabSz="821531">
                        <a:defRPr sz="3000"/>
                      </a:pPr>
                      <a:endParaRPr/>
                    </a:p>
                  </a:txBody>
                  <a:tcPr marL="50800" marR="50800" marT="50800" marB="50800" anchor="ctr" horzOverflow="overflow">
                    <a:lnL w="101600">
                      <a:solidFill>
                        <a:schemeClr val="accent1">
                          <a:hueOff val="114395"/>
                          <a:lumOff val="-24975"/>
                        </a:schemeClr>
                      </a:solidFill>
                      <a:miter lim="400000"/>
                    </a:lnL>
                    <a:lnR w="101600">
                      <a:solidFill>
                        <a:schemeClr val="accent1">
                          <a:hueOff val="114395"/>
                          <a:lumOff val="-24975"/>
                        </a:schemeClr>
                      </a:solidFill>
                      <a:miter lim="400000"/>
                    </a:lnR>
                  </a:tcPr>
                </a:tc>
                <a:tc>
                  <a:txBody>
                    <a:bodyPr/>
                    <a:lstStyle/>
                    <a:p>
                      <a:pPr defTabSz="821531">
                        <a:defRPr sz="3000"/>
                      </a:pPr>
                      <a:endParaRPr/>
                    </a:p>
                  </a:txBody>
                  <a:tcPr marL="50800" marR="50800" marT="50800" marB="50800" anchor="ctr" horzOverflow="overflow">
                    <a:lnL w="101600">
                      <a:solidFill>
                        <a:schemeClr val="accent1">
                          <a:hueOff val="114395"/>
                          <a:lumOff val="-24975"/>
                        </a:schemeClr>
                      </a:solidFill>
                      <a:miter lim="400000"/>
                    </a:lnL>
                    <a:lnR w="101600">
                      <a:solidFill>
                        <a:schemeClr val="accent1">
                          <a:hueOff val="114395"/>
                          <a:lumOff val="-24975"/>
                        </a:schemeClr>
                      </a:solidFill>
                      <a:miter lim="400000"/>
                    </a:lnR>
                  </a:tcPr>
                </a:tc>
                <a:extLst>
                  <a:ext uri="{0D108BD9-81ED-4DB2-BD59-A6C34878D82A}">
                    <a16:rowId xmlns:a16="http://schemas.microsoft.com/office/drawing/2014/main" val="10003"/>
                  </a:ext>
                </a:extLst>
              </a:tr>
              <a:tr h="1202135">
                <a:tc>
                  <a:txBody>
                    <a:bodyPr/>
                    <a:lstStyle/>
                    <a:p>
                      <a:pPr defTabSz="821531">
                        <a:defRPr sz="3000"/>
                      </a:pPr>
                      <a:endParaRPr/>
                    </a:p>
                  </a:txBody>
                  <a:tcPr marL="50800" marR="50800" marT="50800" marB="50800" anchor="ctr" horzOverflow="overflow">
                    <a:lnL w="101600">
                      <a:solidFill>
                        <a:schemeClr val="accent1">
                          <a:hueOff val="114395"/>
                          <a:lumOff val="-24975"/>
                        </a:schemeClr>
                      </a:solidFill>
                      <a:miter lim="400000"/>
                    </a:lnL>
                    <a:lnR w="101600">
                      <a:solidFill>
                        <a:schemeClr val="accent1">
                          <a:hueOff val="114395"/>
                          <a:lumOff val="-24975"/>
                        </a:schemeClr>
                      </a:solidFill>
                      <a:miter lim="400000"/>
                    </a:lnR>
                    <a:lnB w="101600">
                      <a:solidFill>
                        <a:schemeClr val="accent1">
                          <a:hueOff val="114395"/>
                          <a:lumOff val="-24975"/>
                        </a:schemeClr>
                      </a:solidFill>
                      <a:miter lim="400000"/>
                    </a:lnB>
                  </a:tcPr>
                </a:tc>
                <a:tc>
                  <a:txBody>
                    <a:bodyPr/>
                    <a:lstStyle/>
                    <a:p>
                      <a:pPr defTabSz="821531">
                        <a:defRPr sz="3000"/>
                      </a:pPr>
                      <a:endParaRPr/>
                    </a:p>
                  </a:txBody>
                  <a:tcPr marL="50800" marR="50800" marT="50800" marB="50800" anchor="ctr" horzOverflow="overflow">
                    <a:lnL w="101600">
                      <a:solidFill>
                        <a:schemeClr val="accent1">
                          <a:hueOff val="114395"/>
                          <a:lumOff val="-24975"/>
                        </a:schemeClr>
                      </a:solidFill>
                      <a:miter lim="400000"/>
                    </a:lnL>
                    <a:lnR w="101600">
                      <a:solidFill>
                        <a:schemeClr val="accent1">
                          <a:hueOff val="114395"/>
                          <a:lumOff val="-24975"/>
                        </a:schemeClr>
                      </a:solidFill>
                      <a:miter lim="400000"/>
                    </a:lnR>
                    <a:lnB w="101600">
                      <a:solidFill>
                        <a:schemeClr val="accent1">
                          <a:hueOff val="114395"/>
                          <a:lumOff val="-24975"/>
                        </a:schemeClr>
                      </a:solidFill>
                      <a:miter lim="400000"/>
                    </a:lnB>
                  </a:tcPr>
                </a:tc>
                <a:extLst>
                  <a:ext uri="{0D108BD9-81ED-4DB2-BD59-A6C34878D82A}">
                    <a16:rowId xmlns:a16="http://schemas.microsoft.com/office/drawing/2014/main" val="10004"/>
                  </a:ext>
                </a:extLst>
              </a:tr>
            </a:tbl>
          </a:graphicData>
        </a:graphic>
      </p:graphicFrame>
      <p:sp>
        <p:nvSpPr>
          <p:cNvPr id="112" name="Was ist eine Tabelle?"/>
          <p:cNvSpPr txBox="1">
            <a:spLocks noGrp="1"/>
          </p:cNvSpPr>
          <p:nvPr>
            <p:ph type="subTitle" sz="quarter" idx="1"/>
          </p:nvPr>
        </p:nvSpPr>
        <p:spPr>
          <a:xfrm>
            <a:off x="5365579" y="444840"/>
            <a:ext cx="16323470" cy="1650052"/>
          </a:xfrm>
          <a:prstGeom prst="rect">
            <a:avLst/>
          </a:prstGeom>
          <a:solidFill>
            <a:srgbClr val="FFFFFF"/>
          </a:solidFill>
        </p:spPr>
        <p:txBody>
          <a:bodyPr/>
          <a:lstStyle>
            <a:lvl1pPr defTabSz="2438339">
              <a:lnSpc>
                <a:spcPct val="90000"/>
              </a:lnSpc>
              <a:spcBef>
                <a:spcPts val="4500"/>
              </a:spcBef>
              <a:defRPr sz="6000">
                <a:latin typeface="+mj-lt"/>
                <a:ea typeface="+mj-ea"/>
                <a:cs typeface="+mj-cs"/>
                <a:sym typeface="OpenSans-Bold"/>
              </a:defRPr>
            </a:lvl1pPr>
          </a:lstStyle>
          <a:p>
            <a:r>
              <a:t>Was ist eine Tabelle?</a:t>
            </a:r>
          </a:p>
        </p:txBody>
      </p:sp>
      <p:sp>
        <p:nvSpPr>
          <p:cNvPr id="113" name="1. Spalte"/>
          <p:cNvSpPr txBox="1"/>
          <p:nvPr/>
        </p:nvSpPr>
        <p:spPr>
          <a:xfrm>
            <a:off x="9002342" y="2716695"/>
            <a:ext cx="2953514" cy="1141876"/>
          </a:xfrm>
          <a:prstGeom prst="rect">
            <a:avLst/>
          </a:prstGeom>
          <a:solidFill>
            <a:srgbClr val="044D84"/>
          </a:solidFill>
          <a:ln w="114300">
            <a:solidFill>
              <a:srgbClr val="FFFFFF"/>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rmAutofit/>
          </a:bodyPr>
          <a:lstStyle>
            <a:lvl1pPr algn="ctr" defTabSz="685165">
              <a:lnSpc>
                <a:spcPct val="100000"/>
              </a:lnSpc>
              <a:spcBef>
                <a:spcPts val="0"/>
              </a:spcBef>
              <a:defRPr sz="4980">
                <a:solidFill>
                  <a:srgbClr val="FFFFFF"/>
                </a:solidFill>
              </a:defRPr>
            </a:lvl1pPr>
          </a:lstStyle>
          <a:p>
            <a:r>
              <a:t>1. Spalte</a:t>
            </a:r>
          </a:p>
        </p:txBody>
      </p:sp>
      <p:sp>
        <p:nvSpPr>
          <p:cNvPr id="114" name="Linie"/>
          <p:cNvSpPr/>
          <p:nvPr/>
        </p:nvSpPr>
        <p:spPr>
          <a:xfrm>
            <a:off x="10479100" y="4046662"/>
            <a:ext cx="1" cy="686496"/>
          </a:xfrm>
          <a:prstGeom prst="line">
            <a:avLst/>
          </a:prstGeom>
          <a:ln w="76200">
            <a:solidFill>
              <a:srgbClr val="000000"/>
            </a:solidFill>
            <a:miter lim="400000"/>
            <a:tailEnd type="triangle"/>
          </a:ln>
        </p:spPr>
        <p:txBody>
          <a:bodyPr lIns="71437" tIns="71437" rIns="71437" bIns="71437" anchor="ctr"/>
          <a:lstStyle/>
          <a:p>
            <a:pPr>
              <a:defRPr sz="4200" b="0">
                <a:latin typeface="+mn-lt"/>
                <a:ea typeface="+mn-ea"/>
                <a:cs typeface="+mn-cs"/>
                <a:sym typeface="Helvetica Neue"/>
              </a:defRPr>
            </a:pPr>
            <a:endParaRPr/>
          </a:p>
        </p:txBody>
      </p:sp>
      <p:sp>
        <p:nvSpPr>
          <p:cNvPr id="115" name="2. Spalte"/>
          <p:cNvSpPr txBox="1"/>
          <p:nvPr/>
        </p:nvSpPr>
        <p:spPr>
          <a:xfrm>
            <a:off x="12467628" y="2716695"/>
            <a:ext cx="2953513" cy="1141876"/>
          </a:xfrm>
          <a:prstGeom prst="rect">
            <a:avLst/>
          </a:prstGeom>
          <a:solidFill>
            <a:srgbClr val="044D84"/>
          </a:solidFill>
          <a:ln w="114300">
            <a:solidFill>
              <a:srgbClr val="FFFFFF"/>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rmAutofit/>
          </a:bodyPr>
          <a:lstStyle>
            <a:lvl1pPr algn="ctr" defTabSz="685165">
              <a:lnSpc>
                <a:spcPct val="100000"/>
              </a:lnSpc>
              <a:spcBef>
                <a:spcPts val="0"/>
              </a:spcBef>
              <a:defRPr sz="4980">
                <a:solidFill>
                  <a:srgbClr val="FFFFFF"/>
                </a:solidFill>
              </a:defRPr>
            </a:lvl1pPr>
          </a:lstStyle>
          <a:p>
            <a:r>
              <a:t>2. Spalte</a:t>
            </a:r>
          </a:p>
        </p:txBody>
      </p:sp>
      <p:sp>
        <p:nvSpPr>
          <p:cNvPr id="116" name="Linie"/>
          <p:cNvSpPr/>
          <p:nvPr/>
        </p:nvSpPr>
        <p:spPr>
          <a:xfrm>
            <a:off x="13944386" y="4046662"/>
            <a:ext cx="1" cy="686496"/>
          </a:xfrm>
          <a:prstGeom prst="line">
            <a:avLst/>
          </a:prstGeom>
          <a:ln w="76200">
            <a:solidFill>
              <a:srgbClr val="000000"/>
            </a:solidFill>
            <a:miter lim="400000"/>
            <a:tailEnd type="triangle"/>
          </a:ln>
        </p:spPr>
        <p:txBody>
          <a:bodyPr lIns="71437" tIns="71437" rIns="71437" bIns="71437" anchor="ctr"/>
          <a:lstStyle/>
          <a:p>
            <a:pPr>
              <a:defRPr sz="4200" b="0">
                <a:latin typeface="+mn-lt"/>
                <a:ea typeface="+mn-ea"/>
                <a:cs typeface="+mn-cs"/>
                <a:sym typeface="Helvetica Neue"/>
              </a:defRPr>
            </a:pPr>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 name="Tabelle"/>
          <p:cNvGraphicFramePr/>
          <p:nvPr/>
        </p:nvGraphicFramePr>
        <p:xfrm>
          <a:off x="8718453" y="4914900"/>
          <a:ext cx="7023294" cy="6086876"/>
        </p:xfrm>
        <a:graphic>
          <a:graphicData uri="http://schemas.openxmlformats.org/drawingml/2006/table">
            <a:tbl>
              <a:tblPr firstRow="1" firstCol="1">
                <a:tableStyleId>{4C3C2611-4C71-4FC5-86AE-919BDF0F9419}</a:tableStyleId>
              </a:tblPr>
              <a:tblGrid>
                <a:gridCol w="3473546">
                  <a:extLst>
                    <a:ext uri="{9D8B030D-6E8A-4147-A177-3AD203B41FA5}">
                      <a16:colId xmlns:a16="http://schemas.microsoft.com/office/drawing/2014/main" val="20000"/>
                    </a:ext>
                  </a:extLst>
                </a:gridCol>
                <a:gridCol w="3473546">
                  <a:extLst>
                    <a:ext uri="{9D8B030D-6E8A-4147-A177-3AD203B41FA5}">
                      <a16:colId xmlns:a16="http://schemas.microsoft.com/office/drawing/2014/main" val="20001"/>
                    </a:ext>
                  </a:extLst>
                </a:gridCol>
              </a:tblGrid>
              <a:tr h="1202135">
                <a:tc>
                  <a:txBody>
                    <a:bodyPr/>
                    <a:lstStyle/>
                    <a:p>
                      <a:pPr defTabSz="821531">
                        <a:defRPr sz="3000"/>
                      </a:pPr>
                      <a:endParaRPr/>
                    </a:p>
                  </a:txBody>
                  <a:tcPr marL="50800" marR="50800" marT="50800" marB="50800" anchor="ctr" horzOverflow="overflow">
                    <a:lnL w="101600">
                      <a:solidFill>
                        <a:schemeClr val="accent3">
                          <a:hueOff val="914338"/>
                          <a:satOff val="31515"/>
                          <a:lumOff val="-30790"/>
                        </a:schemeClr>
                      </a:solidFill>
                      <a:miter lim="400000"/>
                    </a:lnL>
                    <a:lnT w="101600">
                      <a:solidFill>
                        <a:schemeClr val="accent3">
                          <a:hueOff val="914338"/>
                          <a:satOff val="31515"/>
                          <a:lumOff val="-30790"/>
                        </a:schemeClr>
                      </a:solidFill>
                      <a:miter lim="400000"/>
                    </a:lnT>
                    <a:lnB w="101600">
                      <a:solidFill>
                        <a:schemeClr val="accent3">
                          <a:hueOff val="914338"/>
                          <a:satOff val="31515"/>
                          <a:lumOff val="-30790"/>
                        </a:schemeClr>
                      </a:solidFill>
                      <a:miter lim="400000"/>
                    </a:lnB>
                  </a:tcPr>
                </a:tc>
                <a:tc>
                  <a:txBody>
                    <a:bodyPr/>
                    <a:lstStyle/>
                    <a:p>
                      <a:pPr defTabSz="821531">
                        <a:defRPr sz="3000"/>
                      </a:pPr>
                      <a:endParaRPr/>
                    </a:p>
                  </a:txBody>
                  <a:tcPr marL="50800" marR="50800" marT="50800" marB="50800" anchor="ctr" horzOverflow="overflow">
                    <a:lnR w="101600">
                      <a:solidFill>
                        <a:schemeClr val="accent3">
                          <a:hueOff val="914338"/>
                          <a:satOff val="31515"/>
                          <a:lumOff val="-30790"/>
                        </a:schemeClr>
                      </a:solidFill>
                      <a:miter lim="400000"/>
                    </a:lnR>
                    <a:lnT w="101600">
                      <a:solidFill>
                        <a:schemeClr val="accent3">
                          <a:hueOff val="914338"/>
                          <a:satOff val="31515"/>
                          <a:lumOff val="-30790"/>
                        </a:schemeClr>
                      </a:solidFill>
                      <a:miter lim="400000"/>
                    </a:lnT>
                    <a:lnB w="101600">
                      <a:solidFill>
                        <a:schemeClr val="accent3">
                          <a:hueOff val="914338"/>
                          <a:satOff val="31515"/>
                          <a:lumOff val="-30790"/>
                        </a:schemeClr>
                      </a:solidFill>
                      <a:miter lim="400000"/>
                    </a:lnB>
                  </a:tcPr>
                </a:tc>
                <a:extLst>
                  <a:ext uri="{0D108BD9-81ED-4DB2-BD59-A6C34878D82A}">
                    <a16:rowId xmlns:a16="http://schemas.microsoft.com/office/drawing/2014/main" val="10000"/>
                  </a:ext>
                </a:extLst>
              </a:tr>
              <a:tr h="1202135">
                <a:tc>
                  <a:txBody>
                    <a:bodyPr/>
                    <a:lstStyle/>
                    <a:p>
                      <a:pPr defTabSz="821531">
                        <a:defRPr sz="3000"/>
                      </a:pPr>
                      <a:endParaRPr/>
                    </a:p>
                  </a:txBody>
                  <a:tcPr marL="50800" marR="50800" marT="50800" marB="50800" anchor="ctr" horzOverflow="overflow">
                    <a:lnL w="101600">
                      <a:solidFill>
                        <a:schemeClr val="accent3">
                          <a:hueOff val="914338"/>
                          <a:satOff val="31515"/>
                          <a:lumOff val="-30790"/>
                        </a:schemeClr>
                      </a:solidFill>
                      <a:miter lim="400000"/>
                    </a:lnL>
                    <a:lnR w="12700">
                      <a:solidFill>
                        <a:srgbClr val="000000"/>
                      </a:solidFill>
                      <a:miter lim="400000"/>
                    </a:lnR>
                    <a:lnT w="101600">
                      <a:solidFill>
                        <a:schemeClr val="accent3">
                          <a:hueOff val="914338"/>
                          <a:satOff val="31515"/>
                          <a:lumOff val="-30790"/>
                        </a:schemeClr>
                      </a:solidFill>
                      <a:miter lim="400000"/>
                    </a:lnT>
                    <a:lnB w="101600">
                      <a:solidFill>
                        <a:schemeClr val="accent3">
                          <a:hueOff val="914338"/>
                          <a:satOff val="31515"/>
                          <a:lumOff val="-30790"/>
                        </a:schemeClr>
                      </a:solidFill>
                      <a:miter lim="400000"/>
                    </a:lnB>
                  </a:tcPr>
                </a:tc>
                <a:tc>
                  <a:txBody>
                    <a:bodyPr/>
                    <a:lstStyle/>
                    <a:p>
                      <a:pPr defTabSz="821531">
                        <a:defRPr sz="3000"/>
                      </a:pPr>
                      <a:endParaRPr/>
                    </a:p>
                  </a:txBody>
                  <a:tcPr marL="50800" marR="50800" marT="50800" marB="50800" anchor="ctr" horzOverflow="overflow">
                    <a:lnL w="12700">
                      <a:solidFill>
                        <a:srgbClr val="000000"/>
                      </a:solidFill>
                      <a:miter lim="400000"/>
                    </a:lnL>
                    <a:lnR w="101600">
                      <a:solidFill>
                        <a:schemeClr val="accent3">
                          <a:hueOff val="914338"/>
                          <a:satOff val="31515"/>
                          <a:lumOff val="-30790"/>
                        </a:schemeClr>
                      </a:solidFill>
                      <a:miter lim="400000"/>
                    </a:lnR>
                    <a:lnT w="101600">
                      <a:solidFill>
                        <a:schemeClr val="accent3">
                          <a:hueOff val="914338"/>
                          <a:satOff val="31515"/>
                          <a:lumOff val="-30790"/>
                        </a:schemeClr>
                      </a:solidFill>
                      <a:miter lim="400000"/>
                    </a:lnT>
                    <a:lnB w="101600">
                      <a:solidFill>
                        <a:schemeClr val="accent3">
                          <a:hueOff val="914338"/>
                          <a:satOff val="31515"/>
                          <a:lumOff val="-30790"/>
                        </a:schemeClr>
                      </a:solidFill>
                      <a:miter lim="400000"/>
                    </a:lnB>
                  </a:tcPr>
                </a:tc>
                <a:extLst>
                  <a:ext uri="{0D108BD9-81ED-4DB2-BD59-A6C34878D82A}">
                    <a16:rowId xmlns:a16="http://schemas.microsoft.com/office/drawing/2014/main" val="10001"/>
                  </a:ext>
                </a:extLst>
              </a:tr>
              <a:tr h="1202135">
                <a:tc>
                  <a:txBody>
                    <a:bodyPr/>
                    <a:lstStyle/>
                    <a:p>
                      <a:pPr defTabSz="821531">
                        <a:defRPr sz="3000"/>
                      </a:pPr>
                      <a:endParaRPr/>
                    </a:p>
                  </a:txBody>
                  <a:tcPr marL="50800" marR="50800" marT="50800" marB="50800" anchor="ctr" horzOverflow="overflow">
                    <a:lnL w="101600">
                      <a:solidFill>
                        <a:schemeClr val="accent3">
                          <a:hueOff val="914338"/>
                          <a:satOff val="31515"/>
                          <a:lumOff val="-30790"/>
                        </a:schemeClr>
                      </a:solidFill>
                      <a:miter lim="400000"/>
                    </a:lnL>
                    <a:lnR w="12700">
                      <a:solidFill>
                        <a:srgbClr val="000000"/>
                      </a:solidFill>
                      <a:miter lim="400000"/>
                    </a:lnR>
                    <a:lnT w="101600">
                      <a:solidFill>
                        <a:schemeClr val="accent3">
                          <a:hueOff val="914338"/>
                          <a:satOff val="31515"/>
                          <a:lumOff val="-30790"/>
                        </a:schemeClr>
                      </a:solidFill>
                      <a:miter lim="400000"/>
                    </a:lnT>
                    <a:lnB w="101600">
                      <a:solidFill>
                        <a:schemeClr val="accent3">
                          <a:hueOff val="914338"/>
                          <a:satOff val="31515"/>
                          <a:lumOff val="-30790"/>
                        </a:schemeClr>
                      </a:solidFill>
                      <a:miter lim="400000"/>
                    </a:lnB>
                  </a:tcPr>
                </a:tc>
                <a:tc>
                  <a:txBody>
                    <a:bodyPr/>
                    <a:lstStyle/>
                    <a:p>
                      <a:pPr defTabSz="821531">
                        <a:defRPr sz="3000"/>
                      </a:pPr>
                      <a:endParaRPr/>
                    </a:p>
                  </a:txBody>
                  <a:tcPr marL="50800" marR="50800" marT="50800" marB="50800" anchor="ctr" horzOverflow="overflow">
                    <a:lnL w="12700">
                      <a:solidFill>
                        <a:srgbClr val="000000"/>
                      </a:solidFill>
                      <a:miter lim="400000"/>
                    </a:lnL>
                    <a:lnR w="101600">
                      <a:solidFill>
                        <a:schemeClr val="accent3">
                          <a:hueOff val="914338"/>
                          <a:satOff val="31515"/>
                          <a:lumOff val="-30790"/>
                        </a:schemeClr>
                      </a:solidFill>
                      <a:miter lim="400000"/>
                    </a:lnR>
                    <a:lnT w="101600">
                      <a:solidFill>
                        <a:schemeClr val="accent3">
                          <a:hueOff val="914338"/>
                          <a:satOff val="31515"/>
                          <a:lumOff val="-30790"/>
                        </a:schemeClr>
                      </a:solidFill>
                      <a:miter lim="400000"/>
                    </a:lnT>
                    <a:lnB w="101600">
                      <a:solidFill>
                        <a:schemeClr val="accent3">
                          <a:hueOff val="914338"/>
                          <a:satOff val="31515"/>
                          <a:lumOff val="-30790"/>
                        </a:schemeClr>
                      </a:solidFill>
                      <a:miter lim="400000"/>
                    </a:lnB>
                  </a:tcPr>
                </a:tc>
                <a:extLst>
                  <a:ext uri="{0D108BD9-81ED-4DB2-BD59-A6C34878D82A}">
                    <a16:rowId xmlns:a16="http://schemas.microsoft.com/office/drawing/2014/main" val="10002"/>
                  </a:ext>
                </a:extLst>
              </a:tr>
              <a:tr h="1202135">
                <a:tc>
                  <a:txBody>
                    <a:bodyPr/>
                    <a:lstStyle/>
                    <a:p>
                      <a:pPr defTabSz="821531">
                        <a:defRPr sz="3000"/>
                      </a:pPr>
                      <a:endParaRPr/>
                    </a:p>
                  </a:txBody>
                  <a:tcPr marL="50800" marR="50800" marT="50800" marB="50800" anchor="ctr" horzOverflow="overflow">
                    <a:lnL w="101600">
                      <a:solidFill>
                        <a:schemeClr val="accent3">
                          <a:hueOff val="914338"/>
                          <a:satOff val="31515"/>
                          <a:lumOff val="-30790"/>
                        </a:schemeClr>
                      </a:solidFill>
                      <a:miter lim="400000"/>
                    </a:lnL>
                    <a:lnR w="12700">
                      <a:solidFill>
                        <a:srgbClr val="000000"/>
                      </a:solidFill>
                      <a:miter lim="400000"/>
                    </a:lnR>
                    <a:lnT w="101600">
                      <a:solidFill>
                        <a:schemeClr val="accent3">
                          <a:hueOff val="914338"/>
                          <a:satOff val="31515"/>
                          <a:lumOff val="-30790"/>
                        </a:schemeClr>
                      </a:solidFill>
                      <a:miter lim="400000"/>
                    </a:lnT>
                    <a:lnB w="101600">
                      <a:solidFill>
                        <a:schemeClr val="accent3">
                          <a:hueOff val="914338"/>
                          <a:satOff val="31515"/>
                          <a:lumOff val="-30790"/>
                        </a:schemeClr>
                      </a:solidFill>
                      <a:miter lim="400000"/>
                    </a:lnB>
                  </a:tcPr>
                </a:tc>
                <a:tc>
                  <a:txBody>
                    <a:bodyPr/>
                    <a:lstStyle/>
                    <a:p>
                      <a:pPr defTabSz="821531">
                        <a:defRPr sz="3000"/>
                      </a:pPr>
                      <a:endParaRPr/>
                    </a:p>
                  </a:txBody>
                  <a:tcPr marL="50800" marR="50800" marT="50800" marB="50800" anchor="ctr" horzOverflow="overflow">
                    <a:lnL w="12700">
                      <a:solidFill>
                        <a:srgbClr val="000000"/>
                      </a:solidFill>
                      <a:miter lim="400000"/>
                    </a:lnL>
                    <a:lnR w="101600">
                      <a:solidFill>
                        <a:schemeClr val="accent3">
                          <a:hueOff val="914338"/>
                          <a:satOff val="31515"/>
                          <a:lumOff val="-30790"/>
                        </a:schemeClr>
                      </a:solidFill>
                      <a:miter lim="400000"/>
                    </a:lnR>
                    <a:lnT w="101600">
                      <a:solidFill>
                        <a:schemeClr val="accent3">
                          <a:hueOff val="914338"/>
                          <a:satOff val="31515"/>
                          <a:lumOff val="-30790"/>
                        </a:schemeClr>
                      </a:solidFill>
                      <a:miter lim="400000"/>
                    </a:lnT>
                    <a:lnB w="101600">
                      <a:solidFill>
                        <a:schemeClr val="accent3">
                          <a:hueOff val="914338"/>
                          <a:satOff val="31515"/>
                          <a:lumOff val="-30790"/>
                        </a:schemeClr>
                      </a:solidFill>
                      <a:miter lim="400000"/>
                    </a:lnB>
                  </a:tcPr>
                </a:tc>
                <a:extLst>
                  <a:ext uri="{0D108BD9-81ED-4DB2-BD59-A6C34878D82A}">
                    <a16:rowId xmlns:a16="http://schemas.microsoft.com/office/drawing/2014/main" val="10003"/>
                  </a:ext>
                </a:extLst>
              </a:tr>
              <a:tr h="1202135">
                <a:tc>
                  <a:txBody>
                    <a:bodyPr/>
                    <a:lstStyle/>
                    <a:p>
                      <a:pPr defTabSz="821531">
                        <a:defRPr sz="3000"/>
                      </a:pPr>
                      <a:endParaRPr/>
                    </a:p>
                  </a:txBody>
                  <a:tcPr marL="50800" marR="50800" marT="50800" marB="50800" anchor="ctr" horzOverflow="overflow">
                    <a:lnL w="101600">
                      <a:solidFill>
                        <a:schemeClr val="accent3">
                          <a:hueOff val="914338"/>
                          <a:satOff val="31515"/>
                          <a:lumOff val="-30790"/>
                        </a:schemeClr>
                      </a:solidFill>
                      <a:miter lim="400000"/>
                    </a:lnL>
                    <a:lnR w="12700">
                      <a:solidFill>
                        <a:srgbClr val="000000"/>
                      </a:solidFill>
                      <a:miter lim="400000"/>
                    </a:lnR>
                    <a:lnT w="101600">
                      <a:solidFill>
                        <a:schemeClr val="accent3">
                          <a:hueOff val="914338"/>
                          <a:satOff val="31515"/>
                          <a:lumOff val="-30790"/>
                        </a:schemeClr>
                      </a:solidFill>
                      <a:miter lim="400000"/>
                    </a:lnT>
                    <a:lnB w="101600">
                      <a:solidFill>
                        <a:schemeClr val="accent3">
                          <a:hueOff val="914338"/>
                          <a:satOff val="31515"/>
                          <a:lumOff val="-30790"/>
                        </a:schemeClr>
                      </a:solidFill>
                      <a:miter lim="400000"/>
                    </a:lnB>
                  </a:tcPr>
                </a:tc>
                <a:tc>
                  <a:txBody>
                    <a:bodyPr/>
                    <a:lstStyle/>
                    <a:p>
                      <a:pPr defTabSz="821531">
                        <a:defRPr sz="3000"/>
                      </a:pPr>
                      <a:endParaRPr/>
                    </a:p>
                  </a:txBody>
                  <a:tcPr marL="50800" marR="50800" marT="50800" marB="50800" anchor="ctr" horzOverflow="overflow">
                    <a:lnL w="12700">
                      <a:solidFill>
                        <a:srgbClr val="000000"/>
                      </a:solidFill>
                      <a:miter lim="400000"/>
                    </a:lnL>
                    <a:lnR w="101600">
                      <a:solidFill>
                        <a:schemeClr val="accent3">
                          <a:hueOff val="914338"/>
                          <a:satOff val="31515"/>
                          <a:lumOff val="-30790"/>
                        </a:schemeClr>
                      </a:solidFill>
                      <a:miter lim="400000"/>
                    </a:lnR>
                    <a:lnT w="101600">
                      <a:solidFill>
                        <a:schemeClr val="accent3">
                          <a:hueOff val="914338"/>
                          <a:satOff val="31515"/>
                          <a:lumOff val="-30790"/>
                        </a:schemeClr>
                      </a:solidFill>
                      <a:miter lim="400000"/>
                    </a:lnT>
                    <a:lnB w="101600">
                      <a:solidFill>
                        <a:schemeClr val="accent3">
                          <a:hueOff val="914338"/>
                          <a:satOff val="31515"/>
                          <a:lumOff val="-30790"/>
                        </a:schemeClr>
                      </a:solidFill>
                      <a:miter lim="400000"/>
                    </a:lnB>
                  </a:tcPr>
                </a:tc>
                <a:extLst>
                  <a:ext uri="{0D108BD9-81ED-4DB2-BD59-A6C34878D82A}">
                    <a16:rowId xmlns:a16="http://schemas.microsoft.com/office/drawing/2014/main" val="10004"/>
                  </a:ext>
                </a:extLst>
              </a:tr>
            </a:tbl>
          </a:graphicData>
        </a:graphic>
      </p:graphicFrame>
      <p:sp>
        <p:nvSpPr>
          <p:cNvPr id="121" name="2. Zeile"/>
          <p:cNvSpPr txBox="1"/>
          <p:nvPr/>
        </p:nvSpPr>
        <p:spPr>
          <a:xfrm>
            <a:off x="3431780" y="6215243"/>
            <a:ext cx="3910466" cy="977689"/>
          </a:xfrm>
          <a:prstGeom prst="rect">
            <a:avLst/>
          </a:prstGeom>
          <a:solidFill>
            <a:srgbClr val="1E6100"/>
          </a:solidFill>
          <a:ln w="114300">
            <a:solidFill>
              <a:srgbClr val="FFFFFF"/>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rmAutofit/>
          </a:bodyPr>
          <a:lstStyle>
            <a:lvl1pPr algn="ctr" defTabSz="569594">
              <a:lnSpc>
                <a:spcPct val="100000"/>
              </a:lnSpc>
              <a:spcBef>
                <a:spcPts val="0"/>
              </a:spcBef>
              <a:defRPr sz="4140">
                <a:solidFill>
                  <a:srgbClr val="FFFFFF"/>
                </a:solidFill>
              </a:defRPr>
            </a:lvl1pPr>
          </a:lstStyle>
          <a:p>
            <a:r>
              <a:t>2. Zeile</a:t>
            </a:r>
          </a:p>
        </p:txBody>
      </p:sp>
      <p:sp>
        <p:nvSpPr>
          <p:cNvPr id="122" name="1. Zeile"/>
          <p:cNvSpPr txBox="1"/>
          <p:nvPr/>
        </p:nvSpPr>
        <p:spPr>
          <a:xfrm>
            <a:off x="3431780" y="5050140"/>
            <a:ext cx="3910466" cy="977690"/>
          </a:xfrm>
          <a:prstGeom prst="rect">
            <a:avLst/>
          </a:prstGeom>
          <a:solidFill>
            <a:srgbClr val="1E6100"/>
          </a:solidFill>
          <a:ln w="114300">
            <a:solidFill>
              <a:srgbClr val="FFFFFF"/>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rmAutofit/>
          </a:bodyPr>
          <a:lstStyle>
            <a:lvl1pPr algn="ctr" defTabSz="569594">
              <a:lnSpc>
                <a:spcPct val="100000"/>
              </a:lnSpc>
              <a:spcBef>
                <a:spcPts val="0"/>
              </a:spcBef>
              <a:defRPr sz="4140">
                <a:solidFill>
                  <a:srgbClr val="FFFFFF"/>
                </a:solidFill>
              </a:defRPr>
            </a:lvl1pPr>
          </a:lstStyle>
          <a:p>
            <a:r>
              <a:t>1. Zeile</a:t>
            </a:r>
          </a:p>
        </p:txBody>
      </p:sp>
      <p:sp>
        <p:nvSpPr>
          <p:cNvPr id="123" name="3. Zeile"/>
          <p:cNvSpPr txBox="1"/>
          <p:nvPr/>
        </p:nvSpPr>
        <p:spPr>
          <a:xfrm>
            <a:off x="3431780" y="7414381"/>
            <a:ext cx="3910466" cy="977689"/>
          </a:xfrm>
          <a:prstGeom prst="rect">
            <a:avLst/>
          </a:prstGeom>
          <a:solidFill>
            <a:srgbClr val="1E6100"/>
          </a:solidFill>
          <a:ln w="114300">
            <a:solidFill>
              <a:srgbClr val="FFFFFF"/>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rmAutofit/>
          </a:bodyPr>
          <a:lstStyle>
            <a:lvl1pPr algn="ctr" defTabSz="569594">
              <a:lnSpc>
                <a:spcPct val="100000"/>
              </a:lnSpc>
              <a:spcBef>
                <a:spcPts val="0"/>
              </a:spcBef>
              <a:defRPr sz="4140">
                <a:solidFill>
                  <a:srgbClr val="FFFFFF"/>
                </a:solidFill>
              </a:defRPr>
            </a:lvl1pPr>
          </a:lstStyle>
          <a:p>
            <a:r>
              <a:t>3. Zeile</a:t>
            </a:r>
          </a:p>
        </p:txBody>
      </p:sp>
      <p:sp>
        <p:nvSpPr>
          <p:cNvPr id="124" name="4. Zeile"/>
          <p:cNvSpPr txBox="1"/>
          <p:nvPr/>
        </p:nvSpPr>
        <p:spPr>
          <a:xfrm>
            <a:off x="3431780" y="8618083"/>
            <a:ext cx="3910466" cy="977689"/>
          </a:xfrm>
          <a:prstGeom prst="rect">
            <a:avLst/>
          </a:prstGeom>
          <a:solidFill>
            <a:srgbClr val="1E6100"/>
          </a:solidFill>
          <a:ln w="114300">
            <a:solidFill>
              <a:srgbClr val="FFFFFF"/>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rmAutofit/>
          </a:bodyPr>
          <a:lstStyle>
            <a:lvl1pPr algn="ctr" defTabSz="569594">
              <a:lnSpc>
                <a:spcPct val="100000"/>
              </a:lnSpc>
              <a:spcBef>
                <a:spcPts val="0"/>
              </a:spcBef>
              <a:defRPr sz="4140">
                <a:solidFill>
                  <a:srgbClr val="FFFFFF"/>
                </a:solidFill>
              </a:defRPr>
            </a:lvl1pPr>
          </a:lstStyle>
          <a:p>
            <a:r>
              <a:t>4. Zeile</a:t>
            </a:r>
          </a:p>
        </p:txBody>
      </p:sp>
      <p:sp>
        <p:nvSpPr>
          <p:cNvPr id="125" name="5. Zeile"/>
          <p:cNvSpPr txBox="1"/>
          <p:nvPr/>
        </p:nvSpPr>
        <p:spPr>
          <a:xfrm>
            <a:off x="3431780" y="9919191"/>
            <a:ext cx="3910466" cy="977689"/>
          </a:xfrm>
          <a:prstGeom prst="rect">
            <a:avLst/>
          </a:prstGeom>
          <a:solidFill>
            <a:srgbClr val="1E6100"/>
          </a:solidFill>
          <a:ln w="114300">
            <a:solidFill>
              <a:srgbClr val="FFFFFF"/>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rmAutofit/>
          </a:bodyPr>
          <a:lstStyle>
            <a:lvl1pPr algn="ctr" defTabSz="569594">
              <a:lnSpc>
                <a:spcPct val="100000"/>
              </a:lnSpc>
              <a:spcBef>
                <a:spcPts val="0"/>
              </a:spcBef>
              <a:defRPr sz="4140">
                <a:solidFill>
                  <a:srgbClr val="FFFFFF"/>
                </a:solidFill>
              </a:defRPr>
            </a:lvl1pPr>
          </a:lstStyle>
          <a:p>
            <a:r>
              <a:t>5. Zeile</a:t>
            </a:r>
          </a:p>
        </p:txBody>
      </p:sp>
      <p:sp>
        <p:nvSpPr>
          <p:cNvPr id="126" name="Was ist eine Tabelle?"/>
          <p:cNvSpPr txBox="1">
            <a:spLocks noGrp="1"/>
          </p:cNvSpPr>
          <p:nvPr>
            <p:ph type="subTitle" sz="quarter" idx="1"/>
          </p:nvPr>
        </p:nvSpPr>
        <p:spPr>
          <a:xfrm>
            <a:off x="5365579" y="444840"/>
            <a:ext cx="16323470" cy="1650052"/>
          </a:xfrm>
          <a:prstGeom prst="rect">
            <a:avLst/>
          </a:prstGeom>
          <a:solidFill>
            <a:srgbClr val="FFFFFF"/>
          </a:solidFill>
        </p:spPr>
        <p:txBody>
          <a:bodyPr/>
          <a:lstStyle>
            <a:lvl1pPr defTabSz="2438339">
              <a:lnSpc>
                <a:spcPct val="90000"/>
              </a:lnSpc>
              <a:spcBef>
                <a:spcPts val="4500"/>
              </a:spcBef>
              <a:defRPr sz="6000">
                <a:latin typeface="+mj-lt"/>
                <a:ea typeface="+mj-ea"/>
                <a:cs typeface="+mj-cs"/>
                <a:sym typeface="OpenSans-Bold"/>
              </a:defRPr>
            </a:lvl1pPr>
          </a:lstStyle>
          <a:p>
            <a:r>
              <a:t>Was ist eine Tabelle?</a:t>
            </a:r>
          </a:p>
        </p:txBody>
      </p:sp>
      <p:sp>
        <p:nvSpPr>
          <p:cNvPr id="127" name="Linie"/>
          <p:cNvSpPr/>
          <p:nvPr/>
        </p:nvSpPr>
        <p:spPr>
          <a:xfrm>
            <a:off x="7690661" y="6714444"/>
            <a:ext cx="686392" cy="11982"/>
          </a:xfrm>
          <a:prstGeom prst="line">
            <a:avLst/>
          </a:prstGeom>
          <a:ln w="76200">
            <a:solidFill>
              <a:srgbClr val="000000"/>
            </a:solidFill>
            <a:miter lim="400000"/>
            <a:tailEnd type="triangle"/>
          </a:ln>
        </p:spPr>
        <p:txBody>
          <a:bodyPr lIns="71437" tIns="71437" rIns="71437" bIns="71437" anchor="ctr"/>
          <a:lstStyle/>
          <a:p>
            <a:pPr>
              <a:defRPr sz="4200" b="0">
                <a:latin typeface="+mn-lt"/>
                <a:ea typeface="+mn-ea"/>
                <a:cs typeface="+mn-cs"/>
                <a:sym typeface="Helvetica Neue"/>
              </a:defRPr>
            </a:pPr>
            <a:endParaRPr/>
          </a:p>
        </p:txBody>
      </p:sp>
      <p:sp>
        <p:nvSpPr>
          <p:cNvPr id="128" name="Linie"/>
          <p:cNvSpPr/>
          <p:nvPr/>
        </p:nvSpPr>
        <p:spPr>
          <a:xfrm>
            <a:off x="7753875" y="5532323"/>
            <a:ext cx="686392" cy="11982"/>
          </a:xfrm>
          <a:prstGeom prst="line">
            <a:avLst/>
          </a:prstGeom>
          <a:ln w="76200">
            <a:solidFill>
              <a:srgbClr val="000000"/>
            </a:solidFill>
            <a:miter lim="400000"/>
            <a:tailEnd type="triangle"/>
          </a:ln>
        </p:spPr>
        <p:txBody>
          <a:bodyPr lIns="71437" tIns="71437" rIns="71437" bIns="71437" anchor="ctr"/>
          <a:lstStyle/>
          <a:p>
            <a:pPr>
              <a:defRPr sz="4200" b="0">
                <a:latin typeface="+mn-lt"/>
                <a:ea typeface="+mn-ea"/>
                <a:cs typeface="+mn-cs"/>
                <a:sym typeface="Helvetica Neue"/>
              </a:defRPr>
            </a:pPr>
            <a:endParaRPr/>
          </a:p>
        </p:txBody>
      </p:sp>
      <p:sp>
        <p:nvSpPr>
          <p:cNvPr id="129" name="Linie"/>
          <p:cNvSpPr/>
          <p:nvPr/>
        </p:nvSpPr>
        <p:spPr>
          <a:xfrm>
            <a:off x="7690661" y="7799157"/>
            <a:ext cx="686392" cy="11982"/>
          </a:xfrm>
          <a:prstGeom prst="line">
            <a:avLst/>
          </a:prstGeom>
          <a:ln w="76200">
            <a:solidFill>
              <a:srgbClr val="000000"/>
            </a:solidFill>
            <a:miter lim="400000"/>
            <a:tailEnd type="triangle"/>
          </a:ln>
        </p:spPr>
        <p:txBody>
          <a:bodyPr lIns="71437" tIns="71437" rIns="71437" bIns="71437" anchor="ctr"/>
          <a:lstStyle/>
          <a:p>
            <a:pPr>
              <a:defRPr sz="4200" b="0">
                <a:latin typeface="+mn-lt"/>
                <a:ea typeface="+mn-ea"/>
                <a:cs typeface="+mn-cs"/>
                <a:sym typeface="Helvetica Neue"/>
              </a:defRPr>
            </a:pPr>
            <a:endParaRPr/>
          </a:p>
        </p:txBody>
      </p:sp>
      <p:sp>
        <p:nvSpPr>
          <p:cNvPr id="130" name="Linie"/>
          <p:cNvSpPr/>
          <p:nvPr/>
        </p:nvSpPr>
        <p:spPr>
          <a:xfrm>
            <a:off x="7690661" y="9100266"/>
            <a:ext cx="686392" cy="11982"/>
          </a:xfrm>
          <a:prstGeom prst="line">
            <a:avLst/>
          </a:prstGeom>
          <a:ln w="76200">
            <a:solidFill>
              <a:srgbClr val="000000"/>
            </a:solidFill>
            <a:miter lim="400000"/>
            <a:tailEnd type="triangle"/>
          </a:ln>
        </p:spPr>
        <p:txBody>
          <a:bodyPr lIns="71437" tIns="71437" rIns="71437" bIns="71437" anchor="ctr"/>
          <a:lstStyle/>
          <a:p>
            <a:pPr>
              <a:defRPr sz="4200" b="0">
                <a:latin typeface="+mn-lt"/>
                <a:ea typeface="+mn-ea"/>
                <a:cs typeface="+mn-cs"/>
                <a:sym typeface="Helvetica Neue"/>
              </a:defRPr>
            </a:pPr>
            <a:endParaRPr/>
          </a:p>
        </p:txBody>
      </p:sp>
      <p:sp>
        <p:nvSpPr>
          <p:cNvPr id="131" name="Linie"/>
          <p:cNvSpPr/>
          <p:nvPr/>
        </p:nvSpPr>
        <p:spPr>
          <a:xfrm>
            <a:off x="7690661" y="10401374"/>
            <a:ext cx="686392" cy="11982"/>
          </a:xfrm>
          <a:prstGeom prst="line">
            <a:avLst/>
          </a:prstGeom>
          <a:ln w="76200">
            <a:solidFill>
              <a:srgbClr val="000000"/>
            </a:solidFill>
            <a:miter lim="400000"/>
            <a:tailEnd type="triangle"/>
          </a:ln>
        </p:spPr>
        <p:txBody>
          <a:bodyPr lIns="71437" tIns="71437" rIns="71437" bIns="71437" anchor="ctr"/>
          <a:lstStyle/>
          <a:p>
            <a:pPr>
              <a:defRPr sz="4200" b="0">
                <a:latin typeface="+mn-lt"/>
                <a:ea typeface="+mn-ea"/>
                <a:cs typeface="+mn-cs"/>
                <a:sym typeface="Helvetica Neue"/>
              </a:defRPr>
            </a:pPr>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5" name="Tabelle"/>
          <p:cNvGraphicFramePr/>
          <p:nvPr/>
        </p:nvGraphicFramePr>
        <p:xfrm>
          <a:off x="8718453" y="4912153"/>
          <a:ext cx="7023294" cy="6086877"/>
        </p:xfrm>
        <a:graphic>
          <a:graphicData uri="http://schemas.openxmlformats.org/drawingml/2006/table">
            <a:tbl>
              <a:tblPr firstRow="1" firstCol="1">
                <a:tableStyleId>{4C3C2611-4C71-4FC5-86AE-919BDF0F9419}</a:tableStyleId>
              </a:tblPr>
              <a:tblGrid>
                <a:gridCol w="3473546">
                  <a:extLst>
                    <a:ext uri="{9D8B030D-6E8A-4147-A177-3AD203B41FA5}">
                      <a16:colId xmlns:a16="http://schemas.microsoft.com/office/drawing/2014/main" val="20000"/>
                    </a:ext>
                  </a:extLst>
                </a:gridCol>
                <a:gridCol w="3473546">
                  <a:extLst>
                    <a:ext uri="{9D8B030D-6E8A-4147-A177-3AD203B41FA5}">
                      <a16:colId xmlns:a16="http://schemas.microsoft.com/office/drawing/2014/main" val="20001"/>
                    </a:ext>
                  </a:extLst>
                </a:gridCol>
              </a:tblGrid>
              <a:tr h="1202135">
                <a:tc>
                  <a:txBody>
                    <a:bodyPr/>
                    <a:lstStyle/>
                    <a:p>
                      <a:pPr defTabSz="821531">
                        <a:defRPr sz="3000"/>
                      </a:pPr>
                      <a:endParaRPr/>
                    </a:p>
                  </a:txBody>
                  <a:tcPr marL="50800" marR="50800" marT="50800" marB="50800" anchor="ctr" horzOverflow="overflow">
                    <a:lnB w="12700">
                      <a:solidFill>
                        <a:srgbClr val="000000"/>
                      </a:solidFill>
                      <a:miter lim="400000"/>
                    </a:lnB>
                  </a:tcPr>
                </a:tc>
                <a:tc>
                  <a:txBody>
                    <a:bodyPr/>
                    <a:lstStyle/>
                    <a:p>
                      <a:pPr defTabSz="821531">
                        <a:defRPr sz="3000"/>
                      </a:pPr>
                      <a:endParaRPr/>
                    </a:p>
                  </a:txBody>
                  <a:tcPr marL="50800" marR="50800" marT="50800" marB="50800" anchor="ctr" horzOverflow="overflow">
                    <a:lnB w="12700">
                      <a:solidFill>
                        <a:srgbClr val="000000"/>
                      </a:solidFill>
                      <a:miter lim="400000"/>
                    </a:lnB>
                  </a:tcPr>
                </a:tc>
                <a:extLst>
                  <a:ext uri="{0D108BD9-81ED-4DB2-BD59-A6C34878D82A}">
                    <a16:rowId xmlns:a16="http://schemas.microsoft.com/office/drawing/2014/main" val="10000"/>
                  </a:ext>
                </a:extLst>
              </a:tr>
              <a:tr h="1202135">
                <a:tc>
                  <a:txBody>
                    <a:bodyPr/>
                    <a:lstStyle/>
                    <a:p>
                      <a:pPr defTabSz="821531">
                        <a:defRPr sz="3000"/>
                      </a:pPr>
                      <a:endParaRPr/>
                    </a:p>
                  </a:txBody>
                  <a:tcPr marL="50800" marR="50800" marT="50800" marB="50800" anchor="ctr" horzOverflow="overflow">
                    <a:lnR w="12700">
                      <a:solidFill>
                        <a:srgbClr val="000000"/>
                      </a:solidFill>
                      <a:miter lim="400000"/>
                    </a:lnR>
                    <a:lnT w="12700">
                      <a:solidFill>
                        <a:srgbClr val="000000"/>
                      </a:solidFill>
                      <a:miter lim="400000"/>
                    </a:lnT>
                  </a:tcPr>
                </a:tc>
                <a:tc>
                  <a:txBody>
                    <a:bodyPr/>
                    <a:lstStyle/>
                    <a:p>
                      <a:pPr defTabSz="821531">
                        <a:defRPr sz="3000"/>
                      </a:pPr>
                      <a:endParaRPr/>
                    </a:p>
                  </a:txBody>
                  <a:tcPr marL="50800" marR="50800" marT="50800" marB="50800" anchor="ctr" horzOverflow="overflow">
                    <a:lnL w="12700">
                      <a:solidFill>
                        <a:srgbClr val="000000"/>
                      </a:solidFill>
                      <a:miter lim="400000"/>
                    </a:lnL>
                    <a:lnT w="12700">
                      <a:solidFill>
                        <a:srgbClr val="000000"/>
                      </a:solidFill>
                      <a:miter lim="400000"/>
                    </a:lnT>
                  </a:tcPr>
                </a:tc>
                <a:extLst>
                  <a:ext uri="{0D108BD9-81ED-4DB2-BD59-A6C34878D82A}">
                    <a16:rowId xmlns:a16="http://schemas.microsoft.com/office/drawing/2014/main" val="10001"/>
                  </a:ext>
                </a:extLst>
              </a:tr>
              <a:tr h="1202135">
                <a:tc>
                  <a:txBody>
                    <a:bodyPr/>
                    <a:lstStyle/>
                    <a:p>
                      <a:pPr defTabSz="821531">
                        <a:defRPr sz="3000"/>
                      </a:pPr>
                      <a:endParaRPr/>
                    </a:p>
                  </a:txBody>
                  <a:tcPr marL="50800" marR="50800" marT="50800" marB="50800" anchor="ctr" horzOverflow="overflow">
                    <a:lnR w="12700">
                      <a:solidFill>
                        <a:srgbClr val="000000"/>
                      </a:solidFill>
                      <a:miter lim="400000"/>
                    </a:lnR>
                  </a:tcPr>
                </a:tc>
                <a:tc>
                  <a:txBody>
                    <a:bodyPr/>
                    <a:lstStyle/>
                    <a:p>
                      <a:pPr defTabSz="821531">
                        <a:defRPr sz="3000"/>
                      </a:pPr>
                      <a:endParaRPr/>
                    </a:p>
                  </a:txBody>
                  <a:tcPr marL="50800" marR="50800" marT="50800" marB="50800" anchor="ctr" horzOverflow="overflow">
                    <a:lnL w="12700">
                      <a:solidFill>
                        <a:srgbClr val="000000"/>
                      </a:solidFill>
                      <a:miter lim="400000"/>
                    </a:lnL>
                    <a:lnB w="101600">
                      <a:solidFill>
                        <a:schemeClr val="accent5">
                          <a:lumOff val="-29866"/>
                        </a:schemeClr>
                      </a:solidFill>
                      <a:miter lim="400000"/>
                    </a:lnB>
                  </a:tcPr>
                </a:tc>
                <a:extLst>
                  <a:ext uri="{0D108BD9-81ED-4DB2-BD59-A6C34878D82A}">
                    <a16:rowId xmlns:a16="http://schemas.microsoft.com/office/drawing/2014/main" val="10002"/>
                  </a:ext>
                </a:extLst>
              </a:tr>
              <a:tr h="1202135">
                <a:tc>
                  <a:txBody>
                    <a:bodyPr/>
                    <a:lstStyle/>
                    <a:p>
                      <a:pPr defTabSz="821531">
                        <a:defRPr sz="3000"/>
                      </a:pPr>
                      <a:endParaRPr/>
                    </a:p>
                  </a:txBody>
                  <a:tcPr marL="50800" marR="50800" marT="50800" marB="50800" anchor="ctr" horzOverflow="overflow">
                    <a:lnR w="101600">
                      <a:solidFill>
                        <a:schemeClr val="accent5">
                          <a:lumOff val="-29866"/>
                        </a:schemeClr>
                      </a:solidFill>
                      <a:miter lim="400000"/>
                    </a:lnR>
                  </a:tcPr>
                </a:tc>
                <a:tc>
                  <a:txBody>
                    <a:bodyPr/>
                    <a:lstStyle/>
                    <a:p>
                      <a:pPr defTabSz="821531">
                        <a:defRPr sz="3000"/>
                      </a:pPr>
                      <a:endParaRPr/>
                    </a:p>
                  </a:txBody>
                  <a:tcPr marL="50800" marR="50800" marT="50800" marB="50800" anchor="ctr" horzOverflow="overflow">
                    <a:lnL w="101600">
                      <a:solidFill>
                        <a:schemeClr val="accent5">
                          <a:lumOff val="-29866"/>
                        </a:schemeClr>
                      </a:solidFill>
                      <a:miter lim="400000"/>
                    </a:lnL>
                    <a:lnR w="101600">
                      <a:solidFill>
                        <a:schemeClr val="accent5">
                          <a:lumOff val="-29866"/>
                        </a:schemeClr>
                      </a:solidFill>
                      <a:miter lim="400000"/>
                    </a:lnR>
                    <a:lnT w="101600">
                      <a:solidFill>
                        <a:schemeClr val="accent5">
                          <a:lumOff val="-29866"/>
                        </a:schemeClr>
                      </a:solidFill>
                      <a:miter lim="400000"/>
                    </a:lnT>
                    <a:lnB w="101600">
                      <a:solidFill>
                        <a:schemeClr val="accent5">
                          <a:lumOff val="-29866"/>
                        </a:schemeClr>
                      </a:solidFill>
                      <a:miter lim="400000"/>
                    </a:lnB>
                  </a:tcPr>
                </a:tc>
                <a:extLst>
                  <a:ext uri="{0D108BD9-81ED-4DB2-BD59-A6C34878D82A}">
                    <a16:rowId xmlns:a16="http://schemas.microsoft.com/office/drawing/2014/main" val="10003"/>
                  </a:ext>
                </a:extLst>
              </a:tr>
              <a:tr h="1202135">
                <a:tc>
                  <a:txBody>
                    <a:bodyPr/>
                    <a:lstStyle/>
                    <a:p>
                      <a:pPr defTabSz="821531">
                        <a:defRPr sz="3000"/>
                      </a:pPr>
                      <a:endParaRPr/>
                    </a:p>
                  </a:txBody>
                  <a:tcPr marL="50800" marR="50800" marT="50800" marB="50800" anchor="ctr" horzOverflow="overflow">
                    <a:lnR w="12700">
                      <a:solidFill>
                        <a:srgbClr val="000000"/>
                      </a:solidFill>
                      <a:miter lim="400000"/>
                    </a:lnR>
                  </a:tcPr>
                </a:tc>
                <a:tc>
                  <a:txBody>
                    <a:bodyPr/>
                    <a:lstStyle/>
                    <a:p>
                      <a:pPr defTabSz="821531">
                        <a:defRPr sz="3000"/>
                      </a:pPr>
                      <a:endParaRPr/>
                    </a:p>
                  </a:txBody>
                  <a:tcPr marL="50800" marR="50800" marT="50800" marB="50800" anchor="ctr" horzOverflow="overflow">
                    <a:lnL w="12700">
                      <a:solidFill>
                        <a:srgbClr val="000000"/>
                      </a:solidFill>
                      <a:miter lim="400000"/>
                    </a:lnL>
                    <a:lnT w="101600">
                      <a:solidFill>
                        <a:schemeClr val="accent5">
                          <a:lumOff val="-29866"/>
                        </a:schemeClr>
                      </a:solidFill>
                      <a:miter lim="400000"/>
                    </a:lnT>
                  </a:tcPr>
                </a:tc>
                <a:extLst>
                  <a:ext uri="{0D108BD9-81ED-4DB2-BD59-A6C34878D82A}">
                    <a16:rowId xmlns:a16="http://schemas.microsoft.com/office/drawing/2014/main" val="10004"/>
                  </a:ext>
                </a:extLst>
              </a:tr>
            </a:tbl>
          </a:graphicData>
        </a:graphic>
      </p:graphicFrame>
      <p:sp>
        <p:nvSpPr>
          <p:cNvPr id="136" name="Was ist eine Tabelle?"/>
          <p:cNvSpPr/>
          <p:nvPr/>
        </p:nvSpPr>
        <p:spPr>
          <a:xfrm>
            <a:off x="5365579" y="444840"/>
            <a:ext cx="16323470" cy="1650052"/>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rmAutofit/>
          </a:bodyPr>
          <a:lstStyle/>
          <a:p>
            <a:r>
              <a:t>Was ist eine Tabelle?</a:t>
            </a:r>
          </a:p>
        </p:txBody>
      </p:sp>
      <p:sp>
        <p:nvSpPr>
          <p:cNvPr id="137" name="Zelle"/>
          <p:cNvSpPr txBox="1"/>
          <p:nvPr/>
        </p:nvSpPr>
        <p:spPr>
          <a:xfrm>
            <a:off x="16787071" y="8508805"/>
            <a:ext cx="3776698" cy="1066986"/>
          </a:xfrm>
          <a:prstGeom prst="rect">
            <a:avLst/>
          </a:prstGeom>
          <a:solidFill>
            <a:srgbClr val="A0030F"/>
          </a:solidFill>
          <a:ln w="114300">
            <a:solidFill>
              <a:srgbClr val="FFFFFF"/>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rmAutofit/>
          </a:bodyPr>
          <a:lstStyle>
            <a:lvl1pPr algn="ctr" defTabSz="635634">
              <a:lnSpc>
                <a:spcPct val="100000"/>
              </a:lnSpc>
              <a:spcBef>
                <a:spcPts val="0"/>
              </a:spcBef>
              <a:defRPr sz="4619">
                <a:solidFill>
                  <a:srgbClr val="FFFFFF"/>
                </a:solidFill>
              </a:defRPr>
            </a:lvl1pPr>
          </a:lstStyle>
          <a:p>
            <a:r>
              <a:t>Zelle</a:t>
            </a:r>
          </a:p>
        </p:txBody>
      </p:sp>
      <p:sp>
        <p:nvSpPr>
          <p:cNvPr id="138" name="Linie"/>
          <p:cNvSpPr/>
          <p:nvPr/>
        </p:nvSpPr>
        <p:spPr>
          <a:xfrm flipH="1">
            <a:off x="15879886" y="9042297"/>
            <a:ext cx="686496" cy="1"/>
          </a:xfrm>
          <a:prstGeom prst="line">
            <a:avLst/>
          </a:prstGeom>
          <a:ln w="76200">
            <a:solidFill>
              <a:srgbClr val="000000"/>
            </a:solidFill>
            <a:miter lim="400000"/>
            <a:tailEnd type="triangle"/>
          </a:ln>
        </p:spPr>
        <p:txBody>
          <a:bodyPr lIns="71437" tIns="71437" rIns="71437" bIns="71437" anchor="ctr"/>
          <a:lstStyle/>
          <a:p>
            <a:pPr>
              <a:defRPr sz="4200" b="0">
                <a:latin typeface="+mn-lt"/>
                <a:ea typeface="+mn-ea"/>
                <a:cs typeface="+mn-cs"/>
                <a:sym typeface="Helvetica Neue"/>
              </a:defRPr>
            </a:pPr>
            <a:endParaRPr/>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OpenSans-Bold"/>
        <a:ea typeface="OpenSans-Bold"/>
        <a:cs typeface="OpenSans-Bold"/>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381000" tIns="381000" rIns="381000" bIns="381000" numCol="1" spcCol="38100" rtlCol="0" anchor="ctr">
        <a:normAutofit/>
      </a:bodyPr>
      <a:lstStyle>
        <a:def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Sans-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Sans-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OpenSans-Bold"/>
        <a:ea typeface="OpenSans-Bold"/>
        <a:cs typeface="OpenSans-Bold"/>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381000" tIns="381000" rIns="381000" bIns="381000" numCol="1" spcCol="38100" rtlCol="0" anchor="ctr">
        <a:normAutofit/>
      </a:bodyPr>
      <a:lstStyle>
        <a:def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Sans-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Sans-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371</Words>
  <Application>Microsoft Macintosh PowerPoint</Application>
  <PresentationFormat>Benutzerdefiniert</PresentationFormat>
  <Paragraphs>47</Paragraphs>
  <Slides>12</Slides>
  <Notes>10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12</vt:i4>
      </vt:variant>
    </vt:vector>
  </HeadingPairs>
  <TitlesOfParts>
    <vt:vector size="21" baseType="lpstr">
      <vt:lpstr>Helvetica Neue</vt:lpstr>
      <vt:lpstr>Open Sans</vt:lpstr>
      <vt:lpstr>OpenSans-Bold</vt:lpstr>
      <vt:lpstr>OpenSans-BoldItalic</vt:lpstr>
      <vt:lpstr>OpenSans-Italic</vt:lpstr>
      <vt:lpstr>OpenSans-Regular</vt:lpstr>
      <vt:lpstr>Roboto Medium</vt:lpstr>
      <vt:lpstr>Times Roman</vt:lpstr>
      <vt:lpstr>21_BasicWhite</vt:lpstr>
      <vt:lpstr>PowerPoint-Präsentation</vt:lpstr>
      <vt:lpstr>PowerPoint-Präsentation</vt:lpstr>
      <vt:lpstr>die Tabelle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cp:lastModifiedBy>Julia Westerhaus</cp:lastModifiedBy>
  <cp:revision>2</cp:revision>
  <dcterms:modified xsi:type="dcterms:W3CDTF">2020-08-26T05:23:02Z</dcterms:modified>
</cp:coreProperties>
</file>