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8"/>
  </p:notesMasterIdLst>
  <p:handoutMasterIdLst>
    <p:handoutMasterId r:id="rId39"/>
  </p:handoutMasterIdLst>
  <p:sldIdLst>
    <p:sldId id="746" r:id="rId2"/>
    <p:sldId id="864" r:id="rId3"/>
    <p:sldId id="938" r:id="rId4"/>
    <p:sldId id="940" r:id="rId5"/>
    <p:sldId id="885" r:id="rId6"/>
    <p:sldId id="941" r:id="rId7"/>
    <p:sldId id="890" r:id="rId8"/>
    <p:sldId id="889" r:id="rId9"/>
    <p:sldId id="891" r:id="rId10"/>
    <p:sldId id="892" r:id="rId11"/>
    <p:sldId id="893" r:id="rId12"/>
    <p:sldId id="826" r:id="rId13"/>
    <p:sldId id="850" r:id="rId14"/>
    <p:sldId id="942" r:id="rId15"/>
    <p:sldId id="828" r:id="rId16"/>
    <p:sldId id="845" r:id="rId17"/>
    <p:sldId id="846" r:id="rId18"/>
    <p:sldId id="847" r:id="rId19"/>
    <p:sldId id="943" r:id="rId20"/>
    <p:sldId id="827" r:id="rId21"/>
    <p:sldId id="948" r:id="rId22"/>
    <p:sldId id="944" r:id="rId23"/>
    <p:sldId id="935" r:id="rId24"/>
    <p:sldId id="933" r:id="rId25"/>
    <p:sldId id="925" r:id="rId26"/>
    <p:sldId id="934" r:id="rId27"/>
    <p:sldId id="939" r:id="rId28"/>
    <p:sldId id="945" r:id="rId29"/>
    <p:sldId id="275" r:id="rId30"/>
    <p:sldId id="874" r:id="rId31"/>
    <p:sldId id="876" r:id="rId32"/>
    <p:sldId id="877" r:id="rId33"/>
    <p:sldId id="946" r:id="rId34"/>
    <p:sldId id="929" r:id="rId35"/>
    <p:sldId id="281" r:id="rId36"/>
    <p:sldId id="282"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n Laferi" initials="ML" lastIdx="27" clrIdx="0"/>
  <p:cmAuthor id="2" name="Microsoft Office User" initials="MOU" lastIdx="5" clrIdx="1"/>
  <p:cmAuthor id="3" name="Kira Kristin" initials="KK" lastIdx="7" clrIdx="2"/>
  <p:cmAuthor id="4" name="Pia Haeger" initials="PH" lastIdx="15" clrIdx="3">
    <p:extLst>
      <p:ext uri="{19B8F6BF-5375-455C-9EA6-DF929625EA0E}">
        <p15:presenceInfo xmlns:p15="http://schemas.microsoft.com/office/powerpoint/2012/main" userId="Pia Haeger" providerId="None"/>
      </p:ext>
    </p:extLst>
  </p:cmAuthor>
  <p:cmAuthor id="5" name="Nadine Wilhelm" initials="NW" lastIdx="13" clrIdx="4">
    <p:extLst>
      <p:ext uri="{19B8F6BF-5375-455C-9EA6-DF929625EA0E}">
        <p15:presenceInfo xmlns:p15="http://schemas.microsoft.com/office/powerpoint/2012/main" userId="Nadine Wilhel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E87"/>
    <a:srgbClr val="424242"/>
    <a:srgbClr val="FFFFFF"/>
    <a:srgbClr val="A6A6A6"/>
    <a:srgbClr val="7F7F7F"/>
    <a:srgbClr val="EEEEEE"/>
    <a:srgbClr val="5A979F"/>
    <a:srgbClr val="262626"/>
    <a:srgbClr val="000000"/>
    <a:srgbClr val="A6A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75620" autoAdjust="0"/>
  </p:normalViewPr>
  <p:slideViewPr>
    <p:cSldViewPr snapToGrid="0" snapToObjects="1">
      <p:cViewPr varScale="1">
        <p:scale>
          <a:sx n="89" d="100"/>
          <a:sy n="89" d="100"/>
        </p:scale>
        <p:origin x="2056" y="176"/>
      </p:cViewPr>
      <p:guideLst>
        <p:guide orient="horz" pos="2160"/>
        <p:guide pos="3840"/>
      </p:guideLst>
    </p:cSldViewPr>
  </p:slideViewPr>
  <p:outlineViewPr>
    <p:cViewPr>
      <p:scale>
        <a:sx n="20" d="100"/>
        <a:sy n="20"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0" d="100"/>
          <a:sy n="90" d="100"/>
        </p:scale>
        <p:origin x="263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5T18:42:46.630" idx="11">
    <p:pos x="2828" y="1161"/>
    <p:text>Ich störe mich beim halbschriftlichen ja immer an dem Begriff Verfahrens, weil sie ja gerade dadurch gekennzeichnet sind, dass sie keinem strengen Verfahren unterliegen. Ich würde von "Additionsstrategien" sprechen.</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76BA-27C2-7B45-9A37-95782ED03ED3}"/>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2354DAF-5001-8E4D-A8AB-8AAF86BA21F6}"/>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3D71339-7ED3-6A40-8ED4-9A2D9F7AE4B2}" type="datetimeFigureOut">
              <a:rPr lang="de-DE" smtClean="0"/>
              <a:t>03.09.21</a:t>
            </a:fld>
            <a:endParaRPr lang="de-DE"/>
          </a:p>
        </p:txBody>
      </p:sp>
      <p:sp>
        <p:nvSpPr>
          <p:cNvPr id="4" name="Fußzeilenplatzhalter 3">
            <a:extLst>
              <a:ext uri="{FF2B5EF4-FFF2-40B4-BE49-F238E27FC236}">
                <a16:creationId xmlns:a16="http://schemas.microsoft.com/office/drawing/2014/main" id="{085F6CEA-83C2-5945-862C-3C0C5BBD76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17B0E94-3E02-3F4D-AF52-ACC5279A3A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31594E-13FC-7D4B-913F-7D03B737A26B}" type="slidenum">
              <a:rPr lang="de-DE" smtClean="0"/>
              <a:t>‹Nr.›</a:t>
            </a:fld>
            <a:endParaRPr lang="de-DE"/>
          </a:p>
        </p:txBody>
      </p:sp>
    </p:spTree>
    <p:extLst>
      <p:ext uri="{BB962C8B-B14F-4D97-AF65-F5344CB8AC3E}">
        <p14:creationId xmlns:p14="http://schemas.microsoft.com/office/powerpoint/2010/main" val="122345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ABC3F96-3A43-904B-A253-D6DB3346ED45}" type="datetimeFigureOut">
              <a:rPr lang="de-DE" smtClean="0"/>
              <a:t>03.09.21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F3AAB-CC61-AC4A-8A19-CC3DF2D07BBF}" type="slidenum">
              <a:rPr lang="de-DE" smtClean="0"/>
              <a:t>‹Nr.›</a:t>
            </a:fld>
            <a:endParaRPr lang="de-DE"/>
          </a:p>
        </p:txBody>
      </p:sp>
    </p:spTree>
    <p:extLst>
      <p:ext uri="{BB962C8B-B14F-4D97-AF65-F5344CB8AC3E}">
        <p14:creationId xmlns:p14="http://schemas.microsoft.com/office/powerpoint/2010/main" val="148139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 den Notizen dieser Präsentation finden Sie Hinweise, die Sie in der Vorbereitung auf die Moderation des Moduls unterstützen können.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Dabei wird der Moderierende mit M und die Teilnehmenden mit TN abgekürzt.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ist sinnvoll, wenn die TN der Fortbildung digitale Endgeräte und einen W-</a:t>
            </a:r>
            <a:r>
              <a:rPr lang="de-DE" dirty="0" err="1"/>
              <a:t>Lan</a:t>
            </a:r>
            <a:r>
              <a:rPr lang="de-DE" dirty="0"/>
              <a:t>-Zugang zur Verfügung haben.</a:t>
            </a:r>
          </a:p>
          <a:p>
            <a:pPr marL="457200" lvl="1" indent="0">
              <a:buFontTx/>
              <a:buNone/>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0</a:t>
            </a:fld>
            <a:endParaRPr lang="de-DE"/>
          </a:p>
        </p:txBody>
      </p:sp>
    </p:spTree>
    <p:extLst>
      <p:ext uri="{BB962C8B-B14F-4D97-AF65-F5344CB8AC3E}">
        <p14:creationId xmlns:p14="http://schemas.microsoft.com/office/powerpoint/2010/main" val="344218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Angelehnt an Wolf (2015) verstehen wir unter </a:t>
            </a:r>
            <a:r>
              <a:rPr lang="de-DE" sz="1200" kern="1200" dirty="0" err="1">
                <a:solidFill>
                  <a:schemeClr val="tx1"/>
                </a:solidFill>
                <a:effectLst/>
                <a:latin typeface="+mn-lt"/>
                <a:ea typeface="+mn-ea"/>
                <a:cs typeface="+mn-cs"/>
              </a:rPr>
              <a:t>Erklärvideos</a:t>
            </a:r>
            <a:endParaRPr lang="de-DE" sz="1200"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„Filme, in denen erläutert wird, wie man etwas macht oder wie etwas funktioniert bzw. in denen abstrakte Konzepte erklärt werden.“ </a:t>
            </a:r>
            <a:r>
              <a:rPr lang="de-DE" sz="1200" i="0" kern="1200" dirty="0">
                <a:solidFill>
                  <a:schemeClr val="tx1"/>
                </a:solidFill>
                <a:effectLst/>
                <a:latin typeface="+mn-lt"/>
                <a:ea typeface="+mn-ea"/>
                <a:cs typeface="+mn-cs"/>
              </a:rPr>
              <a:t>(Wolf 2015, S. 123)</a:t>
            </a:r>
          </a:p>
          <a:p>
            <a:endParaRPr lang="de-DE" sz="1200" i="1" kern="1200" dirty="0">
              <a:solidFill>
                <a:schemeClr val="tx1"/>
              </a:solidFill>
              <a:effectLst/>
              <a:latin typeface="+mn-lt"/>
              <a:ea typeface="+mn-ea"/>
              <a:cs typeface="+mn-cs"/>
            </a:endParaRPr>
          </a:p>
          <a:p>
            <a:r>
              <a:rPr lang="de-DE" sz="1200" i="0" kern="1200" dirty="0">
                <a:solidFill>
                  <a:schemeClr val="tx1"/>
                </a:solidFill>
                <a:effectLst/>
                <a:latin typeface="+mn-lt"/>
                <a:ea typeface="+mn-ea"/>
                <a:cs typeface="+mn-cs"/>
              </a:rPr>
              <a:t>Auf den folgenden Folien differenzieren wir unsere Perspektive auf </a:t>
            </a:r>
            <a:r>
              <a:rPr lang="de-DE" sz="1200" i="0" kern="1200" dirty="0" err="1">
                <a:solidFill>
                  <a:schemeClr val="tx1"/>
                </a:solidFill>
                <a:effectLst/>
                <a:latin typeface="+mn-lt"/>
                <a:ea typeface="+mn-ea"/>
                <a:cs typeface="+mn-cs"/>
              </a:rPr>
              <a:t>Erklärvideos</a:t>
            </a:r>
            <a:r>
              <a:rPr lang="de-DE" sz="1200" i="0" kern="1200" dirty="0">
                <a:solidFill>
                  <a:schemeClr val="tx1"/>
                </a:solidFill>
                <a:effectLst/>
                <a:latin typeface="+mn-lt"/>
                <a:ea typeface="+mn-ea"/>
                <a:cs typeface="+mn-cs"/>
              </a:rPr>
              <a:t> weiter aus.</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9</a:t>
            </a:fld>
            <a:endParaRPr lang="de-DE"/>
          </a:p>
        </p:txBody>
      </p:sp>
    </p:spTree>
    <p:extLst>
      <p:ext uri="{BB962C8B-B14F-4D97-AF65-F5344CB8AC3E}">
        <p14:creationId xmlns:p14="http://schemas.microsoft.com/office/powerpoint/2010/main" val="830487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Das Zitat von Rink &amp; Walter (2020) zeigt exemplarisch den Status quo von Lernvideos im öffentlichen Netz. Daran anknüpfend soll herausgestellt werden, dass es aber nicht bei prozeduralen Techniken (es geht häufig um die Darstellung von Vorgehensweisen, Regeln oder Lösungswegen anhand konkreter Beispiele) bleiben soll, sondern auch verständnisorientiert unterrichtet werden soll.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Videos zur Darstellung prozeduraler Techniken haben ihre Berechtigung, aber müssen ergänzt werden durch Videos, die verständnisorientiert ausgerichtet sind.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10</a:t>
            </a:fld>
            <a:endParaRPr lang="de-DE"/>
          </a:p>
        </p:txBody>
      </p:sp>
    </p:spTree>
    <p:extLst>
      <p:ext uri="{BB962C8B-B14F-4D97-AF65-F5344CB8AC3E}">
        <p14:creationId xmlns:p14="http://schemas.microsoft.com/office/powerpoint/2010/main" val="245196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sng" kern="1200" dirty="0">
                <a:solidFill>
                  <a:schemeClr val="tx1"/>
                </a:solidFill>
                <a:effectLst/>
                <a:latin typeface="+mn-lt"/>
                <a:ea typeface="+mn-ea"/>
                <a:cs typeface="+mn-cs"/>
              </a:rPr>
              <a:t>Eventuell mündlich: technische Hinweise </a:t>
            </a:r>
          </a:p>
          <a:p>
            <a:pPr fontAlgn="base"/>
            <a:r>
              <a:rPr lang="de-DE" sz="1200" b="0" i="0" kern="1200" dirty="0" err="1">
                <a:solidFill>
                  <a:schemeClr val="tx1"/>
                </a:solidFill>
                <a:effectLst/>
                <a:latin typeface="+mn-lt"/>
                <a:ea typeface="+mn-ea"/>
                <a:cs typeface="+mn-cs"/>
              </a:rPr>
              <a:t>Erklärvideos</a:t>
            </a:r>
            <a:r>
              <a:rPr lang="de-DE" sz="1200" b="0" i="0" kern="1200" dirty="0">
                <a:solidFill>
                  <a:schemeClr val="tx1"/>
                </a:solidFill>
                <a:effectLst/>
                <a:latin typeface="+mn-lt"/>
                <a:ea typeface="+mn-ea"/>
                <a:cs typeface="+mn-cs"/>
              </a:rPr>
              <a:t> können auf unterschiedliche Weise erstellt werden. Bei der Erstellung von Erklärvideos muss die Lehrperson berücksichtigen, dass den </a:t>
            </a:r>
            <a:r>
              <a:rPr lang="de-DE" sz="1200" b="0" i="0" kern="1200" dirty="0" err="1">
                <a:solidFill>
                  <a:schemeClr val="tx1"/>
                </a:solidFill>
                <a:effectLst/>
                <a:latin typeface="+mn-lt"/>
                <a:ea typeface="+mn-ea"/>
                <a:cs typeface="+mn-cs"/>
              </a:rPr>
              <a:t>SchülerInnen</a:t>
            </a:r>
            <a:r>
              <a:rPr lang="de-DE" sz="1200" b="0" i="0" kern="1200" dirty="0">
                <a:solidFill>
                  <a:schemeClr val="tx1"/>
                </a:solidFill>
                <a:effectLst/>
                <a:latin typeface="+mn-lt"/>
                <a:ea typeface="+mn-ea"/>
                <a:cs typeface="+mn-cs"/>
              </a:rPr>
              <a:t> nicht immer </a:t>
            </a:r>
            <a:r>
              <a:rPr lang="de-DE" sz="1200" b="1" i="0" u="sng" kern="1200" dirty="0">
                <a:solidFill>
                  <a:schemeClr val="tx1"/>
                </a:solidFill>
                <a:effectLst/>
                <a:latin typeface="+mn-lt"/>
                <a:ea typeface="+mn-ea"/>
                <a:cs typeface="+mn-cs"/>
              </a:rPr>
              <a:t>ein</a:t>
            </a:r>
            <a:r>
              <a:rPr lang="de-DE" sz="1200" b="0" i="0" u="none"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großes White- oder Smartboard für die Ansicht zur Verfügung steht. Die Inhalte des Videos müssen also auch auf kleineren digitalen Geräten, wie z. B. Handys gut zu erkennen sein. Es sollten also nur die wesentlichen Elemente, die an dieser Stelle des </a:t>
            </a:r>
            <a:r>
              <a:rPr lang="de-DE" sz="1200" b="0" i="0" kern="1200" dirty="0" err="1">
                <a:solidFill>
                  <a:schemeClr val="tx1"/>
                </a:solidFill>
                <a:effectLst/>
                <a:latin typeface="+mn-lt"/>
                <a:ea typeface="+mn-ea"/>
                <a:cs typeface="+mn-cs"/>
              </a:rPr>
              <a:t>Erklärvideos</a:t>
            </a:r>
            <a:r>
              <a:rPr lang="de-DE" sz="1200" b="0" i="0" kern="1200" dirty="0">
                <a:solidFill>
                  <a:schemeClr val="tx1"/>
                </a:solidFill>
                <a:effectLst/>
                <a:latin typeface="+mn-lt"/>
                <a:ea typeface="+mn-ea"/>
                <a:cs typeface="+mn-cs"/>
              </a:rPr>
              <a:t> benötigt werden, enthalten sein, sodass die </a:t>
            </a:r>
            <a:r>
              <a:rPr lang="de-DE" sz="1200" b="0" i="0" kern="1200" dirty="0" err="1">
                <a:solidFill>
                  <a:schemeClr val="tx1"/>
                </a:solidFill>
                <a:effectLst/>
                <a:latin typeface="+mn-lt"/>
                <a:ea typeface="+mn-ea"/>
                <a:cs typeface="+mn-cs"/>
              </a:rPr>
              <a:t>SchülerInnen</a:t>
            </a:r>
            <a:r>
              <a:rPr lang="de-DE" sz="1200" b="0" i="0" kern="1200" dirty="0">
                <a:solidFill>
                  <a:schemeClr val="tx1"/>
                </a:solidFill>
                <a:effectLst/>
                <a:latin typeface="+mn-lt"/>
                <a:ea typeface="+mn-ea"/>
                <a:cs typeface="+mn-cs"/>
              </a:rPr>
              <a:t> nicht abgelenkt werden. Trotzdem sollten auch hier verschiedene Darstellungsebenen (wie z. B. symbolische und ikonische Darstellungen) berücksichtigt werden. Rechenoperationen können z. B. wie im Unterricht auch mit Plättchen oder </a:t>
            </a:r>
            <a:r>
              <a:rPr lang="de-DE" sz="1200" b="0" i="0" kern="1200" dirty="0" err="1">
                <a:solidFill>
                  <a:schemeClr val="tx1"/>
                </a:solidFill>
                <a:effectLst/>
                <a:latin typeface="+mn-lt"/>
                <a:ea typeface="+mn-ea"/>
                <a:cs typeface="+mn-cs"/>
              </a:rPr>
              <a:t>Dienes</a:t>
            </a:r>
            <a:r>
              <a:rPr lang="de-DE" sz="1200" b="1" i="1" u="none"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Material veranschaulicht werden. Das Material kann zu diesem Zweck abfotografiert werden. Bei der Verwendung von Fotos und Grafiken muss darauf geachtet werden, dass die gewünschten Inhalte oder Gegenstände scharf und möglichst groß abgebildet werden, sowie keine inhaltlich irrelevanten Dinge dargestellt werden. Die Lehrperson sollte einen einfarbigen kontrastreichen Hinter- oder Untergrund (wie z. B. ein weißes Blatt Papier bei dunklen Objekten) wählen. </a:t>
            </a:r>
          </a:p>
          <a:p>
            <a:endParaRPr lang="de-DE" dirty="0"/>
          </a:p>
          <a:p>
            <a:r>
              <a:rPr lang="de-DE" u="sng" dirty="0"/>
              <a:t>Mündliche Erklärung zu der Folie</a:t>
            </a:r>
          </a:p>
          <a:p>
            <a:r>
              <a:rPr lang="de-DE" dirty="0"/>
              <a:t>Aus </a:t>
            </a:r>
            <a:r>
              <a:rPr lang="de-DE" dirty="0" err="1"/>
              <a:t>mediendiaktischer</a:t>
            </a:r>
            <a:r>
              <a:rPr lang="de-DE" dirty="0"/>
              <a:t> Sicht sollten daher nur die notwendigen Informationen in einem Lernvideo thematisiert werden. </a:t>
            </a:r>
          </a:p>
          <a:p>
            <a:r>
              <a:rPr lang="de-DE" dirty="0"/>
              <a:t>Diese sollten visuell und auditiv hervorgehoben werden.</a:t>
            </a:r>
          </a:p>
          <a:p>
            <a:r>
              <a:rPr lang="de-DE" dirty="0"/>
              <a:t>Lernvideos sollten nicht zu lange dauern, das heißt, dass einzelne Lerneinheiten in kleinere Segmente aufgeteilt werden sollten.</a:t>
            </a:r>
          </a:p>
          <a:p>
            <a:r>
              <a:rPr lang="de-DE" dirty="0"/>
              <a:t>Die Verknüpfung von Sprache und Bild in Lernvideos kann zum besseren Verständnis beitragen.</a:t>
            </a:r>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11</a:t>
            </a:fld>
            <a:endParaRPr lang="de-DE"/>
          </a:p>
        </p:txBody>
      </p:sp>
    </p:spTree>
    <p:extLst>
      <p:ext uri="{BB962C8B-B14F-4D97-AF65-F5344CB8AC3E}">
        <p14:creationId xmlns:p14="http://schemas.microsoft.com/office/powerpoint/2010/main" val="127487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dieser Folie sollen wesentliche Designprinzipien für </a:t>
            </a:r>
            <a:r>
              <a:rPr lang="de-DE" dirty="0" err="1"/>
              <a:t>Erklärvideos</a:t>
            </a:r>
            <a:r>
              <a:rPr lang="de-DE" dirty="0"/>
              <a:t> aufgezeigt werden, die sich aus der mathedidaktischen Forschung zu Erklärungen ableiten lassen. Im Fokus stehen daher Prinzipien guten Erklärens auf verschiedenen Ebenen.</a:t>
            </a:r>
          </a:p>
          <a:p>
            <a:endParaRPr lang="de-DE" dirty="0"/>
          </a:p>
          <a:p>
            <a:r>
              <a:rPr lang="de-DE" dirty="0"/>
              <a:t>Auf den folgenden Folien werden die Ebenen Was?, Wie?, Warum? fokussiert.</a:t>
            </a:r>
          </a:p>
        </p:txBody>
      </p:sp>
      <p:sp>
        <p:nvSpPr>
          <p:cNvPr id="4" name="Foliennummernplatzhalter 3"/>
          <p:cNvSpPr>
            <a:spLocks noGrp="1"/>
          </p:cNvSpPr>
          <p:nvPr>
            <p:ph type="sldNum" sz="quarter" idx="5"/>
          </p:nvPr>
        </p:nvSpPr>
        <p:spPr/>
        <p:txBody>
          <a:bodyPr/>
          <a:lstStyle/>
          <a:p>
            <a:fld id="{2E7F3AAB-CC61-AC4A-8A19-CC3DF2D07BBF}" type="slidenum">
              <a:rPr lang="de-DE" smtClean="0"/>
              <a:t>12</a:t>
            </a:fld>
            <a:endParaRPr lang="de-DE"/>
          </a:p>
        </p:txBody>
      </p:sp>
    </p:spTree>
    <p:extLst>
      <p:ext uri="{BB962C8B-B14F-4D97-AF65-F5344CB8AC3E}">
        <p14:creationId xmlns:p14="http://schemas.microsoft.com/office/powerpoint/2010/main" val="49283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Überleitung</a:t>
            </a:r>
          </a:p>
        </p:txBody>
      </p:sp>
      <p:sp>
        <p:nvSpPr>
          <p:cNvPr id="4" name="Foliennummernplatzhalter 3"/>
          <p:cNvSpPr>
            <a:spLocks noGrp="1"/>
          </p:cNvSpPr>
          <p:nvPr>
            <p:ph type="sldNum" sz="quarter" idx="5"/>
          </p:nvPr>
        </p:nvSpPr>
        <p:spPr/>
        <p:txBody>
          <a:bodyPr/>
          <a:lstStyle/>
          <a:p>
            <a:fld id="{2E7F3AAB-CC61-AC4A-8A19-CC3DF2D07BBF}" type="slidenum">
              <a:rPr lang="de-DE" smtClean="0"/>
              <a:t>13</a:t>
            </a:fld>
            <a:endParaRPr lang="de-DE"/>
          </a:p>
        </p:txBody>
      </p:sp>
    </p:spTree>
    <p:extLst>
      <p:ext uri="{BB962C8B-B14F-4D97-AF65-F5344CB8AC3E}">
        <p14:creationId xmlns:p14="http://schemas.microsoft.com/office/powerpoint/2010/main" val="1239054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In Was-Erklärungen (im mathematikdidaktischen Kontext) werden vornehmlich Fach- oder Alltagsbegriffe genannt, geklärt oder in einen Zusammenhang gebracht, sowie Besonderheiten von didaktischem Material erklärt (Schmidt-Thieme, 2009). Im gezeigten </a:t>
            </a:r>
            <a:r>
              <a:rPr lang="de-DE" sz="1200" kern="1200" dirty="0" err="1">
                <a:solidFill>
                  <a:schemeClr val="tx1"/>
                </a:solidFill>
                <a:effectLst/>
                <a:latin typeface="+mn-lt"/>
                <a:ea typeface="+mn-ea"/>
                <a:cs typeface="+mn-cs"/>
              </a:rPr>
              <a:t>Erklärvideo</a:t>
            </a:r>
            <a:r>
              <a:rPr lang="de-DE" sz="1200" kern="1200" dirty="0">
                <a:solidFill>
                  <a:schemeClr val="tx1"/>
                </a:solidFill>
                <a:effectLst/>
                <a:latin typeface="+mn-lt"/>
                <a:ea typeface="+mn-ea"/>
                <a:cs typeface="+mn-cs"/>
              </a:rPr>
              <a:t> „Was ist eine Zahlenkette“ wird bspw. erklärt, was das Aufgabenformat „Zahlenkette“ ist und wie die einzelnen Teile (1. Startzahl, 2. Startzahl, 3. Zahl, </a:t>
            </a:r>
            <a:r>
              <a:rPr lang="de-DE" sz="1200" kern="1200" dirty="0" err="1">
                <a:solidFill>
                  <a:schemeClr val="tx1"/>
                </a:solidFill>
                <a:effectLst/>
                <a:latin typeface="+mn-lt"/>
                <a:ea typeface="+mn-ea"/>
                <a:cs typeface="+mn-cs"/>
              </a:rPr>
              <a:t>Zielzahl</a:t>
            </a:r>
            <a:r>
              <a:rPr lang="de-DE" sz="1200" kern="1200" dirty="0">
                <a:solidFill>
                  <a:schemeClr val="tx1"/>
                </a:solidFill>
                <a:effectLst/>
                <a:latin typeface="+mn-lt"/>
                <a:ea typeface="+mn-ea"/>
                <a:cs typeface="+mn-cs"/>
              </a:rPr>
              <a:t>) genannt werden.</a:t>
            </a:r>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14</a:t>
            </a:fld>
            <a:endParaRPr lang="de-DE"/>
          </a:p>
        </p:txBody>
      </p:sp>
    </p:spTree>
    <p:extLst>
      <p:ext uri="{BB962C8B-B14F-4D97-AF65-F5344CB8AC3E}">
        <p14:creationId xmlns:p14="http://schemas.microsoft.com/office/powerpoint/2010/main" val="1274872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Bei einer Wie-Erklärung wird (im mathematikdidaktischen Kontext) zum Beispiel erklärt, wie einzelne Handlungen, Rechenregeln oder auch Algorithmen ausgeführt werden (Schmidt-Thieme, 2009). In diesem </a:t>
            </a:r>
            <a:r>
              <a:rPr lang="de-DE" sz="1200" kern="1200" dirty="0" err="1">
                <a:solidFill>
                  <a:schemeClr val="tx1"/>
                </a:solidFill>
                <a:effectLst/>
                <a:latin typeface="+mn-lt"/>
                <a:ea typeface="+mn-ea"/>
                <a:cs typeface="+mn-cs"/>
              </a:rPr>
              <a:t>Erklärvideo</a:t>
            </a:r>
            <a:r>
              <a:rPr lang="de-DE" sz="1200" kern="1200" dirty="0">
                <a:solidFill>
                  <a:schemeClr val="tx1"/>
                </a:solidFill>
                <a:effectLst/>
                <a:latin typeface="+mn-lt"/>
                <a:ea typeface="+mn-ea"/>
                <a:cs typeface="+mn-cs"/>
              </a:rPr>
              <a:t> „Wir verändern die zweite Startzahl“ wird unter anderem erklärt, wie die Veränderungsregeln „Verändere die zweite Startzahl um eins“ angewandt wird.</a:t>
            </a:r>
          </a:p>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15</a:t>
            </a:fld>
            <a:endParaRPr lang="de-DE"/>
          </a:p>
        </p:txBody>
      </p:sp>
    </p:spTree>
    <p:extLst>
      <p:ext uri="{BB962C8B-B14F-4D97-AF65-F5344CB8AC3E}">
        <p14:creationId xmlns:p14="http://schemas.microsoft.com/office/powerpoint/2010/main" val="157817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Warum -Erklärungen stellen (im mathematikdidaktischen Kontext) Beziehungen zwischen Zahlen/Objekten/Mengen in den Mittelpunkt und ähneln damit bereits formalen oder prä-formalen Beweisen (Schmidt-Thieme, 2009). In diesem </a:t>
            </a:r>
            <a:r>
              <a:rPr lang="de-DE" sz="1200" kern="1200" dirty="0" err="1">
                <a:solidFill>
                  <a:schemeClr val="tx1"/>
                </a:solidFill>
                <a:effectLst/>
                <a:latin typeface="+mn-lt"/>
                <a:ea typeface="+mn-ea"/>
                <a:cs typeface="+mn-cs"/>
              </a:rPr>
              <a:t>Erklärvideo</a:t>
            </a:r>
            <a:r>
              <a:rPr lang="de-DE" sz="1200" kern="1200" dirty="0">
                <a:solidFill>
                  <a:schemeClr val="tx1"/>
                </a:solidFill>
                <a:effectLst/>
                <a:latin typeface="+mn-lt"/>
                <a:ea typeface="+mn-ea"/>
                <a:cs typeface="+mn-cs"/>
              </a:rPr>
              <a:t> „Wir verändern die zweite Startzahl“ werden die Auswirkungen der Erhöhung der 2. Startzahl um eins visualisiert und eine sprachliche Begründung dieser Beziehung gegeben .</a:t>
            </a:r>
          </a:p>
          <a:p>
            <a:r>
              <a:rPr lang="de-DE"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2E7F3AAB-CC61-AC4A-8A19-CC3DF2D07BBF}" type="slidenum">
              <a:rPr lang="de-DE" smtClean="0"/>
              <a:t>16</a:t>
            </a:fld>
            <a:endParaRPr lang="de-DE"/>
          </a:p>
        </p:txBody>
      </p:sp>
    </p:spTree>
    <p:extLst>
      <p:ext uri="{BB962C8B-B14F-4D97-AF65-F5344CB8AC3E}">
        <p14:creationId xmlns:p14="http://schemas.microsoft.com/office/powerpoint/2010/main" val="2826399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Generell ist es wichtig alle Ebenen des Erklärens adäquat anzusprechen und sich nicht auf eine einzelne Ebene zu beschränken. Dabei ist zu beachten dass alle drei Ebenen des Erklärens in eine sinnvolle Beziehung zueinander gesetzt werden.</a:t>
            </a:r>
          </a:p>
          <a:p>
            <a:r>
              <a:rPr lang="de-DE" sz="1200" b="0" kern="1200" dirty="0">
                <a:solidFill>
                  <a:schemeClr val="tx1"/>
                </a:solidFill>
                <a:effectLst/>
                <a:latin typeface="+mn-lt"/>
                <a:ea typeface="+mn-ea"/>
                <a:cs typeface="+mn-cs"/>
              </a:rPr>
              <a:t>Festzuhalten ist, dass </a:t>
            </a:r>
            <a:r>
              <a:rPr lang="de-DE" sz="1200" b="1" kern="1200" dirty="0">
                <a:solidFill>
                  <a:schemeClr val="tx1"/>
                </a:solidFill>
                <a:effectLst/>
                <a:latin typeface="+mn-lt"/>
                <a:ea typeface="+mn-ea"/>
                <a:cs typeface="+mn-cs"/>
              </a:rPr>
              <a:t>Wie-</a:t>
            </a:r>
            <a:r>
              <a:rPr lang="de-DE" sz="1200" kern="1200" dirty="0">
                <a:solidFill>
                  <a:schemeClr val="tx1"/>
                </a:solidFill>
                <a:effectLst/>
                <a:latin typeface="+mn-lt"/>
                <a:ea typeface="+mn-ea"/>
                <a:cs typeface="+mn-cs"/>
              </a:rPr>
              <a:t> und </a:t>
            </a:r>
            <a:r>
              <a:rPr lang="de-DE" sz="1200" b="1" kern="1200" dirty="0">
                <a:solidFill>
                  <a:schemeClr val="tx1"/>
                </a:solidFill>
                <a:effectLst/>
                <a:latin typeface="+mn-lt"/>
                <a:ea typeface="+mn-ea"/>
                <a:cs typeface="+mn-cs"/>
              </a:rPr>
              <a:t>Was-Erklärungen </a:t>
            </a:r>
            <a:r>
              <a:rPr lang="de-DE" sz="1200" kern="1200" dirty="0">
                <a:solidFill>
                  <a:schemeClr val="tx1"/>
                </a:solidFill>
                <a:effectLst/>
                <a:latin typeface="+mn-lt"/>
                <a:ea typeface="+mn-ea"/>
                <a:cs typeface="+mn-cs"/>
              </a:rPr>
              <a:t>eher den von Rink &amp; Walter (2020) beschriebenen Lernvideos mit Ausrichtung auf passiven Konsum zugeordnet werden können. Aus diesem Grund ist es wichtig, ebenfalls großen Wert auf </a:t>
            </a:r>
            <a:r>
              <a:rPr lang="de-DE" sz="1200" b="1" kern="1200" dirty="0">
                <a:solidFill>
                  <a:schemeClr val="tx1"/>
                </a:solidFill>
                <a:effectLst/>
                <a:latin typeface="+mn-lt"/>
                <a:ea typeface="+mn-ea"/>
                <a:cs typeface="+mn-cs"/>
              </a:rPr>
              <a:t>Warum-Erklärungen</a:t>
            </a:r>
            <a:r>
              <a:rPr lang="de-DE" sz="1200" kern="1200" dirty="0">
                <a:solidFill>
                  <a:schemeClr val="tx1"/>
                </a:solidFill>
                <a:effectLst/>
                <a:latin typeface="+mn-lt"/>
                <a:ea typeface="+mn-ea"/>
                <a:cs typeface="+mn-cs"/>
              </a:rPr>
              <a:t> bei der Erstellung von </a:t>
            </a:r>
            <a:r>
              <a:rPr lang="de-DE" sz="1200" kern="1200" dirty="0" err="1">
                <a:solidFill>
                  <a:schemeClr val="tx1"/>
                </a:solidFill>
                <a:effectLst/>
                <a:latin typeface="+mn-lt"/>
                <a:ea typeface="+mn-ea"/>
                <a:cs typeface="+mn-cs"/>
              </a:rPr>
              <a:t>Erklärvideos</a:t>
            </a:r>
            <a:r>
              <a:rPr lang="de-DE" sz="1200" kern="1200" dirty="0">
                <a:solidFill>
                  <a:schemeClr val="tx1"/>
                </a:solidFill>
                <a:effectLst/>
                <a:latin typeface="+mn-lt"/>
                <a:ea typeface="+mn-ea"/>
                <a:cs typeface="+mn-cs"/>
              </a:rPr>
              <a:t> zu legen.</a:t>
            </a:r>
          </a:p>
        </p:txBody>
      </p:sp>
      <p:sp>
        <p:nvSpPr>
          <p:cNvPr id="4" name="Foliennummernplatzhalter 3"/>
          <p:cNvSpPr>
            <a:spLocks noGrp="1"/>
          </p:cNvSpPr>
          <p:nvPr>
            <p:ph type="sldNum" sz="quarter" idx="5"/>
          </p:nvPr>
        </p:nvSpPr>
        <p:spPr/>
        <p:txBody>
          <a:bodyPr/>
          <a:lstStyle/>
          <a:p>
            <a:fld id="{2E7F3AAB-CC61-AC4A-8A19-CC3DF2D07BBF}" type="slidenum">
              <a:rPr lang="de-DE" smtClean="0"/>
              <a:t>17</a:t>
            </a:fld>
            <a:endParaRPr lang="de-DE"/>
          </a:p>
        </p:txBody>
      </p:sp>
    </p:spTree>
    <p:extLst>
      <p:ext uri="{BB962C8B-B14F-4D97-AF65-F5344CB8AC3E}">
        <p14:creationId xmlns:p14="http://schemas.microsoft.com/office/powerpoint/2010/main" val="3114093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18</a:t>
            </a:fld>
            <a:endParaRPr lang="de-DE"/>
          </a:p>
        </p:txBody>
      </p:sp>
    </p:spTree>
    <p:extLst>
      <p:ext uri="{BB962C8B-B14F-4D97-AF65-F5344CB8AC3E}">
        <p14:creationId xmlns:p14="http://schemas.microsoft.com/office/powerpoint/2010/main" val="209106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a:t>
            </a:fld>
            <a:endParaRPr lang="de-DE"/>
          </a:p>
        </p:txBody>
      </p:sp>
    </p:spTree>
    <p:extLst>
      <p:ext uri="{BB962C8B-B14F-4D97-AF65-F5344CB8AC3E}">
        <p14:creationId xmlns:p14="http://schemas.microsoft.com/office/powerpoint/2010/main" val="2001273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kann ein Screenshot der PIKAS-Seite, auf denen die aktuellen </a:t>
            </a:r>
            <a:r>
              <a:rPr lang="de-DE" dirty="0" err="1"/>
              <a:t>Erklärvideos</a:t>
            </a:r>
            <a:r>
              <a:rPr lang="de-DE" dirty="0"/>
              <a:t> aufgeführt sind, eingefügt werden.</a:t>
            </a:r>
          </a:p>
          <a:p>
            <a:r>
              <a:rPr lang="de-DE" dirty="0"/>
              <a:t>https://</a:t>
            </a:r>
            <a:r>
              <a:rPr lang="de-DE" dirty="0" err="1"/>
              <a:t>pikas.dzlm.de</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19</a:t>
            </a:fld>
            <a:endParaRPr lang="de-DE"/>
          </a:p>
        </p:txBody>
      </p:sp>
    </p:spTree>
    <p:extLst>
      <p:ext uri="{BB962C8B-B14F-4D97-AF65-F5344CB8AC3E}">
        <p14:creationId xmlns:p14="http://schemas.microsoft.com/office/powerpoint/2010/main" val="1370484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kann ein Screenshot einer exemplarischen </a:t>
            </a:r>
            <a:r>
              <a:rPr lang="de-DE" dirty="0" err="1"/>
              <a:t>Mahiko</a:t>
            </a:r>
            <a:r>
              <a:rPr lang="de-DE" dirty="0"/>
              <a:t>-Kids-Seite, eingefügt werden.</a:t>
            </a:r>
          </a:p>
          <a:p>
            <a:r>
              <a:rPr lang="de-DE" dirty="0"/>
              <a:t>https://</a:t>
            </a:r>
            <a:r>
              <a:rPr lang="de-DE" dirty="0" err="1"/>
              <a:t>mahiko.dzlm.de</a:t>
            </a:r>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20</a:t>
            </a:fld>
            <a:endParaRPr lang="de-DE"/>
          </a:p>
        </p:txBody>
      </p:sp>
    </p:spTree>
    <p:extLst>
      <p:ext uri="{BB962C8B-B14F-4D97-AF65-F5344CB8AC3E}">
        <p14:creationId xmlns:p14="http://schemas.microsoft.com/office/powerpoint/2010/main" val="359724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21</a:t>
            </a:fld>
            <a:endParaRPr lang="de-DE"/>
          </a:p>
        </p:txBody>
      </p:sp>
    </p:spTree>
    <p:extLst>
      <p:ext uri="{BB962C8B-B14F-4D97-AF65-F5344CB8AC3E}">
        <p14:creationId xmlns:p14="http://schemas.microsoft.com/office/powerpoint/2010/main" val="42233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Hier können Sie bei einer Präsenzveranstaltungen Ideen am Whiteboard sammeln oder bei Onlineveranstaltungen eine Onlineumfrage (z.B. bei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Edkimo</a:t>
            </a:r>
            <a:r>
              <a:rPr lang="de-DE" altLang="de-DE" dirty="0">
                <a:latin typeface="Arial" panose="020B0604020202020204" pitchFamily="34" charset="0"/>
                <a:ea typeface="ＭＳ Ｐゴシック" panose="020B0600070205080204" pitchFamily="34" charset="-128"/>
                <a:cs typeface="Arial" panose="020B0604020202020204" pitchFamily="34" charset="0"/>
              </a:rPr>
              <a: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kahoot</a:t>
            </a:r>
            <a:r>
              <a:rPr lang="de-DE" altLang="de-DE" dirty="0">
                <a:latin typeface="Arial" panose="020B0604020202020204" pitchFamily="34" charset="0"/>
                <a:ea typeface="ＭＳ Ｐゴシック" panose="020B0600070205080204" pitchFamily="34" charset="-128"/>
                <a:cs typeface="Arial" panose="020B0604020202020204" pitchFamily="34" charset="0"/>
              </a:rPr>
              <a: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Pingo</a:t>
            </a:r>
            <a:r>
              <a:rPr lang="de-DE" altLang="de-DE" dirty="0">
                <a:latin typeface="Arial" panose="020B0604020202020204" pitchFamily="34" charset="0"/>
                <a:ea typeface="ＭＳ Ｐゴシック" panose="020B0600070205080204" pitchFamily="34" charset="-128"/>
                <a:cs typeface="Arial" panose="020B0604020202020204" pitchFamily="34" charset="0"/>
              </a:rPr>
              <a:t>, …) erstellen und nutzen und die auf der Folie abgebildeten Fragen stellen.</a:t>
            </a:r>
          </a:p>
          <a:p>
            <a:pPr>
              <a:buClr>
                <a:schemeClr val="tx2"/>
              </a:buClr>
              <a:buFont typeface="Wingdings" pitchFamily="2" charset="2"/>
              <a:buNone/>
            </a:pP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Platz für den Link zur Umfrage (um ihn schneller in einen Chat zu posten)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22</a:t>
            </a:fld>
            <a:endParaRPr lang="de-DE"/>
          </a:p>
        </p:txBody>
      </p:sp>
    </p:spTree>
    <p:extLst>
      <p:ext uri="{BB962C8B-B14F-4D97-AF65-F5344CB8AC3E}">
        <p14:creationId xmlns:p14="http://schemas.microsoft.com/office/powerpoint/2010/main" val="1494443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Ziel des konstruktiven Teils dieser Fortbildung soll es sein, Elemente eines </a:t>
            </a:r>
            <a:r>
              <a:rPr lang="de-DE" dirty="0" err="1"/>
              <a:t>Erklärvideos</a:t>
            </a:r>
            <a:r>
              <a:rPr lang="de-DE" dirty="0"/>
              <a:t> zu erstellen (hier im Kontext des schriftlichen Additionsverfahrens). </a:t>
            </a:r>
          </a:p>
          <a:p>
            <a:r>
              <a:rPr lang="de-DE" dirty="0"/>
              <a:t>An dieser Stelle wird der Arbeitsauftrag angedeutet und im Folgenden unter Angabe von Materialien, Hilfsmitteln, usw. konkretisiert.</a:t>
            </a:r>
          </a:p>
          <a:p>
            <a:endParaRPr lang="de-DE" dirty="0"/>
          </a:p>
          <a:p>
            <a:r>
              <a:rPr lang="de-DE" dirty="0"/>
              <a:t>Optional könnte hier natürlich auch ein </a:t>
            </a:r>
            <a:r>
              <a:rPr lang="de-DE" dirty="0" err="1"/>
              <a:t>Erklärvideo</a:t>
            </a:r>
            <a:r>
              <a:rPr lang="de-DE" dirty="0"/>
              <a:t> entstehen, das ein Thema anspricht, das gerade im Unterricht relevant ist. </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23</a:t>
            </a:fld>
            <a:endParaRPr lang="de-DE"/>
          </a:p>
        </p:txBody>
      </p:sp>
    </p:spTree>
    <p:extLst>
      <p:ext uri="{BB962C8B-B14F-4D97-AF65-F5344CB8AC3E}">
        <p14:creationId xmlns:p14="http://schemas.microsoft.com/office/powerpoint/2010/main" val="107778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Materialien und Hilfsmittel sind über unsere Seite abrufbar. Diese können Sie den Teilnehmenden für die Bearbeitung des folgenden Arbeitsauftrags zur Verfügung 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empfehlen an den Präsentationen </a:t>
            </a:r>
            <a:r>
              <a:rPr lang="de-DE" dirty="0" err="1"/>
              <a:t>kollaborativ</a:t>
            </a:r>
            <a:r>
              <a:rPr lang="de-DE" dirty="0"/>
              <a:t> zu arbeiten und dafür Anwendungen wie </a:t>
            </a:r>
            <a:r>
              <a:rPr lang="de-DE" dirty="0" err="1"/>
              <a:t>googledrive</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Unterschieden werden die Hilfsmittel für den PC zwischen </a:t>
            </a:r>
            <a:r>
              <a:rPr lang="de-DE" dirty="0" err="1"/>
              <a:t>Powerpoint</a:t>
            </a:r>
            <a:r>
              <a:rPr lang="de-DE" dirty="0"/>
              <a:t> und </a:t>
            </a:r>
            <a:r>
              <a:rPr lang="de-DE" dirty="0" err="1"/>
              <a:t>keynote</a:t>
            </a:r>
            <a:r>
              <a:rPr lang="de-DE" dirty="0"/>
              <a:t>. Für die Erstellung mit einem Tablet-PC werden Hinweise im Umgang mit Notizen Apps gegeben.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u="sng" dirty="0"/>
              <a:t>Hinweis:</a:t>
            </a:r>
            <a:br>
              <a:rPr lang="de-DE" dirty="0"/>
            </a:br>
            <a:r>
              <a:rPr lang="de-DE" dirty="0"/>
              <a:t>Nach unserer Erfahrung nimmt vor allem das Einsprechen der Animationen einen großen Zeitanteil in Anspruch. Daher werden Sie in dieser Fortbildung vermutlich aus Zeitgründen nicht dazu kommen, ihre Animationen zu versprachlichen. Konzentrieren Sie sich daher vielleicht lieber auf die Erstellung Ihrer „Animationen“ und erste Überlegungen zur Versprachlichung.</a:t>
            </a:r>
          </a:p>
          <a:p>
            <a:endParaRPr lang="de-DE" dirty="0"/>
          </a:p>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24</a:t>
            </a:fld>
            <a:endParaRPr lang="de-DE"/>
          </a:p>
        </p:txBody>
      </p:sp>
    </p:spTree>
    <p:extLst>
      <p:ext uri="{BB962C8B-B14F-4D97-AF65-F5344CB8AC3E}">
        <p14:creationId xmlns:p14="http://schemas.microsoft.com/office/powerpoint/2010/main" val="1013412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sz="1200" b="0" i="0" kern="1200" dirty="0">
                <a:solidFill>
                  <a:schemeClr val="tx1"/>
                </a:solidFill>
                <a:effectLst/>
                <a:latin typeface="+mn-lt"/>
                <a:ea typeface="+mn-ea"/>
                <a:cs typeface="+mn-cs"/>
              </a:rPr>
              <a:t>Bei der Gestaltung von Präsentationen für den Unterricht wird häufig auf Animationen, wie das Erscheinen verschiedener Elemente in einer bestimmten Reihenfolge, zurückgegriffen. Dies zu erstellen erfordert häufig viel Zeit und kann bei der Vertonung der Präsentation umständlich sein. Daher kann ein effektiverer Weg sein, mit mehreren Folien zu arbeiten, anstatt auf Animationen zurückzugreifen. Wenn eine ursprüngliche Folie dupliziert wird, kann das neue Element einfach auf der duplizierten Folie eingefügt werden. </a:t>
            </a:r>
            <a:endParaRPr lang="de-DE"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Bevor mit der Audioaufnahme begonnen wird, sollte </a:t>
            </a:r>
            <a:r>
              <a:rPr lang="de-DE" sz="1200" b="0" i="0" strike="noStrike" kern="1200" dirty="0">
                <a:solidFill>
                  <a:schemeClr val="tx1"/>
                </a:solidFill>
                <a:effectLst/>
                <a:latin typeface="+mn-lt"/>
                <a:ea typeface="+mn-ea"/>
                <a:cs typeface="+mn-cs"/>
              </a:rPr>
              <a:t>sich</a:t>
            </a:r>
            <a:r>
              <a:rPr lang="de-DE" sz="1200" b="0" i="0" kern="1200" dirty="0">
                <a:solidFill>
                  <a:schemeClr val="tx1"/>
                </a:solidFill>
                <a:effectLst/>
                <a:latin typeface="+mn-lt"/>
                <a:ea typeface="+mn-ea"/>
                <a:cs typeface="+mn-cs"/>
              </a:rPr>
              <a:t> die Lehrperson genau überlegen, was sie zu jeder Folie sagen möchte. Die sprachliche Gestaltung des Videos sollte sich an den Fähigkeiten aller </a:t>
            </a:r>
            <a:r>
              <a:rPr lang="de-DE" sz="1200" b="0" i="0" kern="1200" dirty="0" err="1">
                <a:solidFill>
                  <a:schemeClr val="tx1"/>
                </a:solidFill>
                <a:effectLst/>
                <a:latin typeface="+mn-lt"/>
                <a:ea typeface="+mn-ea"/>
                <a:cs typeface="+mn-cs"/>
              </a:rPr>
              <a:t>SchülerInnen</a:t>
            </a:r>
            <a:r>
              <a:rPr lang="de-DE" sz="1200" b="0" i="0" kern="1200" dirty="0">
                <a:solidFill>
                  <a:schemeClr val="tx1"/>
                </a:solidFill>
                <a:effectLst/>
                <a:latin typeface="+mn-lt"/>
                <a:ea typeface="+mn-ea"/>
                <a:cs typeface="+mn-cs"/>
              </a:rPr>
              <a:t> der Klasse orientieren, daher ist es ggf. notwendig, Fachbegriffe zu paraphrasieren. Notizen oder das Aufschreiben des genauen Wortlautes erleichtern die Audioaufnahme und verhindern, dass sich die Lehrperson während der Aufnahme verspricht. Das Erstellen des Videos kann mittels Bildschirmaufnahme erfolgen. Dabei sollte darauf geachtet werden, dass möglichst keine Hintergrundgeräusche mit aufgenommen werden. Das Video sollte in einem Format angeboten werden, das von jedem Nutzer geöffnet werden kann (z. B. mp4) oder auf einer externen Internetseite (z. B. </a:t>
            </a:r>
            <a:r>
              <a:rPr lang="de-DE" sz="1200" b="0" i="0" kern="1200" dirty="0" err="1">
                <a:solidFill>
                  <a:schemeClr val="tx1"/>
                </a:solidFill>
                <a:effectLst/>
                <a:latin typeface="+mn-lt"/>
                <a:ea typeface="+mn-ea"/>
                <a:cs typeface="+mn-cs"/>
              </a:rPr>
              <a:t>youtube</a:t>
            </a:r>
            <a:r>
              <a:rPr lang="de-DE" sz="1200" b="0" i="0" kern="1200" dirty="0">
                <a:solidFill>
                  <a:schemeClr val="tx1"/>
                </a:solidFill>
                <a:effectLst/>
                <a:latin typeface="+mn-lt"/>
                <a:ea typeface="+mn-ea"/>
                <a:cs typeface="+mn-cs"/>
              </a:rPr>
              <a:t>) abgespeichert werden. Der Vorteil des Abspeicherns auf </a:t>
            </a:r>
            <a:r>
              <a:rPr lang="de-DE" sz="1200" b="0" i="0" kern="1200" dirty="0" err="1">
                <a:solidFill>
                  <a:schemeClr val="tx1"/>
                </a:solidFill>
                <a:effectLst/>
                <a:latin typeface="+mn-lt"/>
                <a:ea typeface="+mn-ea"/>
                <a:cs typeface="+mn-cs"/>
              </a:rPr>
              <a:t>youtube</a:t>
            </a:r>
            <a:r>
              <a:rPr lang="de-DE" sz="1200" b="0" i="0" kern="1200" dirty="0">
                <a:solidFill>
                  <a:schemeClr val="tx1"/>
                </a:solidFill>
                <a:effectLst/>
                <a:latin typeface="+mn-lt"/>
                <a:ea typeface="+mn-ea"/>
                <a:cs typeface="+mn-cs"/>
              </a:rPr>
              <a:t> besteht darin, dass beim Abrufen des Videos die Qualität der Internetverbindung angepasst wird. So ist das Abspielen auch bei einer schlechteren Internetverbindung möglich.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Bei der Wahl von Grafiken ist zu beachten, dass keine Bildrechte verletzt werden.</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25</a:t>
            </a:fld>
            <a:endParaRPr lang="de-DE"/>
          </a:p>
        </p:txBody>
      </p:sp>
    </p:spTree>
    <p:extLst>
      <p:ext uri="{BB962C8B-B14F-4D97-AF65-F5344CB8AC3E}">
        <p14:creationId xmlns:p14="http://schemas.microsoft.com/office/powerpoint/2010/main" val="2650552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Hier können Sie bei einer Präsenzveranstaltungen eine Rückmeldung zur Umsetzbarkeit der Arbeitsphase am Whiteboard sammeln oder bei </a:t>
            </a:r>
            <a:r>
              <a:rPr lang="de-DE" altLang="de-DE" b="1" u="sng" dirty="0">
                <a:latin typeface="Arial" panose="020B0604020202020204" pitchFamily="34" charset="0"/>
                <a:ea typeface="ＭＳ Ｐゴシック" panose="020B0600070205080204" pitchFamily="34" charset="-128"/>
                <a:cs typeface="Arial" panose="020B0604020202020204" pitchFamily="34" charset="0"/>
              </a:rPr>
              <a:t>Onlineveranstaltungen</a:t>
            </a:r>
            <a:r>
              <a:rPr lang="de-DE" altLang="de-DE" dirty="0">
                <a:latin typeface="Arial" panose="020B0604020202020204" pitchFamily="34" charset="0"/>
                <a:ea typeface="ＭＳ Ｐゴシック" panose="020B0600070205080204" pitchFamily="34" charset="-128"/>
                <a:cs typeface="Arial" panose="020B0604020202020204" pitchFamily="34" charset="0"/>
              </a:rPr>
              <a:t> eine Onlineumfrage (z.B. bei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Edkimo</a:t>
            </a:r>
            <a:r>
              <a:rPr lang="de-DE" altLang="de-DE" dirty="0">
                <a:latin typeface="Arial" panose="020B0604020202020204" pitchFamily="34" charset="0"/>
                <a:ea typeface="ＭＳ Ｐゴシック" panose="020B0600070205080204" pitchFamily="34" charset="-128"/>
                <a:cs typeface="Arial" panose="020B0604020202020204" pitchFamily="34" charset="0"/>
              </a:rPr>
              <a: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kahoot</a:t>
            </a:r>
            <a:r>
              <a:rPr lang="de-DE" altLang="de-DE" dirty="0">
                <a:latin typeface="Arial" panose="020B0604020202020204" pitchFamily="34" charset="0"/>
                <a:ea typeface="ＭＳ Ｐゴシック" panose="020B0600070205080204" pitchFamily="34" charset="-128"/>
                <a:cs typeface="Arial" panose="020B0604020202020204" pitchFamily="34" charset="0"/>
              </a:rPr>
              <a: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Pingo</a:t>
            </a:r>
            <a:r>
              <a:rPr lang="de-DE" altLang="de-DE" dirty="0">
                <a:latin typeface="Arial" panose="020B0604020202020204" pitchFamily="34" charset="0"/>
                <a:ea typeface="ＭＳ Ｐゴシック" panose="020B0600070205080204" pitchFamily="34" charset="-128"/>
                <a:cs typeface="Arial" panose="020B0604020202020204" pitchFamily="34" charset="0"/>
              </a:rPr>
              <a:t>, …) erstellen und nutzen und die auf der Folie abgebildeten Fragen stellen.</a:t>
            </a:r>
          </a:p>
          <a:p>
            <a:pPr>
              <a:buClr>
                <a:schemeClr val="tx2"/>
              </a:buClr>
              <a:buFont typeface="Wingdings" pitchFamily="2" charset="2"/>
              <a:buNone/>
            </a:pP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Platz für den Link zur Umfrage (um ihn schneller in einen Chat zu posten)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26</a:t>
            </a:fld>
            <a:endParaRPr lang="de-DE"/>
          </a:p>
        </p:txBody>
      </p:sp>
    </p:spTree>
    <p:extLst>
      <p:ext uri="{BB962C8B-B14F-4D97-AF65-F5344CB8AC3E}">
        <p14:creationId xmlns:p14="http://schemas.microsoft.com/office/powerpoint/2010/main" val="856840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27</a:t>
            </a:fld>
            <a:endParaRPr lang="de-DE"/>
          </a:p>
        </p:txBody>
      </p:sp>
    </p:spTree>
    <p:extLst>
      <p:ext uri="{BB962C8B-B14F-4D97-AF65-F5344CB8AC3E}">
        <p14:creationId xmlns:p14="http://schemas.microsoft.com/office/powerpoint/2010/main" val="4161770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a:ea typeface="Open Sans"/>
                <a:cs typeface="Open Sans"/>
              </a:rPr>
              <a:t>Anbieter wie </a:t>
            </a:r>
            <a:r>
              <a:rPr lang="de-DE" sz="1200" i="1" dirty="0" err="1">
                <a:latin typeface="Open Sans"/>
                <a:ea typeface="Open Sans"/>
                <a:cs typeface="Open Sans"/>
              </a:rPr>
              <a:t>padlet</a:t>
            </a:r>
            <a:r>
              <a:rPr lang="de-DE" sz="1200" i="1" dirty="0">
                <a:latin typeface="Open Sans"/>
                <a:ea typeface="Open Sans"/>
                <a:cs typeface="Open Sans"/>
              </a:rPr>
              <a:t>, </a:t>
            </a:r>
            <a:r>
              <a:rPr lang="de-DE" sz="1200" i="1" dirty="0" err="1">
                <a:latin typeface="Open Sans"/>
                <a:ea typeface="Open Sans"/>
                <a:cs typeface="Open Sans"/>
              </a:rPr>
              <a:t>trello</a:t>
            </a:r>
            <a:r>
              <a:rPr lang="de-DE" sz="1200" i="1" dirty="0">
                <a:latin typeface="Open Sans"/>
                <a:ea typeface="Open Sans"/>
                <a:cs typeface="Open Sans"/>
              </a:rPr>
              <a:t>, …</a:t>
            </a:r>
            <a:r>
              <a:rPr lang="de-DE" sz="1200" dirty="0">
                <a:latin typeface="Open Sans"/>
                <a:ea typeface="Open Sans"/>
                <a:cs typeface="Open Sans"/>
              </a:rPr>
              <a:t> bieten die Nutzung digitaler Pinnwände an.</a:t>
            </a:r>
            <a:endParaRPr lang="de-DE" sz="800" dirty="0">
              <a:latin typeface="Open Sans"/>
              <a:ea typeface="Open Sans"/>
              <a:cs typeface="Open Sans"/>
            </a:endParaRPr>
          </a:p>
          <a:p>
            <a:pPr>
              <a:defRPr/>
            </a:pPr>
            <a:endParaRPr lang="de-DE" sz="1200" b="0" i="0" u="none" strike="noStrike"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a:ea typeface="Open Sans"/>
                <a:cs typeface="Open Sans"/>
              </a:rPr>
              <a:t>Mit Hilfe von digitalen Pinnwänden können bspw. virtuelle Tafelbilder erstellt werden.</a:t>
            </a:r>
            <a:endParaRPr lang="de-DE" dirty="0"/>
          </a:p>
          <a:p>
            <a:pPr>
              <a:defRPr/>
            </a:pPr>
            <a:endParaRPr lang="de-DE" sz="1200" b="0" i="0" u="none" strike="noStrike"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a:ea typeface="Open Sans"/>
                <a:cs typeface="Open Sans"/>
              </a:rPr>
              <a:t>Bei </a:t>
            </a:r>
            <a:r>
              <a:rPr lang="de-DE" sz="1200" i="1" dirty="0" err="1">
                <a:latin typeface="Open Sans"/>
                <a:ea typeface="Open Sans"/>
                <a:cs typeface="Open Sans"/>
              </a:rPr>
              <a:t>padlet</a:t>
            </a:r>
            <a:r>
              <a:rPr lang="de-DE" sz="1200" dirty="0">
                <a:latin typeface="Open Sans"/>
                <a:ea typeface="Open Sans"/>
                <a:cs typeface="Open Sans"/>
              </a:rPr>
              <a:t> können auch Lernvideos implementiert werden</a:t>
            </a:r>
            <a:endParaRPr lang="de-DE" dirty="0"/>
          </a:p>
          <a:p>
            <a:pPr>
              <a:defRPr/>
            </a:pPr>
            <a:endParaRPr lang="de-DE" sz="1200" b="0" i="0" u="none" strike="noStrike"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a:ea typeface="Open Sans"/>
                <a:cs typeface="Open Sans"/>
              </a:rPr>
              <a:t>Per Link können die Schülerinnen und Schüler dann das Tafelbild auch von zu Hause aus öffnen.</a:t>
            </a:r>
            <a:endParaRPr lang="de-DE" dirty="0"/>
          </a:p>
          <a:p>
            <a:pPr>
              <a:defRPr/>
            </a:pPr>
            <a:endParaRPr lang="de-DE" sz="1200" b="0" i="0" u="none" strike="noStrike" dirty="0">
              <a:solidFill>
                <a:schemeClr val="tx1"/>
              </a:solidFill>
              <a:latin typeface="+mn-lt"/>
              <a:ea typeface="+mn-ea"/>
              <a:cs typeface="+mn-cs"/>
            </a:endParaRPr>
          </a:p>
          <a:p>
            <a:pPr>
              <a:defRPr/>
            </a:pPr>
            <a:endParaRPr lang="de-DE" sz="1200" b="0" i="0" u="none" strike="noStrike" dirty="0">
              <a:solidFill>
                <a:schemeClr val="tx1"/>
              </a:solidFill>
              <a:latin typeface="+mn-lt"/>
              <a:ea typeface="+mn-ea"/>
              <a:cs typeface="+mn-cs"/>
            </a:endParaRPr>
          </a:p>
          <a:p>
            <a:pPr>
              <a:defRPr/>
            </a:pPr>
            <a:r>
              <a:rPr lang="de-DE" sz="1200" b="0" i="0" u="none" strike="noStrike" dirty="0">
                <a:solidFill>
                  <a:schemeClr val="tx1"/>
                </a:solidFill>
                <a:latin typeface="+mn-lt"/>
                <a:ea typeface="+mn-ea"/>
                <a:cs typeface="+mn-cs"/>
              </a:rPr>
              <a:t>Im Folgenden wird am Beispiel der Zahlenketten der Aufbau und die Struktur einer Unterrichtseinheit zum Thema „Zahlenketten“ erläutert.</a:t>
            </a:r>
          </a:p>
          <a:p>
            <a:pPr>
              <a:defRPr/>
            </a:pPr>
            <a:r>
              <a:rPr lang="de-DE" sz="1200" b="0" i="0" u="none" strike="noStrike" dirty="0">
                <a:solidFill>
                  <a:schemeClr val="tx1"/>
                </a:solidFill>
                <a:latin typeface="+mn-lt"/>
                <a:ea typeface="+mn-ea"/>
                <a:cs typeface="+mn-cs"/>
              </a:rPr>
              <a:t>Auf dieser Folie wird zunächst die Möglichkeit der Organisation der jeweiligen Unterrichtseinheit in Spalten, sowie die Einbindung eines Videos in die einzelnen Einheit</a:t>
            </a:r>
            <a:r>
              <a:rPr lang="de-DE" sz="1200" b="1" i="0" u="sng" strike="noStrike" dirty="0">
                <a:solidFill>
                  <a:schemeClr val="tx1"/>
                </a:solidFill>
                <a:latin typeface="+mn-lt"/>
                <a:ea typeface="+mn-ea"/>
                <a:cs typeface="+mn-cs"/>
              </a:rPr>
              <a:t>en</a:t>
            </a:r>
            <a:r>
              <a:rPr lang="de-DE" sz="1200" b="0" i="0" u="none" strike="noStrike" dirty="0">
                <a:solidFill>
                  <a:schemeClr val="tx1"/>
                </a:solidFill>
                <a:latin typeface="+mn-lt"/>
                <a:ea typeface="+mn-ea"/>
                <a:cs typeface="+mn-cs"/>
              </a:rPr>
              <a:t> exemplarisch gezeigt.</a:t>
            </a:r>
          </a:p>
        </p:txBody>
      </p:sp>
      <p:sp>
        <p:nvSpPr>
          <p:cNvPr id="6" name="Foliennummernplatzhalter 3"/>
          <p:cNvSpPr>
            <a:spLocks noGrp="1"/>
          </p:cNvSpPr>
          <p:nvPr>
            <p:ph type="sldNum" sz="quarter" idx="5"/>
          </p:nvPr>
        </p:nvSpPr>
        <p:spPr bwMode="auto"/>
        <p:txBody>
          <a:bodyPr/>
          <a:lstStyle/>
          <a:p>
            <a:pPr>
              <a:defRPr/>
            </a:pPr>
            <a:fld id="{2E7F3AAB-CC61-AC4A-8A19-CC3DF2D07BBF}" type="slidenum">
              <a:rPr lang="de-DE"/>
              <a:t>28</a:t>
            </a:fld>
            <a:endParaRPr lang="de-DE"/>
          </a:p>
        </p:txBody>
      </p:sp>
    </p:spTree>
    <p:extLst>
      <p:ext uri="{BB962C8B-B14F-4D97-AF65-F5344CB8AC3E}">
        <p14:creationId xmlns:p14="http://schemas.microsoft.com/office/powerpoint/2010/main" val="376717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 gibt Transparenz über die Inhalte der Veranstaltung.</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a:t>
            </a:fld>
            <a:endParaRPr lang="de-DE"/>
          </a:p>
        </p:txBody>
      </p:sp>
    </p:spTree>
    <p:extLst>
      <p:ext uri="{BB962C8B-B14F-4D97-AF65-F5344CB8AC3E}">
        <p14:creationId xmlns:p14="http://schemas.microsoft.com/office/powerpoint/2010/main" val="682344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DE" sz="1200" b="0" i="0" u="none" strike="noStrike" dirty="0">
                <a:solidFill>
                  <a:schemeClr val="tx1"/>
                </a:solidFill>
                <a:latin typeface="+mn-lt"/>
                <a:ea typeface="+mn-ea"/>
                <a:cs typeface="+mn-cs"/>
              </a:rPr>
              <a:t>Einzelne Unterrichtseinheiten können hier in Spalten vorstrukturiert werden.</a:t>
            </a:r>
          </a:p>
          <a:p>
            <a:pPr>
              <a:defRPr/>
            </a:pPr>
            <a:endParaRPr lang="de-DE" sz="1200" b="0" i="0" u="none" strike="noStrike" dirty="0">
              <a:solidFill>
                <a:schemeClr val="tx1"/>
              </a:solidFill>
              <a:latin typeface="+mn-lt"/>
              <a:ea typeface="+mn-ea"/>
              <a:cs typeface="+mn-cs"/>
            </a:endParaRPr>
          </a:p>
          <a:p>
            <a:pPr>
              <a:defRPr/>
            </a:pPr>
            <a:r>
              <a:rPr lang="de-DE" sz="1200" b="0" i="0" u="none" strike="noStrike" dirty="0">
                <a:solidFill>
                  <a:schemeClr val="tx1"/>
                </a:solidFill>
                <a:latin typeface="+mn-lt"/>
                <a:ea typeface="+mn-ea"/>
                <a:cs typeface="+mn-cs"/>
              </a:rPr>
              <a:t>Auf den nächsten Folie wird die Ausgestaltung einer einzelnen Unterrichtseinheit am Beispiel der Unterrichtseinheit „Wir erhöhen die 2. Startzahl um 1 (2, 3, …)“ aufgezeigt.</a:t>
            </a:r>
          </a:p>
          <a:p>
            <a:pPr>
              <a:defRPr/>
            </a:pPr>
            <a:endParaRPr lang="de-DE"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2E7F3AAB-CC61-AC4A-8A19-CC3DF2D07BBF}" type="slidenum">
              <a:rPr lang="de-DE"/>
              <a:t>29</a:t>
            </a:fld>
            <a:endParaRPr lang="de-DE"/>
          </a:p>
        </p:txBody>
      </p:sp>
    </p:spTree>
    <p:extLst>
      <p:ext uri="{BB962C8B-B14F-4D97-AF65-F5344CB8AC3E}">
        <p14:creationId xmlns:p14="http://schemas.microsoft.com/office/powerpoint/2010/main" val="1579875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DE" dirty="0"/>
              <a:t>An dieser Stelle kann nochmal die Struktur der Spalte (Name der Einheit, Ziel(</a:t>
            </a:r>
            <a:r>
              <a:rPr lang="de-DE" dirty="0" err="1"/>
              <a:t>e</a:t>
            </a:r>
            <a:r>
              <a:rPr lang="de-DE" dirty="0"/>
              <a:t>) der Einheit, Einstiegsproblem und Einführung durch </a:t>
            </a:r>
            <a:r>
              <a:rPr lang="de-DE" dirty="0" err="1"/>
              <a:t>Erklärvideo</a:t>
            </a:r>
            <a:r>
              <a:rPr lang="de-DE" dirty="0"/>
              <a:t>) aufgezeigt werden.</a:t>
            </a:r>
          </a:p>
        </p:txBody>
      </p:sp>
      <p:sp>
        <p:nvSpPr>
          <p:cNvPr id="6" name="Foliennummernplatzhalter 3"/>
          <p:cNvSpPr>
            <a:spLocks noGrp="1"/>
          </p:cNvSpPr>
          <p:nvPr>
            <p:ph type="sldNum" sz="quarter" idx="5"/>
          </p:nvPr>
        </p:nvSpPr>
        <p:spPr bwMode="auto"/>
        <p:txBody>
          <a:bodyPr/>
          <a:lstStyle/>
          <a:p>
            <a:pPr>
              <a:defRPr/>
            </a:pPr>
            <a:fld id="{2E7F3AAB-CC61-AC4A-8A19-CC3DF2D07BBF}" type="slidenum">
              <a:rPr lang="de-DE"/>
              <a:t>30</a:t>
            </a:fld>
            <a:endParaRPr lang="de-DE"/>
          </a:p>
        </p:txBody>
      </p:sp>
    </p:spTree>
    <p:extLst>
      <p:ext uri="{BB962C8B-B14F-4D97-AF65-F5344CB8AC3E}">
        <p14:creationId xmlns:p14="http://schemas.microsoft.com/office/powerpoint/2010/main" val="3803019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DE" sz="1200" b="0" i="0" u="none" strike="noStrike" dirty="0">
                <a:solidFill>
                  <a:schemeClr val="tx1"/>
                </a:solidFill>
                <a:latin typeface="+mn-lt"/>
                <a:ea typeface="+mn-ea"/>
                <a:cs typeface="+mn-cs"/>
              </a:rPr>
              <a:t>Darüber hinaus besteht auch die Möglichkeit Arbeitsaufträge und passende Arbeitsblätter hochzuladen oder Arbeitserfolge (</a:t>
            </a:r>
            <a:r>
              <a:rPr lang="de-DE" sz="1200" b="0" i="0" u="none" strike="noStrike" dirty="0" err="1">
                <a:solidFill>
                  <a:schemeClr val="tx1"/>
                </a:solidFill>
                <a:latin typeface="+mn-lt"/>
                <a:ea typeface="+mn-ea"/>
                <a:cs typeface="+mn-cs"/>
              </a:rPr>
              <a:t>pdf</a:t>
            </a:r>
            <a:r>
              <a:rPr lang="de-DE" sz="1200" b="0" i="0" u="none" strike="noStrike" dirty="0">
                <a:solidFill>
                  <a:schemeClr val="tx1"/>
                </a:solidFill>
                <a:latin typeface="+mn-lt"/>
                <a:ea typeface="+mn-ea"/>
                <a:cs typeface="+mn-cs"/>
              </a:rPr>
              <a:t>-Dateien, Fotos, Kommentare) und Vermutungen von den Kindern hochladen zu lassen.</a:t>
            </a:r>
          </a:p>
        </p:txBody>
      </p:sp>
      <p:sp>
        <p:nvSpPr>
          <p:cNvPr id="6" name="Foliennummernplatzhalter 3"/>
          <p:cNvSpPr>
            <a:spLocks noGrp="1"/>
          </p:cNvSpPr>
          <p:nvPr>
            <p:ph type="sldNum" sz="quarter" idx="5"/>
          </p:nvPr>
        </p:nvSpPr>
        <p:spPr bwMode="auto"/>
        <p:txBody>
          <a:bodyPr/>
          <a:lstStyle/>
          <a:p>
            <a:pPr>
              <a:defRPr/>
            </a:pPr>
            <a:fld id="{2E7F3AAB-CC61-AC4A-8A19-CC3DF2D07BBF}" type="slidenum">
              <a:rPr lang="de-DE"/>
              <a:t>31</a:t>
            </a:fld>
            <a:endParaRPr lang="de-DE"/>
          </a:p>
        </p:txBody>
      </p:sp>
    </p:spTree>
    <p:extLst>
      <p:ext uri="{BB962C8B-B14F-4D97-AF65-F5344CB8AC3E}">
        <p14:creationId xmlns:p14="http://schemas.microsoft.com/office/powerpoint/2010/main" val="1170563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32</a:t>
            </a:fld>
            <a:endParaRPr lang="de-DE"/>
          </a:p>
        </p:txBody>
      </p:sp>
    </p:spTree>
    <p:extLst>
      <p:ext uri="{BB962C8B-B14F-4D97-AF65-F5344CB8AC3E}">
        <p14:creationId xmlns:p14="http://schemas.microsoft.com/office/powerpoint/2010/main" val="1462319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dieser Folie wird noch einmal verdeutlicht, wie digitale Pinnwände und </a:t>
            </a:r>
            <a:r>
              <a:rPr lang="de-DE" dirty="0" err="1"/>
              <a:t>Erklärvideos</a:t>
            </a:r>
            <a:r>
              <a:rPr lang="de-DE" dirty="0"/>
              <a:t> im Mathematikunterricht der Primarstufe eingebunden werden können.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33</a:t>
            </a:fld>
            <a:endParaRPr lang="de-DE"/>
          </a:p>
        </p:txBody>
      </p:sp>
    </p:spTree>
    <p:extLst>
      <p:ext uri="{BB962C8B-B14F-4D97-AF65-F5344CB8AC3E}">
        <p14:creationId xmlns:p14="http://schemas.microsoft.com/office/powerpoint/2010/main" val="230677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35</a:t>
            </a:fld>
            <a:endParaRPr lang="de-DE"/>
          </a:p>
        </p:txBody>
      </p:sp>
    </p:spTree>
    <p:extLst>
      <p:ext uri="{BB962C8B-B14F-4D97-AF65-F5344CB8AC3E}">
        <p14:creationId xmlns:p14="http://schemas.microsoft.com/office/powerpoint/2010/main" val="1946462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M. leitet zum nächsten Abschnitt über.</a:t>
            </a:r>
          </a:p>
          <a:p>
            <a:pPr marL="171450" indent="-171450">
              <a:buFontTx/>
              <a:buChar char="-"/>
            </a:pPr>
            <a:r>
              <a:rPr lang="de-DE" dirty="0"/>
              <a:t>Substantielle Aufgabenformate werden vorgestellt, damit diese Inhaltsbereich der Lernvideos bekannt sind. </a:t>
            </a:r>
          </a:p>
        </p:txBody>
      </p:sp>
      <p:sp>
        <p:nvSpPr>
          <p:cNvPr id="4" name="Foliennummernplatzhalter 3"/>
          <p:cNvSpPr>
            <a:spLocks noGrp="1"/>
          </p:cNvSpPr>
          <p:nvPr>
            <p:ph type="sldNum" sz="quarter" idx="5"/>
          </p:nvPr>
        </p:nvSpPr>
        <p:spPr/>
        <p:txBody>
          <a:bodyPr/>
          <a:lstStyle/>
          <a:p>
            <a:fld id="{2E7F3AAB-CC61-AC4A-8A19-CC3DF2D07BBF}" type="slidenum">
              <a:rPr lang="de-DE" smtClean="0"/>
              <a:t>3</a:t>
            </a:fld>
            <a:endParaRPr lang="de-DE"/>
          </a:p>
        </p:txBody>
      </p:sp>
    </p:spTree>
    <p:extLst>
      <p:ext uri="{BB962C8B-B14F-4D97-AF65-F5344CB8AC3E}">
        <p14:creationId xmlns:p14="http://schemas.microsoft.com/office/powerpoint/2010/main" val="323271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Im Folgenden soll die Idee des Einsatzes von Lernvideos am Beispiel von substantiellen Aufgabenformaten beschrieben werden. Auf dieser Folie werden typische Charakteristika substantieller Aufgabenformate am Beispiel „Zahlenketten“ vorgestellt.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Das Beispiel</a:t>
            </a:r>
            <a:r>
              <a:rPr lang="de-DE" sz="1200" b="1" u="none" strike="sngStrike" dirty="0">
                <a:solidFill>
                  <a:srgbClr val="FF0000"/>
                </a:solidFill>
                <a:latin typeface="Open Sans" panose="020B0606030504020204" pitchFamily="34" charset="0"/>
                <a:ea typeface="Open Sans" panose="020B0606030504020204" pitchFamily="34" charset="0"/>
                <a:cs typeface="Open Sans" panose="020B0606030504020204" pitchFamily="34" charset="0"/>
              </a:rPr>
              <a:t>e</a:t>
            </a:r>
            <a:r>
              <a:rPr lang="de-DE" sz="1200" dirty="0">
                <a:latin typeface="Open Sans" panose="020B0606030504020204" pitchFamily="34" charset="0"/>
                <a:ea typeface="Open Sans" panose="020B0606030504020204" pitchFamily="34" charset="0"/>
                <a:cs typeface="Open Sans" panose="020B0606030504020204" pitchFamily="34" charset="0"/>
              </a:rPr>
              <a:t> Zahlenketten ist beliebig durch andere substantielle Aufgabenformate (</a:t>
            </a:r>
            <a:r>
              <a:rPr lang="de-DE" sz="1200" b="1" u="sng" dirty="0">
                <a:latin typeface="Open Sans" panose="020B0606030504020204" pitchFamily="34" charset="0"/>
                <a:ea typeface="Open Sans" panose="020B0606030504020204" pitchFamily="34" charset="0"/>
                <a:cs typeface="Open Sans" panose="020B0606030504020204" pitchFamily="34" charset="0"/>
              </a:rPr>
              <a:t>Entdeckerpäckchen, </a:t>
            </a:r>
            <a:r>
              <a:rPr lang="de-DE" sz="1200" dirty="0">
                <a:latin typeface="Open Sans" panose="020B0606030504020204" pitchFamily="34" charset="0"/>
                <a:ea typeface="Open Sans" panose="020B0606030504020204" pitchFamily="34" charset="0"/>
                <a:cs typeface="Open Sans" panose="020B0606030504020204" pitchFamily="34" charset="0"/>
              </a:rPr>
              <a:t>Zahlenmauern, …) austauschbar </a:t>
            </a:r>
          </a:p>
        </p:txBody>
      </p:sp>
      <p:sp>
        <p:nvSpPr>
          <p:cNvPr id="4" name="Foliennummernplatzhalter 3"/>
          <p:cNvSpPr>
            <a:spLocks noGrp="1"/>
          </p:cNvSpPr>
          <p:nvPr>
            <p:ph type="sldNum" sz="quarter" idx="5"/>
          </p:nvPr>
        </p:nvSpPr>
        <p:spPr/>
        <p:txBody>
          <a:bodyPr/>
          <a:lstStyle/>
          <a:p>
            <a:fld id="{2E7F3AAB-CC61-AC4A-8A19-CC3DF2D07BBF}" type="slidenum">
              <a:rPr lang="de-DE" smtClean="0"/>
              <a:t>4</a:t>
            </a:fld>
            <a:endParaRPr lang="de-DE"/>
          </a:p>
        </p:txBody>
      </p:sp>
    </p:spTree>
    <p:extLst>
      <p:ext uri="{BB962C8B-B14F-4D97-AF65-F5344CB8AC3E}">
        <p14:creationId xmlns:p14="http://schemas.microsoft.com/office/powerpoint/2010/main" val="96258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Im Folgenden werden Lernvideos als Oberbegriff eingeführt und im Laufe dieses Abschnittes wird genauer auf den Unterbegriff „</a:t>
            </a:r>
            <a:r>
              <a:rPr lang="de-DE" dirty="0" err="1"/>
              <a:t>Erklärvideo</a:t>
            </a:r>
            <a:r>
              <a:rPr lang="de-DE" dirty="0"/>
              <a:t>“ eingegangen.</a:t>
            </a:r>
          </a:p>
        </p:txBody>
      </p:sp>
      <p:sp>
        <p:nvSpPr>
          <p:cNvPr id="4" name="Foliennummernplatzhalter 3"/>
          <p:cNvSpPr>
            <a:spLocks noGrp="1"/>
          </p:cNvSpPr>
          <p:nvPr>
            <p:ph type="sldNum" sz="quarter" idx="5"/>
          </p:nvPr>
        </p:nvSpPr>
        <p:spPr/>
        <p:txBody>
          <a:bodyPr/>
          <a:lstStyle/>
          <a:p>
            <a:fld id="{2E7F3AAB-CC61-AC4A-8A19-CC3DF2D07BBF}" type="slidenum">
              <a:rPr lang="de-DE" smtClean="0"/>
              <a:t>5</a:t>
            </a:fld>
            <a:endParaRPr lang="de-DE"/>
          </a:p>
        </p:txBody>
      </p:sp>
    </p:spTree>
    <p:extLst>
      <p:ext uri="{BB962C8B-B14F-4D97-AF65-F5344CB8AC3E}">
        <p14:creationId xmlns:p14="http://schemas.microsoft.com/office/powerpoint/2010/main" val="375938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Um für diese Fortbildung eine begriffliche Klarheit zu schaffen, wird im Folgenden von Lernvideos als eine übergeordnete Kategorie gesprochen, unter der </a:t>
            </a:r>
          </a:p>
          <a:p>
            <a:endParaRPr lang="de-DE" sz="1200" i="1"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Videos, die zur Auseinandersetzung mit (gehaltvollen mathematischen) Themen anregen und diese initiieren.</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verstanden werden.</a:t>
            </a:r>
          </a:p>
          <a:p>
            <a:pPr lvl="0"/>
            <a:r>
              <a:rPr lang="de-DE" sz="1200" kern="1200" dirty="0">
                <a:solidFill>
                  <a:schemeClr val="tx1"/>
                </a:solidFill>
                <a:effectLst/>
                <a:latin typeface="+mn-lt"/>
                <a:ea typeface="+mn-ea"/>
                <a:cs typeface="+mn-cs"/>
              </a:rPr>
              <a:t>Dieser Kategorie können (aus unserer Sicht) nun verschiedene Videoarten (</a:t>
            </a:r>
            <a:r>
              <a:rPr lang="de-DE" sz="1200" kern="1200" dirty="0" err="1">
                <a:solidFill>
                  <a:schemeClr val="tx1"/>
                </a:solidFill>
                <a:effectLst/>
                <a:latin typeface="+mn-lt"/>
                <a:ea typeface="+mn-ea"/>
                <a:cs typeface="+mn-cs"/>
              </a:rPr>
              <a:t>Erklärvideos</a:t>
            </a:r>
            <a:r>
              <a:rPr lang="de-DE" sz="1200" kern="1200" dirty="0">
                <a:solidFill>
                  <a:schemeClr val="tx1"/>
                </a:solidFill>
                <a:effectLst/>
                <a:latin typeface="+mn-lt"/>
                <a:ea typeface="+mn-ea"/>
                <a:cs typeface="+mn-cs"/>
              </a:rPr>
              <a:t>, Aufgabenvideos, Entdeckerfilme, …) zugeordnet werden, von denen wir auf den folgenden Folien näher auf drei eingehen möchten. </a:t>
            </a:r>
          </a:p>
          <a:p>
            <a:r>
              <a:rPr lang="de-DE" sz="1200" kern="1200" dirty="0">
                <a:solidFill>
                  <a:schemeClr val="tx1"/>
                </a:solidFill>
                <a:effectLst/>
                <a:latin typeface="+mn-lt"/>
                <a:ea typeface="+mn-ea"/>
                <a:cs typeface="+mn-cs"/>
              </a:rPr>
              <a:t>Diese sind natürlich nicht als einzige Arten der Lernvideos zu verstehen, und können bzw. werden in der weiteren empirischen Auseinandersetzung ergänzt (werden). Aus unserer Sicht kommen diesen drei Videoarten jedoch (insbesondere für den Einsatz im Mathematikunterricht) eine bedeutende Rolle zu.</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6</a:t>
            </a:fld>
            <a:endParaRPr lang="de-DE"/>
          </a:p>
        </p:txBody>
      </p:sp>
    </p:spTree>
    <p:extLst>
      <p:ext uri="{BB962C8B-B14F-4D97-AF65-F5344CB8AC3E}">
        <p14:creationId xmlns:p14="http://schemas.microsoft.com/office/powerpoint/2010/main" val="116896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Entdeckerfilme sollen durch Beobachtungen und aktiven Auseinandersetzungen zum entdeckenden Lernen anregen (Römer &amp; </a:t>
            </a:r>
            <a:r>
              <a:rPr lang="de-DE" sz="1200" kern="1200" dirty="0" err="1">
                <a:solidFill>
                  <a:schemeClr val="tx1"/>
                </a:solidFill>
                <a:effectLst/>
                <a:latin typeface="+mn-lt"/>
                <a:ea typeface="+mn-ea"/>
                <a:cs typeface="+mn-cs"/>
              </a:rPr>
              <a:t>Nührenbörger</a:t>
            </a:r>
            <a:r>
              <a:rPr lang="de-DE" sz="1200" kern="1200" dirty="0">
                <a:solidFill>
                  <a:schemeClr val="tx1"/>
                </a:solidFill>
                <a:effectLst/>
                <a:latin typeface="+mn-lt"/>
                <a:ea typeface="+mn-ea"/>
                <a:cs typeface="+mn-cs"/>
              </a:rPr>
              <a:t>, 2018).</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Nach </a:t>
            </a:r>
            <a:r>
              <a:rPr lang="de-DE" sz="1200" kern="1200" dirty="0" err="1">
                <a:solidFill>
                  <a:schemeClr val="tx1"/>
                </a:solidFill>
                <a:effectLst/>
                <a:latin typeface="+mn-lt"/>
                <a:ea typeface="+mn-ea"/>
                <a:cs typeface="+mn-cs"/>
              </a:rPr>
              <a:t>Linneweber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Lammerskitten</a:t>
            </a:r>
            <a:r>
              <a:rPr lang="de-DE" sz="1200" kern="1200" dirty="0">
                <a:solidFill>
                  <a:schemeClr val="tx1"/>
                </a:solidFill>
                <a:effectLst/>
                <a:latin typeface="+mn-lt"/>
                <a:ea typeface="+mn-ea"/>
                <a:cs typeface="+mn-cs"/>
              </a:rPr>
              <a:t> (2009) sind Entdeckerfilme kurze Filme, in denen – in der Regel unkommentiert – mathematische Szenarien vorgespielt werden, die Anlass zum Nachdenken, Entdecken und Austausch bieten. „Da die Videoclips zum Selberausprobieren, Explorieren und Mathematiktreiben anregen sollen, werden als Requisiten in der Regel Alltagsgegenstände bzw. leicht zu beschaffende Materialien verwendet – auch wird absichtlich auf Perfektion und High-Tech Ästhetik verzichtet.“ (</a:t>
            </a:r>
            <a:r>
              <a:rPr lang="de-DE" sz="1200" kern="1200" dirty="0" err="1">
                <a:solidFill>
                  <a:schemeClr val="tx1"/>
                </a:solidFill>
                <a:effectLst/>
                <a:latin typeface="+mn-lt"/>
                <a:ea typeface="+mn-ea"/>
                <a:cs typeface="+mn-cs"/>
              </a:rPr>
              <a:t>Linneweber-Lammerskitten</a:t>
            </a:r>
            <a:r>
              <a:rPr lang="de-DE" sz="1200" kern="1200" dirty="0">
                <a:solidFill>
                  <a:schemeClr val="tx1"/>
                </a:solidFill>
                <a:effectLst/>
                <a:latin typeface="+mn-lt"/>
                <a:ea typeface="+mn-ea"/>
                <a:cs typeface="+mn-cs"/>
              </a:rPr>
              <a:t>, 2011, S. 557)</a:t>
            </a:r>
          </a:p>
          <a:p>
            <a:r>
              <a:rPr lang="de-DE" sz="1200" kern="1200" dirty="0">
                <a:solidFill>
                  <a:schemeClr val="tx1"/>
                </a:solidFill>
                <a:effectLst/>
                <a:latin typeface="+mn-lt"/>
                <a:ea typeface="+mn-ea"/>
                <a:cs typeface="+mn-cs"/>
              </a:rPr>
              <a:t>Im Fokus dieser Art des Lernvideos steht demnach das eigenständige Ausprobieren (Explorieren), was den Nutzer konkret zu mathematischen Tätigkeiten anregen soll (</a:t>
            </a:r>
            <a:r>
              <a:rPr lang="de-DE" sz="1200" kern="1200" dirty="0" err="1">
                <a:solidFill>
                  <a:schemeClr val="tx1"/>
                </a:solidFill>
                <a:effectLst/>
                <a:latin typeface="+mn-lt"/>
                <a:ea typeface="+mn-ea"/>
                <a:cs typeface="+mn-cs"/>
              </a:rPr>
              <a:t>Linneweber-Lammerskitten</a:t>
            </a:r>
            <a:r>
              <a:rPr lang="de-DE" sz="1200" kern="1200" dirty="0">
                <a:solidFill>
                  <a:schemeClr val="tx1"/>
                </a:solidFill>
                <a:effectLst/>
                <a:latin typeface="+mn-lt"/>
                <a:ea typeface="+mn-ea"/>
                <a:cs typeface="+mn-cs"/>
              </a:rPr>
              <a:t>, 2011, S.557)</a:t>
            </a:r>
          </a:p>
          <a:p>
            <a:r>
              <a:rPr lang="de-DE" sz="1200" kern="1200" dirty="0">
                <a:solidFill>
                  <a:schemeClr val="tx1"/>
                </a:solidFill>
                <a:effectLst/>
                <a:latin typeface="+mn-lt"/>
                <a:ea typeface="+mn-ea"/>
                <a:cs typeface="+mn-cs"/>
              </a:rPr>
              <a:t> </a:t>
            </a:r>
          </a:p>
          <a:p>
            <a:r>
              <a:rPr lang="de-DE" sz="1200" i="1" kern="1200" dirty="0">
                <a:solidFill>
                  <a:schemeClr val="tx1"/>
                </a:solidFill>
                <a:effectLst/>
                <a:latin typeface="+mn-lt"/>
                <a:ea typeface="+mn-ea"/>
                <a:cs typeface="+mn-cs"/>
              </a:rPr>
              <a:t>„Die Filme sollen die Lernenden nicht überfordern und frustrieren, andererseits aber Lust auf ein eigenes Ausprobieren machen, was</a:t>
            </a:r>
            <a:r>
              <a:rPr lang="de-DE" sz="1200" i="0"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über das Gesehene hinausgeht. Das Format der Filme erlaubt einen dezentralen</a:t>
            </a:r>
            <a:r>
              <a:rPr lang="de-DE" sz="1200" i="0" kern="120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Einsatz und ermöglicht somit verschiedene Sozialformen und ein unterschiedliches Lerntempo.“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Linneweber-Lammerskitten</a:t>
            </a:r>
            <a:r>
              <a:rPr lang="de-DE" sz="1200" kern="1200" dirty="0">
                <a:solidFill>
                  <a:schemeClr val="tx1"/>
                </a:solidFill>
                <a:effectLst/>
                <a:latin typeface="+mn-lt"/>
                <a:ea typeface="+mn-ea"/>
                <a:cs typeface="+mn-cs"/>
              </a:rPr>
              <a:t>, 2009, S. 746)</a:t>
            </a: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Der Entdeckerfilm „Auf dem Parkplatz“ von Verena Ahlers und Sandra </a:t>
            </a:r>
            <a:r>
              <a:rPr lang="de-DE" sz="1200" kern="1200" dirty="0" err="1">
                <a:solidFill>
                  <a:schemeClr val="tx1"/>
                </a:solidFill>
                <a:effectLst/>
                <a:latin typeface="+mn-lt"/>
                <a:ea typeface="+mn-ea"/>
                <a:cs typeface="+mn-cs"/>
              </a:rPr>
              <a:t>Nienaß</a:t>
            </a:r>
            <a:r>
              <a:rPr lang="de-DE" sz="1200" kern="1200" dirty="0">
                <a:solidFill>
                  <a:schemeClr val="tx1"/>
                </a:solidFill>
                <a:effectLst/>
                <a:latin typeface="+mn-lt"/>
                <a:ea typeface="+mn-ea"/>
                <a:cs typeface="+mn-cs"/>
              </a:rPr>
              <a:t> (siehe Bildausschnitt rechts) im Rahmen ihrer Masterthesen entstanden ist, thematisiert eine Parkplatzsituation, anhand der mathematische Gesetzmäßigkeiten nachvollzogen und aktiv entdeckt werden können. </a:t>
            </a: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7</a:t>
            </a:fld>
            <a:endParaRPr lang="de-DE"/>
          </a:p>
        </p:txBody>
      </p:sp>
    </p:spTree>
    <p:extLst>
      <p:ext uri="{BB962C8B-B14F-4D97-AF65-F5344CB8AC3E}">
        <p14:creationId xmlns:p14="http://schemas.microsoft.com/office/powerpoint/2010/main" val="17926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Für diesen Vortrag werden Impulsvideos (</a:t>
            </a:r>
            <a:r>
              <a:rPr lang="de-DE" sz="1200" kern="1200" dirty="0" err="1">
                <a:solidFill>
                  <a:schemeClr val="tx1"/>
                </a:solidFill>
                <a:effectLst/>
                <a:latin typeface="+mn-lt"/>
                <a:ea typeface="+mn-ea"/>
                <a:cs typeface="+mn-cs"/>
              </a:rPr>
              <a:t>Schorcht</a:t>
            </a:r>
            <a:r>
              <a:rPr lang="de-DE" sz="1200" kern="1200" dirty="0">
                <a:solidFill>
                  <a:schemeClr val="tx1"/>
                </a:solidFill>
                <a:effectLst/>
                <a:latin typeface="+mn-lt"/>
                <a:ea typeface="+mn-ea"/>
                <a:cs typeface="+mn-cs"/>
              </a:rPr>
              <a:t> &amp; Schnell, i.V.) als Videos, die sich direkt an Kinder/Erwachsene richten, mit denen sie sich mit Inhalten des Mathematikunterrichts eigenständig auseinandersetzen und zielführend üben können, verstanden. Hierbei handelt es sich um eine Art eines Lernvideos, in dem der Fokus auf der Aufgabe und der Reflexion der Lösungswege liegt.</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Die Lernenden werden nach einer Einführung in eine Aufgabensituation aufgefordert das Video zu stoppen und durch Impulse zu konkreten Aktivitäten angeregt. Die Übungen werden so erklärt, dass sie nachvollzogen und möglichst selbstständig weitergeführt werden können. Anschließend werden mögliche Lösungen thematisiert, wodurch die Kinder die Möglichkeit bekommen, ihre Lösungen mit der Musterlösung zu vergleichen. Durch die Erklärung der Lösung bekommen die Lernenden die Möglichkeit den Lösungsweg nachzuvollziehen. Am Ende des Videos werden die Lernenden durch eine weiterführende Aufgabe angeregt, das Thema zu vertiefen. </a:t>
            </a:r>
            <a:r>
              <a:rPr lang="de-DE" dirty="0">
                <a:effectLst/>
              </a:rPr>
              <a:t> </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8</a:t>
            </a:fld>
            <a:endParaRPr lang="de-DE"/>
          </a:p>
        </p:txBody>
      </p:sp>
    </p:spTree>
    <p:extLst>
      <p:ext uri="{BB962C8B-B14F-4D97-AF65-F5344CB8AC3E}">
        <p14:creationId xmlns:p14="http://schemas.microsoft.com/office/powerpoint/2010/main" val="1016608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8DDC5C5C-DA9F-8A40-8A44-3D521E4498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4400" y="5956381"/>
            <a:ext cx="3585600" cy="799937"/>
          </a:xfrm>
          <a:prstGeom prst="rect">
            <a:avLst/>
          </a:prstGeom>
        </p:spPr>
      </p:pic>
      <p:sp>
        <p:nvSpPr>
          <p:cNvPr id="4" name="Datumsplatzhalter 3">
            <a:extLst>
              <a:ext uri="{FF2B5EF4-FFF2-40B4-BE49-F238E27FC236}">
                <a16:creationId xmlns:a16="http://schemas.microsoft.com/office/drawing/2014/main" id="{4B842CDE-1DBB-4B48-ABED-7E76C602883F}"/>
              </a:ext>
            </a:extLst>
          </p:cNvPr>
          <p:cNvSpPr>
            <a:spLocks noGrp="1"/>
          </p:cNvSpPr>
          <p:nvPr>
            <p:ph type="dt" sz="half" idx="10"/>
          </p:nvPr>
        </p:nvSpPr>
        <p:spPr/>
        <p:txBody>
          <a:bodyPr/>
          <a:lstStyle/>
          <a:p>
            <a:fld id="{20FF6CA2-F5EA-214B-B119-ABF00BC872B5}" type="datetime1">
              <a:rPr lang="de-DE" smtClean="0"/>
              <a:t>03.09.21</a:t>
            </a:fld>
            <a:endParaRPr lang="de-DE" dirty="0"/>
          </a:p>
        </p:txBody>
      </p:sp>
      <p:sp>
        <p:nvSpPr>
          <p:cNvPr id="5" name="Fußzeilenplatzhalter 4">
            <a:extLst>
              <a:ext uri="{FF2B5EF4-FFF2-40B4-BE49-F238E27FC236}">
                <a16:creationId xmlns:a16="http://schemas.microsoft.com/office/drawing/2014/main" id="{4CE85C37-0E67-6043-9A3E-FA9A60D46A37}"/>
              </a:ext>
            </a:extLst>
          </p:cNvPr>
          <p:cNvSpPr>
            <a:spLocks noGrp="1"/>
          </p:cNvSpPr>
          <p:nvPr>
            <p:ph type="ftr" sz="quarter" idx="11"/>
          </p:nvPr>
        </p:nvSpPr>
        <p:spPr/>
        <p:txBody>
          <a:bodyPr/>
          <a:lstStyle>
            <a:lvl1pPr>
              <a:defRPr/>
            </a:lvl1p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1A94872A-6D82-084A-A047-F167491AA2E8}"/>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CB3C083B-2ECE-8543-A6E3-92B22A07D28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pic>
        <p:nvPicPr>
          <p:cNvPr id="9" name="Picture 11">
            <a:extLst>
              <a:ext uri="{FF2B5EF4-FFF2-40B4-BE49-F238E27FC236}">
                <a16:creationId xmlns:a16="http://schemas.microsoft.com/office/drawing/2014/main" id="{21B29C1A-5736-444C-9B33-1A9F0427B02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747167" y="462140"/>
            <a:ext cx="3048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2">
            <a:extLst>
              <a:ext uri="{FF2B5EF4-FFF2-40B4-BE49-F238E27FC236}">
                <a16:creationId xmlns:a16="http://schemas.microsoft.com/office/drawing/2014/main" id="{C2CD2E70-2E37-4540-9C6C-CE708730424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003004" y="5921538"/>
            <a:ext cx="7921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27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E3421DB4-990D-994B-B22F-5BF434942B9C}"/>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A98B6371-2A11-1443-BD95-1B497CE0ED39}"/>
              </a:ext>
            </a:extLst>
          </p:cNvPr>
          <p:cNvSpPr>
            <a:spLocks noGrp="1"/>
          </p:cNvSpPr>
          <p:nvPr>
            <p:ph type="dt" sz="half" idx="10"/>
          </p:nvPr>
        </p:nvSpPr>
        <p:spPr/>
        <p:txBody>
          <a:bodyPr/>
          <a:lstStyle/>
          <a:p>
            <a:fld id="{E17D24B2-7364-604C-93CD-A19B1A34C91D}" type="datetime1">
              <a:rPr lang="de-DE" smtClean="0"/>
              <a:t>03.09.21</a:t>
            </a:fld>
            <a:endParaRPr lang="de-DE"/>
          </a:p>
        </p:txBody>
      </p:sp>
      <p:sp>
        <p:nvSpPr>
          <p:cNvPr id="5" name="Fußzeilenplatzhalter 4">
            <a:extLst>
              <a:ext uri="{FF2B5EF4-FFF2-40B4-BE49-F238E27FC236}">
                <a16:creationId xmlns:a16="http://schemas.microsoft.com/office/drawing/2014/main" id="{8D86E97F-D32A-104A-9CC4-06B9CA857616}"/>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F7D17860-E2DB-D846-8674-5DC02358BBA2}"/>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54D927AC-3DEF-CD44-94C0-90A37324C94F}"/>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423151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A08F740-2EC0-1648-B362-D9B240B05294}"/>
              </a:ext>
            </a:extLst>
          </p:cNvPr>
          <p:cNvSpPr>
            <a:spLocks noGrp="1"/>
          </p:cNvSpPr>
          <p:nvPr>
            <p:ph type="title" orient="vert"/>
          </p:nvPr>
        </p:nvSpPr>
        <p:spPr>
          <a:xfrm>
            <a:off x="8724900" y="1335819"/>
            <a:ext cx="2628900" cy="4841144"/>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161ADAC6-5237-2148-8126-2C3FF448110A}"/>
              </a:ext>
            </a:extLst>
          </p:cNvPr>
          <p:cNvSpPr>
            <a:spLocks noGrp="1"/>
          </p:cNvSpPr>
          <p:nvPr>
            <p:ph type="body" orient="vert" idx="1"/>
          </p:nvPr>
        </p:nvSpPr>
        <p:spPr>
          <a:xfrm>
            <a:off x="838200" y="1335819"/>
            <a:ext cx="7734300" cy="4841144"/>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5DFFE6EA-0E90-A342-8EC9-67B99E782BE7}"/>
              </a:ext>
            </a:extLst>
          </p:cNvPr>
          <p:cNvSpPr>
            <a:spLocks noGrp="1"/>
          </p:cNvSpPr>
          <p:nvPr>
            <p:ph type="dt" sz="half" idx="10"/>
          </p:nvPr>
        </p:nvSpPr>
        <p:spPr/>
        <p:txBody>
          <a:bodyPr/>
          <a:lstStyle/>
          <a:p>
            <a:fld id="{EFED711F-1288-CE43-BF82-14D2836F14AA}" type="datetime1">
              <a:rPr lang="de-DE" smtClean="0"/>
              <a:t>03.09.21</a:t>
            </a:fld>
            <a:endParaRPr lang="de-DE"/>
          </a:p>
        </p:txBody>
      </p:sp>
      <p:sp>
        <p:nvSpPr>
          <p:cNvPr id="5" name="Fußzeilenplatzhalter 4">
            <a:extLst>
              <a:ext uri="{FF2B5EF4-FFF2-40B4-BE49-F238E27FC236}">
                <a16:creationId xmlns:a16="http://schemas.microsoft.com/office/drawing/2014/main" id="{5A478EEA-9E54-FF46-8A0F-405CAF37B804}"/>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8C61778F-F1B6-7147-926E-42B18379F117}"/>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AD885810-35BD-7747-ABF8-843DF612C7E8}"/>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96111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AB7FA46-BEC7-7D4C-AC7A-B3FCC3FCC52F}"/>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204D6919-5AC0-9248-96A7-ED5CD4312EC7}"/>
              </a:ext>
            </a:extLst>
          </p:cNvPr>
          <p:cNvSpPr>
            <a:spLocks noGrp="1"/>
          </p:cNvSpPr>
          <p:nvPr>
            <p:ph type="dt" sz="half" idx="10"/>
          </p:nvPr>
        </p:nvSpPr>
        <p:spPr/>
        <p:txBody>
          <a:bodyPr/>
          <a:lstStyle/>
          <a:p>
            <a:fld id="{EC8AAEAB-DC0D-124C-A3A7-CECD9522A02D}" type="datetime1">
              <a:rPr lang="de-DE" smtClean="0"/>
              <a:t>03.09.21</a:t>
            </a:fld>
            <a:endParaRPr lang="de-DE"/>
          </a:p>
        </p:txBody>
      </p:sp>
      <p:sp>
        <p:nvSpPr>
          <p:cNvPr id="5" name="Fußzeilenplatzhalter 4">
            <a:extLst>
              <a:ext uri="{FF2B5EF4-FFF2-40B4-BE49-F238E27FC236}">
                <a16:creationId xmlns:a16="http://schemas.microsoft.com/office/drawing/2014/main" id="{967E4B17-7D03-AF4D-A2E8-E8B6E8D3FA36}"/>
              </a:ext>
            </a:extLst>
          </p:cNvPr>
          <p:cNvSpPr>
            <a:spLocks noGrp="1"/>
          </p:cNvSpPr>
          <p:nvPr>
            <p:ph type="ftr" sz="quarter" idx="11"/>
          </p:nvPr>
        </p:nvSpPr>
        <p:spPr/>
        <p:txBody>
          <a:bodyPr/>
          <a:lstStyle>
            <a:lvl1pPr>
              <a:defRPr/>
            </a:lvl1p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6478F041-8F9C-514F-8923-2DFEE620D5E2}"/>
              </a:ext>
            </a:extLst>
          </p:cNvPr>
          <p:cNvSpPr>
            <a:spLocks noGrp="1"/>
          </p:cNvSpPr>
          <p:nvPr>
            <p:ph type="sldNum" sz="quarter" idx="12"/>
          </p:nvPr>
        </p:nvSpPr>
        <p:spPr/>
        <p:txBody>
          <a:bodyPr/>
          <a:lstStyle>
            <a:lvl1pPr>
              <a:defRPr sz="1200">
                <a:latin typeface="Open Sans" panose="020B0606030504020204" pitchFamily="34" charset="0"/>
                <a:ea typeface="Open Sans" panose="020B0606030504020204" pitchFamily="34" charset="0"/>
                <a:cs typeface="Open Sans" panose="020B0606030504020204" pitchFamily="34" charset="0"/>
              </a:defRPr>
            </a:lvl1pPr>
          </a:lstStyle>
          <a:p>
            <a:fld id="{63DC21CD-A42E-AB42-85DA-371CDC81102A}" type="slidenum">
              <a:rPr lang="de-DE" smtClean="0"/>
              <a:pPr/>
              <a:t>‹Nr.›</a:t>
            </a:fld>
            <a:endParaRPr lang="de-DE" dirty="0"/>
          </a:p>
        </p:txBody>
      </p:sp>
      <p:pic>
        <p:nvPicPr>
          <p:cNvPr id="13" name="Grafik 12">
            <a:extLst>
              <a:ext uri="{FF2B5EF4-FFF2-40B4-BE49-F238E27FC236}">
                <a16:creationId xmlns:a16="http://schemas.microsoft.com/office/drawing/2014/main" id="{45E94AD4-7C18-4A4D-88B6-1B9F57A847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3788721" cy="1097280"/>
          </a:xfrm>
          <a:prstGeom prst="rect">
            <a:avLst/>
          </a:prstGeom>
        </p:spPr>
      </p:pic>
      <p:sp>
        <p:nvSpPr>
          <p:cNvPr id="8" name="Inhaltsplatzhalter 2">
            <a:extLst>
              <a:ext uri="{FF2B5EF4-FFF2-40B4-BE49-F238E27FC236}">
                <a16:creationId xmlns:a16="http://schemas.microsoft.com/office/drawing/2014/main" id="{28399322-0090-D54C-95EA-976A0346CCA4}"/>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43755354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3483BE1-6BCF-A641-BC99-F4C72FC077F2}"/>
              </a:ext>
            </a:extLst>
          </p:cNvPr>
          <p:cNvSpPr>
            <a:spLocks noGrp="1"/>
          </p:cNvSpPr>
          <p:nvPr>
            <p:ph idx="1"/>
          </p:nvPr>
        </p:nvSpPr>
        <p:spPr>
          <a:xfrm>
            <a:off x="838200" y="1825625"/>
            <a:ext cx="10515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FF69F159-BDC4-C24B-BA34-A336FE439698}"/>
              </a:ext>
            </a:extLst>
          </p:cNvPr>
          <p:cNvSpPr>
            <a:spLocks noGrp="1"/>
          </p:cNvSpPr>
          <p:nvPr>
            <p:ph type="dt" sz="half" idx="10"/>
          </p:nvPr>
        </p:nvSpPr>
        <p:spPr/>
        <p:txBody>
          <a:bodyPr/>
          <a:lstStyle/>
          <a:p>
            <a:fld id="{47812229-3D41-3749-81C7-654ECBC0BDF8}" type="datetime1">
              <a:rPr lang="de-DE" smtClean="0"/>
              <a:t>03.09.21</a:t>
            </a:fld>
            <a:endParaRPr lang="de-DE"/>
          </a:p>
        </p:txBody>
      </p:sp>
      <p:sp>
        <p:nvSpPr>
          <p:cNvPr id="5" name="Fußzeilenplatzhalter 4">
            <a:extLst>
              <a:ext uri="{FF2B5EF4-FFF2-40B4-BE49-F238E27FC236}">
                <a16:creationId xmlns:a16="http://schemas.microsoft.com/office/drawing/2014/main" id="{63C70BF4-1A4E-604E-BC7F-CEF8FEB7A2B7}"/>
              </a:ext>
            </a:extLst>
          </p:cNvPr>
          <p:cNvSpPr>
            <a:spLocks noGrp="1"/>
          </p:cNvSpPr>
          <p:nvPr>
            <p:ph type="ftr" sz="quarter" idx="11"/>
          </p:nvPr>
        </p:nvSpPr>
        <p:spPr/>
        <p:txBody>
          <a:bodyPr/>
          <a:lstStyle>
            <a:lvl1pPr>
              <a:defRPr/>
            </a:lvl1p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26274DB5-BCA6-CF44-8B41-3F59901C0CAF}"/>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D8D3C64C-3C4D-1844-9D5C-0D72726DCB3F}"/>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62411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4D379B-E51D-8142-8131-61F69B2264BA}"/>
              </a:ext>
            </a:extLst>
          </p:cNvPr>
          <p:cNvSpPr>
            <a:spLocks noGrp="1"/>
          </p:cNvSpPr>
          <p:nvPr>
            <p:ph sz="half" idx="1"/>
          </p:nvPr>
        </p:nvSpPr>
        <p:spPr>
          <a:xfrm>
            <a:off x="838200" y="1825625"/>
            <a:ext cx="5181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Inhaltsplatzhalter 3">
            <a:extLst>
              <a:ext uri="{FF2B5EF4-FFF2-40B4-BE49-F238E27FC236}">
                <a16:creationId xmlns:a16="http://schemas.microsoft.com/office/drawing/2014/main" id="{0E1D7CFE-0FD7-DC42-A1E0-DAAC5E79717F}"/>
              </a:ext>
            </a:extLst>
          </p:cNvPr>
          <p:cNvSpPr>
            <a:spLocks noGrp="1"/>
          </p:cNvSpPr>
          <p:nvPr>
            <p:ph sz="half" idx="2"/>
          </p:nvPr>
        </p:nvSpPr>
        <p:spPr>
          <a:xfrm>
            <a:off x="6172200" y="1825625"/>
            <a:ext cx="5181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AEFB1982-DCED-7544-999C-56E48A5E19A7}"/>
              </a:ext>
            </a:extLst>
          </p:cNvPr>
          <p:cNvSpPr>
            <a:spLocks noGrp="1"/>
          </p:cNvSpPr>
          <p:nvPr>
            <p:ph type="dt" sz="half" idx="10"/>
          </p:nvPr>
        </p:nvSpPr>
        <p:spPr/>
        <p:txBody>
          <a:bodyPr/>
          <a:lstStyle/>
          <a:p>
            <a:fld id="{E3E895BA-B87C-C840-A112-F0AF1C5322F7}" type="datetime1">
              <a:rPr lang="de-DE" smtClean="0"/>
              <a:t>03.09.21</a:t>
            </a:fld>
            <a:endParaRPr lang="de-DE"/>
          </a:p>
        </p:txBody>
      </p:sp>
      <p:sp>
        <p:nvSpPr>
          <p:cNvPr id="6" name="Fußzeilenplatzhalter 5">
            <a:extLst>
              <a:ext uri="{FF2B5EF4-FFF2-40B4-BE49-F238E27FC236}">
                <a16:creationId xmlns:a16="http://schemas.microsoft.com/office/drawing/2014/main" id="{3F36857D-3CC7-F74A-B74A-75B2CC08D8FB}"/>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78C3E2A5-7DE9-3448-9A7B-32BF9A985E45}"/>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267AC867-6051-EB4E-88BC-10FD577440F3}"/>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359618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FA4D9F3E-716D-3D4B-B089-DC0A9DBAE182}"/>
              </a:ext>
            </a:extLst>
          </p:cNvPr>
          <p:cNvSpPr>
            <a:spLocks noGrp="1"/>
          </p:cNvSpPr>
          <p:nvPr>
            <p:ph sz="half" idx="2"/>
          </p:nvPr>
        </p:nvSpPr>
        <p:spPr>
          <a:xfrm>
            <a:off x="839788" y="2505075"/>
            <a:ext cx="5157787" cy="368458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6" name="Inhaltsplatzhalter 5">
            <a:extLst>
              <a:ext uri="{FF2B5EF4-FFF2-40B4-BE49-F238E27FC236}">
                <a16:creationId xmlns:a16="http://schemas.microsoft.com/office/drawing/2014/main" id="{709E945C-14BA-C749-B18B-AE0FF43F6535}"/>
              </a:ext>
            </a:extLst>
          </p:cNvPr>
          <p:cNvSpPr>
            <a:spLocks noGrp="1"/>
          </p:cNvSpPr>
          <p:nvPr>
            <p:ph sz="quarter" idx="4"/>
          </p:nvPr>
        </p:nvSpPr>
        <p:spPr>
          <a:xfrm>
            <a:off x="6172200" y="2505075"/>
            <a:ext cx="5183188" cy="368458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7" name="Datumsplatzhalter 6">
            <a:extLst>
              <a:ext uri="{FF2B5EF4-FFF2-40B4-BE49-F238E27FC236}">
                <a16:creationId xmlns:a16="http://schemas.microsoft.com/office/drawing/2014/main" id="{946D5E05-E261-644F-B0EF-390BC59DB78A}"/>
              </a:ext>
            </a:extLst>
          </p:cNvPr>
          <p:cNvSpPr>
            <a:spLocks noGrp="1"/>
          </p:cNvSpPr>
          <p:nvPr>
            <p:ph type="dt" sz="half" idx="10"/>
          </p:nvPr>
        </p:nvSpPr>
        <p:spPr/>
        <p:txBody>
          <a:bodyPr/>
          <a:lstStyle/>
          <a:p>
            <a:fld id="{32D239B0-6704-7146-B9DF-83057500CEBF}" type="datetime1">
              <a:rPr lang="de-DE" smtClean="0"/>
              <a:t>03.09.21</a:t>
            </a:fld>
            <a:endParaRPr lang="de-DE"/>
          </a:p>
        </p:txBody>
      </p:sp>
      <p:sp>
        <p:nvSpPr>
          <p:cNvPr id="8" name="Fußzeilenplatzhalter 7">
            <a:extLst>
              <a:ext uri="{FF2B5EF4-FFF2-40B4-BE49-F238E27FC236}">
                <a16:creationId xmlns:a16="http://schemas.microsoft.com/office/drawing/2014/main" id="{B169702F-B820-A946-BF4F-869798AE6501}"/>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9" name="Foliennummernplatzhalter 8">
            <a:extLst>
              <a:ext uri="{FF2B5EF4-FFF2-40B4-BE49-F238E27FC236}">
                <a16:creationId xmlns:a16="http://schemas.microsoft.com/office/drawing/2014/main" id="{1639848D-7F48-DD40-9E9E-63B751897AB5}"/>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C8C010AA-318D-6F42-8277-20C9548C3195}"/>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1025523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6154BC2-AA4C-7647-8C29-BE67C73E974C}"/>
              </a:ext>
            </a:extLst>
          </p:cNvPr>
          <p:cNvSpPr>
            <a:spLocks noGrp="1"/>
          </p:cNvSpPr>
          <p:nvPr>
            <p:ph type="dt" sz="half" idx="10"/>
          </p:nvPr>
        </p:nvSpPr>
        <p:spPr/>
        <p:txBody>
          <a:bodyPr/>
          <a:lstStyle/>
          <a:p>
            <a:fld id="{B74199E7-A0DE-4F44-9125-CDA0F8E7FE7B}" type="datetime1">
              <a:rPr lang="de-DE" smtClean="0"/>
              <a:t>03.09.21</a:t>
            </a:fld>
            <a:endParaRPr lang="de-DE"/>
          </a:p>
        </p:txBody>
      </p:sp>
      <p:sp>
        <p:nvSpPr>
          <p:cNvPr id="4" name="Fußzeilenplatzhalter 3">
            <a:extLst>
              <a:ext uri="{FF2B5EF4-FFF2-40B4-BE49-F238E27FC236}">
                <a16:creationId xmlns:a16="http://schemas.microsoft.com/office/drawing/2014/main" id="{F5505779-3EB0-6844-BDCC-2BE2626F9EB2}"/>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422E2F43-6FB6-F641-82E0-90E37718094A}"/>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7" name="Inhaltsplatzhalter 2">
            <a:extLst>
              <a:ext uri="{FF2B5EF4-FFF2-40B4-BE49-F238E27FC236}">
                <a16:creationId xmlns:a16="http://schemas.microsoft.com/office/drawing/2014/main" id="{2AB50CA1-104F-A74F-93FF-5F912CEFEC0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37866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53F6CD-F9A7-CE47-94DD-D1D977283CE3}"/>
              </a:ext>
            </a:extLst>
          </p:cNvPr>
          <p:cNvSpPr>
            <a:spLocks noGrp="1"/>
          </p:cNvSpPr>
          <p:nvPr>
            <p:ph type="dt" sz="half" idx="10"/>
          </p:nvPr>
        </p:nvSpPr>
        <p:spPr/>
        <p:txBody>
          <a:bodyPr/>
          <a:lstStyle/>
          <a:p>
            <a:fld id="{829E82A7-97A2-6F48-9048-F4315A109F9B}" type="datetime1">
              <a:rPr lang="de-DE" smtClean="0"/>
              <a:t>03.09.21</a:t>
            </a:fld>
            <a:endParaRPr lang="de-DE"/>
          </a:p>
        </p:txBody>
      </p:sp>
      <p:sp>
        <p:nvSpPr>
          <p:cNvPr id="3" name="Fußzeilenplatzhalter 2">
            <a:extLst>
              <a:ext uri="{FF2B5EF4-FFF2-40B4-BE49-F238E27FC236}">
                <a16:creationId xmlns:a16="http://schemas.microsoft.com/office/drawing/2014/main" id="{5FF797E9-B36A-0046-B50C-944A91315F15}"/>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4" name="Foliennummernplatzhalter 3">
            <a:extLst>
              <a:ext uri="{FF2B5EF4-FFF2-40B4-BE49-F238E27FC236}">
                <a16:creationId xmlns:a16="http://schemas.microsoft.com/office/drawing/2014/main" id="{4BAC6437-C8CE-174D-B42E-D6652797AE01}"/>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6" name="Inhaltsplatzhalter 2">
            <a:extLst>
              <a:ext uri="{FF2B5EF4-FFF2-40B4-BE49-F238E27FC236}">
                <a16:creationId xmlns:a16="http://schemas.microsoft.com/office/drawing/2014/main" id="{B77EE81F-383A-AE4D-ADE2-0911C046585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05060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FBC950E-645F-C847-A94E-E4921B89CF9D}"/>
              </a:ext>
            </a:extLst>
          </p:cNvPr>
          <p:cNvSpPr>
            <a:spLocks noGrp="1"/>
          </p:cNvSpPr>
          <p:nvPr>
            <p:ph idx="1"/>
          </p:nvPr>
        </p:nvSpPr>
        <p:spPr>
          <a:xfrm>
            <a:off x="5183188" y="1367624"/>
            <a:ext cx="6172200" cy="4493426"/>
          </a:xfrm>
          <a:prstGeom prst="rect">
            <a:avLst/>
          </a:prstGeo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dirty="0"/>
              <a:t>Mastertextformat bearbeiten
Zweite Ebene
Dritte Ebene
Vierte Ebene
Fünfte Ebene</a:t>
            </a:r>
          </a:p>
        </p:txBody>
      </p:sp>
      <p:sp>
        <p:nvSpPr>
          <p:cNvPr id="4" name="Textplatzhalter 3">
            <a:extLst>
              <a:ext uri="{FF2B5EF4-FFF2-40B4-BE49-F238E27FC236}">
                <a16:creationId xmlns:a16="http://schemas.microsoft.com/office/drawing/2014/main" id="{05F85F99-D27F-5740-B863-66941DB164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7404D5F8-892F-EC4C-B3EF-8329A5B2CD64}"/>
              </a:ext>
            </a:extLst>
          </p:cNvPr>
          <p:cNvSpPr>
            <a:spLocks noGrp="1"/>
          </p:cNvSpPr>
          <p:nvPr>
            <p:ph type="dt" sz="half" idx="10"/>
          </p:nvPr>
        </p:nvSpPr>
        <p:spPr/>
        <p:txBody>
          <a:bodyPr/>
          <a:lstStyle/>
          <a:p>
            <a:fld id="{74E66D84-729E-0046-897A-5AB9B26994C4}" type="datetime1">
              <a:rPr lang="de-DE" smtClean="0"/>
              <a:t>03.09.21</a:t>
            </a:fld>
            <a:endParaRPr lang="de-DE"/>
          </a:p>
        </p:txBody>
      </p:sp>
      <p:sp>
        <p:nvSpPr>
          <p:cNvPr id="6" name="Fußzeilenplatzhalter 5">
            <a:extLst>
              <a:ext uri="{FF2B5EF4-FFF2-40B4-BE49-F238E27FC236}">
                <a16:creationId xmlns:a16="http://schemas.microsoft.com/office/drawing/2014/main" id="{F824620E-28D6-AF43-9B37-BE3895D51521}"/>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A2E43784-E856-5349-B0E7-8F651B12E0E2}"/>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9" name="Inhaltsplatzhalter 2">
            <a:extLst>
              <a:ext uri="{FF2B5EF4-FFF2-40B4-BE49-F238E27FC236}">
                <a16:creationId xmlns:a16="http://schemas.microsoft.com/office/drawing/2014/main" id="{5D2FE3C6-118E-EF42-80D7-7D476FB64881}"/>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152094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8587CE8-0D23-694E-BBB4-FE7F924269FD}"/>
              </a:ext>
            </a:extLst>
          </p:cNvPr>
          <p:cNvSpPr>
            <a:spLocks noGrp="1"/>
          </p:cNvSpPr>
          <p:nvPr>
            <p:ph type="pic" idx="1"/>
          </p:nvPr>
        </p:nvSpPr>
        <p:spPr>
          <a:xfrm>
            <a:off x="5183188" y="1248355"/>
            <a:ext cx="6172200" cy="461269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203517CD-EE85-444C-AE75-5AD520F7129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70399341-256F-8E4F-A536-CC67E07DD345}"/>
              </a:ext>
            </a:extLst>
          </p:cNvPr>
          <p:cNvSpPr>
            <a:spLocks noGrp="1"/>
          </p:cNvSpPr>
          <p:nvPr>
            <p:ph type="dt" sz="half" idx="10"/>
          </p:nvPr>
        </p:nvSpPr>
        <p:spPr/>
        <p:txBody>
          <a:bodyPr/>
          <a:lstStyle/>
          <a:p>
            <a:fld id="{4DCF6852-C5F7-CC43-ADA5-228C0AFFB466}" type="datetime1">
              <a:rPr lang="de-DE" smtClean="0"/>
              <a:t>03.09.21</a:t>
            </a:fld>
            <a:endParaRPr lang="de-DE"/>
          </a:p>
        </p:txBody>
      </p:sp>
      <p:sp>
        <p:nvSpPr>
          <p:cNvPr id="6" name="Fußzeilenplatzhalter 5">
            <a:extLst>
              <a:ext uri="{FF2B5EF4-FFF2-40B4-BE49-F238E27FC236}">
                <a16:creationId xmlns:a16="http://schemas.microsoft.com/office/drawing/2014/main" id="{39C349F8-7FF3-CC42-8BF8-387E44C3004E}"/>
              </a:ext>
            </a:extLst>
          </p:cNvPr>
          <p:cNvSpPr>
            <a:spLocks noGrp="1"/>
          </p:cNvSpPr>
          <p:nvPr>
            <p:ph type="ftr" sz="quarter" idx="11"/>
          </p:nvPr>
        </p:nvSpPr>
        <p:spPr/>
        <p:txBody>
          <a:body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63B9207A-6000-C84B-B444-584FC99FBC8F}"/>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9" name="Inhaltsplatzhalter 2">
            <a:extLst>
              <a:ext uri="{FF2B5EF4-FFF2-40B4-BE49-F238E27FC236}">
                <a16:creationId xmlns:a16="http://schemas.microsoft.com/office/drawing/2014/main" id="{F4E9DEBB-C41C-6345-9582-89A7A48D4C3D}"/>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48890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218A065-696F-0747-9E24-87B5827B4D88}"/>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0291F877-6F54-FB4C-8CFE-B35BE13F7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F43CA261-5180-504B-905F-DCBA8D2DEB98}" type="datetime1">
              <a:rPr lang="de-DE" smtClean="0"/>
              <a:t>03.09.21</a:t>
            </a:fld>
            <a:endParaRPr lang="de-DE" dirty="0"/>
          </a:p>
        </p:txBody>
      </p:sp>
      <p:sp>
        <p:nvSpPr>
          <p:cNvPr id="6" name="Foliennummernplatzhalter 5">
            <a:extLst>
              <a:ext uri="{FF2B5EF4-FFF2-40B4-BE49-F238E27FC236}">
                <a16:creationId xmlns:a16="http://schemas.microsoft.com/office/drawing/2014/main" id="{A22B7F4A-DF4E-614F-B53B-86208B3AE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D26CBBC-A65C-324F-A558-3C7EC3B0734D}" type="slidenum">
              <a:rPr lang="de-DE" smtClean="0"/>
              <a:pPr/>
              <a:t>‹Nr.›</a:t>
            </a:fld>
            <a:endParaRPr lang="de-DE" dirty="0"/>
          </a:p>
        </p:txBody>
      </p:sp>
      <p:pic>
        <p:nvPicPr>
          <p:cNvPr id="8" name="Grafik 7">
            <a:extLst>
              <a:ext uri="{FF2B5EF4-FFF2-40B4-BE49-F238E27FC236}">
                <a16:creationId xmlns:a16="http://schemas.microsoft.com/office/drawing/2014/main" id="{BF53EB5A-0AF2-9942-8D87-B970595CC2A3}"/>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3788721" cy="1097280"/>
          </a:xfrm>
          <a:prstGeom prst="rect">
            <a:avLst/>
          </a:prstGeom>
        </p:spPr>
      </p:pic>
      <p:sp>
        <p:nvSpPr>
          <p:cNvPr id="5" name="Fußzeilenplatzhalter 4">
            <a:extLst>
              <a:ext uri="{FF2B5EF4-FFF2-40B4-BE49-F238E27FC236}">
                <a16:creationId xmlns:a16="http://schemas.microsoft.com/office/drawing/2014/main" id="{D4F4F7A2-C28E-F94B-A515-AE7072F26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September 2020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Tree>
    <p:extLst>
      <p:ext uri="{BB962C8B-B14F-4D97-AF65-F5344CB8AC3E}">
        <p14:creationId xmlns:p14="http://schemas.microsoft.com/office/powerpoint/2010/main" val="1982975099"/>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hyperlink" Target="http://pikas.dzlm.d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schulentwicklung.nrw.de/materialdatenbank/material/download/1565"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1.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DA4C78-34BB-644E-8CEA-FB12EE082C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90121"/>
            <a:ext cx="12215381" cy="4699529"/>
          </a:xfrm>
          <a:prstGeom prst="rect">
            <a:avLst/>
          </a:prstGeom>
        </p:spPr>
      </p:pic>
      <p:sp>
        <p:nvSpPr>
          <p:cNvPr id="8" name="Fußzeilenplatzhalter 4">
            <a:extLst>
              <a:ext uri="{FF2B5EF4-FFF2-40B4-BE49-F238E27FC236}">
                <a16:creationId xmlns:a16="http://schemas.microsoft.com/office/drawing/2014/main" id="{AFDCE35A-1435-C244-856D-C4F80E1EC86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7" name="Titel 1">
            <a:extLst>
              <a:ext uri="{FF2B5EF4-FFF2-40B4-BE49-F238E27FC236}">
                <a16:creationId xmlns:a16="http://schemas.microsoft.com/office/drawing/2014/main" id="{DB6DBBBB-15D8-3C48-B274-27D59F2224AC}"/>
              </a:ext>
            </a:extLst>
          </p:cNvPr>
          <p:cNvSpPr txBox="1">
            <a:spLocks/>
          </p:cNvSpPr>
          <p:nvPr/>
        </p:nvSpPr>
        <p:spPr>
          <a:xfrm>
            <a:off x="317498" y="2838854"/>
            <a:ext cx="7342259" cy="785327"/>
          </a:xfrm>
          <a:prstGeom prst="rect">
            <a:avLst/>
          </a:prstGeom>
          <a:solidFill>
            <a:schemeClr val="bg1"/>
          </a:solidFill>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dirty="0">
                <a:solidFill>
                  <a:srgbClr val="428891"/>
                </a:solidFill>
                <a:latin typeface="Open Sans Light" panose="020B0306030504020204" pitchFamily="34" charset="0"/>
                <a:ea typeface="Open Sans Light" panose="020B0306030504020204" pitchFamily="34" charset="0"/>
                <a:cs typeface="Open Sans Light" panose="020B0306030504020204" pitchFamily="34" charset="0"/>
              </a:rPr>
              <a:t>AUSGEWÄHLTEN INHALTEN DES</a:t>
            </a:r>
          </a:p>
        </p:txBody>
      </p:sp>
      <p:sp>
        <p:nvSpPr>
          <p:cNvPr id="9" name="Titel 1">
            <a:extLst>
              <a:ext uri="{FF2B5EF4-FFF2-40B4-BE49-F238E27FC236}">
                <a16:creationId xmlns:a16="http://schemas.microsoft.com/office/drawing/2014/main" id="{15D478CC-8B50-7D48-AADA-BE184369042D}"/>
              </a:ext>
            </a:extLst>
          </p:cNvPr>
          <p:cNvSpPr txBox="1">
            <a:spLocks/>
          </p:cNvSpPr>
          <p:nvPr/>
        </p:nvSpPr>
        <p:spPr>
          <a:xfrm>
            <a:off x="317498" y="1956543"/>
            <a:ext cx="9860171" cy="785327"/>
          </a:xfrm>
          <a:prstGeom prst="rect">
            <a:avLst/>
          </a:prstGeom>
          <a:solidFill>
            <a:schemeClr val="bg1"/>
          </a:solidFill>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dirty="0">
                <a:solidFill>
                  <a:srgbClr val="428891"/>
                </a:solidFill>
                <a:latin typeface="Open Sans Light" panose="020B0306030504020204" pitchFamily="34" charset="0"/>
                <a:ea typeface="Open Sans Light" panose="020B0306030504020204" pitchFamily="34" charset="0"/>
                <a:cs typeface="Open Sans Light" panose="020B0306030504020204" pitchFamily="34" charset="0"/>
              </a:rPr>
              <a:t>LERNVIDEOS UND DIGITALE PINNWÄNDE ZU</a:t>
            </a:r>
          </a:p>
        </p:txBody>
      </p:sp>
      <p:sp>
        <p:nvSpPr>
          <p:cNvPr id="11" name="Titel 1">
            <a:extLst>
              <a:ext uri="{FF2B5EF4-FFF2-40B4-BE49-F238E27FC236}">
                <a16:creationId xmlns:a16="http://schemas.microsoft.com/office/drawing/2014/main" id="{385741E4-EA2C-084C-ACF3-E141C16CA3F4}"/>
              </a:ext>
            </a:extLst>
          </p:cNvPr>
          <p:cNvSpPr txBox="1">
            <a:spLocks/>
          </p:cNvSpPr>
          <p:nvPr/>
        </p:nvSpPr>
        <p:spPr>
          <a:xfrm>
            <a:off x="317499" y="3743206"/>
            <a:ext cx="10214642" cy="785327"/>
          </a:xfrm>
          <a:prstGeom prst="rect">
            <a:avLst/>
          </a:prstGeom>
          <a:solidFill>
            <a:schemeClr val="bg1"/>
          </a:solidFill>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dirty="0">
                <a:solidFill>
                  <a:srgbClr val="428891"/>
                </a:solidFill>
                <a:latin typeface="Open Sans Light" panose="020B0306030504020204" pitchFamily="34" charset="0"/>
                <a:ea typeface="Open Sans Light" panose="020B0306030504020204" pitchFamily="34" charset="0"/>
                <a:cs typeface="Open Sans Light" panose="020B0306030504020204" pitchFamily="34" charset="0"/>
              </a:rPr>
              <a:t>MATHEMATIKUNTERRICHTS DER PRIMARSTUFE</a:t>
            </a:r>
          </a:p>
        </p:txBody>
      </p:sp>
    </p:spTree>
    <p:extLst>
      <p:ext uri="{BB962C8B-B14F-4D97-AF65-F5344CB8AC3E}">
        <p14:creationId xmlns:p14="http://schemas.microsoft.com/office/powerpoint/2010/main" val="2014617234"/>
      </p:ext>
    </p:extLst>
  </p:cSld>
  <p:clrMapOvr>
    <a:masterClrMapping/>
  </p:clrMapOvr>
  <mc:AlternateContent xmlns:mc="http://schemas.openxmlformats.org/markup-compatibility/2006" xmlns:p14="http://schemas.microsoft.com/office/powerpoint/2010/main">
    <mc:Choice Requires="p14">
      <p:transition spd="slow" p14:dur="2000" advTm="5719"/>
    </mc:Choice>
    <mc:Fallback xmlns="">
      <p:transition spd="slow" advTm="57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4AB54537-52BA-E44E-A7CD-59A9C7E2C2FB}"/>
              </a:ext>
            </a:extLst>
          </p:cNvPr>
          <p:cNvSpPr txBox="1"/>
          <p:nvPr/>
        </p:nvSpPr>
        <p:spPr>
          <a:xfrm>
            <a:off x="150964" y="3011167"/>
            <a:ext cx="7902000" cy="1969770"/>
          </a:xfrm>
          <a:prstGeom prst="rect">
            <a:avLst/>
          </a:prstGeom>
          <a:solidFill>
            <a:schemeClr val="bg1"/>
          </a:solidFill>
        </p:spPr>
        <p:txBody>
          <a:bodyPr wrap="square" rtlCol="0">
            <a:spAutoFit/>
          </a:bodyPr>
          <a:lstStyle/>
          <a:p>
            <a:r>
              <a:rPr lang="de-DE" sz="2400" b="1" dirty="0" err="1">
                <a:latin typeface="Open Sans" panose="020B0606030504020204" pitchFamily="34" charset="0"/>
              </a:rPr>
              <a:t>Erklärvideos</a:t>
            </a:r>
            <a:endParaRPr lang="de-DE" sz="2400" b="1" dirty="0">
              <a:solidFill>
                <a:srgbClr val="FF0000"/>
              </a:solidFill>
              <a:latin typeface="Open Sans" panose="020B0606030504020204" pitchFamily="34" charset="0"/>
            </a:endParaRPr>
          </a:p>
          <a:p>
            <a:endParaRPr lang="de-DE" sz="1000" dirty="0">
              <a:latin typeface="Open Sans" panose="020B0606030504020204" pitchFamily="34" charset="0"/>
              <a:ea typeface="Open Sans" panose="020B0606030504020204" pitchFamily="34" charset="0"/>
              <a:cs typeface="Open Sans" panose="020B0606030504020204" pitchFamily="34" charset="0"/>
            </a:endParaRPr>
          </a:p>
          <a:p>
            <a:r>
              <a:rPr lang="de-DE" sz="2400" dirty="0">
                <a:latin typeface="Open Sans" panose="020B0606030504020204" pitchFamily="34" charset="0"/>
                <a:ea typeface="Open Sans" panose="020B0606030504020204" pitchFamily="34" charset="0"/>
                <a:cs typeface="Open Sans" panose="020B0606030504020204" pitchFamily="34" charset="0"/>
              </a:rPr>
              <a:t>„Filme, in denen erläutert wird, wie man etwas macht oder wie etwas funktioniert bzw. in denen abstrakte Konzepte erklärt werden.“</a:t>
            </a:r>
          </a:p>
          <a:p>
            <a:pPr algn="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(Wolf, 2015, S. 123)</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dirty="0"/>
          </a:p>
        </p:txBody>
      </p:sp>
      <p:sp>
        <p:nvSpPr>
          <p:cNvPr id="3" name="Textfeld 2">
            <a:extLst>
              <a:ext uri="{FF2B5EF4-FFF2-40B4-BE49-F238E27FC236}">
                <a16:creationId xmlns:a16="http://schemas.microsoft.com/office/drawing/2014/main" id="{AE084BF2-D852-674F-AF69-2F9975AFBF1A}"/>
              </a:ext>
            </a:extLst>
          </p:cNvPr>
          <p:cNvSpPr txBox="1"/>
          <p:nvPr/>
        </p:nvSpPr>
        <p:spPr>
          <a:xfrm>
            <a:off x="150964" y="2185808"/>
            <a:ext cx="4749888" cy="461665"/>
          </a:xfrm>
          <a:prstGeom prst="rect">
            <a:avLst/>
          </a:prstGeom>
          <a:noFill/>
        </p:spPr>
        <p:txBody>
          <a:bodyPr wrap="square" rtlCol="0">
            <a:spAutoFit/>
          </a:bodyPr>
          <a:lstStyle/>
          <a:p>
            <a:r>
              <a:rPr lang="de-DE" sz="2400" b="1" dirty="0">
                <a:solidFill>
                  <a:srgbClr val="A6A6A6"/>
                </a:solidFill>
                <a:latin typeface="Open Sans" panose="020B0606030504020204" pitchFamily="34" charset="0"/>
                <a:ea typeface="Open Sans" panose="020B0606030504020204" pitchFamily="34" charset="0"/>
                <a:cs typeface="Open Sans" panose="020B0606030504020204" pitchFamily="34" charset="0"/>
              </a:rPr>
              <a:t>Aufgabenvideos</a:t>
            </a:r>
          </a:p>
        </p:txBody>
      </p:sp>
      <p:sp>
        <p:nvSpPr>
          <p:cNvPr id="10" name="Textfeld 9">
            <a:extLst>
              <a:ext uri="{FF2B5EF4-FFF2-40B4-BE49-F238E27FC236}">
                <a16:creationId xmlns:a16="http://schemas.microsoft.com/office/drawing/2014/main" id="{26006635-B98D-4A4A-94A0-93C4862914A3}"/>
              </a:ext>
            </a:extLst>
          </p:cNvPr>
          <p:cNvSpPr txBox="1"/>
          <p:nvPr/>
        </p:nvSpPr>
        <p:spPr>
          <a:xfrm>
            <a:off x="150964" y="1360618"/>
            <a:ext cx="3686732" cy="461665"/>
          </a:xfrm>
          <a:prstGeom prst="rect">
            <a:avLst/>
          </a:prstGeom>
          <a:noFill/>
        </p:spPr>
        <p:txBody>
          <a:bodyPr wrap="square" rtlCol="0">
            <a:spAutoFit/>
          </a:bodyPr>
          <a:lstStyle/>
          <a:p>
            <a:r>
              <a:rPr lang="de-DE" sz="2400" b="1" dirty="0">
                <a:solidFill>
                  <a:srgbClr val="A6A6A6"/>
                </a:solidFill>
                <a:latin typeface="Open Sans" panose="020B0606030504020204" pitchFamily="34" charset="0"/>
              </a:rPr>
              <a:t>Entdeckervideos</a:t>
            </a:r>
          </a:p>
        </p:txBody>
      </p:sp>
      <p:sp>
        <p:nvSpPr>
          <p:cNvPr id="11" name="Fußzeilenplatzhalter 4">
            <a:extLst>
              <a:ext uri="{FF2B5EF4-FFF2-40B4-BE49-F238E27FC236}">
                <a16:creationId xmlns:a16="http://schemas.microsoft.com/office/drawing/2014/main" id="{F7FBDC8E-D7B3-7444-997E-FB4CAACAD05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1B24E016-901E-2F4F-A433-2584B93ADEE4}"/>
              </a:ext>
            </a:extLst>
          </p:cNvPr>
          <p:cNvSpPr txBox="1"/>
          <p:nvPr/>
        </p:nvSpPr>
        <p:spPr>
          <a:xfrm>
            <a:off x="4150517" y="421901"/>
            <a:ext cx="5664043"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grpSp>
        <p:nvGrpSpPr>
          <p:cNvPr id="9" name="Gruppieren 8">
            <a:extLst>
              <a:ext uri="{FF2B5EF4-FFF2-40B4-BE49-F238E27FC236}">
                <a16:creationId xmlns:a16="http://schemas.microsoft.com/office/drawing/2014/main" id="{FE1A38A0-0C79-8546-A6D0-B1FAAE47BCC1}"/>
              </a:ext>
            </a:extLst>
          </p:cNvPr>
          <p:cNvGrpSpPr>
            <a:grpSpLocks noChangeAspect="1"/>
          </p:cNvGrpSpPr>
          <p:nvPr/>
        </p:nvGrpSpPr>
        <p:grpSpPr>
          <a:xfrm>
            <a:off x="8280910" y="1144800"/>
            <a:ext cx="7402481" cy="5212800"/>
            <a:chOff x="8280910" y="1697807"/>
            <a:chExt cx="6615404" cy="4658543"/>
          </a:xfrm>
        </p:grpSpPr>
        <p:sp>
          <p:nvSpPr>
            <p:cNvPr id="13" name="Abgerundetes Rechteck 12">
              <a:extLst>
                <a:ext uri="{FF2B5EF4-FFF2-40B4-BE49-F238E27FC236}">
                  <a16:creationId xmlns:a16="http://schemas.microsoft.com/office/drawing/2014/main" id="{CB6A1591-1241-864C-B562-B026A6F91C38}"/>
                </a:ext>
              </a:extLst>
            </p:cNvPr>
            <p:cNvSpPr/>
            <p:nvPr/>
          </p:nvSpPr>
          <p:spPr>
            <a:xfrm>
              <a:off x="8280910" y="1697807"/>
              <a:ext cx="6615404" cy="4658543"/>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026A756E-C8B0-664E-B5E4-40F20C75DB47}"/>
                </a:ext>
              </a:extLst>
            </p:cNvPr>
            <p:cNvGrpSpPr/>
            <p:nvPr/>
          </p:nvGrpSpPr>
          <p:grpSpPr>
            <a:xfrm>
              <a:off x="8622212" y="1942031"/>
              <a:ext cx="5932924" cy="4144015"/>
              <a:chOff x="8622212" y="1942031"/>
              <a:chExt cx="5932924" cy="4144015"/>
            </a:xfrm>
          </p:grpSpPr>
          <p:pic>
            <p:nvPicPr>
              <p:cNvPr id="16" name="Grafik 15">
                <a:extLst>
                  <a:ext uri="{FF2B5EF4-FFF2-40B4-BE49-F238E27FC236}">
                    <a16:creationId xmlns:a16="http://schemas.microsoft.com/office/drawing/2014/main" id="{8D0D3055-D788-AA45-A0A0-609A9A718355}"/>
                  </a:ext>
                </a:extLst>
              </p:cNvPr>
              <p:cNvPicPr>
                <a:picLocks noChangeAspect="1"/>
              </p:cNvPicPr>
              <p:nvPr/>
            </p:nvPicPr>
            <p:blipFill>
              <a:blip r:embed="rId4"/>
              <a:stretch>
                <a:fillRect/>
              </a:stretch>
            </p:blipFill>
            <p:spPr>
              <a:xfrm>
                <a:off x="8622336" y="1942031"/>
                <a:ext cx="5932800" cy="4144015"/>
              </a:xfrm>
              <a:prstGeom prst="rect">
                <a:avLst/>
              </a:prstGeom>
            </p:spPr>
          </p:pic>
          <p:sp>
            <p:nvSpPr>
              <p:cNvPr id="17" name="Rechteck 16">
                <a:extLst>
                  <a:ext uri="{FF2B5EF4-FFF2-40B4-BE49-F238E27FC236}">
                    <a16:creationId xmlns:a16="http://schemas.microsoft.com/office/drawing/2014/main" id="{FF82B907-F5A6-9F4F-86B5-324CC40302C6}"/>
                  </a:ext>
                </a:extLst>
              </p:cNvPr>
              <p:cNvSpPr/>
              <p:nvPr/>
            </p:nvSpPr>
            <p:spPr>
              <a:xfrm>
                <a:off x="8622212" y="2321393"/>
                <a:ext cx="5932800" cy="376465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a:extLst>
                  <a:ext uri="{FF2B5EF4-FFF2-40B4-BE49-F238E27FC236}">
                    <a16:creationId xmlns:a16="http://schemas.microsoft.com/office/drawing/2014/main" id="{2007E52C-6164-4B4B-8078-6037956CD03E}"/>
                  </a:ext>
                </a:extLst>
              </p:cNvPr>
              <p:cNvPicPr>
                <a:picLocks noChangeAspect="1"/>
              </p:cNvPicPr>
              <p:nvPr/>
            </p:nvPicPr>
            <p:blipFill rotWithShape="1">
              <a:blip r:embed="rId5"/>
              <a:srcRect l="30892" t="98639"/>
              <a:stretch/>
            </p:blipFill>
            <p:spPr>
              <a:xfrm>
                <a:off x="10455006" y="5970422"/>
                <a:ext cx="4100005" cy="115623"/>
              </a:xfrm>
              <a:prstGeom prst="rect">
                <a:avLst/>
              </a:prstGeom>
            </p:spPr>
          </p:pic>
          <p:pic>
            <p:nvPicPr>
              <p:cNvPr id="19" name="Grafik 18">
                <a:extLst>
                  <a:ext uri="{FF2B5EF4-FFF2-40B4-BE49-F238E27FC236}">
                    <a16:creationId xmlns:a16="http://schemas.microsoft.com/office/drawing/2014/main" id="{951793C0-F2E4-024D-A40C-2689336C9A77}"/>
                  </a:ext>
                </a:extLst>
              </p:cNvPr>
              <p:cNvPicPr>
                <a:picLocks noChangeAspect="1"/>
              </p:cNvPicPr>
              <p:nvPr/>
            </p:nvPicPr>
            <p:blipFill rotWithShape="1">
              <a:blip r:embed="rId5"/>
              <a:srcRect t="28955" b="25903"/>
              <a:stretch/>
            </p:blipFill>
            <p:spPr>
              <a:xfrm>
                <a:off x="8785769" y="2321393"/>
                <a:ext cx="5605685" cy="3622775"/>
              </a:xfrm>
              <a:prstGeom prst="rect">
                <a:avLst/>
              </a:prstGeom>
            </p:spPr>
          </p:pic>
        </p:grpSp>
      </p:grpSp>
      <p:sp>
        <p:nvSpPr>
          <p:cNvPr id="21" name="Rechteck 20">
            <a:extLst>
              <a:ext uri="{FF2B5EF4-FFF2-40B4-BE49-F238E27FC236}">
                <a16:creationId xmlns:a16="http://schemas.microsoft.com/office/drawing/2014/main" id="{515F0A88-8838-5749-A601-12D5C022A388}"/>
              </a:ext>
            </a:extLst>
          </p:cNvPr>
          <p:cNvSpPr/>
          <p:nvPr/>
        </p:nvSpPr>
        <p:spPr bwMode="auto">
          <a:xfrm>
            <a:off x="8154000" y="6353941"/>
            <a:ext cx="3763770" cy="261610"/>
          </a:xfrm>
          <a:prstGeom prst="rect">
            <a:avLst/>
          </a:prstGeom>
        </p:spPr>
        <p:txBody>
          <a:bodyPr wrap="squar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https://pikas-digi.dzlm.de/node/29</a:t>
            </a:r>
          </a:p>
        </p:txBody>
      </p:sp>
      <p:sp>
        <p:nvSpPr>
          <p:cNvPr id="22" name="Foliennummernplatzhalter 5">
            <a:extLst>
              <a:ext uri="{FF2B5EF4-FFF2-40B4-BE49-F238E27FC236}">
                <a16:creationId xmlns:a16="http://schemas.microsoft.com/office/drawing/2014/main" id="{D1898015-D627-DA4E-A725-E83FC08805F5}"/>
              </a:ext>
            </a:extLst>
          </p:cNvPr>
          <p:cNvSpPr>
            <a:spLocks noGrp="1"/>
          </p:cNvSpPr>
          <p:nvPr>
            <p:ph type="sldNum" sz="quarter" idx="12"/>
          </p:nvPr>
        </p:nvSpPr>
        <p:spPr>
          <a:xfrm>
            <a:off x="10212946" y="6356350"/>
            <a:ext cx="1140854" cy="365125"/>
          </a:xfrm>
        </p:spPr>
        <p:txBody>
          <a:bodyPr/>
          <a:lstStyle/>
          <a:p>
            <a:fld id="{63DC21CD-A42E-AB42-85DA-371CDC81102A}" type="slidenum">
              <a:rPr lang="de-DE" smtClean="0"/>
              <a:pPr/>
              <a:t>9</a:t>
            </a:fld>
            <a:endParaRPr lang="de-DE" dirty="0"/>
          </a:p>
        </p:txBody>
      </p:sp>
    </p:spTree>
    <p:custDataLst>
      <p:tags r:id="rId1"/>
    </p:custDataLst>
    <p:extLst>
      <p:ext uri="{BB962C8B-B14F-4D97-AF65-F5344CB8AC3E}">
        <p14:creationId xmlns:p14="http://schemas.microsoft.com/office/powerpoint/2010/main" val="602427738"/>
      </p:ext>
    </p:extLst>
  </p:cSld>
  <p:clrMapOvr>
    <a:masterClrMapping/>
  </p:clrMapOvr>
  <mc:AlternateContent xmlns:mc="http://schemas.openxmlformats.org/markup-compatibility/2006" xmlns:p14="http://schemas.microsoft.com/office/powerpoint/2010/main">
    <mc:Choice Requires="p14">
      <p:transition spd="slow" p14:dur="2000" advTm="84894"/>
    </mc:Choice>
    <mc:Fallback xmlns="">
      <p:transition spd="slow" advTm="8489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10</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dirty="0"/>
          </a:p>
        </p:txBody>
      </p:sp>
      <p:sp>
        <p:nvSpPr>
          <p:cNvPr id="11" name="Rechteck 10">
            <a:extLst>
              <a:ext uri="{FF2B5EF4-FFF2-40B4-BE49-F238E27FC236}">
                <a16:creationId xmlns:a16="http://schemas.microsoft.com/office/drawing/2014/main" id="{883850AB-6001-8747-ABDC-D9DD4F937E8D}"/>
              </a:ext>
            </a:extLst>
          </p:cNvPr>
          <p:cNvSpPr/>
          <p:nvPr/>
        </p:nvSpPr>
        <p:spPr>
          <a:xfrm>
            <a:off x="2343794" y="4140359"/>
            <a:ext cx="7504412" cy="2215991"/>
          </a:xfrm>
          <a:prstGeom prst="rect">
            <a:avLst/>
          </a:prstGeom>
          <a:solidFill>
            <a:schemeClr val="bg1"/>
          </a:solidFill>
        </p:spPr>
        <p:txBody>
          <a:bodyPr wrap="square">
            <a:spAutoFit/>
          </a:bodyPr>
          <a:lstStyle/>
          <a:p>
            <a:pPr lvl="0"/>
            <a:r>
              <a:rPr lang="de-DE" sz="2300" b="1" dirty="0">
                <a:latin typeface="Open Sans" panose="020B0606030504020204" pitchFamily="34" charset="0"/>
                <a:ea typeface="Open Sans" panose="020B0606030504020204" pitchFamily="34" charset="0"/>
                <a:cs typeface="Open Sans" panose="020B0606030504020204" pitchFamily="34" charset="0"/>
              </a:rPr>
              <a:t>Intention:</a:t>
            </a:r>
          </a:p>
          <a:p>
            <a:pPr marL="342900" lvl="0" indent="-342900">
              <a:buFont typeface="Arial" panose="020B0604020202020204" pitchFamily="34" charset="0"/>
              <a:buChar char="•"/>
            </a:pPr>
            <a:r>
              <a:rPr lang="de-DE" sz="2300" dirty="0">
                <a:latin typeface="Open Sans" panose="020B0606030504020204" pitchFamily="34" charset="0"/>
                <a:ea typeface="Open Sans" panose="020B0606030504020204" pitchFamily="34" charset="0"/>
                <a:cs typeface="Open Sans" panose="020B0606030504020204" pitchFamily="34" charset="0"/>
              </a:rPr>
              <a:t>Nicht nur prozedurale Techniken einüben, sondern vor allem verständnisorientiert unterrichten.</a:t>
            </a:r>
          </a:p>
          <a:p>
            <a:pPr marL="342900" lvl="0" indent="-342900">
              <a:buFont typeface="Arial" panose="020B0604020202020204" pitchFamily="34" charset="0"/>
              <a:buChar char="•"/>
            </a:pPr>
            <a:r>
              <a:rPr lang="de-DE" sz="2300" dirty="0">
                <a:latin typeface="Open Sans" panose="020B0606030504020204" pitchFamily="34" charset="0"/>
                <a:ea typeface="Open Sans" panose="020B0606030504020204" pitchFamily="34" charset="0"/>
                <a:cs typeface="Open Sans" panose="020B0606030504020204" pitchFamily="34" charset="0"/>
              </a:rPr>
              <a:t>Kinder unterstützen, mathematische Zusammenhänge zu verstehen und durchdringen zu können.</a:t>
            </a:r>
          </a:p>
        </p:txBody>
      </p:sp>
      <p:sp>
        <p:nvSpPr>
          <p:cNvPr id="10" name="Fußzeilenplatzhalter 4">
            <a:extLst>
              <a:ext uri="{FF2B5EF4-FFF2-40B4-BE49-F238E27FC236}">
                <a16:creationId xmlns:a16="http://schemas.microsoft.com/office/drawing/2014/main" id="{21234F7B-D45B-784E-B7BF-1F8F5D41D24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2" name="Textfeld 11">
            <a:extLst>
              <a:ext uri="{FF2B5EF4-FFF2-40B4-BE49-F238E27FC236}">
                <a16:creationId xmlns:a16="http://schemas.microsoft.com/office/drawing/2014/main" id="{BCF5DCE3-9C12-0542-952C-D25F2884A089}"/>
              </a:ext>
            </a:extLst>
          </p:cNvPr>
          <p:cNvSpPr txBox="1"/>
          <p:nvPr/>
        </p:nvSpPr>
        <p:spPr>
          <a:xfrm>
            <a:off x="4150517" y="421901"/>
            <a:ext cx="5664043"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F6FD2F1B-3A60-6046-AA16-716A679F29D1}"/>
              </a:ext>
            </a:extLst>
          </p:cNvPr>
          <p:cNvSpPr txBox="1"/>
          <p:nvPr/>
        </p:nvSpPr>
        <p:spPr>
          <a:xfrm>
            <a:off x="2526916" y="1506858"/>
            <a:ext cx="7144550" cy="2554545"/>
          </a:xfrm>
          <a:prstGeom prst="rect">
            <a:avLst/>
          </a:prstGeom>
          <a:noFill/>
          <a:ln w="38100">
            <a:noFill/>
            <a:extLst>
              <a:ext uri="{C807C97D-BFC1-408E-A445-0C87EB9F89A2}">
                <ask:lineSketchStyleProps xmlns:ask="http://schemas.microsoft.com/office/drawing/2018/sketchyshapes" sd="2374350195">
                  <a:custGeom>
                    <a:avLst/>
                    <a:gdLst>
                      <a:gd name="connsiteX0" fmla="*/ 0 w 7144550"/>
                      <a:gd name="connsiteY0" fmla="*/ 0 h 2554545"/>
                      <a:gd name="connsiteX1" fmla="*/ 435168 w 7144550"/>
                      <a:gd name="connsiteY1" fmla="*/ 0 h 2554545"/>
                      <a:gd name="connsiteX2" fmla="*/ 1084673 w 7144550"/>
                      <a:gd name="connsiteY2" fmla="*/ 0 h 2554545"/>
                      <a:gd name="connsiteX3" fmla="*/ 1734177 w 7144550"/>
                      <a:gd name="connsiteY3" fmla="*/ 0 h 2554545"/>
                      <a:gd name="connsiteX4" fmla="*/ 2383682 w 7144550"/>
                      <a:gd name="connsiteY4" fmla="*/ 0 h 2554545"/>
                      <a:gd name="connsiteX5" fmla="*/ 3033186 w 7144550"/>
                      <a:gd name="connsiteY5" fmla="*/ 0 h 2554545"/>
                      <a:gd name="connsiteX6" fmla="*/ 3468354 w 7144550"/>
                      <a:gd name="connsiteY6" fmla="*/ 0 h 2554545"/>
                      <a:gd name="connsiteX7" fmla="*/ 3903522 w 7144550"/>
                      <a:gd name="connsiteY7" fmla="*/ 0 h 2554545"/>
                      <a:gd name="connsiteX8" fmla="*/ 4410136 w 7144550"/>
                      <a:gd name="connsiteY8" fmla="*/ 0 h 2554545"/>
                      <a:gd name="connsiteX9" fmla="*/ 5202531 w 7144550"/>
                      <a:gd name="connsiteY9" fmla="*/ 0 h 2554545"/>
                      <a:gd name="connsiteX10" fmla="*/ 5994927 w 7144550"/>
                      <a:gd name="connsiteY10" fmla="*/ 0 h 2554545"/>
                      <a:gd name="connsiteX11" fmla="*/ 7144550 w 7144550"/>
                      <a:gd name="connsiteY11" fmla="*/ 0 h 2554545"/>
                      <a:gd name="connsiteX12" fmla="*/ 7144550 w 7144550"/>
                      <a:gd name="connsiteY12" fmla="*/ 562000 h 2554545"/>
                      <a:gd name="connsiteX13" fmla="*/ 7144550 w 7144550"/>
                      <a:gd name="connsiteY13" fmla="*/ 1175091 h 2554545"/>
                      <a:gd name="connsiteX14" fmla="*/ 7144550 w 7144550"/>
                      <a:gd name="connsiteY14" fmla="*/ 1839272 h 2554545"/>
                      <a:gd name="connsiteX15" fmla="*/ 7144550 w 7144550"/>
                      <a:gd name="connsiteY15" fmla="*/ 2554545 h 2554545"/>
                      <a:gd name="connsiteX16" fmla="*/ 6637936 w 7144550"/>
                      <a:gd name="connsiteY16" fmla="*/ 2554545 h 2554545"/>
                      <a:gd name="connsiteX17" fmla="*/ 6202768 w 7144550"/>
                      <a:gd name="connsiteY17" fmla="*/ 2554545 h 2554545"/>
                      <a:gd name="connsiteX18" fmla="*/ 5696155 w 7144550"/>
                      <a:gd name="connsiteY18" fmla="*/ 2554545 h 2554545"/>
                      <a:gd name="connsiteX19" fmla="*/ 4903759 w 7144550"/>
                      <a:gd name="connsiteY19" fmla="*/ 2554545 h 2554545"/>
                      <a:gd name="connsiteX20" fmla="*/ 4254255 w 7144550"/>
                      <a:gd name="connsiteY20" fmla="*/ 2554545 h 2554545"/>
                      <a:gd name="connsiteX21" fmla="*/ 3676196 w 7144550"/>
                      <a:gd name="connsiteY21" fmla="*/ 2554545 h 2554545"/>
                      <a:gd name="connsiteX22" fmla="*/ 3241028 w 7144550"/>
                      <a:gd name="connsiteY22" fmla="*/ 2554545 h 2554545"/>
                      <a:gd name="connsiteX23" fmla="*/ 2662969 w 7144550"/>
                      <a:gd name="connsiteY23" fmla="*/ 2554545 h 2554545"/>
                      <a:gd name="connsiteX24" fmla="*/ 2013464 w 7144550"/>
                      <a:gd name="connsiteY24" fmla="*/ 2554545 h 2554545"/>
                      <a:gd name="connsiteX25" fmla="*/ 1578296 w 7144550"/>
                      <a:gd name="connsiteY25" fmla="*/ 2554545 h 2554545"/>
                      <a:gd name="connsiteX26" fmla="*/ 857346 w 7144550"/>
                      <a:gd name="connsiteY26" fmla="*/ 2554545 h 2554545"/>
                      <a:gd name="connsiteX27" fmla="*/ 0 w 7144550"/>
                      <a:gd name="connsiteY27" fmla="*/ 2554545 h 2554545"/>
                      <a:gd name="connsiteX28" fmla="*/ 0 w 7144550"/>
                      <a:gd name="connsiteY28" fmla="*/ 1992545 h 2554545"/>
                      <a:gd name="connsiteX29" fmla="*/ 0 w 7144550"/>
                      <a:gd name="connsiteY29" fmla="*/ 1405000 h 2554545"/>
                      <a:gd name="connsiteX30" fmla="*/ 0 w 7144550"/>
                      <a:gd name="connsiteY30" fmla="*/ 766364 h 2554545"/>
                      <a:gd name="connsiteX31" fmla="*/ 0 w 7144550"/>
                      <a:gd name="connsiteY31"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44550" h="2554545" extrusionOk="0">
                        <a:moveTo>
                          <a:pt x="0" y="0"/>
                        </a:moveTo>
                        <a:cubicBezTo>
                          <a:pt x="210823" y="-10874"/>
                          <a:pt x="223027" y="-6204"/>
                          <a:pt x="435168" y="0"/>
                        </a:cubicBezTo>
                        <a:cubicBezTo>
                          <a:pt x="647309" y="6204"/>
                          <a:pt x="932038" y="-18238"/>
                          <a:pt x="1084673" y="0"/>
                        </a:cubicBezTo>
                        <a:cubicBezTo>
                          <a:pt x="1237308" y="18238"/>
                          <a:pt x="1534973" y="-14723"/>
                          <a:pt x="1734177" y="0"/>
                        </a:cubicBezTo>
                        <a:cubicBezTo>
                          <a:pt x="1933381" y="14723"/>
                          <a:pt x="2135298" y="4902"/>
                          <a:pt x="2383682" y="0"/>
                        </a:cubicBezTo>
                        <a:cubicBezTo>
                          <a:pt x="2632066" y="-4902"/>
                          <a:pt x="2806456" y="-624"/>
                          <a:pt x="3033186" y="0"/>
                        </a:cubicBezTo>
                        <a:cubicBezTo>
                          <a:pt x="3259916" y="624"/>
                          <a:pt x="3362576" y="-14784"/>
                          <a:pt x="3468354" y="0"/>
                        </a:cubicBezTo>
                        <a:cubicBezTo>
                          <a:pt x="3574132" y="14784"/>
                          <a:pt x="3719786" y="-2329"/>
                          <a:pt x="3903522" y="0"/>
                        </a:cubicBezTo>
                        <a:cubicBezTo>
                          <a:pt x="4087258" y="2329"/>
                          <a:pt x="4208541" y="-23139"/>
                          <a:pt x="4410136" y="0"/>
                        </a:cubicBezTo>
                        <a:cubicBezTo>
                          <a:pt x="4611731" y="23139"/>
                          <a:pt x="4866953" y="-5526"/>
                          <a:pt x="5202531" y="0"/>
                        </a:cubicBezTo>
                        <a:cubicBezTo>
                          <a:pt x="5538110" y="5526"/>
                          <a:pt x="5643442" y="-31186"/>
                          <a:pt x="5994927" y="0"/>
                        </a:cubicBezTo>
                        <a:cubicBezTo>
                          <a:pt x="6346412" y="31186"/>
                          <a:pt x="6714760" y="51830"/>
                          <a:pt x="7144550" y="0"/>
                        </a:cubicBezTo>
                        <a:cubicBezTo>
                          <a:pt x="7138150" y="245881"/>
                          <a:pt x="7119598" y="423100"/>
                          <a:pt x="7144550" y="562000"/>
                        </a:cubicBezTo>
                        <a:cubicBezTo>
                          <a:pt x="7169502" y="700900"/>
                          <a:pt x="7161048" y="1009602"/>
                          <a:pt x="7144550" y="1175091"/>
                        </a:cubicBezTo>
                        <a:cubicBezTo>
                          <a:pt x="7128052" y="1340580"/>
                          <a:pt x="7135348" y="1582760"/>
                          <a:pt x="7144550" y="1839272"/>
                        </a:cubicBezTo>
                        <a:cubicBezTo>
                          <a:pt x="7153752" y="2095784"/>
                          <a:pt x="7170550" y="2381619"/>
                          <a:pt x="7144550" y="2554545"/>
                        </a:cubicBezTo>
                        <a:cubicBezTo>
                          <a:pt x="7041257" y="2539381"/>
                          <a:pt x="6783960" y="2536225"/>
                          <a:pt x="6637936" y="2554545"/>
                        </a:cubicBezTo>
                        <a:cubicBezTo>
                          <a:pt x="6491912" y="2572865"/>
                          <a:pt x="6375766" y="2543919"/>
                          <a:pt x="6202768" y="2554545"/>
                        </a:cubicBezTo>
                        <a:cubicBezTo>
                          <a:pt x="6029770" y="2565171"/>
                          <a:pt x="5911278" y="2532008"/>
                          <a:pt x="5696155" y="2554545"/>
                        </a:cubicBezTo>
                        <a:cubicBezTo>
                          <a:pt x="5481032" y="2577082"/>
                          <a:pt x="5151831" y="2519476"/>
                          <a:pt x="4903759" y="2554545"/>
                        </a:cubicBezTo>
                        <a:cubicBezTo>
                          <a:pt x="4655687" y="2589614"/>
                          <a:pt x="4572584" y="2560950"/>
                          <a:pt x="4254255" y="2554545"/>
                        </a:cubicBezTo>
                        <a:cubicBezTo>
                          <a:pt x="3935926" y="2548140"/>
                          <a:pt x="3929776" y="2547271"/>
                          <a:pt x="3676196" y="2554545"/>
                        </a:cubicBezTo>
                        <a:cubicBezTo>
                          <a:pt x="3422616" y="2561819"/>
                          <a:pt x="3418813" y="2562145"/>
                          <a:pt x="3241028" y="2554545"/>
                        </a:cubicBezTo>
                        <a:cubicBezTo>
                          <a:pt x="3063243" y="2546945"/>
                          <a:pt x="2830751" y="2532350"/>
                          <a:pt x="2662969" y="2554545"/>
                        </a:cubicBezTo>
                        <a:cubicBezTo>
                          <a:pt x="2495187" y="2576740"/>
                          <a:pt x="2320307" y="2573335"/>
                          <a:pt x="2013464" y="2554545"/>
                        </a:cubicBezTo>
                        <a:cubicBezTo>
                          <a:pt x="1706621" y="2535755"/>
                          <a:pt x="1757677" y="2538704"/>
                          <a:pt x="1578296" y="2554545"/>
                        </a:cubicBezTo>
                        <a:cubicBezTo>
                          <a:pt x="1398915" y="2570386"/>
                          <a:pt x="1165018" y="2539586"/>
                          <a:pt x="857346" y="2554545"/>
                        </a:cubicBezTo>
                        <a:cubicBezTo>
                          <a:pt x="549674" y="2569505"/>
                          <a:pt x="210342" y="2584040"/>
                          <a:pt x="0" y="2554545"/>
                        </a:cubicBezTo>
                        <a:cubicBezTo>
                          <a:pt x="16488" y="2397242"/>
                          <a:pt x="-15665" y="2254729"/>
                          <a:pt x="0" y="1992545"/>
                        </a:cubicBezTo>
                        <a:cubicBezTo>
                          <a:pt x="15665" y="1730361"/>
                          <a:pt x="-23598" y="1676772"/>
                          <a:pt x="0" y="1405000"/>
                        </a:cubicBezTo>
                        <a:cubicBezTo>
                          <a:pt x="23598" y="1133228"/>
                          <a:pt x="-5859" y="988570"/>
                          <a:pt x="0" y="766364"/>
                        </a:cubicBezTo>
                        <a:cubicBezTo>
                          <a:pt x="5859" y="544158"/>
                          <a:pt x="12320" y="246472"/>
                          <a:pt x="0" y="0"/>
                        </a:cubicBezTo>
                        <a:close/>
                      </a:path>
                    </a:pathLst>
                  </a:custGeom>
                  <ask:type>
                    <ask:lineSketchFreehand/>
                  </ask:type>
                </ask:lineSketchStyleProps>
              </a:ext>
            </a:extLst>
          </a:ln>
        </p:spPr>
        <p:txBody>
          <a:bodyPr wrap="square" rtlCol="0">
            <a:spAutoFit/>
          </a:bodyPr>
          <a:lstStyle/>
          <a:p>
            <a:r>
              <a:rPr lang="de-DE" sz="2400" dirty="0">
                <a:latin typeface="Open Sans" panose="020B0606030504020204" pitchFamily="34" charset="0"/>
                <a:ea typeface="Open Sans" panose="020B0606030504020204" pitchFamily="34" charset="0"/>
                <a:cs typeface="Open Sans" panose="020B0606030504020204" pitchFamily="34" charset="0"/>
              </a:rPr>
              <a:t>„Die meisten im Netz veröffentlichten Lernvideos sind eher auf einen passiven Konsum ausgerichtet. In den meisten Fällen geht es um grundlegende mathematische Regeln, Vorgehensweisen oder Lösungswege anhand von konkreten Beispielen.“</a:t>
            </a:r>
          </a:p>
          <a:p>
            <a:pPr algn="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(Rink &amp; Walter, 2020, S. 69)</a:t>
            </a:r>
          </a:p>
        </p:txBody>
      </p:sp>
    </p:spTree>
    <p:custDataLst>
      <p:tags r:id="rId1"/>
    </p:custDataLst>
    <p:extLst>
      <p:ext uri="{BB962C8B-B14F-4D97-AF65-F5344CB8AC3E}">
        <p14:creationId xmlns:p14="http://schemas.microsoft.com/office/powerpoint/2010/main" val="3087908504"/>
      </p:ext>
    </p:extLst>
  </p:cSld>
  <p:clrMapOvr>
    <a:masterClrMapping/>
  </p:clrMapOvr>
  <mc:AlternateContent xmlns:mc="http://schemas.openxmlformats.org/markup-compatibility/2006" xmlns:p14="http://schemas.microsoft.com/office/powerpoint/2010/main">
    <mc:Choice Requires="p14">
      <p:transition spd="slow" p14:dur="2000" advTm="84894"/>
    </mc:Choice>
    <mc:Fallback xmlns="">
      <p:transition spd="slow" advTm="848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0" name="Rechteck 19">
            <a:extLst>
              <a:ext uri="{FF2B5EF4-FFF2-40B4-BE49-F238E27FC236}">
                <a16:creationId xmlns:a16="http://schemas.microsoft.com/office/drawing/2014/main" id="{3C7F6296-913A-254C-B802-F64FE38A8818}"/>
              </a:ext>
            </a:extLst>
          </p:cNvPr>
          <p:cNvSpPr/>
          <p:nvPr/>
        </p:nvSpPr>
        <p:spPr>
          <a:xfrm>
            <a:off x="454429" y="2321393"/>
            <a:ext cx="6384254" cy="461665"/>
          </a:xfrm>
          <a:prstGeom prst="rect">
            <a:avLst/>
          </a:prstGeom>
          <a:noFill/>
        </p:spPr>
        <p:txBody>
          <a:bodyPr wrap="square">
            <a:spAutoFit/>
          </a:bodyPr>
          <a:lstStyle/>
          <a:p>
            <a:pPr marL="342900" lvl="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Eliminieren sachfremder Informationen</a:t>
            </a:r>
          </a:p>
        </p:txBody>
      </p:sp>
      <p:sp>
        <p:nvSpPr>
          <p:cNvPr id="27" name="Rechteck 26">
            <a:extLst>
              <a:ext uri="{FF2B5EF4-FFF2-40B4-BE49-F238E27FC236}">
                <a16:creationId xmlns:a16="http://schemas.microsoft.com/office/drawing/2014/main" id="{49C01178-9F95-C640-8BDC-1EB2AB77405B}"/>
              </a:ext>
            </a:extLst>
          </p:cNvPr>
          <p:cNvSpPr/>
          <p:nvPr/>
        </p:nvSpPr>
        <p:spPr>
          <a:xfrm>
            <a:off x="454428" y="3347545"/>
            <a:ext cx="7176082" cy="461665"/>
          </a:xfrm>
          <a:prstGeom prst="rect">
            <a:avLst/>
          </a:prstGeom>
          <a:noFill/>
        </p:spPr>
        <p:txBody>
          <a:bodyPr wrap="square">
            <a:spAutoFit/>
          </a:bodyPr>
          <a:lstStyle/>
          <a:p>
            <a:pPr marL="342900" lvl="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Aufteilen der Lerneinheit in kleinere Segmente</a:t>
            </a:r>
          </a:p>
        </p:txBody>
      </p:sp>
      <p:sp>
        <p:nvSpPr>
          <p:cNvPr id="28" name="Rechteck 27">
            <a:extLst>
              <a:ext uri="{FF2B5EF4-FFF2-40B4-BE49-F238E27FC236}">
                <a16:creationId xmlns:a16="http://schemas.microsoft.com/office/drawing/2014/main" id="{DBE94E64-3F4A-5640-A413-6076258EC6CE}"/>
              </a:ext>
            </a:extLst>
          </p:cNvPr>
          <p:cNvSpPr/>
          <p:nvPr/>
        </p:nvSpPr>
        <p:spPr>
          <a:xfrm>
            <a:off x="454428" y="3903027"/>
            <a:ext cx="7312201" cy="830997"/>
          </a:xfrm>
          <a:prstGeom prst="rect">
            <a:avLst/>
          </a:prstGeom>
          <a:noFill/>
        </p:spPr>
        <p:txBody>
          <a:bodyPr wrap="square">
            <a:spAutoFit/>
          </a:bodyPr>
          <a:lstStyle/>
          <a:p>
            <a:pPr marL="342900" lvl="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Verwendung von Visualisierungen und schriftlichen Verbalisierungen</a:t>
            </a:r>
          </a:p>
        </p:txBody>
      </p:sp>
      <p:sp>
        <p:nvSpPr>
          <p:cNvPr id="4" name="Rechteck 3">
            <a:extLst>
              <a:ext uri="{FF2B5EF4-FFF2-40B4-BE49-F238E27FC236}">
                <a16:creationId xmlns:a16="http://schemas.microsoft.com/office/drawing/2014/main" id="{1E755097-9C7B-8E42-873B-E713E7E187DE}"/>
              </a:ext>
            </a:extLst>
          </p:cNvPr>
          <p:cNvSpPr/>
          <p:nvPr/>
        </p:nvSpPr>
        <p:spPr>
          <a:xfrm>
            <a:off x="3996943" y="4777317"/>
            <a:ext cx="3769686" cy="338554"/>
          </a:xfrm>
          <a:prstGeom prst="rect">
            <a:avLst/>
          </a:prstGeom>
        </p:spPr>
        <p:txBody>
          <a:bodyPr wrap="none">
            <a:spAutoFit/>
          </a:bodyPr>
          <a:lstStyle/>
          <a:p>
            <a:pPr lvl="0" algn="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(Mayer, 2001; Mayer &amp; Moreno, 2003)</a:t>
            </a:r>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11</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a:p>
        </p:txBody>
      </p:sp>
      <p:sp>
        <p:nvSpPr>
          <p:cNvPr id="22" name="Rechteck 21">
            <a:extLst>
              <a:ext uri="{FF2B5EF4-FFF2-40B4-BE49-F238E27FC236}">
                <a16:creationId xmlns:a16="http://schemas.microsoft.com/office/drawing/2014/main" id="{3C7F6296-913A-254C-B802-F64FE38A8818}"/>
              </a:ext>
            </a:extLst>
          </p:cNvPr>
          <p:cNvSpPr/>
          <p:nvPr/>
        </p:nvSpPr>
        <p:spPr>
          <a:xfrm>
            <a:off x="454428" y="2859071"/>
            <a:ext cx="6641831" cy="461665"/>
          </a:xfrm>
          <a:prstGeom prst="rect">
            <a:avLst/>
          </a:prstGeom>
          <a:noFill/>
        </p:spPr>
        <p:txBody>
          <a:bodyPr wrap="square">
            <a:spAutoFit/>
          </a:bodyPr>
          <a:lstStyle/>
          <a:p>
            <a:pPr marL="342900" lvl="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Hervorheben wesentlicher Informationen</a:t>
            </a:r>
          </a:p>
        </p:txBody>
      </p:sp>
      <p:sp>
        <p:nvSpPr>
          <p:cNvPr id="15" name="Rechteck 14">
            <a:extLst>
              <a:ext uri="{FF2B5EF4-FFF2-40B4-BE49-F238E27FC236}">
                <a16:creationId xmlns:a16="http://schemas.microsoft.com/office/drawing/2014/main" id="{51A4875E-7023-324C-A92D-ACB43E1B94F4}"/>
              </a:ext>
            </a:extLst>
          </p:cNvPr>
          <p:cNvSpPr/>
          <p:nvPr/>
        </p:nvSpPr>
        <p:spPr>
          <a:xfrm>
            <a:off x="332317" y="1209887"/>
            <a:ext cx="7948594" cy="830997"/>
          </a:xfrm>
          <a:prstGeom prst="rect">
            <a:avLst/>
          </a:prstGeom>
          <a:noFill/>
        </p:spPr>
        <p:txBody>
          <a:bodyPr wrap="square">
            <a:spAutoFit/>
          </a:bodyPr>
          <a:lstStyle/>
          <a:p>
            <a:r>
              <a:rPr lang="de-DE" sz="2400" b="1" dirty="0">
                <a:latin typeface="Open Sans" panose="020B0606030504020204" pitchFamily="34" charset="0"/>
                <a:ea typeface="Open Sans" panose="020B0606030504020204" pitchFamily="34" charset="0"/>
                <a:cs typeface="Open Sans" panose="020B0606030504020204" pitchFamily="34" charset="0"/>
              </a:rPr>
              <a:t>Allgemeine Gestaltungshinweise aus mediendidaktischer Sichtweise</a:t>
            </a:r>
            <a:endPar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ußzeilenplatzhalter 4">
            <a:extLst>
              <a:ext uri="{FF2B5EF4-FFF2-40B4-BE49-F238E27FC236}">
                <a16:creationId xmlns:a16="http://schemas.microsoft.com/office/drawing/2014/main" id="{AF7CEC8D-9342-7D41-97E2-1B655E4F6C9E}"/>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grpSp>
        <p:nvGrpSpPr>
          <p:cNvPr id="3" name="Gruppieren 2">
            <a:extLst>
              <a:ext uri="{FF2B5EF4-FFF2-40B4-BE49-F238E27FC236}">
                <a16:creationId xmlns:a16="http://schemas.microsoft.com/office/drawing/2014/main" id="{52B6C3AA-B6FB-1540-B0A6-C2134B786CAB}"/>
              </a:ext>
            </a:extLst>
          </p:cNvPr>
          <p:cNvGrpSpPr>
            <a:grpSpLocks noChangeAspect="1"/>
          </p:cNvGrpSpPr>
          <p:nvPr/>
        </p:nvGrpSpPr>
        <p:grpSpPr>
          <a:xfrm>
            <a:off x="8280910" y="1144800"/>
            <a:ext cx="7402481" cy="5212800"/>
            <a:chOff x="8280910" y="1697807"/>
            <a:chExt cx="6615404" cy="4658543"/>
          </a:xfrm>
        </p:grpSpPr>
        <p:sp>
          <p:nvSpPr>
            <p:cNvPr id="17" name="Abgerundetes Rechteck 16">
              <a:extLst>
                <a:ext uri="{FF2B5EF4-FFF2-40B4-BE49-F238E27FC236}">
                  <a16:creationId xmlns:a16="http://schemas.microsoft.com/office/drawing/2014/main" id="{924F7EEF-E72D-544B-AABC-FA00BA29D23D}"/>
                </a:ext>
              </a:extLst>
            </p:cNvPr>
            <p:cNvSpPr/>
            <p:nvPr/>
          </p:nvSpPr>
          <p:spPr>
            <a:xfrm>
              <a:off x="8280910" y="1697807"/>
              <a:ext cx="6615404" cy="4658543"/>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12" name="Gruppieren 11">
              <a:extLst>
                <a:ext uri="{FF2B5EF4-FFF2-40B4-BE49-F238E27FC236}">
                  <a16:creationId xmlns:a16="http://schemas.microsoft.com/office/drawing/2014/main" id="{2F8D10AC-0F55-0D47-954F-3E759B405D9D}"/>
                </a:ext>
              </a:extLst>
            </p:cNvPr>
            <p:cNvGrpSpPr/>
            <p:nvPr/>
          </p:nvGrpSpPr>
          <p:grpSpPr>
            <a:xfrm>
              <a:off x="8622212" y="1942031"/>
              <a:ext cx="5932924" cy="4144015"/>
              <a:chOff x="8622212" y="1942031"/>
              <a:chExt cx="5932924" cy="4144015"/>
            </a:xfrm>
          </p:grpSpPr>
          <p:pic>
            <p:nvPicPr>
              <p:cNvPr id="18" name="Grafik 17">
                <a:extLst>
                  <a:ext uri="{FF2B5EF4-FFF2-40B4-BE49-F238E27FC236}">
                    <a16:creationId xmlns:a16="http://schemas.microsoft.com/office/drawing/2014/main" id="{FF309691-2F44-B14B-BE6E-0A7B8FF07FA8}"/>
                  </a:ext>
                </a:extLst>
              </p:cNvPr>
              <p:cNvPicPr>
                <a:picLocks noChangeAspect="1"/>
              </p:cNvPicPr>
              <p:nvPr/>
            </p:nvPicPr>
            <p:blipFill>
              <a:blip r:embed="rId3"/>
              <a:stretch>
                <a:fillRect/>
              </a:stretch>
            </p:blipFill>
            <p:spPr>
              <a:xfrm>
                <a:off x="8622336" y="1942031"/>
                <a:ext cx="5932800" cy="4144015"/>
              </a:xfrm>
              <a:prstGeom prst="rect">
                <a:avLst/>
              </a:prstGeom>
            </p:spPr>
          </p:pic>
          <p:sp>
            <p:nvSpPr>
              <p:cNvPr id="9" name="Rechteck 8">
                <a:extLst>
                  <a:ext uri="{FF2B5EF4-FFF2-40B4-BE49-F238E27FC236}">
                    <a16:creationId xmlns:a16="http://schemas.microsoft.com/office/drawing/2014/main" id="{8A5BDE6C-8056-1747-B573-75260C5D740D}"/>
                  </a:ext>
                </a:extLst>
              </p:cNvPr>
              <p:cNvSpPr/>
              <p:nvPr/>
            </p:nvSpPr>
            <p:spPr>
              <a:xfrm>
                <a:off x="8622212" y="2321393"/>
                <a:ext cx="5932800" cy="376465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a:extLst>
                  <a:ext uri="{FF2B5EF4-FFF2-40B4-BE49-F238E27FC236}">
                    <a16:creationId xmlns:a16="http://schemas.microsoft.com/office/drawing/2014/main" id="{53FF36A7-AC68-C14C-84E8-A9A052F05238}"/>
                  </a:ext>
                </a:extLst>
              </p:cNvPr>
              <p:cNvPicPr>
                <a:picLocks noChangeAspect="1"/>
              </p:cNvPicPr>
              <p:nvPr/>
            </p:nvPicPr>
            <p:blipFill rotWithShape="1">
              <a:blip r:embed="rId4"/>
              <a:srcRect l="30892" t="98639"/>
              <a:stretch/>
            </p:blipFill>
            <p:spPr>
              <a:xfrm>
                <a:off x="10455006" y="5970422"/>
                <a:ext cx="4100005" cy="115623"/>
              </a:xfrm>
              <a:prstGeom prst="rect">
                <a:avLst/>
              </a:prstGeom>
            </p:spPr>
          </p:pic>
          <p:pic>
            <p:nvPicPr>
              <p:cNvPr id="19" name="Grafik 18">
                <a:extLst>
                  <a:ext uri="{FF2B5EF4-FFF2-40B4-BE49-F238E27FC236}">
                    <a16:creationId xmlns:a16="http://schemas.microsoft.com/office/drawing/2014/main" id="{8447388F-DD0C-2E4D-8DE8-DEE6A56F1EC4}"/>
                  </a:ext>
                </a:extLst>
              </p:cNvPr>
              <p:cNvPicPr>
                <a:picLocks noChangeAspect="1"/>
              </p:cNvPicPr>
              <p:nvPr/>
            </p:nvPicPr>
            <p:blipFill rotWithShape="1">
              <a:blip r:embed="rId4"/>
              <a:srcRect t="28955" b="25903"/>
              <a:stretch/>
            </p:blipFill>
            <p:spPr>
              <a:xfrm>
                <a:off x="8785769" y="2321393"/>
                <a:ext cx="5605685" cy="3622775"/>
              </a:xfrm>
              <a:prstGeom prst="rect">
                <a:avLst/>
              </a:prstGeom>
            </p:spPr>
          </p:pic>
        </p:grpSp>
      </p:grpSp>
      <p:sp>
        <p:nvSpPr>
          <p:cNvPr id="21" name="Textfeld 20">
            <a:extLst>
              <a:ext uri="{FF2B5EF4-FFF2-40B4-BE49-F238E27FC236}">
                <a16:creationId xmlns:a16="http://schemas.microsoft.com/office/drawing/2014/main" id="{310BA790-CB00-614F-A2D6-DB92F39C8024}"/>
              </a:ext>
            </a:extLst>
          </p:cNvPr>
          <p:cNvSpPr txBox="1"/>
          <p:nvPr/>
        </p:nvSpPr>
        <p:spPr>
          <a:xfrm>
            <a:off x="4150517" y="421901"/>
            <a:ext cx="5664043"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24" name="Rechteck 23">
            <a:extLst>
              <a:ext uri="{FF2B5EF4-FFF2-40B4-BE49-F238E27FC236}">
                <a16:creationId xmlns:a16="http://schemas.microsoft.com/office/drawing/2014/main" id="{937A319E-6A6C-4C4A-B5C9-B276FCD63D82}"/>
              </a:ext>
            </a:extLst>
          </p:cNvPr>
          <p:cNvSpPr/>
          <p:nvPr/>
        </p:nvSpPr>
        <p:spPr bwMode="auto">
          <a:xfrm>
            <a:off x="8154000" y="6353941"/>
            <a:ext cx="3763770" cy="261610"/>
          </a:xfrm>
          <a:prstGeom prst="rect">
            <a:avLst/>
          </a:prstGeom>
        </p:spPr>
        <p:txBody>
          <a:bodyPr wrap="squar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https://pikas-digi.dzlm.de/node/29</a:t>
            </a:r>
          </a:p>
        </p:txBody>
      </p:sp>
    </p:spTree>
    <p:extLst>
      <p:ext uri="{BB962C8B-B14F-4D97-AF65-F5344CB8AC3E}">
        <p14:creationId xmlns:p14="http://schemas.microsoft.com/office/powerpoint/2010/main" val="2221417279"/>
      </p:ext>
    </p:extLst>
  </p:cSld>
  <p:clrMapOvr>
    <a:masterClrMapping/>
  </p:clrMapOvr>
  <mc:AlternateContent xmlns:mc="http://schemas.openxmlformats.org/markup-compatibility/2006" xmlns:p14="http://schemas.microsoft.com/office/powerpoint/2010/main">
    <mc:Choice Requires="p14">
      <p:transition spd="slow" p14:dur="2000" advTm="38899"/>
    </mc:Choice>
    <mc:Fallback xmlns="">
      <p:transition spd="slow" advTm="3889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12</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a:p>
        </p:txBody>
      </p:sp>
      <p:grpSp>
        <p:nvGrpSpPr>
          <p:cNvPr id="6" name="Gruppieren 5">
            <a:extLst>
              <a:ext uri="{FF2B5EF4-FFF2-40B4-BE49-F238E27FC236}">
                <a16:creationId xmlns:a16="http://schemas.microsoft.com/office/drawing/2014/main" id="{ACA2A76B-1C71-A742-AA2D-CD165912E225}"/>
              </a:ext>
            </a:extLst>
          </p:cNvPr>
          <p:cNvGrpSpPr/>
          <p:nvPr/>
        </p:nvGrpSpPr>
        <p:grpSpPr>
          <a:xfrm>
            <a:off x="454428" y="2322000"/>
            <a:ext cx="7826357" cy="2593509"/>
            <a:chOff x="454428" y="2223608"/>
            <a:chExt cx="7826357" cy="2593509"/>
          </a:xfrm>
        </p:grpSpPr>
        <p:sp>
          <p:nvSpPr>
            <p:cNvPr id="20" name="Rechteck 19">
              <a:extLst>
                <a:ext uri="{FF2B5EF4-FFF2-40B4-BE49-F238E27FC236}">
                  <a16:creationId xmlns:a16="http://schemas.microsoft.com/office/drawing/2014/main" id="{3C7F6296-913A-254C-B802-F64FE38A8818}"/>
                </a:ext>
              </a:extLst>
            </p:cNvPr>
            <p:cNvSpPr/>
            <p:nvPr/>
          </p:nvSpPr>
          <p:spPr>
            <a:xfrm>
              <a:off x="454428" y="2223608"/>
              <a:ext cx="7826357" cy="830997"/>
            </a:xfrm>
            <a:prstGeom prst="rect">
              <a:avLst/>
            </a:prstGeom>
            <a:noFill/>
          </p:spPr>
          <p:txBody>
            <a:bodyPr wrap="square">
              <a:spAutoFit/>
            </a:bodyPr>
            <a:lstStyle/>
            <a:p>
              <a:pPr marL="342900" lvl="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gut strukturierte und adressatenbezogene Erklärung</a:t>
              </a:r>
            </a:p>
          </p:txBody>
        </p:sp>
        <p:sp>
          <p:nvSpPr>
            <p:cNvPr id="27" name="Rechteck 26">
              <a:extLst>
                <a:ext uri="{FF2B5EF4-FFF2-40B4-BE49-F238E27FC236}">
                  <a16:creationId xmlns:a16="http://schemas.microsoft.com/office/drawing/2014/main" id="{49C01178-9F95-C640-8BDC-1EB2AB77405B}"/>
                </a:ext>
              </a:extLst>
            </p:cNvPr>
            <p:cNvSpPr/>
            <p:nvPr/>
          </p:nvSpPr>
          <p:spPr>
            <a:xfrm>
              <a:off x="454428" y="3474167"/>
              <a:ext cx="7176082" cy="830997"/>
            </a:xfrm>
            <a:prstGeom prst="rect">
              <a:avLst/>
            </a:prstGeom>
            <a:noFill/>
          </p:spPr>
          <p:txBody>
            <a:bodyPr wrap="square">
              <a:spAutoFit/>
            </a:bodyPr>
            <a:lstStyle/>
            <a:p>
              <a:pPr marL="34290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Verschiedene Ebenen ansprechen:</a:t>
              </a:r>
            </a:p>
            <a:p>
              <a:r>
                <a:rPr lang="de-DE" sz="2400" dirty="0">
                  <a:latin typeface="Open Sans" panose="020B0606030504020204" pitchFamily="34" charset="0"/>
                  <a:ea typeface="Open Sans" panose="020B0606030504020204" pitchFamily="34" charset="0"/>
                  <a:cs typeface="Open Sans" panose="020B0606030504020204" pitchFamily="34" charset="0"/>
                </a:rPr>
                <a:t>     </a:t>
              </a:r>
              <a:r>
                <a:rPr lang="de-DE" sz="2400" b="1" dirty="0">
                  <a:latin typeface="Open Sans" panose="020B0606030504020204" pitchFamily="34" charset="0"/>
                  <a:ea typeface="Open Sans" panose="020B0606030504020204" pitchFamily="34" charset="0"/>
                  <a:cs typeface="Open Sans" panose="020B0606030504020204" pitchFamily="34" charset="0"/>
                </a:rPr>
                <a:t>Was?</a:t>
              </a:r>
              <a:r>
                <a:rPr lang="de-DE" sz="2400" dirty="0">
                  <a:latin typeface="Open Sans" panose="020B0606030504020204" pitchFamily="34" charset="0"/>
                  <a:ea typeface="Open Sans" panose="020B0606030504020204" pitchFamily="34" charset="0"/>
                  <a:cs typeface="Open Sans" panose="020B0606030504020204" pitchFamily="34" charset="0"/>
                </a:rPr>
                <a:t> – </a:t>
              </a:r>
              <a:r>
                <a:rPr lang="de-DE" sz="2400" b="1" dirty="0">
                  <a:latin typeface="Open Sans" panose="020B0606030504020204" pitchFamily="34" charset="0"/>
                  <a:ea typeface="Open Sans" panose="020B0606030504020204" pitchFamily="34" charset="0"/>
                  <a:cs typeface="Open Sans" panose="020B0606030504020204" pitchFamily="34" charset="0"/>
                </a:rPr>
                <a:t>Wie? </a:t>
              </a:r>
              <a:r>
                <a:rPr lang="de-DE" sz="2400" dirty="0">
                  <a:latin typeface="Open Sans" panose="020B0606030504020204" pitchFamily="34" charset="0"/>
                  <a:ea typeface="Open Sans" panose="020B0606030504020204" pitchFamily="34" charset="0"/>
                  <a:cs typeface="Open Sans" panose="020B0606030504020204" pitchFamily="34" charset="0"/>
                </a:rPr>
                <a:t>– </a:t>
              </a:r>
              <a:r>
                <a:rPr lang="de-DE" sz="2400" b="1" dirty="0">
                  <a:latin typeface="Open Sans" panose="020B0606030504020204" pitchFamily="34" charset="0"/>
                  <a:ea typeface="Open Sans" panose="020B0606030504020204" pitchFamily="34" charset="0"/>
                  <a:cs typeface="Open Sans" panose="020B0606030504020204" pitchFamily="34" charset="0"/>
                </a:rPr>
                <a:t>Warum?</a:t>
              </a:r>
            </a:p>
          </p:txBody>
        </p:sp>
        <p:sp>
          <p:nvSpPr>
            <p:cNvPr id="4" name="Rechteck 3">
              <a:extLst>
                <a:ext uri="{FF2B5EF4-FFF2-40B4-BE49-F238E27FC236}">
                  <a16:creationId xmlns:a16="http://schemas.microsoft.com/office/drawing/2014/main" id="{1E755097-9C7B-8E42-873B-E713E7E187DE}"/>
                </a:ext>
              </a:extLst>
            </p:cNvPr>
            <p:cNvSpPr/>
            <p:nvPr/>
          </p:nvSpPr>
          <p:spPr>
            <a:xfrm>
              <a:off x="3996943" y="4232342"/>
              <a:ext cx="4283842" cy="584775"/>
            </a:xfrm>
            <a:prstGeom prst="rect">
              <a:avLst/>
            </a:prstGeom>
          </p:spPr>
          <p:txBody>
            <a:bodyPr wrap="square">
              <a:spAutoFit/>
            </a:bodyPr>
            <a:lstStyle/>
            <a:p>
              <a:pPr lvl="0"/>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(vgl. Schmidt-Thieme, 2009; </a:t>
              </a:r>
            </a:p>
            <a:p>
              <a:pPr lvl="0"/>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Wagner &amp; </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Wörn</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2011; Rink &amp; Walter, 2020)</a:t>
              </a:r>
            </a:p>
          </p:txBody>
        </p:sp>
        <p:sp>
          <p:nvSpPr>
            <p:cNvPr id="22" name="Rechteck 21">
              <a:extLst>
                <a:ext uri="{FF2B5EF4-FFF2-40B4-BE49-F238E27FC236}">
                  <a16:creationId xmlns:a16="http://schemas.microsoft.com/office/drawing/2014/main" id="{3C7F6296-913A-254C-B802-F64FE38A8818}"/>
                </a:ext>
              </a:extLst>
            </p:cNvPr>
            <p:cNvSpPr/>
            <p:nvPr/>
          </p:nvSpPr>
          <p:spPr>
            <a:xfrm>
              <a:off x="454428" y="2985693"/>
              <a:ext cx="6641831" cy="461665"/>
            </a:xfrm>
            <a:prstGeom prst="rect">
              <a:avLst/>
            </a:prstGeom>
            <a:noFill/>
          </p:spPr>
          <p:txBody>
            <a:bodyPr wrap="square">
              <a:spAutoFit/>
            </a:bodyPr>
            <a:lstStyle/>
            <a:p>
              <a:pPr marL="342900" lvl="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angemessene Sprache und Sprechweise</a:t>
              </a:r>
            </a:p>
          </p:txBody>
        </p:sp>
      </p:grpSp>
      <p:sp>
        <p:nvSpPr>
          <p:cNvPr id="15" name="Rechteck 14">
            <a:extLst>
              <a:ext uri="{FF2B5EF4-FFF2-40B4-BE49-F238E27FC236}">
                <a16:creationId xmlns:a16="http://schemas.microsoft.com/office/drawing/2014/main" id="{51A4875E-7023-324C-A92D-ACB43E1B94F4}"/>
              </a:ext>
            </a:extLst>
          </p:cNvPr>
          <p:cNvSpPr/>
          <p:nvPr/>
        </p:nvSpPr>
        <p:spPr>
          <a:xfrm>
            <a:off x="332316" y="1209887"/>
            <a:ext cx="7821084" cy="830997"/>
          </a:xfrm>
          <a:prstGeom prst="rect">
            <a:avLst/>
          </a:prstGeom>
          <a:noFill/>
        </p:spPr>
        <p:txBody>
          <a:bodyPr wrap="square">
            <a:spAutoFit/>
          </a:bodyPr>
          <a:lstStyle/>
          <a:p>
            <a:r>
              <a:rPr lang="de-DE" sz="2400" b="1" dirty="0">
                <a:latin typeface="Open Sans" panose="020B0606030504020204" pitchFamily="34" charset="0"/>
                <a:ea typeface="Open Sans" panose="020B0606030504020204" pitchFamily="34" charset="0"/>
                <a:cs typeface="Open Sans" panose="020B0606030504020204" pitchFamily="34" charset="0"/>
              </a:rPr>
              <a:t>Was sollten </a:t>
            </a:r>
            <a:r>
              <a:rPr lang="de-DE" sz="2400" b="1" dirty="0" err="1">
                <a:latin typeface="Open Sans" panose="020B0606030504020204" pitchFamily="34" charset="0"/>
                <a:ea typeface="Open Sans" panose="020B0606030504020204" pitchFamily="34" charset="0"/>
                <a:cs typeface="Open Sans" panose="020B0606030504020204" pitchFamily="34" charset="0"/>
              </a:rPr>
              <a:t>Erklärvideos</a:t>
            </a:r>
            <a:r>
              <a:rPr lang="de-DE" sz="2400" b="1" dirty="0">
                <a:latin typeface="Open Sans" panose="020B0606030504020204" pitchFamily="34" charset="0"/>
                <a:ea typeface="Open Sans" panose="020B0606030504020204" pitchFamily="34" charset="0"/>
                <a:cs typeface="Open Sans" panose="020B0606030504020204" pitchFamily="34" charset="0"/>
              </a:rPr>
              <a:t> aus mathematikdidaktischer Perspektive leisten?</a:t>
            </a:r>
            <a:endPar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ußzeilenplatzhalter 4">
            <a:extLst>
              <a:ext uri="{FF2B5EF4-FFF2-40B4-BE49-F238E27FC236}">
                <a16:creationId xmlns:a16="http://schemas.microsoft.com/office/drawing/2014/main" id="{AF7CEC8D-9342-7D41-97E2-1B655E4F6C9E}"/>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grpSp>
        <p:nvGrpSpPr>
          <p:cNvPr id="21" name="Gruppieren 20">
            <a:extLst>
              <a:ext uri="{FF2B5EF4-FFF2-40B4-BE49-F238E27FC236}">
                <a16:creationId xmlns:a16="http://schemas.microsoft.com/office/drawing/2014/main" id="{9F9E76E3-8935-1A4E-8E40-CECFED99379A}"/>
              </a:ext>
            </a:extLst>
          </p:cNvPr>
          <p:cNvGrpSpPr>
            <a:grpSpLocks noChangeAspect="1"/>
          </p:cNvGrpSpPr>
          <p:nvPr/>
        </p:nvGrpSpPr>
        <p:grpSpPr>
          <a:xfrm>
            <a:off x="8280910" y="1144800"/>
            <a:ext cx="7402481" cy="5212800"/>
            <a:chOff x="8280910" y="1697807"/>
            <a:chExt cx="6615404" cy="4658543"/>
          </a:xfrm>
        </p:grpSpPr>
        <p:sp>
          <p:nvSpPr>
            <p:cNvPr id="23" name="Abgerundetes Rechteck 22">
              <a:extLst>
                <a:ext uri="{FF2B5EF4-FFF2-40B4-BE49-F238E27FC236}">
                  <a16:creationId xmlns:a16="http://schemas.microsoft.com/office/drawing/2014/main" id="{B8C360C4-2FFF-9049-A11A-27B902C7E85A}"/>
                </a:ext>
              </a:extLst>
            </p:cNvPr>
            <p:cNvSpPr/>
            <p:nvPr/>
          </p:nvSpPr>
          <p:spPr>
            <a:xfrm>
              <a:off x="8280910" y="1697807"/>
              <a:ext cx="6615404" cy="4658543"/>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24" name="Gruppieren 23">
              <a:extLst>
                <a:ext uri="{FF2B5EF4-FFF2-40B4-BE49-F238E27FC236}">
                  <a16:creationId xmlns:a16="http://schemas.microsoft.com/office/drawing/2014/main" id="{21F29B3C-4626-104D-B215-AFC911E4F1F9}"/>
                </a:ext>
              </a:extLst>
            </p:cNvPr>
            <p:cNvGrpSpPr/>
            <p:nvPr/>
          </p:nvGrpSpPr>
          <p:grpSpPr>
            <a:xfrm>
              <a:off x="8622212" y="1942031"/>
              <a:ext cx="5932924" cy="4144015"/>
              <a:chOff x="8622212" y="1942031"/>
              <a:chExt cx="5932924" cy="4144015"/>
            </a:xfrm>
          </p:grpSpPr>
          <p:pic>
            <p:nvPicPr>
              <p:cNvPr id="25" name="Grafik 24">
                <a:extLst>
                  <a:ext uri="{FF2B5EF4-FFF2-40B4-BE49-F238E27FC236}">
                    <a16:creationId xmlns:a16="http://schemas.microsoft.com/office/drawing/2014/main" id="{1844EB7E-D929-9B41-88D0-27ABD0A3E17C}"/>
                  </a:ext>
                </a:extLst>
              </p:cNvPr>
              <p:cNvPicPr>
                <a:picLocks noChangeAspect="1"/>
              </p:cNvPicPr>
              <p:nvPr/>
            </p:nvPicPr>
            <p:blipFill>
              <a:blip r:embed="rId3"/>
              <a:stretch>
                <a:fillRect/>
              </a:stretch>
            </p:blipFill>
            <p:spPr>
              <a:xfrm>
                <a:off x="8622336" y="1942031"/>
                <a:ext cx="5932800" cy="4144015"/>
              </a:xfrm>
              <a:prstGeom prst="rect">
                <a:avLst/>
              </a:prstGeom>
            </p:spPr>
          </p:pic>
          <p:sp>
            <p:nvSpPr>
              <p:cNvPr id="26" name="Rechteck 25">
                <a:extLst>
                  <a:ext uri="{FF2B5EF4-FFF2-40B4-BE49-F238E27FC236}">
                    <a16:creationId xmlns:a16="http://schemas.microsoft.com/office/drawing/2014/main" id="{9AA3CA7E-CFDC-244A-A2F1-B4E4408D657D}"/>
                  </a:ext>
                </a:extLst>
              </p:cNvPr>
              <p:cNvSpPr/>
              <p:nvPr/>
            </p:nvSpPr>
            <p:spPr>
              <a:xfrm>
                <a:off x="8622212" y="2321393"/>
                <a:ext cx="5932800" cy="376465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8" name="Grafik 27">
                <a:extLst>
                  <a:ext uri="{FF2B5EF4-FFF2-40B4-BE49-F238E27FC236}">
                    <a16:creationId xmlns:a16="http://schemas.microsoft.com/office/drawing/2014/main" id="{58222E11-092C-6644-8FD1-ED71AC646476}"/>
                  </a:ext>
                </a:extLst>
              </p:cNvPr>
              <p:cNvPicPr>
                <a:picLocks noChangeAspect="1"/>
              </p:cNvPicPr>
              <p:nvPr/>
            </p:nvPicPr>
            <p:blipFill rotWithShape="1">
              <a:blip r:embed="rId4"/>
              <a:srcRect l="30892" t="98639"/>
              <a:stretch/>
            </p:blipFill>
            <p:spPr>
              <a:xfrm>
                <a:off x="10455006" y="5970422"/>
                <a:ext cx="4100005" cy="115623"/>
              </a:xfrm>
              <a:prstGeom prst="rect">
                <a:avLst/>
              </a:prstGeom>
            </p:spPr>
          </p:pic>
          <p:pic>
            <p:nvPicPr>
              <p:cNvPr id="29" name="Grafik 28">
                <a:extLst>
                  <a:ext uri="{FF2B5EF4-FFF2-40B4-BE49-F238E27FC236}">
                    <a16:creationId xmlns:a16="http://schemas.microsoft.com/office/drawing/2014/main" id="{12829524-B197-5448-A684-DCACC034B953}"/>
                  </a:ext>
                </a:extLst>
              </p:cNvPr>
              <p:cNvPicPr>
                <a:picLocks noChangeAspect="1"/>
              </p:cNvPicPr>
              <p:nvPr/>
            </p:nvPicPr>
            <p:blipFill rotWithShape="1">
              <a:blip r:embed="rId4"/>
              <a:srcRect t="28955" b="25903"/>
              <a:stretch/>
            </p:blipFill>
            <p:spPr>
              <a:xfrm>
                <a:off x="8785769" y="2321393"/>
                <a:ext cx="5605685" cy="3622775"/>
              </a:xfrm>
              <a:prstGeom prst="rect">
                <a:avLst/>
              </a:prstGeom>
            </p:spPr>
          </p:pic>
        </p:grpSp>
      </p:grpSp>
      <p:sp>
        <p:nvSpPr>
          <p:cNvPr id="30" name="Textfeld 29">
            <a:extLst>
              <a:ext uri="{FF2B5EF4-FFF2-40B4-BE49-F238E27FC236}">
                <a16:creationId xmlns:a16="http://schemas.microsoft.com/office/drawing/2014/main" id="{A221AFA9-B5B8-314A-ABD7-7968DA12AB55}"/>
              </a:ext>
            </a:extLst>
          </p:cNvPr>
          <p:cNvSpPr txBox="1"/>
          <p:nvPr/>
        </p:nvSpPr>
        <p:spPr>
          <a:xfrm>
            <a:off x="4150517" y="421901"/>
            <a:ext cx="5664043"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31" name="Rechteck 30">
            <a:extLst>
              <a:ext uri="{FF2B5EF4-FFF2-40B4-BE49-F238E27FC236}">
                <a16:creationId xmlns:a16="http://schemas.microsoft.com/office/drawing/2014/main" id="{E4563A72-CB2A-A242-BA53-C3E0A0F4B9FB}"/>
              </a:ext>
            </a:extLst>
          </p:cNvPr>
          <p:cNvSpPr/>
          <p:nvPr/>
        </p:nvSpPr>
        <p:spPr bwMode="auto">
          <a:xfrm>
            <a:off x="8154000" y="6353941"/>
            <a:ext cx="3763770" cy="261610"/>
          </a:xfrm>
          <a:prstGeom prst="rect">
            <a:avLst/>
          </a:prstGeom>
        </p:spPr>
        <p:txBody>
          <a:bodyPr wrap="squar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https://pikas-digi.dzlm.de/node/29</a:t>
            </a:r>
          </a:p>
        </p:txBody>
      </p:sp>
    </p:spTree>
    <p:extLst>
      <p:ext uri="{BB962C8B-B14F-4D97-AF65-F5344CB8AC3E}">
        <p14:creationId xmlns:p14="http://schemas.microsoft.com/office/powerpoint/2010/main" val="1072331111"/>
      </p:ext>
    </p:extLst>
  </p:cSld>
  <p:clrMapOvr>
    <a:masterClrMapping/>
  </p:clrMapOvr>
  <mc:AlternateContent xmlns:mc="http://schemas.openxmlformats.org/markup-compatibility/2006" xmlns:p14="http://schemas.microsoft.com/office/powerpoint/2010/main">
    <mc:Choice Requires="p14">
      <p:transition spd="slow" p14:dur="2000" advTm="38899"/>
    </mc:Choice>
    <mc:Fallback xmlns="">
      <p:transition spd="slow" advTm="3889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chemeClr val="bg1"/>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rgbClr val="317E87"/>
          </a:solidFill>
        </p:spPr>
        <p:txBody>
          <a:bodyPr wrap="square" rtlCol="0">
            <a:spAutoFit/>
          </a:bodyPr>
          <a:lstStyle/>
          <a:p>
            <a:r>
              <a:rPr lang="de-DE" sz="2800" dirty="0">
                <a:solidFill>
                  <a:srgbClr val="FFFFFF"/>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chemeClr val="bg1"/>
          </a:solidFill>
        </p:spPr>
        <p:txBody>
          <a:bodyPr wrap="square" rtlCol="0">
            <a:spAutoFit/>
          </a:bodyPr>
          <a:lstStyle/>
          <a:p>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13</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chemeClr val="bg1"/>
          </a:solidFill>
        </p:spPr>
        <p:txBody>
          <a:bodyPr wrap="square" rtlCol="0">
            <a:spAutoFit/>
          </a:bodyPr>
          <a:lstStyle/>
          <a:p>
            <a:r>
              <a:rPr lang="de-DE" sz="32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Erstellen eines </a:t>
            </a:r>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23479237-572A-1147-8891-B35BA7B1FFE2}"/>
              </a:ext>
            </a:extLst>
          </p:cNvPr>
          <p:cNvSpPr txBox="1"/>
          <p:nvPr/>
        </p:nvSpPr>
        <p:spPr>
          <a:xfrm>
            <a:off x="728661" y="5821943"/>
            <a:ext cx="1280021" cy="584775"/>
          </a:xfrm>
          <a:prstGeom prst="rect">
            <a:avLst/>
          </a:prstGeom>
          <a:solidFill>
            <a:srgbClr val="FFFFFF"/>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Fazit</a:t>
            </a:r>
          </a:p>
        </p:txBody>
      </p:sp>
    </p:spTree>
    <p:custDataLst>
      <p:tags r:id="rId1"/>
    </p:custDataLst>
    <p:extLst>
      <p:ext uri="{BB962C8B-B14F-4D97-AF65-F5344CB8AC3E}">
        <p14:creationId xmlns:p14="http://schemas.microsoft.com/office/powerpoint/2010/main" val="912695446"/>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14</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a:p>
        </p:txBody>
      </p:sp>
      <p:sp>
        <p:nvSpPr>
          <p:cNvPr id="14" name="Fußzeilenplatzhalter 4">
            <a:extLst>
              <a:ext uri="{FF2B5EF4-FFF2-40B4-BE49-F238E27FC236}">
                <a16:creationId xmlns:a16="http://schemas.microsoft.com/office/drawing/2014/main" id="{34B7BE33-6C1C-AE46-A353-16EF1EC28C33}"/>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21" name="Abgerundetes Rechteck 20">
            <a:extLst>
              <a:ext uri="{FF2B5EF4-FFF2-40B4-BE49-F238E27FC236}">
                <a16:creationId xmlns:a16="http://schemas.microsoft.com/office/drawing/2014/main" id="{2F2247BE-8493-E948-989F-A45003CCA142}"/>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DBCB3C18-BD51-CC48-959B-D8A4FC2FD876}"/>
              </a:ext>
            </a:extLst>
          </p:cNvPr>
          <p:cNvPicPr>
            <a:picLocks noChangeAspect="1"/>
          </p:cNvPicPr>
          <p:nvPr/>
        </p:nvPicPr>
        <p:blipFill>
          <a:blip r:embed="rId5"/>
          <a:stretch>
            <a:fillRect/>
          </a:stretch>
        </p:blipFill>
        <p:spPr>
          <a:xfrm>
            <a:off x="715592" y="1451355"/>
            <a:ext cx="6638878" cy="4637207"/>
          </a:xfrm>
          <a:prstGeom prst="rect">
            <a:avLst/>
          </a:prstGeom>
        </p:spPr>
      </p:pic>
      <p:sp>
        <p:nvSpPr>
          <p:cNvPr id="4" name="Rechteck 3">
            <a:extLst>
              <a:ext uri="{FF2B5EF4-FFF2-40B4-BE49-F238E27FC236}">
                <a16:creationId xmlns:a16="http://schemas.microsoft.com/office/drawing/2014/main" id="{D984775A-0B17-2E44-8895-A5E461CA2B49}"/>
              </a:ext>
            </a:extLst>
          </p:cNvPr>
          <p:cNvSpPr/>
          <p:nvPr/>
        </p:nvSpPr>
        <p:spPr>
          <a:xfrm>
            <a:off x="799692" y="1902279"/>
            <a:ext cx="6547174" cy="41862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Zahlenketten1" descr="Zahlenketten1">
            <a:hlinkClick r:id="" action="ppaction://media"/>
            <a:extLst>
              <a:ext uri="{FF2B5EF4-FFF2-40B4-BE49-F238E27FC236}">
                <a16:creationId xmlns:a16="http://schemas.microsoft.com/office/drawing/2014/main" id="{1478DAF9-DF1E-CC4E-B0C4-C72E08BCBA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5592" y="2108453"/>
            <a:ext cx="6631273" cy="3730092"/>
          </a:xfrm>
          <a:prstGeom prst="rect">
            <a:avLst/>
          </a:prstGeom>
          <a:effectLst/>
        </p:spPr>
      </p:pic>
      <p:sp>
        <p:nvSpPr>
          <p:cNvPr id="23" name="Rechteck 22">
            <a:extLst>
              <a:ext uri="{FF2B5EF4-FFF2-40B4-BE49-F238E27FC236}">
                <a16:creationId xmlns:a16="http://schemas.microsoft.com/office/drawing/2014/main" id="{F52B0FE6-3904-C54E-A3E6-52C793DAC4AB}"/>
              </a:ext>
            </a:extLst>
          </p:cNvPr>
          <p:cNvSpPr/>
          <p:nvPr/>
        </p:nvSpPr>
        <p:spPr>
          <a:xfrm>
            <a:off x="8236431" y="4243201"/>
            <a:ext cx="3955569" cy="1508105"/>
          </a:xfrm>
          <a:prstGeom prst="rect">
            <a:avLst/>
          </a:prstGeom>
          <a:noFill/>
        </p:spPr>
        <p:txBody>
          <a:bodyPr wrap="square">
            <a:spAutoFit/>
          </a:bodyPr>
          <a:lstStyle/>
          <a:p>
            <a:pPr lvl="0"/>
            <a:r>
              <a:rPr lang="de-DE" sz="2000" dirty="0">
                <a:latin typeface="Open Sans" panose="020B0606030504020204" pitchFamily="34" charset="0"/>
                <a:ea typeface="Open Sans" panose="020B0606030504020204" pitchFamily="34" charset="0"/>
                <a:cs typeface="Open Sans" panose="020B0606030504020204" pitchFamily="34" charset="0"/>
              </a:rPr>
              <a:t>Erklärungen beschreiben (Fach und Alltags-) Begriffe oder didaktisches Material.</a:t>
            </a:r>
          </a:p>
          <a:p>
            <a:pPr lvl="0"/>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(vgl. Schmidt-Thieme, 2009; Wagner &amp; </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Wörn</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2011; Rink &amp; Walter, 2020)</a:t>
            </a:r>
          </a:p>
        </p:txBody>
      </p:sp>
      <p:sp>
        <p:nvSpPr>
          <p:cNvPr id="24" name="Abgerundetes Rechteck 23">
            <a:extLst>
              <a:ext uri="{FF2B5EF4-FFF2-40B4-BE49-F238E27FC236}">
                <a16:creationId xmlns:a16="http://schemas.microsoft.com/office/drawing/2014/main" id="{C388F7FC-119F-5145-AF56-EC897B2E8BE3}"/>
              </a:ext>
            </a:extLst>
          </p:cNvPr>
          <p:cNvSpPr/>
          <p:nvPr/>
        </p:nvSpPr>
        <p:spPr>
          <a:xfrm>
            <a:off x="9328684" y="2341538"/>
            <a:ext cx="1643875" cy="802331"/>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Wie</a:t>
            </a:r>
          </a:p>
        </p:txBody>
      </p:sp>
      <p:sp>
        <p:nvSpPr>
          <p:cNvPr id="25" name="Abgerundetes Rechteck 24">
            <a:extLst>
              <a:ext uri="{FF2B5EF4-FFF2-40B4-BE49-F238E27FC236}">
                <a16:creationId xmlns:a16="http://schemas.microsoft.com/office/drawing/2014/main" id="{0287E668-C2CB-F64B-9F50-2A2F2868DEAD}"/>
              </a:ext>
            </a:extLst>
          </p:cNvPr>
          <p:cNvSpPr/>
          <p:nvPr/>
        </p:nvSpPr>
        <p:spPr>
          <a:xfrm>
            <a:off x="9328684" y="3308458"/>
            <a:ext cx="1643875"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Warum</a:t>
            </a:r>
          </a:p>
        </p:txBody>
      </p:sp>
      <p:cxnSp>
        <p:nvCxnSpPr>
          <p:cNvPr id="26" name="Gerade Verbindung mit Pfeil 25">
            <a:extLst>
              <a:ext uri="{FF2B5EF4-FFF2-40B4-BE49-F238E27FC236}">
                <a16:creationId xmlns:a16="http://schemas.microsoft.com/office/drawing/2014/main" id="{A4112A95-592D-504B-B126-CA805142556C}"/>
              </a:ext>
            </a:extLst>
          </p:cNvPr>
          <p:cNvCxnSpPr>
            <a:cxnSpLocks/>
          </p:cNvCxnSpPr>
          <p:nvPr/>
        </p:nvCxnSpPr>
        <p:spPr>
          <a:xfrm>
            <a:off x="10153730" y="2229543"/>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27" name="Gerade Verbindung mit Pfeil 26">
            <a:extLst>
              <a:ext uri="{FF2B5EF4-FFF2-40B4-BE49-F238E27FC236}">
                <a16:creationId xmlns:a16="http://schemas.microsoft.com/office/drawing/2014/main" id="{563A4118-0200-5040-B111-5C4EFD8A7DF6}"/>
              </a:ext>
            </a:extLst>
          </p:cNvPr>
          <p:cNvCxnSpPr>
            <a:cxnSpLocks/>
          </p:cNvCxnSpPr>
          <p:nvPr/>
        </p:nvCxnSpPr>
        <p:spPr>
          <a:xfrm>
            <a:off x="10143570" y="3201990"/>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28" name="Abgerundetes Rechteck 27">
            <a:extLst>
              <a:ext uri="{FF2B5EF4-FFF2-40B4-BE49-F238E27FC236}">
                <a16:creationId xmlns:a16="http://schemas.microsoft.com/office/drawing/2014/main" id="{C4AB1C5F-21DE-7240-AC6F-0F7E89C80B2F}"/>
              </a:ext>
            </a:extLst>
          </p:cNvPr>
          <p:cNvSpPr/>
          <p:nvPr/>
        </p:nvSpPr>
        <p:spPr>
          <a:xfrm>
            <a:off x="9341027" y="1369091"/>
            <a:ext cx="1643875" cy="802331"/>
          </a:xfrm>
          <a:prstGeom prst="roundRect">
            <a:avLst/>
          </a:prstGeom>
          <a:solidFill>
            <a:srgbClr val="317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Was</a:t>
            </a:r>
          </a:p>
        </p:txBody>
      </p:sp>
      <p:sp>
        <p:nvSpPr>
          <p:cNvPr id="17" name="Textfeld 16">
            <a:extLst>
              <a:ext uri="{FF2B5EF4-FFF2-40B4-BE49-F238E27FC236}">
                <a16:creationId xmlns:a16="http://schemas.microsoft.com/office/drawing/2014/main" id="{9EB2C158-A00F-6C40-BA3D-502802A17327}"/>
              </a:ext>
            </a:extLst>
          </p:cNvPr>
          <p:cNvSpPr txBox="1"/>
          <p:nvPr/>
        </p:nvSpPr>
        <p:spPr>
          <a:xfrm>
            <a:off x="4150517" y="421901"/>
            <a:ext cx="4471694"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18" name="Rechteck 17">
            <a:extLst>
              <a:ext uri="{FF2B5EF4-FFF2-40B4-BE49-F238E27FC236}">
                <a16:creationId xmlns:a16="http://schemas.microsoft.com/office/drawing/2014/main" id="{0A93F9FC-CB3F-D643-9FFB-08D4D2098AA0}"/>
              </a:ext>
            </a:extLst>
          </p:cNvPr>
          <p:cNvSpPr/>
          <p:nvPr/>
        </p:nvSpPr>
        <p:spPr bwMode="auto">
          <a:xfrm>
            <a:off x="1699515" y="6353941"/>
            <a:ext cx="3763770" cy="261610"/>
          </a:xfrm>
          <a:prstGeom prst="rect">
            <a:avLst/>
          </a:prstGeom>
        </p:spPr>
        <p:txBody>
          <a:bodyPr wrap="squar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https://pikas-digi.dzlm.de/node/29</a:t>
            </a:r>
          </a:p>
        </p:txBody>
      </p:sp>
    </p:spTree>
    <p:extLst>
      <p:ext uri="{BB962C8B-B14F-4D97-AF65-F5344CB8AC3E}">
        <p14:creationId xmlns:p14="http://schemas.microsoft.com/office/powerpoint/2010/main" val="1363531244"/>
      </p:ext>
    </p:extLst>
  </p:cSld>
  <p:clrMapOvr>
    <a:masterClrMapping/>
  </p:clrMapOvr>
  <mc:AlternateContent xmlns:mc="http://schemas.openxmlformats.org/markup-compatibility/2006" xmlns:p14="http://schemas.microsoft.com/office/powerpoint/2010/main">
    <mc:Choice Requires="p14">
      <p:transition spd="slow" p14:dur="2000" advTm="76940"/>
    </mc:Choice>
    <mc:Fallback xmlns="">
      <p:transition spd="slow" advTm="76940"/>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extLst>
    <p:ext uri="{E180D4A7-C9FB-4DFB-919C-405C955672EB}">
      <p14:showEvtLst xmlns:p14="http://schemas.microsoft.com/office/powerpoint/2010/main">
        <p14:playEvt time="21473" objId="8"/>
        <p14:stopEvt time="62794" objId="8"/>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a:extLst>
              <a:ext uri="{FF2B5EF4-FFF2-40B4-BE49-F238E27FC236}">
                <a16:creationId xmlns:a16="http://schemas.microsoft.com/office/drawing/2014/main" id="{C55F8D89-55D3-BB42-A308-62D8A3CE5860}"/>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C42849F3-B0A2-CF4F-AEA7-8B0F442C149C}"/>
              </a:ext>
            </a:extLst>
          </p:cNvPr>
          <p:cNvPicPr>
            <a:picLocks noChangeAspect="1"/>
          </p:cNvPicPr>
          <p:nvPr/>
        </p:nvPicPr>
        <p:blipFill>
          <a:blip r:embed="rId5"/>
          <a:stretch>
            <a:fillRect/>
          </a:stretch>
        </p:blipFill>
        <p:spPr>
          <a:xfrm>
            <a:off x="715592" y="1451355"/>
            <a:ext cx="6638878" cy="4637207"/>
          </a:xfrm>
          <a:prstGeom prst="rect">
            <a:avLst/>
          </a:prstGeom>
        </p:spPr>
      </p:pic>
      <p:sp>
        <p:nvSpPr>
          <p:cNvPr id="21" name="Rechteck 20">
            <a:extLst>
              <a:ext uri="{FF2B5EF4-FFF2-40B4-BE49-F238E27FC236}">
                <a16:creationId xmlns:a16="http://schemas.microsoft.com/office/drawing/2014/main" id="{276F15FD-C43A-3842-B3E4-4B03B9280E11}"/>
              </a:ext>
            </a:extLst>
          </p:cNvPr>
          <p:cNvSpPr/>
          <p:nvPr/>
        </p:nvSpPr>
        <p:spPr>
          <a:xfrm>
            <a:off x="799692" y="1902279"/>
            <a:ext cx="6547174" cy="41862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Mein Film 24" descr="Mein Film 24">
            <a:hlinkClick r:id="" action="ppaction://media"/>
            <a:extLst>
              <a:ext uri="{FF2B5EF4-FFF2-40B4-BE49-F238E27FC236}">
                <a16:creationId xmlns:a16="http://schemas.microsoft.com/office/drawing/2014/main" id="{5A5DBDB6-D599-0046-90E4-CB4252F28C7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6400" y="2137736"/>
            <a:ext cx="6630400" cy="3729600"/>
          </a:xfrm>
          <a:prstGeom prst="rect">
            <a:avLst/>
          </a:prstGeom>
          <a:effectLst/>
        </p:spPr>
      </p:pic>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3" name="Rechteck 2">
            <a:extLst>
              <a:ext uri="{FF2B5EF4-FFF2-40B4-BE49-F238E27FC236}">
                <a16:creationId xmlns:a16="http://schemas.microsoft.com/office/drawing/2014/main" id="{3317BD19-4B39-604A-A6BD-DF09091633CE}"/>
              </a:ext>
            </a:extLst>
          </p:cNvPr>
          <p:cNvSpPr/>
          <p:nvPr/>
        </p:nvSpPr>
        <p:spPr>
          <a:xfrm>
            <a:off x="8236431" y="4257269"/>
            <a:ext cx="3955569" cy="1815882"/>
          </a:xfrm>
          <a:prstGeom prst="rect">
            <a:avLst/>
          </a:prstGeom>
          <a:noFill/>
        </p:spPr>
        <p:txBody>
          <a:bodyPr wrap="square">
            <a:spAutoFit/>
          </a:bodyPr>
          <a:lstStyle/>
          <a:p>
            <a:pPr lvl="0"/>
            <a:r>
              <a:rPr lang="de-DE" sz="2000" dirty="0">
                <a:latin typeface="Open Sans" panose="020B0606030504020204" pitchFamily="34" charset="0"/>
                <a:ea typeface="Open Sans" panose="020B0606030504020204" pitchFamily="34" charset="0"/>
                <a:cs typeface="Open Sans" panose="020B0606030504020204" pitchFamily="34" charset="0"/>
              </a:rPr>
              <a:t>Erklärungen beziehen sich auf Handlungen bspw. Algorithmen oder Rechenregeln.</a:t>
            </a:r>
          </a:p>
          <a:p>
            <a:pPr lvl="0"/>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(vgl. Schmidt-Thieme, 2009; Wagner &amp; </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Wörn</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2011; Rink &amp; Walter, 2020)</a:t>
            </a:r>
          </a:p>
          <a:p>
            <a:pPr lvl="0"/>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Abgerundetes Rechteck 11">
            <a:extLst>
              <a:ext uri="{FF2B5EF4-FFF2-40B4-BE49-F238E27FC236}">
                <a16:creationId xmlns:a16="http://schemas.microsoft.com/office/drawing/2014/main" id="{F472DB96-9490-0045-A0B5-D6B4E2CC4952}"/>
              </a:ext>
            </a:extLst>
          </p:cNvPr>
          <p:cNvSpPr/>
          <p:nvPr/>
        </p:nvSpPr>
        <p:spPr>
          <a:xfrm>
            <a:off x="9328684" y="2341538"/>
            <a:ext cx="1643875" cy="802331"/>
          </a:xfrm>
          <a:prstGeom prst="roundRect">
            <a:avLst/>
          </a:prstGeom>
          <a:solidFill>
            <a:srgbClr val="428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Wie</a:t>
            </a:r>
          </a:p>
        </p:txBody>
      </p:sp>
      <p:sp>
        <p:nvSpPr>
          <p:cNvPr id="13" name="Abgerundetes Rechteck 12">
            <a:extLst>
              <a:ext uri="{FF2B5EF4-FFF2-40B4-BE49-F238E27FC236}">
                <a16:creationId xmlns:a16="http://schemas.microsoft.com/office/drawing/2014/main" id="{710D37B9-3F4A-D742-84D6-0E7F83DA43E2}"/>
              </a:ext>
            </a:extLst>
          </p:cNvPr>
          <p:cNvSpPr/>
          <p:nvPr/>
        </p:nvSpPr>
        <p:spPr>
          <a:xfrm>
            <a:off x="9328684" y="3308458"/>
            <a:ext cx="1643875" cy="80168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Warum</a:t>
            </a:r>
          </a:p>
        </p:txBody>
      </p:sp>
      <p:cxnSp>
        <p:nvCxnSpPr>
          <p:cNvPr id="16" name="Gerade Verbindung mit Pfeil 15">
            <a:extLst>
              <a:ext uri="{FF2B5EF4-FFF2-40B4-BE49-F238E27FC236}">
                <a16:creationId xmlns:a16="http://schemas.microsoft.com/office/drawing/2014/main" id="{8CF91134-2C29-6944-BEB1-6D541AC74017}"/>
              </a:ext>
            </a:extLst>
          </p:cNvPr>
          <p:cNvCxnSpPr>
            <a:cxnSpLocks/>
          </p:cNvCxnSpPr>
          <p:nvPr/>
        </p:nvCxnSpPr>
        <p:spPr>
          <a:xfrm>
            <a:off x="10153730" y="2229543"/>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Gerade Verbindung mit Pfeil 16">
            <a:extLst>
              <a:ext uri="{FF2B5EF4-FFF2-40B4-BE49-F238E27FC236}">
                <a16:creationId xmlns:a16="http://schemas.microsoft.com/office/drawing/2014/main" id="{3ECD7F8C-5AE0-AE4F-A6FB-919985CC9C36}"/>
              </a:ext>
            </a:extLst>
          </p:cNvPr>
          <p:cNvCxnSpPr>
            <a:cxnSpLocks/>
          </p:cNvCxnSpPr>
          <p:nvPr/>
        </p:nvCxnSpPr>
        <p:spPr>
          <a:xfrm>
            <a:off x="10143570" y="3201990"/>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15</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dirty="0"/>
          </a:p>
        </p:txBody>
      </p:sp>
      <p:sp>
        <p:nvSpPr>
          <p:cNvPr id="18" name="Abgerundetes Rechteck 17">
            <a:extLst>
              <a:ext uri="{FF2B5EF4-FFF2-40B4-BE49-F238E27FC236}">
                <a16:creationId xmlns:a16="http://schemas.microsoft.com/office/drawing/2014/main" id="{2D280C27-5040-FA48-8723-0FCAE4325019}"/>
              </a:ext>
            </a:extLst>
          </p:cNvPr>
          <p:cNvSpPr/>
          <p:nvPr/>
        </p:nvSpPr>
        <p:spPr>
          <a:xfrm>
            <a:off x="9341027" y="1369091"/>
            <a:ext cx="1643875" cy="802331"/>
          </a:xfrm>
          <a:prstGeom prst="roundRect">
            <a:avLst/>
          </a:prstGeom>
          <a:solidFill>
            <a:srgbClr val="A6A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Was</a:t>
            </a:r>
          </a:p>
        </p:txBody>
      </p:sp>
      <p:sp>
        <p:nvSpPr>
          <p:cNvPr id="14" name="Fußzeilenplatzhalter 4">
            <a:extLst>
              <a:ext uri="{FF2B5EF4-FFF2-40B4-BE49-F238E27FC236}">
                <a16:creationId xmlns:a16="http://schemas.microsoft.com/office/drawing/2014/main" id="{48C4A58E-8503-8C49-838F-93A16EC9A6F8}"/>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9" name="Textfeld 18">
            <a:extLst>
              <a:ext uri="{FF2B5EF4-FFF2-40B4-BE49-F238E27FC236}">
                <a16:creationId xmlns:a16="http://schemas.microsoft.com/office/drawing/2014/main" id="{C6F85026-C93E-1E42-9123-40C1C008E0B6}"/>
              </a:ext>
            </a:extLst>
          </p:cNvPr>
          <p:cNvSpPr txBox="1"/>
          <p:nvPr/>
        </p:nvSpPr>
        <p:spPr>
          <a:xfrm>
            <a:off x="4150517" y="421901"/>
            <a:ext cx="4471694"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2" name="Rechteck 21">
            <a:extLst>
              <a:ext uri="{FF2B5EF4-FFF2-40B4-BE49-F238E27FC236}">
                <a16:creationId xmlns:a16="http://schemas.microsoft.com/office/drawing/2014/main" id="{C1011330-4746-B040-94F8-492DDFF353D9}"/>
              </a:ext>
            </a:extLst>
          </p:cNvPr>
          <p:cNvSpPr/>
          <p:nvPr/>
        </p:nvSpPr>
        <p:spPr bwMode="auto">
          <a:xfrm>
            <a:off x="1699515" y="6353941"/>
            <a:ext cx="3763770" cy="261610"/>
          </a:xfrm>
          <a:prstGeom prst="rect">
            <a:avLst/>
          </a:prstGeom>
        </p:spPr>
        <p:txBody>
          <a:bodyPr wrap="squar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https://pikas-digi.dzlm.de/node/29</a:t>
            </a:r>
          </a:p>
        </p:txBody>
      </p:sp>
    </p:spTree>
    <p:extLst>
      <p:ext uri="{BB962C8B-B14F-4D97-AF65-F5344CB8AC3E}">
        <p14:creationId xmlns:p14="http://schemas.microsoft.com/office/powerpoint/2010/main" val="160061827"/>
      </p:ext>
    </p:extLst>
  </p:cSld>
  <p:clrMapOvr>
    <a:masterClrMapping/>
  </p:clrMapOvr>
  <mc:AlternateContent xmlns:mc="http://schemas.openxmlformats.org/markup-compatibility/2006" xmlns:p14="http://schemas.microsoft.com/office/powerpoint/2010/main">
    <mc:Choice Requires="p14">
      <p:transition spd="slow" p14:dur="2000" advTm="78004"/>
    </mc:Choice>
    <mc:Fallback xmlns="">
      <p:transition spd="slow" advTm="78004"/>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extLst>
    <p:ext uri="{E180D4A7-C9FB-4DFB-919C-405C955672EB}">
      <p14:showEvtLst xmlns:p14="http://schemas.microsoft.com/office/powerpoint/2010/main">
        <p14:playEvt time="26276" objId="4"/>
        <p14:stopEvt time="47539"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16</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a:p>
        </p:txBody>
      </p:sp>
      <p:sp>
        <p:nvSpPr>
          <p:cNvPr id="14" name="Fußzeilenplatzhalter 4">
            <a:extLst>
              <a:ext uri="{FF2B5EF4-FFF2-40B4-BE49-F238E27FC236}">
                <a16:creationId xmlns:a16="http://schemas.microsoft.com/office/drawing/2014/main" id="{990DDF71-8E30-EC42-B62C-10786B53540D}"/>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5" name="Abgerundetes Rechteck 14">
            <a:extLst>
              <a:ext uri="{FF2B5EF4-FFF2-40B4-BE49-F238E27FC236}">
                <a16:creationId xmlns:a16="http://schemas.microsoft.com/office/drawing/2014/main" id="{C511B1DC-37EB-5747-95B1-06D058011B06}"/>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7D68FD4B-41E7-1A40-AFA8-8387100E6ADE}"/>
              </a:ext>
            </a:extLst>
          </p:cNvPr>
          <p:cNvPicPr>
            <a:picLocks noChangeAspect="1"/>
          </p:cNvPicPr>
          <p:nvPr/>
        </p:nvPicPr>
        <p:blipFill>
          <a:blip r:embed="rId5"/>
          <a:stretch>
            <a:fillRect/>
          </a:stretch>
        </p:blipFill>
        <p:spPr>
          <a:xfrm>
            <a:off x="715592" y="1451355"/>
            <a:ext cx="6638878" cy="4637207"/>
          </a:xfrm>
          <a:prstGeom prst="rect">
            <a:avLst/>
          </a:prstGeom>
        </p:spPr>
      </p:pic>
      <p:sp>
        <p:nvSpPr>
          <p:cNvPr id="21" name="Rechteck 20">
            <a:extLst>
              <a:ext uri="{FF2B5EF4-FFF2-40B4-BE49-F238E27FC236}">
                <a16:creationId xmlns:a16="http://schemas.microsoft.com/office/drawing/2014/main" id="{2B814EEA-BD35-E746-B23E-7998C60908CC}"/>
              </a:ext>
            </a:extLst>
          </p:cNvPr>
          <p:cNvSpPr/>
          <p:nvPr/>
        </p:nvSpPr>
        <p:spPr>
          <a:xfrm>
            <a:off x="799692" y="1902279"/>
            <a:ext cx="6547174" cy="41862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8E77D86D-B276-5F4C-9C41-BA98BB19F02C}"/>
              </a:ext>
            </a:extLst>
          </p:cNvPr>
          <p:cNvSpPr/>
          <p:nvPr/>
        </p:nvSpPr>
        <p:spPr>
          <a:xfrm>
            <a:off x="8236431" y="4243201"/>
            <a:ext cx="3955569" cy="2185214"/>
          </a:xfrm>
          <a:prstGeom prst="rect">
            <a:avLst/>
          </a:prstGeom>
          <a:noFill/>
        </p:spPr>
        <p:txBody>
          <a:bodyPr wrap="square">
            <a:spAutoFit/>
          </a:bodyPr>
          <a:lstStyle/>
          <a:p>
            <a:pPr lvl="0"/>
            <a:r>
              <a:rPr lang="de-DE" sz="2000" dirty="0">
                <a:latin typeface="Open Sans" panose="020B0606030504020204" pitchFamily="34" charset="0"/>
                <a:ea typeface="Open Sans" panose="020B0606030504020204" pitchFamily="34" charset="0"/>
                <a:cs typeface="Open Sans" panose="020B0606030504020204" pitchFamily="34" charset="0"/>
              </a:rPr>
              <a:t>Erklärungen stellen Beziehungen in den Fokus und ähneln mathematischen Beweisen. </a:t>
            </a:r>
          </a:p>
          <a:p>
            <a:pPr lvl="0"/>
            <a:r>
              <a:rPr lang="de-DE" sz="2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vgl. Schmidt-Thieme, 2009; Wagner &amp; </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Wörn</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2011; Rink </a:t>
            </a:r>
            <a:r>
              <a:rPr lang="de-DE" sz="16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&amp; Walter, </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lvl="0"/>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Abgerundetes Rechteck 23">
            <a:extLst>
              <a:ext uri="{FF2B5EF4-FFF2-40B4-BE49-F238E27FC236}">
                <a16:creationId xmlns:a16="http://schemas.microsoft.com/office/drawing/2014/main" id="{DEE76970-BC63-0248-9B1E-0DC282EEAD06}"/>
              </a:ext>
            </a:extLst>
          </p:cNvPr>
          <p:cNvSpPr/>
          <p:nvPr/>
        </p:nvSpPr>
        <p:spPr>
          <a:xfrm>
            <a:off x="9328684" y="2341538"/>
            <a:ext cx="1643875" cy="802331"/>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Wie</a:t>
            </a:r>
          </a:p>
        </p:txBody>
      </p:sp>
      <p:sp>
        <p:nvSpPr>
          <p:cNvPr id="25" name="Abgerundetes Rechteck 24">
            <a:extLst>
              <a:ext uri="{FF2B5EF4-FFF2-40B4-BE49-F238E27FC236}">
                <a16:creationId xmlns:a16="http://schemas.microsoft.com/office/drawing/2014/main" id="{42840CD9-408B-984B-BEC9-F0199846C58C}"/>
              </a:ext>
            </a:extLst>
          </p:cNvPr>
          <p:cNvSpPr/>
          <p:nvPr/>
        </p:nvSpPr>
        <p:spPr>
          <a:xfrm>
            <a:off x="9328684" y="3308458"/>
            <a:ext cx="1643875" cy="801685"/>
          </a:xfrm>
          <a:prstGeom prst="roundRect">
            <a:avLst/>
          </a:prstGeom>
          <a:solidFill>
            <a:srgbClr val="317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Warum</a:t>
            </a:r>
          </a:p>
        </p:txBody>
      </p:sp>
      <p:cxnSp>
        <p:nvCxnSpPr>
          <p:cNvPr id="26" name="Gerade Verbindung mit Pfeil 25">
            <a:extLst>
              <a:ext uri="{FF2B5EF4-FFF2-40B4-BE49-F238E27FC236}">
                <a16:creationId xmlns:a16="http://schemas.microsoft.com/office/drawing/2014/main" id="{F8BD614A-29BA-1B42-B49E-FB129B35FB03}"/>
              </a:ext>
            </a:extLst>
          </p:cNvPr>
          <p:cNvCxnSpPr>
            <a:cxnSpLocks/>
          </p:cNvCxnSpPr>
          <p:nvPr/>
        </p:nvCxnSpPr>
        <p:spPr>
          <a:xfrm>
            <a:off x="10153730" y="2229543"/>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27" name="Gerade Verbindung mit Pfeil 26">
            <a:extLst>
              <a:ext uri="{FF2B5EF4-FFF2-40B4-BE49-F238E27FC236}">
                <a16:creationId xmlns:a16="http://schemas.microsoft.com/office/drawing/2014/main" id="{CDB25133-BF10-8B42-8B3C-B442C57B05F7}"/>
              </a:ext>
            </a:extLst>
          </p:cNvPr>
          <p:cNvCxnSpPr>
            <a:cxnSpLocks/>
          </p:cNvCxnSpPr>
          <p:nvPr/>
        </p:nvCxnSpPr>
        <p:spPr>
          <a:xfrm>
            <a:off x="10143570" y="3201990"/>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28" name="Abgerundetes Rechteck 27">
            <a:extLst>
              <a:ext uri="{FF2B5EF4-FFF2-40B4-BE49-F238E27FC236}">
                <a16:creationId xmlns:a16="http://schemas.microsoft.com/office/drawing/2014/main" id="{FF32D765-6A8F-EE4B-A356-220C2030F42A}"/>
              </a:ext>
            </a:extLst>
          </p:cNvPr>
          <p:cNvSpPr/>
          <p:nvPr/>
        </p:nvSpPr>
        <p:spPr>
          <a:xfrm>
            <a:off x="9341027" y="1369091"/>
            <a:ext cx="1643875" cy="802331"/>
          </a:xfrm>
          <a:prstGeom prst="roundRect">
            <a:avLst/>
          </a:prstGeom>
          <a:solidFill>
            <a:srgbClr val="A6A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Was</a:t>
            </a:r>
          </a:p>
        </p:txBody>
      </p:sp>
      <p:pic>
        <p:nvPicPr>
          <p:cNvPr id="29" name="Mein Film 25" descr="Mein Film 25">
            <a:hlinkClick r:id="" action="ppaction://media"/>
            <a:extLst>
              <a:ext uri="{FF2B5EF4-FFF2-40B4-BE49-F238E27FC236}">
                <a16:creationId xmlns:a16="http://schemas.microsoft.com/office/drawing/2014/main" id="{3B361B02-D562-EC49-A59E-3C2FA89DB3FF}"/>
              </a:ext>
            </a:extLst>
          </p:cNvPr>
          <p:cNvPicPr>
            <a:picLocks noChangeAspect="1"/>
          </p:cNvPicPr>
          <p:nvPr>
            <a:videoFile r:link="rId1"/>
            <p:extLst>
              <p:ext uri="{DAA4B4D4-6D71-4841-9C94-3DE7FCFB9230}">
                <p14:media xmlns:p14="http://schemas.microsoft.com/office/powerpoint/2010/main" r:embed="rId2">
                  <p14:trim st="84351.6617"/>
                </p14:media>
              </p:ext>
            </p:extLst>
          </p:nvPr>
        </p:nvPicPr>
        <p:blipFill rotWithShape="1">
          <a:blip r:embed="rId6"/>
          <a:srcRect l="5" r="5"/>
          <a:stretch/>
        </p:blipFill>
        <p:spPr>
          <a:xfrm>
            <a:off x="716400" y="2109600"/>
            <a:ext cx="6631200" cy="3730050"/>
          </a:xfrm>
          <a:prstGeom prst="rect">
            <a:avLst/>
          </a:prstGeom>
          <a:effectLst/>
        </p:spPr>
      </p:pic>
      <p:sp>
        <p:nvSpPr>
          <p:cNvPr id="17" name="Textfeld 16">
            <a:extLst>
              <a:ext uri="{FF2B5EF4-FFF2-40B4-BE49-F238E27FC236}">
                <a16:creationId xmlns:a16="http://schemas.microsoft.com/office/drawing/2014/main" id="{45D08B2C-EEE8-C94F-932A-1F23B9357D44}"/>
              </a:ext>
            </a:extLst>
          </p:cNvPr>
          <p:cNvSpPr txBox="1"/>
          <p:nvPr/>
        </p:nvSpPr>
        <p:spPr>
          <a:xfrm>
            <a:off x="4150517" y="421901"/>
            <a:ext cx="4471694"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18" name="Rechteck 17">
            <a:extLst>
              <a:ext uri="{FF2B5EF4-FFF2-40B4-BE49-F238E27FC236}">
                <a16:creationId xmlns:a16="http://schemas.microsoft.com/office/drawing/2014/main" id="{46CDC2BF-19C5-094E-9B58-DA018768B8AE}"/>
              </a:ext>
            </a:extLst>
          </p:cNvPr>
          <p:cNvSpPr/>
          <p:nvPr/>
        </p:nvSpPr>
        <p:spPr bwMode="auto">
          <a:xfrm>
            <a:off x="1699515" y="6353941"/>
            <a:ext cx="3763770" cy="261610"/>
          </a:xfrm>
          <a:prstGeom prst="rect">
            <a:avLst/>
          </a:prstGeom>
        </p:spPr>
        <p:txBody>
          <a:bodyPr wrap="squar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https://pikas-digi.dzlm.de/node/29</a:t>
            </a:r>
          </a:p>
        </p:txBody>
      </p:sp>
    </p:spTree>
    <p:extLst>
      <p:ext uri="{BB962C8B-B14F-4D97-AF65-F5344CB8AC3E}">
        <p14:creationId xmlns:p14="http://schemas.microsoft.com/office/powerpoint/2010/main" val="278041256"/>
      </p:ext>
    </p:extLst>
  </p:cSld>
  <p:clrMapOvr>
    <a:masterClrMapping/>
  </p:clrMapOvr>
  <mc:AlternateContent xmlns:mc="http://schemas.openxmlformats.org/markup-compatibility/2006" xmlns:p14="http://schemas.microsoft.com/office/powerpoint/2010/main">
    <mc:Choice Requires="p14">
      <p:transition spd="slow" p14:dur="2000" advTm="158276"/>
    </mc:Choice>
    <mc:Fallback xmlns="">
      <p:transition spd="slow" advTm="158276"/>
    </mc:Fallback>
  </mc:AlternateContent>
  <p:timing>
    <p:tnLst>
      <p:par>
        <p:cTn id="1" dur="indefinite" restart="never" nodeType="tmRoot">
          <p:childTnLst>
            <p:video>
              <p:cMediaNode vol="80000">
                <p:cTn id="2" fill="hold" display="0">
                  <p:stCondLst>
                    <p:cond delay="indefinite"/>
                  </p:stCondLst>
                </p:cTn>
                <p:tgtEl>
                  <p:spTgt spid="29"/>
                </p:tgtEl>
              </p:cMediaNode>
            </p:video>
          </p:childTnLst>
        </p:cTn>
      </p:par>
    </p:tnLst>
  </p:timing>
  <p:extLst>
    <p:ext uri="{E180D4A7-C9FB-4DFB-919C-405C955672EB}">
      <p14:showEvtLst xmlns:p14="http://schemas.microsoft.com/office/powerpoint/2010/main">
        <p14:playEvt time="18176" objId="8"/>
        <p14:stopEvt time="148840"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12" name="Abgerundetes Rechteck 11">
            <a:extLst>
              <a:ext uri="{FF2B5EF4-FFF2-40B4-BE49-F238E27FC236}">
                <a16:creationId xmlns:a16="http://schemas.microsoft.com/office/drawing/2014/main" id="{F472DB96-9490-0045-A0B5-D6B4E2CC4952}"/>
              </a:ext>
            </a:extLst>
          </p:cNvPr>
          <p:cNvSpPr/>
          <p:nvPr/>
        </p:nvSpPr>
        <p:spPr>
          <a:xfrm>
            <a:off x="10086286" y="2341538"/>
            <a:ext cx="1643875" cy="802331"/>
          </a:xfrm>
          <a:prstGeom prst="roundRect">
            <a:avLst/>
          </a:prstGeom>
          <a:solidFill>
            <a:srgbClr val="A6A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Wie</a:t>
            </a:r>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17</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a:p>
        </p:txBody>
      </p:sp>
      <p:sp>
        <p:nvSpPr>
          <p:cNvPr id="15" name="Rechteck 14">
            <a:extLst>
              <a:ext uri="{FF2B5EF4-FFF2-40B4-BE49-F238E27FC236}">
                <a16:creationId xmlns:a16="http://schemas.microsoft.com/office/drawing/2014/main" id="{8F314ECB-3B95-324A-9100-A5922FA69ED0}"/>
              </a:ext>
            </a:extLst>
          </p:cNvPr>
          <p:cNvSpPr/>
          <p:nvPr/>
        </p:nvSpPr>
        <p:spPr>
          <a:xfrm>
            <a:off x="668780" y="2338903"/>
            <a:ext cx="7547362" cy="830997"/>
          </a:xfrm>
          <a:prstGeom prst="rect">
            <a:avLst/>
          </a:prstGeom>
          <a:noFill/>
        </p:spPr>
        <p:txBody>
          <a:bodyPr wrap="square">
            <a:spAutoFit/>
          </a:bodyPr>
          <a:lstStyle/>
          <a:p>
            <a:pPr lvl="0"/>
            <a:r>
              <a:rPr lang="de-DE" sz="2400" b="1" dirty="0">
                <a:latin typeface="Open Sans" panose="020B0606030504020204" pitchFamily="34" charset="0"/>
                <a:ea typeface="Open Sans" panose="020B0606030504020204" pitchFamily="34" charset="0"/>
                <a:cs typeface="Open Sans" panose="020B0606030504020204" pitchFamily="34" charset="0"/>
              </a:rPr>
              <a:t>Wie-Erklärungen</a:t>
            </a:r>
            <a:r>
              <a:rPr lang="de-DE" sz="2400" dirty="0">
                <a:latin typeface="Open Sans" panose="020B0606030504020204" pitchFamily="34" charset="0"/>
                <a:ea typeface="Open Sans" panose="020B0606030504020204" pitchFamily="34" charset="0"/>
                <a:cs typeface="Open Sans" panose="020B0606030504020204" pitchFamily="34" charset="0"/>
              </a:rPr>
              <a:t> beziehen sich auf Handlungen bspw. Algorithmen oder Rechenregeln.</a:t>
            </a:r>
          </a:p>
        </p:txBody>
      </p:sp>
      <p:grpSp>
        <p:nvGrpSpPr>
          <p:cNvPr id="4" name="Gruppieren 3">
            <a:extLst>
              <a:ext uri="{FF2B5EF4-FFF2-40B4-BE49-F238E27FC236}">
                <a16:creationId xmlns:a16="http://schemas.microsoft.com/office/drawing/2014/main" id="{B7E27366-62AA-9045-A4BC-E2B7FB58CB66}"/>
              </a:ext>
            </a:extLst>
          </p:cNvPr>
          <p:cNvGrpSpPr/>
          <p:nvPr/>
        </p:nvGrpSpPr>
        <p:grpSpPr>
          <a:xfrm>
            <a:off x="668779" y="1369091"/>
            <a:ext cx="11073725" cy="3351655"/>
            <a:chOff x="668779" y="1369091"/>
            <a:chExt cx="11073725" cy="3351655"/>
          </a:xfrm>
        </p:grpSpPr>
        <p:sp>
          <p:nvSpPr>
            <p:cNvPr id="13" name="Abgerundetes Rechteck 12">
              <a:extLst>
                <a:ext uri="{FF2B5EF4-FFF2-40B4-BE49-F238E27FC236}">
                  <a16:creationId xmlns:a16="http://schemas.microsoft.com/office/drawing/2014/main" id="{710D37B9-3F4A-D742-84D6-0E7F83DA43E2}"/>
                </a:ext>
              </a:extLst>
            </p:cNvPr>
            <p:cNvSpPr/>
            <p:nvPr/>
          </p:nvSpPr>
          <p:spPr>
            <a:xfrm>
              <a:off x="10086286" y="3308458"/>
              <a:ext cx="1643875" cy="801685"/>
            </a:xfrm>
            <a:prstGeom prst="roundRect">
              <a:avLst/>
            </a:prstGeom>
            <a:solidFill>
              <a:srgbClr val="A6A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Warum</a:t>
              </a:r>
            </a:p>
          </p:txBody>
        </p:sp>
        <p:cxnSp>
          <p:nvCxnSpPr>
            <p:cNvPr id="16" name="Gerade Verbindung mit Pfeil 15">
              <a:extLst>
                <a:ext uri="{FF2B5EF4-FFF2-40B4-BE49-F238E27FC236}">
                  <a16:creationId xmlns:a16="http://schemas.microsoft.com/office/drawing/2014/main" id="{8CF91134-2C29-6944-BEB1-6D541AC74017}"/>
                </a:ext>
              </a:extLst>
            </p:cNvPr>
            <p:cNvCxnSpPr>
              <a:cxnSpLocks/>
            </p:cNvCxnSpPr>
            <p:nvPr/>
          </p:nvCxnSpPr>
          <p:spPr>
            <a:xfrm>
              <a:off x="10866727" y="2229543"/>
              <a:ext cx="0" cy="101225"/>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cxnSp>
          <p:nvCxnSpPr>
            <p:cNvPr id="17" name="Gerade Verbindung mit Pfeil 16">
              <a:extLst>
                <a:ext uri="{FF2B5EF4-FFF2-40B4-BE49-F238E27FC236}">
                  <a16:creationId xmlns:a16="http://schemas.microsoft.com/office/drawing/2014/main" id="{3ECD7F8C-5AE0-AE4F-A6FB-919985CC9C36}"/>
                </a:ext>
              </a:extLst>
            </p:cNvPr>
            <p:cNvCxnSpPr>
              <a:cxnSpLocks/>
            </p:cNvCxnSpPr>
            <p:nvPr/>
          </p:nvCxnSpPr>
          <p:spPr>
            <a:xfrm>
              <a:off x="10856567" y="3223256"/>
              <a:ext cx="0" cy="72206"/>
            </a:xfrm>
            <a:prstGeom prst="straightConnector1">
              <a:avLst/>
            </a:prstGeom>
            <a:ln w="38100">
              <a:solidFill>
                <a:srgbClr val="428891"/>
              </a:solidFill>
              <a:tailEnd type="triangle"/>
            </a:ln>
          </p:spPr>
          <p:style>
            <a:lnRef idx="3">
              <a:schemeClr val="accent6"/>
            </a:lnRef>
            <a:fillRef idx="0">
              <a:schemeClr val="accent6"/>
            </a:fillRef>
            <a:effectRef idx="2">
              <a:schemeClr val="accent6"/>
            </a:effectRef>
            <a:fontRef idx="minor">
              <a:schemeClr val="tx1"/>
            </a:fontRef>
          </p:style>
        </p:cxnSp>
        <p:sp>
          <p:nvSpPr>
            <p:cNvPr id="18" name="Abgerundetes Rechteck 17">
              <a:extLst>
                <a:ext uri="{FF2B5EF4-FFF2-40B4-BE49-F238E27FC236}">
                  <a16:creationId xmlns:a16="http://schemas.microsoft.com/office/drawing/2014/main" id="{2D280C27-5040-FA48-8723-0FCAE4325019}"/>
                </a:ext>
              </a:extLst>
            </p:cNvPr>
            <p:cNvSpPr/>
            <p:nvPr/>
          </p:nvSpPr>
          <p:spPr>
            <a:xfrm>
              <a:off x="10098629" y="1369091"/>
              <a:ext cx="1643875" cy="802331"/>
            </a:xfrm>
            <a:prstGeom prst="roundRect">
              <a:avLst/>
            </a:prstGeom>
            <a:solidFill>
              <a:srgbClr val="A6A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Was</a:t>
              </a:r>
            </a:p>
          </p:txBody>
        </p:sp>
        <p:sp>
          <p:nvSpPr>
            <p:cNvPr id="14" name="Rechteck 13">
              <a:extLst>
                <a:ext uri="{FF2B5EF4-FFF2-40B4-BE49-F238E27FC236}">
                  <a16:creationId xmlns:a16="http://schemas.microsoft.com/office/drawing/2014/main" id="{2F11B5FE-9797-D443-8FAB-8C33A705984D}"/>
                </a:ext>
              </a:extLst>
            </p:cNvPr>
            <p:cNvSpPr/>
            <p:nvPr/>
          </p:nvSpPr>
          <p:spPr>
            <a:xfrm>
              <a:off x="668785" y="3274196"/>
              <a:ext cx="7547357" cy="1446550"/>
            </a:xfrm>
            <a:prstGeom prst="rect">
              <a:avLst/>
            </a:prstGeom>
            <a:noFill/>
          </p:spPr>
          <p:txBody>
            <a:bodyPr wrap="square">
              <a:spAutoFit/>
            </a:bodyPr>
            <a:lstStyle/>
            <a:p>
              <a:pPr lvl="0"/>
              <a:r>
                <a:rPr lang="de-DE" sz="2400" b="1" dirty="0">
                  <a:latin typeface="Open Sans" panose="020B0606030504020204" pitchFamily="34" charset="0"/>
                  <a:ea typeface="Open Sans" panose="020B0606030504020204" pitchFamily="34" charset="0"/>
                  <a:cs typeface="Open Sans" panose="020B0606030504020204" pitchFamily="34" charset="0"/>
                </a:rPr>
                <a:t>Warum-Erklärungen</a:t>
              </a:r>
              <a:r>
                <a:rPr lang="de-DE" sz="2400" dirty="0">
                  <a:latin typeface="Open Sans" panose="020B0606030504020204" pitchFamily="34" charset="0"/>
                  <a:ea typeface="Open Sans" panose="020B0606030504020204" pitchFamily="34" charset="0"/>
                  <a:cs typeface="Open Sans" panose="020B0606030504020204" pitchFamily="34" charset="0"/>
                </a:rPr>
                <a:t> stellen Beziehungen in den Fokus und ähneln mathematischen Beweisen.</a:t>
              </a:r>
            </a:p>
            <a:p>
              <a:pPr algn="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(vgl. Schmidt-Thieme, 2009; Wagner &amp; </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Wörn</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2011; Rink &amp; Walter 2020)</a:t>
              </a:r>
            </a:p>
            <a:p>
              <a:pPr lvl="0"/>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hteck 19">
              <a:extLst>
                <a:ext uri="{FF2B5EF4-FFF2-40B4-BE49-F238E27FC236}">
                  <a16:creationId xmlns:a16="http://schemas.microsoft.com/office/drawing/2014/main" id="{1F89C004-9E81-2A4A-A73F-B5388EB02634}"/>
                </a:ext>
              </a:extLst>
            </p:cNvPr>
            <p:cNvSpPr/>
            <p:nvPr/>
          </p:nvSpPr>
          <p:spPr>
            <a:xfrm>
              <a:off x="668779" y="1369091"/>
              <a:ext cx="8263343" cy="830997"/>
            </a:xfrm>
            <a:prstGeom prst="rect">
              <a:avLst/>
            </a:prstGeom>
            <a:noFill/>
          </p:spPr>
          <p:txBody>
            <a:bodyPr wrap="square">
              <a:spAutoFit/>
            </a:bodyPr>
            <a:lstStyle/>
            <a:p>
              <a:pPr lvl="0"/>
              <a:r>
                <a:rPr lang="de-DE" sz="2400" b="1" dirty="0">
                  <a:latin typeface="Open Sans" panose="020B0606030504020204" pitchFamily="34" charset="0"/>
                  <a:ea typeface="Open Sans" panose="020B0606030504020204" pitchFamily="34" charset="0"/>
                  <a:cs typeface="Open Sans" panose="020B0606030504020204" pitchFamily="34" charset="0"/>
                </a:rPr>
                <a:t>Was-Erklärungen</a:t>
              </a:r>
              <a:r>
                <a:rPr lang="de-DE" sz="2400" dirty="0">
                  <a:latin typeface="Open Sans" panose="020B0606030504020204" pitchFamily="34" charset="0"/>
                  <a:ea typeface="Open Sans" panose="020B0606030504020204" pitchFamily="34" charset="0"/>
                  <a:cs typeface="Open Sans" panose="020B0606030504020204" pitchFamily="34" charset="0"/>
                </a:rPr>
                <a:t> beschreiben Aufgabenformate (Fach- und Alltags-) Begriffe oder didaktisches Material.</a:t>
              </a:r>
            </a:p>
          </p:txBody>
        </p:sp>
      </p:grpSp>
      <p:sp>
        <p:nvSpPr>
          <p:cNvPr id="22" name="Fußzeilenplatzhalter 4">
            <a:extLst>
              <a:ext uri="{FF2B5EF4-FFF2-40B4-BE49-F238E27FC236}">
                <a16:creationId xmlns:a16="http://schemas.microsoft.com/office/drawing/2014/main" id="{260A0D50-8D5F-914A-86FD-52601E7A8918}"/>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25" name="Textfeld 24">
            <a:extLst>
              <a:ext uri="{FF2B5EF4-FFF2-40B4-BE49-F238E27FC236}">
                <a16:creationId xmlns:a16="http://schemas.microsoft.com/office/drawing/2014/main" id="{38DDA94C-72FA-E74F-A92F-86EE39D9DC59}"/>
              </a:ext>
            </a:extLst>
          </p:cNvPr>
          <p:cNvSpPr txBox="1"/>
          <p:nvPr/>
        </p:nvSpPr>
        <p:spPr>
          <a:xfrm>
            <a:off x="669599" y="4593600"/>
            <a:ext cx="11062800" cy="1261884"/>
          </a:xfrm>
          <a:prstGeom prst="rect">
            <a:avLst/>
          </a:prstGeom>
          <a:solidFill>
            <a:schemeClr val="bg1"/>
          </a:solid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„Die meisten im Netz veröffentlichten Lernvideos sind eher auf einen passiven Konsum ausgerichtet. In den meisten Fällen geht es um grundlegende mathematische Regeln, Vorgehensweisen oder Lösungswege anhand von konkreten Beispielen.“</a:t>
            </a:r>
          </a:p>
          <a:p>
            <a:pPr algn="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(Rink &amp; Walter, 2020, S. 69)</a:t>
            </a:r>
          </a:p>
        </p:txBody>
      </p:sp>
      <p:sp>
        <p:nvSpPr>
          <p:cNvPr id="21" name="Textfeld 20">
            <a:extLst>
              <a:ext uri="{FF2B5EF4-FFF2-40B4-BE49-F238E27FC236}">
                <a16:creationId xmlns:a16="http://schemas.microsoft.com/office/drawing/2014/main" id="{1E930E2C-3E31-7241-94F5-93F69AE6084C}"/>
              </a:ext>
            </a:extLst>
          </p:cNvPr>
          <p:cNvSpPr txBox="1"/>
          <p:nvPr/>
        </p:nvSpPr>
        <p:spPr>
          <a:xfrm>
            <a:off x="4150517" y="421901"/>
            <a:ext cx="4471694"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19" name="Rechteck 18">
            <a:extLst>
              <a:ext uri="{FF2B5EF4-FFF2-40B4-BE49-F238E27FC236}">
                <a16:creationId xmlns:a16="http://schemas.microsoft.com/office/drawing/2014/main" id="{CD678325-FB5A-3B4B-A0FB-7DE6B476FA14}"/>
              </a:ext>
            </a:extLst>
          </p:cNvPr>
          <p:cNvSpPr/>
          <p:nvPr/>
        </p:nvSpPr>
        <p:spPr>
          <a:xfrm>
            <a:off x="669600" y="4474102"/>
            <a:ext cx="11062800" cy="1862048"/>
          </a:xfrm>
          <a:prstGeom prst="rect">
            <a:avLst/>
          </a:prstGeom>
          <a:solidFill>
            <a:schemeClr val="bg1"/>
          </a:solidFill>
        </p:spPr>
        <p:txBody>
          <a:bodyPr wrap="square">
            <a:spAutoFit/>
          </a:bodyPr>
          <a:lstStyle/>
          <a:p>
            <a:pPr lvl="0"/>
            <a:r>
              <a:rPr lang="de-DE" sz="2300" b="1" dirty="0">
                <a:latin typeface="Open Sans" panose="020B0606030504020204" pitchFamily="34" charset="0"/>
                <a:ea typeface="Open Sans" panose="020B0606030504020204" pitchFamily="34" charset="0"/>
                <a:cs typeface="Open Sans" panose="020B0606030504020204" pitchFamily="34" charset="0"/>
              </a:rPr>
              <a:t>Intention:</a:t>
            </a:r>
          </a:p>
          <a:p>
            <a:pPr marL="342900" lvl="0" indent="-342900">
              <a:buFont typeface="Arial" panose="020B0604020202020204" pitchFamily="34" charset="0"/>
              <a:buChar char="•"/>
            </a:pPr>
            <a:r>
              <a:rPr lang="de-DE" sz="2300" dirty="0">
                <a:latin typeface="Open Sans" panose="020B0606030504020204" pitchFamily="34" charset="0"/>
                <a:ea typeface="Open Sans" panose="020B0606030504020204" pitchFamily="34" charset="0"/>
                <a:cs typeface="Open Sans" panose="020B0606030504020204" pitchFamily="34" charset="0"/>
              </a:rPr>
              <a:t>Nicht nur prozedurale Techniken einüben, sondern vor allem verständnisorientiert unterrichten.</a:t>
            </a:r>
          </a:p>
          <a:p>
            <a:pPr marL="342900" lvl="0" indent="-342900">
              <a:buFont typeface="Arial" panose="020B0604020202020204" pitchFamily="34" charset="0"/>
              <a:buChar char="•"/>
            </a:pPr>
            <a:r>
              <a:rPr lang="de-DE" sz="2300" dirty="0">
                <a:latin typeface="Open Sans" panose="020B0606030504020204" pitchFamily="34" charset="0"/>
                <a:ea typeface="Open Sans" panose="020B0606030504020204" pitchFamily="34" charset="0"/>
                <a:cs typeface="Open Sans" panose="020B0606030504020204" pitchFamily="34" charset="0"/>
              </a:rPr>
              <a:t>Kinder unterstützen, mathematische Zusammenhänge zu verstehen und durchdringen zu können.</a:t>
            </a:r>
          </a:p>
        </p:txBody>
      </p:sp>
    </p:spTree>
    <p:custDataLst>
      <p:tags r:id="rId1"/>
    </p:custDataLst>
    <p:extLst>
      <p:ext uri="{BB962C8B-B14F-4D97-AF65-F5344CB8AC3E}">
        <p14:creationId xmlns:p14="http://schemas.microsoft.com/office/powerpoint/2010/main" val="2741422750"/>
      </p:ext>
    </p:extLst>
  </p:cSld>
  <p:clrMapOvr>
    <a:masterClrMapping/>
  </p:clrMapOvr>
  <mc:AlternateContent xmlns:mc="http://schemas.openxmlformats.org/markup-compatibility/2006" xmlns:p14="http://schemas.microsoft.com/office/powerpoint/2010/main">
    <mc:Choice Requires="p14">
      <p:transition spd="slow" p14:dur="2000" advTm="63845"/>
    </mc:Choice>
    <mc:Fallback xmlns="">
      <p:transition spd="slow" advTm="638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chemeClr val="bg1"/>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rgbClr val="317E87"/>
          </a:solidFill>
        </p:spPr>
        <p:txBody>
          <a:bodyPr wrap="square" rtlCol="0">
            <a:spAutoFit/>
          </a:bodyPr>
          <a:lstStyle/>
          <a:p>
            <a:r>
              <a:rPr lang="de-DE" sz="2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18</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chemeClr val="bg1"/>
          </a:solidFill>
        </p:spPr>
        <p:txBody>
          <a:bodyPr wrap="square" rtlCol="0">
            <a:spAutoFit/>
          </a:bodyPr>
          <a:lstStyle/>
          <a:p>
            <a:r>
              <a:rPr lang="de-DE" sz="32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chemeClr val="bg1"/>
          </a:solidFill>
        </p:spPr>
        <p:txBody>
          <a:bodyPr wrap="square" rtlCol="0">
            <a:spAutoFit/>
          </a:bodyPr>
          <a:lstStyle/>
          <a:p>
            <a:r>
              <a:rPr lang="de-DE" sz="2800" dirty="0">
                <a:solidFill>
                  <a:srgbClr val="317E87"/>
                </a:solidFill>
                <a:latin typeface="Open Sans" panose="020B0606030504020204" pitchFamily="34" charset="0"/>
                <a:ea typeface="Open Sans" panose="020B0606030504020204" pitchFamily="34" charset="0"/>
                <a:cs typeface="Open Sans" panose="020B0606030504020204" pitchFamily="34" charset="0"/>
              </a:rPr>
              <a:t>Erstellen eines </a:t>
            </a:r>
            <a:r>
              <a:rPr lang="de-DE" sz="28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rgbClr val="317E8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0A6D9A6B-5BE0-6545-B147-B3EF16ED8B4C}"/>
              </a:ext>
            </a:extLst>
          </p:cNvPr>
          <p:cNvSpPr txBox="1"/>
          <p:nvPr/>
        </p:nvSpPr>
        <p:spPr>
          <a:xfrm>
            <a:off x="728661" y="5821943"/>
            <a:ext cx="1280021" cy="584775"/>
          </a:xfrm>
          <a:prstGeom prst="rect">
            <a:avLst/>
          </a:prstGeom>
          <a:solidFill>
            <a:srgbClr val="FFFFFF"/>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Fazit</a:t>
            </a:r>
          </a:p>
        </p:txBody>
      </p:sp>
    </p:spTree>
    <p:custDataLst>
      <p:tags r:id="rId1"/>
    </p:custDataLst>
    <p:extLst>
      <p:ext uri="{BB962C8B-B14F-4D97-AF65-F5344CB8AC3E}">
        <p14:creationId xmlns:p14="http://schemas.microsoft.com/office/powerpoint/2010/main" val="2396376811"/>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1</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5" name="Inhaltsplatzhalter 4">
            <a:extLst>
              <a:ext uri="{FF2B5EF4-FFF2-40B4-BE49-F238E27FC236}">
                <a16:creationId xmlns:a16="http://schemas.microsoft.com/office/drawing/2014/main" id="{D0D19983-79B7-FD43-B910-03894AA4F3F2}"/>
              </a:ext>
            </a:extLst>
          </p:cNvPr>
          <p:cNvSpPr>
            <a:spLocks noGrp="1"/>
          </p:cNvSpPr>
          <p:nvPr>
            <p:ph sz="half" idx="13"/>
          </p:nvPr>
        </p:nvSpPr>
        <p:spPr>
          <a:xfrm>
            <a:off x="4150516" y="355600"/>
            <a:ext cx="7203283" cy="598665"/>
          </a:xfrm>
        </p:spPr>
        <p:txBody>
          <a:bodyPr/>
          <a:lstStyle/>
          <a:p>
            <a:r>
              <a:rPr lang="de-DE" dirty="0"/>
              <a:t>Hinweise zu den Lizenzbedingungen</a:t>
            </a:r>
          </a:p>
        </p:txBody>
      </p:sp>
      <p:sp>
        <p:nvSpPr>
          <p:cNvPr id="16" name="Untertitel 2">
            <a:extLst>
              <a:ext uri="{FF2B5EF4-FFF2-40B4-BE49-F238E27FC236}">
                <a16:creationId xmlns:a16="http://schemas.microsoft.com/office/drawing/2014/main" id="{76D26181-3FDC-6C4F-8DCE-80D42EE85010}"/>
              </a:ext>
            </a:extLst>
          </p:cNvPr>
          <p:cNvSpPr txBox="1">
            <a:spLocks noChangeArrowheads="1"/>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Dieses Material wurde vom PIKAS-Team für das Deutsche Zentrum für Lehrerbildung Mathematik (DZLM) konzipiert und kann unter der </a:t>
            </a:r>
            <a:r>
              <a:rPr lang="de-DE" sz="2000" dirty="0">
                <a:solidFill>
                  <a:srgbClr val="428891"/>
                </a:solidFill>
              </a:rPr>
              <a:t>Creative </a:t>
            </a:r>
            <a:r>
              <a:rPr lang="de-DE" sz="2000" dirty="0" err="1">
                <a:solidFill>
                  <a:srgbClr val="428891"/>
                </a:solidFill>
              </a:rPr>
              <a:t>Commons</a:t>
            </a:r>
            <a:r>
              <a:rPr lang="de-DE" sz="2000" dirty="0">
                <a:solidFill>
                  <a:srgbClr val="428891"/>
                </a:solidFill>
              </a:rPr>
              <a:t> Lizenz BY-SA: Namensnennung – Weitergabe unter gleichen Bedingungen 4.0 International</a:t>
            </a:r>
            <a:r>
              <a:rPr lang="de-DE" sz="2000" dirty="0">
                <a:solidFill>
                  <a:srgbClr val="5EB511"/>
                </a:solidFill>
              </a:rPr>
              <a:t> </a:t>
            </a:r>
            <a:r>
              <a:rPr lang="de-DE" sz="2000" dirty="0"/>
              <a:t>weiterverwendet werden.</a:t>
            </a:r>
          </a:p>
          <a:p>
            <a:r>
              <a:rPr lang="de-DE" sz="2000" dirty="0"/>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r>
              <a:rPr lang="de-DE" sz="2000" dirty="0"/>
              <a:t>Von der Weitergabe ausgenommen sind Fotos, die erkennbar reale Personen zeigen.</a:t>
            </a:r>
          </a:p>
          <a:p>
            <a:r>
              <a:rPr lang="de-DE" sz="2000" dirty="0"/>
              <a:t>Bildnachweise und Zitatquellen finden sich auf den jeweiligen Folien bzw. in den Zusatzmaterialien.</a:t>
            </a:r>
          </a:p>
          <a:p>
            <a:r>
              <a:rPr lang="de-DE" sz="2000" dirty="0"/>
              <a:t>Weitere Hinweise und Informationen zu PIKAS finden Sie unter </a:t>
            </a:r>
            <a:r>
              <a:rPr lang="de-DE" sz="2000" dirty="0">
                <a:solidFill>
                  <a:srgbClr val="428891"/>
                </a:solidFill>
                <a:hlinkClick r:id="rId4">
                  <a:extLst>
                    <a:ext uri="{A12FA001-AC4F-418D-AE19-62706E023703}">
                      <ahyp:hlinkClr xmlns:ahyp="http://schemas.microsoft.com/office/drawing/2018/hyperlinkcolor" val="tx"/>
                    </a:ext>
                  </a:extLst>
                </a:hlinkClick>
              </a:rPr>
              <a:t>http://pikas.dzlm.de</a:t>
            </a:r>
            <a:r>
              <a:rPr lang="de-DE" sz="2000" dirty="0"/>
              <a:t>.</a:t>
            </a:r>
          </a:p>
        </p:txBody>
      </p:sp>
      <p:sp>
        <p:nvSpPr>
          <p:cNvPr id="17" name="Inhaltsplatzhalter 4">
            <a:extLst>
              <a:ext uri="{FF2B5EF4-FFF2-40B4-BE49-F238E27FC236}">
                <a16:creationId xmlns:a16="http://schemas.microsoft.com/office/drawing/2014/main" id="{9DB8AF29-1974-D646-A6A1-375FCE1E6C87}"/>
              </a:ext>
            </a:extLst>
          </p:cNvPr>
          <p:cNvSpPr txBox="1">
            <a:spLocks/>
          </p:cNvSpPr>
          <p:nvPr/>
        </p:nvSpPr>
        <p:spPr>
          <a:xfrm>
            <a:off x="838200" y="1209925"/>
            <a:ext cx="8847667" cy="598664"/>
          </a:xfrm>
          <a:prstGeom prst="rect">
            <a:avLst/>
          </a:prstGeom>
        </p:spPr>
        <p:txBody>
          <a:bodyPr/>
          <a:lstStyle>
            <a:lvl1pPr marL="342900" indent="-342900" algn="l" rtl="0" eaLnBrk="0" fontAlgn="base" hangingPunct="0">
              <a:spcBef>
                <a:spcPct val="20000"/>
              </a:spcBef>
              <a:spcAft>
                <a:spcPct val="0"/>
              </a:spcAft>
              <a:buFont typeface="Arial" charset="0"/>
              <a:buChar char="•"/>
              <a:defRPr sz="2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de-DE" sz="2400" b="1" kern="0" dirty="0">
                <a:solidFill>
                  <a:srgbClr val="428891"/>
                </a:solidFill>
              </a:rPr>
              <a:t>Diese Folie gehört zum Material und darf nicht entfernt werden.</a:t>
            </a:r>
          </a:p>
        </p:txBody>
      </p:sp>
      <p:pic>
        <p:nvPicPr>
          <p:cNvPr id="18" name="Bild 13">
            <a:extLst>
              <a:ext uri="{FF2B5EF4-FFF2-40B4-BE49-F238E27FC236}">
                <a16:creationId xmlns:a16="http://schemas.microsoft.com/office/drawing/2014/main" id="{C2742A17-BEF4-E04C-AF46-17C638C7D63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72736" y="1226557"/>
            <a:ext cx="1091622" cy="393700"/>
          </a:xfrm>
          <a:prstGeom prst="rect">
            <a:avLst/>
          </a:prstGeom>
        </p:spPr>
      </p:pic>
    </p:spTree>
    <p:custDataLst>
      <p:tags r:id="rId1"/>
    </p:custDataLst>
    <p:extLst>
      <p:ext uri="{BB962C8B-B14F-4D97-AF65-F5344CB8AC3E}">
        <p14:creationId xmlns:p14="http://schemas.microsoft.com/office/powerpoint/2010/main" val="1334063278"/>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19</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a:p>
        </p:txBody>
      </p:sp>
      <p:sp>
        <p:nvSpPr>
          <p:cNvPr id="11" name="Fußzeilenplatzhalter 4">
            <a:extLst>
              <a:ext uri="{FF2B5EF4-FFF2-40B4-BE49-F238E27FC236}">
                <a16:creationId xmlns:a16="http://schemas.microsoft.com/office/drawing/2014/main" id="{1FA85273-B995-4943-AB45-D9B57817F8D0}"/>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5" name="Textfeld 14">
            <a:extLst>
              <a:ext uri="{FF2B5EF4-FFF2-40B4-BE49-F238E27FC236}">
                <a16:creationId xmlns:a16="http://schemas.microsoft.com/office/drawing/2014/main" id="{1E5C8012-E84C-764E-9F68-58D4A33C95A3}"/>
              </a:ext>
            </a:extLst>
          </p:cNvPr>
          <p:cNvSpPr txBox="1"/>
          <p:nvPr/>
        </p:nvSpPr>
        <p:spPr>
          <a:xfrm>
            <a:off x="4150517" y="421901"/>
            <a:ext cx="4755386"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16" name="Abgerundetes Rechteck 15">
            <a:extLst>
              <a:ext uri="{FF2B5EF4-FFF2-40B4-BE49-F238E27FC236}">
                <a16:creationId xmlns:a16="http://schemas.microsoft.com/office/drawing/2014/main" id="{7A9BB4FA-AE06-9841-81AC-739EC4DAC940}"/>
              </a:ext>
            </a:extLst>
          </p:cNvPr>
          <p:cNvSpPr/>
          <p:nvPr/>
        </p:nvSpPr>
        <p:spPr>
          <a:xfrm>
            <a:off x="374164" y="1146542"/>
            <a:ext cx="7398231" cy="5212800"/>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46BB7055-EEBC-6948-8F2D-34A6DB344BB3}"/>
              </a:ext>
            </a:extLst>
          </p:cNvPr>
          <p:cNvPicPr>
            <a:picLocks noChangeAspect="1"/>
          </p:cNvPicPr>
          <p:nvPr/>
        </p:nvPicPr>
        <p:blipFill>
          <a:blip r:embed="rId3"/>
          <a:stretch>
            <a:fillRect/>
          </a:stretch>
        </p:blipFill>
        <p:spPr>
          <a:xfrm>
            <a:off x="715592" y="1451355"/>
            <a:ext cx="6638878" cy="4637207"/>
          </a:xfrm>
          <a:prstGeom prst="rect">
            <a:avLst/>
          </a:prstGeom>
        </p:spPr>
      </p:pic>
      <p:sp>
        <p:nvSpPr>
          <p:cNvPr id="18" name="Rechteck 17">
            <a:extLst>
              <a:ext uri="{FF2B5EF4-FFF2-40B4-BE49-F238E27FC236}">
                <a16:creationId xmlns:a16="http://schemas.microsoft.com/office/drawing/2014/main" id="{0597BE9A-5421-8B43-A24C-2062411F0DB0}"/>
              </a:ext>
            </a:extLst>
          </p:cNvPr>
          <p:cNvSpPr/>
          <p:nvPr/>
        </p:nvSpPr>
        <p:spPr>
          <a:xfrm>
            <a:off x="799692" y="1902279"/>
            <a:ext cx="6547174" cy="41862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0AD4301-9600-6B49-9B26-D9A47F5CCFC5}"/>
              </a:ext>
            </a:extLst>
          </p:cNvPr>
          <p:cNvSpPr/>
          <p:nvPr/>
        </p:nvSpPr>
        <p:spPr>
          <a:xfrm>
            <a:off x="8153400" y="6016224"/>
            <a:ext cx="2323072" cy="261610"/>
          </a:xfrm>
          <a:prstGeom prst="rect">
            <a:avLst/>
          </a:prstGeom>
        </p:spPr>
        <p:txBody>
          <a:bodyPr wrap="non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a:t>
            </a:r>
            <a:r>
              <a:rPr lang="de-DE" sz="11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pikas.dzlm.de</a:t>
            </a:r>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a:t>
            </a:r>
            <a:r>
              <a:rPr lang="de-DE" sz="11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node</a:t>
            </a:r>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/1267</a:t>
            </a:r>
            <a:endParaRPr lang="de-DE" sz="1100" dirty="0"/>
          </a:p>
        </p:txBody>
      </p:sp>
    </p:spTree>
    <p:extLst>
      <p:ext uri="{BB962C8B-B14F-4D97-AF65-F5344CB8AC3E}">
        <p14:creationId xmlns:p14="http://schemas.microsoft.com/office/powerpoint/2010/main" val="2265188084"/>
      </p:ext>
    </p:extLst>
  </p:cSld>
  <p:clrMapOvr>
    <a:masterClrMapping/>
  </p:clrMapOvr>
  <mc:AlternateContent xmlns:mc="http://schemas.openxmlformats.org/markup-compatibility/2006" xmlns:p14="http://schemas.microsoft.com/office/powerpoint/2010/main">
    <mc:Choice Requires="p14">
      <p:transition spd="slow" p14:dur="2000" advTm="24586"/>
    </mc:Choice>
    <mc:Fallback xmlns="">
      <p:transition spd="slow" advTm="2458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20</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a:p>
        </p:txBody>
      </p:sp>
      <p:sp>
        <p:nvSpPr>
          <p:cNvPr id="11" name="Fußzeilenplatzhalter 4">
            <a:extLst>
              <a:ext uri="{FF2B5EF4-FFF2-40B4-BE49-F238E27FC236}">
                <a16:creationId xmlns:a16="http://schemas.microsoft.com/office/drawing/2014/main" id="{1FA85273-B995-4943-AB45-D9B57817F8D0}"/>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5" name="Textfeld 14">
            <a:extLst>
              <a:ext uri="{FF2B5EF4-FFF2-40B4-BE49-F238E27FC236}">
                <a16:creationId xmlns:a16="http://schemas.microsoft.com/office/drawing/2014/main" id="{1E5C8012-E84C-764E-9F68-58D4A33C95A3}"/>
              </a:ext>
            </a:extLst>
          </p:cNvPr>
          <p:cNvSpPr txBox="1"/>
          <p:nvPr/>
        </p:nvSpPr>
        <p:spPr>
          <a:xfrm>
            <a:off x="4150516" y="421901"/>
            <a:ext cx="6012815"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auf </a:t>
            </a:r>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Mahiko</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-Kids</a:t>
            </a:r>
          </a:p>
        </p:txBody>
      </p:sp>
      <p:sp>
        <p:nvSpPr>
          <p:cNvPr id="16" name="Abgerundetes Rechteck 15">
            <a:extLst>
              <a:ext uri="{FF2B5EF4-FFF2-40B4-BE49-F238E27FC236}">
                <a16:creationId xmlns:a16="http://schemas.microsoft.com/office/drawing/2014/main" id="{7A9BB4FA-AE06-9841-81AC-739EC4DAC940}"/>
              </a:ext>
            </a:extLst>
          </p:cNvPr>
          <p:cNvSpPr/>
          <p:nvPr/>
        </p:nvSpPr>
        <p:spPr>
          <a:xfrm>
            <a:off x="374164" y="1146542"/>
            <a:ext cx="7398231" cy="5212800"/>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46BB7055-EEBC-6948-8F2D-34A6DB344BB3}"/>
              </a:ext>
            </a:extLst>
          </p:cNvPr>
          <p:cNvPicPr>
            <a:picLocks noChangeAspect="1"/>
          </p:cNvPicPr>
          <p:nvPr/>
        </p:nvPicPr>
        <p:blipFill>
          <a:blip r:embed="rId3"/>
          <a:stretch>
            <a:fillRect/>
          </a:stretch>
        </p:blipFill>
        <p:spPr>
          <a:xfrm>
            <a:off x="715592" y="1451355"/>
            <a:ext cx="6638878" cy="4637207"/>
          </a:xfrm>
          <a:prstGeom prst="rect">
            <a:avLst/>
          </a:prstGeom>
        </p:spPr>
      </p:pic>
      <p:sp>
        <p:nvSpPr>
          <p:cNvPr id="18" name="Rechteck 17">
            <a:extLst>
              <a:ext uri="{FF2B5EF4-FFF2-40B4-BE49-F238E27FC236}">
                <a16:creationId xmlns:a16="http://schemas.microsoft.com/office/drawing/2014/main" id="{0597BE9A-5421-8B43-A24C-2062411F0DB0}"/>
              </a:ext>
            </a:extLst>
          </p:cNvPr>
          <p:cNvSpPr/>
          <p:nvPr/>
        </p:nvSpPr>
        <p:spPr>
          <a:xfrm>
            <a:off x="799692" y="1902279"/>
            <a:ext cx="6547174" cy="41862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A0AD4301-9600-6B49-9B26-D9A47F5CCFC5}"/>
              </a:ext>
            </a:extLst>
          </p:cNvPr>
          <p:cNvSpPr/>
          <p:nvPr/>
        </p:nvSpPr>
        <p:spPr>
          <a:xfrm>
            <a:off x="8153400" y="6016224"/>
            <a:ext cx="2323072" cy="261610"/>
          </a:xfrm>
          <a:prstGeom prst="rect">
            <a:avLst/>
          </a:prstGeom>
        </p:spPr>
        <p:txBody>
          <a:bodyPr wrap="non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a:t>
            </a:r>
            <a:r>
              <a:rPr lang="de-DE" sz="11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pikas.dzlm.de</a:t>
            </a:r>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a:t>
            </a:r>
            <a:r>
              <a:rPr lang="de-DE" sz="11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node</a:t>
            </a:r>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/1267</a:t>
            </a:r>
            <a:endParaRPr lang="de-DE" sz="1100" dirty="0"/>
          </a:p>
        </p:txBody>
      </p:sp>
    </p:spTree>
    <p:extLst>
      <p:ext uri="{BB962C8B-B14F-4D97-AF65-F5344CB8AC3E}">
        <p14:creationId xmlns:p14="http://schemas.microsoft.com/office/powerpoint/2010/main" val="1869968812"/>
      </p:ext>
    </p:extLst>
  </p:cSld>
  <p:clrMapOvr>
    <a:masterClrMapping/>
  </p:clrMapOvr>
  <mc:AlternateContent xmlns:mc="http://schemas.openxmlformats.org/markup-compatibility/2006" xmlns:p14="http://schemas.microsoft.com/office/powerpoint/2010/main">
    <mc:Choice Requires="p14">
      <p:transition spd="slow" p14:dur="2000" advTm="24586"/>
    </mc:Choice>
    <mc:Fallback xmlns="">
      <p:transition spd="slow" advTm="2458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chemeClr val="bg1"/>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chemeClr val="bg1"/>
          </a:solidFill>
        </p:spPr>
        <p:txBody>
          <a:bodyPr wrap="square" rtlCol="0">
            <a:spAutoFit/>
          </a:bodyPr>
          <a:lstStyle/>
          <a:p>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21</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chemeClr val="bg1"/>
          </a:solidFill>
        </p:spPr>
        <p:txBody>
          <a:bodyPr wrap="square" rtlCol="0">
            <a:spAutoFit/>
          </a:bodyPr>
          <a:lstStyle/>
          <a:p>
            <a:r>
              <a:rPr lang="de-DE" sz="32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rgbClr val="317E87"/>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Erstellen eines </a:t>
            </a:r>
            <a:r>
              <a:rPr lang="de-DE" sz="2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9E5B6122-A102-0F4A-9083-630E37B9A2FB}"/>
              </a:ext>
            </a:extLst>
          </p:cNvPr>
          <p:cNvSpPr txBox="1"/>
          <p:nvPr/>
        </p:nvSpPr>
        <p:spPr>
          <a:xfrm>
            <a:off x="728661" y="5821943"/>
            <a:ext cx="1280021" cy="584775"/>
          </a:xfrm>
          <a:prstGeom prst="rect">
            <a:avLst/>
          </a:prstGeom>
          <a:solidFill>
            <a:srgbClr val="FFFFFF"/>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Fazit</a:t>
            </a:r>
          </a:p>
        </p:txBody>
      </p:sp>
    </p:spTree>
    <p:custDataLst>
      <p:tags r:id="rId1"/>
    </p:custDataLst>
    <p:extLst>
      <p:ext uri="{BB962C8B-B14F-4D97-AF65-F5344CB8AC3E}">
        <p14:creationId xmlns:p14="http://schemas.microsoft.com/office/powerpoint/2010/main" val="3155508151"/>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52747C08-DBFD-8149-A383-682615D54832}"/>
              </a:ext>
            </a:extLst>
          </p:cNvPr>
          <p:cNvSpPr>
            <a:spLocks noGrp="1"/>
          </p:cNvSpPr>
          <p:nvPr>
            <p:ph idx="1"/>
          </p:nvPr>
        </p:nvSpPr>
        <p:spPr>
          <a:xfrm>
            <a:off x="87086" y="1101611"/>
            <a:ext cx="4412467" cy="643233"/>
          </a:xfrm>
        </p:spPr>
        <p:txBody>
          <a:bodyPr/>
          <a:lstStyle/>
          <a:p>
            <a:pPr marL="0" indent="0">
              <a:buNone/>
            </a:pPr>
            <a:r>
              <a:rPr lang="de-DE" b="1" dirty="0">
                <a:solidFill>
                  <a:srgbClr val="428891"/>
                </a:solidFill>
              </a:rPr>
              <a:t>Umfrage </a:t>
            </a:r>
            <a:r>
              <a:rPr lang="de-DE" sz="1800" b="1" dirty="0"/>
              <a:t>(2 Minuten)</a:t>
            </a: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sz="1600" dirty="0"/>
              <a:t>Platz für den Link zur Umfrage</a:t>
            </a:r>
          </a:p>
        </p:txBody>
      </p:sp>
      <p:sp>
        <p:nvSpPr>
          <p:cNvPr id="2" name="Rechteck 1">
            <a:extLst>
              <a:ext uri="{FF2B5EF4-FFF2-40B4-BE49-F238E27FC236}">
                <a16:creationId xmlns:a16="http://schemas.microsoft.com/office/drawing/2014/main" id="{67C9CB41-72BF-BE43-B948-5BE332586F36}"/>
              </a:ext>
            </a:extLst>
          </p:cNvPr>
          <p:cNvSpPr/>
          <p:nvPr/>
        </p:nvSpPr>
        <p:spPr>
          <a:xfrm>
            <a:off x="1194509" y="1744844"/>
            <a:ext cx="2162855" cy="21223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Platz für den</a:t>
            </a:r>
          </a:p>
          <a:p>
            <a:pPr algn="ctr"/>
            <a:r>
              <a:rPr lang="de-DE" dirty="0"/>
              <a:t> QR-Code zur Umfrage</a:t>
            </a:r>
          </a:p>
        </p:txBody>
      </p:sp>
      <p:sp>
        <p:nvSpPr>
          <p:cNvPr id="3" name="Datumsplatzhalter 2">
            <a:extLst>
              <a:ext uri="{FF2B5EF4-FFF2-40B4-BE49-F238E27FC236}">
                <a16:creationId xmlns:a16="http://schemas.microsoft.com/office/drawing/2014/main" id="{605C3E8A-8F49-AA46-A015-FF26A88F1DA3}"/>
              </a:ext>
            </a:extLst>
          </p:cNvPr>
          <p:cNvSpPr>
            <a:spLocks noGrp="1"/>
          </p:cNvSpPr>
          <p:nvPr>
            <p:ph type="dt" sz="half" idx="10"/>
          </p:nvPr>
        </p:nvSpPr>
        <p:spPr/>
        <p:txBody>
          <a:bodyPr/>
          <a:lstStyle/>
          <a:p>
            <a:fld id="{47812229-3D41-3749-81C7-654ECBC0BDF8}" type="datetime1">
              <a:rPr lang="de-DE" smtClean="0"/>
              <a:t>03.09.21</a:t>
            </a:fld>
            <a:endParaRPr lang="de-DE"/>
          </a:p>
        </p:txBody>
      </p:sp>
      <p:sp>
        <p:nvSpPr>
          <p:cNvPr id="4" name="Fußzeilenplatzhalter 3">
            <a:extLst>
              <a:ext uri="{FF2B5EF4-FFF2-40B4-BE49-F238E27FC236}">
                <a16:creationId xmlns:a16="http://schemas.microsoft.com/office/drawing/2014/main" id="{A53EAACF-A9DE-B04C-873F-ED30E61E6DAC}"/>
              </a:ext>
            </a:extLst>
          </p:cNvPr>
          <p:cNvSpPr>
            <a:spLocks noGrp="1"/>
          </p:cNvSpPr>
          <p:nvPr>
            <p:ph type="ftr" sz="quarter" idx="11"/>
          </p:nvPr>
        </p:nvSpPr>
        <p:spPr/>
        <p:txBody>
          <a:body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5" name="Foliennummernplatzhalter 4">
            <a:extLst>
              <a:ext uri="{FF2B5EF4-FFF2-40B4-BE49-F238E27FC236}">
                <a16:creationId xmlns:a16="http://schemas.microsoft.com/office/drawing/2014/main" id="{881CFBFE-3631-934C-87E7-B01CBD253A41}"/>
              </a:ext>
            </a:extLst>
          </p:cNvPr>
          <p:cNvSpPr>
            <a:spLocks noGrp="1"/>
          </p:cNvSpPr>
          <p:nvPr>
            <p:ph type="sldNum" sz="quarter" idx="12"/>
          </p:nvPr>
        </p:nvSpPr>
        <p:spPr/>
        <p:txBody>
          <a:bodyPr/>
          <a:lstStyle/>
          <a:p>
            <a:fld id="{7D26CBBC-A65C-324F-A558-3C7EC3B0734D}" type="slidenum">
              <a:rPr lang="de-DE" smtClean="0"/>
              <a:t>22</a:t>
            </a:fld>
            <a:endParaRPr lang="de-DE"/>
          </a:p>
        </p:txBody>
      </p:sp>
      <p:sp>
        <p:nvSpPr>
          <p:cNvPr id="11" name="Abgerundetes Rechteck 10">
            <a:extLst>
              <a:ext uri="{FF2B5EF4-FFF2-40B4-BE49-F238E27FC236}">
                <a16:creationId xmlns:a16="http://schemas.microsoft.com/office/drawing/2014/main" id="{10B9A009-C3FA-8E4D-A4DE-B6D6E536E4D4}"/>
              </a:ext>
            </a:extLst>
          </p:cNvPr>
          <p:cNvSpPr/>
          <p:nvPr/>
        </p:nvSpPr>
        <p:spPr>
          <a:xfrm>
            <a:off x="4576050"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14DB6928-8E98-BF4A-86D3-66044F71490B}"/>
              </a:ext>
            </a:extLst>
          </p:cNvPr>
          <p:cNvPicPr>
            <a:picLocks noChangeAspect="1"/>
          </p:cNvPicPr>
          <p:nvPr/>
        </p:nvPicPr>
        <p:blipFill>
          <a:blip r:embed="rId3"/>
          <a:stretch>
            <a:fillRect/>
          </a:stretch>
        </p:blipFill>
        <p:spPr>
          <a:xfrm>
            <a:off x="4917478" y="1451355"/>
            <a:ext cx="6638878" cy="4637207"/>
          </a:xfrm>
          <a:prstGeom prst="rect">
            <a:avLst/>
          </a:prstGeom>
        </p:spPr>
      </p:pic>
      <p:sp>
        <p:nvSpPr>
          <p:cNvPr id="8" name="Rechteck 7">
            <a:extLst>
              <a:ext uri="{FF2B5EF4-FFF2-40B4-BE49-F238E27FC236}">
                <a16:creationId xmlns:a16="http://schemas.microsoft.com/office/drawing/2014/main" id="{C15F3B17-89CD-BB44-98CD-02D8EFEBFC97}"/>
              </a:ext>
            </a:extLst>
          </p:cNvPr>
          <p:cNvSpPr/>
          <p:nvPr/>
        </p:nvSpPr>
        <p:spPr>
          <a:xfrm>
            <a:off x="9737271" y="2122714"/>
            <a:ext cx="865415" cy="195943"/>
          </a:xfrm>
          <a:prstGeom prst="rect">
            <a:avLst/>
          </a:prstGeom>
          <a:solidFill>
            <a:srgbClr val="F6F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3FB163E4-634B-DA41-A862-E2AD16D5EB4A}"/>
              </a:ext>
            </a:extLst>
          </p:cNvPr>
          <p:cNvPicPr>
            <a:picLocks noChangeAspect="1"/>
          </p:cNvPicPr>
          <p:nvPr/>
        </p:nvPicPr>
        <p:blipFill>
          <a:blip r:embed="rId4"/>
          <a:stretch>
            <a:fillRect/>
          </a:stretch>
        </p:blipFill>
        <p:spPr>
          <a:xfrm>
            <a:off x="4934395" y="1965976"/>
            <a:ext cx="6627600" cy="2316796"/>
          </a:xfrm>
          <a:prstGeom prst="rect">
            <a:avLst/>
          </a:prstGeom>
        </p:spPr>
      </p:pic>
      <p:sp>
        <p:nvSpPr>
          <p:cNvPr id="18" name="Rechteck 17">
            <a:extLst>
              <a:ext uri="{FF2B5EF4-FFF2-40B4-BE49-F238E27FC236}">
                <a16:creationId xmlns:a16="http://schemas.microsoft.com/office/drawing/2014/main" id="{907FD001-90E4-9A44-91A6-7FB2BEFD2BD2}"/>
              </a:ext>
            </a:extLst>
          </p:cNvPr>
          <p:cNvSpPr/>
          <p:nvPr/>
        </p:nvSpPr>
        <p:spPr>
          <a:xfrm>
            <a:off x="4911839" y="3867146"/>
            <a:ext cx="6644517" cy="212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C4E3FBD5-305F-A244-8FB3-5563DD6DA952}"/>
              </a:ext>
            </a:extLst>
          </p:cNvPr>
          <p:cNvPicPr>
            <a:picLocks noChangeAspect="1"/>
          </p:cNvPicPr>
          <p:nvPr/>
        </p:nvPicPr>
        <p:blipFill>
          <a:blip r:embed="rId5"/>
          <a:stretch>
            <a:fillRect/>
          </a:stretch>
        </p:blipFill>
        <p:spPr>
          <a:xfrm>
            <a:off x="4934395" y="1988718"/>
            <a:ext cx="6627600" cy="1950824"/>
          </a:xfrm>
          <a:prstGeom prst="rect">
            <a:avLst/>
          </a:prstGeom>
        </p:spPr>
      </p:pic>
      <p:sp>
        <p:nvSpPr>
          <p:cNvPr id="15" name="Textfeld 8">
            <a:extLst>
              <a:ext uri="{FF2B5EF4-FFF2-40B4-BE49-F238E27FC236}">
                <a16:creationId xmlns:a16="http://schemas.microsoft.com/office/drawing/2014/main" id="{05B6E964-C385-9C4A-9028-A0A331D22111}"/>
              </a:ext>
            </a:extLst>
          </p:cNvPr>
          <p:cNvSpPr>
            <a:spLocks/>
          </p:cNvSpPr>
          <p:nvPr/>
        </p:nvSpPr>
        <p:spPr bwMode="auto">
          <a:xfrm>
            <a:off x="4150518" y="421901"/>
            <a:ext cx="5918516"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Erstellen eines </a:t>
            </a:r>
            <a:r>
              <a:rPr lang="de-DE" sz="3200" dirty="0" err="1">
                <a:solidFill>
                  <a:schemeClr val="bg1"/>
                </a:solidFill>
                <a:latin typeface="Open Sans"/>
                <a:ea typeface="Open Sans"/>
                <a:cs typeface="Open Sans"/>
              </a:rPr>
              <a:t>Erklärvideos</a:t>
            </a:r>
            <a:endParaRPr dirty="0"/>
          </a:p>
        </p:txBody>
      </p:sp>
      <p:sp>
        <p:nvSpPr>
          <p:cNvPr id="9" name="Rechteck 8">
            <a:extLst>
              <a:ext uri="{FF2B5EF4-FFF2-40B4-BE49-F238E27FC236}">
                <a16:creationId xmlns:a16="http://schemas.microsoft.com/office/drawing/2014/main" id="{F2C41242-34A2-1445-BC43-AD4226261922}"/>
              </a:ext>
            </a:extLst>
          </p:cNvPr>
          <p:cNvSpPr/>
          <p:nvPr/>
        </p:nvSpPr>
        <p:spPr>
          <a:xfrm>
            <a:off x="7994590" y="1645488"/>
            <a:ext cx="607464" cy="142492"/>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C5D0FA71-42C3-A043-8003-FF4260A09727}"/>
              </a:ext>
            </a:extLst>
          </p:cNvPr>
          <p:cNvSpPr txBox="1"/>
          <p:nvPr/>
        </p:nvSpPr>
        <p:spPr>
          <a:xfrm>
            <a:off x="7922560" y="1574702"/>
            <a:ext cx="1628078" cy="261610"/>
          </a:xfrm>
          <a:prstGeom prst="rect">
            <a:avLst/>
          </a:prstGeom>
          <a:noFill/>
        </p:spPr>
        <p:txBody>
          <a:bodyPr wrap="square" rtlCol="0">
            <a:spAutoFit/>
          </a:bodyPr>
          <a:lstStyle/>
          <a:p>
            <a:r>
              <a:rPr lang="de-DE" sz="1100" dirty="0" err="1">
                <a:solidFill>
                  <a:schemeClr val="bg1"/>
                </a:solidFill>
              </a:rPr>
              <a:t>edkimo</a:t>
            </a:r>
            <a:endParaRPr lang="de-DE" sz="1400" dirty="0">
              <a:solidFill>
                <a:schemeClr val="bg1"/>
              </a:solidFill>
            </a:endParaRPr>
          </a:p>
        </p:txBody>
      </p:sp>
    </p:spTree>
    <p:extLst>
      <p:ext uri="{BB962C8B-B14F-4D97-AF65-F5344CB8AC3E}">
        <p14:creationId xmlns:p14="http://schemas.microsoft.com/office/powerpoint/2010/main" val="73993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29CF299D-32A5-BE4C-9E87-D425357BE7D9}"/>
              </a:ext>
            </a:extLst>
          </p:cNvPr>
          <p:cNvSpPr/>
          <p:nvPr/>
        </p:nvSpPr>
        <p:spPr>
          <a:xfrm>
            <a:off x="4682885"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87168235-27C5-DE4A-85BB-95B06103893C}"/>
              </a:ext>
            </a:extLst>
          </p:cNvPr>
          <p:cNvPicPr>
            <a:picLocks noChangeAspect="1"/>
          </p:cNvPicPr>
          <p:nvPr/>
        </p:nvPicPr>
        <p:blipFill>
          <a:blip r:embed="rId3"/>
          <a:stretch>
            <a:fillRect/>
          </a:stretch>
        </p:blipFill>
        <p:spPr>
          <a:xfrm>
            <a:off x="5017290" y="1477936"/>
            <a:ext cx="6638297" cy="4636800"/>
          </a:xfrm>
          <a:prstGeom prst="rect">
            <a:avLst/>
          </a:prstGeom>
        </p:spPr>
      </p:pic>
      <p:sp>
        <p:nvSpPr>
          <p:cNvPr id="2" name="Datumsplatzhalter 1">
            <a:extLst>
              <a:ext uri="{FF2B5EF4-FFF2-40B4-BE49-F238E27FC236}">
                <a16:creationId xmlns:a16="http://schemas.microsoft.com/office/drawing/2014/main" id="{E58DB46D-6B6B-3B4B-AD84-52CE5CA35AB5}"/>
              </a:ext>
            </a:extLst>
          </p:cNvPr>
          <p:cNvSpPr>
            <a:spLocks noGrp="1"/>
          </p:cNvSpPr>
          <p:nvPr>
            <p:ph type="dt" sz="half" idx="10"/>
          </p:nvPr>
        </p:nvSpPr>
        <p:spPr/>
        <p:txBody>
          <a:bodyPr/>
          <a:lstStyle/>
          <a:p>
            <a:fld id="{829E82A7-97A2-6F48-9048-F4315A109F9B}" type="datetime1">
              <a:rPr lang="de-DE" smtClean="0"/>
              <a:t>03.09.21</a:t>
            </a:fld>
            <a:endParaRPr lang="de-DE"/>
          </a:p>
        </p:txBody>
      </p:sp>
      <p:sp>
        <p:nvSpPr>
          <p:cNvPr id="3" name="Fußzeilenplatzhalter 2">
            <a:extLst>
              <a:ext uri="{FF2B5EF4-FFF2-40B4-BE49-F238E27FC236}">
                <a16:creationId xmlns:a16="http://schemas.microsoft.com/office/drawing/2014/main" id="{5679F694-04AC-E24D-99F3-05FF9DF92960}"/>
              </a:ext>
            </a:extLst>
          </p:cNvPr>
          <p:cNvSpPr>
            <a:spLocks noGrp="1"/>
          </p:cNvSpPr>
          <p:nvPr>
            <p:ph type="ftr" sz="quarter" idx="11"/>
          </p:nvPr>
        </p:nvSpPr>
        <p:spPr/>
        <p:txBody>
          <a:body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4" name="Foliennummernplatzhalter 3">
            <a:extLst>
              <a:ext uri="{FF2B5EF4-FFF2-40B4-BE49-F238E27FC236}">
                <a16:creationId xmlns:a16="http://schemas.microsoft.com/office/drawing/2014/main" id="{8A77EF4B-17BE-6F4E-B5AD-93764DAE4ADD}"/>
              </a:ext>
            </a:extLst>
          </p:cNvPr>
          <p:cNvSpPr>
            <a:spLocks noGrp="1"/>
          </p:cNvSpPr>
          <p:nvPr>
            <p:ph type="sldNum" sz="quarter" idx="12"/>
          </p:nvPr>
        </p:nvSpPr>
        <p:spPr/>
        <p:txBody>
          <a:bodyPr/>
          <a:lstStyle/>
          <a:p>
            <a:fld id="{7D26CBBC-A65C-324F-A558-3C7EC3B0734D}" type="slidenum">
              <a:rPr lang="de-DE" smtClean="0"/>
              <a:t>23</a:t>
            </a:fld>
            <a:endParaRPr lang="de-DE"/>
          </a:p>
        </p:txBody>
      </p:sp>
      <p:sp>
        <p:nvSpPr>
          <p:cNvPr id="12" name="Textfeld 8">
            <a:extLst>
              <a:ext uri="{FF2B5EF4-FFF2-40B4-BE49-F238E27FC236}">
                <a16:creationId xmlns:a16="http://schemas.microsoft.com/office/drawing/2014/main" id="{5A79B12D-8991-1B44-9B80-4B209589CC1E}"/>
              </a:ext>
            </a:extLst>
          </p:cNvPr>
          <p:cNvSpPr>
            <a:spLocks/>
          </p:cNvSpPr>
          <p:nvPr/>
        </p:nvSpPr>
        <p:spPr bwMode="auto">
          <a:xfrm>
            <a:off x="4150518" y="421901"/>
            <a:ext cx="5918516"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Erstellen eines </a:t>
            </a:r>
            <a:r>
              <a:rPr lang="de-DE" sz="3200" dirty="0" err="1">
                <a:solidFill>
                  <a:schemeClr val="bg1"/>
                </a:solidFill>
                <a:latin typeface="Open Sans"/>
                <a:ea typeface="Open Sans"/>
                <a:cs typeface="Open Sans"/>
              </a:rPr>
              <a:t>Erklärvideos</a:t>
            </a:r>
            <a:endParaRPr dirty="0"/>
          </a:p>
        </p:txBody>
      </p:sp>
      <p:sp>
        <p:nvSpPr>
          <p:cNvPr id="14" name="Rechteck 19">
            <a:extLst>
              <a:ext uri="{FF2B5EF4-FFF2-40B4-BE49-F238E27FC236}">
                <a16:creationId xmlns:a16="http://schemas.microsoft.com/office/drawing/2014/main" id="{4CCD8768-5598-724E-B20A-7D0B8C721B3C}"/>
              </a:ext>
            </a:extLst>
          </p:cNvPr>
          <p:cNvSpPr/>
          <p:nvPr/>
        </p:nvSpPr>
        <p:spPr bwMode="auto">
          <a:xfrm>
            <a:off x="110883" y="1394447"/>
            <a:ext cx="4480877" cy="4569969"/>
          </a:xfrm>
          <a:prstGeom prst="rect">
            <a:avLst/>
          </a:prstGeom>
          <a:noFill/>
        </p:spPr>
        <p:txBody>
          <a:bodyPr wrap="square">
            <a:spAutoFit/>
          </a:bodyPr>
          <a:lstStyle/>
          <a:p>
            <a:pPr lvl="0">
              <a:lnSpc>
                <a:spcPts val="3200"/>
              </a:lnSpc>
              <a:defRPr/>
            </a:pPr>
            <a:r>
              <a:rPr lang="de-DE" sz="2000" dirty="0">
                <a:latin typeface="Open Sans"/>
              </a:rPr>
              <a:t>Sie haben in Ihrer Klasse bereits die halbschriftlichen Additionsstrategien eingeführt. Anknüpfend an das stellenweise Addieren möchten Sie nun den schriftlichen Additionsalgorithmus verständnisorientiert einführen. </a:t>
            </a:r>
          </a:p>
          <a:p>
            <a:pPr lvl="0">
              <a:lnSpc>
                <a:spcPts val="3200"/>
              </a:lnSpc>
              <a:defRPr/>
            </a:pPr>
            <a:endParaRPr lang="de-DE" sz="2000" dirty="0">
              <a:latin typeface="Open Sans"/>
            </a:endParaRPr>
          </a:p>
          <a:p>
            <a:pPr lvl="0">
              <a:lnSpc>
                <a:spcPts val="3200"/>
              </a:lnSpc>
              <a:defRPr/>
            </a:pPr>
            <a:r>
              <a:rPr lang="de-DE" sz="2000" dirty="0">
                <a:latin typeface="Open Sans"/>
              </a:rPr>
              <a:t>Wie könnte ein Video aussehen, bei dem Sie den Übertrag verständnisbasiert erklären?</a:t>
            </a:r>
          </a:p>
        </p:txBody>
      </p:sp>
    </p:spTree>
    <p:extLst>
      <p:ext uri="{BB962C8B-B14F-4D97-AF65-F5344CB8AC3E}">
        <p14:creationId xmlns:p14="http://schemas.microsoft.com/office/powerpoint/2010/main" val="91733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bgerundetes Rechteck 8">
            <a:extLst>
              <a:ext uri="{FF2B5EF4-FFF2-40B4-BE49-F238E27FC236}">
                <a16:creationId xmlns:a16="http://schemas.microsoft.com/office/drawing/2014/main" id="{29CF299D-32A5-BE4C-9E87-D425357BE7D9}"/>
              </a:ext>
            </a:extLst>
          </p:cNvPr>
          <p:cNvSpPr/>
          <p:nvPr/>
        </p:nvSpPr>
        <p:spPr>
          <a:xfrm>
            <a:off x="4682885"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731CCC00-26C7-B443-B7CB-708F0CF75F28}"/>
              </a:ext>
            </a:extLst>
          </p:cNvPr>
          <p:cNvPicPr>
            <a:picLocks noChangeAspect="1"/>
          </p:cNvPicPr>
          <p:nvPr/>
        </p:nvPicPr>
        <p:blipFill>
          <a:blip r:embed="rId3"/>
          <a:stretch>
            <a:fillRect/>
          </a:stretch>
        </p:blipFill>
        <p:spPr>
          <a:xfrm>
            <a:off x="5016811" y="1477601"/>
            <a:ext cx="6638878" cy="4637207"/>
          </a:xfrm>
          <a:prstGeom prst="rect">
            <a:avLst/>
          </a:prstGeom>
        </p:spPr>
      </p:pic>
      <p:sp>
        <p:nvSpPr>
          <p:cNvPr id="2" name="Datumsplatzhalter 1">
            <a:extLst>
              <a:ext uri="{FF2B5EF4-FFF2-40B4-BE49-F238E27FC236}">
                <a16:creationId xmlns:a16="http://schemas.microsoft.com/office/drawing/2014/main" id="{E58DB46D-6B6B-3B4B-AD84-52CE5CA35AB5}"/>
              </a:ext>
            </a:extLst>
          </p:cNvPr>
          <p:cNvSpPr>
            <a:spLocks noGrp="1"/>
          </p:cNvSpPr>
          <p:nvPr>
            <p:ph type="dt" sz="half" idx="10"/>
          </p:nvPr>
        </p:nvSpPr>
        <p:spPr/>
        <p:txBody>
          <a:bodyPr/>
          <a:lstStyle/>
          <a:p>
            <a:fld id="{829E82A7-97A2-6F48-9048-F4315A109F9B}" type="datetime1">
              <a:rPr lang="de-DE" smtClean="0"/>
              <a:t>03.09.21</a:t>
            </a:fld>
            <a:endParaRPr lang="de-DE"/>
          </a:p>
        </p:txBody>
      </p:sp>
      <p:sp>
        <p:nvSpPr>
          <p:cNvPr id="3" name="Fußzeilenplatzhalter 2">
            <a:extLst>
              <a:ext uri="{FF2B5EF4-FFF2-40B4-BE49-F238E27FC236}">
                <a16:creationId xmlns:a16="http://schemas.microsoft.com/office/drawing/2014/main" id="{5679F694-04AC-E24D-99F3-05FF9DF92960}"/>
              </a:ext>
            </a:extLst>
          </p:cNvPr>
          <p:cNvSpPr>
            <a:spLocks noGrp="1"/>
          </p:cNvSpPr>
          <p:nvPr>
            <p:ph type="ftr" sz="quarter" idx="11"/>
          </p:nvPr>
        </p:nvSpPr>
        <p:spPr/>
        <p:txBody>
          <a:body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4" name="Foliennummernplatzhalter 3">
            <a:extLst>
              <a:ext uri="{FF2B5EF4-FFF2-40B4-BE49-F238E27FC236}">
                <a16:creationId xmlns:a16="http://schemas.microsoft.com/office/drawing/2014/main" id="{8A77EF4B-17BE-6F4E-B5AD-93764DAE4ADD}"/>
              </a:ext>
            </a:extLst>
          </p:cNvPr>
          <p:cNvSpPr>
            <a:spLocks noGrp="1"/>
          </p:cNvSpPr>
          <p:nvPr>
            <p:ph type="sldNum" sz="quarter" idx="12"/>
          </p:nvPr>
        </p:nvSpPr>
        <p:spPr/>
        <p:txBody>
          <a:bodyPr/>
          <a:lstStyle/>
          <a:p>
            <a:fld id="{7D26CBBC-A65C-324F-A558-3C7EC3B0734D}" type="slidenum">
              <a:rPr lang="de-DE" smtClean="0"/>
              <a:t>24</a:t>
            </a:fld>
            <a:endParaRPr lang="de-DE"/>
          </a:p>
        </p:txBody>
      </p:sp>
      <p:sp>
        <p:nvSpPr>
          <p:cNvPr id="12" name="Textfeld 8">
            <a:extLst>
              <a:ext uri="{FF2B5EF4-FFF2-40B4-BE49-F238E27FC236}">
                <a16:creationId xmlns:a16="http://schemas.microsoft.com/office/drawing/2014/main" id="{5A79B12D-8991-1B44-9B80-4B209589CC1E}"/>
              </a:ext>
            </a:extLst>
          </p:cNvPr>
          <p:cNvSpPr>
            <a:spLocks/>
          </p:cNvSpPr>
          <p:nvPr/>
        </p:nvSpPr>
        <p:spPr bwMode="auto">
          <a:xfrm>
            <a:off x="4150518" y="421901"/>
            <a:ext cx="5918516"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Erstellen eines </a:t>
            </a:r>
            <a:r>
              <a:rPr lang="de-DE" sz="3200" dirty="0" err="1">
                <a:solidFill>
                  <a:schemeClr val="bg1"/>
                </a:solidFill>
                <a:latin typeface="Open Sans"/>
                <a:ea typeface="Open Sans"/>
                <a:cs typeface="Open Sans"/>
              </a:rPr>
              <a:t>Erklärvideos</a:t>
            </a:r>
            <a:endParaRPr dirty="0"/>
          </a:p>
        </p:txBody>
      </p:sp>
      <p:sp>
        <p:nvSpPr>
          <p:cNvPr id="14" name="Rechteck 19">
            <a:extLst>
              <a:ext uri="{FF2B5EF4-FFF2-40B4-BE49-F238E27FC236}">
                <a16:creationId xmlns:a16="http://schemas.microsoft.com/office/drawing/2014/main" id="{4CCD8768-5598-724E-B20A-7D0B8C721B3C}"/>
              </a:ext>
            </a:extLst>
          </p:cNvPr>
          <p:cNvSpPr/>
          <p:nvPr/>
        </p:nvSpPr>
        <p:spPr bwMode="auto">
          <a:xfrm>
            <a:off x="110883" y="1394447"/>
            <a:ext cx="4480877" cy="2928494"/>
          </a:xfrm>
          <a:prstGeom prst="rect">
            <a:avLst/>
          </a:prstGeom>
          <a:noFill/>
        </p:spPr>
        <p:txBody>
          <a:bodyPr wrap="square">
            <a:spAutoFit/>
          </a:bodyPr>
          <a:lstStyle/>
          <a:p>
            <a:pPr lvl="0">
              <a:lnSpc>
                <a:spcPts val="3200"/>
              </a:lnSpc>
              <a:defRPr/>
            </a:pPr>
            <a:r>
              <a:rPr lang="de-DE" sz="2000" b="1" dirty="0">
                <a:latin typeface="Open Sans"/>
              </a:rPr>
              <a:t>Arbeitsauftrag</a:t>
            </a:r>
          </a:p>
          <a:p>
            <a:pPr lvl="0">
              <a:lnSpc>
                <a:spcPts val="3200"/>
              </a:lnSpc>
              <a:defRPr/>
            </a:pPr>
            <a:r>
              <a:rPr lang="de-DE" sz="2000" dirty="0">
                <a:latin typeface="Open Sans"/>
              </a:rPr>
              <a:t>Beginnen Sie mit der Erstellung eines </a:t>
            </a:r>
            <a:r>
              <a:rPr lang="de-DE" sz="2000" dirty="0" err="1">
                <a:latin typeface="Open Sans"/>
              </a:rPr>
              <a:t>Erklärvideos</a:t>
            </a:r>
            <a:r>
              <a:rPr lang="de-DE" sz="2000" dirty="0">
                <a:latin typeface="Open Sans"/>
              </a:rPr>
              <a:t>, das Kinder dabei unterstützt den Algorithmus sicher und verständnisbasiert auszuführen.</a:t>
            </a:r>
          </a:p>
          <a:p>
            <a:pPr lvl="0">
              <a:lnSpc>
                <a:spcPts val="3200"/>
              </a:lnSpc>
              <a:defRPr/>
            </a:pPr>
            <a:endParaRPr lang="de-DE" sz="2000" dirty="0">
              <a:latin typeface="Open Sans"/>
            </a:endParaRPr>
          </a:p>
        </p:txBody>
      </p:sp>
      <p:sp>
        <p:nvSpPr>
          <p:cNvPr id="11" name="Rechteck 10">
            <a:extLst>
              <a:ext uri="{FF2B5EF4-FFF2-40B4-BE49-F238E27FC236}">
                <a16:creationId xmlns:a16="http://schemas.microsoft.com/office/drawing/2014/main" id="{39F668EB-7D24-214D-B897-C6E51834C15E}"/>
              </a:ext>
            </a:extLst>
          </p:cNvPr>
          <p:cNvSpPr/>
          <p:nvPr/>
        </p:nvSpPr>
        <p:spPr>
          <a:xfrm>
            <a:off x="5016333" y="1928525"/>
            <a:ext cx="6638400" cy="41862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D415EE9-1A80-5540-A476-303E47C2B4DB}"/>
              </a:ext>
            </a:extLst>
          </p:cNvPr>
          <p:cNvGrpSpPr/>
          <p:nvPr/>
        </p:nvGrpSpPr>
        <p:grpSpPr>
          <a:xfrm>
            <a:off x="8016875" y="1626485"/>
            <a:ext cx="1327965" cy="207749"/>
            <a:chOff x="4105785" y="1627735"/>
            <a:chExt cx="1327965" cy="207749"/>
          </a:xfrm>
        </p:grpSpPr>
        <p:sp>
          <p:nvSpPr>
            <p:cNvPr id="20" name="Rechteck 19">
              <a:extLst>
                <a:ext uri="{FF2B5EF4-FFF2-40B4-BE49-F238E27FC236}">
                  <a16:creationId xmlns:a16="http://schemas.microsoft.com/office/drawing/2014/main" id="{BFC31692-5C8E-1E44-AE10-1BC5BD60C782}"/>
                </a:ext>
              </a:extLst>
            </p:cNvPr>
            <p:cNvSpPr/>
            <p:nvPr/>
          </p:nvSpPr>
          <p:spPr>
            <a:xfrm>
              <a:off x="4164799" y="1635429"/>
              <a:ext cx="1268951" cy="192360"/>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EA72AF3F-B705-6C40-86E6-C72011D7F3DC}"/>
                </a:ext>
              </a:extLst>
            </p:cNvPr>
            <p:cNvSpPr txBox="1"/>
            <p:nvPr/>
          </p:nvSpPr>
          <p:spPr bwMode="auto">
            <a:xfrm>
              <a:off x="4105785" y="1627735"/>
              <a:ext cx="1200150" cy="207749"/>
            </a:xfrm>
            <a:prstGeom prst="rect">
              <a:avLst/>
            </a:prstGeom>
            <a:noFill/>
          </p:spPr>
          <p:txBody>
            <a:bodyPr wrap="square" rtlCol="0" anchor="b">
              <a:spAutoFit/>
            </a:bodyPr>
            <a:lstStyle/>
            <a:p>
              <a:r>
                <a:rPr lang="de-DE" sz="750" dirty="0">
                  <a:solidFill>
                    <a:schemeClr val="bg1"/>
                  </a:solidFill>
                  <a:latin typeface="SF UI Display Light" pitchFamily="2" charset="0"/>
                </a:rPr>
                <a:t>tu-</a:t>
              </a:r>
              <a:r>
                <a:rPr lang="de-DE" sz="750" dirty="0" err="1">
                  <a:solidFill>
                    <a:schemeClr val="bg1"/>
                  </a:solidFill>
                  <a:latin typeface="SF UI Display Light" pitchFamily="2" charset="0"/>
                </a:rPr>
                <a:t>dortmund.sciebo.de</a:t>
              </a:r>
              <a:endParaRPr lang="de-DE" sz="750" dirty="0">
                <a:solidFill>
                  <a:schemeClr val="bg1"/>
                </a:solidFill>
                <a:latin typeface="SF UI Display Light" pitchFamily="2" charset="0"/>
              </a:endParaRPr>
            </a:p>
          </p:txBody>
        </p:sp>
      </p:grpSp>
      <p:pic>
        <p:nvPicPr>
          <p:cNvPr id="23" name="Grafik 22">
            <a:extLst>
              <a:ext uri="{FF2B5EF4-FFF2-40B4-BE49-F238E27FC236}">
                <a16:creationId xmlns:a16="http://schemas.microsoft.com/office/drawing/2014/main" id="{0B675313-1B1D-9D48-B142-4676BBA34444}"/>
              </a:ext>
            </a:extLst>
          </p:cNvPr>
          <p:cNvPicPr>
            <a:picLocks noChangeAspect="1"/>
          </p:cNvPicPr>
          <p:nvPr/>
        </p:nvPicPr>
        <p:blipFill rotWithShape="1">
          <a:blip r:embed="rId4"/>
          <a:srcRect r="57782" b="51644"/>
          <a:stretch/>
        </p:blipFill>
        <p:spPr>
          <a:xfrm>
            <a:off x="5015377" y="1477601"/>
            <a:ext cx="6638400" cy="4637207"/>
          </a:xfrm>
          <a:prstGeom prst="rect">
            <a:avLst/>
          </a:prstGeom>
        </p:spPr>
      </p:pic>
      <p:sp>
        <p:nvSpPr>
          <p:cNvPr id="24" name="Rechteck 23">
            <a:extLst>
              <a:ext uri="{FF2B5EF4-FFF2-40B4-BE49-F238E27FC236}">
                <a16:creationId xmlns:a16="http://schemas.microsoft.com/office/drawing/2014/main" id="{1A6AFB9A-3BD6-5748-B172-E8109070F325}"/>
              </a:ext>
            </a:extLst>
          </p:cNvPr>
          <p:cNvSpPr/>
          <p:nvPr/>
        </p:nvSpPr>
        <p:spPr>
          <a:xfrm>
            <a:off x="5013465" y="5380400"/>
            <a:ext cx="6638400" cy="734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34739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58DB46D-6B6B-3B4B-AD84-52CE5CA35AB5}"/>
              </a:ext>
            </a:extLst>
          </p:cNvPr>
          <p:cNvSpPr>
            <a:spLocks noGrp="1"/>
          </p:cNvSpPr>
          <p:nvPr>
            <p:ph type="dt" sz="half" idx="10"/>
          </p:nvPr>
        </p:nvSpPr>
        <p:spPr/>
        <p:txBody>
          <a:bodyPr/>
          <a:lstStyle/>
          <a:p>
            <a:fld id="{829E82A7-97A2-6F48-9048-F4315A109F9B}" type="datetime1">
              <a:rPr lang="de-DE" smtClean="0"/>
              <a:t>03.09.21</a:t>
            </a:fld>
            <a:endParaRPr lang="de-DE" dirty="0"/>
          </a:p>
        </p:txBody>
      </p:sp>
      <p:sp>
        <p:nvSpPr>
          <p:cNvPr id="3" name="Fußzeilenplatzhalter 2">
            <a:extLst>
              <a:ext uri="{FF2B5EF4-FFF2-40B4-BE49-F238E27FC236}">
                <a16:creationId xmlns:a16="http://schemas.microsoft.com/office/drawing/2014/main" id="{5679F694-04AC-E24D-99F3-05FF9DF92960}"/>
              </a:ext>
            </a:extLst>
          </p:cNvPr>
          <p:cNvSpPr>
            <a:spLocks noGrp="1"/>
          </p:cNvSpPr>
          <p:nvPr>
            <p:ph type="ftr" sz="quarter" idx="11"/>
          </p:nvPr>
        </p:nvSpPr>
        <p:spPr/>
        <p:txBody>
          <a:body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4" name="Foliennummernplatzhalter 3">
            <a:extLst>
              <a:ext uri="{FF2B5EF4-FFF2-40B4-BE49-F238E27FC236}">
                <a16:creationId xmlns:a16="http://schemas.microsoft.com/office/drawing/2014/main" id="{8A77EF4B-17BE-6F4E-B5AD-93764DAE4ADD}"/>
              </a:ext>
            </a:extLst>
          </p:cNvPr>
          <p:cNvSpPr>
            <a:spLocks noGrp="1"/>
          </p:cNvSpPr>
          <p:nvPr>
            <p:ph type="sldNum" sz="quarter" idx="12"/>
          </p:nvPr>
        </p:nvSpPr>
        <p:spPr/>
        <p:txBody>
          <a:bodyPr/>
          <a:lstStyle/>
          <a:p>
            <a:fld id="{7D26CBBC-A65C-324F-A558-3C7EC3B0734D}" type="slidenum">
              <a:rPr lang="de-DE" smtClean="0"/>
              <a:t>25</a:t>
            </a:fld>
            <a:endParaRPr lang="de-DE"/>
          </a:p>
        </p:txBody>
      </p:sp>
      <p:sp>
        <p:nvSpPr>
          <p:cNvPr id="12" name="Textfeld 8">
            <a:extLst>
              <a:ext uri="{FF2B5EF4-FFF2-40B4-BE49-F238E27FC236}">
                <a16:creationId xmlns:a16="http://schemas.microsoft.com/office/drawing/2014/main" id="{5A79B12D-8991-1B44-9B80-4B209589CC1E}"/>
              </a:ext>
            </a:extLst>
          </p:cNvPr>
          <p:cNvSpPr>
            <a:spLocks/>
          </p:cNvSpPr>
          <p:nvPr/>
        </p:nvSpPr>
        <p:spPr bwMode="auto">
          <a:xfrm>
            <a:off x="4150518" y="421901"/>
            <a:ext cx="5918516"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Erstellen eines </a:t>
            </a:r>
            <a:r>
              <a:rPr lang="de-DE" sz="3200" dirty="0" err="1">
                <a:solidFill>
                  <a:schemeClr val="bg1"/>
                </a:solidFill>
                <a:latin typeface="Open Sans"/>
                <a:ea typeface="Open Sans"/>
                <a:cs typeface="Open Sans"/>
              </a:rPr>
              <a:t>Erklärvideos</a:t>
            </a:r>
            <a:endParaRPr dirty="0"/>
          </a:p>
        </p:txBody>
      </p:sp>
      <p:sp>
        <p:nvSpPr>
          <p:cNvPr id="14" name="Rechteck 19">
            <a:extLst>
              <a:ext uri="{FF2B5EF4-FFF2-40B4-BE49-F238E27FC236}">
                <a16:creationId xmlns:a16="http://schemas.microsoft.com/office/drawing/2014/main" id="{4CCD8768-5598-724E-B20A-7D0B8C721B3C}"/>
              </a:ext>
            </a:extLst>
          </p:cNvPr>
          <p:cNvSpPr/>
          <p:nvPr/>
        </p:nvSpPr>
        <p:spPr bwMode="auto">
          <a:xfrm>
            <a:off x="-1" y="1084085"/>
            <a:ext cx="4683601" cy="4861524"/>
          </a:xfrm>
          <a:prstGeom prst="rect">
            <a:avLst/>
          </a:prstGeom>
          <a:noFill/>
        </p:spPr>
        <p:txBody>
          <a:bodyPr wrap="square">
            <a:spAutoFit/>
          </a:bodyPr>
          <a:lstStyle/>
          <a:p>
            <a:pPr lvl="0">
              <a:lnSpc>
                <a:spcPts val="2760"/>
              </a:lnSpc>
              <a:defRPr/>
            </a:pPr>
            <a:r>
              <a:rPr lang="de-DE" sz="2000" b="1" dirty="0">
                <a:latin typeface="Open Sans"/>
              </a:rPr>
              <a:t>Arbeitsauftrag</a:t>
            </a:r>
            <a:endParaRPr lang="de-DE" b="1" dirty="0">
              <a:latin typeface="Open Sans"/>
            </a:endParaRPr>
          </a:p>
          <a:p>
            <a:pPr marL="457200" lvl="0" indent="-457200">
              <a:lnSpc>
                <a:spcPts val="2320"/>
              </a:lnSpc>
              <a:buFont typeface="+mj-lt"/>
              <a:buAutoNum type="arabicPeriod"/>
              <a:defRPr/>
            </a:pPr>
            <a:r>
              <a:rPr lang="de-DE" sz="2000" dirty="0">
                <a:latin typeface="Open Sans"/>
              </a:rPr>
              <a:t>Wählen Sie ein Werkzeug für die Videoerstellung aus </a:t>
            </a:r>
            <a:r>
              <a:rPr lang="de-DE" sz="1600" dirty="0">
                <a:solidFill>
                  <a:schemeClr val="bg1">
                    <a:lumMod val="50000"/>
                  </a:schemeClr>
                </a:solidFill>
                <a:latin typeface="Open Sans"/>
              </a:rPr>
              <a:t>(PowerPoint, </a:t>
            </a:r>
            <a:r>
              <a:rPr lang="de-DE" sz="1600" dirty="0" err="1">
                <a:solidFill>
                  <a:schemeClr val="bg1">
                    <a:lumMod val="50000"/>
                  </a:schemeClr>
                </a:solidFill>
                <a:latin typeface="Open Sans"/>
              </a:rPr>
              <a:t>keynote</a:t>
            </a:r>
            <a:r>
              <a:rPr lang="de-DE" sz="1600" dirty="0">
                <a:solidFill>
                  <a:schemeClr val="bg1">
                    <a:lumMod val="50000"/>
                  </a:schemeClr>
                </a:solidFill>
                <a:latin typeface="Open Sans"/>
              </a:rPr>
              <a:t>, Notizen (Apple oder Samsung)</a:t>
            </a:r>
            <a:r>
              <a:rPr lang="de-DE" sz="2000" dirty="0">
                <a:latin typeface="Open Sans"/>
              </a:rPr>
              <a:t>. </a:t>
            </a:r>
          </a:p>
          <a:p>
            <a:pPr marL="457200" indent="-457200">
              <a:lnSpc>
                <a:spcPts val="2320"/>
              </a:lnSpc>
              <a:buFont typeface="+mj-lt"/>
              <a:buAutoNum type="arabicPeriod"/>
              <a:defRPr/>
            </a:pPr>
            <a:r>
              <a:rPr lang="de-DE" sz="2000" dirty="0">
                <a:latin typeface="Open Sans"/>
              </a:rPr>
              <a:t>Schauen Sie sich das </a:t>
            </a:r>
            <a:r>
              <a:rPr lang="de-DE" sz="2000" dirty="0" err="1">
                <a:latin typeface="Open Sans"/>
              </a:rPr>
              <a:t>Erklärvideo</a:t>
            </a:r>
            <a:r>
              <a:rPr lang="de-DE" sz="2000" dirty="0">
                <a:latin typeface="Open Sans"/>
              </a:rPr>
              <a:t> zu diesem Werkzeug an </a:t>
            </a:r>
            <a:r>
              <a:rPr lang="de-DE" sz="1600" dirty="0">
                <a:solidFill>
                  <a:schemeClr val="bg1">
                    <a:lumMod val="50000"/>
                  </a:schemeClr>
                </a:solidFill>
                <a:latin typeface="Open Sans"/>
              </a:rPr>
              <a:t>(Dateibezeichnung 01-…)</a:t>
            </a:r>
            <a:r>
              <a:rPr lang="de-DE" sz="2000" dirty="0">
                <a:latin typeface="Open Sans"/>
              </a:rPr>
              <a:t>.</a:t>
            </a:r>
          </a:p>
          <a:p>
            <a:pPr marL="457200" lvl="0" indent="-457200">
              <a:lnSpc>
                <a:spcPts val="2320"/>
              </a:lnSpc>
              <a:buFont typeface="+mj-lt"/>
              <a:buAutoNum type="arabicPeriod"/>
              <a:defRPr/>
            </a:pPr>
            <a:r>
              <a:rPr lang="de-DE" sz="2000" dirty="0">
                <a:latin typeface="Open Sans"/>
              </a:rPr>
              <a:t>Erstellen Sie Ihr Video. </a:t>
            </a:r>
          </a:p>
          <a:p>
            <a:pPr marL="457200" lvl="0" indent="-457200">
              <a:lnSpc>
                <a:spcPts val="2320"/>
              </a:lnSpc>
              <a:buFont typeface="+mj-lt"/>
              <a:buAutoNum type="arabicPeriod"/>
              <a:defRPr/>
            </a:pPr>
            <a:r>
              <a:rPr lang="de-DE" sz="2000" dirty="0">
                <a:latin typeface="Open Sans"/>
              </a:rPr>
              <a:t>Schauen Sie sich ggf. weitere Hilfevideos zu Ihrem Werkzeug an </a:t>
            </a:r>
            <a:r>
              <a:rPr lang="de-DE" sz="1600" dirty="0">
                <a:solidFill>
                  <a:schemeClr val="bg1">
                    <a:lumMod val="50000"/>
                  </a:schemeClr>
                </a:solidFill>
                <a:latin typeface="Open Sans"/>
              </a:rPr>
              <a:t>(Dateibezeichnung 02-…, …)</a:t>
            </a:r>
            <a:r>
              <a:rPr lang="de-DE" sz="2000" dirty="0">
                <a:latin typeface="Open Sans"/>
              </a:rPr>
              <a:t>.</a:t>
            </a:r>
          </a:p>
          <a:p>
            <a:pPr marL="457200" lvl="0" indent="-457200">
              <a:lnSpc>
                <a:spcPts val="2320"/>
              </a:lnSpc>
              <a:buFont typeface="+mj-lt"/>
              <a:buAutoNum type="arabicPeriod"/>
              <a:defRPr/>
            </a:pPr>
            <a:r>
              <a:rPr lang="de-DE" sz="2000" dirty="0">
                <a:latin typeface="Open Sans"/>
              </a:rPr>
              <a:t>„Erstellen“ Sie ein </a:t>
            </a:r>
            <a:r>
              <a:rPr lang="de-DE" sz="2000" dirty="0" err="1">
                <a:latin typeface="Open Sans"/>
              </a:rPr>
              <a:t>Erklärvideo</a:t>
            </a:r>
            <a:r>
              <a:rPr lang="de-DE" sz="2000" dirty="0">
                <a:latin typeface="Open Sans"/>
              </a:rPr>
              <a:t> zum Thema schriftliche Addition. Nutzen Sie dazu die entsprechende Vorlage </a:t>
            </a:r>
            <a:r>
              <a:rPr lang="de-DE" sz="1600" dirty="0">
                <a:solidFill>
                  <a:schemeClr val="bg1">
                    <a:lumMod val="50000"/>
                  </a:schemeClr>
                </a:solidFill>
                <a:latin typeface="Open Sans"/>
              </a:rPr>
              <a:t>(Dateibezeichnung 00-…)</a:t>
            </a:r>
            <a:r>
              <a:rPr lang="de-DE" sz="2000" dirty="0">
                <a:latin typeface="Open Sans"/>
              </a:rPr>
              <a:t>.</a:t>
            </a:r>
          </a:p>
        </p:txBody>
      </p:sp>
      <p:grpSp>
        <p:nvGrpSpPr>
          <p:cNvPr id="25" name="Gruppieren 24">
            <a:extLst>
              <a:ext uri="{FF2B5EF4-FFF2-40B4-BE49-F238E27FC236}">
                <a16:creationId xmlns:a16="http://schemas.microsoft.com/office/drawing/2014/main" id="{9790ECA5-327B-5944-AADE-FCA9371CB5F1}"/>
              </a:ext>
            </a:extLst>
          </p:cNvPr>
          <p:cNvGrpSpPr/>
          <p:nvPr/>
        </p:nvGrpSpPr>
        <p:grpSpPr>
          <a:xfrm>
            <a:off x="4683600" y="1144800"/>
            <a:ext cx="7398231" cy="5209807"/>
            <a:chOff x="7085707" y="1146543"/>
            <a:chExt cx="7398231" cy="5209807"/>
          </a:xfrm>
        </p:grpSpPr>
        <p:sp>
          <p:nvSpPr>
            <p:cNvPr id="26" name="Abgerundetes Rechteck 25">
              <a:extLst>
                <a:ext uri="{FF2B5EF4-FFF2-40B4-BE49-F238E27FC236}">
                  <a16:creationId xmlns:a16="http://schemas.microsoft.com/office/drawing/2014/main" id="{113F3AB2-54A7-E049-A0A6-F957A7CFE2D2}"/>
                </a:ext>
              </a:extLst>
            </p:cNvPr>
            <p:cNvSpPr/>
            <p:nvPr/>
          </p:nvSpPr>
          <p:spPr>
            <a:xfrm>
              <a:off x="7085707"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7" name="Grafik 26">
              <a:extLst>
                <a:ext uri="{FF2B5EF4-FFF2-40B4-BE49-F238E27FC236}">
                  <a16:creationId xmlns:a16="http://schemas.microsoft.com/office/drawing/2014/main" id="{90C31B61-ACFE-054B-9E61-D3268638FBD7}"/>
                </a:ext>
              </a:extLst>
            </p:cNvPr>
            <p:cNvPicPr>
              <a:picLocks noChangeAspect="1"/>
            </p:cNvPicPr>
            <p:nvPr/>
          </p:nvPicPr>
          <p:blipFill rotWithShape="1">
            <a:blip r:embed="rId3"/>
            <a:srcRect r="57782" b="51644"/>
            <a:stretch/>
          </p:blipFill>
          <p:spPr>
            <a:xfrm>
              <a:off x="7418199" y="1477601"/>
              <a:ext cx="6638400" cy="4637207"/>
            </a:xfrm>
            <a:prstGeom prst="rect">
              <a:avLst/>
            </a:prstGeom>
          </p:spPr>
        </p:pic>
      </p:grpSp>
    </p:spTree>
    <p:extLst>
      <p:ext uri="{BB962C8B-B14F-4D97-AF65-F5344CB8AC3E}">
        <p14:creationId xmlns:p14="http://schemas.microsoft.com/office/powerpoint/2010/main" val="1873794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10B9A009-C3FA-8E4D-A4DE-B6D6E536E4D4}"/>
              </a:ext>
            </a:extLst>
          </p:cNvPr>
          <p:cNvSpPr/>
          <p:nvPr/>
        </p:nvSpPr>
        <p:spPr>
          <a:xfrm>
            <a:off x="4576050"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CCC27CE1-5A46-9545-BB1D-56CABAE6AEAC}"/>
              </a:ext>
            </a:extLst>
          </p:cNvPr>
          <p:cNvGrpSpPr/>
          <p:nvPr/>
        </p:nvGrpSpPr>
        <p:grpSpPr>
          <a:xfrm>
            <a:off x="4911839" y="1451355"/>
            <a:ext cx="6650156" cy="4637207"/>
            <a:chOff x="4911839" y="1451355"/>
            <a:chExt cx="6650156" cy="4637207"/>
          </a:xfrm>
        </p:grpSpPr>
        <p:pic>
          <p:nvPicPr>
            <p:cNvPr id="12" name="Grafik 11">
              <a:extLst>
                <a:ext uri="{FF2B5EF4-FFF2-40B4-BE49-F238E27FC236}">
                  <a16:creationId xmlns:a16="http://schemas.microsoft.com/office/drawing/2014/main" id="{14DB6928-8E98-BF4A-86D3-66044F71490B}"/>
                </a:ext>
              </a:extLst>
            </p:cNvPr>
            <p:cNvPicPr>
              <a:picLocks noChangeAspect="1"/>
            </p:cNvPicPr>
            <p:nvPr/>
          </p:nvPicPr>
          <p:blipFill>
            <a:blip r:embed="rId3"/>
            <a:stretch>
              <a:fillRect/>
            </a:stretch>
          </p:blipFill>
          <p:spPr>
            <a:xfrm>
              <a:off x="4917478" y="1451355"/>
              <a:ext cx="6638878" cy="4637207"/>
            </a:xfrm>
            <a:prstGeom prst="rect">
              <a:avLst/>
            </a:prstGeom>
          </p:spPr>
        </p:pic>
        <p:grpSp>
          <p:nvGrpSpPr>
            <p:cNvPr id="6" name="Gruppieren 5">
              <a:extLst>
                <a:ext uri="{FF2B5EF4-FFF2-40B4-BE49-F238E27FC236}">
                  <a16:creationId xmlns:a16="http://schemas.microsoft.com/office/drawing/2014/main" id="{A7A907C3-8250-D84D-92EE-1CFC7CBC3E69}"/>
                </a:ext>
              </a:extLst>
            </p:cNvPr>
            <p:cNvGrpSpPr/>
            <p:nvPr/>
          </p:nvGrpSpPr>
          <p:grpSpPr>
            <a:xfrm>
              <a:off x="4911839" y="1965976"/>
              <a:ext cx="6650156" cy="4025249"/>
              <a:chOff x="4911839" y="1965976"/>
              <a:chExt cx="6650156" cy="4025249"/>
            </a:xfrm>
          </p:grpSpPr>
          <p:pic>
            <p:nvPicPr>
              <p:cNvPr id="14" name="Grafik 13">
                <a:extLst>
                  <a:ext uri="{FF2B5EF4-FFF2-40B4-BE49-F238E27FC236}">
                    <a16:creationId xmlns:a16="http://schemas.microsoft.com/office/drawing/2014/main" id="{B868AB7B-31EC-8B49-8D5D-E9B87C031A62}"/>
                  </a:ext>
                </a:extLst>
              </p:cNvPr>
              <p:cNvPicPr>
                <a:picLocks noChangeAspect="1"/>
              </p:cNvPicPr>
              <p:nvPr/>
            </p:nvPicPr>
            <p:blipFill>
              <a:blip r:embed="rId4"/>
              <a:stretch>
                <a:fillRect/>
              </a:stretch>
            </p:blipFill>
            <p:spPr>
              <a:xfrm>
                <a:off x="4934395" y="1965976"/>
                <a:ext cx="6627600" cy="2316796"/>
              </a:xfrm>
              <a:prstGeom prst="rect">
                <a:avLst/>
              </a:prstGeom>
            </p:spPr>
          </p:pic>
          <p:sp>
            <p:nvSpPr>
              <p:cNvPr id="15" name="Rechteck 14">
                <a:extLst>
                  <a:ext uri="{FF2B5EF4-FFF2-40B4-BE49-F238E27FC236}">
                    <a16:creationId xmlns:a16="http://schemas.microsoft.com/office/drawing/2014/main" id="{A46DAD4C-1819-0B4B-B844-3BCC9B7BE1A1}"/>
                  </a:ext>
                </a:extLst>
              </p:cNvPr>
              <p:cNvSpPr/>
              <p:nvPr/>
            </p:nvSpPr>
            <p:spPr>
              <a:xfrm>
                <a:off x="4911839" y="4282772"/>
                <a:ext cx="6644517" cy="1708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7" name="Inhaltsplatzhalter 1">
            <a:extLst>
              <a:ext uri="{FF2B5EF4-FFF2-40B4-BE49-F238E27FC236}">
                <a16:creationId xmlns:a16="http://schemas.microsoft.com/office/drawing/2014/main" id="{52747C08-DBFD-8149-A383-682615D54832}"/>
              </a:ext>
            </a:extLst>
          </p:cNvPr>
          <p:cNvSpPr>
            <a:spLocks noGrp="1"/>
          </p:cNvSpPr>
          <p:nvPr>
            <p:ph idx="1"/>
          </p:nvPr>
        </p:nvSpPr>
        <p:spPr>
          <a:xfrm>
            <a:off x="87086" y="1101611"/>
            <a:ext cx="4412467" cy="643233"/>
          </a:xfrm>
        </p:spPr>
        <p:txBody>
          <a:bodyPr/>
          <a:lstStyle/>
          <a:p>
            <a:pPr marL="0" indent="0">
              <a:buNone/>
            </a:pPr>
            <a:r>
              <a:rPr lang="de-DE" b="1" dirty="0">
                <a:solidFill>
                  <a:srgbClr val="428891"/>
                </a:solidFill>
              </a:rPr>
              <a:t>Umfrage </a:t>
            </a:r>
            <a:r>
              <a:rPr lang="de-DE" sz="1800" b="1" dirty="0"/>
              <a:t>(2 Minuten)</a:t>
            </a: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sz="1600" dirty="0"/>
              <a:t>Platz für den Link zur Umfrage</a:t>
            </a:r>
          </a:p>
        </p:txBody>
      </p:sp>
      <p:sp>
        <p:nvSpPr>
          <p:cNvPr id="2" name="Rechteck 1">
            <a:extLst>
              <a:ext uri="{FF2B5EF4-FFF2-40B4-BE49-F238E27FC236}">
                <a16:creationId xmlns:a16="http://schemas.microsoft.com/office/drawing/2014/main" id="{67C9CB41-72BF-BE43-B948-5BE332586F36}"/>
              </a:ext>
            </a:extLst>
          </p:cNvPr>
          <p:cNvSpPr/>
          <p:nvPr/>
        </p:nvSpPr>
        <p:spPr>
          <a:xfrm>
            <a:off x="1194509" y="1744844"/>
            <a:ext cx="2162855" cy="21223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t>Platz für den</a:t>
            </a:r>
          </a:p>
          <a:p>
            <a:pPr algn="ctr"/>
            <a:r>
              <a:rPr lang="de-DE" dirty="0"/>
              <a:t> QR-Code zur Umfrage</a:t>
            </a:r>
          </a:p>
        </p:txBody>
      </p:sp>
      <p:sp>
        <p:nvSpPr>
          <p:cNvPr id="3" name="Datumsplatzhalter 2">
            <a:extLst>
              <a:ext uri="{FF2B5EF4-FFF2-40B4-BE49-F238E27FC236}">
                <a16:creationId xmlns:a16="http://schemas.microsoft.com/office/drawing/2014/main" id="{605C3E8A-8F49-AA46-A015-FF26A88F1DA3}"/>
              </a:ext>
            </a:extLst>
          </p:cNvPr>
          <p:cNvSpPr>
            <a:spLocks noGrp="1"/>
          </p:cNvSpPr>
          <p:nvPr>
            <p:ph type="dt" sz="half" idx="10"/>
          </p:nvPr>
        </p:nvSpPr>
        <p:spPr/>
        <p:txBody>
          <a:bodyPr/>
          <a:lstStyle/>
          <a:p>
            <a:fld id="{47812229-3D41-3749-81C7-654ECBC0BDF8}" type="datetime1">
              <a:rPr lang="de-DE" smtClean="0"/>
              <a:t>03.09.21</a:t>
            </a:fld>
            <a:endParaRPr lang="de-DE"/>
          </a:p>
        </p:txBody>
      </p:sp>
      <p:sp>
        <p:nvSpPr>
          <p:cNvPr id="4" name="Fußzeilenplatzhalter 3">
            <a:extLst>
              <a:ext uri="{FF2B5EF4-FFF2-40B4-BE49-F238E27FC236}">
                <a16:creationId xmlns:a16="http://schemas.microsoft.com/office/drawing/2014/main" id="{A53EAACF-A9DE-B04C-873F-ED30E61E6DAC}"/>
              </a:ext>
            </a:extLst>
          </p:cNvPr>
          <p:cNvSpPr>
            <a:spLocks noGrp="1"/>
          </p:cNvSpPr>
          <p:nvPr>
            <p:ph type="ftr" sz="quarter" idx="11"/>
          </p:nvPr>
        </p:nvSpPr>
        <p:spPr/>
        <p:txBody>
          <a:body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5" name="Foliennummernplatzhalter 4">
            <a:extLst>
              <a:ext uri="{FF2B5EF4-FFF2-40B4-BE49-F238E27FC236}">
                <a16:creationId xmlns:a16="http://schemas.microsoft.com/office/drawing/2014/main" id="{881CFBFE-3631-934C-87E7-B01CBD253A41}"/>
              </a:ext>
            </a:extLst>
          </p:cNvPr>
          <p:cNvSpPr>
            <a:spLocks noGrp="1"/>
          </p:cNvSpPr>
          <p:nvPr>
            <p:ph type="sldNum" sz="quarter" idx="12"/>
          </p:nvPr>
        </p:nvSpPr>
        <p:spPr/>
        <p:txBody>
          <a:bodyPr/>
          <a:lstStyle/>
          <a:p>
            <a:fld id="{7D26CBBC-A65C-324F-A558-3C7EC3B0734D}" type="slidenum">
              <a:rPr lang="de-DE" smtClean="0"/>
              <a:t>26</a:t>
            </a:fld>
            <a:endParaRPr lang="de-DE"/>
          </a:p>
        </p:txBody>
      </p:sp>
      <p:sp>
        <p:nvSpPr>
          <p:cNvPr id="8" name="Rechteck 7">
            <a:extLst>
              <a:ext uri="{FF2B5EF4-FFF2-40B4-BE49-F238E27FC236}">
                <a16:creationId xmlns:a16="http://schemas.microsoft.com/office/drawing/2014/main" id="{C15F3B17-89CD-BB44-98CD-02D8EFEBFC97}"/>
              </a:ext>
            </a:extLst>
          </p:cNvPr>
          <p:cNvSpPr/>
          <p:nvPr/>
        </p:nvSpPr>
        <p:spPr>
          <a:xfrm>
            <a:off x="9737271" y="2122714"/>
            <a:ext cx="865415" cy="195943"/>
          </a:xfrm>
          <a:prstGeom prst="rect">
            <a:avLst/>
          </a:prstGeom>
          <a:solidFill>
            <a:srgbClr val="F6F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8">
            <a:extLst>
              <a:ext uri="{FF2B5EF4-FFF2-40B4-BE49-F238E27FC236}">
                <a16:creationId xmlns:a16="http://schemas.microsoft.com/office/drawing/2014/main" id="{4A727A66-BFD4-0E4E-AE0F-3382702EC29A}"/>
              </a:ext>
            </a:extLst>
          </p:cNvPr>
          <p:cNvSpPr>
            <a:spLocks/>
          </p:cNvSpPr>
          <p:nvPr/>
        </p:nvSpPr>
        <p:spPr bwMode="auto">
          <a:xfrm>
            <a:off x="4150518" y="421901"/>
            <a:ext cx="5918516"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Erstellen eines </a:t>
            </a:r>
            <a:r>
              <a:rPr lang="de-DE" sz="3200" dirty="0" err="1">
                <a:solidFill>
                  <a:schemeClr val="bg1"/>
                </a:solidFill>
                <a:latin typeface="Open Sans"/>
                <a:ea typeface="Open Sans"/>
                <a:cs typeface="Open Sans"/>
              </a:rPr>
              <a:t>Erklärvideos</a:t>
            </a:r>
            <a:endParaRPr dirty="0"/>
          </a:p>
        </p:txBody>
      </p:sp>
    </p:spTree>
    <p:extLst>
      <p:ext uri="{BB962C8B-B14F-4D97-AF65-F5344CB8AC3E}">
        <p14:creationId xmlns:p14="http://schemas.microsoft.com/office/powerpoint/2010/main" val="1968392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chemeClr val="bg1"/>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chemeClr val="bg1"/>
          </a:solidFill>
        </p:spPr>
        <p:txBody>
          <a:bodyPr wrap="square" rtlCol="0">
            <a:spAutoFit/>
          </a:bodyPr>
          <a:lstStyle/>
          <a:p>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27</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chemeClr val="bg1"/>
          </a:solidFill>
        </p:spPr>
        <p:txBody>
          <a:bodyPr wrap="square" rtlCol="0">
            <a:spAutoFit/>
          </a:bodyPr>
          <a:lstStyle/>
          <a:p>
            <a:r>
              <a:rPr lang="de-DE" sz="32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rgbClr val="317E87"/>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chemeClr val="bg1"/>
          </a:solidFill>
        </p:spPr>
        <p:txBody>
          <a:bodyPr wrap="square" rtlCol="0">
            <a:spAutoFit/>
          </a:bodyPr>
          <a:lstStyle/>
          <a:p>
            <a:r>
              <a:rPr lang="de-DE" sz="2800" dirty="0">
                <a:solidFill>
                  <a:srgbClr val="317E87"/>
                </a:solidFill>
                <a:latin typeface="Open Sans" panose="020B0606030504020204" pitchFamily="34" charset="0"/>
                <a:ea typeface="Open Sans" panose="020B0606030504020204" pitchFamily="34" charset="0"/>
                <a:cs typeface="Open Sans" panose="020B0606030504020204" pitchFamily="34" charset="0"/>
              </a:rPr>
              <a:t>Erstellen eines </a:t>
            </a:r>
            <a:r>
              <a:rPr lang="de-DE" sz="28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rgbClr val="317E8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85F87A2A-BCD6-DF4D-AC74-8FDF5FF7A054}"/>
              </a:ext>
            </a:extLst>
          </p:cNvPr>
          <p:cNvSpPr txBox="1"/>
          <p:nvPr/>
        </p:nvSpPr>
        <p:spPr>
          <a:xfrm>
            <a:off x="728661" y="5821943"/>
            <a:ext cx="1280021" cy="584775"/>
          </a:xfrm>
          <a:prstGeom prst="rect">
            <a:avLst/>
          </a:prstGeom>
          <a:solidFill>
            <a:srgbClr val="FFFFFF"/>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Fazit</a:t>
            </a:r>
          </a:p>
        </p:txBody>
      </p:sp>
    </p:spTree>
    <p:custDataLst>
      <p:tags r:id="rId1"/>
    </p:custDataLst>
    <p:extLst>
      <p:ext uri="{BB962C8B-B14F-4D97-AF65-F5344CB8AC3E}">
        <p14:creationId xmlns:p14="http://schemas.microsoft.com/office/powerpoint/2010/main" val="4289445634"/>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 name="Abgerundetes Rechteck 30">
            <a:extLst>
              <a:ext uri="{FF2B5EF4-FFF2-40B4-BE49-F238E27FC236}">
                <a16:creationId xmlns:a16="http://schemas.microsoft.com/office/drawing/2014/main" id="{6DDA0B9E-E306-7147-9846-814322E29A57}"/>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1F0B1C9-7C7D-3348-A413-5718CE245261}"/>
              </a:ext>
            </a:extLst>
          </p:cNvPr>
          <p:cNvSpPr/>
          <p:nvPr/>
        </p:nvSpPr>
        <p:spPr>
          <a:xfrm>
            <a:off x="723270" y="5415870"/>
            <a:ext cx="6624221"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4350A870-2660-7543-A612-48BCC3EEA921}"/>
              </a:ext>
            </a:extLst>
          </p:cNvPr>
          <p:cNvPicPr>
            <a:picLocks noChangeAspect="1"/>
          </p:cNvPicPr>
          <p:nvPr/>
        </p:nvPicPr>
        <p:blipFill rotWithShape="1">
          <a:blip r:embed="rId3"/>
          <a:srcRect b="78675"/>
          <a:stretch/>
        </p:blipFill>
        <p:spPr>
          <a:xfrm>
            <a:off x="724333" y="1463813"/>
            <a:ext cx="6627177" cy="987156"/>
          </a:xfrm>
          <a:prstGeom prst="rect">
            <a:avLst/>
          </a:prstGeom>
        </p:spPr>
      </p:pic>
      <p:sp>
        <p:nvSpPr>
          <p:cNvPr id="22" name="Abgerundetes Rechteck 21">
            <a:extLst>
              <a:ext uri="{FF2B5EF4-FFF2-40B4-BE49-F238E27FC236}">
                <a16:creationId xmlns:a16="http://schemas.microsoft.com/office/drawing/2014/main" id="{C8A6BDB8-BCF4-CB49-AC4B-A959942713DD}"/>
              </a:ext>
            </a:extLst>
          </p:cNvPr>
          <p:cNvSpPr/>
          <p:nvPr/>
        </p:nvSpPr>
        <p:spPr>
          <a:xfrm>
            <a:off x="3161911" y="6014100"/>
            <a:ext cx="1752022" cy="51070"/>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42BBAB0-7ED5-3346-B895-68580BCC33FC}"/>
              </a:ext>
            </a:extLst>
          </p:cNvPr>
          <p:cNvSpPr/>
          <p:nvPr/>
        </p:nvSpPr>
        <p:spPr>
          <a:xfrm>
            <a:off x="3774971" y="1674643"/>
            <a:ext cx="695134" cy="134771"/>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feld 23">
            <a:extLst>
              <a:ext uri="{FF2B5EF4-FFF2-40B4-BE49-F238E27FC236}">
                <a16:creationId xmlns:a16="http://schemas.microsoft.com/office/drawing/2014/main" id="{82B26DEE-CD62-8A47-BE3E-717A85E920A9}"/>
              </a:ext>
            </a:extLst>
          </p:cNvPr>
          <p:cNvSpPr txBox="1"/>
          <p:nvPr/>
        </p:nvSpPr>
        <p:spPr>
          <a:xfrm>
            <a:off x="3701745" y="1701418"/>
            <a:ext cx="723842" cy="120640"/>
          </a:xfrm>
          <a:prstGeom prst="rect">
            <a:avLst/>
          </a:prstGeom>
          <a:noFill/>
        </p:spPr>
        <p:txBody>
          <a:bodyPr wrap="square" rtlCol="0" anchor="b">
            <a:spAutoFit/>
          </a:bodyPr>
          <a:lstStyle/>
          <a:p>
            <a:r>
              <a:rPr lang="de-DE" sz="650" dirty="0" err="1">
                <a:solidFill>
                  <a:schemeClr val="bg1"/>
                </a:solidFill>
                <a:latin typeface="SF UI Display Light" pitchFamily="2" charset="0"/>
              </a:rPr>
              <a:t>padlet.org</a:t>
            </a:r>
            <a:endParaRPr lang="de-DE" sz="650" dirty="0">
              <a:solidFill>
                <a:schemeClr val="bg1"/>
              </a:solidFill>
              <a:latin typeface="SF UI Display Light" pitchFamily="2" charset="0"/>
            </a:endParaRP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70" y="1910152"/>
            <a:ext cx="6631200" cy="3995632"/>
          </a:xfrm>
          <a:prstGeom prst="rect">
            <a:avLst/>
          </a:prstGeom>
        </p:spPr>
      </p:pic>
      <p:sp>
        <p:nvSpPr>
          <p:cNvPr id="4" name="Textfeld 4"/>
          <p:cNvSpPr>
            <a:spLocks/>
          </p:cNvSpPr>
          <p:nvPr/>
        </p:nvSpPr>
        <p:spPr bwMode="auto">
          <a:xfrm>
            <a:off x="13754100" y="2784130"/>
            <a:ext cx="184731" cy="369332"/>
          </a:xfrm>
          <a:prstGeom prst="rect">
            <a:avLst/>
          </a:prstGeom>
          <a:noFill/>
        </p:spPr>
        <p:txBody>
          <a:bodyPr wrap="none" rtlCol="0">
            <a:spAutoFit/>
          </a:bodyPr>
          <a:lstStyle/>
          <a:p>
            <a:pPr>
              <a:defRPr/>
            </a:pPr>
            <a:endParaRPr lang="de-DE"/>
          </a:p>
        </p:txBody>
      </p:sp>
      <p:sp>
        <p:nvSpPr>
          <p:cNvPr id="5" name="Textfeld 8"/>
          <p:cNvSpPr>
            <a:spLocks/>
          </p:cNvSpPr>
          <p:nvPr/>
        </p:nvSpPr>
        <p:spPr bwMode="auto">
          <a:xfrm>
            <a:off x="4150517" y="421901"/>
            <a:ext cx="6751945"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Digitale Pinnwand „Zahlenketten“</a:t>
            </a:r>
            <a:endParaRPr dirty="0"/>
          </a:p>
        </p:txBody>
      </p:sp>
      <p:sp>
        <p:nvSpPr>
          <p:cNvPr id="8" name="Foliennummernplatzhalter 6"/>
          <p:cNvSpPr>
            <a:spLocks noGrp="1"/>
          </p:cNvSpPr>
          <p:nvPr>
            <p:ph type="sldNum" sz="quarter" idx="12"/>
          </p:nvPr>
        </p:nvSpPr>
        <p:spPr bwMode="auto"/>
        <p:txBody>
          <a:bodyPr/>
          <a:lstStyle/>
          <a:p>
            <a:pPr>
              <a:defRPr/>
            </a:pPr>
            <a:fld id="{63DC21CD-A42E-AB42-85DA-371CDC81102A}" type="slidenum">
              <a:rPr lang="de-DE"/>
              <a:t>28</a:t>
            </a:fld>
            <a:endParaRPr lang="de-DE"/>
          </a:p>
        </p:txBody>
      </p:sp>
      <p:sp>
        <p:nvSpPr>
          <p:cNvPr id="9" name="Datumsplatzhalter 1"/>
          <p:cNvSpPr>
            <a:spLocks noGrp="1"/>
          </p:cNvSpPr>
          <p:nvPr>
            <p:ph type="dt" sz="half" idx="10"/>
          </p:nvPr>
        </p:nvSpPr>
        <p:spPr bwMode="auto"/>
        <p:txBody>
          <a:bodyPr/>
          <a:lstStyle/>
          <a:p>
            <a:pPr>
              <a:defRPr/>
            </a:pPr>
            <a:fld id="{DFE27F60-F2BF-7147-9E20-00AF90886D39}" type="datetime1">
              <a:rPr lang="de-DE"/>
              <a:t>03.09.21</a:t>
            </a:fld>
            <a:endParaRPr lang="de-DE"/>
          </a:p>
        </p:txBody>
      </p:sp>
      <p:pic>
        <p:nvPicPr>
          <p:cNvPr id="12" name="Picture 4"/>
          <p:cNvPicPr>
            <a:picLocks noChangeAspect="1" noChangeArrowheads="1"/>
          </p:cNvPicPr>
          <p:nvPr/>
        </p:nvPicPr>
        <p:blipFill>
          <a:blip r:embed="rId5"/>
          <a:stretch/>
        </p:blipFill>
        <p:spPr bwMode="auto">
          <a:xfrm>
            <a:off x="8376955" y="2848072"/>
            <a:ext cx="3157779" cy="1794779"/>
          </a:xfrm>
          <a:prstGeom prst="rect">
            <a:avLst/>
          </a:prstGeom>
          <a:noFill/>
          <a:ln>
            <a:noFill/>
          </a:ln>
          <a:effectLst>
            <a:outerShdw blurRad="50800" dist="38100" dir="2700000" algn="tl" rotWithShape="0">
              <a:prstClr val="black">
                <a:alpha val="40000"/>
              </a:prstClr>
            </a:outerShdw>
          </a:effectLst>
        </p:spPr>
      </p:pic>
      <p:sp>
        <p:nvSpPr>
          <p:cNvPr id="14" name="Fußzeilenplatzhalter 4">
            <a:extLst>
              <a:ext uri="{FF2B5EF4-FFF2-40B4-BE49-F238E27FC236}">
                <a16:creationId xmlns:a16="http://schemas.microsoft.com/office/drawing/2014/main" id="{6B591BA6-487B-7D47-87A5-51FF560BDD1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cxnSp>
        <p:nvCxnSpPr>
          <p:cNvPr id="13" name="Gerade Verbindung mit Pfeil 9"/>
          <p:cNvCxnSpPr>
            <a:cxnSpLocks/>
          </p:cNvCxnSpPr>
          <p:nvPr/>
        </p:nvCxnSpPr>
        <p:spPr bwMode="auto">
          <a:xfrm flipV="1">
            <a:off x="4694663" y="3813717"/>
            <a:ext cx="4404732" cy="182544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5" name="Abgerundetes Rechteck 34">
            <a:extLst>
              <a:ext uri="{FF2B5EF4-FFF2-40B4-BE49-F238E27FC236}">
                <a16:creationId xmlns:a16="http://schemas.microsoft.com/office/drawing/2014/main" id="{902E981A-69AF-4043-98EF-0B932795971A}"/>
              </a:ext>
            </a:extLst>
          </p:cNvPr>
          <p:cNvSpPr/>
          <p:nvPr/>
        </p:nvSpPr>
        <p:spPr bwMode="auto">
          <a:xfrm>
            <a:off x="838201" y="2450969"/>
            <a:ext cx="6509290" cy="645557"/>
          </a:xfrm>
          <a:prstGeom prst="roundRect">
            <a:avLst>
              <a:gd name="adj" fmla="val 696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7938081" y="1158220"/>
            <a:ext cx="4109334" cy="1692771"/>
          </a:xfrm>
          <a:prstGeom prst="rect">
            <a:avLst/>
          </a:prstGeom>
        </p:spPr>
        <p:txBody>
          <a:bodyPr wrap="square">
            <a:spAutoFit/>
          </a:bodyPr>
          <a:lstStyle/>
          <a:p>
            <a:r>
              <a:rPr lang="de-DE" sz="3600" b="1" dirty="0" err="1">
                <a:latin typeface="Open Sans" panose="020B0606030504020204" pitchFamily="34" charset="0"/>
                <a:ea typeface="Open Sans" panose="020B0606030504020204" pitchFamily="34" charset="0"/>
                <a:cs typeface="Open Sans" panose="020B0606030504020204" pitchFamily="34" charset="0"/>
              </a:rPr>
              <a:t>Padlet</a:t>
            </a:r>
            <a:r>
              <a:rPr lang="de-DE" sz="3600" b="1" dirty="0">
                <a:latin typeface="Open Sans" panose="020B0606030504020204" pitchFamily="34" charset="0"/>
                <a:ea typeface="Open Sans" panose="020B0606030504020204" pitchFamily="34" charset="0"/>
                <a:cs typeface="Open Sans" panose="020B0606030504020204" pitchFamily="34" charset="0"/>
              </a:rPr>
              <a:t> „Zahlenketten“ </a:t>
            </a:r>
            <a:r>
              <a:rPr lang="de-DE" sz="1600" dirty="0">
                <a:solidFill>
                  <a:srgbClr val="317E87"/>
                </a:solidFill>
                <a:latin typeface="Open Sans"/>
                <a:ea typeface="Open Sans"/>
                <a:cs typeface="Open Sans"/>
              </a:rPr>
              <a:t>https://doprofil.padlet.org/christoph_selter/zahlenketten</a:t>
            </a:r>
            <a:endParaRPr lang="de-DE" dirty="0">
              <a:solidFill>
                <a:srgbClr val="317E8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2841803"/>
      </p:ext>
    </p:extLst>
  </p:cSld>
  <p:clrMapOvr>
    <a:masterClrMapping/>
  </p:clrMapOvr>
  <mc:AlternateContent xmlns:mc="http://schemas.openxmlformats.org/markup-compatibility/2006" xmlns:p14="http://schemas.microsoft.com/office/powerpoint/2010/main">
    <mc:Choice Requires="p14">
      <p:transition spd="slow" p14:dur="2000" advTm="36292"/>
    </mc:Choice>
    <mc:Fallback xmlns="">
      <p:transition spd="slow" advTm="36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chemeClr val="bg1"/>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endPar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chemeClr val="bg1"/>
          </a:solidFill>
        </p:spPr>
        <p:txBody>
          <a:bodyPr wrap="square" rtlCol="0">
            <a:spAutoFit/>
          </a:bodyPr>
          <a:lstStyle/>
          <a:p>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821943"/>
            <a:ext cx="1280021"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Fazit</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2</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chemeClr val="bg1"/>
          </a:solidFill>
        </p:spPr>
        <p:txBody>
          <a:bodyPr wrap="square" rtlCol="0">
            <a:spAutoFit/>
          </a:bodyPr>
          <a:lstStyle/>
          <a:p>
            <a:r>
              <a:rPr lang="de-DE" sz="32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Erstellen eines </a:t>
            </a:r>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72762073"/>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5" grpId="0" animBg="1"/>
      <p:bldP spid="14" grpId="0" animBg="1"/>
      <p:bldP spid="13"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 name="Abgerundetes Rechteck 30">
            <a:extLst>
              <a:ext uri="{FF2B5EF4-FFF2-40B4-BE49-F238E27FC236}">
                <a16:creationId xmlns:a16="http://schemas.microsoft.com/office/drawing/2014/main" id="{6DDA0B9E-E306-7147-9846-814322E29A57}"/>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1F0B1C9-7C7D-3348-A413-5718CE245261}"/>
              </a:ext>
            </a:extLst>
          </p:cNvPr>
          <p:cNvSpPr/>
          <p:nvPr/>
        </p:nvSpPr>
        <p:spPr>
          <a:xfrm>
            <a:off x="723270" y="5415870"/>
            <a:ext cx="6624221"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4350A870-2660-7543-A612-48BCC3EEA921}"/>
              </a:ext>
            </a:extLst>
          </p:cNvPr>
          <p:cNvPicPr>
            <a:picLocks noChangeAspect="1"/>
          </p:cNvPicPr>
          <p:nvPr/>
        </p:nvPicPr>
        <p:blipFill rotWithShape="1">
          <a:blip r:embed="rId3"/>
          <a:srcRect b="78675"/>
          <a:stretch/>
        </p:blipFill>
        <p:spPr>
          <a:xfrm>
            <a:off x="724333" y="1463813"/>
            <a:ext cx="6627177" cy="987156"/>
          </a:xfrm>
          <a:prstGeom prst="rect">
            <a:avLst/>
          </a:prstGeom>
        </p:spPr>
      </p:pic>
      <p:sp>
        <p:nvSpPr>
          <p:cNvPr id="22" name="Abgerundetes Rechteck 21">
            <a:extLst>
              <a:ext uri="{FF2B5EF4-FFF2-40B4-BE49-F238E27FC236}">
                <a16:creationId xmlns:a16="http://schemas.microsoft.com/office/drawing/2014/main" id="{C8A6BDB8-BCF4-CB49-AC4B-A959942713DD}"/>
              </a:ext>
            </a:extLst>
          </p:cNvPr>
          <p:cNvSpPr/>
          <p:nvPr/>
        </p:nvSpPr>
        <p:spPr>
          <a:xfrm>
            <a:off x="3161911" y="6014100"/>
            <a:ext cx="1752022" cy="51070"/>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42BBAB0-7ED5-3346-B895-68580BCC33FC}"/>
              </a:ext>
            </a:extLst>
          </p:cNvPr>
          <p:cNvSpPr/>
          <p:nvPr/>
        </p:nvSpPr>
        <p:spPr>
          <a:xfrm>
            <a:off x="3774971" y="1674643"/>
            <a:ext cx="695134" cy="134771"/>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feld 23">
            <a:extLst>
              <a:ext uri="{FF2B5EF4-FFF2-40B4-BE49-F238E27FC236}">
                <a16:creationId xmlns:a16="http://schemas.microsoft.com/office/drawing/2014/main" id="{82B26DEE-CD62-8A47-BE3E-717A85E920A9}"/>
              </a:ext>
            </a:extLst>
          </p:cNvPr>
          <p:cNvSpPr txBox="1"/>
          <p:nvPr/>
        </p:nvSpPr>
        <p:spPr>
          <a:xfrm>
            <a:off x="3701745" y="1701418"/>
            <a:ext cx="723842" cy="120640"/>
          </a:xfrm>
          <a:prstGeom prst="rect">
            <a:avLst/>
          </a:prstGeom>
          <a:noFill/>
        </p:spPr>
        <p:txBody>
          <a:bodyPr wrap="square" rtlCol="0" anchor="b">
            <a:spAutoFit/>
          </a:bodyPr>
          <a:lstStyle/>
          <a:p>
            <a:r>
              <a:rPr lang="de-DE" sz="650" dirty="0" err="1">
                <a:solidFill>
                  <a:schemeClr val="bg1"/>
                </a:solidFill>
                <a:latin typeface="SF UI Display Light" pitchFamily="2" charset="0"/>
              </a:rPr>
              <a:t>padlet.org</a:t>
            </a:r>
            <a:endParaRPr lang="de-DE" sz="650" dirty="0">
              <a:solidFill>
                <a:schemeClr val="bg1"/>
              </a:solidFill>
              <a:latin typeface="SF UI Display Light" pitchFamily="2" charset="0"/>
            </a:endParaRP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70" y="1910152"/>
            <a:ext cx="6631200" cy="3995632"/>
          </a:xfrm>
          <a:prstGeom prst="rect">
            <a:avLst/>
          </a:prstGeom>
        </p:spPr>
      </p:pic>
      <p:sp>
        <p:nvSpPr>
          <p:cNvPr id="4" name="Textfeld 4"/>
          <p:cNvSpPr>
            <a:spLocks/>
          </p:cNvSpPr>
          <p:nvPr/>
        </p:nvSpPr>
        <p:spPr bwMode="auto">
          <a:xfrm>
            <a:off x="13754100" y="2784130"/>
            <a:ext cx="184731" cy="369332"/>
          </a:xfrm>
          <a:prstGeom prst="rect">
            <a:avLst/>
          </a:prstGeom>
          <a:noFill/>
        </p:spPr>
        <p:txBody>
          <a:bodyPr wrap="none" rtlCol="0">
            <a:spAutoFit/>
          </a:bodyPr>
          <a:lstStyle/>
          <a:p>
            <a:pPr>
              <a:defRPr/>
            </a:pPr>
            <a:endParaRPr lang="de-DE"/>
          </a:p>
        </p:txBody>
      </p:sp>
      <p:sp>
        <p:nvSpPr>
          <p:cNvPr id="5" name="Textfeld 8"/>
          <p:cNvSpPr>
            <a:spLocks/>
          </p:cNvSpPr>
          <p:nvPr/>
        </p:nvSpPr>
        <p:spPr bwMode="auto">
          <a:xfrm>
            <a:off x="4150517" y="421901"/>
            <a:ext cx="6751945"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Digitale Pinnwand „Zahlenketten“</a:t>
            </a:r>
            <a:endParaRPr dirty="0"/>
          </a:p>
        </p:txBody>
      </p:sp>
      <p:sp>
        <p:nvSpPr>
          <p:cNvPr id="8" name="Foliennummernplatzhalter 6"/>
          <p:cNvSpPr>
            <a:spLocks noGrp="1"/>
          </p:cNvSpPr>
          <p:nvPr>
            <p:ph type="sldNum" sz="quarter" idx="12"/>
          </p:nvPr>
        </p:nvSpPr>
        <p:spPr bwMode="auto"/>
        <p:txBody>
          <a:bodyPr/>
          <a:lstStyle/>
          <a:p>
            <a:pPr>
              <a:defRPr/>
            </a:pPr>
            <a:fld id="{63DC21CD-A42E-AB42-85DA-371CDC81102A}" type="slidenum">
              <a:rPr lang="de-DE"/>
              <a:t>29</a:t>
            </a:fld>
            <a:endParaRPr lang="de-DE"/>
          </a:p>
        </p:txBody>
      </p:sp>
      <p:sp>
        <p:nvSpPr>
          <p:cNvPr id="9" name="Datumsplatzhalter 1"/>
          <p:cNvSpPr>
            <a:spLocks noGrp="1"/>
          </p:cNvSpPr>
          <p:nvPr>
            <p:ph type="dt" sz="half" idx="10"/>
          </p:nvPr>
        </p:nvSpPr>
        <p:spPr bwMode="auto"/>
        <p:txBody>
          <a:bodyPr/>
          <a:lstStyle/>
          <a:p>
            <a:pPr>
              <a:defRPr/>
            </a:pPr>
            <a:fld id="{DFE27F60-F2BF-7147-9E20-00AF90886D39}" type="datetime1">
              <a:rPr lang="de-DE"/>
              <a:t>03.09.21</a:t>
            </a:fld>
            <a:endParaRPr lang="de-DE"/>
          </a:p>
        </p:txBody>
      </p:sp>
      <p:sp>
        <p:nvSpPr>
          <p:cNvPr id="14" name="Fußzeilenplatzhalter 4">
            <a:extLst>
              <a:ext uri="{FF2B5EF4-FFF2-40B4-BE49-F238E27FC236}">
                <a16:creationId xmlns:a16="http://schemas.microsoft.com/office/drawing/2014/main" id="{6B591BA6-487B-7D47-87A5-51FF560BDD1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34" name="Rechteck 33">
            <a:extLst>
              <a:ext uri="{FF2B5EF4-FFF2-40B4-BE49-F238E27FC236}">
                <a16:creationId xmlns:a16="http://schemas.microsoft.com/office/drawing/2014/main" id="{73CD3409-63BD-BF48-AD5F-F3819A8D3839}"/>
              </a:ext>
            </a:extLst>
          </p:cNvPr>
          <p:cNvSpPr/>
          <p:nvPr/>
        </p:nvSpPr>
        <p:spPr>
          <a:xfrm>
            <a:off x="8153400" y="6016224"/>
            <a:ext cx="3894015" cy="261610"/>
          </a:xfrm>
          <a:prstGeom prst="rect">
            <a:avLst/>
          </a:prstGeom>
        </p:spPr>
        <p:txBody>
          <a:bodyPr wrap="none">
            <a:spAutoFit/>
          </a:bodyPr>
          <a:lstStyle/>
          <a:p>
            <a:r>
              <a:rPr lang="de-DE" sz="1100" dirty="0">
                <a:solidFill>
                  <a:srgbClr val="317E87"/>
                </a:solidFill>
                <a:latin typeface="Open Sans"/>
                <a:ea typeface="Open Sans"/>
                <a:cs typeface="Open Sans"/>
              </a:rPr>
              <a:t>https://</a:t>
            </a:r>
            <a:r>
              <a:rPr lang="de-DE" sz="1100" dirty="0" err="1">
                <a:solidFill>
                  <a:srgbClr val="317E87"/>
                </a:solidFill>
                <a:latin typeface="Open Sans"/>
                <a:ea typeface="Open Sans"/>
                <a:cs typeface="Open Sans"/>
              </a:rPr>
              <a:t>doprofil.padlet.org</a:t>
            </a:r>
            <a:r>
              <a:rPr lang="de-DE" sz="1100" dirty="0">
                <a:solidFill>
                  <a:srgbClr val="317E87"/>
                </a:solidFill>
                <a:latin typeface="Open Sans"/>
                <a:ea typeface="Open Sans"/>
                <a:cs typeface="Open Sans"/>
              </a:rPr>
              <a:t>/</a:t>
            </a:r>
            <a:r>
              <a:rPr lang="de-DE" sz="1100" dirty="0" err="1">
                <a:solidFill>
                  <a:srgbClr val="317E87"/>
                </a:solidFill>
                <a:latin typeface="Open Sans"/>
                <a:ea typeface="Open Sans"/>
                <a:cs typeface="Open Sans"/>
              </a:rPr>
              <a:t>christoph_selter</a:t>
            </a:r>
            <a:r>
              <a:rPr lang="de-DE" sz="1100" dirty="0">
                <a:solidFill>
                  <a:srgbClr val="317E87"/>
                </a:solidFill>
                <a:latin typeface="Open Sans"/>
                <a:ea typeface="Open Sans"/>
                <a:cs typeface="Open Sans"/>
              </a:rPr>
              <a:t>/zahlenketten</a:t>
            </a:r>
            <a:endParaRPr lang="de-DE" sz="1100" dirty="0"/>
          </a:p>
        </p:txBody>
      </p:sp>
      <p:sp>
        <p:nvSpPr>
          <p:cNvPr id="35" name="Abgerundetes Rechteck 34">
            <a:extLst>
              <a:ext uri="{FF2B5EF4-FFF2-40B4-BE49-F238E27FC236}">
                <a16:creationId xmlns:a16="http://schemas.microsoft.com/office/drawing/2014/main" id="{902E981A-69AF-4043-98EF-0B932795971A}"/>
              </a:ext>
            </a:extLst>
          </p:cNvPr>
          <p:cNvSpPr/>
          <p:nvPr/>
        </p:nvSpPr>
        <p:spPr bwMode="auto">
          <a:xfrm>
            <a:off x="4117145" y="2450969"/>
            <a:ext cx="1580270" cy="3454815"/>
          </a:xfrm>
          <a:prstGeom prst="roundRect">
            <a:avLst>
              <a:gd name="adj" fmla="val 6966"/>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2620477"/>
      </p:ext>
    </p:extLst>
  </p:cSld>
  <p:clrMapOvr>
    <a:masterClrMapping/>
  </p:clrMapOvr>
  <mc:AlternateContent xmlns:mc="http://schemas.openxmlformats.org/markup-compatibility/2006" xmlns:p14="http://schemas.microsoft.com/office/powerpoint/2010/main">
    <mc:Choice Requires="p14">
      <p:transition spd="slow" p14:dur="2000" advTm="36292"/>
    </mc:Choice>
    <mc:Fallback xmlns="">
      <p:transition spd="slow" advTm="36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 name="Abgerundetes Rechteck 30">
            <a:extLst>
              <a:ext uri="{FF2B5EF4-FFF2-40B4-BE49-F238E27FC236}">
                <a16:creationId xmlns:a16="http://schemas.microsoft.com/office/drawing/2014/main" id="{6DDA0B9E-E306-7147-9846-814322E29A57}"/>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1F0B1C9-7C7D-3348-A413-5718CE245261}"/>
              </a:ext>
            </a:extLst>
          </p:cNvPr>
          <p:cNvSpPr/>
          <p:nvPr/>
        </p:nvSpPr>
        <p:spPr>
          <a:xfrm>
            <a:off x="723270" y="5415870"/>
            <a:ext cx="6624221"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4350A870-2660-7543-A612-48BCC3EEA921}"/>
              </a:ext>
            </a:extLst>
          </p:cNvPr>
          <p:cNvPicPr>
            <a:picLocks noChangeAspect="1"/>
          </p:cNvPicPr>
          <p:nvPr/>
        </p:nvPicPr>
        <p:blipFill rotWithShape="1">
          <a:blip r:embed="rId3"/>
          <a:srcRect b="78675"/>
          <a:stretch/>
        </p:blipFill>
        <p:spPr>
          <a:xfrm>
            <a:off x="724333" y="1463813"/>
            <a:ext cx="6627177" cy="987156"/>
          </a:xfrm>
          <a:prstGeom prst="rect">
            <a:avLst/>
          </a:prstGeom>
        </p:spPr>
      </p:pic>
      <p:sp>
        <p:nvSpPr>
          <p:cNvPr id="22" name="Abgerundetes Rechteck 21">
            <a:extLst>
              <a:ext uri="{FF2B5EF4-FFF2-40B4-BE49-F238E27FC236}">
                <a16:creationId xmlns:a16="http://schemas.microsoft.com/office/drawing/2014/main" id="{C8A6BDB8-BCF4-CB49-AC4B-A959942713DD}"/>
              </a:ext>
            </a:extLst>
          </p:cNvPr>
          <p:cNvSpPr/>
          <p:nvPr/>
        </p:nvSpPr>
        <p:spPr>
          <a:xfrm>
            <a:off x="3161911" y="6014100"/>
            <a:ext cx="1752022" cy="51070"/>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42BBAB0-7ED5-3346-B895-68580BCC33FC}"/>
              </a:ext>
            </a:extLst>
          </p:cNvPr>
          <p:cNvSpPr/>
          <p:nvPr/>
        </p:nvSpPr>
        <p:spPr>
          <a:xfrm>
            <a:off x="3774971" y="1674643"/>
            <a:ext cx="695134" cy="134771"/>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feld 23">
            <a:extLst>
              <a:ext uri="{FF2B5EF4-FFF2-40B4-BE49-F238E27FC236}">
                <a16:creationId xmlns:a16="http://schemas.microsoft.com/office/drawing/2014/main" id="{82B26DEE-CD62-8A47-BE3E-717A85E920A9}"/>
              </a:ext>
            </a:extLst>
          </p:cNvPr>
          <p:cNvSpPr txBox="1"/>
          <p:nvPr/>
        </p:nvSpPr>
        <p:spPr>
          <a:xfrm>
            <a:off x="3701745" y="1701418"/>
            <a:ext cx="723842" cy="120640"/>
          </a:xfrm>
          <a:prstGeom prst="rect">
            <a:avLst/>
          </a:prstGeom>
          <a:noFill/>
        </p:spPr>
        <p:txBody>
          <a:bodyPr wrap="square" rtlCol="0" anchor="b">
            <a:spAutoFit/>
          </a:bodyPr>
          <a:lstStyle/>
          <a:p>
            <a:r>
              <a:rPr lang="de-DE" sz="650" dirty="0" err="1">
                <a:solidFill>
                  <a:schemeClr val="bg1"/>
                </a:solidFill>
                <a:latin typeface="SF UI Display Light" pitchFamily="2" charset="0"/>
              </a:rPr>
              <a:t>padlet.org</a:t>
            </a:r>
            <a:endParaRPr lang="de-DE" sz="650" dirty="0">
              <a:solidFill>
                <a:schemeClr val="bg1"/>
              </a:solidFill>
              <a:latin typeface="SF UI Display Light" pitchFamily="2" charset="0"/>
            </a:endParaRPr>
          </a:p>
        </p:txBody>
      </p:sp>
      <p:pic>
        <p:nvPicPr>
          <p:cNvPr id="2" name="Bild 1"/>
          <p:cNvPicPr>
            <a:picLocks noChangeAspect="1"/>
          </p:cNvPicPr>
          <p:nvPr/>
        </p:nvPicPr>
        <p:blipFill rotWithShape="1">
          <a:blip r:embed="rId4">
            <a:extLst>
              <a:ext uri="{28A0092B-C50C-407E-A947-70E740481C1C}">
                <a14:useLocalDpi xmlns:a14="http://schemas.microsoft.com/office/drawing/2010/main" val="0"/>
              </a:ext>
            </a:extLst>
          </a:blip>
          <a:srcRect l="9663" t="12399" r="944"/>
          <a:stretch/>
        </p:blipFill>
        <p:spPr>
          <a:xfrm>
            <a:off x="723269" y="1994223"/>
            <a:ext cx="6624221" cy="3911561"/>
          </a:xfrm>
          <a:prstGeom prst="rect">
            <a:avLst/>
          </a:prstGeom>
        </p:spPr>
      </p:pic>
      <p:sp>
        <p:nvSpPr>
          <p:cNvPr id="4" name="Textfeld 4"/>
          <p:cNvSpPr>
            <a:spLocks/>
          </p:cNvSpPr>
          <p:nvPr/>
        </p:nvSpPr>
        <p:spPr bwMode="auto">
          <a:xfrm>
            <a:off x="13754100" y="2784130"/>
            <a:ext cx="184731" cy="369332"/>
          </a:xfrm>
          <a:prstGeom prst="rect">
            <a:avLst/>
          </a:prstGeom>
          <a:noFill/>
        </p:spPr>
        <p:txBody>
          <a:bodyPr wrap="none" rtlCol="0">
            <a:spAutoFit/>
          </a:bodyPr>
          <a:lstStyle/>
          <a:p>
            <a:pPr>
              <a:defRPr/>
            </a:pPr>
            <a:endParaRPr lang="de-DE"/>
          </a:p>
        </p:txBody>
      </p:sp>
      <p:sp>
        <p:nvSpPr>
          <p:cNvPr id="5" name="Textfeld 8"/>
          <p:cNvSpPr>
            <a:spLocks/>
          </p:cNvSpPr>
          <p:nvPr/>
        </p:nvSpPr>
        <p:spPr bwMode="auto">
          <a:xfrm>
            <a:off x="4150517" y="421901"/>
            <a:ext cx="6751945"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Digitale Pinnwand „Zahlenketten“</a:t>
            </a:r>
            <a:endParaRPr dirty="0"/>
          </a:p>
        </p:txBody>
      </p:sp>
      <p:sp>
        <p:nvSpPr>
          <p:cNvPr id="8" name="Foliennummernplatzhalter 6"/>
          <p:cNvSpPr>
            <a:spLocks noGrp="1"/>
          </p:cNvSpPr>
          <p:nvPr>
            <p:ph type="sldNum" sz="quarter" idx="12"/>
          </p:nvPr>
        </p:nvSpPr>
        <p:spPr bwMode="auto"/>
        <p:txBody>
          <a:bodyPr/>
          <a:lstStyle/>
          <a:p>
            <a:pPr>
              <a:defRPr/>
            </a:pPr>
            <a:fld id="{63DC21CD-A42E-AB42-85DA-371CDC81102A}" type="slidenum">
              <a:rPr lang="de-DE"/>
              <a:t>30</a:t>
            </a:fld>
            <a:endParaRPr lang="de-DE"/>
          </a:p>
        </p:txBody>
      </p:sp>
      <p:sp>
        <p:nvSpPr>
          <p:cNvPr id="9" name="Datumsplatzhalter 1"/>
          <p:cNvSpPr>
            <a:spLocks noGrp="1"/>
          </p:cNvSpPr>
          <p:nvPr>
            <p:ph type="dt" sz="half" idx="10"/>
          </p:nvPr>
        </p:nvSpPr>
        <p:spPr bwMode="auto"/>
        <p:txBody>
          <a:bodyPr/>
          <a:lstStyle/>
          <a:p>
            <a:pPr>
              <a:defRPr/>
            </a:pPr>
            <a:fld id="{DFE27F60-F2BF-7147-9E20-00AF90886D39}" type="datetime1">
              <a:rPr lang="de-DE"/>
              <a:t>03.09.21</a:t>
            </a:fld>
            <a:endParaRPr lang="de-DE"/>
          </a:p>
        </p:txBody>
      </p:sp>
      <p:sp>
        <p:nvSpPr>
          <p:cNvPr id="14" name="Fußzeilenplatzhalter 4">
            <a:extLst>
              <a:ext uri="{FF2B5EF4-FFF2-40B4-BE49-F238E27FC236}">
                <a16:creationId xmlns:a16="http://schemas.microsoft.com/office/drawing/2014/main" id="{6B591BA6-487B-7D47-87A5-51FF560BDD1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34" name="Rechteck 33">
            <a:extLst>
              <a:ext uri="{FF2B5EF4-FFF2-40B4-BE49-F238E27FC236}">
                <a16:creationId xmlns:a16="http://schemas.microsoft.com/office/drawing/2014/main" id="{73CD3409-63BD-BF48-AD5F-F3819A8D3839}"/>
              </a:ext>
            </a:extLst>
          </p:cNvPr>
          <p:cNvSpPr/>
          <p:nvPr/>
        </p:nvSpPr>
        <p:spPr>
          <a:xfrm>
            <a:off x="8153400" y="6016224"/>
            <a:ext cx="3894015" cy="261610"/>
          </a:xfrm>
          <a:prstGeom prst="rect">
            <a:avLst/>
          </a:prstGeom>
        </p:spPr>
        <p:txBody>
          <a:bodyPr wrap="none">
            <a:spAutoFit/>
          </a:bodyPr>
          <a:lstStyle/>
          <a:p>
            <a:r>
              <a:rPr lang="de-DE" sz="1100" dirty="0">
                <a:solidFill>
                  <a:srgbClr val="317E87"/>
                </a:solidFill>
                <a:latin typeface="Open Sans"/>
                <a:ea typeface="Open Sans"/>
                <a:cs typeface="Open Sans"/>
              </a:rPr>
              <a:t>https://</a:t>
            </a:r>
            <a:r>
              <a:rPr lang="de-DE" sz="1100" dirty="0" err="1">
                <a:solidFill>
                  <a:srgbClr val="317E87"/>
                </a:solidFill>
                <a:latin typeface="Open Sans"/>
                <a:ea typeface="Open Sans"/>
                <a:cs typeface="Open Sans"/>
              </a:rPr>
              <a:t>doprofil.padlet.org</a:t>
            </a:r>
            <a:r>
              <a:rPr lang="de-DE" sz="1100" dirty="0">
                <a:solidFill>
                  <a:srgbClr val="317E87"/>
                </a:solidFill>
                <a:latin typeface="Open Sans"/>
                <a:ea typeface="Open Sans"/>
                <a:cs typeface="Open Sans"/>
              </a:rPr>
              <a:t>/</a:t>
            </a:r>
            <a:r>
              <a:rPr lang="de-DE" sz="1100" dirty="0" err="1">
                <a:solidFill>
                  <a:srgbClr val="317E87"/>
                </a:solidFill>
                <a:latin typeface="Open Sans"/>
                <a:ea typeface="Open Sans"/>
                <a:cs typeface="Open Sans"/>
              </a:rPr>
              <a:t>christoph_selter</a:t>
            </a:r>
            <a:r>
              <a:rPr lang="de-DE" sz="1100" dirty="0">
                <a:solidFill>
                  <a:srgbClr val="317E87"/>
                </a:solidFill>
                <a:latin typeface="Open Sans"/>
                <a:ea typeface="Open Sans"/>
                <a:cs typeface="Open Sans"/>
              </a:rPr>
              <a:t>/zahlenketten</a:t>
            </a:r>
            <a:endParaRPr lang="de-DE" sz="1100" dirty="0"/>
          </a:p>
        </p:txBody>
      </p:sp>
      <p:sp>
        <p:nvSpPr>
          <p:cNvPr id="3" name="Rechteck 2">
            <a:extLst>
              <a:ext uri="{FF2B5EF4-FFF2-40B4-BE49-F238E27FC236}">
                <a16:creationId xmlns:a16="http://schemas.microsoft.com/office/drawing/2014/main" id="{FEE0EF51-5F74-6644-8C2B-8ED3907D4C49}"/>
              </a:ext>
            </a:extLst>
          </p:cNvPr>
          <p:cNvSpPr/>
          <p:nvPr/>
        </p:nvSpPr>
        <p:spPr>
          <a:xfrm>
            <a:off x="3644348" y="1994223"/>
            <a:ext cx="47892" cy="3911561"/>
          </a:xfrm>
          <a:prstGeom prst="rect">
            <a:avLst/>
          </a:prstGeom>
          <a:solidFill>
            <a:schemeClr val="bg1">
              <a:alpha val="85000"/>
            </a:schemeClr>
          </a:solidFill>
          <a:ln w="57150" cap="flat">
            <a:solidFill>
              <a:schemeClr val="bg1">
                <a:alpha val="85000"/>
              </a:schemeClr>
            </a:solidFill>
            <a:extLst>
              <a:ext uri="{C807C97D-BFC1-408E-A445-0C87EB9F89A2}">
                <ask:lineSketchStyleProps xmlns:ask="http://schemas.microsoft.com/office/drawing/2018/sketchyshapes" sd="3598945970">
                  <a:custGeom>
                    <a:avLst/>
                    <a:gdLst>
                      <a:gd name="connsiteX0" fmla="*/ 0 w 47892"/>
                      <a:gd name="connsiteY0" fmla="*/ 0 h 3911561"/>
                      <a:gd name="connsiteX1" fmla="*/ 47892 w 47892"/>
                      <a:gd name="connsiteY1" fmla="*/ 0 h 3911561"/>
                      <a:gd name="connsiteX2" fmla="*/ 47892 w 47892"/>
                      <a:gd name="connsiteY2" fmla="*/ 612811 h 3911561"/>
                      <a:gd name="connsiteX3" fmla="*/ 47892 w 47892"/>
                      <a:gd name="connsiteY3" fmla="*/ 1342969 h 3911561"/>
                      <a:gd name="connsiteX4" fmla="*/ 47892 w 47892"/>
                      <a:gd name="connsiteY4" fmla="*/ 1916665 h 3911561"/>
                      <a:gd name="connsiteX5" fmla="*/ 47892 w 47892"/>
                      <a:gd name="connsiteY5" fmla="*/ 2568592 h 3911561"/>
                      <a:gd name="connsiteX6" fmla="*/ 47892 w 47892"/>
                      <a:gd name="connsiteY6" fmla="*/ 3142287 h 3911561"/>
                      <a:gd name="connsiteX7" fmla="*/ 47892 w 47892"/>
                      <a:gd name="connsiteY7" fmla="*/ 3911561 h 3911561"/>
                      <a:gd name="connsiteX8" fmla="*/ 0 w 47892"/>
                      <a:gd name="connsiteY8" fmla="*/ 3911561 h 3911561"/>
                      <a:gd name="connsiteX9" fmla="*/ 0 w 47892"/>
                      <a:gd name="connsiteY9" fmla="*/ 3181403 h 3911561"/>
                      <a:gd name="connsiteX10" fmla="*/ 0 w 47892"/>
                      <a:gd name="connsiteY10" fmla="*/ 2529476 h 3911561"/>
                      <a:gd name="connsiteX11" fmla="*/ 0 w 47892"/>
                      <a:gd name="connsiteY11" fmla="*/ 1916665 h 3911561"/>
                      <a:gd name="connsiteX12" fmla="*/ 0 w 47892"/>
                      <a:gd name="connsiteY12" fmla="*/ 1225622 h 3911561"/>
                      <a:gd name="connsiteX13" fmla="*/ 0 w 47892"/>
                      <a:gd name="connsiteY13" fmla="*/ 573696 h 3911561"/>
                      <a:gd name="connsiteX14" fmla="*/ 0 w 47892"/>
                      <a:gd name="connsiteY14" fmla="*/ 0 h 39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92" h="3911561" fill="none" extrusionOk="0">
                        <a:moveTo>
                          <a:pt x="0" y="0"/>
                        </a:moveTo>
                        <a:cubicBezTo>
                          <a:pt x="13063" y="-1864"/>
                          <a:pt x="37211" y="-750"/>
                          <a:pt x="47892" y="0"/>
                        </a:cubicBezTo>
                        <a:cubicBezTo>
                          <a:pt x="60402" y="273387"/>
                          <a:pt x="30329" y="331941"/>
                          <a:pt x="47892" y="612811"/>
                        </a:cubicBezTo>
                        <a:cubicBezTo>
                          <a:pt x="65455" y="893681"/>
                          <a:pt x="27763" y="1193153"/>
                          <a:pt x="47892" y="1342969"/>
                        </a:cubicBezTo>
                        <a:cubicBezTo>
                          <a:pt x="68021" y="1492785"/>
                          <a:pt x="48328" y="1640433"/>
                          <a:pt x="47892" y="1916665"/>
                        </a:cubicBezTo>
                        <a:cubicBezTo>
                          <a:pt x="47456" y="2192897"/>
                          <a:pt x="56141" y="2346072"/>
                          <a:pt x="47892" y="2568592"/>
                        </a:cubicBezTo>
                        <a:cubicBezTo>
                          <a:pt x="39643" y="2791112"/>
                          <a:pt x="26658" y="2910494"/>
                          <a:pt x="47892" y="3142287"/>
                        </a:cubicBezTo>
                        <a:cubicBezTo>
                          <a:pt x="69126" y="3374080"/>
                          <a:pt x="11183" y="3682935"/>
                          <a:pt x="47892" y="3911561"/>
                        </a:cubicBezTo>
                        <a:cubicBezTo>
                          <a:pt x="34182" y="3909329"/>
                          <a:pt x="11541" y="3913771"/>
                          <a:pt x="0" y="3911561"/>
                        </a:cubicBezTo>
                        <a:cubicBezTo>
                          <a:pt x="12567" y="3621211"/>
                          <a:pt x="-30092" y="3327846"/>
                          <a:pt x="0" y="3181403"/>
                        </a:cubicBezTo>
                        <a:cubicBezTo>
                          <a:pt x="30092" y="3034960"/>
                          <a:pt x="15108" y="2838766"/>
                          <a:pt x="0" y="2529476"/>
                        </a:cubicBezTo>
                        <a:cubicBezTo>
                          <a:pt x="-15108" y="2220186"/>
                          <a:pt x="-563" y="2079239"/>
                          <a:pt x="0" y="1916665"/>
                        </a:cubicBezTo>
                        <a:cubicBezTo>
                          <a:pt x="563" y="1754091"/>
                          <a:pt x="23408" y="1498811"/>
                          <a:pt x="0" y="1225622"/>
                        </a:cubicBezTo>
                        <a:cubicBezTo>
                          <a:pt x="-23408" y="952433"/>
                          <a:pt x="2971" y="783536"/>
                          <a:pt x="0" y="573696"/>
                        </a:cubicBezTo>
                        <a:cubicBezTo>
                          <a:pt x="-2971" y="363856"/>
                          <a:pt x="-16114" y="221091"/>
                          <a:pt x="0" y="0"/>
                        </a:cubicBezTo>
                        <a:close/>
                      </a:path>
                      <a:path w="47892" h="3911561" stroke="0" extrusionOk="0">
                        <a:moveTo>
                          <a:pt x="0" y="0"/>
                        </a:moveTo>
                        <a:cubicBezTo>
                          <a:pt x="22918" y="2220"/>
                          <a:pt x="31711" y="1239"/>
                          <a:pt x="47892" y="0"/>
                        </a:cubicBezTo>
                        <a:cubicBezTo>
                          <a:pt x="24464" y="207448"/>
                          <a:pt x="65353" y="427585"/>
                          <a:pt x="47892" y="534580"/>
                        </a:cubicBezTo>
                        <a:cubicBezTo>
                          <a:pt x="30431" y="641575"/>
                          <a:pt x="72339" y="1022780"/>
                          <a:pt x="47892" y="1186507"/>
                        </a:cubicBezTo>
                        <a:cubicBezTo>
                          <a:pt x="23445" y="1350234"/>
                          <a:pt x="66965" y="1678488"/>
                          <a:pt x="47892" y="1838434"/>
                        </a:cubicBezTo>
                        <a:cubicBezTo>
                          <a:pt x="28819" y="1998380"/>
                          <a:pt x="53881" y="2231062"/>
                          <a:pt x="47892" y="2373014"/>
                        </a:cubicBezTo>
                        <a:cubicBezTo>
                          <a:pt x="41903" y="2514966"/>
                          <a:pt x="70311" y="2874754"/>
                          <a:pt x="47892" y="3064056"/>
                        </a:cubicBezTo>
                        <a:cubicBezTo>
                          <a:pt x="25473" y="3253358"/>
                          <a:pt x="14933" y="3593602"/>
                          <a:pt x="47892" y="3911561"/>
                        </a:cubicBezTo>
                        <a:cubicBezTo>
                          <a:pt x="28280" y="3909654"/>
                          <a:pt x="9799" y="3911299"/>
                          <a:pt x="0" y="3911561"/>
                        </a:cubicBezTo>
                        <a:cubicBezTo>
                          <a:pt x="-31757" y="3567395"/>
                          <a:pt x="14268" y="3430276"/>
                          <a:pt x="0" y="3220519"/>
                        </a:cubicBezTo>
                        <a:cubicBezTo>
                          <a:pt x="-14268" y="3010762"/>
                          <a:pt x="-23129" y="2875464"/>
                          <a:pt x="0" y="2607707"/>
                        </a:cubicBezTo>
                        <a:cubicBezTo>
                          <a:pt x="23129" y="2339950"/>
                          <a:pt x="27047" y="2111553"/>
                          <a:pt x="0" y="1916665"/>
                        </a:cubicBezTo>
                        <a:cubicBezTo>
                          <a:pt x="-27047" y="1721777"/>
                          <a:pt x="-28118" y="1532083"/>
                          <a:pt x="0" y="1264738"/>
                        </a:cubicBezTo>
                        <a:cubicBezTo>
                          <a:pt x="28118" y="997393"/>
                          <a:pt x="18875" y="946563"/>
                          <a:pt x="0" y="651927"/>
                        </a:cubicBezTo>
                        <a:cubicBezTo>
                          <a:pt x="-18875" y="357291"/>
                          <a:pt x="12074" y="16193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E1256DA3-F5DE-5641-9F04-B23E7FEE9F80}"/>
              </a:ext>
            </a:extLst>
          </p:cNvPr>
          <p:cNvSpPr/>
          <p:nvPr/>
        </p:nvSpPr>
        <p:spPr bwMode="auto">
          <a:xfrm>
            <a:off x="5641476" y="1973018"/>
            <a:ext cx="1706013" cy="393276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F8D1C631-5EF3-4F42-9CB9-4FADDC53A2E0}"/>
              </a:ext>
            </a:extLst>
          </p:cNvPr>
          <p:cNvSpPr/>
          <p:nvPr/>
        </p:nvSpPr>
        <p:spPr bwMode="auto">
          <a:xfrm>
            <a:off x="724752" y="1994223"/>
            <a:ext cx="2903457" cy="391156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2C56AA9F-64BA-7944-BF0E-64EF03D26111}"/>
              </a:ext>
            </a:extLst>
          </p:cNvPr>
          <p:cNvSpPr/>
          <p:nvPr/>
        </p:nvSpPr>
        <p:spPr bwMode="auto">
          <a:xfrm>
            <a:off x="5613509" y="1992257"/>
            <a:ext cx="47892" cy="3911561"/>
          </a:xfrm>
          <a:prstGeom prst="rect">
            <a:avLst/>
          </a:prstGeom>
          <a:solidFill>
            <a:schemeClr val="bg1">
              <a:alpha val="85000"/>
            </a:schemeClr>
          </a:solidFill>
          <a:ln w="57150" cap="flat">
            <a:solidFill>
              <a:schemeClr val="bg1">
                <a:alpha val="85000"/>
              </a:schemeClr>
            </a:solidFill>
            <a:extLst>
              <a:ext uri="{C807C97D-BFC1-408E-A445-0C87EB9F89A2}">
                <ask:lineSketchStyleProps xmlns:ask="http://schemas.microsoft.com/office/drawing/2018/sketchyshapes" sd="3598945970">
                  <a:custGeom>
                    <a:avLst/>
                    <a:gdLst>
                      <a:gd name="connsiteX0" fmla="*/ 0 w 47892"/>
                      <a:gd name="connsiteY0" fmla="*/ 0 h 3911561"/>
                      <a:gd name="connsiteX1" fmla="*/ 47892 w 47892"/>
                      <a:gd name="connsiteY1" fmla="*/ 0 h 3911561"/>
                      <a:gd name="connsiteX2" fmla="*/ 47892 w 47892"/>
                      <a:gd name="connsiteY2" fmla="*/ 612811 h 3911561"/>
                      <a:gd name="connsiteX3" fmla="*/ 47892 w 47892"/>
                      <a:gd name="connsiteY3" fmla="*/ 1342969 h 3911561"/>
                      <a:gd name="connsiteX4" fmla="*/ 47892 w 47892"/>
                      <a:gd name="connsiteY4" fmla="*/ 1916665 h 3911561"/>
                      <a:gd name="connsiteX5" fmla="*/ 47892 w 47892"/>
                      <a:gd name="connsiteY5" fmla="*/ 2568592 h 3911561"/>
                      <a:gd name="connsiteX6" fmla="*/ 47892 w 47892"/>
                      <a:gd name="connsiteY6" fmla="*/ 3142287 h 3911561"/>
                      <a:gd name="connsiteX7" fmla="*/ 47892 w 47892"/>
                      <a:gd name="connsiteY7" fmla="*/ 3911561 h 3911561"/>
                      <a:gd name="connsiteX8" fmla="*/ 0 w 47892"/>
                      <a:gd name="connsiteY8" fmla="*/ 3911561 h 3911561"/>
                      <a:gd name="connsiteX9" fmla="*/ 0 w 47892"/>
                      <a:gd name="connsiteY9" fmla="*/ 3181403 h 3911561"/>
                      <a:gd name="connsiteX10" fmla="*/ 0 w 47892"/>
                      <a:gd name="connsiteY10" fmla="*/ 2529476 h 3911561"/>
                      <a:gd name="connsiteX11" fmla="*/ 0 w 47892"/>
                      <a:gd name="connsiteY11" fmla="*/ 1916665 h 3911561"/>
                      <a:gd name="connsiteX12" fmla="*/ 0 w 47892"/>
                      <a:gd name="connsiteY12" fmla="*/ 1225622 h 3911561"/>
                      <a:gd name="connsiteX13" fmla="*/ 0 w 47892"/>
                      <a:gd name="connsiteY13" fmla="*/ 573696 h 3911561"/>
                      <a:gd name="connsiteX14" fmla="*/ 0 w 47892"/>
                      <a:gd name="connsiteY14" fmla="*/ 0 h 39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92" h="3911561" fill="none" extrusionOk="0">
                        <a:moveTo>
                          <a:pt x="0" y="0"/>
                        </a:moveTo>
                        <a:cubicBezTo>
                          <a:pt x="13063" y="-1864"/>
                          <a:pt x="37211" y="-750"/>
                          <a:pt x="47892" y="0"/>
                        </a:cubicBezTo>
                        <a:cubicBezTo>
                          <a:pt x="60402" y="273387"/>
                          <a:pt x="30329" y="331941"/>
                          <a:pt x="47892" y="612811"/>
                        </a:cubicBezTo>
                        <a:cubicBezTo>
                          <a:pt x="65455" y="893681"/>
                          <a:pt x="27763" y="1193153"/>
                          <a:pt x="47892" y="1342969"/>
                        </a:cubicBezTo>
                        <a:cubicBezTo>
                          <a:pt x="68021" y="1492785"/>
                          <a:pt x="48328" y="1640433"/>
                          <a:pt x="47892" y="1916665"/>
                        </a:cubicBezTo>
                        <a:cubicBezTo>
                          <a:pt x="47456" y="2192897"/>
                          <a:pt x="56141" y="2346072"/>
                          <a:pt x="47892" y="2568592"/>
                        </a:cubicBezTo>
                        <a:cubicBezTo>
                          <a:pt x="39643" y="2791112"/>
                          <a:pt x="26658" y="2910494"/>
                          <a:pt x="47892" y="3142287"/>
                        </a:cubicBezTo>
                        <a:cubicBezTo>
                          <a:pt x="69126" y="3374080"/>
                          <a:pt x="11183" y="3682935"/>
                          <a:pt x="47892" y="3911561"/>
                        </a:cubicBezTo>
                        <a:cubicBezTo>
                          <a:pt x="34182" y="3909329"/>
                          <a:pt x="11541" y="3913771"/>
                          <a:pt x="0" y="3911561"/>
                        </a:cubicBezTo>
                        <a:cubicBezTo>
                          <a:pt x="12567" y="3621211"/>
                          <a:pt x="-30092" y="3327846"/>
                          <a:pt x="0" y="3181403"/>
                        </a:cubicBezTo>
                        <a:cubicBezTo>
                          <a:pt x="30092" y="3034960"/>
                          <a:pt x="15108" y="2838766"/>
                          <a:pt x="0" y="2529476"/>
                        </a:cubicBezTo>
                        <a:cubicBezTo>
                          <a:pt x="-15108" y="2220186"/>
                          <a:pt x="-563" y="2079239"/>
                          <a:pt x="0" y="1916665"/>
                        </a:cubicBezTo>
                        <a:cubicBezTo>
                          <a:pt x="563" y="1754091"/>
                          <a:pt x="23408" y="1498811"/>
                          <a:pt x="0" y="1225622"/>
                        </a:cubicBezTo>
                        <a:cubicBezTo>
                          <a:pt x="-23408" y="952433"/>
                          <a:pt x="2971" y="783536"/>
                          <a:pt x="0" y="573696"/>
                        </a:cubicBezTo>
                        <a:cubicBezTo>
                          <a:pt x="-2971" y="363856"/>
                          <a:pt x="-16114" y="221091"/>
                          <a:pt x="0" y="0"/>
                        </a:cubicBezTo>
                        <a:close/>
                      </a:path>
                      <a:path w="47892" h="3911561" stroke="0" extrusionOk="0">
                        <a:moveTo>
                          <a:pt x="0" y="0"/>
                        </a:moveTo>
                        <a:cubicBezTo>
                          <a:pt x="22918" y="2220"/>
                          <a:pt x="31711" y="1239"/>
                          <a:pt x="47892" y="0"/>
                        </a:cubicBezTo>
                        <a:cubicBezTo>
                          <a:pt x="24464" y="207448"/>
                          <a:pt x="65353" y="427585"/>
                          <a:pt x="47892" y="534580"/>
                        </a:cubicBezTo>
                        <a:cubicBezTo>
                          <a:pt x="30431" y="641575"/>
                          <a:pt x="72339" y="1022780"/>
                          <a:pt x="47892" y="1186507"/>
                        </a:cubicBezTo>
                        <a:cubicBezTo>
                          <a:pt x="23445" y="1350234"/>
                          <a:pt x="66965" y="1678488"/>
                          <a:pt x="47892" y="1838434"/>
                        </a:cubicBezTo>
                        <a:cubicBezTo>
                          <a:pt x="28819" y="1998380"/>
                          <a:pt x="53881" y="2231062"/>
                          <a:pt x="47892" y="2373014"/>
                        </a:cubicBezTo>
                        <a:cubicBezTo>
                          <a:pt x="41903" y="2514966"/>
                          <a:pt x="70311" y="2874754"/>
                          <a:pt x="47892" y="3064056"/>
                        </a:cubicBezTo>
                        <a:cubicBezTo>
                          <a:pt x="25473" y="3253358"/>
                          <a:pt x="14933" y="3593602"/>
                          <a:pt x="47892" y="3911561"/>
                        </a:cubicBezTo>
                        <a:cubicBezTo>
                          <a:pt x="28280" y="3909654"/>
                          <a:pt x="9799" y="3911299"/>
                          <a:pt x="0" y="3911561"/>
                        </a:cubicBezTo>
                        <a:cubicBezTo>
                          <a:pt x="-31757" y="3567395"/>
                          <a:pt x="14268" y="3430276"/>
                          <a:pt x="0" y="3220519"/>
                        </a:cubicBezTo>
                        <a:cubicBezTo>
                          <a:pt x="-14268" y="3010762"/>
                          <a:pt x="-23129" y="2875464"/>
                          <a:pt x="0" y="2607707"/>
                        </a:cubicBezTo>
                        <a:cubicBezTo>
                          <a:pt x="23129" y="2339950"/>
                          <a:pt x="27047" y="2111553"/>
                          <a:pt x="0" y="1916665"/>
                        </a:cubicBezTo>
                        <a:cubicBezTo>
                          <a:pt x="-27047" y="1721777"/>
                          <a:pt x="-28118" y="1532083"/>
                          <a:pt x="0" y="1264738"/>
                        </a:cubicBezTo>
                        <a:cubicBezTo>
                          <a:pt x="28118" y="997393"/>
                          <a:pt x="18875" y="946563"/>
                          <a:pt x="0" y="651927"/>
                        </a:cubicBezTo>
                        <a:cubicBezTo>
                          <a:pt x="-18875" y="357291"/>
                          <a:pt x="12074" y="16193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3621739"/>
      </p:ext>
    </p:extLst>
  </p:cSld>
  <p:clrMapOvr>
    <a:masterClrMapping/>
  </p:clrMapOvr>
  <mc:AlternateContent xmlns:mc="http://schemas.openxmlformats.org/markup-compatibility/2006" xmlns:p14="http://schemas.microsoft.com/office/powerpoint/2010/main">
    <mc:Choice Requires="p14">
      <p:transition spd="slow" p14:dur="2000" advTm="36292"/>
    </mc:Choice>
    <mc:Fallback xmlns="">
      <p:transition spd="slow" advTm="36292"/>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 name="Abgerundetes Rechteck 30">
            <a:extLst>
              <a:ext uri="{FF2B5EF4-FFF2-40B4-BE49-F238E27FC236}">
                <a16:creationId xmlns:a16="http://schemas.microsoft.com/office/drawing/2014/main" id="{6DDA0B9E-E306-7147-9846-814322E29A57}"/>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1F0B1C9-7C7D-3348-A413-5718CE245261}"/>
              </a:ext>
            </a:extLst>
          </p:cNvPr>
          <p:cNvSpPr/>
          <p:nvPr/>
        </p:nvSpPr>
        <p:spPr>
          <a:xfrm>
            <a:off x="723270" y="5415870"/>
            <a:ext cx="6624221"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4350A870-2660-7543-A612-48BCC3EEA921}"/>
              </a:ext>
            </a:extLst>
          </p:cNvPr>
          <p:cNvPicPr>
            <a:picLocks noChangeAspect="1"/>
          </p:cNvPicPr>
          <p:nvPr/>
        </p:nvPicPr>
        <p:blipFill rotWithShape="1">
          <a:blip r:embed="rId3"/>
          <a:srcRect b="78675"/>
          <a:stretch/>
        </p:blipFill>
        <p:spPr>
          <a:xfrm>
            <a:off x="724333" y="1463813"/>
            <a:ext cx="6627177" cy="987156"/>
          </a:xfrm>
          <a:prstGeom prst="rect">
            <a:avLst/>
          </a:prstGeom>
        </p:spPr>
      </p:pic>
      <p:sp>
        <p:nvSpPr>
          <p:cNvPr id="22" name="Abgerundetes Rechteck 21">
            <a:extLst>
              <a:ext uri="{FF2B5EF4-FFF2-40B4-BE49-F238E27FC236}">
                <a16:creationId xmlns:a16="http://schemas.microsoft.com/office/drawing/2014/main" id="{C8A6BDB8-BCF4-CB49-AC4B-A959942713DD}"/>
              </a:ext>
            </a:extLst>
          </p:cNvPr>
          <p:cNvSpPr/>
          <p:nvPr/>
        </p:nvSpPr>
        <p:spPr>
          <a:xfrm>
            <a:off x="3161911" y="6014100"/>
            <a:ext cx="1752022" cy="51070"/>
          </a:xfrm>
          <a:prstGeom prst="roundRect">
            <a:avLst>
              <a:gd name="adj" fmla="val 50000"/>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42BBAB0-7ED5-3346-B895-68580BCC33FC}"/>
              </a:ext>
            </a:extLst>
          </p:cNvPr>
          <p:cNvSpPr/>
          <p:nvPr/>
        </p:nvSpPr>
        <p:spPr>
          <a:xfrm>
            <a:off x="3774971" y="1674643"/>
            <a:ext cx="695134" cy="134771"/>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feld 23">
            <a:extLst>
              <a:ext uri="{FF2B5EF4-FFF2-40B4-BE49-F238E27FC236}">
                <a16:creationId xmlns:a16="http://schemas.microsoft.com/office/drawing/2014/main" id="{82B26DEE-CD62-8A47-BE3E-717A85E920A9}"/>
              </a:ext>
            </a:extLst>
          </p:cNvPr>
          <p:cNvSpPr txBox="1"/>
          <p:nvPr/>
        </p:nvSpPr>
        <p:spPr>
          <a:xfrm>
            <a:off x="3701745" y="1701418"/>
            <a:ext cx="723842" cy="120640"/>
          </a:xfrm>
          <a:prstGeom prst="rect">
            <a:avLst/>
          </a:prstGeom>
          <a:noFill/>
        </p:spPr>
        <p:txBody>
          <a:bodyPr wrap="square" rtlCol="0" anchor="b">
            <a:spAutoFit/>
          </a:bodyPr>
          <a:lstStyle/>
          <a:p>
            <a:r>
              <a:rPr lang="de-DE" sz="650" dirty="0" err="1">
                <a:solidFill>
                  <a:schemeClr val="bg1"/>
                </a:solidFill>
                <a:latin typeface="SF UI Display Light" pitchFamily="2" charset="0"/>
              </a:rPr>
              <a:t>padlet.org</a:t>
            </a:r>
            <a:endParaRPr lang="de-DE" sz="650" dirty="0">
              <a:solidFill>
                <a:schemeClr val="bg1"/>
              </a:solidFill>
              <a:latin typeface="SF UI Display Light" pitchFamily="2" charset="0"/>
            </a:endParaRPr>
          </a:p>
        </p:txBody>
      </p:sp>
      <p:pic>
        <p:nvPicPr>
          <p:cNvPr id="2" name="Bild 1"/>
          <p:cNvPicPr>
            <a:picLocks noChangeAspect="1"/>
          </p:cNvPicPr>
          <p:nvPr/>
        </p:nvPicPr>
        <p:blipFill rotWithShape="1">
          <a:blip r:embed="rId4">
            <a:extLst>
              <a:ext uri="{28A0092B-C50C-407E-A947-70E740481C1C}">
                <a14:useLocalDpi xmlns:a14="http://schemas.microsoft.com/office/drawing/2010/main" val="0"/>
              </a:ext>
            </a:extLst>
          </a:blip>
          <a:srcRect l="9663" t="12399" r="944"/>
          <a:stretch/>
        </p:blipFill>
        <p:spPr>
          <a:xfrm>
            <a:off x="723269" y="1994223"/>
            <a:ext cx="6624221" cy="3911561"/>
          </a:xfrm>
          <a:prstGeom prst="rect">
            <a:avLst/>
          </a:prstGeom>
        </p:spPr>
      </p:pic>
      <p:sp>
        <p:nvSpPr>
          <p:cNvPr id="4" name="Textfeld 4"/>
          <p:cNvSpPr>
            <a:spLocks/>
          </p:cNvSpPr>
          <p:nvPr/>
        </p:nvSpPr>
        <p:spPr bwMode="auto">
          <a:xfrm>
            <a:off x="13754100" y="2784130"/>
            <a:ext cx="184731" cy="369332"/>
          </a:xfrm>
          <a:prstGeom prst="rect">
            <a:avLst/>
          </a:prstGeom>
          <a:noFill/>
        </p:spPr>
        <p:txBody>
          <a:bodyPr wrap="none" rtlCol="0">
            <a:spAutoFit/>
          </a:bodyPr>
          <a:lstStyle/>
          <a:p>
            <a:pPr>
              <a:defRPr/>
            </a:pPr>
            <a:endParaRPr lang="de-DE"/>
          </a:p>
        </p:txBody>
      </p:sp>
      <p:sp>
        <p:nvSpPr>
          <p:cNvPr id="5" name="Textfeld 8"/>
          <p:cNvSpPr>
            <a:spLocks/>
          </p:cNvSpPr>
          <p:nvPr/>
        </p:nvSpPr>
        <p:spPr bwMode="auto">
          <a:xfrm>
            <a:off x="4150517" y="421901"/>
            <a:ext cx="6751945"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Digitale Pinnwand „Zahlenketten“</a:t>
            </a:r>
            <a:endParaRPr dirty="0"/>
          </a:p>
        </p:txBody>
      </p:sp>
      <p:sp>
        <p:nvSpPr>
          <p:cNvPr id="8" name="Foliennummernplatzhalter 6"/>
          <p:cNvSpPr>
            <a:spLocks noGrp="1"/>
          </p:cNvSpPr>
          <p:nvPr>
            <p:ph type="sldNum" sz="quarter" idx="12"/>
          </p:nvPr>
        </p:nvSpPr>
        <p:spPr bwMode="auto"/>
        <p:txBody>
          <a:bodyPr/>
          <a:lstStyle/>
          <a:p>
            <a:pPr>
              <a:defRPr/>
            </a:pPr>
            <a:fld id="{63DC21CD-A42E-AB42-85DA-371CDC81102A}" type="slidenum">
              <a:rPr lang="de-DE"/>
              <a:t>31</a:t>
            </a:fld>
            <a:endParaRPr lang="de-DE"/>
          </a:p>
        </p:txBody>
      </p:sp>
      <p:sp>
        <p:nvSpPr>
          <p:cNvPr id="9" name="Datumsplatzhalter 1"/>
          <p:cNvSpPr>
            <a:spLocks noGrp="1"/>
          </p:cNvSpPr>
          <p:nvPr>
            <p:ph type="dt" sz="half" idx="10"/>
          </p:nvPr>
        </p:nvSpPr>
        <p:spPr bwMode="auto"/>
        <p:txBody>
          <a:bodyPr/>
          <a:lstStyle/>
          <a:p>
            <a:pPr>
              <a:defRPr/>
            </a:pPr>
            <a:fld id="{DFE27F60-F2BF-7147-9E20-00AF90886D39}" type="datetime1">
              <a:rPr lang="de-DE"/>
              <a:t>03.09.21</a:t>
            </a:fld>
            <a:endParaRPr lang="de-DE"/>
          </a:p>
        </p:txBody>
      </p:sp>
      <p:sp>
        <p:nvSpPr>
          <p:cNvPr id="14" name="Fußzeilenplatzhalter 4">
            <a:extLst>
              <a:ext uri="{FF2B5EF4-FFF2-40B4-BE49-F238E27FC236}">
                <a16:creationId xmlns:a16="http://schemas.microsoft.com/office/drawing/2014/main" id="{6B591BA6-487B-7D47-87A5-51FF560BDD1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34" name="Rechteck 33">
            <a:extLst>
              <a:ext uri="{FF2B5EF4-FFF2-40B4-BE49-F238E27FC236}">
                <a16:creationId xmlns:a16="http://schemas.microsoft.com/office/drawing/2014/main" id="{73CD3409-63BD-BF48-AD5F-F3819A8D3839}"/>
              </a:ext>
            </a:extLst>
          </p:cNvPr>
          <p:cNvSpPr/>
          <p:nvPr/>
        </p:nvSpPr>
        <p:spPr>
          <a:xfrm>
            <a:off x="8153400" y="6016224"/>
            <a:ext cx="3894015" cy="261610"/>
          </a:xfrm>
          <a:prstGeom prst="rect">
            <a:avLst/>
          </a:prstGeom>
        </p:spPr>
        <p:txBody>
          <a:bodyPr wrap="none">
            <a:spAutoFit/>
          </a:bodyPr>
          <a:lstStyle/>
          <a:p>
            <a:r>
              <a:rPr lang="de-DE" sz="1100" dirty="0">
                <a:solidFill>
                  <a:srgbClr val="317E87"/>
                </a:solidFill>
                <a:latin typeface="Open Sans"/>
                <a:ea typeface="Open Sans"/>
                <a:cs typeface="Open Sans"/>
              </a:rPr>
              <a:t>https://</a:t>
            </a:r>
            <a:r>
              <a:rPr lang="de-DE" sz="1100" dirty="0" err="1">
                <a:solidFill>
                  <a:srgbClr val="317E87"/>
                </a:solidFill>
                <a:latin typeface="Open Sans"/>
                <a:ea typeface="Open Sans"/>
                <a:cs typeface="Open Sans"/>
              </a:rPr>
              <a:t>doprofil.padlet.org</a:t>
            </a:r>
            <a:r>
              <a:rPr lang="de-DE" sz="1100" dirty="0">
                <a:solidFill>
                  <a:srgbClr val="317E87"/>
                </a:solidFill>
                <a:latin typeface="Open Sans"/>
                <a:ea typeface="Open Sans"/>
                <a:cs typeface="Open Sans"/>
              </a:rPr>
              <a:t>/</a:t>
            </a:r>
            <a:r>
              <a:rPr lang="de-DE" sz="1100" dirty="0" err="1">
                <a:solidFill>
                  <a:srgbClr val="317E87"/>
                </a:solidFill>
                <a:latin typeface="Open Sans"/>
                <a:ea typeface="Open Sans"/>
                <a:cs typeface="Open Sans"/>
              </a:rPr>
              <a:t>christoph_selter</a:t>
            </a:r>
            <a:r>
              <a:rPr lang="de-DE" sz="1100" dirty="0">
                <a:solidFill>
                  <a:srgbClr val="317E87"/>
                </a:solidFill>
                <a:latin typeface="Open Sans"/>
                <a:ea typeface="Open Sans"/>
                <a:cs typeface="Open Sans"/>
              </a:rPr>
              <a:t>/zahlenketten</a:t>
            </a:r>
            <a:endParaRPr lang="de-DE" sz="1100" dirty="0"/>
          </a:p>
        </p:txBody>
      </p:sp>
      <p:sp>
        <p:nvSpPr>
          <p:cNvPr id="3" name="Rechteck 2">
            <a:extLst>
              <a:ext uri="{FF2B5EF4-FFF2-40B4-BE49-F238E27FC236}">
                <a16:creationId xmlns:a16="http://schemas.microsoft.com/office/drawing/2014/main" id="{FEE0EF51-5F74-6644-8C2B-8ED3907D4C49}"/>
              </a:ext>
            </a:extLst>
          </p:cNvPr>
          <p:cNvSpPr/>
          <p:nvPr/>
        </p:nvSpPr>
        <p:spPr>
          <a:xfrm>
            <a:off x="3644348" y="1994223"/>
            <a:ext cx="47892" cy="3911561"/>
          </a:xfrm>
          <a:prstGeom prst="rect">
            <a:avLst/>
          </a:prstGeom>
          <a:solidFill>
            <a:schemeClr val="bg1">
              <a:alpha val="85000"/>
            </a:schemeClr>
          </a:solidFill>
          <a:ln w="57150" cap="flat">
            <a:solidFill>
              <a:schemeClr val="bg1">
                <a:alpha val="85000"/>
              </a:schemeClr>
            </a:solidFill>
            <a:extLst>
              <a:ext uri="{C807C97D-BFC1-408E-A445-0C87EB9F89A2}">
                <ask:lineSketchStyleProps xmlns:ask="http://schemas.microsoft.com/office/drawing/2018/sketchyshapes" sd="3598945970">
                  <a:custGeom>
                    <a:avLst/>
                    <a:gdLst>
                      <a:gd name="connsiteX0" fmla="*/ 0 w 47892"/>
                      <a:gd name="connsiteY0" fmla="*/ 0 h 3911561"/>
                      <a:gd name="connsiteX1" fmla="*/ 47892 w 47892"/>
                      <a:gd name="connsiteY1" fmla="*/ 0 h 3911561"/>
                      <a:gd name="connsiteX2" fmla="*/ 47892 w 47892"/>
                      <a:gd name="connsiteY2" fmla="*/ 612811 h 3911561"/>
                      <a:gd name="connsiteX3" fmla="*/ 47892 w 47892"/>
                      <a:gd name="connsiteY3" fmla="*/ 1342969 h 3911561"/>
                      <a:gd name="connsiteX4" fmla="*/ 47892 w 47892"/>
                      <a:gd name="connsiteY4" fmla="*/ 1916665 h 3911561"/>
                      <a:gd name="connsiteX5" fmla="*/ 47892 w 47892"/>
                      <a:gd name="connsiteY5" fmla="*/ 2568592 h 3911561"/>
                      <a:gd name="connsiteX6" fmla="*/ 47892 w 47892"/>
                      <a:gd name="connsiteY6" fmla="*/ 3142287 h 3911561"/>
                      <a:gd name="connsiteX7" fmla="*/ 47892 w 47892"/>
                      <a:gd name="connsiteY7" fmla="*/ 3911561 h 3911561"/>
                      <a:gd name="connsiteX8" fmla="*/ 0 w 47892"/>
                      <a:gd name="connsiteY8" fmla="*/ 3911561 h 3911561"/>
                      <a:gd name="connsiteX9" fmla="*/ 0 w 47892"/>
                      <a:gd name="connsiteY9" fmla="*/ 3181403 h 3911561"/>
                      <a:gd name="connsiteX10" fmla="*/ 0 w 47892"/>
                      <a:gd name="connsiteY10" fmla="*/ 2529476 h 3911561"/>
                      <a:gd name="connsiteX11" fmla="*/ 0 w 47892"/>
                      <a:gd name="connsiteY11" fmla="*/ 1916665 h 3911561"/>
                      <a:gd name="connsiteX12" fmla="*/ 0 w 47892"/>
                      <a:gd name="connsiteY12" fmla="*/ 1225622 h 3911561"/>
                      <a:gd name="connsiteX13" fmla="*/ 0 w 47892"/>
                      <a:gd name="connsiteY13" fmla="*/ 573696 h 3911561"/>
                      <a:gd name="connsiteX14" fmla="*/ 0 w 47892"/>
                      <a:gd name="connsiteY14" fmla="*/ 0 h 39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92" h="3911561" fill="none" extrusionOk="0">
                        <a:moveTo>
                          <a:pt x="0" y="0"/>
                        </a:moveTo>
                        <a:cubicBezTo>
                          <a:pt x="13063" y="-1864"/>
                          <a:pt x="37211" y="-750"/>
                          <a:pt x="47892" y="0"/>
                        </a:cubicBezTo>
                        <a:cubicBezTo>
                          <a:pt x="60402" y="273387"/>
                          <a:pt x="30329" y="331941"/>
                          <a:pt x="47892" y="612811"/>
                        </a:cubicBezTo>
                        <a:cubicBezTo>
                          <a:pt x="65455" y="893681"/>
                          <a:pt x="27763" y="1193153"/>
                          <a:pt x="47892" y="1342969"/>
                        </a:cubicBezTo>
                        <a:cubicBezTo>
                          <a:pt x="68021" y="1492785"/>
                          <a:pt x="48328" y="1640433"/>
                          <a:pt x="47892" y="1916665"/>
                        </a:cubicBezTo>
                        <a:cubicBezTo>
                          <a:pt x="47456" y="2192897"/>
                          <a:pt x="56141" y="2346072"/>
                          <a:pt x="47892" y="2568592"/>
                        </a:cubicBezTo>
                        <a:cubicBezTo>
                          <a:pt x="39643" y="2791112"/>
                          <a:pt x="26658" y="2910494"/>
                          <a:pt x="47892" y="3142287"/>
                        </a:cubicBezTo>
                        <a:cubicBezTo>
                          <a:pt x="69126" y="3374080"/>
                          <a:pt x="11183" y="3682935"/>
                          <a:pt x="47892" y="3911561"/>
                        </a:cubicBezTo>
                        <a:cubicBezTo>
                          <a:pt x="34182" y="3909329"/>
                          <a:pt x="11541" y="3913771"/>
                          <a:pt x="0" y="3911561"/>
                        </a:cubicBezTo>
                        <a:cubicBezTo>
                          <a:pt x="12567" y="3621211"/>
                          <a:pt x="-30092" y="3327846"/>
                          <a:pt x="0" y="3181403"/>
                        </a:cubicBezTo>
                        <a:cubicBezTo>
                          <a:pt x="30092" y="3034960"/>
                          <a:pt x="15108" y="2838766"/>
                          <a:pt x="0" y="2529476"/>
                        </a:cubicBezTo>
                        <a:cubicBezTo>
                          <a:pt x="-15108" y="2220186"/>
                          <a:pt x="-563" y="2079239"/>
                          <a:pt x="0" y="1916665"/>
                        </a:cubicBezTo>
                        <a:cubicBezTo>
                          <a:pt x="563" y="1754091"/>
                          <a:pt x="23408" y="1498811"/>
                          <a:pt x="0" y="1225622"/>
                        </a:cubicBezTo>
                        <a:cubicBezTo>
                          <a:pt x="-23408" y="952433"/>
                          <a:pt x="2971" y="783536"/>
                          <a:pt x="0" y="573696"/>
                        </a:cubicBezTo>
                        <a:cubicBezTo>
                          <a:pt x="-2971" y="363856"/>
                          <a:pt x="-16114" y="221091"/>
                          <a:pt x="0" y="0"/>
                        </a:cubicBezTo>
                        <a:close/>
                      </a:path>
                      <a:path w="47892" h="3911561" stroke="0" extrusionOk="0">
                        <a:moveTo>
                          <a:pt x="0" y="0"/>
                        </a:moveTo>
                        <a:cubicBezTo>
                          <a:pt x="22918" y="2220"/>
                          <a:pt x="31711" y="1239"/>
                          <a:pt x="47892" y="0"/>
                        </a:cubicBezTo>
                        <a:cubicBezTo>
                          <a:pt x="24464" y="207448"/>
                          <a:pt x="65353" y="427585"/>
                          <a:pt x="47892" y="534580"/>
                        </a:cubicBezTo>
                        <a:cubicBezTo>
                          <a:pt x="30431" y="641575"/>
                          <a:pt x="72339" y="1022780"/>
                          <a:pt x="47892" y="1186507"/>
                        </a:cubicBezTo>
                        <a:cubicBezTo>
                          <a:pt x="23445" y="1350234"/>
                          <a:pt x="66965" y="1678488"/>
                          <a:pt x="47892" y="1838434"/>
                        </a:cubicBezTo>
                        <a:cubicBezTo>
                          <a:pt x="28819" y="1998380"/>
                          <a:pt x="53881" y="2231062"/>
                          <a:pt x="47892" y="2373014"/>
                        </a:cubicBezTo>
                        <a:cubicBezTo>
                          <a:pt x="41903" y="2514966"/>
                          <a:pt x="70311" y="2874754"/>
                          <a:pt x="47892" y="3064056"/>
                        </a:cubicBezTo>
                        <a:cubicBezTo>
                          <a:pt x="25473" y="3253358"/>
                          <a:pt x="14933" y="3593602"/>
                          <a:pt x="47892" y="3911561"/>
                        </a:cubicBezTo>
                        <a:cubicBezTo>
                          <a:pt x="28280" y="3909654"/>
                          <a:pt x="9799" y="3911299"/>
                          <a:pt x="0" y="3911561"/>
                        </a:cubicBezTo>
                        <a:cubicBezTo>
                          <a:pt x="-31757" y="3567395"/>
                          <a:pt x="14268" y="3430276"/>
                          <a:pt x="0" y="3220519"/>
                        </a:cubicBezTo>
                        <a:cubicBezTo>
                          <a:pt x="-14268" y="3010762"/>
                          <a:pt x="-23129" y="2875464"/>
                          <a:pt x="0" y="2607707"/>
                        </a:cubicBezTo>
                        <a:cubicBezTo>
                          <a:pt x="23129" y="2339950"/>
                          <a:pt x="27047" y="2111553"/>
                          <a:pt x="0" y="1916665"/>
                        </a:cubicBezTo>
                        <a:cubicBezTo>
                          <a:pt x="-27047" y="1721777"/>
                          <a:pt x="-28118" y="1532083"/>
                          <a:pt x="0" y="1264738"/>
                        </a:cubicBezTo>
                        <a:cubicBezTo>
                          <a:pt x="28118" y="997393"/>
                          <a:pt x="18875" y="946563"/>
                          <a:pt x="0" y="651927"/>
                        </a:cubicBezTo>
                        <a:cubicBezTo>
                          <a:pt x="-18875" y="357291"/>
                          <a:pt x="12074" y="16193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E1256DA3-F5DE-5641-9F04-B23E7FEE9F80}"/>
              </a:ext>
            </a:extLst>
          </p:cNvPr>
          <p:cNvSpPr/>
          <p:nvPr/>
        </p:nvSpPr>
        <p:spPr bwMode="auto">
          <a:xfrm>
            <a:off x="5641476" y="1973018"/>
            <a:ext cx="1706013" cy="393276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F8D1C631-5EF3-4F42-9CB9-4FADDC53A2E0}"/>
              </a:ext>
            </a:extLst>
          </p:cNvPr>
          <p:cNvSpPr/>
          <p:nvPr/>
        </p:nvSpPr>
        <p:spPr bwMode="auto">
          <a:xfrm>
            <a:off x="724752" y="1994223"/>
            <a:ext cx="2903457" cy="391156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Grafik 31">
            <a:extLst>
              <a:ext uri="{FF2B5EF4-FFF2-40B4-BE49-F238E27FC236}">
                <a16:creationId xmlns:a16="http://schemas.microsoft.com/office/drawing/2014/main" id="{1DD4342E-3DF5-3D40-8C62-A557CE5F9912}"/>
              </a:ext>
            </a:extLst>
          </p:cNvPr>
          <p:cNvPicPr>
            <a:picLocks noChangeAspect="1"/>
          </p:cNvPicPr>
          <p:nvPr/>
        </p:nvPicPr>
        <p:blipFill rotWithShape="1">
          <a:blip r:embed="rId5"/>
          <a:srcRect l="46447" t="9199" r="29389" b="20226"/>
          <a:stretch/>
        </p:blipFill>
        <p:spPr bwMode="auto">
          <a:xfrm>
            <a:off x="3720043" y="1994223"/>
            <a:ext cx="1917412" cy="3911561"/>
          </a:xfrm>
          <a:prstGeom prst="rect">
            <a:avLst/>
          </a:prstGeom>
        </p:spPr>
      </p:pic>
      <p:sp>
        <p:nvSpPr>
          <p:cNvPr id="33" name="Rechteck 32">
            <a:extLst>
              <a:ext uri="{FF2B5EF4-FFF2-40B4-BE49-F238E27FC236}">
                <a16:creationId xmlns:a16="http://schemas.microsoft.com/office/drawing/2014/main" id="{CC1A70ED-D73A-7F46-946D-07FC53430544}"/>
              </a:ext>
            </a:extLst>
          </p:cNvPr>
          <p:cNvSpPr/>
          <p:nvPr/>
        </p:nvSpPr>
        <p:spPr bwMode="auto">
          <a:xfrm>
            <a:off x="5613509" y="1992257"/>
            <a:ext cx="47892" cy="3911561"/>
          </a:xfrm>
          <a:prstGeom prst="rect">
            <a:avLst/>
          </a:prstGeom>
          <a:solidFill>
            <a:schemeClr val="bg1">
              <a:alpha val="85000"/>
            </a:schemeClr>
          </a:solidFill>
          <a:ln w="57150" cap="flat">
            <a:solidFill>
              <a:schemeClr val="bg1">
                <a:alpha val="85000"/>
              </a:schemeClr>
            </a:solidFill>
            <a:extLst>
              <a:ext uri="{C807C97D-BFC1-408E-A445-0C87EB9F89A2}">
                <ask:lineSketchStyleProps xmlns:ask="http://schemas.microsoft.com/office/drawing/2018/sketchyshapes" sd="3598945970">
                  <a:custGeom>
                    <a:avLst/>
                    <a:gdLst>
                      <a:gd name="connsiteX0" fmla="*/ 0 w 47892"/>
                      <a:gd name="connsiteY0" fmla="*/ 0 h 3911561"/>
                      <a:gd name="connsiteX1" fmla="*/ 47892 w 47892"/>
                      <a:gd name="connsiteY1" fmla="*/ 0 h 3911561"/>
                      <a:gd name="connsiteX2" fmla="*/ 47892 w 47892"/>
                      <a:gd name="connsiteY2" fmla="*/ 612811 h 3911561"/>
                      <a:gd name="connsiteX3" fmla="*/ 47892 w 47892"/>
                      <a:gd name="connsiteY3" fmla="*/ 1342969 h 3911561"/>
                      <a:gd name="connsiteX4" fmla="*/ 47892 w 47892"/>
                      <a:gd name="connsiteY4" fmla="*/ 1916665 h 3911561"/>
                      <a:gd name="connsiteX5" fmla="*/ 47892 w 47892"/>
                      <a:gd name="connsiteY5" fmla="*/ 2568592 h 3911561"/>
                      <a:gd name="connsiteX6" fmla="*/ 47892 w 47892"/>
                      <a:gd name="connsiteY6" fmla="*/ 3142287 h 3911561"/>
                      <a:gd name="connsiteX7" fmla="*/ 47892 w 47892"/>
                      <a:gd name="connsiteY7" fmla="*/ 3911561 h 3911561"/>
                      <a:gd name="connsiteX8" fmla="*/ 0 w 47892"/>
                      <a:gd name="connsiteY8" fmla="*/ 3911561 h 3911561"/>
                      <a:gd name="connsiteX9" fmla="*/ 0 w 47892"/>
                      <a:gd name="connsiteY9" fmla="*/ 3181403 h 3911561"/>
                      <a:gd name="connsiteX10" fmla="*/ 0 w 47892"/>
                      <a:gd name="connsiteY10" fmla="*/ 2529476 h 3911561"/>
                      <a:gd name="connsiteX11" fmla="*/ 0 w 47892"/>
                      <a:gd name="connsiteY11" fmla="*/ 1916665 h 3911561"/>
                      <a:gd name="connsiteX12" fmla="*/ 0 w 47892"/>
                      <a:gd name="connsiteY12" fmla="*/ 1225622 h 3911561"/>
                      <a:gd name="connsiteX13" fmla="*/ 0 w 47892"/>
                      <a:gd name="connsiteY13" fmla="*/ 573696 h 3911561"/>
                      <a:gd name="connsiteX14" fmla="*/ 0 w 47892"/>
                      <a:gd name="connsiteY14" fmla="*/ 0 h 39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92" h="3911561" fill="none" extrusionOk="0">
                        <a:moveTo>
                          <a:pt x="0" y="0"/>
                        </a:moveTo>
                        <a:cubicBezTo>
                          <a:pt x="13063" y="-1864"/>
                          <a:pt x="37211" y="-750"/>
                          <a:pt x="47892" y="0"/>
                        </a:cubicBezTo>
                        <a:cubicBezTo>
                          <a:pt x="60402" y="273387"/>
                          <a:pt x="30329" y="331941"/>
                          <a:pt x="47892" y="612811"/>
                        </a:cubicBezTo>
                        <a:cubicBezTo>
                          <a:pt x="65455" y="893681"/>
                          <a:pt x="27763" y="1193153"/>
                          <a:pt x="47892" y="1342969"/>
                        </a:cubicBezTo>
                        <a:cubicBezTo>
                          <a:pt x="68021" y="1492785"/>
                          <a:pt x="48328" y="1640433"/>
                          <a:pt x="47892" y="1916665"/>
                        </a:cubicBezTo>
                        <a:cubicBezTo>
                          <a:pt x="47456" y="2192897"/>
                          <a:pt x="56141" y="2346072"/>
                          <a:pt x="47892" y="2568592"/>
                        </a:cubicBezTo>
                        <a:cubicBezTo>
                          <a:pt x="39643" y="2791112"/>
                          <a:pt x="26658" y="2910494"/>
                          <a:pt x="47892" y="3142287"/>
                        </a:cubicBezTo>
                        <a:cubicBezTo>
                          <a:pt x="69126" y="3374080"/>
                          <a:pt x="11183" y="3682935"/>
                          <a:pt x="47892" y="3911561"/>
                        </a:cubicBezTo>
                        <a:cubicBezTo>
                          <a:pt x="34182" y="3909329"/>
                          <a:pt x="11541" y="3913771"/>
                          <a:pt x="0" y="3911561"/>
                        </a:cubicBezTo>
                        <a:cubicBezTo>
                          <a:pt x="12567" y="3621211"/>
                          <a:pt x="-30092" y="3327846"/>
                          <a:pt x="0" y="3181403"/>
                        </a:cubicBezTo>
                        <a:cubicBezTo>
                          <a:pt x="30092" y="3034960"/>
                          <a:pt x="15108" y="2838766"/>
                          <a:pt x="0" y="2529476"/>
                        </a:cubicBezTo>
                        <a:cubicBezTo>
                          <a:pt x="-15108" y="2220186"/>
                          <a:pt x="-563" y="2079239"/>
                          <a:pt x="0" y="1916665"/>
                        </a:cubicBezTo>
                        <a:cubicBezTo>
                          <a:pt x="563" y="1754091"/>
                          <a:pt x="23408" y="1498811"/>
                          <a:pt x="0" y="1225622"/>
                        </a:cubicBezTo>
                        <a:cubicBezTo>
                          <a:pt x="-23408" y="952433"/>
                          <a:pt x="2971" y="783536"/>
                          <a:pt x="0" y="573696"/>
                        </a:cubicBezTo>
                        <a:cubicBezTo>
                          <a:pt x="-2971" y="363856"/>
                          <a:pt x="-16114" y="221091"/>
                          <a:pt x="0" y="0"/>
                        </a:cubicBezTo>
                        <a:close/>
                      </a:path>
                      <a:path w="47892" h="3911561" stroke="0" extrusionOk="0">
                        <a:moveTo>
                          <a:pt x="0" y="0"/>
                        </a:moveTo>
                        <a:cubicBezTo>
                          <a:pt x="22918" y="2220"/>
                          <a:pt x="31711" y="1239"/>
                          <a:pt x="47892" y="0"/>
                        </a:cubicBezTo>
                        <a:cubicBezTo>
                          <a:pt x="24464" y="207448"/>
                          <a:pt x="65353" y="427585"/>
                          <a:pt x="47892" y="534580"/>
                        </a:cubicBezTo>
                        <a:cubicBezTo>
                          <a:pt x="30431" y="641575"/>
                          <a:pt x="72339" y="1022780"/>
                          <a:pt x="47892" y="1186507"/>
                        </a:cubicBezTo>
                        <a:cubicBezTo>
                          <a:pt x="23445" y="1350234"/>
                          <a:pt x="66965" y="1678488"/>
                          <a:pt x="47892" y="1838434"/>
                        </a:cubicBezTo>
                        <a:cubicBezTo>
                          <a:pt x="28819" y="1998380"/>
                          <a:pt x="53881" y="2231062"/>
                          <a:pt x="47892" y="2373014"/>
                        </a:cubicBezTo>
                        <a:cubicBezTo>
                          <a:pt x="41903" y="2514966"/>
                          <a:pt x="70311" y="2874754"/>
                          <a:pt x="47892" y="3064056"/>
                        </a:cubicBezTo>
                        <a:cubicBezTo>
                          <a:pt x="25473" y="3253358"/>
                          <a:pt x="14933" y="3593602"/>
                          <a:pt x="47892" y="3911561"/>
                        </a:cubicBezTo>
                        <a:cubicBezTo>
                          <a:pt x="28280" y="3909654"/>
                          <a:pt x="9799" y="3911299"/>
                          <a:pt x="0" y="3911561"/>
                        </a:cubicBezTo>
                        <a:cubicBezTo>
                          <a:pt x="-31757" y="3567395"/>
                          <a:pt x="14268" y="3430276"/>
                          <a:pt x="0" y="3220519"/>
                        </a:cubicBezTo>
                        <a:cubicBezTo>
                          <a:pt x="-14268" y="3010762"/>
                          <a:pt x="-23129" y="2875464"/>
                          <a:pt x="0" y="2607707"/>
                        </a:cubicBezTo>
                        <a:cubicBezTo>
                          <a:pt x="23129" y="2339950"/>
                          <a:pt x="27047" y="2111553"/>
                          <a:pt x="0" y="1916665"/>
                        </a:cubicBezTo>
                        <a:cubicBezTo>
                          <a:pt x="-27047" y="1721777"/>
                          <a:pt x="-28118" y="1532083"/>
                          <a:pt x="0" y="1264738"/>
                        </a:cubicBezTo>
                        <a:cubicBezTo>
                          <a:pt x="28118" y="997393"/>
                          <a:pt x="18875" y="946563"/>
                          <a:pt x="0" y="651927"/>
                        </a:cubicBezTo>
                        <a:cubicBezTo>
                          <a:pt x="-18875" y="357291"/>
                          <a:pt x="12074" y="16193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84457034"/>
      </p:ext>
    </p:extLst>
  </p:cSld>
  <p:clrMapOvr>
    <a:masterClrMapping/>
  </p:clrMapOvr>
  <mc:AlternateContent xmlns:mc="http://schemas.openxmlformats.org/markup-compatibility/2006" xmlns:p14="http://schemas.microsoft.com/office/powerpoint/2010/main">
    <mc:Choice Requires="p14">
      <p:transition spd="slow" p14:dur="2000" advTm="36292"/>
    </mc:Choice>
    <mc:Fallback xmlns="">
      <p:transition spd="slow" advTm="3629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chemeClr val="bg1"/>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chemeClr val="bg1"/>
          </a:solidFill>
        </p:spPr>
        <p:txBody>
          <a:bodyPr wrap="square" rtlCol="0">
            <a:spAutoFit/>
          </a:bodyPr>
          <a:lstStyle/>
          <a:p>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821943"/>
            <a:ext cx="1280021" cy="584775"/>
          </a:xfrm>
          <a:prstGeom prst="rect">
            <a:avLst/>
          </a:prstGeom>
          <a:solidFill>
            <a:srgbClr val="317E87"/>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Fazit</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32</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chemeClr val="bg1"/>
          </a:solidFill>
        </p:spPr>
        <p:txBody>
          <a:bodyPr wrap="square" rtlCol="0">
            <a:spAutoFit/>
          </a:bodyPr>
          <a:lstStyle/>
          <a:p>
            <a:r>
              <a:rPr lang="de-DE" sz="32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rgbClr val="FFFFFF"/>
          </a:solidFill>
        </p:spPr>
        <p:txBody>
          <a:bodyPr wrap="square" rtlCol="0">
            <a:spAutoFit/>
          </a:bodyPr>
          <a:lstStyle/>
          <a:p>
            <a:r>
              <a:rPr lang="de-DE" sz="2800" dirty="0">
                <a:solidFill>
                  <a:srgbClr val="317E87"/>
                </a:solidFill>
                <a:latin typeface="Open Sans" panose="020B0606030504020204" pitchFamily="34" charset="0"/>
                <a:ea typeface="Open Sans" panose="020B0606030504020204" pitchFamily="34" charset="0"/>
                <a:cs typeface="Open Sans" panose="020B0606030504020204" pitchFamily="34" charset="0"/>
              </a:rPr>
              <a:t>Erstelleneines </a:t>
            </a:r>
            <a:r>
              <a:rPr lang="de-DE" sz="2800" dirty="0" err="1">
                <a:solidFill>
                  <a:srgbClr val="317E87"/>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rgbClr val="317E87"/>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872321882"/>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58DB46D-6B6B-3B4B-AD84-52CE5CA35AB5}"/>
              </a:ext>
            </a:extLst>
          </p:cNvPr>
          <p:cNvSpPr>
            <a:spLocks noGrp="1"/>
          </p:cNvSpPr>
          <p:nvPr>
            <p:ph type="dt" sz="half" idx="10"/>
          </p:nvPr>
        </p:nvSpPr>
        <p:spPr/>
        <p:txBody>
          <a:bodyPr/>
          <a:lstStyle/>
          <a:p>
            <a:fld id="{829E82A7-97A2-6F48-9048-F4315A109F9B}" type="datetime1">
              <a:rPr lang="de-DE" smtClean="0"/>
              <a:t>03.09.21</a:t>
            </a:fld>
            <a:endParaRPr lang="de-DE"/>
          </a:p>
        </p:txBody>
      </p:sp>
      <p:sp>
        <p:nvSpPr>
          <p:cNvPr id="3" name="Fußzeilenplatzhalter 2">
            <a:extLst>
              <a:ext uri="{FF2B5EF4-FFF2-40B4-BE49-F238E27FC236}">
                <a16:creationId xmlns:a16="http://schemas.microsoft.com/office/drawing/2014/main" id="{5679F694-04AC-E24D-99F3-05FF9DF92960}"/>
              </a:ext>
            </a:extLst>
          </p:cNvPr>
          <p:cNvSpPr>
            <a:spLocks noGrp="1"/>
          </p:cNvSpPr>
          <p:nvPr>
            <p:ph type="ftr" sz="quarter" idx="11"/>
          </p:nvPr>
        </p:nvSpPr>
        <p:spPr/>
        <p:txBody>
          <a:body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4" name="Foliennummernplatzhalter 3">
            <a:extLst>
              <a:ext uri="{FF2B5EF4-FFF2-40B4-BE49-F238E27FC236}">
                <a16:creationId xmlns:a16="http://schemas.microsoft.com/office/drawing/2014/main" id="{8A77EF4B-17BE-6F4E-B5AD-93764DAE4ADD}"/>
              </a:ext>
            </a:extLst>
          </p:cNvPr>
          <p:cNvSpPr>
            <a:spLocks noGrp="1"/>
          </p:cNvSpPr>
          <p:nvPr>
            <p:ph type="sldNum" sz="quarter" idx="12"/>
          </p:nvPr>
        </p:nvSpPr>
        <p:spPr/>
        <p:txBody>
          <a:bodyPr/>
          <a:lstStyle/>
          <a:p>
            <a:fld id="{7D26CBBC-A65C-324F-A558-3C7EC3B0734D}" type="slidenum">
              <a:rPr lang="de-DE" smtClean="0"/>
              <a:t>33</a:t>
            </a:fld>
            <a:endParaRPr lang="de-DE"/>
          </a:p>
        </p:txBody>
      </p:sp>
      <p:sp>
        <p:nvSpPr>
          <p:cNvPr id="11" name="Abgerundetes Rechteck 10">
            <a:extLst>
              <a:ext uri="{FF2B5EF4-FFF2-40B4-BE49-F238E27FC236}">
                <a16:creationId xmlns:a16="http://schemas.microsoft.com/office/drawing/2014/main" id="{20C668B3-0306-9747-98D1-8A672095CACD}"/>
              </a:ext>
            </a:extLst>
          </p:cNvPr>
          <p:cNvSpPr/>
          <p:nvPr/>
        </p:nvSpPr>
        <p:spPr>
          <a:xfrm>
            <a:off x="374164" y="1146543"/>
            <a:ext cx="7398231" cy="5209807"/>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513AFF2D-E83C-E240-8C5C-67101BB3AB38}"/>
              </a:ext>
            </a:extLst>
          </p:cNvPr>
          <p:cNvPicPr>
            <a:picLocks noChangeAspect="1"/>
          </p:cNvPicPr>
          <p:nvPr/>
        </p:nvPicPr>
        <p:blipFill>
          <a:blip r:embed="rId3"/>
          <a:stretch>
            <a:fillRect/>
          </a:stretch>
        </p:blipFill>
        <p:spPr>
          <a:xfrm>
            <a:off x="715592" y="1451355"/>
            <a:ext cx="6638400" cy="4636873"/>
          </a:xfrm>
          <a:prstGeom prst="rect">
            <a:avLst/>
          </a:prstGeom>
        </p:spPr>
      </p:pic>
      <p:sp>
        <p:nvSpPr>
          <p:cNvPr id="13" name="Rechteck 12">
            <a:extLst>
              <a:ext uri="{FF2B5EF4-FFF2-40B4-BE49-F238E27FC236}">
                <a16:creationId xmlns:a16="http://schemas.microsoft.com/office/drawing/2014/main" id="{E490DEBD-463C-DE4C-AA66-76A4B9B39D70}"/>
              </a:ext>
            </a:extLst>
          </p:cNvPr>
          <p:cNvSpPr/>
          <p:nvPr/>
        </p:nvSpPr>
        <p:spPr>
          <a:xfrm>
            <a:off x="799692" y="1902279"/>
            <a:ext cx="6547174" cy="418628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15BCBF54-5DF3-424A-A022-C84BA1CE5286}"/>
              </a:ext>
            </a:extLst>
          </p:cNvPr>
          <p:cNvSpPr/>
          <p:nvPr/>
        </p:nvSpPr>
        <p:spPr bwMode="auto">
          <a:xfrm>
            <a:off x="1699515" y="6353941"/>
            <a:ext cx="3763770" cy="261610"/>
          </a:xfrm>
          <a:prstGeom prst="rect">
            <a:avLst/>
          </a:prstGeom>
        </p:spPr>
        <p:txBody>
          <a:bodyPr wrap="square">
            <a:spAutoFit/>
          </a:bodyPr>
          <a:lstStyle/>
          <a:p>
            <a:r>
              <a:rPr lang="de-DE" sz="1100" dirty="0">
                <a:solidFill>
                  <a:srgbClr val="317E87"/>
                </a:solidFill>
                <a:latin typeface="Open Sans" panose="020B0606030504020204" pitchFamily="34" charset="0"/>
                <a:ea typeface="Open Sans" panose="020B0606030504020204" pitchFamily="34" charset="0"/>
                <a:cs typeface="Open Sans" panose="020B0606030504020204" pitchFamily="34" charset="0"/>
              </a:rPr>
              <a:t>https://pikas-digi.dzlm.de/node/29</a:t>
            </a:r>
          </a:p>
        </p:txBody>
      </p:sp>
      <p:sp>
        <p:nvSpPr>
          <p:cNvPr id="16" name="Textfeld 15">
            <a:extLst>
              <a:ext uri="{FF2B5EF4-FFF2-40B4-BE49-F238E27FC236}">
                <a16:creationId xmlns:a16="http://schemas.microsoft.com/office/drawing/2014/main" id="{93DBD5A0-9CD2-9449-8B3C-4BB51D9A0C34}"/>
              </a:ext>
            </a:extLst>
          </p:cNvPr>
          <p:cNvSpPr txBox="1"/>
          <p:nvPr/>
        </p:nvSpPr>
        <p:spPr>
          <a:xfrm>
            <a:off x="4150518" y="421901"/>
            <a:ext cx="1312768"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Fazit</a:t>
            </a:r>
          </a:p>
        </p:txBody>
      </p:sp>
      <p:pic>
        <p:nvPicPr>
          <p:cNvPr id="6" name="Grafik 5">
            <a:extLst>
              <a:ext uri="{FF2B5EF4-FFF2-40B4-BE49-F238E27FC236}">
                <a16:creationId xmlns:a16="http://schemas.microsoft.com/office/drawing/2014/main" id="{FE7A1116-9DF8-8E45-AA4F-79663B4D770C}"/>
              </a:ext>
            </a:extLst>
          </p:cNvPr>
          <p:cNvPicPr>
            <a:picLocks noChangeAspect="1"/>
          </p:cNvPicPr>
          <p:nvPr/>
        </p:nvPicPr>
        <p:blipFill>
          <a:blip r:embed="rId4"/>
          <a:stretch>
            <a:fillRect/>
          </a:stretch>
        </p:blipFill>
        <p:spPr>
          <a:xfrm>
            <a:off x="708466" y="1457868"/>
            <a:ext cx="6638400" cy="4636872"/>
          </a:xfrm>
          <a:prstGeom prst="rect">
            <a:avLst/>
          </a:prstGeom>
        </p:spPr>
      </p:pic>
      <p:sp>
        <p:nvSpPr>
          <p:cNvPr id="5" name="Textfeld 4">
            <a:extLst>
              <a:ext uri="{FF2B5EF4-FFF2-40B4-BE49-F238E27FC236}">
                <a16:creationId xmlns:a16="http://schemas.microsoft.com/office/drawing/2014/main" id="{DFA7AF43-98E1-6C40-88BC-0070C77F31A4}"/>
              </a:ext>
            </a:extLst>
          </p:cNvPr>
          <p:cNvSpPr txBox="1"/>
          <p:nvPr/>
        </p:nvSpPr>
        <p:spPr>
          <a:xfrm>
            <a:off x="7856495" y="1268286"/>
            <a:ext cx="4029740" cy="4154984"/>
          </a:xfrm>
          <a:prstGeom prst="rect">
            <a:avLst/>
          </a:prstGeom>
          <a:noFill/>
        </p:spPr>
        <p:txBody>
          <a:bodyPr wrap="square" rtlCol="0">
            <a:spAutoFit/>
          </a:bodyPr>
          <a:lstStyle/>
          <a:p>
            <a:r>
              <a:rPr lang="de-DE" sz="2400" b="1" dirty="0">
                <a:latin typeface="Open Sans" panose="020B0606030504020204" pitchFamily="34" charset="0"/>
                <a:ea typeface="Open Sans" panose="020B0606030504020204" pitchFamily="34" charset="0"/>
                <a:cs typeface="Open Sans" panose="020B0606030504020204" pitchFamily="34" charset="0"/>
              </a:rPr>
              <a:t>Möglichkeiten durch den Einsatz von </a:t>
            </a:r>
            <a:r>
              <a:rPr lang="de-DE" sz="2400" b="1" dirty="0" err="1">
                <a:latin typeface="Open Sans" panose="020B0606030504020204" pitchFamily="34" charset="0"/>
                <a:ea typeface="Open Sans" panose="020B0606030504020204" pitchFamily="34" charset="0"/>
                <a:cs typeface="Open Sans" panose="020B0606030504020204" pitchFamily="34" charset="0"/>
              </a:rPr>
              <a:t>Erklärvideos</a:t>
            </a:r>
            <a:endParaRPr lang="de-DE" sz="2400" b="1" dirty="0">
              <a:latin typeface="Open Sans" panose="020B0606030504020204" pitchFamily="34" charset="0"/>
              <a:ea typeface="Open Sans" panose="020B0606030504020204" pitchFamily="34" charset="0"/>
              <a:cs typeface="Open Sans" panose="020B0606030504020204" pitchFamily="34" charset="0"/>
            </a:endParaRPr>
          </a:p>
          <a:p>
            <a:endParaRPr lang="de-DE" sz="24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Individualisierbarkeit von Unterricht</a:t>
            </a:r>
          </a:p>
          <a:p>
            <a:pPr marL="34290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Vor- und Nachbereitung von Hausaufgaben</a:t>
            </a:r>
          </a:p>
          <a:p>
            <a:pPr marL="34290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Auslagerung von </a:t>
            </a:r>
            <a:r>
              <a:rPr lang="de-DE" sz="2400" dirty="0" err="1">
                <a:latin typeface="Open Sans" panose="020B0606030504020204" pitchFamily="34" charset="0"/>
                <a:ea typeface="Open Sans" panose="020B0606030504020204" pitchFamily="34" charset="0"/>
                <a:cs typeface="Open Sans" panose="020B0606030504020204" pitchFamily="34" charset="0"/>
              </a:rPr>
              <a:t>Erklärinhalten</a:t>
            </a:r>
            <a:r>
              <a:rPr lang="de-DE" sz="2400" dirty="0">
                <a:latin typeface="Open Sans" panose="020B0606030504020204" pitchFamily="34" charset="0"/>
                <a:ea typeface="Open Sans" panose="020B0606030504020204" pitchFamily="34" charset="0"/>
                <a:cs typeface="Open Sans" panose="020B0606030504020204" pitchFamily="34" charset="0"/>
              </a:rPr>
              <a:t> im Sinne des </a:t>
            </a:r>
            <a:r>
              <a:rPr lang="de-DE" sz="2400" i="1" dirty="0" err="1">
                <a:latin typeface="Open Sans" panose="020B0606030504020204" pitchFamily="34" charset="0"/>
                <a:ea typeface="Open Sans" panose="020B0606030504020204" pitchFamily="34" charset="0"/>
                <a:cs typeface="Open Sans" panose="020B0606030504020204" pitchFamily="34" charset="0"/>
              </a:rPr>
              <a:t>flipped</a:t>
            </a:r>
            <a:r>
              <a:rPr lang="de-DE" sz="2400" dirty="0">
                <a:latin typeface="Open Sans" panose="020B0606030504020204" pitchFamily="34" charset="0"/>
                <a:ea typeface="Open Sans" panose="020B0606030504020204" pitchFamily="34" charset="0"/>
                <a:cs typeface="Open Sans" panose="020B0606030504020204" pitchFamily="34" charset="0"/>
              </a:rPr>
              <a:t> </a:t>
            </a:r>
            <a:r>
              <a:rPr lang="de-DE" sz="2400" i="1" dirty="0" err="1">
                <a:latin typeface="Open Sans" panose="020B0606030504020204" pitchFamily="34" charset="0"/>
                <a:ea typeface="Open Sans" panose="020B0606030504020204" pitchFamily="34" charset="0"/>
                <a:cs typeface="Open Sans" panose="020B0606030504020204" pitchFamily="34" charset="0"/>
              </a:rPr>
              <a:t>Classroom</a:t>
            </a:r>
            <a:endParaRPr lang="de-DE" sz="2400" i="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66865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Datumsplatzhalter 2"/>
          <p:cNvSpPr>
            <a:spLocks noGrp="1"/>
          </p:cNvSpPr>
          <p:nvPr>
            <p:ph type="dt" sz="half" idx="10"/>
          </p:nvPr>
        </p:nvSpPr>
        <p:spPr bwMode="auto"/>
        <p:txBody>
          <a:bodyPr/>
          <a:lstStyle/>
          <a:p>
            <a:pPr>
              <a:defRPr/>
            </a:pPr>
            <a:fld id="{47812229-3D41-3749-81C7-654ECBC0BDF8}" type="datetime1">
              <a:rPr lang="de-DE"/>
              <a:t>03.09.21</a:t>
            </a:fld>
            <a:endParaRPr lang="de-DE"/>
          </a:p>
        </p:txBody>
      </p:sp>
      <p:sp>
        <p:nvSpPr>
          <p:cNvPr id="6" name="Foliennummernplatzhalter 4"/>
          <p:cNvSpPr>
            <a:spLocks noGrp="1"/>
          </p:cNvSpPr>
          <p:nvPr>
            <p:ph type="sldNum" sz="quarter" idx="12"/>
          </p:nvPr>
        </p:nvSpPr>
        <p:spPr bwMode="auto"/>
        <p:txBody>
          <a:bodyPr/>
          <a:lstStyle/>
          <a:p>
            <a:pPr>
              <a:defRPr/>
            </a:pPr>
            <a:fld id="{7D26CBBC-A65C-324F-A558-3C7EC3B0734D}" type="slidenum">
              <a:rPr lang="de-DE"/>
              <a:t>34</a:t>
            </a:fld>
            <a:endParaRPr lang="de-DE"/>
          </a:p>
        </p:txBody>
      </p:sp>
      <p:sp>
        <p:nvSpPr>
          <p:cNvPr id="8" name="Inhaltsplatzhalter 2"/>
          <p:cNvSpPr/>
          <p:nvPr/>
        </p:nvSpPr>
        <p:spPr bwMode="auto">
          <a:xfrm>
            <a:off x="298175" y="1897380"/>
            <a:ext cx="6659216" cy="1331183"/>
          </a:xfrm>
          <a:prstGeom prst="rect">
            <a:avLst/>
          </a:prstGeom>
        </p:spPr>
        <p:txBody>
          <a:bodyPr>
            <a:normAutofit/>
          </a:bodyPr>
          <a:lstStyle>
            <a:lvl1pPr marL="228600" indent="-228600" algn="l" defTabSz="914400">
              <a:lnSpc>
                <a:spcPct val="90000"/>
              </a:lnSpc>
              <a:spcBef>
                <a:spcPts val="1000"/>
              </a:spcBef>
              <a:buFont typeface="Arial"/>
              <a:buChar char="•"/>
              <a:defRPr sz="2800">
                <a:solidFill>
                  <a:schemeClr val="tx1"/>
                </a:solidFill>
                <a:latin typeface="Open Sans"/>
                <a:ea typeface="Open Sans"/>
                <a:cs typeface="Open San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Font typeface="Arial"/>
              <a:buNone/>
              <a:defRPr/>
            </a:pPr>
            <a:r>
              <a:rPr lang="de-DE" sz="3200" b="1" dirty="0">
                <a:solidFill>
                  <a:srgbClr val="428891"/>
                </a:solidFill>
              </a:rPr>
              <a:t>Vielen Dank für Ihre Aufmerksamkeit!</a:t>
            </a:r>
            <a:endParaRPr dirty="0"/>
          </a:p>
        </p:txBody>
      </p:sp>
      <p:pic>
        <p:nvPicPr>
          <p:cNvPr id="9" name="Grafik 7"/>
          <p:cNvPicPr>
            <a:picLocks noChangeAspect="1"/>
          </p:cNvPicPr>
          <p:nvPr/>
        </p:nvPicPr>
        <p:blipFill>
          <a:blip r:embed="rId2">
            <a:extLst>
              <a:ext uri="{BEBA8EAE-BF5A-486C-A8C5-ECC9F3942E4B}">
                <a14:imgProps xmlns:a14="http://schemas.microsoft.com/office/drawing/2010/main">
                  <a14:imgLayer r:embed="rId3">
                    <a14:imgEffect>
                      <a14:backgroundRemoval t="3646" b="96615" l="1942" r="95146">
                        <a14:foregroundMark x1="50728" y1="14844" x2="63350" y2="14323"/>
                        <a14:foregroundMark x1="63350" y1="14323" x2="93689" y2="41406"/>
                        <a14:foregroundMark x1="93689" y1="41406" x2="95631" y2="57292"/>
                        <a14:foregroundMark x1="95631" y1="57292" x2="88835" y2="73698"/>
                        <a14:foregroundMark x1="58252" y1="10938" x2="47330" y2="12240"/>
                        <a14:foregroundMark x1="48058" y1="7552" x2="53883" y2="7292"/>
                        <a14:foregroundMark x1="50971" y1="4167" x2="51214" y2="3646"/>
                        <a14:foregroundMark x1="51942" y1="15625" x2="43932" y2="28125"/>
                        <a14:foregroundMark x1="43932" y1="28125" x2="52427" y2="18490"/>
                        <a14:foregroundMark x1="52427" y1="18490" x2="46359" y2="32813"/>
                        <a14:foregroundMark x1="46359" y1="32813" x2="41990" y2="20313"/>
                        <a14:foregroundMark x1="41990" y1="20313" x2="42233" y2="18490"/>
                        <a14:foregroundMark x1="51942" y1="17708" x2="60922" y2="31250"/>
                        <a14:foregroundMark x1="60922" y1="31250" x2="50243" y2="40365"/>
                        <a14:foregroundMark x1="50243" y1="40365" x2="43689" y2="28125"/>
                        <a14:foregroundMark x1="43689" y1="28125" x2="54126" y2="19531"/>
                        <a14:foregroundMark x1="54126" y1="19531" x2="61165" y2="37500"/>
                        <a14:foregroundMark x1="61165" y1="37500" x2="57282" y2="45052"/>
                        <a14:foregroundMark x1="66990" y1="39323" x2="79369" y2="46354"/>
                        <a14:foregroundMark x1="79369" y1="46354" x2="81068" y2="59896"/>
                        <a14:foregroundMark x1="81068" y1="59896" x2="45146" y2="74740"/>
                        <a14:foregroundMark x1="45146" y1="74740" x2="33981" y2="68229"/>
                        <a14:foregroundMark x1="33981" y1="68229" x2="31068" y2="55208"/>
                        <a14:foregroundMark x1="31068" y1="55208" x2="32282" y2="53646"/>
                        <a14:foregroundMark x1="67961" y1="57552" x2="50728" y2="58073"/>
                        <a14:foregroundMark x1="50728" y1="58073" x2="38107" y2="62500"/>
                        <a14:foregroundMark x1="38107" y1="62500" x2="49515" y2="70573"/>
                        <a14:foregroundMark x1="49515" y1="70573" x2="61650" y2="69531"/>
                        <a14:foregroundMark x1="61650" y1="69531" x2="58981" y2="56250"/>
                        <a14:foregroundMark x1="58981" y1="56250" x2="57767" y2="55208"/>
                        <a14:foregroundMark x1="27427" y1="70573" x2="26942" y2="57292"/>
                        <a14:foregroundMark x1="26942" y1="57292" x2="34223" y2="67969"/>
                        <a14:foregroundMark x1="34223" y1="67969" x2="28155" y2="70052"/>
                        <a14:foregroundMark x1="16325" y1="87313" x2="15867" y2="87497"/>
                        <a14:foregroundMark x1="8135" y1="93194" x2="16990" y2="96615"/>
                        <a14:foregroundMark x1="16990" y1="96615" x2="29126" y2="96615"/>
                        <a14:foregroundMark x1="29126" y1="96615" x2="40291" y2="91146"/>
                        <a14:foregroundMark x1="40291" y1="91146" x2="42961" y2="77344"/>
                        <a14:foregroundMark x1="42961" y1="77344" x2="35194" y2="65104"/>
                        <a14:foregroundMark x1="35194" y1="65104" x2="23058" y2="72135"/>
                        <a14:foregroundMark x1="17334" y1="86979" x2="17233" y2="87240"/>
                        <a14:foregroundMark x1="17434" y1="86719" x2="17334" y2="86979"/>
                        <a14:foregroundMark x1="17535" y1="86458" x2="17434" y2="86719"/>
                        <a14:foregroundMark x1="23058" y1="72135" x2="17535" y2="86458"/>
                        <a14:foregroundMark x1="52184" y1="90625" x2="43187" y2="94822"/>
                        <a14:foregroundMark x1="42678" y1="95899" x2="54126" y2="96354"/>
                        <a14:foregroundMark x1="54126" y1="96354" x2="52427" y2="90625"/>
                        <a14:foregroundMark x1="62912" y1="91534" x2="71602" y2="92969"/>
                        <a14:foregroundMark x1="71602" y1="92969" x2="61001" y2="92495"/>
                        <a14:foregroundMark x1="6131" y1="94164" x2="8252" y2="96615"/>
                        <a14:foregroundMark x1="1942" y1="96354" x2="2670" y2="94271"/>
                        <a14:backgroundMark x1="3883" y1="92188" x2="16262" y2="86198"/>
                        <a14:backgroundMark x1="14806" y1="87500" x2="16505" y2="85938"/>
                        <a14:backgroundMark x1="16262" y1="86719" x2="16262" y2="86719"/>
                        <a14:backgroundMark x1="15777" y1="87240" x2="15777" y2="87240"/>
                        <a14:backgroundMark x1="15291" y1="87760" x2="15291" y2="87760"/>
                        <a14:backgroundMark x1="16505" y1="86979" x2="16505" y2="86979"/>
                        <a14:backgroundMark x1="16505" y1="86458" x2="16505" y2="86458"/>
                        <a14:backgroundMark x1="16505" y1="86719" x2="16505" y2="86719"/>
                        <a14:backgroundMark x1="16990" y1="86979" x2="16019" y2="86719"/>
                        <a14:backgroundMark x1="16019" y1="87500" x2="16019" y2="87500"/>
                        <a14:backgroundMark x1="58495" y1="90625" x2="58981" y2="92969"/>
                        <a14:backgroundMark x1="40049" y1="95833" x2="43447" y2="94271"/>
                      </a14:backgroundRemoval>
                    </a14:imgEffect>
                  </a14:imgLayer>
                </a14:imgProps>
              </a:ext>
            </a:extLst>
          </a:blip>
          <a:stretch/>
        </p:blipFill>
        <p:spPr bwMode="auto">
          <a:xfrm>
            <a:off x="7238999" y="1897380"/>
            <a:ext cx="3917415" cy="3655283"/>
          </a:xfrm>
          <a:prstGeom prst="rect">
            <a:avLst/>
          </a:prstGeom>
          <a:effectLst>
            <a:outerShdw blurRad="50800" dist="38100" dir="2700000" algn="tl" rotWithShape="0">
              <a:prstClr val="black">
                <a:alpha val="40000"/>
              </a:prstClr>
            </a:outerShdw>
          </a:effectLst>
        </p:spPr>
      </p:pic>
      <p:sp>
        <p:nvSpPr>
          <p:cNvPr id="11" name="Fußzeilenplatzhalter 4">
            <a:extLst>
              <a:ext uri="{FF2B5EF4-FFF2-40B4-BE49-F238E27FC236}">
                <a16:creationId xmlns:a16="http://schemas.microsoft.com/office/drawing/2014/main" id="{7A019794-FE74-A446-8CC6-230C67D2FC56}"/>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Tree>
    <p:extLst>
      <p:ext uri="{BB962C8B-B14F-4D97-AF65-F5344CB8AC3E}">
        <p14:creationId xmlns:p14="http://schemas.microsoft.com/office/powerpoint/2010/main" val="3067902642"/>
      </p:ext>
    </p:extLst>
  </p:cSld>
  <p:clrMapOvr>
    <a:masterClrMapping/>
  </p:clrMapOvr>
  <mc:AlternateContent xmlns:mc="http://schemas.openxmlformats.org/markup-compatibility/2006" xmlns:p14="http://schemas.microsoft.com/office/powerpoint/2010/main">
    <mc:Choice Requires="p14">
      <p:transition spd="slow" p14:dur="2000" advTm="22359"/>
    </mc:Choice>
    <mc:Fallback xmlns="">
      <p:transition spd="slow" advTm="22359"/>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Datumsplatzhalter 2"/>
          <p:cNvSpPr>
            <a:spLocks noGrp="1"/>
          </p:cNvSpPr>
          <p:nvPr>
            <p:ph type="dt" sz="half" idx="10"/>
          </p:nvPr>
        </p:nvSpPr>
        <p:spPr bwMode="auto"/>
        <p:txBody>
          <a:bodyPr/>
          <a:lstStyle/>
          <a:p>
            <a:pPr>
              <a:defRPr/>
            </a:pPr>
            <a:fld id="{47812229-3D41-3749-81C7-654ECBC0BDF8}" type="datetime1">
              <a:rPr lang="de-DE"/>
              <a:t>03.09.21</a:t>
            </a:fld>
            <a:endParaRPr lang="de-DE"/>
          </a:p>
        </p:txBody>
      </p:sp>
      <p:sp>
        <p:nvSpPr>
          <p:cNvPr id="6" name="Foliennummernplatzhalter 4"/>
          <p:cNvSpPr>
            <a:spLocks noGrp="1"/>
          </p:cNvSpPr>
          <p:nvPr>
            <p:ph type="sldNum" sz="quarter" idx="12"/>
          </p:nvPr>
        </p:nvSpPr>
        <p:spPr bwMode="auto"/>
        <p:txBody>
          <a:bodyPr/>
          <a:lstStyle/>
          <a:p>
            <a:pPr>
              <a:defRPr/>
            </a:pPr>
            <a:fld id="{7D26CBBC-A65C-324F-A558-3C7EC3B0734D}" type="slidenum">
              <a:rPr lang="de-DE"/>
              <a:t>35</a:t>
            </a:fld>
            <a:endParaRPr lang="de-DE"/>
          </a:p>
        </p:txBody>
      </p:sp>
      <p:sp>
        <p:nvSpPr>
          <p:cNvPr id="8" name="Rechteck 8"/>
          <p:cNvSpPr/>
          <p:nvPr/>
        </p:nvSpPr>
        <p:spPr bwMode="auto">
          <a:xfrm>
            <a:off x="312162" y="1109911"/>
            <a:ext cx="11536680" cy="5383525"/>
          </a:xfrm>
          <a:prstGeom prst="rect">
            <a:avLst/>
          </a:prstGeom>
        </p:spPr>
        <p:txBody>
          <a:bodyPr wrap="square">
            <a:spAutoFit/>
          </a:bodyPr>
          <a:lstStyle/>
          <a:p>
            <a:pPr marL="358775" indent="-358775">
              <a:lnSpc>
                <a:spcPts val="1800"/>
              </a:lnSpc>
            </a:pPr>
            <a:r>
              <a:rPr lang="de-DE" sz="1200" b="1" cap="small" dirty="0" err="1">
                <a:latin typeface="Open Sans" panose="020B0606030504020204" pitchFamily="34" charset="0"/>
                <a:ea typeface="Open Sans" panose="020B0606030504020204" pitchFamily="34" charset="0"/>
                <a:cs typeface="Open Sans" panose="020B0606030504020204" pitchFamily="34" charset="0"/>
              </a:rPr>
              <a:t>Linneweber-Lammerskitten</a:t>
            </a:r>
            <a:r>
              <a:rPr lang="de-DE" sz="1200" b="1" cap="small" dirty="0">
                <a:latin typeface="Open Sans" panose="020B0606030504020204" pitchFamily="34" charset="0"/>
                <a:ea typeface="Open Sans" panose="020B0606030504020204" pitchFamily="34" charset="0"/>
                <a:cs typeface="Open Sans" panose="020B0606030504020204" pitchFamily="34" charset="0"/>
              </a:rPr>
              <a:t>, H. (2009). </a:t>
            </a:r>
            <a:r>
              <a:rPr lang="de-DE" sz="1200" dirty="0">
                <a:latin typeface="Open Sans" panose="020B0606030504020204" pitchFamily="34" charset="0"/>
                <a:ea typeface="Open Sans" panose="020B0606030504020204" pitchFamily="34" charset="0"/>
                <a:cs typeface="Open Sans" panose="020B0606030504020204" pitchFamily="34" charset="0"/>
              </a:rPr>
              <a:t>Der Einsatz von Kurzfilmen als Einstieg in Experimentier- und Explorationsphasen.</a:t>
            </a:r>
            <a:r>
              <a:rPr lang="de-DE" sz="1200" i="1" dirty="0">
                <a:latin typeface="Open Sans" panose="020B0606030504020204" pitchFamily="34" charset="0"/>
                <a:ea typeface="Open Sans" panose="020B0606030504020204" pitchFamily="34" charset="0"/>
                <a:cs typeface="Open Sans" panose="020B0606030504020204" pitchFamily="34" charset="0"/>
              </a:rPr>
              <a:t> </a:t>
            </a:r>
            <a:r>
              <a:rPr lang="de-DE" sz="1200" dirty="0">
                <a:latin typeface="Open Sans" panose="020B0606030504020204" pitchFamily="34" charset="0"/>
                <a:ea typeface="Open Sans" panose="020B0606030504020204" pitchFamily="34" charset="0"/>
                <a:cs typeface="Open Sans" panose="020B0606030504020204" pitchFamily="34" charset="0"/>
              </a:rPr>
              <a:t>In </a:t>
            </a:r>
            <a:r>
              <a:rPr lang="de-DE" sz="1200" i="1" dirty="0">
                <a:latin typeface="Open Sans" panose="020B0606030504020204" pitchFamily="34" charset="0"/>
                <a:ea typeface="Open Sans" panose="020B0606030504020204" pitchFamily="34" charset="0"/>
                <a:cs typeface="Open Sans" panose="020B0606030504020204" pitchFamily="34" charset="0"/>
              </a:rPr>
              <a:t>Beiträge zum Mathematikunterricht 2009</a:t>
            </a:r>
            <a:r>
              <a:rPr lang="de-DE" sz="1200" dirty="0">
                <a:latin typeface="Open Sans" panose="020B0606030504020204" pitchFamily="34" charset="0"/>
                <a:ea typeface="Open Sans" panose="020B0606030504020204" pitchFamily="34" charset="0"/>
                <a:cs typeface="Open Sans" panose="020B0606030504020204" pitchFamily="34" charset="0"/>
              </a:rPr>
              <a:t> (743-746). Münster: WTM-Verlag.</a:t>
            </a:r>
          </a:p>
          <a:p>
            <a:pPr marL="358775" indent="-358775">
              <a:lnSpc>
                <a:spcPts val="1800"/>
              </a:lnSpc>
            </a:pPr>
            <a:r>
              <a:rPr lang="de-DE" sz="1200" b="1" cap="small" dirty="0" err="1">
                <a:latin typeface="Open Sans" panose="020B0606030504020204" pitchFamily="34" charset="0"/>
                <a:ea typeface="Open Sans" panose="020B0606030504020204" pitchFamily="34" charset="0"/>
                <a:cs typeface="Open Sans" panose="020B0606030504020204" pitchFamily="34" charset="0"/>
              </a:rPr>
              <a:t>Linneweber-Lammerskitten</a:t>
            </a:r>
            <a:r>
              <a:rPr lang="de-DE" sz="1200" b="1" cap="small" dirty="0">
                <a:latin typeface="Open Sans" panose="020B0606030504020204" pitchFamily="34" charset="0"/>
                <a:ea typeface="Open Sans" panose="020B0606030504020204" pitchFamily="34" charset="0"/>
                <a:cs typeface="Open Sans" panose="020B0606030504020204" pitchFamily="34" charset="0"/>
              </a:rPr>
              <a:t>, H. (2011). </a:t>
            </a:r>
            <a:r>
              <a:rPr lang="de-DE" sz="1200" dirty="0" err="1">
                <a:latin typeface="Open Sans" panose="020B0606030504020204" pitchFamily="34" charset="0"/>
                <a:ea typeface="Open Sans" panose="020B0606030504020204" pitchFamily="34" charset="0"/>
                <a:cs typeface="Open Sans" panose="020B0606030504020204" pitchFamily="34" charset="0"/>
              </a:rPr>
              <a:t>VITALmaths</a:t>
            </a:r>
            <a:r>
              <a:rPr lang="de-DE" sz="1200" dirty="0">
                <a:latin typeface="Open Sans" panose="020B0606030504020204" pitchFamily="34" charset="0"/>
                <a:ea typeface="Open Sans" panose="020B0606030504020204" pitchFamily="34" charset="0"/>
                <a:cs typeface="Open Sans" panose="020B0606030504020204" pitchFamily="34" charset="0"/>
              </a:rPr>
              <a:t> – ein gemeinsames Forschungs- und Entwicklungsprojekt der Schweiz und Südafrika. In </a:t>
            </a:r>
            <a:r>
              <a:rPr lang="de-DE" sz="1200" i="1" dirty="0">
                <a:latin typeface="Open Sans" panose="020B0606030504020204" pitchFamily="34" charset="0"/>
                <a:ea typeface="Open Sans" panose="020B0606030504020204" pitchFamily="34" charset="0"/>
                <a:cs typeface="Open Sans" panose="020B0606030504020204" pitchFamily="34" charset="0"/>
              </a:rPr>
              <a:t>Beiträge zum Mathematikunterricht 2011</a:t>
            </a:r>
            <a:r>
              <a:rPr lang="de-DE" sz="1200" dirty="0">
                <a:latin typeface="Open Sans" panose="020B0606030504020204" pitchFamily="34" charset="0"/>
                <a:ea typeface="Open Sans" panose="020B0606030504020204" pitchFamily="34" charset="0"/>
                <a:cs typeface="Open Sans" panose="020B0606030504020204" pitchFamily="34" charset="0"/>
              </a:rPr>
              <a:t> (555-558). Münster: WTM-Verlag.</a:t>
            </a:r>
          </a:p>
          <a:p>
            <a:pPr>
              <a:lnSpc>
                <a:spcPts val="1800"/>
              </a:lnSpc>
              <a:defRPr/>
            </a:pPr>
            <a:r>
              <a:rPr lang="de-DE" sz="1200" b="1" cap="small" dirty="0">
                <a:latin typeface="Open Sans" panose="020B0606030504020204" pitchFamily="34" charset="0"/>
                <a:ea typeface="Open Sans" panose="020B0606030504020204" pitchFamily="34" charset="0"/>
                <a:cs typeface="Open Sans" panose="020B0606030504020204" pitchFamily="34" charset="0"/>
              </a:rPr>
              <a:t>Mayer, R. E. </a:t>
            </a:r>
            <a:r>
              <a:rPr lang="de-DE" sz="1200" b="1" dirty="0">
                <a:latin typeface="Open Sans" panose="020B0606030504020204" pitchFamily="34" charset="0"/>
                <a:ea typeface="Open Sans" panose="020B0606030504020204" pitchFamily="34" charset="0"/>
                <a:cs typeface="Open Sans" panose="020B0606030504020204" pitchFamily="34" charset="0"/>
              </a:rPr>
              <a:t>(2001). </a:t>
            </a:r>
            <a:r>
              <a:rPr lang="de-DE" sz="1200" i="1" dirty="0">
                <a:latin typeface="Open Sans" panose="020B0606030504020204" pitchFamily="34" charset="0"/>
                <a:ea typeface="Open Sans" panose="020B0606030504020204" pitchFamily="34" charset="0"/>
                <a:cs typeface="Open Sans" panose="020B0606030504020204" pitchFamily="34" charset="0"/>
              </a:rPr>
              <a:t>Multimedia Learning.</a:t>
            </a:r>
            <a:r>
              <a:rPr lang="de-DE" sz="1200" dirty="0">
                <a:latin typeface="Open Sans" panose="020B0606030504020204" pitchFamily="34" charset="0"/>
                <a:ea typeface="Open Sans" panose="020B0606030504020204" pitchFamily="34" charset="0"/>
                <a:cs typeface="Open Sans" panose="020B0606030504020204" pitchFamily="34" charset="0"/>
              </a:rPr>
              <a:t> Cambridge: University Press.</a:t>
            </a:r>
            <a:endParaRPr sz="1200" dirty="0">
              <a:latin typeface="Open Sans" panose="020B0606030504020204" pitchFamily="34" charset="0"/>
              <a:ea typeface="Open Sans" panose="020B0606030504020204" pitchFamily="34" charset="0"/>
              <a:cs typeface="Open Sans" panose="020B0606030504020204" pitchFamily="34" charset="0"/>
            </a:endParaRPr>
          </a:p>
          <a:p>
            <a:pPr marL="358775" indent="-358775">
              <a:lnSpc>
                <a:spcPts val="1800"/>
              </a:lnSpc>
              <a:defRPr/>
            </a:pPr>
            <a:r>
              <a:rPr lang="de-DE" sz="1200" b="1" cap="small" dirty="0">
                <a:latin typeface="Open Sans" panose="020B0606030504020204" pitchFamily="34" charset="0"/>
                <a:ea typeface="Open Sans" panose="020B0606030504020204" pitchFamily="34" charset="0"/>
                <a:cs typeface="Open Sans" panose="020B0606030504020204" pitchFamily="34" charset="0"/>
              </a:rPr>
              <a:t>Mayer, R. E. &amp; Moreno, R. </a:t>
            </a:r>
            <a:r>
              <a:rPr lang="de-DE" sz="1200" b="1" dirty="0">
                <a:latin typeface="Open Sans" panose="020B0606030504020204" pitchFamily="34" charset="0"/>
                <a:ea typeface="Open Sans" panose="020B0606030504020204" pitchFamily="34" charset="0"/>
                <a:cs typeface="Open Sans" panose="020B0606030504020204" pitchFamily="34" charset="0"/>
              </a:rPr>
              <a:t>(2003). </a:t>
            </a:r>
            <a:r>
              <a:rPr lang="de-DE" sz="1200" i="1" dirty="0" err="1">
                <a:latin typeface="Open Sans" panose="020B0606030504020204" pitchFamily="34" charset="0"/>
                <a:ea typeface="Open Sans" panose="020B0606030504020204" pitchFamily="34" charset="0"/>
                <a:cs typeface="Open Sans" panose="020B0606030504020204" pitchFamily="34" charset="0"/>
              </a:rPr>
              <a:t>Nine</a:t>
            </a:r>
            <a:r>
              <a:rPr lang="de-DE" sz="1200" i="1" dirty="0">
                <a:latin typeface="Open Sans" panose="020B0606030504020204" pitchFamily="34" charset="0"/>
                <a:ea typeface="Open Sans" panose="020B0606030504020204" pitchFamily="34" charset="0"/>
                <a:cs typeface="Open Sans" panose="020B0606030504020204" pitchFamily="34" charset="0"/>
              </a:rPr>
              <a:t> </a:t>
            </a:r>
            <a:r>
              <a:rPr lang="de-DE" sz="1200" i="1" dirty="0" err="1">
                <a:latin typeface="Open Sans" panose="020B0606030504020204" pitchFamily="34" charset="0"/>
                <a:ea typeface="Open Sans" panose="020B0606030504020204" pitchFamily="34" charset="0"/>
                <a:cs typeface="Open Sans" panose="020B0606030504020204" pitchFamily="34" charset="0"/>
              </a:rPr>
              <a:t>Ways</a:t>
            </a:r>
            <a:r>
              <a:rPr lang="de-DE" sz="1200" i="1" dirty="0">
                <a:latin typeface="Open Sans" panose="020B0606030504020204" pitchFamily="34" charset="0"/>
                <a:ea typeface="Open Sans" panose="020B0606030504020204" pitchFamily="34" charset="0"/>
                <a:cs typeface="Open Sans" panose="020B0606030504020204" pitchFamily="34" charset="0"/>
              </a:rPr>
              <a:t> </a:t>
            </a:r>
            <a:r>
              <a:rPr lang="de-DE" sz="1200" i="1" dirty="0" err="1">
                <a:latin typeface="Open Sans" panose="020B0606030504020204" pitchFamily="34" charset="0"/>
                <a:ea typeface="Open Sans" panose="020B0606030504020204" pitchFamily="34" charset="0"/>
                <a:cs typeface="Open Sans" panose="020B0606030504020204" pitchFamily="34" charset="0"/>
              </a:rPr>
              <a:t>to</a:t>
            </a:r>
            <a:r>
              <a:rPr lang="de-DE" sz="1200" i="1" dirty="0">
                <a:latin typeface="Open Sans" panose="020B0606030504020204" pitchFamily="34" charset="0"/>
                <a:ea typeface="Open Sans" panose="020B0606030504020204" pitchFamily="34" charset="0"/>
                <a:cs typeface="Open Sans" panose="020B0606030504020204" pitchFamily="34" charset="0"/>
              </a:rPr>
              <a:t> </a:t>
            </a:r>
            <a:r>
              <a:rPr lang="de-DE" sz="1200" i="1" dirty="0" err="1">
                <a:latin typeface="Open Sans" panose="020B0606030504020204" pitchFamily="34" charset="0"/>
                <a:ea typeface="Open Sans" panose="020B0606030504020204" pitchFamily="34" charset="0"/>
                <a:cs typeface="Open Sans" panose="020B0606030504020204" pitchFamily="34" charset="0"/>
              </a:rPr>
              <a:t>Reduce</a:t>
            </a:r>
            <a:r>
              <a:rPr lang="de-DE" sz="1200" i="1" dirty="0">
                <a:latin typeface="Open Sans" panose="020B0606030504020204" pitchFamily="34" charset="0"/>
                <a:ea typeface="Open Sans" panose="020B0606030504020204" pitchFamily="34" charset="0"/>
                <a:cs typeface="Open Sans" panose="020B0606030504020204" pitchFamily="34" charset="0"/>
              </a:rPr>
              <a:t> </a:t>
            </a:r>
            <a:r>
              <a:rPr lang="de-DE" sz="1200" i="1" dirty="0" err="1">
                <a:latin typeface="Open Sans" panose="020B0606030504020204" pitchFamily="34" charset="0"/>
                <a:ea typeface="Open Sans" panose="020B0606030504020204" pitchFamily="34" charset="0"/>
                <a:cs typeface="Open Sans" panose="020B0606030504020204" pitchFamily="34" charset="0"/>
              </a:rPr>
              <a:t>Cognitive</a:t>
            </a:r>
            <a:r>
              <a:rPr lang="de-DE" sz="1200" i="1" dirty="0">
                <a:latin typeface="Open Sans" panose="020B0606030504020204" pitchFamily="34" charset="0"/>
                <a:ea typeface="Open Sans" panose="020B0606030504020204" pitchFamily="34" charset="0"/>
                <a:cs typeface="Open Sans" panose="020B0606030504020204" pitchFamily="34" charset="0"/>
              </a:rPr>
              <a:t> Load in Multimedia Learning. </a:t>
            </a:r>
            <a:r>
              <a:rPr lang="de-DE" sz="1200" dirty="0">
                <a:latin typeface="Open Sans" panose="020B0606030504020204" pitchFamily="34" charset="0"/>
                <a:ea typeface="Open Sans" panose="020B0606030504020204" pitchFamily="34" charset="0"/>
                <a:cs typeface="Open Sans" panose="020B0606030504020204" pitchFamily="34" charset="0"/>
              </a:rPr>
              <a:t>Educational </a:t>
            </a:r>
            <a:r>
              <a:rPr lang="de-DE" sz="1200" dirty="0" err="1">
                <a:latin typeface="Open Sans" panose="020B0606030504020204" pitchFamily="34" charset="0"/>
                <a:ea typeface="Open Sans" panose="020B0606030504020204" pitchFamily="34" charset="0"/>
                <a:cs typeface="Open Sans" panose="020B0606030504020204" pitchFamily="34" charset="0"/>
              </a:rPr>
              <a:t>Psycologist</a:t>
            </a:r>
            <a:r>
              <a:rPr lang="de-DE" sz="1200" dirty="0">
                <a:latin typeface="Open Sans" panose="020B0606030504020204" pitchFamily="34" charset="0"/>
                <a:ea typeface="Open Sans" panose="020B0606030504020204" pitchFamily="34" charset="0"/>
                <a:cs typeface="Open Sans" panose="020B0606030504020204" pitchFamily="34" charset="0"/>
              </a:rPr>
              <a:t>, 38(1), 43-52.</a:t>
            </a:r>
            <a:endParaRPr sz="1200" dirty="0">
              <a:latin typeface="Open Sans" panose="020B0606030504020204" pitchFamily="34" charset="0"/>
              <a:ea typeface="Open Sans" panose="020B0606030504020204" pitchFamily="34" charset="0"/>
              <a:cs typeface="Open Sans" panose="020B0606030504020204" pitchFamily="34" charset="0"/>
            </a:endParaRPr>
          </a:p>
          <a:p>
            <a:pPr>
              <a:lnSpc>
                <a:spcPts val="1800"/>
              </a:lnSpc>
              <a:defRPr/>
            </a:pPr>
            <a:r>
              <a:rPr lang="de-DE" sz="1200" b="1" cap="small" dirty="0">
                <a:latin typeface="Open Sans" panose="020B0606030504020204" pitchFamily="34" charset="0"/>
                <a:ea typeface="Open Sans" panose="020B0606030504020204" pitchFamily="34" charset="0"/>
                <a:cs typeface="Open Sans" panose="020B0606030504020204" pitchFamily="34" charset="0"/>
              </a:rPr>
              <a:t>Rink, R. &amp; Walter, D</a:t>
            </a:r>
            <a:r>
              <a:rPr lang="de-DE" sz="1200" b="1" dirty="0">
                <a:latin typeface="Open Sans" panose="020B0606030504020204" pitchFamily="34" charset="0"/>
                <a:ea typeface="Open Sans" panose="020B0606030504020204" pitchFamily="34" charset="0"/>
                <a:cs typeface="Open Sans" panose="020B0606030504020204" pitchFamily="34" charset="0"/>
              </a:rPr>
              <a:t>. (2020). </a:t>
            </a:r>
            <a:r>
              <a:rPr lang="de-DE" sz="1200" i="1" dirty="0">
                <a:latin typeface="Open Sans" panose="020B0606030504020204" pitchFamily="34" charset="0"/>
                <a:ea typeface="Open Sans" panose="020B0606030504020204" pitchFamily="34" charset="0"/>
                <a:cs typeface="Open Sans" panose="020B0606030504020204" pitchFamily="34" charset="0"/>
              </a:rPr>
              <a:t>Digitale Medien im Mathematikunterricht – Ideen für die Grundschule.</a:t>
            </a:r>
            <a:r>
              <a:rPr lang="de-DE" sz="1200" dirty="0">
                <a:latin typeface="Open Sans" panose="020B0606030504020204" pitchFamily="34" charset="0"/>
                <a:ea typeface="Open Sans" panose="020B0606030504020204" pitchFamily="34" charset="0"/>
                <a:cs typeface="Open Sans" panose="020B0606030504020204" pitchFamily="34" charset="0"/>
              </a:rPr>
              <a:t> Berlin: Cornelsen.</a:t>
            </a:r>
            <a:r>
              <a:rPr lang="en-US" sz="1200" dirty="0">
                <a:latin typeface="Open Sans" panose="020B0606030504020204" pitchFamily="34" charset="0"/>
                <a:ea typeface="Open Sans" panose="020B0606030504020204" pitchFamily="34" charset="0"/>
                <a:cs typeface="Open Sans" panose="020B0606030504020204" pitchFamily="34" charset="0"/>
              </a:rPr>
              <a:t>  </a:t>
            </a: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358775" indent="-358775">
              <a:lnSpc>
                <a:spcPts val="1800"/>
              </a:lnSpc>
              <a:defRPr/>
            </a:pPr>
            <a:r>
              <a:rPr lang="de-DE" sz="1200" b="1" cap="small" dirty="0">
                <a:latin typeface="Open Sans" panose="020B0606030504020204" pitchFamily="34" charset="0"/>
                <a:ea typeface="Open Sans" panose="020B0606030504020204" pitchFamily="34" charset="0"/>
                <a:cs typeface="Open Sans" panose="020B0606030504020204" pitchFamily="34" charset="0"/>
              </a:rPr>
              <a:t>Wagner, A. &amp; </a:t>
            </a:r>
            <a:r>
              <a:rPr lang="de-DE" sz="1200" b="1" cap="small" dirty="0" err="1">
                <a:latin typeface="Open Sans" panose="020B0606030504020204" pitchFamily="34" charset="0"/>
                <a:ea typeface="Open Sans" panose="020B0606030504020204" pitchFamily="34" charset="0"/>
                <a:cs typeface="Open Sans" panose="020B0606030504020204" pitchFamily="34" charset="0"/>
              </a:rPr>
              <a:t>Wörn</a:t>
            </a:r>
            <a:r>
              <a:rPr lang="de-DE" sz="1200" b="1" cap="small" dirty="0">
                <a:latin typeface="Open Sans" panose="020B0606030504020204" pitchFamily="34" charset="0"/>
                <a:ea typeface="Open Sans" panose="020B0606030504020204" pitchFamily="34" charset="0"/>
                <a:cs typeface="Open Sans" panose="020B0606030504020204" pitchFamily="34" charset="0"/>
              </a:rPr>
              <a:t>, C. </a:t>
            </a:r>
            <a:r>
              <a:rPr lang="de-DE" sz="1200" b="1" dirty="0">
                <a:latin typeface="Open Sans" panose="020B0606030504020204" pitchFamily="34" charset="0"/>
                <a:ea typeface="Open Sans" panose="020B0606030504020204" pitchFamily="34" charset="0"/>
                <a:cs typeface="Open Sans" panose="020B0606030504020204" pitchFamily="34" charset="0"/>
              </a:rPr>
              <a:t>(2011). </a:t>
            </a:r>
            <a:r>
              <a:rPr lang="de-DE" sz="1200" i="1" dirty="0">
                <a:latin typeface="Open Sans" panose="020B0606030504020204" pitchFamily="34" charset="0"/>
                <a:ea typeface="Open Sans" panose="020B0606030504020204" pitchFamily="34" charset="0"/>
                <a:cs typeface="Open Sans" panose="020B0606030504020204" pitchFamily="34" charset="0"/>
              </a:rPr>
              <a:t>Erklären lernen – Mathematik verstehen. Ein Praxisbuch mit Lernangeboten.</a:t>
            </a:r>
            <a:r>
              <a:rPr lang="de-DE" sz="1200" dirty="0">
                <a:latin typeface="Open Sans" panose="020B0606030504020204" pitchFamily="34" charset="0"/>
                <a:ea typeface="Open Sans" panose="020B0606030504020204" pitchFamily="34" charset="0"/>
                <a:cs typeface="Open Sans" panose="020B0606030504020204" pitchFamily="34" charset="0"/>
              </a:rPr>
              <a:t> Seelze: </a:t>
            </a:r>
            <a:r>
              <a:rPr lang="de-DE" sz="1200" dirty="0" err="1">
                <a:latin typeface="Open Sans" panose="020B0606030504020204" pitchFamily="34" charset="0"/>
                <a:ea typeface="Open Sans" panose="020B0606030504020204" pitchFamily="34" charset="0"/>
                <a:cs typeface="Open Sans" panose="020B0606030504020204" pitchFamily="34" charset="0"/>
              </a:rPr>
              <a:t>Kallmeyer</a:t>
            </a:r>
            <a:r>
              <a:rPr lang="de-DE" sz="1200" dirty="0">
                <a:latin typeface="Open Sans" panose="020B0606030504020204" pitchFamily="34" charset="0"/>
                <a:ea typeface="Open Sans" panose="020B0606030504020204" pitchFamily="34" charset="0"/>
                <a:cs typeface="Open Sans" panose="020B0606030504020204" pitchFamily="34" charset="0"/>
              </a:rPr>
              <a:t>, Klett.</a:t>
            </a:r>
          </a:p>
          <a:p>
            <a:pPr>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Krauthausen, G. (2018). </a:t>
            </a:r>
            <a:r>
              <a:rPr lang="de-DE" sz="1200" i="1" dirty="0">
                <a:latin typeface="Open Sans" panose="020B0606030504020204" pitchFamily="34" charset="0"/>
                <a:ea typeface="Open Sans" panose="020B0606030504020204" pitchFamily="34" charset="0"/>
                <a:cs typeface="Open Sans" panose="020B0606030504020204" pitchFamily="34" charset="0"/>
              </a:rPr>
              <a:t>Einführung in die Mathematikdidaktik (4. Auflage).</a:t>
            </a:r>
            <a:r>
              <a:rPr lang="de-DE" sz="1200" dirty="0">
                <a:latin typeface="Open Sans" panose="020B0606030504020204" pitchFamily="34" charset="0"/>
                <a:ea typeface="Open Sans" panose="020B0606030504020204" pitchFamily="34" charset="0"/>
                <a:cs typeface="Open Sans" panose="020B0606030504020204" pitchFamily="34" charset="0"/>
              </a:rPr>
              <a:t> Wiesbaden: Springer</a:t>
            </a:r>
          </a:p>
          <a:p>
            <a:pPr>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Rink, R. &amp; Walter, D. (2020). </a:t>
            </a:r>
            <a:r>
              <a:rPr lang="de-DE" sz="1200" i="1" dirty="0">
                <a:latin typeface="Open Sans" panose="020B0606030504020204" pitchFamily="34" charset="0"/>
                <a:ea typeface="Open Sans" panose="020B0606030504020204" pitchFamily="34" charset="0"/>
                <a:cs typeface="Open Sans" panose="020B0606030504020204" pitchFamily="34" charset="0"/>
              </a:rPr>
              <a:t>Digitale Medien im Mathematikunterricht – Ideen für die Grundschule.</a:t>
            </a:r>
            <a:r>
              <a:rPr lang="de-DE" sz="1200" dirty="0">
                <a:latin typeface="Open Sans" panose="020B0606030504020204" pitchFamily="34" charset="0"/>
                <a:ea typeface="Open Sans" panose="020B0606030504020204" pitchFamily="34" charset="0"/>
                <a:cs typeface="Open Sans" panose="020B0606030504020204" pitchFamily="34" charset="0"/>
              </a:rPr>
              <a:t> Berlin: Cornelsen. </a:t>
            </a:r>
          </a:p>
          <a:p>
            <a:pPr marL="358775" indent="-358775">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Römer, S. (i.V</a:t>
            </a:r>
            <a:r>
              <a:rPr lang="de-DE" sz="1200" b="1" i="1" cap="small" dirty="0">
                <a:latin typeface="Open Sans" panose="020B0606030504020204" pitchFamily="34" charset="0"/>
                <a:ea typeface="Open Sans" panose="020B0606030504020204" pitchFamily="34" charset="0"/>
                <a:cs typeface="Open Sans" panose="020B0606030504020204" pitchFamily="34" charset="0"/>
              </a:rPr>
              <a:t>.). </a:t>
            </a:r>
            <a:r>
              <a:rPr lang="de-DE" sz="1200" i="1" dirty="0">
                <a:latin typeface="Open Sans" panose="020B0606030504020204" pitchFamily="34" charset="0"/>
                <a:ea typeface="Open Sans" panose="020B0606030504020204" pitchFamily="34" charset="0"/>
                <a:cs typeface="Open Sans" panose="020B0606030504020204" pitchFamily="34" charset="0"/>
              </a:rPr>
              <a:t>Entdeckerfilme im Mathematikunterricht der Grundschule - Entwicklung und Erforschung von videobasierten Lernumgebungen.</a:t>
            </a:r>
            <a:r>
              <a:rPr lang="de-DE" sz="1200" dirty="0">
                <a:latin typeface="Open Sans" panose="020B0606030504020204" pitchFamily="34" charset="0"/>
                <a:ea typeface="Open Sans" panose="020B0606030504020204" pitchFamily="34" charset="0"/>
                <a:cs typeface="Open Sans" panose="020B0606030504020204" pitchFamily="34" charset="0"/>
              </a:rPr>
              <a:t> Dissertation: TU Dortmund.</a:t>
            </a:r>
          </a:p>
          <a:p>
            <a:pPr marL="358775" indent="-358775">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Römer, S. </a:t>
            </a:r>
            <a:r>
              <a:rPr lang="de-DE" sz="1200" b="1" cap="small" dirty="0" err="1">
                <a:latin typeface="Open Sans" panose="020B0606030504020204" pitchFamily="34" charset="0"/>
                <a:ea typeface="Open Sans" panose="020B0606030504020204" pitchFamily="34" charset="0"/>
                <a:cs typeface="Open Sans" panose="020B0606030504020204" pitchFamily="34" charset="0"/>
              </a:rPr>
              <a:t>Nührenbörger</a:t>
            </a:r>
            <a:r>
              <a:rPr lang="de-DE" sz="1200" b="1" cap="small" dirty="0">
                <a:latin typeface="Open Sans" panose="020B0606030504020204" pitchFamily="34" charset="0"/>
                <a:ea typeface="Open Sans" panose="020B0606030504020204" pitchFamily="34" charset="0"/>
                <a:cs typeface="Open Sans" panose="020B0606030504020204" pitchFamily="34" charset="0"/>
              </a:rPr>
              <a:t>, M. (2018). </a:t>
            </a:r>
            <a:r>
              <a:rPr lang="de-DE" sz="1200" dirty="0">
                <a:latin typeface="Open Sans" panose="020B0606030504020204" pitchFamily="34" charset="0"/>
                <a:ea typeface="Open Sans" panose="020B0606030504020204" pitchFamily="34" charset="0"/>
                <a:cs typeface="Open Sans" panose="020B0606030504020204" pitchFamily="34" charset="0"/>
              </a:rPr>
              <a:t>Entdeckerfilme im Mathematikunterricht der Grundschule - Entwicklung und Erforschung von videobasierten Lernumgebungen. In Fachgruppe Didaktik der Mathematik der Universität Paderborn (Hrsg.). </a:t>
            </a:r>
            <a:r>
              <a:rPr lang="de-DE" sz="1200" i="1" dirty="0">
                <a:latin typeface="Open Sans" panose="020B0606030504020204" pitchFamily="34" charset="0"/>
                <a:ea typeface="Open Sans" panose="020B0606030504020204" pitchFamily="34" charset="0"/>
                <a:cs typeface="Open Sans" panose="020B0606030504020204" pitchFamily="34" charset="0"/>
              </a:rPr>
              <a:t>Beiträge zum Mathematikunterricht 2018.</a:t>
            </a:r>
            <a:r>
              <a:rPr lang="de-DE" sz="1200" dirty="0">
                <a:latin typeface="Open Sans" panose="020B0606030504020204" pitchFamily="34" charset="0"/>
                <a:ea typeface="Open Sans" panose="020B0606030504020204" pitchFamily="34" charset="0"/>
                <a:cs typeface="Open Sans" panose="020B0606030504020204" pitchFamily="34" charset="0"/>
              </a:rPr>
              <a:t> Münster: WTM-Verlag, S. 1511-1514. </a:t>
            </a:r>
          </a:p>
          <a:p>
            <a:pPr marL="358775" indent="-358775">
              <a:lnSpc>
                <a:spcPts val="1800"/>
              </a:lnSpc>
            </a:pPr>
            <a:r>
              <a:rPr lang="de-DE" sz="1200" b="1" cap="small" dirty="0" err="1">
                <a:latin typeface="Open Sans" panose="020B0606030504020204" pitchFamily="34" charset="0"/>
                <a:ea typeface="Open Sans" panose="020B0606030504020204" pitchFamily="34" charset="0"/>
                <a:cs typeface="Open Sans" panose="020B0606030504020204" pitchFamily="34" charset="0"/>
              </a:rPr>
              <a:t>Selter</a:t>
            </a:r>
            <a:r>
              <a:rPr lang="de-DE" sz="1200" b="1" cap="small" dirty="0">
                <a:latin typeface="Open Sans" panose="020B0606030504020204" pitchFamily="34" charset="0"/>
                <a:ea typeface="Open Sans" panose="020B0606030504020204" pitchFamily="34" charset="0"/>
                <a:cs typeface="Open Sans" panose="020B0606030504020204" pitchFamily="34" charset="0"/>
              </a:rPr>
              <a:t>, C. (2009). </a:t>
            </a:r>
            <a:r>
              <a:rPr lang="de-DE" sz="1200" dirty="0">
                <a:latin typeface="Open Sans" panose="020B0606030504020204" pitchFamily="34" charset="0"/>
                <a:ea typeface="Open Sans" panose="020B0606030504020204" pitchFamily="34" charset="0"/>
                <a:cs typeface="Open Sans" panose="020B0606030504020204" pitchFamily="34" charset="0"/>
              </a:rPr>
              <a:t>Der neue Mathematiklehrplan für die Grundschule. Eine Illustration durch zehn Unterrichtsbeispiele. </a:t>
            </a:r>
            <a:r>
              <a:rPr lang="de-DE" sz="1200" dirty="0" err="1">
                <a:latin typeface="Open Sans" panose="020B0606030504020204" pitchFamily="34" charset="0"/>
                <a:ea typeface="Open Sans" panose="020B0606030504020204" pitchFamily="34" charset="0"/>
                <a:cs typeface="Open Sans" panose="020B0606030504020204" pitchFamily="34" charset="0"/>
              </a:rPr>
              <a:t>Resource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document</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a:solidFill>
                  <a:srgbClr val="317E87"/>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https://www.schulentwicklung.nrw.de/materialdatenbank/material/download/1565</a:t>
            </a:r>
            <a:r>
              <a:rPr lang="de-DE" sz="1200" dirty="0">
                <a:solidFill>
                  <a:srgbClr val="317E87"/>
                </a:solidFill>
                <a:latin typeface="Open Sans" panose="020B0606030504020204" pitchFamily="34" charset="0"/>
                <a:ea typeface="Open Sans" panose="020B0606030504020204" pitchFamily="34" charset="0"/>
                <a:cs typeface="Open Sans" panose="020B0606030504020204" pitchFamily="34" charset="0"/>
              </a:rPr>
              <a:t> </a:t>
            </a:r>
            <a:r>
              <a:rPr lang="de-DE" sz="1200" dirty="0">
                <a:latin typeface="Open Sans" panose="020B0606030504020204" pitchFamily="34" charset="0"/>
                <a:ea typeface="Open Sans" panose="020B0606030504020204" pitchFamily="34" charset="0"/>
                <a:cs typeface="Open Sans" panose="020B0606030504020204" pitchFamily="34" charset="0"/>
              </a:rPr>
              <a:t>[Abruf am 9.3.2021]</a:t>
            </a:r>
          </a:p>
          <a:p>
            <a:pPr marL="358775" indent="-346075">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Wittmann, E. </a:t>
            </a:r>
            <a:r>
              <a:rPr lang="de-DE" sz="1200" b="1" cap="small" dirty="0" err="1">
                <a:latin typeface="Open Sans" panose="020B0606030504020204" pitchFamily="34" charset="0"/>
                <a:ea typeface="Open Sans" panose="020B0606030504020204" pitchFamily="34" charset="0"/>
                <a:cs typeface="Open Sans" panose="020B0606030504020204" pitchFamily="34" charset="0"/>
              </a:rPr>
              <a:t>Ch</a:t>
            </a:r>
            <a:r>
              <a:rPr lang="de-DE" sz="1200" b="1" cap="small" dirty="0">
                <a:latin typeface="Open Sans" panose="020B0606030504020204" pitchFamily="34" charset="0"/>
                <a:ea typeface="Open Sans" panose="020B0606030504020204" pitchFamily="34" charset="0"/>
                <a:cs typeface="Open Sans" panose="020B0606030504020204" pitchFamily="34" charset="0"/>
              </a:rPr>
              <a:t>. </a:t>
            </a:r>
            <a:r>
              <a:rPr lang="de-DE" sz="1200" b="1" dirty="0">
                <a:latin typeface="Open Sans" panose="020B0606030504020204" pitchFamily="34" charset="0"/>
                <a:ea typeface="Open Sans" panose="020B0606030504020204" pitchFamily="34" charset="0"/>
                <a:cs typeface="Open Sans" panose="020B0606030504020204" pitchFamily="34" charset="0"/>
              </a:rPr>
              <a:t>(1985). </a:t>
            </a:r>
            <a:r>
              <a:rPr lang="de-DE" sz="1200" dirty="0">
                <a:latin typeface="Open Sans" panose="020B0606030504020204" pitchFamily="34" charset="0"/>
                <a:ea typeface="Open Sans" panose="020B0606030504020204" pitchFamily="34" charset="0"/>
                <a:cs typeface="Open Sans" panose="020B0606030504020204" pitchFamily="34" charset="0"/>
              </a:rPr>
              <a:t>Objekte-Operationen-Wirkungen: Das operative  Prinzip in der Mathematikdidaktik. </a:t>
            </a:r>
            <a:r>
              <a:rPr lang="de-DE" sz="1200" i="1" dirty="0">
                <a:latin typeface="Open Sans" panose="020B0606030504020204" pitchFamily="34" charset="0"/>
                <a:ea typeface="Open Sans" panose="020B0606030504020204" pitchFamily="34" charset="0"/>
                <a:cs typeface="Open Sans" panose="020B0606030504020204" pitchFamily="34" charset="0"/>
              </a:rPr>
              <a:t>Mathematik lehren</a:t>
            </a:r>
            <a:r>
              <a:rPr lang="de-DE" sz="1200" dirty="0">
                <a:latin typeface="Open Sans" panose="020B0606030504020204" pitchFamily="34" charset="0"/>
                <a:ea typeface="Open Sans" panose="020B0606030504020204" pitchFamily="34" charset="0"/>
                <a:cs typeface="Open Sans" panose="020B0606030504020204" pitchFamily="34" charset="0"/>
              </a:rPr>
              <a:t>, (11), 7-11.</a:t>
            </a:r>
          </a:p>
          <a:p>
            <a:pPr>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Wittmann, E. </a:t>
            </a:r>
            <a:r>
              <a:rPr lang="de-DE" sz="1200" b="1" cap="small" dirty="0" err="1">
                <a:latin typeface="Open Sans" panose="020B0606030504020204" pitchFamily="34" charset="0"/>
                <a:ea typeface="Open Sans" panose="020B0606030504020204" pitchFamily="34" charset="0"/>
                <a:cs typeface="Open Sans" panose="020B0606030504020204" pitchFamily="34" charset="0"/>
              </a:rPr>
              <a:t>Ch</a:t>
            </a:r>
            <a:r>
              <a:rPr lang="de-DE" sz="1200" b="1" cap="small" dirty="0">
                <a:latin typeface="Open Sans" panose="020B0606030504020204" pitchFamily="34" charset="0"/>
                <a:ea typeface="Open Sans" panose="020B0606030504020204" pitchFamily="34" charset="0"/>
                <a:cs typeface="Open Sans" panose="020B0606030504020204" pitchFamily="34" charset="0"/>
              </a:rPr>
              <a:t>., &amp; Müller, G. N. </a:t>
            </a:r>
            <a:r>
              <a:rPr lang="de-DE" sz="1200" b="1" dirty="0">
                <a:latin typeface="Open Sans" panose="020B0606030504020204" pitchFamily="34" charset="0"/>
                <a:ea typeface="Open Sans" panose="020B0606030504020204" pitchFamily="34" charset="0"/>
                <a:cs typeface="Open Sans" panose="020B0606030504020204" pitchFamily="34" charset="0"/>
              </a:rPr>
              <a:t>(2004). </a:t>
            </a:r>
            <a:r>
              <a:rPr lang="de-DE" sz="1200" i="1" dirty="0">
                <a:latin typeface="Open Sans" panose="020B0606030504020204" pitchFamily="34" charset="0"/>
                <a:ea typeface="Open Sans" panose="020B0606030504020204" pitchFamily="34" charset="0"/>
                <a:cs typeface="Open Sans" panose="020B0606030504020204" pitchFamily="34" charset="0"/>
              </a:rPr>
              <a:t>Das Zahlenbuch 1.</a:t>
            </a:r>
            <a:r>
              <a:rPr lang="de-DE" sz="1200" dirty="0">
                <a:latin typeface="Open Sans" panose="020B0606030504020204" pitchFamily="34" charset="0"/>
                <a:ea typeface="Open Sans" panose="020B0606030504020204" pitchFamily="34" charset="0"/>
                <a:cs typeface="Open Sans" panose="020B0606030504020204" pitchFamily="34" charset="0"/>
              </a:rPr>
              <a:t> Leipzig: Klett.</a:t>
            </a:r>
          </a:p>
          <a:p>
            <a:pPr marL="358775" indent="-358775">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Wolf, K. </a:t>
            </a:r>
            <a:r>
              <a:rPr lang="de-DE" sz="1200" b="1" dirty="0">
                <a:latin typeface="Open Sans" panose="020B0606030504020204" pitchFamily="34" charset="0"/>
                <a:ea typeface="Open Sans" panose="020B0606030504020204" pitchFamily="34" charset="0"/>
                <a:cs typeface="Open Sans" panose="020B0606030504020204" pitchFamily="34" charset="0"/>
              </a:rPr>
              <a:t>(2015). </a:t>
            </a:r>
            <a:r>
              <a:rPr lang="de-DE" sz="1200" dirty="0">
                <a:latin typeface="Open Sans" panose="020B0606030504020204" pitchFamily="34" charset="0"/>
                <a:ea typeface="Open Sans" panose="020B0606030504020204" pitchFamily="34" charset="0"/>
                <a:cs typeface="Open Sans" panose="020B0606030504020204" pitchFamily="34" charset="0"/>
              </a:rPr>
              <a:t>Video-Tutorials und </a:t>
            </a:r>
            <a:r>
              <a:rPr lang="de-DE" sz="1200" dirty="0" err="1">
                <a:latin typeface="Open Sans" panose="020B0606030504020204" pitchFamily="34" charset="0"/>
                <a:ea typeface="Open Sans" panose="020B0606030504020204" pitchFamily="34" charset="0"/>
                <a:cs typeface="Open Sans" panose="020B0606030504020204" pitchFamily="34" charset="0"/>
              </a:rPr>
              <a:t>Erklärvideos</a:t>
            </a:r>
            <a:r>
              <a:rPr lang="de-DE" sz="1200" dirty="0">
                <a:latin typeface="Open Sans" panose="020B0606030504020204" pitchFamily="34" charset="0"/>
                <a:ea typeface="Open Sans" panose="020B0606030504020204" pitchFamily="34" charset="0"/>
                <a:cs typeface="Open Sans" panose="020B0606030504020204" pitchFamily="34" charset="0"/>
              </a:rPr>
              <a:t> als Gegenstand, Methode und Ziel der Medien- und Filmbildung. In: Hartung-</a:t>
            </a:r>
            <a:r>
              <a:rPr lang="de-DE" sz="1200" dirty="0" err="1">
                <a:latin typeface="Open Sans" panose="020B0606030504020204" pitchFamily="34" charset="0"/>
                <a:ea typeface="Open Sans" panose="020B0606030504020204" pitchFamily="34" charset="0"/>
                <a:cs typeface="Open Sans" panose="020B0606030504020204" pitchFamily="34" charset="0"/>
              </a:rPr>
              <a:t>Griemberg</a:t>
            </a:r>
            <a:r>
              <a:rPr lang="de-DE" sz="1200" dirty="0">
                <a:latin typeface="Open Sans" panose="020B0606030504020204" pitchFamily="34" charset="0"/>
                <a:ea typeface="Open Sans" panose="020B0606030504020204" pitchFamily="34" charset="0"/>
                <a:cs typeface="Open Sans" panose="020B0606030504020204" pitchFamily="34" charset="0"/>
              </a:rPr>
              <a:t> A, Ballhausen T., </a:t>
            </a:r>
            <a:r>
              <a:rPr lang="de-DE" sz="1200" dirty="0" err="1">
                <a:latin typeface="Open Sans" panose="020B0606030504020204" pitchFamily="34" charset="0"/>
                <a:ea typeface="Open Sans" panose="020B0606030504020204" pitchFamily="34" charset="0"/>
                <a:cs typeface="Open Sans" panose="020B0606030504020204" pitchFamily="34" charset="0"/>
              </a:rPr>
              <a:t>Trültzsch-Wijnen</a:t>
            </a:r>
            <a:r>
              <a:rPr lang="de-DE" sz="1200" dirty="0">
                <a:latin typeface="Open Sans" panose="020B0606030504020204" pitchFamily="34" charset="0"/>
                <a:ea typeface="Open Sans" panose="020B0606030504020204" pitchFamily="34" charset="0"/>
                <a:cs typeface="Open Sans" panose="020B0606030504020204" pitchFamily="34" charset="0"/>
              </a:rPr>
              <a:t> C., </a:t>
            </a:r>
            <a:r>
              <a:rPr lang="de-DE" sz="1200" dirty="0" err="1">
                <a:latin typeface="Open Sans" panose="020B0606030504020204" pitchFamily="34" charset="0"/>
                <a:ea typeface="Open Sans" panose="020B0606030504020204" pitchFamily="34" charset="0"/>
                <a:cs typeface="Open Sans" panose="020B0606030504020204" pitchFamily="34" charset="0"/>
              </a:rPr>
              <a:t>Barberi</a:t>
            </a:r>
            <a:r>
              <a:rPr lang="de-DE" sz="1200" dirty="0">
                <a:latin typeface="Open Sans" panose="020B0606030504020204" pitchFamily="34" charset="0"/>
                <a:ea typeface="Open Sans" panose="020B0606030504020204" pitchFamily="34" charset="0"/>
                <a:cs typeface="Open Sans" panose="020B0606030504020204" pitchFamily="34" charset="0"/>
              </a:rPr>
              <a:t> A., Kaiser-Müller K. (Hrsg.). </a:t>
            </a:r>
            <a:r>
              <a:rPr lang="de-DE" sz="1200" i="1" dirty="0">
                <a:latin typeface="Open Sans" panose="020B0606030504020204" pitchFamily="34" charset="0"/>
                <a:ea typeface="Open Sans" panose="020B0606030504020204" pitchFamily="34" charset="0"/>
                <a:cs typeface="Open Sans" panose="020B0606030504020204" pitchFamily="34" charset="0"/>
              </a:rPr>
              <a:t>Filmbildung im Wandel. Mediale Impulse.</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new</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academic</a:t>
            </a:r>
            <a:r>
              <a:rPr lang="de-DE" sz="1200" dirty="0">
                <a:latin typeface="Open Sans" panose="020B0606030504020204" pitchFamily="34" charset="0"/>
                <a:ea typeface="Open Sans" panose="020B0606030504020204" pitchFamily="34" charset="0"/>
                <a:cs typeface="Open Sans" panose="020B0606030504020204" pitchFamily="34" charset="0"/>
              </a:rPr>
              <a:t> press, Wien, S . 121–131.</a:t>
            </a:r>
          </a:p>
          <a:p>
            <a:pPr marL="358775" indent="-346075">
              <a:lnSpc>
                <a:spcPts val="1800"/>
              </a:lnSpc>
            </a:pPr>
            <a:r>
              <a:rPr lang="de-DE" sz="1200" b="1" cap="small" dirty="0">
                <a:latin typeface="Open Sans" panose="020B0606030504020204" pitchFamily="34" charset="0"/>
                <a:ea typeface="Open Sans" panose="020B0606030504020204" pitchFamily="34" charset="0"/>
                <a:cs typeface="Open Sans" panose="020B0606030504020204" pitchFamily="34" charset="0"/>
              </a:rPr>
              <a:t>Wolf, K. </a:t>
            </a:r>
            <a:r>
              <a:rPr lang="de-DE" sz="1200" b="1" dirty="0">
                <a:latin typeface="Open Sans" panose="020B0606030504020204" pitchFamily="34" charset="0"/>
                <a:ea typeface="Open Sans" panose="020B0606030504020204" pitchFamily="34" charset="0"/>
                <a:cs typeface="Open Sans" panose="020B0606030504020204" pitchFamily="34" charset="0"/>
              </a:rPr>
              <a:t>(2020). </a:t>
            </a:r>
            <a:r>
              <a:rPr lang="de-DE" sz="1200" dirty="0">
                <a:latin typeface="Open Sans" panose="020B0606030504020204" pitchFamily="34" charset="0"/>
                <a:ea typeface="Open Sans" panose="020B0606030504020204" pitchFamily="34" charset="0"/>
                <a:cs typeface="Open Sans" panose="020B0606030504020204" pitchFamily="34" charset="0"/>
              </a:rPr>
              <a:t>Sind </a:t>
            </a:r>
            <a:r>
              <a:rPr lang="de-DE" sz="1200" dirty="0" err="1">
                <a:latin typeface="Open Sans" panose="020B0606030504020204" pitchFamily="34" charset="0"/>
                <a:ea typeface="Open Sans" panose="020B0606030504020204" pitchFamily="34" charset="0"/>
                <a:cs typeface="Open Sans" panose="020B0606030504020204" pitchFamily="34" charset="0"/>
              </a:rPr>
              <a:t>Erklärvideos</a:t>
            </a:r>
            <a:r>
              <a:rPr lang="de-DE" sz="1200" dirty="0">
                <a:latin typeface="Open Sans" panose="020B0606030504020204" pitchFamily="34" charset="0"/>
                <a:ea typeface="Open Sans" panose="020B0606030504020204" pitchFamily="34" charset="0"/>
                <a:cs typeface="Open Sans" panose="020B0606030504020204" pitchFamily="34" charset="0"/>
              </a:rPr>
              <a:t> das bessere Bildungsfernsehen? In: </a:t>
            </a:r>
            <a:r>
              <a:rPr lang="de-DE" sz="1200" dirty="0" err="1">
                <a:latin typeface="Open Sans" panose="020B0606030504020204" pitchFamily="34" charset="0"/>
                <a:ea typeface="Open Sans" panose="020B0606030504020204" pitchFamily="34" charset="0"/>
                <a:cs typeface="Open Sans" panose="020B0606030504020204" pitchFamily="34" charset="0"/>
              </a:rPr>
              <a:t>Dorgerloh</a:t>
            </a:r>
            <a:r>
              <a:rPr lang="de-DE" sz="1200" dirty="0">
                <a:latin typeface="Open Sans" panose="020B0606030504020204" pitchFamily="34" charset="0"/>
                <a:ea typeface="Open Sans" panose="020B0606030504020204" pitchFamily="34" charset="0"/>
                <a:cs typeface="Open Sans" panose="020B0606030504020204" pitchFamily="34" charset="0"/>
              </a:rPr>
              <a:t> S., Wolf K, D. (Hrsg.). </a:t>
            </a:r>
            <a:r>
              <a:rPr lang="de-DE" sz="1200" i="1" dirty="0">
                <a:latin typeface="Open Sans" panose="020B0606030504020204" pitchFamily="34" charset="0"/>
                <a:ea typeface="Open Sans" panose="020B0606030504020204" pitchFamily="34" charset="0"/>
                <a:cs typeface="Open Sans" panose="020B0606030504020204" pitchFamily="34" charset="0"/>
              </a:rPr>
              <a:t>Lehren und Lernen mit Tutorials und </a:t>
            </a:r>
            <a:r>
              <a:rPr lang="de-DE" sz="1200" i="1" dirty="0" err="1">
                <a:latin typeface="Open Sans" panose="020B0606030504020204" pitchFamily="34" charset="0"/>
                <a:ea typeface="Open Sans" panose="020B0606030504020204" pitchFamily="34" charset="0"/>
                <a:cs typeface="Open Sans" panose="020B0606030504020204" pitchFamily="34" charset="0"/>
              </a:rPr>
              <a:t>Erklärvideos</a:t>
            </a:r>
            <a:r>
              <a:rPr lang="de-DE" sz="1200" i="1" dirty="0">
                <a:latin typeface="Open Sans" panose="020B0606030504020204" pitchFamily="34" charset="0"/>
                <a:ea typeface="Open Sans" panose="020B0606030504020204" pitchFamily="34" charset="0"/>
                <a:cs typeface="Open Sans" panose="020B0606030504020204" pitchFamily="34" charset="0"/>
              </a:rPr>
              <a:t>.</a:t>
            </a:r>
            <a:r>
              <a:rPr lang="de-DE" sz="1200" dirty="0">
                <a:latin typeface="Open Sans" panose="020B0606030504020204" pitchFamily="34" charset="0"/>
                <a:ea typeface="Open Sans" panose="020B0606030504020204" pitchFamily="34" charset="0"/>
                <a:cs typeface="Open Sans" panose="020B0606030504020204" pitchFamily="34" charset="0"/>
              </a:rPr>
              <a:t> Beltz, Weinheim Basel, S . 12-45.a</a:t>
            </a:r>
          </a:p>
        </p:txBody>
      </p:sp>
      <p:sp>
        <p:nvSpPr>
          <p:cNvPr id="9" name="Fußzeilenplatzhalter 4">
            <a:extLst>
              <a:ext uri="{FF2B5EF4-FFF2-40B4-BE49-F238E27FC236}">
                <a16:creationId xmlns:a16="http://schemas.microsoft.com/office/drawing/2014/main" id="{249A94BB-E6A9-2040-B1AB-3B6EDF47D8E3}"/>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10" name="Textfeld 8">
            <a:extLst>
              <a:ext uri="{FF2B5EF4-FFF2-40B4-BE49-F238E27FC236}">
                <a16:creationId xmlns:a16="http://schemas.microsoft.com/office/drawing/2014/main" id="{9182E077-B7EE-BB4D-ACA3-576FFE7BA062}"/>
              </a:ext>
            </a:extLst>
          </p:cNvPr>
          <p:cNvSpPr/>
          <p:nvPr/>
        </p:nvSpPr>
        <p:spPr bwMode="auto">
          <a:xfrm>
            <a:off x="4150518" y="421901"/>
            <a:ext cx="2135982" cy="584775"/>
          </a:xfrm>
          <a:prstGeom prst="rect">
            <a:avLst/>
          </a:prstGeom>
          <a:solidFill>
            <a:srgbClr val="428891"/>
          </a:solidFill>
        </p:spPr>
        <p:txBody>
          <a:bodyPr wrap="square" rtlCol="0">
            <a:spAutoFit/>
          </a:bodyPr>
          <a:lstStyle/>
          <a:p>
            <a:pPr>
              <a:defRPr/>
            </a:pPr>
            <a:r>
              <a:rPr lang="de-DE" sz="3200" dirty="0">
                <a:solidFill>
                  <a:schemeClr val="bg1"/>
                </a:solidFill>
                <a:latin typeface="Open Sans"/>
                <a:ea typeface="Open Sans"/>
                <a:cs typeface="Open Sans"/>
              </a:rPr>
              <a:t>Quellen</a:t>
            </a:r>
            <a:endParaRPr dirty="0"/>
          </a:p>
        </p:txBody>
      </p:sp>
    </p:spTree>
    <p:extLst>
      <p:ext uri="{BB962C8B-B14F-4D97-AF65-F5344CB8AC3E}">
        <p14:creationId xmlns:p14="http://schemas.microsoft.com/office/powerpoint/2010/main" val="5463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rgbClr val="317E87"/>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chemeClr val="bg1"/>
          </a:solidFill>
        </p:spPr>
        <p:txBody>
          <a:bodyPr wrap="square" rtlCol="0">
            <a:spAutoFit/>
          </a:bodyPr>
          <a:lstStyle/>
          <a:p>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3</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chemeClr val="bg1"/>
          </a:solidFill>
        </p:spPr>
        <p:txBody>
          <a:bodyPr wrap="square" rtlCol="0">
            <a:spAutoFit/>
          </a:bodyPr>
          <a:lstStyle/>
          <a:p>
            <a:r>
              <a:rPr lang="de-DE" sz="32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Erstellen eines </a:t>
            </a:r>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8FE3AF74-4309-A743-A503-5F723E25F6BB}"/>
              </a:ext>
            </a:extLst>
          </p:cNvPr>
          <p:cNvSpPr txBox="1"/>
          <p:nvPr/>
        </p:nvSpPr>
        <p:spPr>
          <a:xfrm>
            <a:off x="728661" y="5821943"/>
            <a:ext cx="1280021" cy="584775"/>
          </a:xfrm>
          <a:prstGeom prst="rect">
            <a:avLst/>
          </a:prstGeom>
          <a:solidFill>
            <a:srgbClr val="FFFFFF"/>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Fazit</a:t>
            </a:r>
          </a:p>
        </p:txBody>
      </p:sp>
    </p:spTree>
    <p:custDataLst>
      <p:tags r:id="rId1"/>
    </p:custDataLst>
    <p:extLst>
      <p:ext uri="{BB962C8B-B14F-4D97-AF65-F5344CB8AC3E}">
        <p14:creationId xmlns:p14="http://schemas.microsoft.com/office/powerpoint/2010/main" val="733600531"/>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E2FFB54B-E1AA-B040-972B-C7D019715E24}"/>
              </a:ext>
            </a:extLst>
          </p:cNvPr>
          <p:cNvSpPr>
            <a:spLocks noGrp="1"/>
          </p:cNvSpPr>
          <p:nvPr>
            <p:ph type="sldNum" sz="quarter" idx="12"/>
          </p:nvPr>
        </p:nvSpPr>
        <p:spPr/>
        <p:txBody>
          <a:bodyPr/>
          <a:lstStyle/>
          <a:p>
            <a:fld id="{63DC21CD-A42E-AB42-85DA-371CDC81102A}" type="slidenum">
              <a:rPr lang="de-DE" smtClean="0"/>
              <a:pPr/>
              <a:t>4</a:t>
            </a:fld>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dirty="0"/>
          </a:p>
        </p:txBody>
      </p:sp>
      <p:sp>
        <p:nvSpPr>
          <p:cNvPr id="3" name="Textfeld 2">
            <a:extLst>
              <a:ext uri="{FF2B5EF4-FFF2-40B4-BE49-F238E27FC236}">
                <a16:creationId xmlns:a16="http://schemas.microsoft.com/office/drawing/2014/main" id="{AE084BF2-D852-674F-AF69-2F9975AFBF1A}"/>
              </a:ext>
            </a:extLst>
          </p:cNvPr>
          <p:cNvSpPr txBox="1"/>
          <p:nvPr/>
        </p:nvSpPr>
        <p:spPr>
          <a:xfrm>
            <a:off x="484567" y="1445303"/>
            <a:ext cx="7521513" cy="1846659"/>
          </a:xfrm>
          <a:prstGeom prst="rect">
            <a:avLst/>
          </a:prstGeom>
          <a:noFill/>
          <a:ln w="38100">
            <a:noFill/>
            <a:extLst>
              <a:ext uri="{C807C97D-BFC1-408E-A445-0C87EB9F89A2}">
                <ask:lineSketchStyleProps xmlns:ask="http://schemas.microsoft.com/office/drawing/2018/sketchyshapes" sd="2374350195">
                  <a:custGeom>
                    <a:avLst/>
                    <a:gdLst>
                      <a:gd name="connsiteX0" fmla="*/ 0 w 7521513"/>
                      <a:gd name="connsiteY0" fmla="*/ 0 h 1846659"/>
                      <a:gd name="connsiteX1" fmla="*/ 458129 w 7521513"/>
                      <a:gd name="connsiteY1" fmla="*/ 0 h 1846659"/>
                      <a:gd name="connsiteX2" fmla="*/ 1141902 w 7521513"/>
                      <a:gd name="connsiteY2" fmla="*/ 0 h 1846659"/>
                      <a:gd name="connsiteX3" fmla="*/ 1825676 w 7521513"/>
                      <a:gd name="connsiteY3" fmla="*/ 0 h 1846659"/>
                      <a:gd name="connsiteX4" fmla="*/ 2509450 w 7521513"/>
                      <a:gd name="connsiteY4" fmla="*/ 0 h 1846659"/>
                      <a:gd name="connsiteX5" fmla="*/ 3193224 w 7521513"/>
                      <a:gd name="connsiteY5" fmla="*/ 0 h 1846659"/>
                      <a:gd name="connsiteX6" fmla="*/ 3651353 w 7521513"/>
                      <a:gd name="connsiteY6" fmla="*/ 0 h 1846659"/>
                      <a:gd name="connsiteX7" fmla="*/ 4109481 w 7521513"/>
                      <a:gd name="connsiteY7" fmla="*/ 0 h 1846659"/>
                      <a:gd name="connsiteX8" fmla="*/ 4642825 w 7521513"/>
                      <a:gd name="connsiteY8" fmla="*/ 0 h 1846659"/>
                      <a:gd name="connsiteX9" fmla="*/ 5477029 w 7521513"/>
                      <a:gd name="connsiteY9" fmla="*/ 0 h 1846659"/>
                      <a:gd name="connsiteX10" fmla="*/ 6311233 w 7521513"/>
                      <a:gd name="connsiteY10" fmla="*/ 0 h 1846659"/>
                      <a:gd name="connsiteX11" fmla="*/ 7521513 w 7521513"/>
                      <a:gd name="connsiteY11" fmla="*/ 0 h 1846659"/>
                      <a:gd name="connsiteX12" fmla="*/ 7521513 w 7521513"/>
                      <a:gd name="connsiteY12" fmla="*/ 560153 h 1846659"/>
                      <a:gd name="connsiteX13" fmla="*/ 7521513 w 7521513"/>
                      <a:gd name="connsiteY13" fmla="*/ 1157240 h 1846659"/>
                      <a:gd name="connsiteX14" fmla="*/ 7521513 w 7521513"/>
                      <a:gd name="connsiteY14" fmla="*/ 1846659 h 1846659"/>
                      <a:gd name="connsiteX15" fmla="*/ 6762524 w 7521513"/>
                      <a:gd name="connsiteY15" fmla="*/ 1846659 h 1846659"/>
                      <a:gd name="connsiteX16" fmla="*/ 6229180 w 7521513"/>
                      <a:gd name="connsiteY16" fmla="*/ 1846659 h 1846659"/>
                      <a:gd name="connsiteX17" fmla="*/ 5771052 w 7521513"/>
                      <a:gd name="connsiteY17" fmla="*/ 1846659 h 1846659"/>
                      <a:gd name="connsiteX18" fmla="*/ 5237708 w 7521513"/>
                      <a:gd name="connsiteY18" fmla="*/ 1846659 h 1846659"/>
                      <a:gd name="connsiteX19" fmla="*/ 4403504 w 7521513"/>
                      <a:gd name="connsiteY19" fmla="*/ 1846659 h 1846659"/>
                      <a:gd name="connsiteX20" fmla="*/ 3719730 w 7521513"/>
                      <a:gd name="connsiteY20" fmla="*/ 1846659 h 1846659"/>
                      <a:gd name="connsiteX21" fmla="*/ 3111171 w 7521513"/>
                      <a:gd name="connsiteY21" fmla="*/ 1846659 h 1846659"/>
                      <a:gd name="connsiteX22" fmla="*/ 2653043 w 7521513"/>
                      <a:gd name="connsiteY22" fmla="*/ 1846659 h 1846659"/>
                      <a:gd name="connsiteX23" fmla="*/ 2044484 w 7521513"/>
                      <a:gd name="connsiteY23" fmla="*/ 1846659 h 1846659"/>
                      <a:gd name="connsiteX24" fmla="*/ 1360710 w 7521513"/>
                      <a:gd name="connsiteY24" fmla="*/ 1846659 h 1846659"/>
                      <a:gd name="connsiteX25" fmla="*/ 902582 w 7521513"/>
                      <a:gd name="connsiteY25" fmla="*/ 1846659 h 1846659"/>
                      <a:gd name="connsiteX26" fmla="*/ 0 w 7521513"/>
                      <a:gd name="connsiteY26" fmla="*/ 1846659 h 1846659"/>
                      <a:gd name="connsiteX27" fmla="*/ 0 w 7521513"/>
                      <a:gd name="connsiteY27" fmla="*/ 1286506 h 1846659"/>
                      <a:gd name="connsiteX28" fmla="*/ 0 w 7521513"/>
                      <a:gd name="connsiteY28" fmla="*/ 652486 h 1846659"/>
                      <a:gd name="connsiteX29" fmla="*/ 0 w 7521513"/>
                      <a:gd name="connsiteY29" fmla="*/ 0 h 184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21513" h="1846659" extrusionOk="0">
                        <a:moveTo>
                          <a:pt x="0" y="0"/>
                        </a:moveTo>
                        <a:cubicBezTo>
                          <a:pt x="117554" y="22285"/>
                          <a:pt x="249936" y="-20711"/>
                          <a:pt x="458129" y="0"/>
                        </a:cubicBezTo>
                        <a:cubicBezTo>
                          <a:pt x="666322" y="20711"/>
                          <a:pt x="987792" y="24549"/>
                          <a:pt x="1141902" y="0"/>
                        </a:cubicBezTo>
                        <a:cubicBezTo>
                          <a:pt x="1296012" y="-24549"/>
                          <a:pt x="1558763" y="18175"/>
                          <a:pt x="1825676" y="0"/>
                        </a:cubicBezTo>
                        <a:cubicBezTo>
                          <a:pt x="2092589" y="-18175"/>
                          <a:pt x="2199403" y="-9098"/>
                          <a:pt x="2509450" y="0"/>
                        </a:cubicBezTo>
                        <a:cubicBezTo>
                          <a:pt x="2819497" y="9098"/>
                          <a:pt x="2999827" y="-14458"/>
                          <a:pt x="3193224" y="0"/>
                        </a:cubicBezTo>
                        <a:cubicBezTo>
                          <a:pt x="3386621" y="14458"/>
                          <a:pt x="3513013" y="15328"/>
                          <a:pt x="3651353" y="0"/>
                        </a:cubicBezTo>
                        <a:cubicBezTo>
                          <a:pt x="3789693" y="-15328"/>
                          <a:pt x="3962119" y="21672"/>
                          <a:pt x="4109481" y="0"/>
                        </a:cubicBezTo>
                        <a:cubicBezTo>
                          <a:pt x="4256843" y="-21672"/>
                          <a:pt x="4508778" y="23916"/>
                          <a:pt x="4642825" y="0"/>
                        </a:cubicBezTo>
                        <a:cubicBezTo>
                          <a:pt x="4776872" y="-23916"/>
                          <a:pt x="5179163" y="19128"/>
                          <a:pt x="5477029" y="0"/>
                        </a:cubicBezTo>
                        <a:cubicBezTo>
                          <a:pt x="5774895" y="-19128"/>
                          <a:pt x="6128508" y="-2426"/>
                          <a:pt x="6311233" y="0"/>
                        </a:cubicBezTo>
                        <a:cubicBezTo>
                          <a:pt x="6493958" y="2426"/>
                          <a:pt x="7034945" y="42605"/>
                          <a:pt x="7521513" y="0"/>
                        </a:cubicBezTo>
                        <a:cubicBezTo>
                          <a:pt x="7513118" y="133804"/>
                          <a:pt x="7546761" y="347194"/>
                          <a:pt x="7521513" y="560153"/>
                        </a:cubicBezTo>
                        <a:cubicBezTo>
                          <a:pt x="7496265" y="773112"/>
                          <a:pt x="7522327" y="1016000"/>
                          <a:pt x="7521513" y="1157240"/>
                        </a:cubicBezTo>
                        <a:cubicBezTo>
                          <a:pt x="7520699" y="1298480"/>
                          <a:pt x="7512411" y="1623502"/>
                          <a:pt x="7521513" y="1846659"/>
                        </a:cubicBezTo>
                        <a:cubicBezTo>
                          <a:pt x="7176970" y="1862359"/>
                          <a:pt x="7073286" y="1852866"/>
                          <a:pt x="6762524" y="1846659"/>
                        </a:cubicBezTo>
                        <a:cubicBezTo>
                          <a:pt x="6451762" y="1840452"/>
                          <a:pt x="6364691" y="1840743"/>
                          <a:pt x="6229180" y="1846659"/>
                        </a:cubicBezTo>
                        <a:cubicBezTo>
                          <a:pt x="6093669" y="1852575"/>
                          <a:pt x="5890800" y="1836136"/>
                          <a:pt x="5771052" y="1846659"/>
                        </a:cubicBezTo>
                        <a:cubicBezTo>
                          <a:pt x="5651304" y="1857182"/>
                          <a:pt x="5351222" y="1829187"/>
                          <a:pt x="5237708" y="1846659"/>
                        </a:cubicBezTo>
                        <a:cubicBezTo>
                          <a:pt x="5124194" y="1864131"/>
                          <a:pt x="4729072" y="1862097"/>
                          <a:pt x="4403504" y="1846659"/>
                        </a:cubicBezTo>
                        <a:cubicBezTo>
                          <a:pt x="4077936" y="1831221"/>
                          <a:pt x="4019764" y="1819696"/>
                          <a:pt x="3719730" y="1846659"/>
                        </a:cubicBezTo>
                        <a:cubicBezTo>
                          <a:pt x="3419696" y="1873622"/>
                          <a:pt x="3384774" y="1843629"/>
                          <a:pt x="3111171" y="1846659"/>
                        </a:cubicBezTo>
                        <a:cubicBezTo>
                          <a:pt x="2837568" y="1849689"/>
                          <a:pt x="2812697" y="1833380"/>
                          <a:pt x="2653043" y="1846659"/>
                        </a:cubicBezTo>
                        <a:cubicBezTo>
                          <a:pt x="2493389" y="1859938"/>
                          <a:pt x="2250210" y="1836125"/>
                          <a:pt x="2044484" y="1846659"/>
                        </a:cubicBezTo>
                        <a:cubicBezTo>
                          <a:pt x="1838758" y="1857193"/>
                          <a:pt x="1556921" y="1826451"/>
                          <a:pt x="1360710" y="1846659"/>
                        </a:cubicBezTo>
                        <a:cubicBezTo>
                          <a:pt x="1164499" y="1866867"/>
                          <a:pt x="1021205" y="1845149"/>
                          <a:pt x="902582" y="1846659"/>
                        </a:cubicBezTo>
                        <a:cubicBezTo>
                          <a:pt x="783959" y="1848169"/>
                          <a:pt x="328347" y="1885349"/>
                          <a:pt x="0" y="1846659"/>
                        </a:cubicBezTo>
                        <a:cubicBezTo>
                          <a:pt x="-21113" y="1601866"/>
                          <a:pt x="830" y="1517659"/>
                          <a:pt x="0" y="1286506"/>
                        </a:cubicBezTo>
                        <a:cubicBezTo>
                          <a:pt x="-830" y="1055353"/>
                          <a:pt x="-8298" y="821913"/>
                          <a:pt x="0" y="652486"/>
                        </a:cubicBezTo>
                        <a:cubicBezTo>
                          <a:pt x="8298" y="483059"/>
                          <a:pt x="28212" y="151405"/>
                          <a:pt x="0" y="0"/>
                        </a:cubicBezTo>
                        <a:close/>
                      </a:path>
                    </a:pathLst>
                  </a:custGeom>
                  <ask:type>
                    <ask:lineSketchFreehand/>
                  </ask:type>
                </ask:lineSketchStyleProps>
              </a:ext>
            </a:extLst>
          </a:ln>
        </p:spPr>
        <p:txBody>
          <a:bodyPr wrap="square" rtlCol="0">
            <a:spAutoFit/>
          </a:bodyPr>
          <a:lstStyle/>
          <a:p>
            <a:pPr marL="342900" indent="-342900">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 wie Entdeckerpäckchen, Zahlenmauern, Zahlengitter oder </a:t>
            </a:r>
            <a:r>
              <a:rPr lang="de-DE" sz="2400" b="1" dirty="0">
                <a:latin typeface="Open Sans" panose="020B0606030504020204" pitchFamily="34" charset="0"/>
                <a:ea typeface="Open Sans" panose="020B0606030504020204" pitchFamily="34" charset="0"/>
                <a:cs typeface="Open Sans" panose="020B0606030504020204" pitchFamily="34" charset="0"/>
              </a:rPr>
              <a:t>Zahlenketten </a:t>
            </a:r>
            <a:r>
              <a:rPr lang="de-DE" sz="2400" dirty="0">
                <a:latin typeface="Open Sans" panose="020B0606030504020204" pitchFamily="34" charset="0"/>
                <a:ea typeface="Open Sans" panose="020B0606030504020204" pitchFamily="34" charset="0"/>
                <a:cs typeface="Open Sans" panose="020B0606030504020204" pitchFamily="34" charset="0"/>
              </a:rPr>
              <a:t>ermöglichen das Entdecken arithmetischer Zusammenhänge und die Realisierung eines operativen Vorgehens </a:t>
            </a:r>
          </a:p>
          <a:p>
            <a:pPr algn="r"/>
            <a:r>
              <a:rPr lang="de-DE" dirty="0">
                <a:solidFill>
                  <a:srgbClr val="7F7F7F"/>
                </a:solidFill>
                <a:latin typeface="Open Sans" panose="020B0606030504020204" pitchFamily="34" charset="0"/>
                <a:ea typeface="Open Sans" panose="020B0606030504020204" pitchFamily="34" charset="0"/>
                <a:cs typeface="Open Sans" panose="020B0606030504020204" pitchFamily="34" charset="0"/>
              </a:rPr>
              <a:t>(Wittmann, 1985; Wittmann &amp; Müller 2004) </a:t>
            </a:r>
          </a:p>
        </p:txBody>
      </p:sp>
      <p:sp>
        <p:nvSpPr>
          <p:cNvPr id="10" name="Fußzeilenplatzhalter 4">
            <a:extLst>
              <a:ext uri="{FF2B5EF4-FFF2-40B4-BE49-F238E27FC236}">
                <a16:creationId xmlns:a16="http://schemas.microsoft.com/office/drawing/2014/main" id="{21234F7B-D45B-784E-B7BF-1F8F5D41D24C}"/>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2" name="Textfeld 11">
            <a:extLst>
              <a:ext uri="{FF2B5EF4-FFF2-40B4-BE49-F238E27FC236}">
                <a16:creationId xmlns:a16="http://schemas.microsoft.com/office/drawing/2014/main" id="{BCF5DCE3-9C12-0542-952C-D25F2884A089}"/>
              </a:ext>
            </a:extLst>
          </p:cNvPr>
          <p:cNvSpPr txBox="1"/>
          <p:nvPr/>
        </p:nvSpPr>
        <p:spPr>
          <a:xfrm>
            <a:off x="4150516" y="421901"/>
            <a:ext cx="6316957" cy="584775"/>
          </a:xfrm>
          <a:prstGeom prst="rect">
            <a:avLst/>
          </a:prstGeom>
          <a:solidFill>
            <a:srgbClr val="428891"/>
          </a:solid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Substantielle Aufgabenformate</a:t>
            </a:r>
          </a:p>
        </p:txBody>
      </p:sp>
      <p:sp>
        <p:nvSpPr>
          <p:cNvPr id="4" name="Textfeld 3"/>
          <p:cNvSpPr txBox="1"/>
          <p:nvPr/>
        </p:nvSpPr>
        <p:spPr>
          <a:xfrm>
            <a:off x="484566" y="3349286"/>
            <a:ext cx="7521513" cy="1846659"/>
          </a:xfrm>
          <a:prstGeom prst="rect">
            <a:avLst/>
          </a:prstGeom>
          <a:noFill/>
        </p:spPr>
        <p:txBody>
          <a:bodyPr wrap="square" rtlCol="0">
            <a:spAutoFit/>
          </a:bodyPr>
          <a:lstStyle/>
          <a:p>
            <a:pPr marL="342900" indent="-342900">
              <a:buFont typeface="Arial" panose="020B0604020202020204" pitchFamily="34" charset="0"/>
              <a:buChar char="•"/>
            </a:pPr>
            <a:r>
              <a:rPr lang="de-DE" sz="2400" b="1" dirty="0">
                <a:latin typeface="Open Sans" panose="020B0606030504020204" pitchFamily="34" charset="0"/>
                <a:ea typeface="Open Sans" panose="020B0606030504020204" pitchFamily="34" charset="0"/>
                <a:cs typeface="Open Sans" panose="020B0606030504020204" pitchFamily="34" charset="0"/>
              </a:rPr>
              <a:t>… </a:t>
            </a:r>
            <a:r>
              <a:rPr lang="de-DE" sz="2400" dirty="0">
                <a:latin typeface="Open Sans" panose="020B0606030504020204" pitchFamily="34" charset="0"/>
                <a:ea typeface="Open Sans" panose="020B0606030504020204" pitchFamily="34" charset="0"/>
                <a:cs typeface="Open Sans" panose="020B0606030504020204" pitchFamily="34" charset="0"/>
              </a:rPr>
              <a:t>sind fundamental nicht nur zur Förderung der inhaltsbezogenen Kompetenzen sondern auch zur Förderung des entdeckenden Lernens und zur Förderung prozessbezogener Kompetenzen </a:t>
            </a:r>
          </a:p>
          <a:p>
            <a:pPr algn="r"/>
            <a:r>
              <a:rPr lang="de-DE" dirty="0">
                <a:solidFill>
                  <a:srgbClr val="7F7F7F"/>
                </a:solidFill>
                <a:latin typeface="Open Sans" panose="020B0606030504020204" pitchFamily="34" charset="0"/>
                <a:ea typeface="Open Sans" panose="020B0606030504020204" pitchFamily="34" charset="0"/>
                <a:cs typeface="Open Sans" panose="020B0606030504020204" pitchFamily="34" charset="0"/>
              </a:rPr>
              <a:t>(</a:t>
            </a:r>
            <a:r>
              <a:rPr lang="de-DE" dirty="0" err="1">
                <a:solidFill>
                  <a:srgbClr val="7F7F7F"/>
                </a:solidFill>
                <a:latin typeface="Open Sans" panose="020B0606030504020204" pitchFamily="34" charset="0"/>
                <a:ea typeface="Open Sans" panose="020B0606030504020204" pitchFamily="34" charset="0"/>
                <a:cs typeface="Open Sans" panose="020B0606030504020204" pitchFamily="34" charset="0"/>
              </a:rPr>
              <a:t>Selter</a:t>
            </a:r>
            <a:r>
              <a:rPr lang="de-DE" dirty="0">
                <a:solidFill>
                  <a:srgbClr val="7F7F7F"/>
                </a:solidFill>
                <a:latin typeface="Open Sans" panose="020B0606030504020204" pitchFamily="34" charset="0"/>
                <a:ea typeface="Open Sans" panose="020B0606030504020204" pitchFamily="34" charset="0"/>
                <a:cs typeface="Open Sans" panose="020B0606030504020204" pitchFamily="34" charset="0"/>
              </a:rPr>
              <a:t>, 2009)</a:t>
            </a:r>
          </a:p>
        </p:txBody>
      </p:sp>
      <p:sp>
        <p:nvSpPr>
          <p:cNvPr id="6" name="Textfeld 5"/>
          <p:cNvSpPr txBox="1"/>
          <p:nvPr/>
        </p:nvSpPr>
        <p:spPr>
          <a:xfrm>
            <a:off x="484566" y="5206654"/>
            <a:ext cx="7521513" cy="1384995"/>
          </a:xfrm>
          <a:prstGeom prst="rect">
            <a:avLst/>
          </a:prstGeom>
          <a:noFill/>
        </p:spPr>
        <p:txBody>
          <a:bodyPr wrap="square" rtlCol="0">
            <a:spAutoFit/>
          </a:bodyPr>
          <a:lstStyle/>
          <a:p>
            <a:pPr marL="342900" indent="-342900">
              <a:buFont typeface="Arial" panose="020B0604020202020204" pitchFamily="34" charset="0"/>
              <a:buChar char="•"/>
            </a:pPr>
            <a:r>
              <a:rPr lang="de-DE" sz="2400" b="1" dirty="0">
                <a:latin typeface="Open Sans" panose="020B0606030504020204" pitchFamily="34" charset="0"/>
                <a:ea typeface="Open Sans" panose="020B0606030504020204" pitchFamily="34" charset="0"/>
                <a:cs typeface="Open Sans" panose="020B0606030504020204" pitchFamily="34" charset="0"/>
              </a:rPr>
              <a:t>… </a:t>
            </a:r>
            <a:r>
              <a:rPr lang="de-DE" sz="2400" dirty="0">
                <a:latin typeface="Open Sans" panose="020B0606030504020204" pitchFamily="34" charset="0"/>
                <a:ea typeface="Open Sans" panose="020B0606030504020204" pitchFamily="34" charset="0"/>
                <a:cs typeface="Open Sans" panose="020B0606030504020204" pitchFamily="34" charset="0"/>
              </a:rPr>
              <a:t>eignen sich hervorragend zur natürlichen Differenzierung</a:t>
            </a:r>
          </a:p>
          <a:p>
            <a:pPr algn="r"/>
            <a:r>
              <a:rPr lang="de-DE" dirty="0">
                <a:solidFill>
                  <a:srgbClr val="7F7F7F"/>
                </a:solidFill>
                <a:latin typeface="Open Sans" panose="020B0606030504020204" pitchFamily="34" charset="0"/>
                <a:ea typeface="Open Sans" panose="020B0606030504020204" pitchFamily="34" charset="0"/>
                <a:cs typeface="Open Sans" panose="020B0606030504020204" pitchFamily="34" charset="0"/>
              </a:rPr>
              <a:t>(Krauthausen, 2018) </a:t>
            </a:r>
          </a:p>
          <a:p>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Rechteck 25">
            <a:extLst>
              <a:ext uri="{FF2B5EF4-FFF2-40B4-BE49-F238E27FC236}">
                <a16:creationId xmlns:a16="http://schemas.microsoft.com/office/drawing/2014/main" id="{F9E7BD27-7F4B-3846-812F-342C7962A9FB}"/>
              </a:ext>
            </a:extLst>
          </p:cNvPr>
          <p:cNvSpPr/>
          <p:nvPr/>
        </p:nvSpPr>
        <p:spPr bwMode="auto">
          <a:xfrm>
            <a:off x="8428230" y="6353941"/>
            <a:ext cx="2581156" cy="261610"/>
          </a:xfrm>
          <a:prstGeom prst="rect">
            <a:avLst/>
          </a:prstGeom>
        </p:spPr>
        <p:txBody>
          <a:bodyPr wrap="none">
            <a:spAutoFit/>
          </a:bodyPr>
          <a:lstStyle/>
          <a:p>
            <a:r>
              <a:rPr lang="de-DE" sz="1100" dirty="0">
                <a:solidFill>
                  <a:srgbClr val="317E87"/>
                </a:solidFill>
                <a:latin typeface="Open Sans"/>
                <a:ea typeface="Open Sans"/>
                <a:cs typeface="Open Sans"/>
              </a:rPr>
              <a:t>https://</a:t>
            </a:r>
            <a:r>
              <a:rPr lang="de-DE" sz="1100" dirty="0" err="1">
                <a:solidFill>
                  <a:srgbClr val="317E87"/>
                </a:solidFill>
                <a:latin typeface="Open Sans"/>
                <a:ea typeface="Open Sans"/>
                <a:cs typeface="Open Sans"/>
              </a:rPr>
              <a:t>primakom.dzlm.de</a:t>
            </a:r>
            <a:r>
              <a:rPr lang="de-DE" sz="1100" dirty="0">
                <a:solidFill>
                  <a:srgbClr val="317E87"/>
                </a:solidFill>
                <a:latin typeface="Open Sans"/>
                <a:ea typeface="Open Sans"/>
                <a:cs typeface="Open Sans"/>
              </a:rPr>
              <a:t>/</a:t>
            </a:r>
            <a:r>
              <a:rPr lang="de-DE" sz="1100" dirty="0" err="1">
                <a:solidFill>
                  <a:srgbClr val="317E87"/>
                </a:solidFill>
                <a:latin typeface="Open Sans"/>
                <a:ea typeface="Open Sans"/>
                <a:cs typeface="Open Sans"/>
              </a:rPr>
              <a:t>node</a:t>
            </a:r>
            <a:r>
              <a:rPr lang="de-DE" sz="1100" dirty="0">
                <a:solidFill>
                  <a:srgbClr val="317E87"/>
                </a:solidFill>
                <a:latin typeface="Open Sans"/>
                <a:ea typeface="Open Sans"/>
                <a:cs typeface="Open Sans"/>
              </a:rPr>
              <a:t>/381</a:t>
            </a:r>
            <a:endParaRPr lang="de-DE" sz="1100" dirty="0"/>
          </a:p>
        </p:txBody>
      </p:sp>
      <p:sp>
        <p:nvSpPr>
          <p:cNvPr id="31" name="Textfeld 30">
            <a:extLst>
              <a:ext uri="{FF2B5EF4-FFF2-40B4-BE49-F238E27FC236}">
                <a16:creationId xmlns:a16="http://schemas.microsoft.com/office/drawing/2014/main" id="{9EC44349-A09C-5944-BC54-5A370BA347D9}"/>
              </a:ext>
            </a:extLst>
          </p:cNvPr>
          <p:cNvSpPr txBox="1"/>
          <p:nvPr/>
        </p:nvSpPr>
        <p:spPr>
          <a:xfrm>
            <a:off x="14083990" y="7549376"/>
            <a:ext cx="184731" cy="369332"/>
          </a:xfrm>
          <a:prstGeom prst="rect">
            <a:avLst/>
          </a:prstGeom>
          <a:noFill/>
        </p:spPr>
        <p:txBody>
          <a:bodyPr wrap="none" rtlCol="0">
            <a:spAutoFit/>
          </a:bodyPr>
          <a:lstStyle/>
          <a:p>
            <a:endParaRPr lang="de-DE" dirty="0"/>
          </a:p>
        </p:txBody>
      </p:sp>
      <p:grpSp>
        <p:nvGrpSpPr>
          <p:cNvPr id="32" name="Gruppieren 31">
            <a:extLst>
              <a:ext uri="{FF2B5EF4-FFF2-40B4-BE49-F238E27FC236}">
                <a16:creationId xmlns:a16="http://schemas.microsoft.com/office/drawing/2014/main" id="{8586BD31-259C-CC4B-BA14-F2EC8CF85839}"/>
              </a:ext>
            </a:extLst>
          </p:cNvPr>
          <p:cNvGrpSpPr/>
          <p:nvPr/>
        </p:nvGrpSpPr>
        <p:grpSpPr>
          <a:xfrm>
            <a:off x="8280910" y="1144800"/>
            <a:ext cx="7402481" cy="5212800"/>
            <a:chOff x="8280910" y="1144800"/>
            <a:chExt cx="7402481" cy="5212800"/>
          </a:xfrm>
        </p:grpSpPr>
        <p:grpSp>
          <p:nvGrpSpPr>
            <p:cNvPr id="33" name="Gruppieren 32">
              <a:extLst>
                <a:ext uri="{FF2B5EF4-FFF2-40B4-BE49-F238E27FC236}">
                  <a16:creationId xmlns:a16="http://schemas.microsoft.com/office/drawing/2014/main" id="{303760F9-1BBE-2F49-844A-EA070034C9C6}"/>
                </a:ext>
              </a:extLst>
            </p:cNvPr>
            <p:cNvGrpSpPr>
              <a:grpSpLocks noChangeAspect="1"/>
            </p:cNvGrpSpPr>
            <p:nvPr/>
          </p:nvGrpSpPr>
          <p:grpSpPr>
            <a:xfrm>
              <a:off x="8280910" y="1144800"/>
              <a:ext cx="7402481" cy="5212800"/>
              <a:chOff x="8280910" y="1697807"/>
              <a:chExt cx="6615404" cy="4658543"/>
            </a:xfrm>
          </p:grpSpPr>
          <p:sp>
            <p:nvSpPr>
              <p:cNvPr id="39" name="Abgerundetes Rechteck 38">
                <a:extLst>
                  <a:ext uri="{FF2B5EF4-FFF2-40B4-BE49-F238E27FC236}">
                    <a16:creationId xmlns:a16="http://schemas.microsoft.com/office/drawing/2014/main" id="{60E8BA95-3266-3C4F-9FA6-555E4626AA38}"/>
                  </a:ext>
                </a:extLst>
              </p:cNvPr>
              <p:cNvSpPr/>
              <p:nvPr/>
            </p:nvSpPr>
            <p:spPr>
              <a:xfrm>
                <a:off x="8280910" y="1697807"/>
                <a:ext cx="6615404" cy="4658543"/>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7B064F6B-9778-1F4D-B616-FF331939E26B}"/>
                  </a:ext>
                </a:extLst>
              </p:cNvPr>
              <p:cNvGrpSpPr/>
              <p:nvPr/>
            </p:nvGrpSpPr>
            <p:grpSpPr>
              <a:xfrm>
                <a:off x="8622212" y="1942031"/>
                <a:ext cx="5932924" cy="4144015"/>
                <a:chOff x="8622212" y="1942031"/>
                <a:chExt cx="5932924" cy="4144015"/>
              </a:xfrm>
            </p:grpSpPr>
            <p:pic>
              <p:nvPicPr>
                <p:cNvPr id="41" name="Grafik 40">
                  <a:extLst>
                    <a:ext uri="{FF2B5EF4-FFF2-40B4-BE49-F238E27FC236}">
                      <a16:creationId xmlns:a16="http://schemas.microsoft.com/office/drawing/2014/main" id="{AA605E3F-6E66-DA48-8C5E-EB112D0E5E49}"/>
                    </a:ext>
                  </a:extLst>
                </p:cNvPr>
                <p:cNvPicPr>
                  <a:picLocks noChangeAspect="1"/>
                </p:cNvPicPr>
                <p:nvPr/>
              </p:nvPicPr>
              <p:blipFill>
                <a:blip r:embed="rId4"/>
                <a:stretch>
                  <a:fillRect/>
                </a:stretch>
              </p:blipFill>
              <p:spPr>
                <a:xfrm>
                  <a:off x="8622336" y="1942031"/>
                  <a:ext cx="5932800" cy="4144015"/>
                </a:xfrm>
                <a:prstGeom prst="rect">
                  <a:avLst/>
                </a:prstGeom>
              </p:spPr>
            </p:pic>
            <p:sp>
              <p:nvSpPr>
                <p:cNvPr id="42" name="Rechteck 41">
                  <a:extLst>
                    <a:ext uri="{FF2B5EF4-FFF2-40B4-BE49-F238E27FC236}">
                      <a16:creationId xmlns:a16="http://schemas.microsoft.com/office/drawing/2014/main" id="{F3FFDA2B-A3BF-6441-B659-F9C4EC7F5B68}"/>
                    </a:ext>
                  </a:extLst>
                </p:cNvPr>
                <p:cNvSpPr/>
                <p:nvPr/>
              </p:nvSpPr>
              <p:spPr>
                <a:xfrm>
                  <a:off x="8622212" y="2321393"/>
                  <a:ext cx="5932800" cy="376465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3" name="Grafik 42">
                  <a:extLst>
                    <a:ext uri="{FF2B5EF4-FFF2-40B4-BE49-F238E27FC236}">
                      <a16:creationId xmlns:a16="http://schemas.microsoft.com/office/drawing/2014/main" id="{2C158C86-6600-EF4F-915A-EF568BE686D1}"/>
                    </a:ext>
                  </a:extLst>
                </p:cNvPr>
                <p:cNvPicPr>
                  <a:picLocks noChangeAspect="1"/>
                </p:cNvPicPr>
                <p:nvPr/>
              </p:nvPicPr>
              <p:blipFill rotWithShape="1">
                <a:blip r:embed="rId5"/>
                <a:srcRect l="30892" t="98639"/>
                <a:stretch/>
              </p:blipFill>
              <p:spPr>
                <a:xfrm>
                  <a:off x="10455006" y="5970422"/>
                  <a:ext cx="4100005" cy="115623"/>
                </a:xfrm>
                <a:prstGeom prst="rect">
                  <a:avLst/>
                </a:prstGeom>
              </p:spPr>
            </p:pic>
          </p:grpSp>
        </p:grpSp>
        <p:pic>
          <p:nvPicPr>
            <p:cNvPr id="34" name="Grafik 33">
              <a:extLst>
                <a:ext uri="{FF2B5EF4-FFF2-40B4-BE49-F238E27FC236}">
                  <a16:creationId xmlns:a16="http://schemas.microsoft.com/office/drawing/2014/main" id="{7D51C71A-E6BE-464D-B298-4B824E0EA19B}"/>
                </a:ext>
              </a:extLst>
            </p:cNvPr>
            <p:cNvPicPr>
              <a:picLocks noChangeAspect="1"/>
            </p:cNvPicPr>
            <p:nvPr/>
          </p:nvPicPr>
          <p:blipFill>
            <a:blip r:embed="rId6"/>
            <a:stretch>
              <a:fillRect/>
            </a:stretch>
          </p:blipFill>
          <p:spPr>
            <a:xfrm>
              <a:off x="8673870" y="2368632"/>
              <a:ext cx="3972170" cy="3137729"/>
            </a:xfrm>
            <a:prstGeom prst="rect">
              <a:avLst/>
            </a:prstGeom>
          </p:spPr>
        </p:pic>
        <p:sp>
          <p:nvSpPr>
            <p:cNvPr id="35" name="Textfeld 34">
              <a:extLst>
                <a:ext uri="{FF2B5EF4-FFF2-40B4-BE49-F238E27FC236}">
                  <a16:creationId xmlns:a16="http://schemas.microsoft.com/office/drawing/2014/main" id="{3BFAB319-1F86-9D4E-B51C-7A05A9A0621F}"/>
                </a:ext>
              </a:extLst>
            </p:cNvPr>
            <p:cNvSpPr txBox="1"/>
            <p:nvPr/>
          </p:nvSpPr>
          <p:spPr>
            <a:xfrm>
              <a:off x="8845697" y="2425956"/>
              <a:ext cx="3192578" cy="584775"/>
            </a:xfrm>
            <a:prstGeom prst="rect">
              <a:avLst/>
            </a:prstGeom>
            <a:solidFill>
              <a:schemeClr val="bg1"/>
            </a:solidFill>
          </p:spPr>
          <p:txBody>
            <a:bodyPr wrap="square" rtlCol="0">
              <a:spAutoFit/>
            </a:bodyPr>
            <a:lstStyle/>
            <a:p>
              <a:r>
                <a:rPr lang="de-DE" sz="1600" dirty="0">
                  <a:solidFill>
                    <a:srgbClr val="424242"/>
                  </a:solidFill>
                  <a:latin typeface="Open Sans" panose="020B0606030504020204" pitchFamily="34" charset="0"/>
                  <a:ea typeface="Open Sans" panose="020B0606030504020204" pitchFamily="34" charset="0"/>
                  <a:cs typeface="Open Sans" panose="020B0606030504020204" pitchFamily="34" charset="0"/>
                </a:rPr>
                <a:t>Was passiert, wenn die 1. Startzahl um 1 erhöht wird?</a:t>
              </a:r>
            </a:p>
          </p:txBody>
        </p:sp>
        <p:grpSp>
          <p:nvGrpSpPr>
            <p:cNvPr id="36" name="Gruppieren 35">
              <a:extLst>
                <a:ext uri="{FF2B5EF4-FFF2-40B4-BE49-F238E27FC236}">
                  <a16:creationId xmlns:a16="http://schemas.microsoft.com/office/drawing/2014/main" id="{C708F9AC-A1D4-C444-96F7-16E4163FA193}"/>
                </a:ext>
              </a:extLst>
            </p:cNvPr>
            <p:cNvGrpSpPr/>
            <p:nvPr/>
          </p:nvGrpSpPr>
          <p:grpSpPr>
            <a:xfrm>
              <a:off x="11659240" y="1576976"/>
              <a:ext cx="1341351" cy="192360"/>
              <a:chOff x="11659240" y="1576976"/>
              <a:chExt cx="1341351" cy="192360"/>
            </a:xfrm>
          </p:grpSpPr>
          <p:sp>
            <p:nvSpPr>
              <p:cNvPr id="37" name="Rechteck 36">
                <a:extLst>
                  <a:ext uri="{FF2B5EF4-FFF2-40B4-BE49-F238E27FC236}">
                    <a16:creationId xmlns:a16="http://schemas.microsoft.com/office/drawing/2014/main" id="{4DD26E5B-A0A2-4D42-84F7-025B1F111536}"/>
                  </a:ext>
                </a:extLst>
              </p:cNvPr>
              <p:cNvSpPr/>
              <p:nvPr/>
            </p:nvSpPr>
            <p:spPr>
              <a:xfrm>
                <a:off x="11731640" y="1576976"/>
                <a:ext cx="1268951" cy="192360"/>
              </a:xfrm>
              <a:prstGeom prst="rect">
                <a:avLst/>
              </a:prstGeom>
              <a:solidFill>
                <a:srgbClr val="424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extLst>
                  <a:ext uri="{FF2B5EF4-FFF2-40B4-BE49-F238E27FC236}">
                    <a16:creationId xmlns:a16="http://schemas.microsoft.com/office/drawing/2014/main" id="{54089619-3688-2C4B-9236-EFC0038BD146}"/>
                  </a:ext>
                </a:extLst>
              </p:cNvPr>
              <p:cNvSpPr txBox="1"/>
              <p:nvPr/>
            </p:nvSpPr>
            <p:spPr bwMode="auto">
              <a:xfrm>
                <a:off x="11659240" y="1576976"/>
                <a:ext cx="1033273" cy="192360"/>
              </a:xfrm>
              <a:prstGeom prst="rect">
                <a:avLst/>
              </a:prstGeom>
              <a:noFill/>
            </p:spPr>
            <p:txBody>
              <a:bodyPr wrap="square" rtlCol="0" anchor="b">
                <a:spAutoFit/>
              </a:bodyPr>
              <a:lstStyle/>
              <a:p>
                <a:r>
                  <a:rPr lang="de-DE" sz="650" dirty="0" err="1">
                    <a:solidFill>
                      <a:schemeClr val="bg1"/>
                    </a:solidFill>
                    <a:latin typeface="SF UI Display Light" pitchFamily="2" charset="0"/>
                  </a:rPr>
                  <a:t>primakom.dzlm.de</a:t>
                </a:r>
                <a:endParaRPr lang="de-DE" sz="650" dirty="0">
                  <a:solidFill>
                    <a:schemeClr val="bg1"/>
                  </a:solidFill>
                  <a:latin typeface="SF UI Display Light" pitchFamily="2" charset="0"/>
                </a:endParaRPr>
              </a:p>
            </p:txBody>
          </p:sp>
        </p:grpSp>
      </p:grpSp>
    </p:spTree>
    <p:custDataLst>
      <p:tags r:id="rId1"/>
    </p:custDataLst>
    <p:extLst>
      <p:ext uri="{BB962C8B-B14F-4D97-AF65-F5344CB8AC3E}">
        <p14:creationId xmlns:p14="http://schemas.microsoft.com/office/powerpoint/2010/main" val="1963237617"/>
      </p:ext>
    </p:extLst>
  </p:cSld>
  <p:clrMapOvr>
    <a:masterClrMapping/>
  </p:clrMapOvr>
  <mc:AlternateContent xmlns:mc="http://schemas.openxmlformats.org/markup-compatibility/2006" xmlns:p14="http://schemas.microsoft.com/office/powerpoint/2010/main">
    <mc:Choice Requires="p14">
      <p:transition spd="slow" p14:dur="2000" advTm="84894"/>
    </mc:Choice>
    <mc:Fallback xmlns="">
      <p:transition spd="slow" advTm="848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9397941-CD5A-3544-BE27-3B834739DA3C}"/>
              </a:ext>
            </a:extLst>
          </p:cNvPr>
          <p:cNvSpPr txBox="1"/>
          <p:nvPr/>
        </p:nvSpPr>
        <p:spPr>
          <a:xfrm>
            <a:off x="728663" y="1877954"/>
            <a:ext cx="9563417" cy="584775"/>
          </a:xfrm>
          <a:prstGeom prst="rect">
            <a:avLst/>
          </a:prstGeom>
          <a:solidFill>
            <a:schemeClr val="bg1"/>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Substantielle mathematische Aufgabenformate</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2" name="Textfeld 21">
            <a:extLst>
              <a:ext uri="{FF2B5EF4-FFF2-40B4-BE49-F238E27FC236}">
                <a16:creationId xmlns:a16="http://schemas.microsoft.com/office/drawing/2014/main" id="{137CD6F1-2BE0-7E43-B31C-57346D2F71CD}"/>
              </a:ext>
            </a:extLst>
          </p:cNvPr>
          <p:cNvSpPr txBox="1"/>
          <p:nvPr/>
        </p:nvSpPr>
        <p:spPr>
          <a:xfrm>
            <a:off x="1058861" y="3267224"/>
            <a:ext cx="4051620"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Ebenen des Erklärens</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1058860" y="3876358"/>
            <a:ext cx="4254820" cy="523220"/>
          </a:xfrm>
          <a:prstGeom prst="rect">
            <a:avLst/>
          </a:prstGeom>
          <a:solidFill>
            <a:schemeClr val="bg1"/>
          </a:solidFill>
        </p:spPr>
        <p:txBody>
          <a:bodyPr wrap="square" rtlCol="0">
            <a:spAutoFit/>
          </a:bodyPr>
          <a:lstStyle/>
          <a:p>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auf PIKAS</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081164"/>
            <a:ext cx="4071940"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INHALTE</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5</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03.09.21</a:t>
            </a:fld>
            <a:endParaRPr lang="de-DE" dirty="0"/>
          </a:p>
        </p:txBody>
      </p:sp>
      <p:sp>
        <p:nvSpPr>
          <p:cNvPr id="12" name="Fußzeilenplatzhalter 4">
            <a:extLst>
              <a:ext uri="{FF2B5EF4-FFF2-40B4-BE49-F238E27FC236}">
                <a16:creationId xmlns:a16="http://schemas.microsoft.com/office/drawing/2014/main" id="{FBCF6811-1539-DC4A-B378-EF4D32C06D6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3A6E5548-91C4-2346-B580-89616FED24F0}"/>
              </a:ext>
            </a:extLst>
          </p:cNvPr>
          <p:cNvSpPr txBox="1"/>
          <p:nvPr/>
        </p:nvSpPr>
        <p:spPr>
          <a:xfrm>
            <a:off x="728661" y="2596535"/>
            <a:ext cx="5824539" cy="584775"/>
          </a:xfrm>
          <a:prstGeom prst="rect">
            <a:avLst/>
          </a:prstGeom>
          <a:solidFill>
            <a:srgbClr val="317E87"/>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13" name="Textfeld 12">
            <a:extLst>
              <a:ext uri="{FF2B5EF4-FFF2-40B4-BE49-F238E27FC236}">
                <a16:creationId xmlns:a16="http://schemas.microsoft.com/office/drawing/2014/main" id="{B01860E8-A873-9A46-BC43-91C7063F9438}"/>
              </a:ext>
            </a:extLst>
          </p:cNvPr>
          <p:cNvSpPr txBox="1"/>
          <p:nvPr/>
        </p:nvSpPr>
        <p:spPr>
          <a:xfrm>
            <a:off x="728661" y="5096372"/>
            <a:ext cx="7033579" cy="584775"/>
          </a:xfrm>
          <a:prstGeom prst="rect">
            <a:avLst/>
          </a:prstGeom>
          <a:solidFill>
            <a:schemeClr val="bg1"/>
          </a:solidFill>
        </p:spPr>
        <p:txBody>
          <a:bodyPr wrap="square" rtlCol="0">
            <a:spAutoFit/>
          </a:bodyPr>
          <a:lstStyle/>
          <a:p>
            <a:r>
              <a:rPr lang="de-DE" sz="3200" dirty="0">
                <a:solidFill>
                  <a:srgbClr val="428891"/>
                </a:solidFill>
                <a:latin typeface="Open Sans" panose="020B0606030504020204" pitchFamily="34" charset="0"/>
                <a:ea typeface="Open Sans" panose="020B0606030504020204" pitchFamily="34" charset="0"/>
                <a:cs typeface="Open Sans" panose="020B0606030504020204" pitchFamily="34" charset="0"/>
              </a:rPr>
              <a:t>Digitale Pinnwand „Zahlenketten“</a:t>
            </a:r>
          </a:p>
        </p:txBody>
      </p:sp>
      <p:sp>
        <p:nvSpPr>
          <p:cNvPr id="15" name="Textfeld 14">
            <a:extLst>
              <a:ext uri="{FF2B5EF4-FFF2-40B4-BE49-F238E27FC236}">
                <a16:creationId xmlns:a16="http://schemas.microsoft.com/office/drawing/2014/main" id="{AA48AAF2-0187-4542-96F3-7F6C97B32D98}"/>
              </a:ext>
            </a:extLst>
          </p:cNvPr>
          <p:cNvSpPr txBox="1"/>
          <p:nvPr/>
        </p:nvSpPr>
        <p:spPr>
          <a:xfrm>
            <a:off x="1058859" y="4462879"/>
            <a:ext cx="5266989"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Erstellen eines </a:t>
            </a:r>
            <a:r>
              <a:rPr lang="de-DE" sz="2800" dirty="0" err="1">
                <a:solidFill>
                  <a:srgbClr val="428891"/>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A9ECEBD1-46FD-3F48-8680-C93CD43E9A1A}"/>
              </a:ext>
            </a:extLst>
          </p:cNvPr>
          <p:cNvSpPr txBox="1"/>
          <p:nvPr/>
        </p:nvSpPr>
        <p:spPr>
          <a:xfrm>
            <a:off x="728661" y="5821943"/>
            <a:ext cx="1280021" cy="584775"/>
          </a:xfrm>
          <a:prstGeom prst="rect">
            <a:avLst/>
          </a:prstGeom>
          <a:solidFill>
            <a:srgbClr val="FFFFFF"/>
          </a:solidFill>
        </p:spPr>
        <p:txBody>
          <a:bodyPr wrap="square" rtlCol="0">
            <a:spAutoFit/>
          </a:bodyPr>
          <a:lstStyle/>
          <a:p>
            <a:r>
              <a:rPr lang="de-DE" sz="3200" dirty="0">
                <a:solidFill>
                  <a:srgbClr val="317E87"/>
                </a:solidFill>
                <a:latin typeface="Open Sans" panose="020B0606030504020204" pitchFamily="34" charset="0"/>
                <a:ea typeface="Open Sans" panose="020B0606030504020204" pitchFamily="34" charset="0"/>
                <a:cs typeface="Open Sans" panose="020B0606030504020204" pitchFamily="34" charset="0"/>
              </a:rPr>
              <a:t>Fazit</a:t>
            </a:r>
          </a:p>
        </p:txBody>
      </p:sp>
    </p:spTree>
    <p:custDataLst>
      <p:tags r:id="rId1"/>
    </p:custDataLst>
    <p:extLst>
      <p:ext uri="{BB962C8B-B14F-4D97-AF65-F5344CB8AC3E}">
        <p14:creationId xmlns:p14="http://schemas.microsoft.com/office/powerpoint/2010/main" val="1491579139"/>
      </p:ext>
    </p:extLst>
  </p:cSld>
  <p:clrMapOvr>
    <a:masterClrMapping/>
  </p:clrMapOvr>
  <mc:AlternateContent xmlns:mc="http://schemas.openxmlformats.org/markup-compatibility/2006" xmlns:p14="http://schemas.microsoft.com/office/powerpoint/2010/main">
    <mc:Choice Requires="p14">
      <p:transition spd="slow" p14:dur="2000" advTm="37064"/>
    </mc:Choice>
    <mc:Fallback xmlns="">
      <p:transition spd="slow" advTm="3706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A72F1E0-1922-9C41-AB4A-904DDBA33606}"/>
              </a:ext>
            </a:extLst>
          </p:cNvPr>
          <p:cNvSpPr/>
          <p:nvPr/>
        </p:nvSpPr>
        <p:spPr>
          <a:xfrm>
            <a:off x="8662307" y="1403578"/>
            <a:ext cx="6638400" cy="46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FE1A38A0-0C79-8546-A6D0-B1FAAE47BCC1}"/>
              </a:ext>
            </a:extLst>
          </p:cNvPr>
          <p:cNvGrpSpPr>
            <a:grpSpLocks noChangeAspect="1"/>
          </p:cNvGrpSpPr>
          <p:nvPr/>
        </p:nvGrpSpPr>
        <p:grpSpPr>
          <a:xfrm>
            <a:off x="8280910" y="1144800"/>
            <a:ext cx="7402481" cy="5212800"/>
            <a:chOff x="8280910" y="1697807"/>
            <a:chExt cx="6615404" cy="4658543"/>
          </a:xfrm>
        </p:grpSpPr>
        <p:sp>
          <p:nvSpPr>
            <p:cNvPr id="13" name="Abgerundetes Rechteck 12">
              <a:extLst>
                <a:ext uri="{FF2B5EF4-FFF2-40B4-BE49-F238E27FC236}">
                  <a16:creationId xmlns:a16="http://schemas.microsoft.com/office/drawing/2014/main" id="{CB6A1591-1241-864C-B562-B026A6F91C38}"/>
                </a:ext>
              </a:extLst>
            </p:cNvPr>
            <p:cNvSpPr/>
            <p:nvPr/>
          </p:nvSpPr>
          <p:spPr>
            <a:xfrm>
              <a:off x="8280910" y="1697807"/>
              <a:ext cx="6615404" cy="4658543"/>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FF82B907-F5A6-9F4F-86B5-324CC40302C6}"/>
                </a:ext>
              </a:extLst>
            </p:cNvPr>
            <p:cNvSpPr/>
            <p:nvPr/>
          </p:nvSpPr>
          <p:spPr>
            <a:xfrm>
              <a:off x="8622212" y="1942257"/>
              <a:ext cx="5932800" cy="4143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dirty="0"/>
          </a:p>
        </p:txBody>
      </p:sp>
      <p:sp>
        <p:nvSpPr>
          <p:cNvPr id="3" name="Textfeld 2">
            <a:extLst>
              <a:ext uri="{FF2B5EF4-FFF2-40B4-BE49-F238E27FC236}">
                <a16:creationId xmlns:a16="http://schemas.microsoft.com/office/drawing/2014/main" id="{AE084BF2-D852-674F-AF69-2F9975AFBF1A}"/>
              </a:ext>
            </a:extLst>
          </p:cNvPr>
          <p:cNvSpPr txBox="1"/>
          <p:nvPr/>
        </p:nvSpPr>
        <p:spPr>
          <a:xfrm>
            <a:off x="150964" y="2185808"/>
            <a:ext cx="4749888" cy="461665"/>
          </a:xfrm>
          <a:prstGeom prst="rect">
            <a:avLst/>
          </a:prstGeom>
          <a:noFill/>
        </p:spPr>
        <p:txBody>
          <a:bodyPr wrap="square" rtlCol="0">
            <a:spAutoFit/>
          </a:bodyPr>
          <a:lstStyle/>
          <a:p>
            <a:r>
              <a:rPr lang="de-DE" sz="2400" b="1" dirty="0">
                <a:solidFill>
                  <a:srgbClr val="A6A6A6"/>
                </a:solidFill>
                <a:latin typeface="Open Sans" panose="020B0606030504020204" pitchFamily="34" charset="0"/>
                <a:ea typeface="Open Sans" panose="020B0606030504020204" pitchFamily="34" charset="0"/>
                <a:cs typeface="Open Sans" panose="020B0606030504020204" pitchFamily="34" charset="0"/>
              </a:rPr>
              <a:t>Impulsvideos</a:t>
            </a:r>
          </a:p>
        </p:txBody>
      </p:sp>
      <p:sp>
        <p:nvSpPr>
          <p:cNvPr id="10" name="Textfeld 9">
            <a:extLst>
              <a:ext uri="{FF2B5EF4-FFF2-40B4-BE49-F238E27FC236}">
                <a16:creationId xmlns:a16="http://schemas.microsoft.com/office/drawing/2014/main" id="{26006635-B98D-4A4A-94A0-93C4862914A3}"/>
              </a:ext>
            </a:extLst>
          </p:cNvPr>
          <p:cNvSpPr txBox="1"/>
          <p:nvPr/>
        </p:nvSpPr>
        <p:spPr>
          <a:xfrm>
            <a:off x="150964" y="1360618"/>
            <a:ext cx="3686732" cy="461665"/>
          </a:xfrm>
          <a:prstGeom prst="rect">
            <a:avLst/>
          </a:prstGeom>
          <a:noFill/>
        </p:spPr>
        <p:txBody>
          <a:bodyPr wrap="square" rtlCol="0">
            <a:spAutoFit/>
          </a:bodyPr>
          <a:lstStyle/>
          <a:p>
            <a:r>
              <a:rPr lang="de-DE" sz="2400" b="1" dirty="0">
                <a:solidFill>
                  <a:srgbClr val="A6A6A6"/>
                </a:solidFill>
                <a:latin typeface="Open Sans" panose="020B0606030504020204" pitchFamily="34" charset="0"/>
              </a:rPr>
              <a:t>Entdeckerfilme</a:t>
            </a:r>
          </a:p>
        </p:txBody>
      </p:sp>
      <p:sp>
        <p:nvSpPr>
          <p:cNvPr id="12" name="Textfeld 11">
            <a:extLst>
              <a:ext uri="{FF2B5EF4-FFF2-40B4-BE49-F238E27FC236}">
                <a16:creationId xmlns:a16="http://schemas.microsoft.com/office/drawing/2014/main" id="{0DB4B2FF-DEF1-2446-A484-F1E54248BD7F}"/>
              </a:ext>
            </a:extLst>
          </p:cNvPr>
          <p:cNvSpPr txBox="1"/>
          <p:nvPr/>
        </p:nvSpPr>
        <p:spPr>
          <a:xfrm>
            <a:off x="150964" y="3010998"/>
            <a:ext cx="2995194" cy="461665"/>
          </a:xfrm>
          <a:prstGeom prst="rect">
            <a:avLst/>
          </a:prstGeom>
          <a:noFill/>
        </p:spPr>
        <p:txBody>
          <a:bodyPr wrap="square" rtlCol="0">
            <a:spAutoFit/>
          </a:bodyPr>
          <a:lstStyle/>
          <a:p>
            <a:r>
              <a:rPr lang="de-DE" sz="2400" b="1" dirty="0" err="1">
                <a:solidFill>
                  <a:srgbClr val="A6A6A6"/>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1600" dirty="0">
              <a:solidFill>
                <a:srgbClr val="A6A6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ußzeilenplatzhalter 4">
            <a:extLst>
              <a:ext uri="{FF2B5EF4-FFF2-40B4-BE49-F238E27FC236}">
                <a16:creationId xmlns:a16="http://schemas.microsoft.com/office/drawing/2014/main" id="{F7FBDC8E-D7B3-7444-997E-FB4CAACAD05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2021 © </a:t>
            </a:r>
            <a:r>
              <a:rPr lang="de-DE" b="1" dirty="0"/>
              <a:t>PIKAS</a:t>
            </a:r>
            <a:r>
              <a:rPr lang="de-DE" dirty="0"/>
              <a:t> </a:t>
            </a:r>
            <a:r>
              <a:rPr lang="de-DE" dirty="0" err="1"/>
              <a:t>digi</a:t>
            </a:r>
            <a:r>
              <a:rPr lang="de-DE" dirty="0"/>
              <a:t> </a:t>
            </a:r>
            <a:r>
              <a:rPr lang="de-DE" i="1" dirty="0"/>
              <a:t>(pikas-digi.dzlm.de)</a:t>
            </a:r>
          </a:p>
        </p:txBody>
      </p:sp>
      <p:sp>
        <p:nvSpPr>
          <p:cNvPr id="14" name="Textfeld 13">
            <a:extLst>
              <a:ext uri="{FF2B5EF4-FFF2-40B4-BE49-F238E27FC236}">
                <a16:creationId xmlns:a16="http://schemas.microsoft.com/office/drawing/2014/main" id="{1B24E016-901E-2F4F-A433-2584B93ADEE4}"/>
              </a:ext>
            </a:extLst>
          </p:cNvPr>
          <p:cNvSpPr txBox="1"/>
          <p:nvPr/>
        </p:nvSpPr>
        <p:spPr>
          <a:xfrm>
            <a:off x="4150517" y="421901"/>
            <a:ext cx="5664043"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20" name="Foliennummernplatzhalter 5">
            <a:extLst>
              <a:ext uri="{FF2B5EF4-FFF2-40B4-BE49-F238E27FC236}">
                <a16:creationId xmlns:a16="http://schemas.microsoft.com/office/drawing/2014/main" id="{FD1D3D5B-85C1-CD42-9138-D5C2779BE351}"/>
              </a:ext>
            </a:extLst>
          </p:cNvPr>
          <p:cNvSpPr>
            <a:spLocks noGrp="1"/>
          </p:cNvSpPr>
          <p:nvPr>
            <p:ph type="sldNum" sz="quarter" idx="12"/>
          </p:nvPr>
        </p:nvSpPr>
        <p:spPr>
          <a:xfrm>
            <a:off x="8610600" y="6356350"/>
            <a:ext cx="2743200" cy="365125"/>
          </a:xfrm>
        </p:spPr>
        <p:txBody>
          <a:bodyPr/>
          <a:lstStyle/>
          <a:p>
            <a:fld id="{63DC21CD-A42E-AB42-85DA-371CDC81102A}" type="slidenum">
              <a:rPr lang="de-DE" smtClean="0"/>
              <a:pPr/>
              <a:t>6</a:t>
            </a:fld>
            <a:endParaRPr lang="de-DE" dirty="0"/>
          </a:p>
        </p:txBody>
      </p:sp>
      <p:grpSp>
        <p:nvGrpSpPr>
          <p:cNvPr id="7" name="Gruppieren 6">
            <a:extLst>
              <a:ext uri="{FF2B5EF4-FFF2-40B4-BE49-F238E27FC236}">
                <a16:creationId xmlns:a16="http://schemas.microsoft.com/office/drawing/2014/main" id="{6243826A-F2CC-E141-BAD2-6EB73655D966}"/>
              </a:ext>
            </a:extLst>
          </p:cNvPr>
          <p:cNvGrpSpPr/>
          <p:nvPr/>
        </p:nvGrpSpPr>
        <p:grpSpPr>
          <a:xfrm>
            <a:off x="8814528" y="2007946"/>
            <a:ext cx="3252266" cy="3718727"/>
            <a:chOff x="8814528" y="2007946"/>
            <a:chExt cx="3252266" cy="3718727"/>
          </a:xfrm>
        </p:grpSpPr>
        <p:pic>
          <p:nvPicPr>
            <p:cNvPr id="26" name="Grafik 25">
              <a:extLst>
                <a:ext uri="{FF2B5EF4-FFF2-40B4-BE49-F238E27FC236}">
                  <a16:creationId xmlns:a16="http://schemas.microsoft.com/office/drawing/2014/main" id="{E7D398FA-7082-9549-B691-C6620B49F308}"/>
                </a:ext>
              </a:extLst>
            </p:cNvPr>
            <p:cNvPicPr>
              <a:picLocks noChangeAspect="1"/>
            </p:cNvPicPr>
            <p:nvPr/>
          </p:nvPicPr>
          <p:blipFill>
            <a:blip r:embed="rId4"/>
            <a:stretch>
              <a:fillRect/>
            </a:stretch>
          </p:blipFill>
          <p:spPr>
            <a:xfrm>
              <a:off x="8814528" y="2007946"/>
              <a:ext cx="3252266" cy="3718727"/>
            </a:xfrm>
            <a:prstGeom prst="rect">
              <a:avLst/>
            </a:prstGeom>
          </p:spPr>
        </p:pic>
        <p:sp>
          <p:nvSpPr>
            <p:cNvPr id="4" name="Textfeld 3">
              <a:extLst>
                <a:ext uri="{FF2B5EF4-FFF2-40B4-BE49-F238E27FC236}">
                  <a16:creationId xmlns:a16="http://schemas.microsoft.com/office/drawing/2014/main" id="{05A408EE-2C38-4D47-AEAB-FFE3B53C4176}"/>
                </a:ext>
              </a:extLst>
            </p:cNvPr>
            <p:cNvSpPr txBox="1"/>
            <p:nvPr/>
          </p:nvSpPr>
          <p:spPr>
            <a:xfrm rot="5400000">
              <a:off x="9215765" y="4724851"/>
              <a:ext cx="1607365" cy="369332"/>
            </a:xfrm>
            <a:prstGeom prst="rect">
              <a:avLst/>
            </a:prstGeom>
            <a:solidFill>
              <a:schemeClr val="bg1"/>
            </a:solidFill>
          </p:spPr>
          <p:txBody>
            <a:bodyPr wrap="square" rtlCol="0">
              <a:spAutoFit/>
            </a:bodyPr>
            <a:lstStyle/>
            <a:p>
              <a:r>
                <a:rPr lang="de-DE" b="1" dirty="0">
                  <a:latin typeface="Grundschrift" pitchFamily="2" charset="0"/>
                </a:rPr>
                <a:t>IMPULSVIDEOS</a:t>
              </a:r>
            </a:p>
          </p:txBody>
        </p:sp>
      </p:grpSp>
      <p:sp>
        <p:nvSpPr>
          <p:cNvPr id="19" name="Abgerundetes Rechteck 18">
            <a:extLst>
              <a:ext uri="{FF2B5EF4-FFF2-40B4-BE49-F238E27FC236}">
                <a16:creationId xmlns:a16="http://schemas.microsoft.com/office/drawing/2014/main" id="{9A9AD40E-7CA8-2C4A-8E0E-B085C429F74F}"/>
              </a:ext>
            </a:extLst>
          </p:cNvPr>
          <p:cNvSpPr/>
          <p:nvPr/>
        </p:nvSpPr>
        <p:spPr>
          <a:xfrm>
            <a:off x="10893984" y="5956300"/>
            <a:ext cx="2171142" cy="457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custDataLst>
      <p:tags r:id="rId1"/>
    </p:custDataLst>
    <p:extLst>
      <p:ext uri="{BB962C8B-B14F-4D97-AF65-F5344CB8AC3E}">
        <p14:creationId xmlns:p14="http://schemas.microsoft.com/office/powerpoint/2010/main" val="371940956"/>
      </p:ext>
    </p:extLst>
  </p:cSld>
  <p:clrMapOvr>
    <a:masterClrMapping/>
  </p:clrMapOvr>
  <mc:AlternateContent xmlns:mc="http://schemas.openxmlformats.org/markup-compatibility/2006" xmlns:p14="http://schemas.microsoft.com/office/powerpoint/2010/main">
    <mc:Choice Requires="p14">
      <p:transition spd="slow" p14:dur="2000" advTm="84894"/>
    </mc:Choice>
    <mc:Fallback xmlns="">
      <p:transition spd="slow" advTm="848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36EAF175-7C8A-6848-9376-CE584E469901}"/>
              </a:ext>
            </a:extLst>
          </p:cNvPr>
          <p:cNvGrpSpPr>
            <a:grpSpLocks noChangeAspect="1"/>
          </p:cNvGrpSpPr>
          <p:nvPr/>
        </p:nvGrpSpPr>
        <p:grpSpPr>
          <a:xfrm>
            <a:off x="8280910" y="1144800"/>
            <a:ext cx="7401600" cy="5212180"/>
            <a:chOff x="8280910" y="1697807"/>
            <a:chExt cx="6615404" cy="4658543"/>
          </a:xfrm>
        </p:grpSpPr>
        <p:sp>
          <p:nvSpPr>
            <p:cNvPr id="16" name="Abgerundetes Rechteck 15">
              <a:extLst>
                <a:ext uri="{FF2B5EF4-FFF2-40B4-BE49-F238E27FC236}">
                  <a16:creationId xmlns:a16="http://schemas.microsoft.com/office/drawing/2014/main" id="{525B4359-62DC-964B-B456-8B1F0BD8763A}"/>
                </a:ext>
              </a:extLst>
            </p:cNvPr>
            <p:cNvSpPr/>
            <p:nvPr/>
          </p:nvSpPr>
          <p:spPr>
            <a:xfrm>
              <a:off x="8280910" y="1697807"/>
              <a:ext cx="6615404" cy="4658543"/>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20" name="Grafik 19">
              <a:extLst>
                <a:ext uri="{FF2B5EF4-FFF2-40B4-BE49-F238E27FC236}">
                  <a16:creationId xmlns:a16="http://schemas.microsoft.com/office/drawing/2014/main" id="{8F10388C-3DF8-3743-BE5E-56A64C8CFFF2}"/>
                </a:ext>
              </a:extLst>
            </p:cNvPr>
            <p:cNvPicPr>
              <a:picLocks noChangeAspect="1"/>
            </p:cNvPicPr>
            <p:nvPr/>
          </p:nvPicPr>
          <p:blipFill rotWithShape="1">
            <a:blip r:embed="rId4"/>
            <a:srcRect l="30892" t="98639"/>
            <a:stretch/>
          </p:blipFill>
          <p:spPr>
            <a:xfrm>
              <a:off x="10455005" y="5970422"/>
              <a:ext cx="4100005" cy="115623"/>
            </a:xfrm>
            <a:prstGeom prst="rect">
              <a:avLst/>
            </a:prstGeom>
          </p:spPr>
        </p:pic>
      </p:grpSp>
      <p:pic>
        <p:nvPicPr>
          <p:cNvPr id="6" name="Grafik 5">
            <a:extLst>
              <a:ext uri="{FF2B5EF4-FFF2-40B4-BE49-F238E27FC236}">
                <a16:creationId xmlns:a16="http://schemas.microsoft.com/office/drawing/2014/main" id="{50544870-1F80-1D41-B0AF-50E574F7E2B7}"/>
              </a:ext>
            </a:extLst>
          </p:cNvPr>
          <p:cNvPicPr>
            <a:picLocks noChangeAspect="1"/>
          </p:cNvPicPr>
          <p:nvPr/>
        </p:nvPicPr>
        <p:blipFill>
          <a:blip r:embed="rId5"/>
          <a:stretch>
            <a:fillRect/>
          </a:stretch>
        </p:blipFill>
        <p:spPr>
          <a:xfrm>
            <a:off x="8662773" y="1432453"/>
            <a:ext cx="6638400" cy="4636873"/>
          </a:xfrm>
          <a:prstGeom prst="rect">
            <a:avLst/>
          </a:prstGeom>
        </p:spPr>
      </p:pic>
      <p:sp>
        <p:nvSpPr>
          <p:cNvPr id="13" name="Textfeld 12">
            <a:extLst>
              <a:ext uri="{FF2B5EF4-FFF2-40B4-BE49-F238E27FC236}">
                <a16:creationId xmlns:a16="http://schemas.microsoft.com/office/drawing/2014/main" id="{00C0B26A-7E60-3247-A199-96453BCD123A}"/>
              </a:ext>
            </a:extLst>
          </p:cNvPr>
          <p:cNvSpPr txBox="1"/>
          <p:nvPr/>
        </p:nvSpPr>
        <p:spPr>
          <a:xfrm>
            <a:off x="150963" y="1360618"/>
            <a:ext cx="7902000" cy="2708434"/>
          </a:xfrm>
          <a:prstGeom prst="rect">
            <a:avLst/>
          </a:prstGeom>
          <a:solidFill>
            <a:schemeClr val="bg1"/>
          </a:solidFill>
        </p:spPr>
        <p:txBody>
          <a:bodyPr wrap="square" rtlCol="0">
            <a:spAutoFit/>
          </a:bodyPr>
          <a:lstStyle/>
          <a:p>
            <a:r>
              <a:rPr lang="de-DE" sz="2400" b="1" dirty="0">
                <a:latin typeface="Open Sans" panose="020B0606030504020204" pitchFamily="34" charset="0"/>
                <a:ea typeface="Open Sans" panose="020B0606030504020204" pitchFamily="34" charset="0"/>
                <a:cs typeface="Open Sans" panose="020B0606030504020204" pitchFamily="34" charset="0"/>
              </a:rPr>
              <a:t>Entdeckerfilme</a:t>
            </a:r>
          </a:p>
          <a:p>
            <a:endParaRPr lang="de-DE" sz="1000" b="1" dirty="0">
              <a:latin typeface="Open Sans" panose="020B0606030504020204" pitchFamily="34" charset="0"/>
              <a:ea typeface="Open Sans" panose="020B0606030504020204" pitchFamily="34" charset="0"/>
              <a:cs typeface="Open Sans" panose="020B0606030504020204" pitchFamily="34" charset="0"/>
            </a:endParaRPr>
          </a:p>
          <a:p>
            <a:r>
              <a:rPr lang="de-DE" sz="2400" dirty="0">
                <a:latin typeface="Open Sans" panose="020B0606030504020204" pitchFamily="34" charset="0"/>
                <a:ea typeface="Open Sans" panose="020B0606030504020204" pitchFamily="34" charset="0"/>
                <a:cs typeface="Open Sans" panose="020B0606030504020204" pitchFamily="34" charset="0"/>
              </a:rPr>
              <a:t>„Videoclips, die […] eine alltagsnahe mathematikhaltige Situation modellhaft darstellen. Sie […] sollen die Lernenden zum eigenständigen Erkunden, Beschreiben, Hinterfragen, Begründen, Vermuten, Ausprobieren und Weiterdenken anregen.“ </a:t>
            </a:r>
          </a:p>
          <a:p>
            <a:pPr algn="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(Römer i.V.)</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dirty="0"/>
          </a:p>
        </p:txBody>
      </p:sp>
      <p:sp>
        <p:nvSpPr>
          <p:cNvPr id="3" name="Textfeld 2">
            <a:extLst>
              <a:ext uri="{FF2B5EF4-FFF2-40B4-BE49-F238E27FC236}">
                <a16:creationId xmlns:a16="http://schemas.microsoft.com/office/drawing/2014/main" id="{AE084BF2-D852-674F-AF69-2F9975AFBF1A}"/>
              </a:ext>
            </a:extLst>
          </p:cNvPr>
          <p:cNvSpPr txBox="1"/>
          <p:nvPr/>
        </p:nvSpPr>
        <p:spPr>
          <a:xfrm>
            <a:off x="150964" y="4422994"/>
            <a:ext cx="4749888" cy="461665"/>
          </a:xfrm>
          <a:prstGeom prst="rect">
            <a:avLst/>
          </a:prstGeom>
          <a:noFill/>
        </p:spPr>
        <p:txBody>
          <a:bodyPr wrap="square" rtlCol="0">
            <a:spAutoFit/>
          </a:bodyPr>
          <a:lstStyle/>
          <a:p>
            <a:r>
              <a:rPr lang="de-DE" sz="2400" b="1" dirty="0">
                <a:solidFill>
                  <a:srgbClr val="A6A6A6"/>
                </a:solidFill>
                <a:latin typeface="Open Sans" panose="020B0606030504020204" pitchFamily="34" charset="0"/>
                <a:ea typeface="Open Sans" panose="020B0606030504020204" pitchFamily="34" charset="0"/>
                <a:cs typeface="Open Sans" panose="020B0606030504020204" pitchFamily="34" charset="0"/>
              </a:rPr>
              <a:t>Impulsvideos</a:t>
            </a:r>
          </a:p>
        </p:txBody>
      </p:sp>
      <p:sp>
        <p:nvSpPr>
          <p:cNvPr id="12" name="Textfeld 11">
            <a:extLst>
              <a:ext uri="{FF2B5EF4-FFF2-40B4-BE49-F238E27FC236}">
                <a16:creationId xmlns:a16="http://schemas.microsoft.com/office/drawing/2014/main" id="{0DB4B2FF-DEF1-2446-A484-F1E54248BD7F}"/>
              </a:ext>
            </a:extLst>
          </p:cNvPr>
          <p:cNvSpPr txBox="1"/>
          <p:nvPr/>
        </p:nvSpPr>
        <p:spPr>
          <a:xfrm>
            <a:off x="150964" y="5248184"/>
            <a:ext cx="2995194" cy="461665"/>
          </a:xfrm>
          <a:prstGeom prst="rect">
            <a:avLst/>
          </a:prstGeom>
          <a:noFill/>
        </p:spPr>
        <p:txBody>
          <a:bodyPr wrap="square" rtlCol="0">
            <a:spAutoFit/>
          </a:bodyPr>
          <a:lstStyle/>
          <a:p>
            <a:r>
              <a:rPr lang="de-DE" sz="2400" b="1" dirty="0" err="1">
                <a:solidFill>
                  <a:srgbClr val="A6A6A6"/>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1600" dirty="0">
              <a:solidFill>
                <a:srgbClr val="A6A6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ußzeilenplatzhalter 4">
            <a:extLst>
              <a:ext uri="{FF2B5EF4-FFF2-40B4-BE49-F238E27FC236}">
                <a16:creationId xmlns:a16="http://schemas.microsoft.com/office/drawing/2014/main" id="{F7FBDC8E-D7B3-7444-997E-FB4CAACAD05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März 2021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14" name="Textfeld 13">
            <a:extLst>
              <a:ext uri="{FF2B5EF4-FFF2-40B4-BE49-F238E27FC236}">
                <a16:creationId xmlns:a16="http://schemas.microsoft.com/office/drawing/2014/main" id="{1B24E016-901E-2F4F-A433-2584B93ADEE4}"/>
              </a:ext>
            </a:extLst>
          </p:cNvPr>
          <p:cNvSpPr txBox="1"/>
          <p:nvPr/>
        </p:nvSpPr>
        <p:spPr>
          <a:xfrm>
            <a:off x="4150517" y="421901"/>
            <a:ext cx="5664043"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22" name="Rechteck 21">
            <a:extLst>
              <a:ext uri="{FF2B5EF4-FFF2-40B4-BE49-F238E27FC236}">
                <a16:creationId xmlns:a16="http://schemas.microsoft.com/office/drawing/2014/main" id="{35BBF29C-37F7-AB41-B09F-F6D6ECCB364F}"/>
              </a:ext>
            </a:extLst>
          </p:cNvPr>
          <p:cNvSpPr/>
          <p:nvPr/>
        </p:nvSpPr>
        <p:spPr bwMode="auto">
          <a:xfrm>
            <a:off x="8154000" y="6354000"/>
            <a:ext cx="2743200" cy="430887"/>
          </a:xfrm>
          <a:prstGeom prst="rect">
            <a:avLst/>
          </a:prstGeom>
        </p:spPr>
        <p:txBody>
          <a:bodyPr wrap="square">
            <a:spAutoFit/>
          </a:bodyPr>
          <a:lstStyle/>
          <a:p>
            <a:r>
              <a:rPr lang="de-DE" sz="1100" dirty="0">
                <a:solidFill>
                  <a:srgbClr val="317E87"/>
                </a:solidFill>
                <a:latin typeface="Open Sans"/>
                <a:ea typeface="Open Sans"/>
                <a:cs typeface="Open Sans"/>
              </a:rPr>
              <a:t>https://grundschul-</a:t>
            </a:r>
            <a:r>
              <a:rPr lang="de-DE" sz="1100" dirty="0" err="1">
                <a:solidFill>
                  <a:srgbClr val="317E87"/>
                </a:solidFill>
                <a:latin typeface="Open Sans"/>
                <a:ea typeface="Open Sans"/>
                <a:cs typeface="Open Sans"/>
              </a:rPr>
              <a:t>blog.de</a:t>
            </a:r>
            <a:r>
              <a:rPr lang="de-DE" sz="1100" dirty="0">
                <a:solidFill>
                  <a:srgbClr val="317E87"/>
                </a:solidFill>
                <a:latin typeface="Open Sans"/>
                <a:ea typeface="Open Sans"/>
                <a:cs typeface="Open Sans"/>
              </a:rPr>
              <a:t>/rechnen-bis-20-entdeckerfilm-zahlenbuch/</a:t>
            </a:r>
            <a:endParaRPr lang="de-DE" sz="1100" dirty="0"/>
          </a:p>
        </p:txBody>
      </p:sp>
      <p:sp>
        <p:nvSpPr>
          <p:cNvPr id="23" name="Foliennummernplatzhalter 5">
            <a:extLst>
              <a:ext uri="{FF2B5EF4-FFF2-40B4-BE49-F238E27FC236}">
                <a16:creationId xmlns:a16="http://schemas.microsoft.com/office/drawing/2014/main" id="{7E5BA0B8-CD5A-C84B-870D-FAE14BE652D3}"/>
              </a:ext>
            </a:extLst>
          </p:cNvPr>
          <p:cNvSpPr>
            <a:spLocks noGrp="1"/>
          </p:cNvSpPr>
          <p:nvPr>
            <p:ph type="sldNum" sz="quarter" idx="12"/>
          </p:nvPr>
        </p:nvSpPr>
        <p:spPr>
          <a:xfrm>
            <a:off x="10212946" y="6356350"/>
            <a:ext cx="1140854" cy="365125"/>
          </a:xfrm>
        </p:spPr>
        <p:txBody>
          <a:bodyPr/>
          <a:lstStyle/>
          <a:p>
            <a:fld id="{63DC21CD-A42E-AB42-85DA-371CDC81102A}" type="slidenum">
              <a:rPr lang="de-DE" smtClean="0"/>
              <a:pPr/>
              <a:t>7</a:t>
            </a:fld>
            <a:endParaRPr lang="de-DE" dirty="0"/>
          </a:p>
        </p:txBody>
      </p:sp>
    </p:spTree>
    <p:custDataLst>
      <p:tags r:id="rId1"/>
    </p:custDataLst>
    <p:extLst>
      <p:ext uri="{BB962C8B-B14F-4D97-AF65-F5344CB8AC3E}">
        <p14:creationId xmlns:p14="http://schemas.microsoft.com/office/powerpoint/2010/main" val="3989489123"/>
      </p:ext>
    </p:extLst>
  </p:cSld>
  <p:clrMapOvr>
    <a:masterClrMapping/>
  </p:clrMapOvr>
  <mc:AlternateContent xmlns:mc="http://schemas.openxmlformats.org/markup-compatibility/2006" xmlns:p14="http://schemas.microsoft.com/office/powerpoint/2010/main">
    <mc:Choice Requires="p14">
      <p:transition spd="slow" p14:dur="2000" advTm="84894"/>
    </mc:Choice>
    <mc:Fallback xmlns="">
      <p:transition spd="slow" advTm="8489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bgerundetes Rechteck 12">
            <a:extLst>
              <a:ext uri="{FF2B5EF4-FFF2-40B4-BE49-F238E27FC236}">
                <a16:creationId xmlns:a16="http://schemas.microsoft.com/office/drawing/2014/main" id="{CB6A1591-1241-864C-B562-B026A6F91C38}"/>
              </a:ext>
            </a:extLst>
          </p:cNvPr>
          <p:cNvSpPr/>
          <p:nvPr/>
        </p:nvSpPr>
        <p:spPr>
          <a:xfrm>
            <a:off x="8280910" y="1144800"/>
            <a:ext cx="7402481" cy="5212800"/>
          </a:xfrm>
          <a:prstGeom prst="roundRect">
            <a:avLst>
              <a:gd name="adj" fmla="val 5903"/>
            </a:avLst>
          </a:prstGeom>
          <a:solidFill>
            <a:schemeClr val="tx1">
              <a:lumMod val="75000"/>
              <a:lumOff val="25000"/>
            </a:schemeClr>
          </a:solidFill>
          <a:ln w="19050">
            <a:solidFill>
              <a:schemeClr val="bg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C54D68E7-9ACE-DC46-A319-3802C225B332}"/>
              </a:ext>
            </a:extLst>
          </p:cNvPr>
          <p:cNvPicPr>
            <a:picLocks noChangeAspect="1"/>
          </p:cNvPicPr>
          <p:nvPr/>
        </p:nvPicPr>
        <p:blipFill rotWithShape="1">
          <a:blip r:embed="rId4"/>
          <a:srcRect l="9585" t="3704" r="20572" b="6152"/>
          <a:stretch/>
        </p:blipFill>
        <p:spPr>
          <a:xfrm>
            <a:off x="8662681" y="1429205"/>
            <a:ext cx="6386819" cy="4636800"/>
          </a:xfrm>
          <a:prstGeom prst="rect">
            <a:avLst/>
          </a:prstGeom>
        </p:spPr>
      </p:pic>
      <p:sp>
        <p:nvSpPr>
          <p:cNvPr id="20" name="Textfeld 19">
            <a:extLst>
              <a:ext uri="{FF2B5EF4-FFF2-40B4-BE49-F238E27FC236}">
                <a16:creationId xmlns:a16="http://schemas.microsoft.com/office/drawing/2014/main" id="{FC87FBC0-3EA2-7946-B45B-FBDBBCE2554C}"/>
              </a:ext>
            </a:extLst>
          </p:cNvPr>
          <p:cNvSpPr txBox="1">
            <a:spLocks noChangeAspect="1"/>
          </p:cNvSpPr>
          <p:nvPr/>
        </p:nvSpPr>
        <p:spPr>
          <a:xfrm>
            <a:off x="150825" y="2185808"/>
            <a:ext cx="7902000" cy="3077766"/>
          </a:xfrm>
          <a:prstGeom prst="rect">
            <a:avLst/>
          </a:prstGeom>
          <a:solidFill>
            <a:schemeClr val="bg1"/>
          </a:solidFill>
        </p:spPr>
        <p:txBody>
          <a:bodyPr wrap="square" rtlCol="0">
            <a:spAutoFit/>
          </a:bodyPr>
          <a:lstStyle/>
          <a:p>
            <a:r>
              <a:rPr lang="de-DE" sz="2400" b="1" dirty="0">
                <a:latin typeface="Open Sans" panose="020B0606030504020204" pitchFamily="34" charset="0"/>
                <a:ea typeface="Open Sans" panose="020B0606030504020204" pitchFamily="34" charset="0"/>
                <a:cs typeface="Open Sans" panose="020B0606030504020204" pitchFamily="34" charset="0"/>
              </a:rPr>
              <a:t>Impulsvideo</a:t>
            </a:r>
          </a:p>
          <a:p>
            <a:endParaRPr lang="de-DE" sz="1000" dirty="0">
              <a:latin typeface="Open Sans" panose="020B0606030504020204" pitchFamily="34" charset="0"/>
              <a:ea typeface="Open Sans" panose="020B0606030504020204" pitchFamily="34" charset="0"/>
              <a:cs typeface="Open Sans" panose="020B0606030504020204" pitchFamily="34" charset="0"/>
            </a:endParaRPr>
          </a:p>
          <a:p>
            <a:r>
              <a:rPr lang="de-DE" sz="2400" dirty="0">
                <a:latin typeface="Open Sans" panose="020B0606030504020204" pitchFamily="34" charset="0"/>
                <a:ea typeface="Open Sans" panose="020B0606030504020204" pitchFamily="34" charset="0"/>
                <a:cs typeface="Open Sans" panose="020B0606030504020204" pitchFamily="34" charset="0"/>
              </a:rPr>
              <a:t>Impulsvideos sind kurze Video-Clips, die zu mathematischen Denk- und Arbeitsweisen anregen, indem sie Aufgabenstellungen sowie eine Auswahl übergreifender Lösungsstrategien (keine fertigen Lösungen) präsentieren und in den didaktischen Ergänzungen mögliche Hilfestellungen bieten. </a:t>
            </a:r>
          </a:p>
          <a:p>
            <a:pPr algn="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de-DE" sz="16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Schorcht</a:t>
            </a:r>
            <a:r>
              <a:rPr lang="de-DE" sz="16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&amp; Schnell, i.V.)</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Datumsplatzhalter 1">
            <a:extLst>
              <a:ext uri="{FF2B5EF4-FFF2-40B4-BE49-F238E27FC236}">
                <a16:creationId xmlns:a16="http://schemas.microsoft.com/office/drawing/2014/main" id="{D28987E1-FFDF-0F4C-811E-9FA69D5FD0A0}"/>
              </a:ext>
            </a:extLst>
          </p:cNvPr>
          <p:cNvSpPr>
            <a:spLocks noGrp="1"/>
          </p:cNvSpPr>
          <p:nvPr>
            <p:ph type="dt" sz="half" idx="10"/>
          </p:nvPr>
        </p:nvSpPr>
        <p:spPr/>
        <p:txBody>
          <a:bodyPr/>
          <a:lstStyle/>
          <a:p>
            <a:fld id="{DFE27F60-F2BF-7147-9E20-00AF90886D39}" type="datetime1">
              <a:rPr lang="de-DE" smtClean="0"/>
              <a:t>03.09.21</a:t>
            </a:fld>
            <a:endParaRPr lang="de-DE" dirty="0"/>
          </a:p>
        </p:txBody>
      </p:sp>
      <p:sp>
        <p:nvSpPr>
          <p:cNvPr id="10" name="Textfeld 9">
            <a:extLst>
              <a:ext uri="{FF2B5EF4-FFF2-40B4-BE49-F238E27FC236}">
                <a16:creationId xmlns:a16="http://schemas.microsoft.com/office/drawing/2014/main" id="{26006635-B98D-4A4A-94A0-93C4862914A3}"/>
              </a:ext>
            </a:extLst>
          </p:cNvPr>
          <p:cNvSpPr txBox="1"/>
          <p:nvPr/>
        </p:nvSpPr>
        <p:spPr>
          <a:xfrm>
            <a:off x="150964" y="1360618"/>
            <a:ext cx="3686732" cy="461665"/>
          </a:xfrm>
          <a:prstGeom prst="rect">
            <a:avLst/>
          </a:prstGeom>
          <a:noFill/>
        </p:spPr>
        <p:txBody>
          <a:bodyPr wrap="square" rtlCol="0">
            <a:spAutoFit/>
          </a:bodyPr>
          <a:lstStyle/>
          <a:p>
            <a:r>
              <a:rPr lang="de-DE" sz="2400" b="1" dirty="0">
                <a:solidFill>
                  <a:srgbClr val="A6A6A6"/>
                </a:solidFill>
                <a:latin typeface="Open Sans" panose="020B0606030504020204" pitchFamily="34" charset="0"/>
              </a:rPr>
              <a:t>Entdeckervideos</a:t>
            </a:r>
          </a:p>
        </p:txBody>
      </p:sp>
      <p:sp>
        <p:nvSpPr>
          <p:cNvPr id="12" name="Textfeld 11">
            <a:extLst>
              <a:ext uri="{FF2B5EF4-FFF2-40B4-BE49-F238E27FC236}">
                <a16:creationId xmlns:a16="http://schemas.microsoft.com/office/drawing/2014/main" id="{0DB4B2FF-DEF1-2446-A484-F1E54248BD7F}"/>
              </a:ext>
            </a:extLst>
          </p:cNvPr>
          <p:cNvSpPr txBox="1"/>
          <p:nvPr/>
        </p:nvSpPr>
        <p:spPr>
          <a:xfrm>
            <a:off x="150964" y="5579129"/>
            <a:ext cx="2995194" cy="461665"/>
          </a:xfrm>
          <a:prstGeom prst="rect">
            <a:avLst/>
          </a:prstGeom>
          <a:noFill/>
        </p:spPr>
        <p:txBody>
          <a:bodyPr wrap="square" rtlCol="0">
            <a:spAutoFit/>
          </a:bodyPr>
          <a:lstStyle/>
          <a:p>
            <a:r>
              <a:rPr lang="de-DE" sz="2400" b="1" dirty="0" err="1">
                <a:solidFill>
                  <a:srgbClr val="A6A6A6"/>
                </a:solidFill>
                <a:latin typeface="Open Sans" panose="020B0606030504020204" pitchFamily="34" charset="0"/>
                <a:ea typeface="Open Sans" panose="020B0606030504020204" pitchFamily="34" charset="0"/>
                <a:cs typeface="Open Sans" panose="020B0606030504020204" pitchFamily="34" charset="0"/>
              </a:rPr>
              <a:t>Erklärvideos</a:t>
            </a:r>
            <a:endParaRPr lang="de-DE" sz="1600" dirty="0">
              <a:solidFill>
                <a:srgbClr val="A6A6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Fußzeilenplatzhalter 4">
            <a:extLst>
              <a:ext uri="{FF2B5EF4-FFF2-40B4-BE49-F238E27FC236}">
                <a16:creationId xmlns:a16="http://schemas.microsoft.com/office/drawing/2014/main" id="{F7FBDC8E-D7B3-7444-997E-FB4CAACAD05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März 2021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14" name="Textfeld 13">
            <a:extLst>
              <a:ext uri="{FF2B5EF4-FFF2-40B4-BE49-F238E27FC236}">
                <a16:creationId xmlns:a16="http://schemas.microsoft.com/office/drawing/2014/main" id="{1B24E016-901E-2F4F-A433-2584B93ADEE4}"/>
              </a:ext>
            </a:extLst>
          </p:cNvPr>
          <p:cNvSpPr txBox="1"/>
          <p:nvPr/>
        </p:nvSpPr>
        <p:spPr>
          <a:xfrm>
            <a:off x="4150517" y="421901"/>
            <a:ext cx="5664043" cy="584775"/>
          </a:xfrm>
          <a:prstGeom prst="rect">
            <a:avLst/>
          </a:prstGeom>
          <a:solidFill>
            <a:srgbClr val="428891"/>
          </a:solidFill>
        </p:spPr>
        <p:txBody>
          <a:bodyPr wrap="square" rtlCol="0">
            <a:spAutoFit/>
          </a:bodyPr>
          <a:lstStyle/>
          <a:p>
            <a:r>
              <a:rPr lang="de-DE" sz="3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Erklärvideos</a:t>
            </a:r>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als Lernvideos</a:t>
            </a:r>
          </a:p>
        </p:txBody>
      </p:sp>
      <p:sp>
        <p:nvSpPr>
          <p:cNvPr id="21" name="Rechteck 20">
            <a:extLst>
              <a:ext uri="{FF2B5EF4-FFF2-40B4-BE49-F238E27FC236}">
                <a16:creationId xmlns:a16="http://schemas.microsoft.com/office/drawing/2014/main" id="{49A2DEED-F344-E243-AC68-ECF6F6A5FCA9}"/>
              </a:ext>
            </a:extLst>
          </p:cNvPr>
          <p:cNvSpPr/>
          <p:nvPr/>
        </p:nvSpPr>
        <p:spPr bwMode="auto">
          <a:xfrm>
            <a:off x="8154000" y="6354000"/>
            <a:ext cx="4304700" cy="430887"/>
          </a:xfrm>
          <a:prstGeom prst="rect">
            <a:avLst/>
          </a:prstGeom>
        </p:spPr>
        <p:txBody>
          <a:bodyPr wrap="square">
            <a:spAutoFit/>
          </a:bodyPr>
          <a:lstStyle/>
          <a:p>
            <a:r>
              <a:rPr lang="de-DE" sz="1100" dirty="0">
                <a:solidFill>
                  <a:srgbClr val="317E87"/>
                </a:solidFill>
                <a:latin typeface="Open Sans"/>
                <a:ea typeface="Open Sans"/>
                <a:cs typeface="Open Sans"/>
              </a:rPr>
              <a:t>https://www.uni-giessen.de/fbz/fb07/</a:t>
            </a:r>
          </a:p>
          <a:p>
            <a:r>
              <a:rPr lang="de-DE" sz="1100" dirty="0">
                <a:solidFill>
                  <a:srgbClr val="317E87"/>
                </a:solidFill>
                <a:latin typeface="Open Sans"/>
                <a:ea typeface="Open Sans"/>
                <a:cs typeface="Open Sans"/>
              </a:rPr>
              <a:t>fachgebiete/mathematik/</a:t>
            </a:r>
            <a:r>
              <a:rPr lang="de-DE" sz="1100" dirty="0" err="1">
                <a:solidFill>
                  <a:srgbClr val="317E87"/>
                </a:solidFill>
                <a:latin typeface="Open Sans"/>
                <a:ea typeface="Open Sans"/>
                <a:cs typeface="Open Sans"/>
              </a:rPr>
              <a:t>idm</a:t>
            </a:r>
            <a:r>
              <a:rPr lang="de-DE" sz="1100" dirty="0">
                <a:solidFill>
                  <a:srgbClr val="317E87"/>
                </a:solidFill>
                <a:latin typeface="Open Sans"/>
                <a:ea typeface="Open Sans"/>
                <a:cs typeface="Open Sans"/>
              </a:rPr>
              <a:t>/</a:t>
            </a:r>
            <a:r>
              <a:rPr lang="de-DE" sz="1100" dirty="0" err="1">
                <a:solidFill>
                  <a:srgbClr val="317E87"/>
                </a:solidFill>
                <a:latin typeface="Open Sans"/>
                <a:ea typeface="Open Sans"/>
                <a:cs typeface="Open Sans"/>
              </a:rPr>
              <a:t>projekt</a:t>
            </a:r>
            <a:r>
              <a:rPr lang="de-DE" sz="1100" dirty="0">
                <a:solidFill>
                  <a:srgbClr val="317E87"/>
                </a:solidFill>
                <a:latin typeface="Open Sans"/>
                <a:ea typeface="Open Sans"/>
                <a:cs typeface="Open Sans"/>
              </a:rPr>
              <a:t>/Matheklips/</a:t>
            </a:r>
            <a:r>
              <a:rPr lang="de-DE" sz="1100" dirty="0" err="1">
                <a:solidFill>
                  <a:srgbClr val="317E87"/>
                </a:solidFill>
                <a:latin typeface="Open Sans"/>
                <a:ea typeface="Open Sans"/>
                <a:cs typeface="Open Sans"/>
              </a:rPr>
              <a:t>index.html</a:t>
            </a:r>
            <a:endParaRPr lang="de-DE" sz="1100" dirty="0"/>
          </a:p>
        </p:txBody>
      </p:sp>
      <p:sp>
        <p:nvSpPr>
          <p:cNvPr id="22" name="Foliennummernplatzhalter 5">
            <a:extLst>
              <a:ext uri="{FF2B5EF4-FFF2-40B4-BE49-F238E27FC236}">
                <a16:creationId xmlns:a16="http://schemas.microsoft.com/office/drawing/2014/main" id="{C6BCFBE9-DBE4-BC4E-8062-757BB9643DF4}"/>
              </a:ext>
            </a:extLst>
          </p:cNvPr>
          <p:cNvSpPr>
            <a:spLocks noGrp="1"/>
          </p:cNvSpPr>
          <p:nvPr>
            <p:ph type="sldNum" sz="quarter" idx="12"/>
          </p:nvPr>
        </p:nvSpPr>
        <p:spPr>
          <a:xfrm>
            <a:off x="10212946" y="6356350"/>
            <a:ext cx="1140854" cy="365125"/>
          </a:xfrm>
        </p:spPr>
        <p:txBody>
          <a:bodyPr/>
          <a:lstStyle/>
          <a:p>
            <a:fld id="{63DC21CD-A42E-AB42-85DA-371CDC81102A}" type="slidenum">
              <a:rPr lang="de-DE" smtClean="0"/>
              <a:pPr/>
              <a:t>8</a:t>
            </a:fld>
            <a:endParaRPr lang="de-DE" dirty="0"/>
          </a:p>
        </p:txBody>
      </p:sp>
    </p:spTree>
    <p:custDataLst>
      <p:tags r:id="rId1"/>
    </p:custDataLst>
    <p:extLst>
      <p:ext uri="{BB962C8B-B14F-4D97-AF65-F5344CB8AC3E}">
        <p14:creationId xmlns:p14="http://schemas.microsoft.com/office/powerpoint/2010/main" val="2558101693"/>
      </p:ext>
    </p:extLst>
  </p:cSld>
  <p:clrMapOvr>
    <a:masterClrMapping/>
  </p:clrMapOvr>
  <mc:AlternateContent xmlns:mc="http://schemas.openxmlformats.org/markup-compatibility/2006" xmlns:p14="http://schemas.microsoft.com/office/powerpoint/2010/main">
    <mc:Choice Requires="p14">
      <p:transition spd="slow" p14:dur="2000" advTm="84894"/>
    </mc:Choice>
    <mc:Fallback xmlns="">
      <p:transition spd="slow" advTm="8489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5.9|2.7|2.5|19.1"/>
</p:tagLst>
</file>

<file path=ppt/tags/tag10.xml><?xml version="1.0" encoding="utf-8"?>
<p:tagLst xmlns:a="http://schemas.openxmlformats.org/drawingml/2006/main" xmlns:r="http://schemas.openxmlformats.org/officeDocument/2006/relationships" xmlns:p="http://schemas.openxmlformats.org/presentationml/2006/main">
  <p:tag name="TIMING" val="|70.6"/>
</p:tagLst>
</file>

<file path=ppt/tags/tag11.xml><?xml version="1.0" encoding="utf-8"?>
<p:tagLst xmlns:a="http://schemas.openxmlformats.org/drawingml/2006/main" xmlns:r="http://schemas.openxmlformats.org/officeDocument/2006/relationships" xmlns:p="http://schemas.openxmlformats.org/presentationml/2006/main">
  <p:tag name="TIMING" val="|2.7|5.9|2.7|2.5|19.1"/>
</p:tagLst>
</file>

<file path=ppt/tags/tag12.xml><?xml version="1.0" encoding="utf-8"?>
<p:tagLst xmlns:a="http://schemas.openxmlformats.org/drawingml/2006/main" xmlns:r="http://schemas.openxmlformats.org/officeDocument/2006/relationships" xmlns:p="http://schemas.openxmlformats.org/presentationml/2006/main">
  <p:tag name="TIMING" val="|38|4.7"/>
</p:tagLst>
</file>

<file path=ppt/tags/tag13.xml><?xml version="1.0" encoding="utf-8"?>
<p:tagLst xmlns:a="http://schemas.openxmlformats.org/drawingml/2006/main" xmlns:r="http://schemas.openxmlformats.org/officeDocument/2006/relationships" xmlns:p="http://schemas.openxmlformats.org/presentationml/2006/main">
  <p:tag name="TIMING" val="|2.7|5.9|2.7|2.5|19.1"/>
</p:tagLst>
</file>

<file path=ppt/tags/tag14.xml><?xml version="1.0" encoding="utf-8"?>
<p:tagLst xmlns:a="http://schemas.openxmlformats.org/drawingml/2006/main" xmlns:r="http://schemas.openxmlformats.org/officeDocument/2006/relationships" xmlns:p="http://schemas.openxmlformats.org/presentationml/2006/main">
  <p:tag name="TIMING" val="|2.7|5.9|2.7|2.5|19.1"/>
</p:tagLst>
</file>

<file path=ppt/tags/tag15.xml><?xml version="1.0" encoding="utf-8"?>
<p:tagLst xmlns:a="http://schemas.openxmlformats.org/drawingml/2006/main" xmlns:r="http://schemas.openxmlformats.org/officeDocument/2006/relationships" xmlns:p="http://schemas.openxmlformats.org/presentationml/2006/main">
  <p:tag name="TIMING" val="|2.7|5.9|2.7|2.5|19.1"/>
</p:tagLst>
</file>

<file path=ppt/tags/tag16.xml><?xml version="1.0" encoding="utf-8"?>
<p:tagLst xmlns:a="http://schemas.openxmlformats.org/drawingml/2006/main" xmlns:r="http://schemas.openxmlformats.org/officeDocument/2006/relationships" xmlns:p="http://schemas.openxmlformats.org/presentationml/2006/main">
  <p:tag name="TIMING" val="|2.7|5.9|2.7|2.5|19.1"/>
</p:tagLst>
</file>

<file path=ppt/tags/tag2.xml><?xml version="1.0" encoding="utf-8"?>
<p:tagLst xmlns:a="http://schemas.openxmlformats.org/drawingml/2006/main" xmlns:r="http://schemas.openxmlformats.org/officeDocument/2006/relationships" xmlns:p="http://schemas.openxmlformats.org/presentationml/2006/main">
  <p:tag name="TIMING" val="|2.7|5.9|2.7|2.5|19.1"/>
</p:tagLst>
</file>

<file path=ppt/tags/tag3.xml><?xml version="1.0" encoding="utf-8"?>
<p:tagLst xmlns:a="http://schemas.openxmlformats.org/drawingml/2006/main" xmlns:r="http://schemas.openxmlformats.org/officeDocument/2006/relationships" xmlns:p="http://schemas.openxmlformats.org/presentationml/2006/main">
  <p:tag name="TIMING" val="|2.7|5.9|2.7|2.5|19.1"/>
</p:tagLst>
</file>

<file path=ppt/tags/tag4.xml><?xml version="1.0" encoding="utf-8"?>
<p:tagLst xmlns:a="http://schemas.openxmlformats.org/drawingml/2006/main" xmlns:r="http://schemas.openxmlformats.org/officeDocument/2006/relationships" xmlns:p="http://schemas.openxmlformats.org/presentationml/2006/main">
  <p:tag name="TIMING" val="|70.6"/>
</p:tagLst>
</file>

<file path=ppt/tags/tag5.xml><?xml version="1.0" encoding="utf-8"?>
<p:tagLst xmlns:a="http://schemas.openxmlformats.org/drawingml/2006/main" xmlns:r="http://schemas.openxmlformats.org/officeDocument/2006/relationships" xmlns:p="http://schemas.openxmlformats.org/presentationml/2006/main">
  <p:tag name="TIMING" val="|2.7|5.9|2.7|2.5|19.1"/>
</p:tagLst>
</file>

<file path=ppt/tags/tag6.xml><?xml version="1.0" encoding="utf-8"?>
<p:tagLst xmlns:a="http://schemas.openxmlformats.org/drawingml/2006/main" xmlns:r="http://schemas.openxmlformats.org/officeDocument/2006/relationships" xmlns:p="http://schemas.openxmlformats.org/presentationml/2006/main">
  <p:tag name="TIMING" val="|70.6"/>
</p:tagLst>
</file>

<file path=ppt/tags/tag7.xml><?xml version="1.0" encoding="utf-8"?>
<p:tagLst xmlns:a="http://schemas.openxmlformats.org/drawingml/2006/main" xmlns:r="http://schemas.openxmlformats.org/officeDocument/2006/relationships" xmlns:p="http://schemas.openxmlformats.org/presentationml/2006/main">
  <p:tag name="TIMING" val="|70.6"/>
</p:tagLst>
</file>

<file path=ppt/tags/tag8.xml><?xml version="1.0" encoding="utf-8"?>
<p:tagLst xmlns:a="http://schemas.openxmlformats.org/drawingml/2006/main" xmlns:r="http://schemas.openxmlformats.org/officeDocument/2006/relationships" xmlns:p="http://schemas.openxmlformats.org/presentationml/2006/main">
  <p:tag name="TIMING" val="|70.6"/>
</p:tagLst>
</file>

<file path=ppt/tags/tag9.xml><?xml version="1.0" encoding="utf-8"?>
<p:tagLst xmlns:a="http://schemas.openxmlformats.org/drawingml/2006/main" xmlns:r="http://schemas.openxmlformats.org/officeDocument/2006/relationships" xmlns:p="http://schemas.openxmlformats.org/presentationml/2006/main">
  <p:tag name="TIMING" val="|70.6"/>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4650</Words>
  <Application>Microsoft Macintosh PowerPoint</Application>
  <PresentationFormat>Breitbild</PresentationFormat>
  <Paragraphs>491</Paragraphs>
  <Slides>36</Slides>
  <Notes>35</Notes>
  <HiddenSlides>0</HiddenSlides>
  <MMClips>3</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36</vt:i4>
      </vt:variant>
    </vt:vector>
  </HeadingPairs>
  <TitlesOfParts>
    <vt:vector size="44" baseType="lpstr">
      <vt:lpstr>Arial</vt:lpstr>
      <vt:lpstr>Calibri</vt:lpstr>
      <vt:lpstr>Grundschrift</vt:lpstr>
      <vt:lpstr>Open Sans</vt:lpstr>
      <vt:lpstr>Open Sans Light</vt:lpstr>
      <vt:lpstr>SF UI Display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Programmieren</dc:title>
  <dc:subject/>
  <dc:creator>Daniel</dc:creator>
  <cp:keywords/>
  <dc:description/>
  <cp:lastModifiedBy>Joscha Müller-Späth</cp:lastModifiedBy>
  <cp:revision>683</cp:revision>
  <cp:lastPrinted>2019-12-02T08:41:43Z</cp:lastPrinted>
  <dcterms:created xsi:type="dcterms:W3CDTF">2018-12-05T12:32:28Z</dcterms:created>
  <dcterms:modified xsi:type="dcterms:W3CDTF">2021-09-03T13:15:28Z</dcterms:modified>
  <cp:category/>
</cp:coreProperties>
</file>