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showSpecialPlsOnTitleSld="0" saveSubsetFonts="1" autoCompressPictures="0">
  <p:sldMasterIdLst>
    <p:sldMasterId id="2147483664" r:id="rId1"/>
    <p:sldMasterId id="2147483670" r:id="rId2"/>
    <p:sldMasterId id="2147483709" r:id="rId3"/>
  </p:sldMasterIdLst>
  <p:notesMasterIdLst>
    <p:notesMasterId r:id="rId27"/>
  </p:notesMasterIdLst>
  <p:sldIdLst>
    <p:sldId id="2846" r:id="rId4"/>
    <p:sldId id="3736" r:id="rId5"/>
    <p:sldId id="3735" r:id="rId6"/>
    <p:sldId id="3712" r:id="rId7"/>
    <p:sldId id="3729" r:id="rId8"/>
    <p:sldId id="3715" r:id="rId9"/>
    <p:sldId id="3718" r:id="rId10"/>
    <p:sldId id="3719" r:id="rId11"/>
    <p:sldId id="3720" r:id="rId12"/>
    <p:sldId id="3730" r:id="rId13"/>
    <p:sldId id="3721" r:id="rId14"/>
    <p:sldId id="3731" r:id="rId15"/>
    <p:sldId id="398" r:id="rId16"/>
    <p:sldId id="386" r:id="rId17"/>
    <p:sldId id="397" r:id="rId18"/>
    <p:sldId id="399" r:id="rId19"/>
    <p:sldId id="3234" r:id="rId20"/>
    <p:sldId id="3235" r:id="rId21"/>
    <p:sldId id="3236" r:id="rId22"/>
    <p:sldId id="3732" r:id="rId23"/>
    <p:sldId id="3727" r:id="rId24"/>
    <p:sldId id="3728" r:id="rId25"/>
    <p:sldId id="3713" r:id="rId2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0B859A-D0C1-55E6-D243-593C7A7D9DF7}" name="Katrin Gruhn" initials="KG" userId="S::katrin.gruhn@tu-dortmund.de::a002c86c-548b-4884-a57e-314ddfb0f8e2" providerId="AD"/>
  <p188:author id="{5C189FD7-2628-F3FC-BF4C-592C70C900AE}" name="Meike Böttcher" initials="MB" userId="Meike Böttcher" providerId="None"/>
  <p188:author id="{88A600EF-1C07-C0C4-82E8-63CC88B8F36F}" name="Katrin Gruhn" initials="" userId="S::Katrin.Gruhn@study.tu-dortmund.de::7e1d05a6-70c9-445b-8ec4-6d00b6e7f4d8" providerId="AD"/>
  <p188:author id="{698696F7-62CA-C157-2800-17463CF3506A}" name="Hannah Vonstein" initials="HV" userId="Hannah Vonstein" providerId="None"/>
  <p188:author id="{257DF7FF-D094-46B1-30E6-F8F35F348323}" name="LaraMarie Weber" initials="" userId="S::LaraMarie.Weber@study.tu-dortmund.de::34e40487-5302-46ae-8ad8-783e44663b5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rin Gruhn" initials="KG" lastIdx="30" clrIdx="0">
    <p:extLst>
      <p:ext uri="{19B8F6BF-5375-455C-9EA6-DF929625EA0E}">
        <p15:presenceInfo xmlns:p15="http://schemas.microsoft.com/office/powerpoint/2012/main" userId="S::katrin.gruhn@tu-dortmund.de::a002c86c-548b-4884-a57e-314ddfb0f8e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327A86"/>
    <a:srgbClr val="2D7A84"/>
    <a:srgbClr val="D4EBF0"/>
    <a:srgbClr val="20717B"/>
    <a:srgbClr val="D3EBF0"/>
    <a:srgbClr val="CCDEE1"/>
    <a:srgbClr val="9FD4DC"/>
    <a:srgbClr val="0599AE"/>
    <a:srgbClr val="D0E9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93"/>
    <p:restoredTop sz="89072"/>
  </p:normalViewPr>
  <p:slideViewPr>
    <p:cSldViewPr snapToGrid="0">
      <p:cViewPr varScale="1">
        <p:scale>
          <a:sx n="97" d="100"/>
          <a:sy n="97" d="100"/>
        </p:scale>
        <p:origin x="100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DC5FB-FBCD-9943-A4F9-072331452CC8}" type="datetimeFigureOut">
              <a:rPr lang="de-DE" smtClean="0"/>
              <a:t>22.05.24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00EB12-2DE2-0842-96EF-87A9B6EC1C3F}" type="slidenum">
              <a:rPr lang="de-DE" smtClean="0"/>
              <a:t>‹Nr.›</a:t>
            </a:fld>
            <a:endParaRPr lang="de-DE"/>
          </a:p>
        </p:txBody>
      </p:sp>
    </p:spTree>
    <p:extLst>
      <p:ext uri="{BB962C8B-B14F-4D97-AF65-F5344CB8AC3E}">
        <p14:creationId xmlns:p14="http://schemas.microsoft.com/office/powerpoint/2010/main" val="32625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kas.dzlm.de/node/241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3</a:t>
            </a:fld>
            <a:endParaRPr lang="de-DE"/>
          </a:p>
        </p:txBody>
      </p:sp>
    </p:spTree>
    <p:extLst>
      <p:ext uri="{BB962C8B-B14F-4D97-AF65-F5344CB8AC3E}">
        <p14:creationId xmlns:p14="http://schemas.microsoft.com/office/powerpoint/2010/main" val="700339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14</a:t>
            </a:fld>
            <a:endParaRPr lang="de-DE"/>
          </a:p>
        </p:txBody>
      </p:sp>
    </p:spTree>
    <p:extLst>
      <p:ext uri="{BB962C8B-B14F-4D97-AF65-F5344CB8AC3E}">
        <p14:creationId xmlns:p14="http://schemas.microsoft.com/office/powerpoint/2010/main" val="3744507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aseline="0" noProof="0" dirty="0">
                <a:highlight>
                  <a:srgbClr val="FFFF00"/>
                </a:highlight>
                <a:cs typeface="Calibri"/>
              </a:rPr>
              <a:t>Neben der Berücksichtigung der Qualitätsprinzipien bei der Gestaltung von </a:t>
            </a:r>
            <a:r>
              <a:rPr lang="de-DE" baseline="0" noProof="0" dirty="0" err="1">
                <a:highlight>
                  <a:srgbClr val="FFFF00"/>
                </a:highlight>
                <a:cs typeface="Calibri"/>
              </a:rPr>
              <a:t>divomath</a:t>
            </a:r>
            <a:r>
              <a:rPr lang="de-DE" baseline="0" noProof="0" dirty="0">
                <a:highlight>
                  <a:srgbClr val="FFFF00"/>
                </a:highlight>
                <a:cs typeface="Calibri"/>
              </a:rPr>
              <a:t> wurden auch fachdidaktische Potentiale digitaler Medien integriert. Ein wesentliches Potential der Lernumgebung stellt die synchrone Darstellungsvernetzung stellt dar. So verändert sich im Beispiel das digitale Würfelmaterial synchron zur Veränderung des Zahlsymbols. </a:t>
            </a:r>
            <a:endParaRPr lang="de-DE" b="0" baseline="0" noProof="0" dirty="0">
              <a:highlight>
                <a:srgbClr val="FFFF00"/>
              </a:highlight>
              <a:cs typeface="Calibri"/>
            </a:endParaRPr>
          </a:p>
          <a:p>
            <a:pPr marL="0" indent="0">
              <a:buFont typeface="Arial" panose="020B0604020202020204" pitchFamily="34" charset="0"/>
              <a:buNone/>
            </a:pPr>
            <a:endParaRPr lang="de-DE" b="0" baseline="0" noProof="0" dirty="0">
              <a:highlight>
                <a:srgbClr val="FFFF00"/>
              </a:highlight>
              <a:cs typeface="Calibri"/>
            </a:endParaRPr>
          </a:p>
          <a:p>
            <a:pPr marL="0" indent="0">
              <a:buFont typeface="Arial" panose="020B0604020202020204" pitchFamily="34" charset="0"/>
              <a:buNone/>
            </a:pPr>
            <a:r>
              <a:rPr lang="de-DE" b="0" dirty="0"/>
              <a:t>Die hier abgebildete Komponente ist zu finden unter: </a:t>
            </a:r>
            <a:r>
              <a:rPr lang="de-DE" dirty="0"/>
              <a:t>Die Zahlen bis 1000 erkunden </a:t>
            </a:r>
            <a:r>
              <a:rPr lang="de-DE" b="0" dirty="0"/>
              <a:t>&gt; </a:t>
            </a:r>
            <a:r>
              <a:rPr lang="de-DE" b="0" i="0" u="none" strike="noStrike" dirty="0">
                <a:solidFill>
                  <a:srgbClr val="082E36"/>
                </a:solidFill>
                <a:effectLst/>
                <a:latin typeface="Be Vietnam" pitchFamily="2" charset="77"/>
              </a:rPr>
              <a:t>Tausenderfeld, Würfelmaterial und Stellentafel erkunden</a:t>
            </a:r>
            <a:r>
              <a:rPr lang="de-DE" b="0" dirty="0">
                <a:effectLst/>
              </a:rPr>
              <a:t> </a:t>
            </a:r>
            <a:r>
              <a:rPr lang="de-DE" b="0" dirty="0"/>
              <a:t>&gt; </a:t>
            </a:r>
            <a:r>
              <a:rPr lang="de-DE" b="0" i="0" u="none" strike="noStrike" dirty="0">
                <a:solidFill>
                  <a:srgbClr val="082E36"/>
                </a:solidFill>
                <a:effectLst/>
                <a:latin typeface="Be Vietnam" pitchFamily="2" charset="77"/>
              </a:rPr>
              <a:t>Digitale Komponenteneinheit</a:t>
            </a:r>
            <a:endParaRPr lang="de-DE" baseline="0" noProof="0" dirty="0">
              <a:highlight>
                <a:srgbClr val="FFFF00"/>
              </a:highlight>
              <a:cs typeface="Calibri"/>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1702317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aseline="0" noProof="0" dirty="0">
                <a:highlight>
                  <a:srgbClr val="FFFF00"/>
                </a:highlight>
                <a:cs typeface="Calibri"/>
              </a:rPr>
              <a:t>Ein weiteres Potential besteht im virtuellen Darstellen mentaler Operationen. So kann z. B. das Rein- und Rauszoomen in den Zahlenstrahl bis 1.000, die Veränderung der Skalierung und das Hin- und Herbewegen auf dem Zahlenstrahl das analoge Zeichnen von einzelnen Ausschnitten mit unterschiedlicher Skalierung ersetzen.</a:t>
            </a:r>
          </a:p>
          <a:p>
            <a:pPr marL="0" indent="0">
              <a:buFont typeface="Arial" panose="020B0604020202020204" pitchFamily="34" charset="0"/>
              <a:buNone/>
            </a:pPr>
            <a:r>
              <a:rPr lang="de-DE" baseline="0" noProof="0" dirty="0">
                <a:highlight>
                  <a:srgbClr val="FFFF00"/>
                </a:highlight>
                <a:cs typeface="Calibri"/>
              </a:rPr>
              <a:t>Ein weiteres Beispiel ist das digitale Würfelmaterial hier im Video, bei dem das digitale (</a:t>
            </a:r>
            <a:r>
              <a:rPr lang="de-DE" baseline="0" noProof="0" dirty="0" err="1">
                <a:highlight>
                  <a:srgbClr val="FFFF00"/>
                </a:highlight>
                <a:cs typeface="Calibri"/>
              </a:rPr>
              <a:t>Ent</a:t>
            </a:r>
            <a:r>
              <a:rPr lang="de-DE" baseline="0" noProof="0" dirty="0">
                <a:highlight>
                  <a:srgbClr val="FFFF00"/>
                </a:highlight>
                <a:cs typeface="Calibri"/>
              </a:rPr>
              <a:t>)bündeln die mentale Operation passender abbildet als das analoge Eintauschen zum Beispiel einer Zehnerstange in zehn </a:t>
            </a:r>
            <a:r>
              <a:rPr lang="de-DE" baseline="0" noProof="0" dirty="0" err="1">
                <a:highlight>
                  <a:srgbClr val="FFFF00"/>
                </a:highlight>
                <a:cs typeface="Calibri"/>
              </a:rPr>
              <a:t>Einerwürfel</a:t>
            </a:r>
            <a:r>
              <a:rPr lang="de-DE" baseline="0" noProof="0" dirty="0">
                <a:highlight>
                  <a:srgbClr val="FFFF00"/>
                </a:highlight>
                <a:cs typeface="Calibri"/>
              </a:rPr>
              <a:t>. Bei divomath werden dafür 10 </a:t>
            </a:r>
            <a:r>
              <a:rPr lang="de-DE" baseline="0" noProof="0" dirty="0" err="1">
                <a:highlight>
                  <a:srgbClr val="FFFF00"/>
                </a:highlight>
                <a:cs typeface="Calibri"/>
              </a:rPr>
              <a:t>Einerwürfel</a:t>
            </a:r>
            <a:r>
              <a:rPr lang="de-DE" baseline="0" noProof="0" dirty="0">
                <a:highlight>
                  <a:srgbClr val="FFFF00"/>
                </a:highlight>
                <a:cs typeface="Calibri"/>
              </a:rPr>
              <a:t> zu einer Zehnerstange gebündelt, d.h. tatsächlich zusammengefügt, und diese dynamisch in die Zehnerspalte verschoben.</a:t>
            </a:r>
          </a:p>
          <a:p>
            <a:pPr marL="0" indent="0">
              <a:buFont typeface="Arial" panose="020B0604020202020204" pitchFamily="34" charset="0"/>
              <a:buNone/>
            </a:pPr>
            <a:endParaRPr lang="de-DE" baseline="0" noProof="0" dirty="0">
              <a:highlight>
                <a:srgbClr val="FFFF00"/>
              </a:highlight>
              <a:cs typeface="Calibri"/>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16</a:t>
            </a:fld>
            <a:endParaRPr lang="de-DE"/>
          </a:p>
        </p:txBody>
      </p:sp>
    </p:spTree>
    <p:extLst>
      <p:ext uri="{BB962C8B-B14F-4D97-AF65-F5344CB8AC3E}">
        <p14:creationId xmlns:p14="http://schemas.microsoft.com/office/powerpoint/2010/main" val="509653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0" baseline="0" noProof="0" dirty="0">
                <a:highlight>
                  <a:srgbClr val="FFFF00"/>
                </a:highlight>
                <a:cs typeface="Calibri"/>
              </a:rPr>
              <a:t>divomath macht sich ebenfalls das Potential der Umlagerung von Denk- und Arbeitsprozessen zu Nutze, indem z. B. das Ausgeben des Punktefeldes vom System übernommen wird und die Lernenden bei dieser Aufgabe den Fokus auf den Zusammenhang zwischen Multiplikationsaufgabe und Punktefeld legen können. D.h. die Lernenden müssen sich gerade nicht darauf konzentrieren die Aufgaben richtig auszurechnen und das Punktefeld entsprechend richtig zu legen, sondern sie können sich darauf konzentrieren, die Auswirkungen der Veränderung des ersten Faktors auf die ikonische Darstellung zu untersuchen.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261851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aseline="0" noProof="0" dirty="0">
                <a:highlight>
                  <a:srgbClr val="FFFF00"/>
                </a:highlight>
                <a:cs typeface="Calibri"/>
              </a:rPr>
              <a:t>In einigen Übungsaufgaben ist ein informatives und automatisches Feedback in </a:t>
            </a:r>
            <a:r>
              <a:rPr lang="de-DE" baseline="0" noProof="0" dirty="0" err="1">
                <a:highlight>
                  <a:srgbClr val="FFFF00"/>
                </a:highlight>
                <a:cs typeface="Calibri"/>
              </a:rPr>
              <a:t>divomath</a:t>
            </a:r>
            <a:r>
              <a:rPr lang="de-DE" baseline="0" noProof="0" dirty="0">
                <a:highlight>
                  <a:srgbClr val="FFFF00"/>
                </a:highlight>
                <a:cs typeface="Calibri"/>
              </a:rPr>
              <a:t> integriert. Bei falschen Lösungen werden die Lernenden also durch prozessbezogene Rückmeldung bei der Aufgabenbearbeitung unterstützt, z. B. dass die Darstellung der Stellentafel mit Ziffern noch nicht zum Würfelmaterial passt. Sie bekommen somit noch einmal die Gelegenheit ihre Lösung eigenständig zu überdenken und Fehler zu korrigieren. </a:t>
            </a:r>
          </a:p>
          <a:p>
            <a:pPr marL="0" indent="0">
              <a:buFont typeface="Arial" panose="020B0604020202020204" pitchFamily="34" charset="0"/>
              <a:buNone/>
            </a:pPr>
            <a:endParaRPr lang="de-DE" baseline="0" noProof="0" dirty="0">
              <a:highlight>
                <a:srgbClr val="FFFF00"/>
              </a:highlight>
              <a:cs typeface="Calibri"/>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a:p>
        </p:txBody>
      </p:sp>
    </p:spTree>
    <p:extLst>
      <p:ext uri="{BB962C8B-B14F-4D97-AF65-F5344CB8AC3E}">
        <p14:creationId xmlns:p14="http://schemas.microsoft.com/office/powerpoint/2010/main" val="1806163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Was steckt hinter den Qualitätsprinzipien und wie sind sie bei </a:t>
            </a:r>
            <a:r>
              <a:rPr lang="de-DE" dirty="0" err="1"/>
              <a:t>divomath</a:t>
            </a:r>
            <a:r>
              <a:rPr lang="de-DE" dirty="0"/>
              <a:t> integriert?</a:t>
            </a:r>
          </a:p>
          <a:p>
            <a:pPr marL="0" indent="0">
              <a:buFont typeface="Arial" panose="020B0604020202020204" pitchFamily="34" charset="0"/>
              <a:buNone/>
            </a:pPr>
            <a:endParaRPr lang="de-DE" dirty="0"/>
          </a:p>
          <a:p>
            <a:pPr marL="0" indent="0">
              <a:buFont typeface="Arial" panose="020B0604020202020204" pitchFamily="34" charset="0"/>
              <a:buNone/>
            </a:pPr>
            <a:r>
              <a:rPr lang="de-DE" u="sng" dirty="0" err="1"/>
              <a:t>Verstehensorientierung</a:t>
            </a:r>
            <a:r>
              <a:rPr lang="de-DE" dirty="0"/>
              <a:t>:</a:t>
            </a:r>
          </a:p>
          <a:p>
            <a:pPr marL="171450" indent="-171450">
              <a:buFont typeface="Arial" panose="020B0604020202020204" pitchFamily="34" charset="0"/>
              <a:buChar char="•"/>
            </a:pPr>
            <a:r>
              <a:rPr lang="de-DE" dirty="0"/>
              <a:t>verständnisorientierter Erwerb von mathematischen Konzepten </a:t>
            </a:r>
            <a:endParaRPr lang="de-DE" dirty="0">
              <a:sym typeface="Wingdings" pitchFamily="2" charset="2"/>
            </a:endParaRPr>
          </a:p>
          <a:p>
            <a:pPr marL="171450" indent="-171450">
              <a:buFont typeface="Arial" panose="020B0604020202020204" pitchFamily="34" charset="0"/>
              <a:buChar char="•"/>
            </a:pPr>
            <a:r>
              <a:rPr lang="de-DE" dirty="0"/>
              <a:t>Im  Bsp. aus "Malaufgaben mit Punktefeldern zeigen“ wird Darstellungsvernetzung genutzt, um zu verdeutlichen, was die erste Zahl der Multiplikationsaufgabe für das Punktefeld bedeutet</a:t>
            </a:r>
          </a:p>
          <a:p>
            <a:pPr marL="171450" indent="-171450">
              <a:buFont typeface="Arial" panose="020B0604020202020204" pitchFamily="34" charset="0"/>
              <a:buChar char="•"/>
            </a:pPr>
            <a:r>
              <a:rPr lang="de-DE" sz="1800" dirty="0"/>
              <a:t>Lernen über mehrere Unterrichtseinheiten statt Einzelaufgaben</a:t>
            </a:r>
          </a:p>
          <a:p>
            <a:pPr marL="171450" indent="-171450">
              <a:buFont typeface="Arial" panose="020B0604020202020204" pitchFamily="34" charset="0"/>
              <a:buChar char="•"/>
            </a:pPr>
            <a:r>
              <a:rPr lang="de-DE" sz="1800" dirty="0"/>
              <a:t>Vorstellungsaufbau durch Darstellungsvernetzung</a:t>
            </a:r>
          </a:p>
          <a:p>
            <a:pPr marL="171450" indent="-171450">
              <a:buFont typeface="Arial" panose="020B0604020202020204" pitchFamily="34" charset="0"/>
              <a:buChar char="•"/>
            </a:pPr>
            <a:r>
              <a:rPr lang="de-DE" sz="1800" dirty="0"/>
              <a:t>Aufbau bedeutungsbezogener Sprache</a:t>
            </a:r>
          </a:p>
          <a:p>
            <a:endParaRPr lang="de-DE" dirty="0"/>
          </a:p>
          <a:p>
            <a:r>
              <a:rPr lang="de-DE" u="sng" dirty="0"/>
              <a:t>Kommunikationsförderung</a:t>
            </a:r>
            <a:r>
              <a:rPr lang="de-DE" dirty="0"/>
              <a:t>:</a:t>
            </a:r>
          </a:p>
          <a:p>
            <a:pPr marL="171450" indent="-171450">
              <a:buFont typeface="Arial" panose="020B0604020202020204" pitchFamily="34" charset="0"/>
              <a:buChar char="•"/>
            </a:pPr>
            <a:r>
              <a:rPr lang="de-DE" dirty="0"/>
              <a:t>Schaffen von Diskussionsanlässen, Anregung der Kommunikation durch Reflexionsfragen und Diskussionsimpulse in Partner- und Plenumsphasen</a:t>
            </a:r>
            <a:r>
              <a:rPr lang="de-DE" dirty="0">
                <a:sym typeface="Wingdings" pitchFamily="2" charset="2"/>
              </a:rPr>
              <a:t> </a:t>
            </a:r>
          </a:p>
          <a:p>
            <a:pPr marL="171450" indent="-171450">
              <a:buFont typeface="Arial" panose="020B0604020202020204" pitchFamily="34" charset="0"/>
              <a:buChar char="•"/>
            </a:pPr>
            <a:r>
              <a:rPr lang="de-DE" dirty="0"/>
              <a:t>Im Beispiel aus „Zerlegungsaufgaben kennenlernen“ sollen die Lernenden sich gegenseitig erklären, warum ein zerschnittenes Punktefeld zu einer vorgegebenen Rechnung passt und so über die Passung zwischen Aufgabe und Bild ins Gespräch kommen.</a:t>
            </a:r>
          </a:p>
          <a:p>
            <a:pPr marL="171450" indent="-171450">
              <a:buFont typeface="Arial" panose="020B0604020202020204" pitchFamily="34" charset="0"/>
              <a:buChar char="•"/>
            </a:pPr>
            <a:r>
              <a:rPr lang="de-DE" dirty="0"/>
              <a:t>Gestaltung von Unterrichtseinheiten im Ich-Du-Wir-Prinzip</a:t>
            </a:r>
          </a:p>
          <a:p>
            <a:pPr marL="171450" indent="-171450">
              <a:buFont typeface="Arial" panose="020B0604020202020204" pitchFamily="34" charset="0"/>
              <a:buChar char="•"/>
            </a:pPr>
            <a:r>
              <a:rPr lang="de-DE" dirty="0"/>
              <a:t>Integration von Sprachbildung/ Sprachvorbilder in moderierten Plenumsphasen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1526057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u="sng" dirty="0">
                <a:latin typeface="+mn-lt"/>
              </a:rPr>
              <a:t>Durchgängigkeit</a:t>
            </a:r>
            <a:r>
              <a:rPr lang="de-DE" dirty="0">
                <a:latin typeface="+mn-lt"/>
              </a:rPr>
              <a:t>:</a:t>
            </a:r>
          </a:p>
          <a:p>
            <a:pPr marL="171450" indent="-171450">
              <a:buFont typeface="Arial" panose="020B0604020202020204" pitchFamily="34" charset="0"/>
              <a:buChar char="•"/>
            </a:pPr>
            <a:r>
              <a:rPr lang="de-DE" dirty="0">
                <a:latin typeface="+mn-lt"/>
              </a:rPr>
              <a:t>aufeinander aufbauende Einheiten, Bausteine und Module</a:t>
            </a:r>
          </a:p>
          <a:p>
            <a:pPr marL="171450" indent="-171450">
              <a:buFont typeface="Arial" panose="020B0604020202020204" pitchFamily="34" charset="0"/>
              <a:buChar char="•"/>
            </a:pPr>
            <a:r>
              <a:rPr lang="de-DE" dirty="0">
                <a:latin typeface="+mn-lt"/>
              </a:rPr>
              <a:t>Anknüpfen an vorherige Inhalte und Darstellungen/ Vernetzung von Wissen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effectLst/>
                <a:latin typeface="+mn-lt"/>
                <a:ea typeface="Calibri" panose="020F0502020204030204" pitchFamily="34" charset="0"/>
                <a:cs typeface="Times New Roman" panose="02020603050405020304" pitchFamily="18" charset="0"/>
              </a:rPr>
              <a:t>Lernpfade über Unterrichtseinheiten hinweg und den Unterricht über Schuljahre miteinander vernetzen (Spiralprinzip)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latin typeface="+mn-lt"/>
              </a:rPr>
              <a:t>In „Sprünge am Zahlenstrahl verstehen“ wird der Zahlenstrahl und Sprünge zunächst genutzt, um sich im Zahlenraum bis 1000 zu orientieren. Später wird in der UE der Sekundarstufe „Malaufgaben am Zahlenstrahl darstellen“ der Zahlenstrahl aufgegriffen und mit einer multiplikativen Vorstellung verknüpft. </a:t>
            </a:r>
          </a:p>
          <a:p>
            <a:pPr marL="171450" indent="-171450">
              <a:buFont typeface="Arial" panose="020B0604020202020204" pitchFamily="34" charset="0"/>
              <a:buChar char="•"/>
            </a:pPr>
            <a:endParaRPr lang="de-DE" dirty="0">
              <a:latin typeface="+mn-lt"/>
            </a:endParaRPr>
          </a:p>
          <a:p>
            <a:pPr marL="0" indent="0">
              <a:buFont typeface="Arial" panose="020B0604020202020204" pitchFamily="34" charset="0"/>
              <a:buNone/>
            </a:pPr>
            <a:r>
              <a:rPr lang="de-DE" u="sng" dirty="0">
                <a:latin typeface="+mn-lt"/>
              </a:rPr>
              <a:t>Kognitive Aktivierung:</a:t>
            </a:r>
          </a:p>
          <a:p>
            <a:pPr marL="171450" indent="-171450">
              <a:buFont typeface="Arial" panose="020B0604020202020204" pitchFamily="34" charset="0"/>
              <a:buChar char="•"/>
            </a:pPr>
            <a:r>
              <a:rPr lang="de-DE" dirty="0">
                <a:latin typeface="+mn-lt"/>
              </a:rPr>
              <a:t>Vermeidung von „</a:t>
            </a:r>
            <a:r>
              <a:rPr lang="de-DE" dirty="0" err="1">
                <a:latin typeface="+mn-lt"/>
              </a:rPr>
              <a:t>cognitive</a:t>
            </a:r>
            <a:r>
              <a:rPr lang="de-DE" dirty="0">
                <a:latin typeface="+mn-lt"/>
              </a:rPr>
              <a:t> </a:t>
            </a:r>
            <a:r>
              <a:rPr lang="de-DE" dirty="0" err="1">
                <a:latin typeface="+mn-lt"/>
              </a:rPr>
              <a:t>load</a:t>
            </a:r>
            <a:r>
              <a:rPr lang="de-DE" dirty="0">
                <a:latin typeface="+mn-lt"/>
              </a:rPr>
              <a:t>“ durch klare Oberflächen</a:t>
            </a:r>
          </a:p>
          <a:p>
            <a:pPr marL="171450" indent="-171450">
              <a:buFont typeface="Arial" panose="020B0604020202020204" pitchFamily="34" charset="0"/>
              <a:buChar char="•"/>
            </a:pPr>
            <a:r>
              <a:rPr lang="de-DE" dirty="0">
                <a:latin typeface="+mn-lt"/>
              </a:rPr>
              <a:t>einfache, intuitive Bedienung von dynamischen Darstellungsmitteln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dirty="0">
                <a:solidFill>
                  <a:srgbClr val="00000A"/>
                </a:solidFill>
                <a:effectLst/>
                <a:latin typeface="+mn-lt"/>
                <a:cs typeface="Calibri" panose="020F0502020204030204" pitchFamily="34" charset="0"/>
              </a:rPr>
              <a:t>dynamische Arbeitsmitteln fokussieren die zentralen strukturellen Elemente und sind durch Gesten zu bedienen, die mit den intendierten mentalen Handlungen kongruent sind</a:t>
            </a:r>
            <a:endParaRPr lang="de-DE" b="0" dirty="0">
              <a:latin typeface="+mn-lt"/>
            </a:endParaRPr>
          </a:p>
          <a:p>
            <a:pPr marL="171450" indent="-171450">
              <a:buFont typeface="Arial" panose="020B0604020202020204" pitchFamily="34" charset="0"/>
              <a:buChar char="•"/>
            </a:pPr>
            <a:r>
              <a:rPr lang="de-DE" b="0" dirty="0">
                <a:latin typeface="+mn-lt"/>
              </a:rPr>
              <a:t>Videobeispiel zeigt das </a:t>
            </a:r>
            <a:r>
              <a:rPr lang="de-DE" b="0" dirty="0" err="1">
                <a:latin typeface="+mn-lt"/>
              </a:rPr>
              <a:t>zerschneidbare</a:t>
            </a:r>
            <a:r>
              <a:rPr lang="de-DE" b="0" dirty="0">
                <a:latin typeface="+mn-lt"/>
              </a:rPr>
              <a:t> Punktefeld aus „Zerlegungsaufgaben kennenlernen“, das über das Scherensymbol und das ziehen einer Schnittlinie mit dem Finger oder der Maus „zerschnitten“ werden kann.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830848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u="sng" dirty="0"/>
              <a:t>Lernenden-Orientierung &amp; Adaptivität:</a:t>
            </a:r>
          </a:p>
          <a:p>
            <a:pPr marL="171450" indent="-171450">
              <a:buFont typeface="Arial" panose="020B0604020202020204" pitchFamily="34" charset="0"/>
              <a:buChar char="•"/>
            </a:pPr>
            <a:r>
              <a:rPr lang="de-DE" dirty="0"/>
              <a:t>vielfältige Lernendenprozesse und –</a:t>
            </a:r>
            <a:r>
              <a:rPr lang="de-DE" dirty="0" err="1"/>
              <a:t>produkte</a:t>
            </a:r>
            <a:r>
              <a:rPr lang="de-DE" dirty="0"/>
              <a:t> durch offene Arbeitsaufträge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err="1">
                <a:effectLst/>
                <a:latin typeface="Calibri" panose="020F0502020204030204" pitchFamily="34" charset="0"/>
                <a:ea typeface="Calibri" panose="020F0502020204030204" pitchFamily="34" charset="0"/>
                <a:cs typeface="Times New Roman" panose="02020603050405020304" pitchFamily="18" charset="0"/>
              </a:rPr>
              <a:t>Lernendenprodukte</a:t>
            </a:r>
            <a:r>
              <a:rPr lang="de-DE" sz="1200" dirty="0">
                <a:effectLst/>
                <a:latin typeface="Calibri" panose="020F0502020204030204" pitchFamily="34" charset="0"/>
                <a:ea typeface="Calibri" panose="020F0502020204030204" pitchFamily="34" charset="0"/>
                <a:cs typeface="Times New Roman" panose="02020603050405020304" pitchFamily="18" charset="0"/>
              </a:rPr>
              <a:t> werden systematisch aufgegriffen auf</a:t>
            </a:r>
            <a:r>
              <a:rPr lang="de-DE" dirty="0">
                <a:sym typeface="Wingdings" pitchFamily="2" charset="2"/>
              </a:rPr>
              <a:t> </a:t>
            </a:r>
            <a:r>
              <a:rPr lang="de-DE" sz="1200" dirty="0">
                <a:effectLst/>
                <a:latin typeface="Calibri" panose="020F0502020204030204" pitchFamily="34" charset="0"/>
                <a:ea typeface="Calibri" panose="020F0502020204030204" pitchFamily="34" charset="0"/>
                <a:cs typeface="Times New Roman" panose="02020603050405020304" pitchFamily="18" charset="0"/>
              </a:rPr>
              <a:t>digitalen Pinnwände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effectLst/>
                <a:latin typeface="Calibri" panose="020F0502020204030204" pitchFamily="34" charset="0"/>
                <a:ea typeface="Calibri" panose="020F0502020204030204" pitchFamily="34" charset="0"/>
                <a:cs typeface="Times New Roman" panose="02020603050405020304" pitchFamily="18" charset="0"/>
              </a:rPr>
              <a:t>Angebot von Zusatzaufgaben</a:t>
            </a:r>
            <a:endParaRPr lang="de-DE" dirty="0"/>
          </a:p>
          <a:p>
            <a:pPr marL="171450" indent="-171450">
              <a:buFont typeface="Arial" panose="020B0604020202020204" pitchFamily="34" charset="0"/>
              <a:buChar char="•"/>
            </a:pPr>
            <a:r>
              <a:rPr lang="de-DE" dirty="0">
                <a:sym typeface="Wingdings" pitchFamily="2" charset="2"/>
              </a:rPr>
              <a:t>Informatives, automatisiertes Feedback </a:t>
            </a:r>
          </a:p>
          <a:p>
            <a:pPr marL="171450" indent="-171450">
              <a:buFont typeface="Arial" panose="020B0604020202020204" pitchFamily="34" charset="0"/>
              <a:buChar char="•"/>
            </a:pPr>
            <a:r>
              <a:rPr lang="de-DE" dirty="0">
                <a:sym typeface="Wingdings" pitchFamily="2" charset="2"/>
              </a:rPr>
              <a:t>formatives Assessment durch Kompetenzchecks</a:t>
            </a:r>
          </a:p>
          <a:p>
            <a:pPr marL="171450" indent="-171450">
              <a:buFont typeface="Arial" panose="020B0604020202020204" pitchFamily="34" charset="0"/>
              <a:buChar char="•"/>
            </a:pPr>
            <a:r>
              <a:rPr lang="de-DE" dirty="0"/>
              <a:t>Video zeigt Beispiel aus „Zu Punktefeldern Malaufgaben finden“, bei dem die Lernenden durch Markierung des Feldes verschiedene Multiplikationsaufgabe zu einem Punktefeld finden sollen. Dabei ist offen gelassen, ob die Kinder alle oder nur ein paar verschiedene Markierungen finden. Sie können im Anschluss über ihre verschiedenen Lösungen ins Gespräch kommen (siehe auch Prinzip Kommunikationsförderung)</a:t>
            </a:r>
          </a:p>
          <a:p>
            <a:endParaRPr lang="de-DE" b="1"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21</a:t>
            </a:fld>
            <a:endParaRPr lang="de-DE"/>
          </a:p>
        </p:txBody>
      </p:sp>
    </p:spTree>
    <p:extLst>
      <p:ext uri="{BB962C8B-B14F-4D97-AF65-F5344CB8AC3E}">
        <p14:creationId xmlns:p14="http://schemas.microsoft.com/office/powerpoint/2010/main" val="2426917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22</a:t>
            </a:fld>
            <a:endParaRPr lang="de-DE"/>
          </a:p>
        </p:txBody>
      </p:sp>
    </p:spTree>
    <p:extLst>
      <p:ext uri="{BB962C8B-B14F-4D97-AF65-F5344CB8AC3E}">
        <p14:creationId xmlns:p14="http://schemas.microsoft.com/office/powerpoint/2010/main" val="1297913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 “Was ist </a:t>
            </a:r>
            <a:r>
              <a:rPr lang="de-DE" dirty="0" err="1"/>
              <a:t>divomath</a:t>
            </a:r>
            <a:r>
              <a:rPr lang="de-DE" dirty="0"/>
              <a:t>?“, Struktur</a:t>
            </a:r>
          </a:p>
          <a:p>
            <a:endParaRPr lang="de-DE" dirty="0"/>
          </a:p>
          <a:p>
            <a:r>
              <a:rPr lang="de-DE" dirty="0"/>
              <a:t>2: Ersteinrichtung, Anmeldung, Anlegen von Lerngruppen, Finden von Inhalten</a:t>
            </a:r>
          </a:p>
          <a:p>
            <a:endParaRPr lang="de-DE" dirty="0"/>
          </a:p>
          <a:p>
            <a:r>
              <a:rPr lang="de-DE" dirty="0"/>
              <a:t>3: “Wie sieht die Arbeit mit </a:t>
            </a:r>
            <a:r>
              <a:rPr lang="de-DE" dirty="0" err="1"/>
              <a:t>divomath</a:t>
            </a:r>
            <a:r>
              <a:rPr lang="de-DE" dirty="0"/>
              <a:t> im Unterricht aus?“</a:t>
            </a:r>
          </a:p>
          <a:p>
            <a:endParaRPr lang="de-DE" dirty="0"/>
          </a:p>
          <a:p>
            <a:r>
              <a:rPr lang="de-DE" dirty="0"/>
              <a:t>4: Fragen während des Vortrags sammeln zur abschließenden Diskussion (Link auch in Chat posten)</a:t>
            </a:r>
          </a:p>
        </p:txBody>
      </p:sp>
      <p:sp>
        <p:nvSpPr>
          <p:cNvPr id="4" name="Foliennummernplatzhalter 3"/>
          <p:cNvSpPr>
            <a:spLocks noGrp="1"/>
          </p:cNvSpPr>
          <p:nvPr>
            <p:ph type="sldNum" sz="quarter" idx="5"/>
          </p:nvPr>
        </p:nvSpPr>
        <p:spPr/>
        <p:txBody>
          <a:bodyPr/>
          <a:lstStyle/>
          <a:p>
            <a:fld id="{6A00EB12-2DE2-0842-96EF-87A9B6EC1C3F}" type="slidenum">
              <a:rPr lang="de-DE" smtClean="0"/>
              <a:t>6</a:t>
            </a:fld>
            <a:endParaRPr lang="de-DE"/>
          </a:p>
        </p:txBody>
      </p:sp>
    </p:spTree>
    <p:extLst>
      <p:ext uri="{BB962C8B-B14F-4D97-AF65-F5344CB8AC3E}">
        <p14:creationId xmlns:p14="http://schemas.microsoft.com/office/powerpoint/2010/main" val="2023041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Divomath</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ist Teil der Fachoffensive Mathematik NRW (FOM). Die Lernplattform steht vollkommen im Einklang mit den Inhalten, die auch in der FOM vertreten werden und die in den Handreichungen und im Orientierungsrahmen arithmetische Basiskompetenzen der FOM zu finden sind. </a:t>
            </a: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7</a:t>
            </a:fld>
            <a:endParaRPr lang="de-DE"/>
          </a:p>
        </p:txBody>
      </p:sp>
    </p:spTree>
    <p:extLst>
      <p:ext uri="{BB962C8B-B14F-4D97-AF65-F5344CB8AC3E}">
        <p14:creationId xmlns:p14="http://schemas.microsoft.com/office/powerpoint/2010/main" val="872587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Gängige digitale Lernangebote sind häufig Tablet-Apps mit</a:t>
            </a:r>
          </a:p>
          <a:p>
            <a:r>
              <a:rPr lang="de-DE" dirty="0"/>
              <a:t>- „Schöner Verpackung“ ohne substanzielle Inhalte</a:t>
            </a:r>
          </a:p>
          <a:p>
            <a:r>
              <a:rPr lang="de-DE" dirty="0"/>
              <a:t>- Belohnungssystemen, die eine</a:t>
            </a:r>
            <a:r>
              <a:rPr lang="de-DE" dirty="0">
                <a:sym typeface="Wingdings" pitchFamily="2" charset="2"/>
              </a:rPr>
              <a:t> extrinsische Motivation hervorrufen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unstrukturierten Übungsaufgaben und/oder Videos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(z.B. Anton, </a:t>
            </a:r>
            <a:r>
              <a:rPr lang="de-DE" dirty="0" err="1"/>
              <a:t>Bettermarks</a:t>
            </a:r>
            <a:r>
              <a:rPr lang="de-DE" dirty="0"/>
              <a:t>, </a:t>
            </a:r>
            <a:r>
              <a:rPr lang="de-DE" dirty="0" err="1"/>
              <a:t>SimpleClub</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Digitale Lernangebote haben durchaus ihre Daseinsberechtigung zum Üben von Inhalten, aber der Fokus liegt oftmals nur auf dem </a:t>
            </a:r>
            <a:r>
              <a:rPr lang="de-DE" dirty="0" err="1"/>
              <a:t>kalkülhaften</a:t>
            </a:r>
            <a:r>
              <a:rPr lang="de-DE" dirty="0"/>
              <a:t> Ausrechnen von Rechenaufgaben (Zitat 1) und sie integrieren auch keine Aufgaben zur Förderung prozessbezogener Kompetenzen (Zitat 2).</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dirty="0">
                <a:solidFill>
                  <a:srgbClr val="000000"/>
                </a:solidFill>
                <a:effectLst/>
                <a:latin typeface="Helvetica" pitchFamily="2" charset="0"/>
              </a:rPr>
              <a:t>Die Umsetzung fachdidaktischer Potentiale digitaler Medien in Software benötigt fachdidaktische und informatische Expertise. Deshalb sind </a:t>
            </a:r>
            <a:r>
              <a:rPr lang="de-DE" sz="1200" b="0" i="0" u="none" strike="noStrike" dirty="0" err="1">
                <a:solidFill>
                  <a:srgbClr val="000000"/>
                </a:solidFill>
                <a:effectLst/>
                <a:latin typeface="Helvetica" pitchFamily="2" charset="0"/>
              </a:rPr>
              <a:t>verstehensorientierte</a:t>
            </a:r>
            <a:r>
              <a:rPr lang="de-DE" sz="1200" b="0" i="0" u="none" strike="noStrike" dirty="0">
                <a:solidFill>
                  <a:srgbClr val="000000"/>
                </a:solidFill>
                <a:effectLst/>
                <a:latin typeface="Helvetica" pitchFamily="2" charset="0"/>
              </a:rPr>
              <a:t> digitale Lernangebote für den Mathematikunterricht bisher noch wenig zu finden.</a:t>
            </a:r>
            <a:endParaRPr lang="de-DE" sz="1200" dirty="0">
              <a:solidFill>
                <a:schemeClr val="tx1"/>
              </a:solidFill>
              <a:effectLst/>
              <a:latin typeface="Arial" panose="020B0604020202020204" pitchFamily="34" charset="0"/>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8</a:t>
            </a:fld>
            <a:endParaRPr lang="de-DE"/>
          </a:p>
        </p:txBody>
      </p:sp>
    </p:spTree>
    <p:extLst>
      <p:ext uri="{BB962C8B-B14F-4D97-AF65-F5344CB8AC3E}">
        <p14:creationId xmlns:p14="http://schemas.microsoft.com/office/powerpoint/2010/main" val="289996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err="1">
                <a:latin typeface="+mn-lt"/>
              </a:rPr>
              <a:t>Divomath</a:t>
            </a:r>
            <a:r>
              <a:rPr lang="de-DE" b="0" dirty="0">
                <a:latin typeface="+mn-lt"/>
              </a:rPr>
              <a:t> ist ein Akronym für „digitale </a:t>
            </a:r>
            <a:r>
              <a:rPr lang="de-DE" b="0" dirty="0" err="1">
                <a:latin typeface="+mn-lt"/>
              </a:rPr>
              <a:t>verstehensorientierte</a:t>
            </a:r>
            <a:r>
              <a:rPr lang="de-DE" b="0" dirty="0">
                <a:latin typeface="+mn-lt"/>
              </a:rPr>
              <a:t> Lernumgebung zur Sicherung mathematischer Basiskompetenzen“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dirty="0">
              <a:latin typeface="+mn-lt"/>
            </a:endParaRPr>
          </a:p>
          <a:p>
            <a:pPr marL="0" indent="0">
              <a:buFontTx/>
              <a:buNone/>
            </a:pPr>
            <a:r>
              <a:rPr lang="de-DE" b="0" dirty="0">
                <a:latin typeface="+mn-lt"/>
              </a:rPr>
              <a:t>Grundlegend für die Gestaltung der Lernplattform waren die Qualitätsprinzipien für guten Mathematikunterricht. Auf die Prinzipien wird später noch einmal genauer eingegangen, wenn Sie einen Überblick über </a:t>
            </a:r>
            <a:r>
              <a:rPr lang="de-DE" b="0" dirty="0" err="1">
                <a:latin typeface="+mn-lt"/>
              </a:rPr>
              <a:t>divomath</a:t>
            </a:r>
            <a:r>
              <a:rPr lang="de-DE" b="0" dirty="0">
                <a:latin typeface="+mn-lt"/>
              </a:rPr>
              <a:t> haben und besser nachvollziehen können, was damit gemeint ist. Wichtig an dieser Stelle schon mal ist aber das namengebende Prinzip </a:t>
            </a:r>
            <a:r>
              <a:rPr lang="de-DE" b="0" dirty="0" err="1">
                <a:latin typeface="+mn-lt"/>
              </a:rPr>
              <a:t>Verstehensorientierung</a:t>
            </a:r>
            <a:r>
              <a:rPr lang="de-DE" b="0" dirty="0">
                <a:latin typeface="+mn-lt"/>
              </a:rPr>
              <a:t> = </a:t>
            </a:r>
            <a:r>
              <a:rPr lang="de-DE" sz="1200" b="0" dirty="0">
                <a:effectLst/>
                <a:latin typeface="+mn-lt"/>
                <a:ea typeface="Calibri" panose="020F0502020204030204" pitchFamily="34" charset="0"/>
                <a:cs typeface="Times New Roman" panose="02020603050405020304" pitchFamily="18" charset="0"/>
              </a:rPr>
              <a:t>Verständnis für Konzepte, Strategien und Verfahren; Vernetzung von konzeptuellem und  prozeduralem Wissen.</a:t>
            </a:r>
          </a:p>
          <a:p>
            <a:pPr marL="0" indent="0">
              <a:buFontTx/>
              <a:buNone/>
            </a:pPr>
            <a:endParaRPr lang="de-DE" sz="1200" b="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dirty="0" err="1">
                <a:latin typeface="+mn-lt"/>
              </a:rPr>
              <a:t>Divomath</a:t>
            </a:r>
            <a:r>
              <a:rPr lang="de-DE" b="0" dirty="0">
                <a:latin typeface="+mn-lt"/>
              </a:rPr>
              <a:t> ist also dazu entwickelt, das </a:t>
            </a:r>
            <a:r>
              <a:rPr lang="de-DE" b="0" dirty="0" err="1">
                <a:latin typeface="+mn-lt"/>
              </a:rPr>
              <a:t>verstehensorientierte</a:t>
            </a:r>
            <a:r>
              <a:rPr lang="de-DE" b="0" dirty="0">
                <a:latin typeface="+mn-lt"/>
              </a:rPr>
              <a:t> Lernen neuer Inhalte von Beginn an zu unterstützen und nicht erst am Ende die Festigung und Automatisierung. Dennoch bietet die Lernplattform auch die Möglichkeit des Übens der neu erworbenen Fähigkeiten – aber erst am Ende von Unterrichtseinheiten.</a:t>
            </a:r>
          </a:p>
          <a:p>
            <a:pPr marL="0" indent="0">
              <a:buFont typeface="Arial" panose="020B0604020202020204" pitchFamily="34" charset="0"/>
              <a:buNone/>
            </a:pPr>
            <a:endParaRPr lang="de-DE"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dirty="0">
                <a:latin typeface="+mn-lt"/>
              </a:rPr>
              <a:t>Die Umsetzung des </a:t>
            </a:r>
            <a:r>
              <a:rPr lang="de-DE" b="0" dirty="0" err="1">
                <a:latin typeface="+mn-lt"/>
              </a:rPr>
              <a:t>verstehensorientierten</a:t>
            </a:r>
            <a:r>
              <a:rPr lang="de-DE" b="0" dirty="0">
                <a:latin typeface="+mn-lt"/>
              </a:rPr>
              <a:t> Lernens gelingt nur in Verbindung mit den weiteren Prinzipien und vorranging durch die Umsetzung dieser durch die Lehrkraft. D.h. die Rolle der Lehrkraft wird durch </a:t>
            </a:r>
            <a:r>
              <a:rPr lang="de-DE" b="0" dirty="0" err="1">
                <a:latin typeface="+mn-lt"/>
              </a:rPr>
              <a:t>divomath</a:t>
            </a:r>
            <a:r>
              <a:rPr lang="de-DE" b="0" dirty="0">
                <a:latin typeface="+mn-lt"/>
              </a:rPr>
              <a:t> nicht ersetzt! Sie ist weiterhin für die Planung, Durchführung, Begleitung und Auswertung des Unterrichts verantwortlich. Die Lernenden können sich mithilfe der Lernumgebungen keine Inhalte selbstständig erarbeiten. </a:t>
            </a:r>
            <a:r>
              <a:rPr lang="de-DE" b="0" dirty="0" err="1">
                <a:latin typeface="+mn-lt"/>
              </a:rPr>
              <a:t>Divomath</a:t>
            </a:r>
            <a:r>
              <a:rPr lang="de-DE" b="0" dirty="0">
                <a:latin typeface="+mn-lt"/>
              </a:rPr>
              <a:t> bietet bspw. durch entsprechendes (Zusatz)Material Entlastung für die Lehrkraft, jedoch ist die Ausschöpfung der Potentiale, die </a:t>
            </a:r>
            <a:r>
              <a:rPr lang="de-DE" b="0" dirty="0" err="1">
                <a:latin typeface="+mn-lt"/>
              </a:rPr>
              <a:t>divomath</a:t>
            </a:r>
            <a:r>
              <a:rPr lang="de-DE" b="0" dirty="0">
                <a:latin typeface="+mn-lt"/>
              </a:rPr>
              <a:t> hat, maßgeblich von der Einsatzgestaltung und Umsetzung der Lehrkraft abhängig. </a:t>
            </a:r>
          </a:p>
          <a:p>
            <a:pPr marL="0" indent="0">
              <a:buFont typeface="Arial" panose="020B0604020202020204" pitchFamily="34" charset="0"/>
              <a:buNone/>
            </a:pPr>
            <a:endParaRPr lang="de-DE"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9</a:t>
            </a:fld>
            <a:endParaRPr lang="de-DE"/>
          </a:p>
        </p:txBody>
      </p:sp>
    </p:spTree>
    <p:extLst>
      <p:ext uri="{BB962C8B-B14F-4D97-AF65-F5344CB8AC3E}">
        <p14:creationId xmlns:p14="http://schemas.microsoft.com/office/powerpoint/2010/main" val="3009486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sz="1200" kern="100" dirty="0" err="1">
                <a:effectLst/>
                <a:latin typeface="+mn-lt"/>
                <a:ea typeface="Calibri" panose="020F0502020204030204" pitchFamily="34" charset="0"/>
                <a:cs typeface="Times New Roman" panose="02020603050405020304" pitchFamily="18" charset="0"/>
              </a:rPr>
              <a:t>Divomath</a:t>
            </a:r>
            <a:r>
              <a:rPr lang="de-DE" sz="1200" kern="100" dirty="0">
                <a:effectLst/>
                <a:latin typeface="+mn-lt"/>
                <a:ea typeface="Calibri" panose="020F0502020204030204" pitchFamily="34" charset="0"/>
                <a:cs typeface="Times New Roman" panose="02020603050405020304" pitchFamily="18" charset="0"/>
              </a:rPr>
              <a:t> hat ein schulbuch-ähnliches Angebot, deckt aber nicht alle Themen der 3./4. Klasse ab. Im Moment werde aus dem Inhaltsbereich „Zahlen &amp; Operationen“ nur drei Themen aus den Schwerpunkten „Operationsverständnis“, „Zahlverständnis“ &amp; „Ziffernrechnen“ im fokussiert. Teilweise lässt sich </a:t>
            </a:r>
            <a:r>
              <a:rPr lang="de-DE" sz="1200" kern="100" dirty="0" err="1">
                <a:effectLst/>
                <a:latin typeface="+mn-lt"/>
                <a:ea typeface="Calibri" panose="020F0502020204030204" pitchFamily="34" charset="0"/>
                <a:cs typeface="Times New Roman" panose="02020603050405020304" pitchFamily="18" charset="0"/>
              </a:rPr>
              <a:t>divomath</a:t>
            </a:r>
            <a:r>
              <a:rPr lang="de-DE" sz="1200" kern="100" dirty="0">
                <a:effectLst/>
                <a:latin typeface="+mn-lt"/>
                <a:ea typeface="Calibri" panose="020F0502020204030204" pitchFamily="34" charset="0"/>
                <a:cs typeface="Times New Roman" panose="02020603050405020304" pitchFamily="18" charset="0"/>
              </a:rPr>
              <a:t> auch schon in Kl. 2 einsetzen, z.B. das Modul zum Operationsverständnis Multiplikation.</a:t>
            </a:r>
          </a:p>
          <a:p>
            <a:pPr marL="0" indent="0">
              <a:buFontTx/>
              <a:buNone/>
            </a:pPr>
            <a:r>
              <a:rPr lang="de-DE" sz="1200" kern="0" dirty="0">
                <a:solidFill>
                  <a:srgbClr val="000000"/>
                </a:solidFill>
                <a:effectLst/>
                <a:highlight>
                  <a:srgbClr val="FFFF00"/>
                </a:highlight>
                <a:latin typeface="+mn-lt"/>
                <a:ea typeface="Times New Roman" panose="02020603050405020304" pitchFamily="18" charset="0"/>
                <a:cs typeface="Times New Roman" panose="02020603050405020304" pitchFamily="18" charset="0"/>
              </a:rPr>
              <a:t>Die Inhalte der Module sind wichtige </a:t>
            </a:r>
            <a:r>
              <a:rPr lang="de-DE" sz="1200" kern="0" dirty="0" err="1">
                <a:solidFill>
                  <a:srgbClr val="000000"/>
                </a:solidFill>
                <a:effectLst/>
                <a:highlight>
                  <a:srgbClr val="FFFF00"/>
                </a:highlight>
                <a:latin typeface="+mn-lt"/>
                <a:ea typeface="Times New Roman" panose="02020603050405020304" pitchFamily="18" charset="0"/>
                <a:cs typeface="Times New Roman" panose="02020603050405020304" pitchFamily="18" charset="0"/>
              </a:rPr>
              <a:t>Verstehensgrundlagen</a:t>
            </a:r>
            <a:r>
              <a:rPr lang="de-DE" sz="1200" kern="0" dirty="0">
                <a:solidFill>
                  <a:srgbClr val="000000"/>
                </a:solidFill>
                <a:effectLst/>
                <a:highlight>
                  <a:srgbClr val="FFFF00"/>
                </a:highlight>
                <a:latin typeface="+mn-lt"/>
                <a:ea typeface="Times New Roman" panose="02020603050405020304" pitchFamily="18" charset="0"/>
                <a:cs typeface="Times New Roman" panose="02020603050405020304" pitchFamily="18" charset="0"/>
              </a:rPr>
              <a:t> für erfolgreiches Mathematiklernen und Sie finden sie auch auf dem Orientierungsrahmen arithmetische Basiskompetenzen (</a:t>
            </a:r>
            <a:r>
              <a:rPr lang="de-DE" sz="1200" b="0" i="0" u="none" strike="noStrike" dirty="0">
                <a:solidFill>
                  <a:srgbClr val="327D87"/>
                </a:solidFill>
                <a:effectLst/>
                <a:latin typeface="+mn-lt"/>
                <a:hlinkClick r:id="rId3"/>
              </a:rPr>
              <a:t>https://pikas.dzlm.de/node/2410</a:t>
            </a:r>
            <a:r>
              <a:rPr lang="de-DE" sz="1200" b="0" i="0" u="none" strike="noStrike" dirty="0">
                <a:solidFill>
                  <a:srgbClr val="327D87"/>
                </a:solidFill>
                <a:effectLst/>
                <a:latin typeface="+mn-lt"/>
              </a:rPr>
              <a:t>) wieder. Ebenso werden z.B. auch die Multiplikationsinhalte im Rahmen des Moduls „Rechenschwierigkeiten vermeiden“ der FOM thematisiert.</a:t>
            </a:r>
          </a:p>
          <a:p>
            <a:pPr marL="0" indent="0">
              <a:buFontTx/>
              <a:buNone/>
            </a:pPr>
            <a:endParaRPr lang="de-DE" sz="1200" b="0" i="0" u="none" strike="noStrike" dirty="0">
              <a:solidFill>
                <a:srgbClr val="327D87"/>
              </a:solidFill>
              <a:effectLst/>
              <a:latin typeface="+mn-lt"/>
            </a:endParaRPr>
          </a:p>
          <a:p>
            <a:pPr marL="0" indent="0">
              <a:buFontTx/>
              <a:buNone/>
            </a:pPr>
            <a:r>
              <a:rPr lang="de-DE" sz="1200" b="0" i="0" u="none" strike="noStrike" dirty="0">
                <a:solidFill>
                  <a:srgbClr val="327D87"/>
                </a:solidFill>
                <a:effectLst/>
                <a:latin typeface="+mn-lt"/>
              </a:rPr>
              <a:t>Jedes Modul besteht aus 3 Bausteinen, die jeweils eine Unterrichtsreihe darstellen.</a:t>
            </a:r>
          </a:p>
        </p:txBody>
      </p:sp>
      <p:sp>
        <p:nvSpPr>
          <p:cNvPr id="4" name="Foliennummernplatzhalter 3"/>
          <p:cNvSpPr>
            <a:spLocks noGrp="1"/>
          </p:cNvSpPr>
          <p:nvPr>
            <p:ph type="sldNum" sz="quarter" idx="5"/>
          </p:nvPr>
        </p:nvSpPr>
        <p:spPr/>
        <p:txBody>
          <a:bodyPr/>
          <a:lstStyle/>
          <a:p>
            <a:fld id="{6A00EB12-2DE2-0842-96EF-87A9B6EC1C3F}" type="slidenum">
              <a:rPr lang="de-DE" smtClean="0"/>
              <a:t>10</a:t>
            </a:fld>
            <a:endParaRPr lang="de-DE"/>
          </a:p>
        </p:txBody>
      </p:sp>
    </p:spTree>
    <p:extLst>
      <p:ext uri="{BB962C8B-B14F-4D97-AF65-F5344CB8AC3E}">
        <p14:creationId xmlns:p14="http://schemas.microsoft.com/office/powerpoint/2010/main" val="3860453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Innerhalb des Bausteins bzw. der Unterrichtsreihe finden Sie die Unterrichtseinheiten sowie Checkaufgaben, die wie eine Standortbestimmung am Ende der Unterrichtsreihe durchgeführt werden können und zentrale Inhalte der Reihe abfragen.</a:t>
            </a:r>
          </a:p>
        </p:txBody>
      </p:sp>
      <p:sp>
        <p:nvSpPr>
          <p:cNvPr id="4" name="Foliennummernplatzhalter 3"/>
          <p:cNvSpPr>
            <a:spLocks noGrp="1"/>
          </p:cNvSpPr>
          <p:nvPr>
            <p:ph type="sldNum" sz="quarter" idx="5"/>
          </p:nvPr>
        </p:nvSpPr>
        <p:spPr/>
        <p:txBody>
          <a:bodyPr/>
          <a:lstStyle/>
          <a:p>
            <a:fld id="{6A00EB12-2DE2-0842-96EF-87A9B6EC1C3F}" type="slidenum">
              <a:rPr lang="de-DE" smtClean="0"/>
              <a:t>11</a:t>
            </a:fld>
            <a:endParaRPr lang="de-DE"/>
          </a:p>
        </p:txBody>
      </p:sp>
    </p:spTree>
    <p:extLst>
      <p:ext uri="{BB962C8B-B14F-4D97-AF65-F5344CB8AC3E}">
        <p14:creationId xmlns:p14="http://schemas.microsoft.com/office/powerpoint/2010/main" val="1126476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00EB12-2DE2-0842-96EF-87A9B6EC1C3F}" type="slidenum">
              <a:rPr lang="de-DE" smtClean="0"/>
              <a:t>12</a:t>
            </a:fld>
            <a:endParaRPr lang="de-DE"/>
          </a:p>
        </p:txBody>
      </p:sp>
    </p:spTree>
    <p:extLst>
      <p:ext uri="{BB962C8B-B14F-4D97-AF65-F5344CB8AC3E}">
        <p14:creationId xmlns:p14="http://schemas.microsoft.com/office/powerpoint/2010/main" val="2642585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Unter https://</a:t>
            </a:r>
            <a:r>
              <a:rPr lang="de-DE" dirty="0" err="1"/>
              <a:t>pikas.dzlm.de</a:t>
            </a:r>
            <a:r>
              <a:rPr lang="de-DE" dirty="0"/>
              <a:t>/</a:t>
            </a:r>
            <a:r>
              <a:rPr lang="de-DE" dirty="0" err="1"/>
              <a:t>node</a:t>
            </a:r>
            <a:r>
              <a:rPr lang="de-DE" dirty="0"/>
              <a:t>/2513 finden Sie eine Schritt-für-Schritt-Einführung in </a:t>
            </a:r>
            <a:r>
              <a:rPr lang="de-DE" dirty="0" err="1"/>
              <a:t>divomath</a:t>
            </a:r>
            <a:r>
              <a:rPr lang="de-DE" dirty="0"/>
              <a:t> als Video. </a:t>
            </a:r>
          </a:p>
        </p:txBody>
      </p:sp>
      <p:sp>
        <p:nvSpPr>
          <p:cNvPr id="4" name="Foliennummernplatzhalter 3"/>
          <p:cNvSpPr>
            <a:spLocks noGrp="1"/>
          </p:cNvSpPr>
          <p:nvPr>
            <p:ph type="sldNum" sz="quarter" idx="5"/>
          </p:nvPr>
        </p:nvSpPr>
        <p:spPr/>
        <p:txBody>
          <a:bodyPr/>
          <a:lstStyle/>
          <a:p>
            <a:fld id="{6A00EB12-2DE2-0842-96EF-87A9B6EC1C3F}" type="slidenum">
              <a:rPr lang="de-DE" smtClean="0"/>
              <a:t>13</a:t>
            </a:fld>
            <a:endParaRPr lang="de-DE"/>
          </a:p>
        </p:txBody>
      </p:sp>
    </p:spTree>
    <p:extLst>
      <p:ext uri="{BB962C8B-B14F-4D97-AF65-F5344CB8AC3E}">
        <p14:creationId xmlns:p14="http://schemas.microsoft.com/office/powerpoint/2010/main" val="1649800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https://pikas.dzlm.de/node/1253" TargetMode="External"/><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2">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777478BD-87E8-425D-BDDB-E3D7846B072D}"/>
              </a:ext>
            </a:extLst>
          </p:cNvPr>
          <p:cNvSpPr>
            <a:spLocks noGrp="1"/>
          </p:cNvSpPr>
          <p:nvPr>
            <p:ph type="pic" sz="quarter" idx="10" hasCustomPrompt="1"/>
          </p:nvPr>
        </p:nvSpPr>
        <p:spPr>
          <a:xfrm>
            <a:off x="7753836" y="1510908"/>
            <a:ext cx="2904581" cy="1749950"/>
          </a:xfrm>
          <a:prstGeom prst="rect">
            <a:avLst/>
          </a:prstGeom>
        </p:spPr>
        <p:txBody>
          <a:bodyPr anchor="ctr"/>
          <a:lstStyle>
            <a:lvl1pPr marL="0" indent="0" algn="ctr">
              <a:lnSpc>
                <a:spcPct val="100000"/>
              </a:lnSpc>
              <a:spcBef>
                <a:spcPts val="0"/>
              </a:spcBef>
              <a:buFontTx/>
              <a:buNone/>
              <a:defRPr sz="1400"/>
            </a:lvl1pPr>
          </a:lstStyle>
          <a:p>
            <a:r>
              <a:rPr lang="de-DE" dirty="0"/>
              <a:t>Bild mit Klick auf das Symbol einfügen</a:t>
            </a:r>
          </a:p>
          <a:p>
            <a:r>
              <a:rPr lang="de-DE" dirty="0"/>
              <a:t>Eine Vorauswahl an Bildern liegt dem Material bei</a:t>
            </a:r>
          </a:p>
          <a:p>
            <a:r>
              <a:rPr lang="de-DE" dirty="0"/>
              <a:t>Eigene Gestaltungen sind möglich (Copyright beachten)</a:t>
            </a:r>
          </a:p>
        </p:txBody>
      </p:sp>
      <p:sp>
        <p:nvSpPr>
          <p:cNvPr id="18" name="Textplatzhalter 9">
            <a:extLst>
              <a:ext uri="{FF2B5EF4-FFF2-40B4-BE49-F238E27FC236}">
                <a16:creationId xmlns:a16="http://schemas.microsoft.com/office/drawing/2014/main" id="{4C5C42DB-8454-419D-972F-773AFCBAD2A4}"/>
              </a:ext>
            </a:extLst>
          </p:cNvPr>
          <p:cNvSpPr>
            <a:spLocks noGrp="1"/>
          </p:cNvSpPr>
          <p:nvPr>
            <p:ph type="body" sz="quarter" idx="13" hasCustomPrompt="1"/>
          </p:nvPr>
        </p:nvSpPr>
        <p:spPr>
          <a:xfrm>
            <a:off x="560592" y="4440427"/>
            <a:ext cx="8156165" cy="1302271"/>
          </a:xfrm>
          <a:prstGeom prst="rect">
            <a:avLst/>
          </a:prstGeom>
        </p:spPr>
        <p:txBody>
          <a:bodyPr lIns="0" tIns="0" rIns="0" bIns="0"/>
          <a:lstStyle>
            <a:lvl1pPr marL="0" indent="0">
              <a:lnSpc>
                <a:spcPct val="114000"/>
              </a:lnSpc>
              <a:spcBef>
                <a:spcPts val="0"/>
              </a:spcBef>
              <a:buNone/>
              <a:defRPr sz="2000" b="1">
                <a:solidFill>
                  <a:schemeClr val="bg1"/>
                </a:solidFill>
              </a:defRPr>
            </a:lvl1pPr>
          </a:lstStyle>
          <a:p>
            <a:pPr lvl="0"/>
            <a:r>
              <a:rPr lang="de-DE" dirty="0"/>
              <a:t>Modul</a:t>
            </a:r>
          </a:p>
        </p:txBody>
      </p:sp>
      <p:sp>
        <p:nvSpPr>
          <p:cNvPr id="19" name="Textplatzhalter 9">
            <a:extLst>
              <a:ext uri="{FF2B5EF4-FFF2-40B4-BE49-F238E27FC236}">
                <a16:creationId xmlns:a16="http://schemas.microsoft.com/office/drawing/2014/main" id="{3EE82037-46B6-478A-A68A-A57E919E0E22}"/>
              </a:ext>
            </a:extLst>
          </p:cNvPr>
          <p:cNvSpPr>
            <a:spLocks noGrp="1"/>
          </p:cNvSpPr>
          <p:nvPr>
            <p:ph type="body" sz="quarter" idx="14" hasCustomPrompt="1"/>
          </p:nvPr>
        </p:nvSpPr>
        <p:spPr>
          <a:xfrm>
            <a:off x="560592" y="5834803"/>
            <a:ext cx="8156165" cy="581770"/>
          </a:xfrm>
          <a:prstGeom prst="rect">
            <a:avLst/>
          </a:prstGeom>
        </p:spPr>
        <p:txBody>
          <a:bodyPr lIns="0" tIns="0" rIns="0" bIns="0"/>
          <a:lstStyle>
            <a:lvl1pPr marL="0" indent="0">
              <a:lnSpc>
                <a:spcPts val="2600"/>
              </a:lnSpc>
              <a:spcBef>
                <a:spcPts val="0"/>
              </a:spcBef>
              <a:buNone/>
              <a:defRPr sz="1600" b="0">
                <a:solidFill>
                  <a:schemeClr val="bg1"/>
                </a:solidFill>
              </a:defRPr>
            </a:lvl1pPr>
          </a:lstStyle>
          <a:p>
            <a:pPr lvl="0"/>
            <a:r>
              <a:rPr lang="de-DE" dirty="0"/>
              <a:t>Autorenschaft</a:t>
            </a:r>
          </a:p>
        </p:txBody>
      </p:sp>
      <p:sp>
        <p:nvSpPr>
          <p:cNvPr id="6" name="Textplatzhalter 9">
            <a:extLst>
              <a:ext uri="{FF2B5EF4-FFF2-40B4-BE49-F238E27FC236}">
                <a16:creationId xmlns:a16="http://schemas.microsoft.com/office/drawing/2014/main" id="{3CFEF845-0E16-4378-89F0-FE6148ECA8E4}"/>
              </a:ext>
            </a:extLst>
          </p:cNvPr>
          <p:cNvSpPr>
            <a:spLocks noGrp="1"/>
          </p:cNvSpPr>
          <p:nvPr>
            <p:ph type="body" sz="quarter" idx="15" hasCustomPrompt="1"/>
          </p:nvPr>
        </p:nvSpPr>
        <p:spPr>
          <a:xfrm>
            <a:off x="560593" y="1510908"/>
            <a:ext cx="6819001" cy="1300872"/>
          </a:xfrm>
          <a:prstGeom prst="rect">
            <a:avLst/>
          </a:prstGeom>
        </p:spPr>
        <p:txBody>
          <a:bodyPr wrap="square" lIns="0" tIns="0" rIns="0" bIns="0">
            <a:noAutofit/>
          </a:bodyPr>
          <a:lstStyle>
            <a:lvl1pPr marL="0" indent="0">
              <a:lnSpc>
                <a:spcPts val="3600"/>
              </a:lnSpc>
              <a:buNone/>
              <a:defRPr sz="2800" b="1">
                <a:solidFill>
                  <a:srgbClr val="327A86"/>
                </a:solidFill>
              </a:defRPr>
            </a:lvl1pPr>
          </a:lstStyle>
          <a:p>
            <a:pPr lvl="0"/>
            <a:r>
              <a:rPr lang="de-DE" dirty="0"/>
              <a:t>Thema</a:t>
            </a:r>
          </a:p>
        </p:txBody>
      </p:sp>
    </p:spTree>
    <p:extLst>
      <p:ext uri="{BB962C8B-B14F-4D97-AF65-F5344CB8AC3E}">
        <p14:creationId xmlns:p14="http://schemas.microsoft.com/office/powerpoint/2010/main" val="906542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M Z | Überschrift + Content-Hintergrund">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00A64C5D-0637-4DB9-92B8-0A3087F03FE5}"/>
              </a:ext>
            </a:extLst>
          </p:cNvPr>
          <p:cNvSpPr>
            <a:spLocks noGrp="1"/>
          </p:cNvSpPr>
          <p:nvPr>
            <p:ph idx="1" hasCustomPrompt="1"/>
          </p:nvPr>
        </p:nvSpPr>
        <p:spPr>
          <a:xfrm>
            <a:off x="6309360" y="2526106"/>
            <a:ext cx="5631840" cy="4025894"/>
          </a:xfrm>
          <a:prstGeom prst="rect">
            <a:avLst/>
          </a:prstGeom>
        </p:spPr>
        <p:txBody>
          <a:bodyPr vert="horz" wrap="square" lIns="0" tIns="0" rIns="0" bIns="0" rtlCol="0">
            <a:noAutofit/>
          </a:bodyPr>
          <a:lstStyle>
            <a:lvl1pPr marL="215900" indent="-215900">
              <a:spcAft>
                <a:spcPts val="600"/>
              </a:spcAft>
              <a:buClr>
                <a:srgbClr val="737373"/>
              </a:buClr>
              <a:buSzPct val="85000"/>
              <a:buFont typeface="Wingdings" panose="05000000000000000000" pitchFamily="2" charset="2"/>
              <a:buChar char="§"/>
              <a:defRPr sz="1800">
                <a:solidFill>
                  <a:srgbClr val="737373"/>
                </a:solidFill>
              </a:defRPr>
            </a:lvl1pPr>
            <a:lvl2pPr marL="432000" indent="-216000">
              <a:spcAft>
                <a:spcPts val="600"/>
              </a:spcAft>
              <a:buClr>
                <a:srgbClr val="737373"/>
              </a:buClr>
              <a:buSzPct val="85000"/>
              <a:buFont typeface="Wingdings" panose="05000000000000000000" pitchFamily="2" charset="2"/>
              <a:buChar char="§"/>
              <a:defRPr sz="1600">
                <a:solidFill>
                  <a:srgbClr val="737373"/>
                </a:solidFill>
              </a:defRPr>
            </a:lvl2pPr>
            <a:lvl3pPr marL="432000" indent="-216000">
              <a:spcAft>
                <a:spcPts val="600"/>
              </a:spcAft>
              <a:buClr>
                <a:srgbClr val="737373"/>
              </a:buClr>
              <a:buSzPct val="85000"/>
              <a:buFont typeface="Wingdings" panose="05000000000000000000" pitchFamily="2" charset="2"/>
              <a:buChar char="§"/>
              <a:defRPr sz="1600">
                <a:solidFill>
                  <a:srgbClr val="737373"/>
                </a:solidFill>
              </a:defRPr>
            </a:lvl3pPr>
            <a:lvl4pPr marL="432000" indent="-216000">
              <a:spcAft>
                <a:spcPts val="600"/>
              </a:spcAft>
              <a:buClr>
                <a:srgbClr val="737373"/>
              </a:buClr>
              <a:buSzPct val="85000"/>
              <a:buFont typeface="Wingdings" panose="05000000000000000000" pitchFamily="2" charset="2"/>
              <a:buChar char="§"/>
              <a:defRPr sz="1600">
                <a:solidFill>
                  <a:srgbClr val="737373"/>
                </a:solidFill>
              </a:defRPr>
            </a:lvl4pPr>
            <a:lvl5pPr marL="432000" indent="-216000">
              <a:buClr>
                <a:srgbClr val="737373"/>
              </a:buClr>
              <a:buSzPct val="85000"/>
              <a:buFont typeface="Wingdings" panose="05000000000000000000" pitchFamily="2" charset="2"/>
              <a:buChar char="§"/>
              <a:defRPr sz="1600">
                <a:solidFill>
                  <a:srgbClr val="737373"/>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 3">
            <a:extLst>
              <a:ext uri="{FF2B5EF4-FFF2-40B4-BE49-F238E27FC236}">
                <a16:creationId xmlns:a16="http://schemas.microsoft.com/office/drawing/2014/main" id="{AABC83D8-304C-471C-8C5E-849D56D0E5B4}"/>
              </a:ext>
            </a:extLst>
          </p:cNvPr>
          <p:cNvSpPr>
            <a:spLocks noGrp="1"/>
          </p:cNvSpPr>
          <p:nvPr>
            <p:ph type="title"/>
          </p:nvPr>
        </p:nvSpPr>
        <p:spPr>
          <a:xfrm>
            <a:off x="252000" y="324000"/>
            <a:ext cx="11689200" cy="396000"/>
          </a:xfrm>
        </p:spPr>
        <p:txBody>
          <a:bodyPr anchor="t" anchorCtr="0"/>
          <a:lstStyle>
            <a:lvl1pPr>
              <a:defRPr sz="2400">
                <a:latin typeface="+mj-lt"/>
              </a:defRPr>
            </a:lvl1pPr>
          </a:lstStyle>
          <a:p>
            <a:r>
              <a:rPr lang="de-DE" dirty="0"/>
              <a:t>Mastertitelformat bearbeiten</a:t>
            </a:r>
          </a:p>
        </p:txBody>
      </p:sp>
      <p:sp>
        <p:nvSpPr>
          <p:cNvPr id="8" name="Textplatzhalter 8">
            <a:extLst>
              <a:ext uri="{FF2B5EF4-FFF2-40B4-BE49-F238E27FC236}">
                <a16:creationId xmlns:a16="http://schemas.microsoft.com/office/drawing/2014/main" id="{FE430573-7609-4870-B7ED-6410D6232E70}"/>
              </a:ext>
            </a:extLst>
          </p:cNvPr>
          <p:cNvSpPr>
            <a:spLocks noGrp="1"/>
          </p:cNvSpPr>
          <p:nvPr>
            <p:ph type="body" sz="quarter" idx="10" hasCustomPrompt="1"/>
          </p:nvPr>
        </p:nvSpPr>
        <p:spPr>
          <a:xfrm>
            <a:off x="252000" y="6622950"/>
            <a:ext cx="11796000" cy="216000"/>
          </a:xfrm>
          <a:prstGeom prst="rect">
            <a:avLst/>
          </a:prstGeom>
        </p:spPr>
        <p:txBody>
          <a:bodyPr lIns="0" tIns="0" rIns="0" bIns="0"/>
          <a:lstStyle>
            <a:lvl1pPr marL="0" indent="0" algn="r">
              <a:spcBef>
                <a:spcPts val="0"/>
              </a:spcBef>
              <a:spcAft>
                <a:spcPts val="0"/>
              </a:spcAft>
              <a:buNone/>
              <a:defRPr sz="1100">
                <a:solidFill>
                  <a:schemeClr val="bg1">
                    <a:lumMod val="50000"/>
                  </a:schemeClr>
                </a:solidFill>
              </a:defRPr>
            </a:lvl1pPr>
          </a:lstStyle>
          <a:p>
            <a:pPr lvl="0"/>
            <a:r>
              <a:rPr lang="de-DE" dirty="0"/>
              <a:t>(&lt;Quelle&gt;, &lt;Jahr&gt;), (Bildquelle: &lt;Quelle&gt;, &lt;Jahr&gt;)</a:t>
            </a:r>
          </a:p>
        </p:txBody>
      </p:sp>
      <p:sp>
        <p:nvSpPr>
          <p:cNvPr id="6" name="Textplatzhalter 9">
            <a:extLst>
              <a:ext uri="{FF2B5EF4-FFF2-40B4-BE49-F238E27FC236}">
                <a16:creationId xmlns:a16="http://schemas.microsoft.com/office/drawing/2014/main" id="{66686F13-4132-4EB0-A19A-A7CD0EE856A0}"/>
              </a:ext>
            </a:extLst>
          </p:cNvPr>
          <p:cNvSpPr>
            <a:spLocks noGrp="1"/>
          </p:cNvSpPr>
          <p:nvPr>
            <p:ph idx="11" hasCustomPrompt="1"/>
          </p:nvPr>
        </p:nvSpPr>
        <p:spPr>
          <a:xfrm>
            <a:off x="250800" y="2526106"/>
            <a:ext cx="5630640" cy="4025894"/>
          </a:xfrm>
          <a:prstGeom prst="rect">
            <a:avLst/>
          </a:prstGeom>
        </p:spPr>
        <p:txBody>
          <a:bodyPr vert="horz" wrap="square" lIns="0" tIns="0" rIns="0" bIns="0" rtlCol="0">
            <a:noAutofit/>
          </a:bodyPr>
          <a:lstStyle>
            <a:lvl1pPr marL="215900" indent="-215900">
              <a:spcAft>
                <a:spcPts val="600"/>
              </a:spcAft>
              <a:buClr>
                <a:srgbClr val="737373"/>
              </a:buClr>
              <a:buSzPct val="85000"/>
              <a:buFont typeface="Wingdings" panose="05000000000000000000" pitchFamily="2" charset="2"/>
              <a:buChar char="§"/>
              <a:defRPr sz="1800">
                <a:solidFill>
                  <a:srgbClr val="737373"/>
                </a:solidFill>
              </a:defRPr>
            </a:lvl1pPr>
            <a:lvl2pPr marL="432000" indent="-216000">
              <a:spcAft>
                <a:spcPts val="600"/>
              </a:spcAft>
              <a:buClr>
                <a:srgbClr val="737373"/>
              </a:buClr>
              <a:buSzPct val="85000"/>
              <a:buFont typeface="Wingdings" panose="05000000000000000000" pitchFamily="2" charset="2"/>
              <a:buChar char="§"/>
              <a:defRPr sz="1600">
                <a:solidFill>
                  <a:srgbClr val="737373"/>
                </a:solidFill>
              </a:defRPr>
            </a:lvl2pPr>
            <a:lvl3pPr marL="432000" indent="-216000">
              <a:spcAft>
                <a:spcPts val="600"/>
              </a:spcAft>
              <a:buClr>
                <a:srgbClr val="737373"/>
              </a:buClr>
              <a:buSzPct val="85000"/>
              <a:buFont typeface="Wingdings" panose="05000000000000000000" pitchFamily="2" charset="2"/>
              <a:buChar char="§"/>
              <a:defRPr sz="1600">
                <a:solidFill>
                  <a:srgbClr val="737373"/>
                </a:solidFill>
              </a:defRPr>
            </a:lvl3pPr>
            <a:lvl4pPr marL="432000" indent="-216000">
              <a:spcAft>
                <a:spcPts val="600"/>
              </a:spcAft>
              <a:buClr>
                <a:srgbClr val="737373"/>
              </a:buClr>
              <a:buSzPct val="85000"/>
              <a:buFont typeface="Wingdings" panose="05000000000000000000" pitchFamily="2" charset="2"/>
              <a:buChar char="§"/>
              <a:defRPr sz="1600">
                <a:solidFill>
                  <a:srgbClr val="737373"/>
                </a:solidFill>
              </a:defRPr>
            </a:lvl4pPr>
            <a:lvl5pPr marL="432000" indent="-216000">
              <a:buClr>
                <a:srgbClr val="737373"/>
              </a:buClr>
              <a:buSzPct val="85000"/>
              <a:buFont typeface="Wingdings" panose="05000000000000000000" pitchFamily="2" charset="2"/>
              <a:buChar char="§"/>
              <a:defRPr sz="1600">
                <a:solidFill>
                  <a:srgbClr val="737373"/>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939243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M Z | Überschrift">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9224FDD5-0638-453F-B90F-6658E5EC5444}"/>
              </a:ext>
            </a:extLst>
          </p:cNvPr>
          <p:cNvSpPr>
            <a:spLocks noGrp="1"/>
          </p:cNvSpPr>
          <p:nvPr>
            <p:ph type="title"/>
          </p:nvPr>
        </p:nvSpPr>
        <p:spPr>
          <a:xfrm>
            <a:off x="252000" y="324000"/>
            <a:ext cx="11689200" cy="396000"/>
          </a:xfrm>
        </p:spPr>
        <p:txBody>
          <a:bodyPr anchor="t" anchorCtr="0"/>
          <a:lstStyle>
            <a:lvl1pPr>
              <a:defRPr sz="2400">
                <a:latin typeface="+mj-lt"/>
              </a:defRPr>
            </a:lvl1pPr>
          </a:lstStyle>
          <a:p>
            <a:r>
              <a:rPr lang="de-DE" dirty="0"/>
              <a:t>Titelmasterformat durch Klicken bearbeiten</a:t>
            </a:r>
          </a:p>
        </p:txBody>
      </p:sp>
    </p:spTree>
    <p:extLst>
      <p:ext uri="{BB962C8B-B14F-4D97-AF65-F5344CB8AC3E}">
        <p14:creationId xmlns:p14="http://schemas.microsoft.com/office/powerpoint/2010/main" val="1236962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liederung">
    <p:bg>
      <p:bgPr>
        <a:solidFill>
          <a:srgbClr val="ECF0F2"/>
        </a:solidFill>
        <a:effectLst/>
      </p:bgPr>
    </p:bg>
    <p:spTree>
      <p:nvGrpSpPr>
        <p:cNvPr id="1" name=""/>
        <p:cNvGrpSpPr/>
        <p:nvPr/>
      </p:nvGrpSpPr>
      <p:grpSpPr>
        <a:xfrm>
          <a:off x="0" y="0"/>
          <a:ext cx="0" cy="0"/>
          <a:chOff x="0" y="0"/>
          <a:chExt cx="0" cy="0"/>
        </a:xfrm>
      </p:grpSpPr>
      <p:sp>
        <p:nvSpPr>
          <p:cNvPr id="44" name="Textfeld 43">
            <a:extLst>
              <a:ext uri="{FF2B5EF4-FFF2-40B4-BE49-F238E27FC236}">
                <a16:creationId xmlns:a16="http://schemas.microsoft.com/office/drawing/2014/main" id="{798427D7-7C83-4617-BB79-89FD9276D48C}"/>
              </a:ext>
            </a:extLst>
          </p:cNvPr>
          <p:cNvSpPr txBox="1"/>
          <p:nvPr userDrawn="1"/>
        </p:nvSpPr>
        <p:spPr>
          <a:xfrm>
            <a:off x="252000" y="324000"/>
            <a:ext cx="11687998" cy="396000"/>
          </a:xfrm>
          <a:prstGeom prst="rect">
            <a:avLst/>
          </a:prstGeom>
          <a:noFill/>
        </p:spPr>
        <p:txBody>
          <a:bodyPr wrap="square" lIns="0" tIns="0" rIns="0" bIns="0" rtlCol="0">
            <a:noAutofit/>
          </a:bodyPr>
          <a:lstStyle/>
          <a:p>
            <a:pPr marL="0" indent="0">
              <a:spcBef>
                <a:spcPts val="0"/>
              </a:spcBef>
            </a:pPr>
            <a:r>
              <a:rPr lang="de-DE" sz="2400" b="1" cap="none" baseline="0" dirty="0">
                <a:solidFill>
                  <a:schemeClr val="tx2"/>
                </a:solidFill>
                <a:latin typeface="+mj-lt"/>
              </a:rPr>
              <a:t>Unser Programm für heute</a:t>
            </a:r>
            <a:endParaRPr lang="de-DE" sz="2200" b="1" cap="none" baseline="0" dirty="0">
              <a:solidFill>
                <a:schemeClr val="tx2"/>
              </a:solidFill>
              <a:latin typeface="+mj-lt"/>
              <a:cs typeface="Calibri"/>
            </a:endParaRPr>
          </a:p>
        </p:txBody>
      </p:sp>
      <p:sp>
        <p:nvSpPr>
          <p:cNvPr id="81" name="Rechteck 80">
            <a:extLst>
              <a:ext uri="{FF2B5EF4-FFF2-40B4-BE49-F238E27FC236}">
                <a16:creationId xmlns:a16="http://schemas.microsoft.com/office/drawing/2014/main" id="{FA2AAA53-1D69-4FBC-BA71-526385A7650A}"/>
              </a:ext>
            </a:extLst>
          </p:cNvPr>
          <p:cNvSpPr/>
          <p:nvPr userDrawn="1"/>
        </p:nvSpPr>
        <p:spPr bwMode="auto">
          <a:xfrm rot="16200000">
            <a:off x="-2400084" y="3794974"/>
            <a:ext cx="5463116" cy="6629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sz="2000" dirty="0" err="1">
              <a:solidFill>
                <a:schemeClr val="bg1"/>
              </a:solidFill>
              <a:latin typeface="Calibri" panose="020F0502020204030204" pitchFamily="34" charset="0"/>
            </a:endParaRPr>
          </a:p>
        </p:txBody>
      </p:sp>
      <p:sp>
        <p:nvSpPr>
          <p:cNvPr id="7" name="Textplatzhalter 6">
            <a:extLst>
              <a:ext uri="{FF2B5EF4-FFF2-40B4-BE49-F238E27FC236}">
                <a16:creationId xmlns:a16="http://schemas.microsoft.com/office/drawing/2014/main" id="{04AB2695-0266-47F0-ADA8-71BA5E328EDC}"/>
              </a:ext>
            </a:extLst>
          </p:cNvPr>
          <p:cNvSpPr>
            <a:spLocks noGrp="1"/>
          </p:cNvSpPr>
          <p:nvPr>
            <p:ph type="body" sz="quarter" idx="10" hasCustomPrompt="1"/>
          </p:nvPr>
        </p:nvSpPr>
        <p:spPr>
          <a:xfrm>
            <a:off x="252000" y="1404000"/>
            <a:ext cx="8872545" cy="5076000"/>
          </a:xfrm>
          <a:prstGeom prst="rect">
            <a:avLst/>
          </a:prstGeom>
        </p:spPr>
        <p:txBody>
          <a:bodyPr lIns="0" tIns="0" rIns="0" bIns="0"/>
          <a:lstStyle>
            <a:lvl1pPr marL="0" indent="-720000">
              <a:lnSpc>
                <a:spcPct val="150000"/>
              </a:lnSpc>
              <a:spcBef>
                <a:spcPts val="0"/>
              </a:spcBef>
              <a:spcAft>
                <a:spcPts val="1200"/>
              </a:spcAft>
              <a:buClr>
                <a:schemeClr val="tx2"/>
              </a:buClr>
              <a:buSzPct val="100000"/>
              <a:buAutoNum type="arabicPeriod"/>
              <a:defRPr sz="2000" b="1">
                <a:solidFill>
                  <a:schemeClr val="tx1"/>
                </a:solidFill>
                <a:latin typeface="+mj-lt"/>
              </a:defRPr>
            </a:lvl1pPr>
          </a:lstStyle>
          <a:p>
            <a:pPr lvl="0"/>
            <a:r>
              <a:rPr lang="de-DE" dirty="0"/>
              <a:t>Kapitel 1</a:t>
            </a:r>
          </a:p>
          <a:p>
            <a:pPr lvl="0"/>
            <a:r>
              <a:rPr lang="de-DE" dirty="0"/>
              <a:t>Kapitel 2</a:t>
            </a:r>
          </a:p>
          <a:p>
            <a:pPr lvl="0"/>
            <a:r>
              <a:rPr lang="de-DE" dirty="0"/>
              <a:t>Kapitel 3</a:t>
            </a:r>
          </a:p>
        </p:txBody>
      </p:sp>
    </p:spTree>
    <p:extLst>
      <p:ext uri="{BB962C8B-B14F-4D97-AF65-F5344CB8AC3E}">
        <p14:creationId xmlns:p14="http://schemas.microsoft.com/office/powerpoint/2010/main" val="2516747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ischenfolie-Multiplizierende Überschrift + Content">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00A64C5D-0637-4DB9-92B8-0A3087F03FE5}"/>
              </a:ext>
            </a:extLst>
          </p:cNvPr>
          <p:cNvSpPr>
            <a:spLocks noGrp="1"/>
          </p:cNvSpPr>
          <p:nvPr>
            <p:ph idx="1" hasCustomPrompt="1"/>
          </p:nvPr>
        </p:nvSpPr>
        <p:spPr>
          <a:xfrm>
            <a:off x="252000" y="972000"/>
            <a:ext cx="11689200" cy="5580000"/>
          </a:xfrm>
          <a:prstGeom prst="rect">
            <a:avLst/>
          </a:prstGeom>
        </p:spPr>
        <p:txBody>
          <a:bodyPr vert="horz" wrap="square" lIns="0" tIns="0" rIns="0" bIns="0" rtlCol="0">
            <a:noAutofit/>
          </a:bodyPr>
          <a:lstStyle>
            <a:lvl1pPr marL="215900" indent="-215900">
              <a:spcAft>
                <a:spcPts val="600"/>
              </a:spcAft>
              <a:buClr>
                <a:schemeClr val="accent6"/>
              </a:buClr>
              <a:buSzPct val="85000"/>
              <a:buFont typeface="Wingdings" panose="05000000000000000000" pitchFamily="2" charset="2"/>
              <a:buChar char="§"/>
              <a:defRPr sz="1800">
                <a:solidFill>
                  <a:srgbClr val="737373"/>
                </a:solidFill>
              </a:defRPr>
            </a:lvl1pPr>
            <a:lvl2pPr marL="432000" indent="-216000">
              <a:spcAft>
                <a:spcPts val="600"/>
              </a:spcAft>
              <a:buClr>
                <a:schemeClr val="accent6"/>
              </a:buClr>
              <a:buSzPct val="85000"/>
              <a:buFont typeface="Wingdings" panose="05000000000000000000" pitchFamily="2" charset="2"/>
              <a:buChar char="§"/>
              <a:defRPr sz="1600">
                <a:solidFill>
                  <a:srgbClr val="737373"/>
                </a:solidFill>
              </a:defRPr>
            </a:lvl2pPr>
            <a:lvl3pPr marL="432000" indent="-216000">
              <a:spcAft>
                <a:spcPts val="600"/>
              </a:spcAft>
              <a:buClr>
                <a:schemeClr val="accent6"/>
              </a:buClr>
              <a:buSzPct val="85000"/>
              <a:buFont typeface="Wingdings" panose="05000000000000000000" pitchFamily="2" charset="2"/>
              <a:buChar char="§"/>
              <a:defRPr sz="1600">
                <a:solidFill>
                  <a:srgbClr val="737373"/>
                </a:solidFill>
              </a:defRPr>
            </a:lvl3pPr>
            <a:lvl4pPr marL="432000" indent="-216000">
              <a:spcAft>
                <a:spcPts val="600"/>
              </a:spcAft>
              <a:buClr>
                <a:schemeClr val="accent6"/>
              </a:buClr>
              <a:buSzPct val="85000"/>
              <a:buFont typeface="Wingdings" panose="05000000000000000000" pitchFamily="2" charset="2"/>
              <a:buChar char="§"/>
              <a:defRPr sz="1600">
                <a:solidFill>
                  <a:srgbClr val="737373"/>
                </a:solidFill>
              </a:defRPr>
            </a:lvl4pPr>
            <a:lvl5pPr marL="432000" indent="-216000">
              <a:buClr>
                <a:schemeClr val="accent6"/>
              </a:buClr>
              <a:buSzPct val="85000"/>
              <a:buFont typeface="Wingdings" panose="05000000000000000000" pitchFamily="2" charset="2"/>
              <a:buChar char="§"/>
              <a:defRPr sz="1600">
                <a:solidFill>
                  <a:srgbClr val="737373"/>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 3">
            <a:extLst>
              <a:ext uri="{FF2B5EF4-FFF2-40B4-BE49-F238E27FC236}">
                <a16:creationId xmlns:a16="http://schemas.microsoft.com/office/drawing/2014/main" id="{AABC83D8-304C-471C-8C5E-849D56D0E5B4}"/>
              </a:ext>
            </a:extLst>
          </p:cNvPr>
          <p:cNvSpPr>
            <a:spLocks noGrp="1"/>
          </p:cNvSpPr>
          <p:nvPr>
            <p:ph type="title"/>
          </p:nvPr>
        </p:nvSpPr>
        <p:spPr>
          <a:xfrm>
            <a:off x="252000" y="324000"/>
            <a:ext cx="11689200" cy="396000"/>
          </a:xfrm>
        </p:spPr>
        <p:txBody>
          <a:bodyPr anchor="t" anchorCtr="0"/>
          <a:lstStyle>
            <a:lvl1pPr>
              <a:defRPr sz="2400">
                <a:latin typeface="+mj-lt"/>
              </a:defRPr>
            </a:lvl1pPr>
          </a:lstStyle>
          <a:p>
            <a:r>
              <a:rPr lang="de-DE" dirty="0"/>
              <a:t>Mastertitelformat bearbeiten</a:t>
            </a:r>
          </a:p>
        </p:txBody>
      </p:sp>
      <p:sp>
        <p:nvSpPr>
          <p:cNvPr id="8" name="Textplatzhalter 8">
            <a:extLst>
              <a:ext uri="{FF2B5EF4-FFF2-40B4-BE49-F238E27FC236}">
                <a16:creationId xmlns:a16="http://schemas.microsoft.com/office/drawing/2014/main" id="{FE430573-7609-4870-B7ED-6410D6232E70}"/>
              </a:ext>
            </a:extLst>
          </p:cNvPr>
          <p:cNvSpPr>
            <a:spLocks noGrp="1"/>
          </p:cNvSpPr>
          <p:nvPr>
            <p:ph type="body" sz="quarter" idx="10" hasCustomPrompt="1"/>
          </p:nvPr>
        </p:nvSpPr>
        <p:spPr>
          <a:xfrm>
            <a:off x="252000" y="6622950"/>
            <a:ext cx="11796000" cy="216000"/>
          </a:xfrm>
          <a:prstGeom prst="rect">
            <a:avLst/>
          </a:prstGeom>
        </p:spPr>
        <p:txBody>
          <a:bodyPr lIns="0" tIns="0" rIns="0" bIns="0"/>
          <a:lstStyle>
            <a:lvl1pPr marL="0" indent="0" algn="r">
              <a:spcBef>
                <a:spcPts val="0"/>
              </a:spcBef>
              <a:spcAft>
                <a:spcPts val="0"/>
              </a:spcAft>
              <a:buNone/>
              <a:defRPr sz="1100">
                <a:solidFill>
                  <a:schemeClr val="bg1">
                    <a:lumMod val="50000"/>
                  </a:schemeClr>
                </a:solidFill>
              </a:defRPr>
            </a:lvl1pPr>
          </a:lstStyle>
          <a:p>
            <a:pPr lvl="0"/>
            <a:r>
              <a:rPr lang="de-DE" dirty="0"/>
              <a:t>(&lt;Quelle&gt;, &lt;Jahr&gt;), (Bildquelle: &lt;Quelle&gt;, &lt;Jahr&gt;)</a:t>
            </a:r>
          </a:p>
        </p:txBody>
      </p:sp>
    </p:spTree>
    <p:extLst>
      <p:ext uri="{BB962C8B-B14F-4D97-AF65-F5344CB8AC3E}">
        <p14:creationId xmlns:p14="http://schemas.microsoft.com/office/powerpoint/2010/main" val="140017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extplatzhalter 9">
            <a:extLst>
              <a:ext uri="{FF2B5EF4-FFF2-40B4-BE49-F238E27FC236}">
                <a16:creationId xmlns:a16="http://schemas.microsoft.com/office/drawing/2014/main" id="{3F3D85CE-D0C4-494F-BF13-2881A66076B5}"/>
              </a:ext>
            </a:extLst>
          </p:cNvPr>
          <p:cNvSpPr>
            <a:spLocks noGrp="1"/>
          </p:cNvSpPr>
          <p:nvPr>
            <p:ph idx="1" hasCustomPrompt="1"/>
          </p:nvPr>
        </p:nvSpPr>
        <p:spPr>
          <a:xfrm>
            <a:off x="252000" y="396000"/>
            <a:ext cx="11689200" cy="6156000"/>
          </a:xfrm>
          <a:prstGeom prst="rect">
            <a:avLst/>
          </a:prstGeom>
        </p:spPr>
        <p:txBody>
          <a:bodyPr vert="horz" wrap="square" lIns="0" tIns="0" rIns="0" bIns="0" rtlCol="0">
            <a:noAutofit/>
          </a:bodyPr>
          <a:lstStyle>
            <a:lvl1pPr marL="215900" indent="-215900">
              <a:spcAft>
                <a:spcPts val="600"/>
              </a:spcAft>
              <a:buClr>
                <a:schemeClr val="tx2"/>
              </a:buClr>
              <a:buSzPct val="85000"/>
              <a:buFont typeface="Wingdings" panose="05000000000000000000" pitchFamily="2" charset="2"/>
              <a:buChar char="§"/>
              <a:defRPr sz="1800"/>
            </a:lvl1pPr>
            <a:lvl2pPr marL="432000" indent="-216000">
              <a:spcAft>
                <a:spcPts val="600"/>
              </a:spcAft>
              <a:buClr>
                <a:schemeClr val="tx2"/>
              </a:buClr>
              <a:buSzPct val="85000"/>
              <a:buFont typeface="Wingdings" panose="05000000000000000000" pitchFamily="2" charset="2"/>
              <a:buChar char="§"/>
              <a:defRPr sz="1600"/>
            </a:lvl2pPr>
            <a:lvl3pPr marL="432000" indent="-216000">
              <a:spcAft>
                <a:spcPts val="600"/>
              </a:spcAft>
              <a:buClr>
                <a:schemeClr val="tx2"/>
              </a:buClr>
              <a:buSzPct val="85000"/>
              <a:buFont typeface="Wingdings" panose="05000000000000000000" pitchFamily="2" charset="2"/>
              <a:buChar char="§"/>
              <a:defRPr sz="1600"/>
            </a:lvl3pPr>
            <a:lvl4pPr marL="432000" indent="-216000">
              <a:spcAft>
                <a:spcPts val="600"/>
              </a:spcAft>
              <a:buClr>
                <a:schemeClr val="tx2"/>
              </a:buClr>
              <a:buSzPct val="85000"/>
              <a:buFont typeface="Wingdings" panose="05000000000000000000" pitchFamily="2" charset="2"/>
              <a:buChar char="§"/>
              <a:defRPr sz="1600"/>
            </a:lvl4pPr>
            <a:lvl5pPr marL="432000" indent="-216000">
              <a:buClr>
                <a:schemeClr val="tx2"/>
              </a:buClr>
              <a:buSzPct val="85000"/>
              <a:buFont typeface="Wingdings" panose="05000000000000000000" pitchFamily="2" charset="2"/>
              <a:buChar cha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8">
            <a:extLst>
              <a:ext uri="{FF2B5EF4-FFF2-40B4-BE49-F238E27FC236}">
                <a16:creationId xmlns:a16="http://schemas.microsoft.com/office/drawing/2014/main" id="{BBA7C0DB-E294-4B9D-A4D7-4EE43D298F39}"/>
              </a:ext>
            </a:extLst>
          </p:cNvPr>
          <p:cNvSpPr>
            <a:spLocks noGrp="1"/>
          </p:cNvSpPr>
          <p:nvPr>
            <p:ph type="body" sz="quarter" idx="10" hasCustomPrompt="1"/>
          </p:nvPr>
        </p:nvSpPr>
        <p:spPr>
          <a:xfrm>
            <a:off x="252000" y="6622950"/>
            <a:ext cx="11796000" cy="216000"/>
          </a:xfrm>
          <a:prstGeom prst="rect">
            <a:avLst/>
          </a:prstGeom>
        </p:spPr>
        <p:txBody>
          <a:bodyPr lIns="0" tIns="0" rIns="0" bIns="0"/>
          <a:lstStyle>
            <a:lvl1pPr marL="0" indent="0" algn="r">
              <a:spcBef>
                <a:spcPts val="0"/>
              </a:spcBef>
              <a:spcAft>
                <a:spcPts val="0"/>
              </a:spcAft>
              <a:buNone/>
              <a:defRPr sz="1100">
                <a:solidFill>
                  <a:schemeClr val="bg1">
                    <a:lumMod val="50000"/>
                  </a:schemeClr>
                </a:solidFill>
              </a:defRPr>
            </a:lvl1pPr>
          </a:lstStyle>
          <a:p>
            <a:pPr lvl="0"/>
            <a:r>
              <a:rPr lang="de-DE" dirty="0"/>
              <a:t>(&lt;Quelle&gt;, &lt;Jahr&gt;), (Bildquelle: &lt;Quelle&gt;, &lt;Jahr&gt;)</a:t>
            </a:r>
          </a:p>
        </p:txBody>
      </p:sp>
    </p:spTree>
    <p:extLst>
      <p:ext uri="{BB962C8B-B14F-4D97-AF65-F5344CB8AC3E}">
        <p14:creationId xmlns:p14="http://schemas.microsoft.com/office/powerpoint/2010/main" val="3051251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el 2">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DFA12E9F-7986-4AAB-A54A-BEB077F52F71}"/>
              </a:ext>
            </a:extLst>
          </p:cNvPr>
          <p:cNvPicPr>
            <a:picLocks noChangeAspect="1"/>
          </p:cNvPicPr>
          <p:nvPr userDrawn="1"/>
        </p:nvPicPr>
        <p:blipFill>
          <a:blip r:embed="rId2"/>
          <a:stretch>
            <a:fillRect/>
          </a:stretch>
        </p:blipFill>
        <p:spPr>
          <a:xfrm>
            <a:off x="10960741" y="249846"/>
            <a:ext cx="989419" cy="555334"/>
          </a:xfrm>
          <a:prstGeom prst="rect">
            <a:avLst/>
          </a:prstGeom>
        </p:spPr>
      </p:pic>
      <p:pic>
        <p:nvPicPr>
          <p:cNvPr id="14" name="Grafik 13">
            <a:extLst>
              <a:ext uri="{FF2B5EF4-FFF2-40B4-BE49-F238E27FC236}">
                <a16:creationId xmlns:a16="http://schemas.microsoft.com/office/drawing/2014/main" id="{68EF42B8-678B-4673-9C92-E408D7E7A10A}"/>
              </a:ext>
            </a:extLst>
          </p:cNvPr>
          <p:cNvPicPr>
            <a:picLocks noChangeAspect="1"/>
          </p:cNvPicPr>
          <p:nvPr userDrawn="1"/>
        </p:nvPicPr>
        <p:blipFill>
          <a:blip r:embed="rId3"/>
          <a:stretch>
            <a:fillRect/>
          </a:stretch>
        </p:blipFill>
        <p:spPr>
          <a:xfrm>
            <a:off x="9432545" y="369189"/>
            <a:ext cx="1129770" cy="263156"/>
          </a:xfrm>
          <a:prstGeom prst="rect">
            <a:avLst/>
          </a:prstGeom>
        </p:spPr>
      </p:pic>
      <p:pic>
        <p:nvPicPr>
          <p:cNvPr id="18" name="Grafik 17">
            <a:extLst>
              <a:ext uri="{FF2B5EF4-FFF2-40B4-BE49-F238E27FC236}">
                <a16:creationId xmlns:a16="http://schemas.microsoft.com/office/drawing/2014/main" id="{5B3E8F35-148C-497D-851E-8C1224E6C98E}"/>
              </a:ext>
            </a:extLst>
          </p:cNvPr>
          <p:cNvPicPr>
            <a:picLocks noChangeAspect="1"/>
          </p:cNvPicPr>
          <p:nvPr userDrawn="1"/>
        </p:nvPicPr>
        <p:blipFill>
          <a:blip r:embed="rId4"/>
          <a:stretch>
            <a:fillRect/>
          </a:stretch>
        </p:blipFill>
        <p:spPr>
          <a:xfrm>
            <a:off x="8259137" y="6266914"/>
            <a:ext cx="900000" cy="314888"/>
          </a:xfrm>
          <a:prstGeom prst="rect">
            <a:avLst/>
          </a:prstGeom>
        </p:spPr>
      </p:pic>
      <p:sp>
        <p:nvSpPr>
          <p:cNvPr id="3" name="Textplatzhalter 2">
            <a:extLst>
              <a:ext uri="{FF2B5EF4-FFF2-40B4-BE49-F238E27FC236}">
                <a16:creationId xmlns:a16="http://schemas.microsoft.com/office/drawing/2014/main" id="{E6468F0E-5E81-4CAB-8576-9BE321C51802}"/>
              </a:ext>
            </a:extLst>
          </p:cNvPr>
          <p:cNvSpPr>
            <a:spLocks noGrp="1"/>
          </p:cNvSpPr>
          <p:nvPr>
            <p:ph type="body" sz="quarter" idx="10" hasCustomPrompt="1"/>
          </p:nvPr>
        </p:nvSpPr>
        <p:spPr>
          <a:xfrm>
            <a:off x="3054773" y="2461587"/>
            <a:ext cx="6082454" cy="797128"/>
          </a:xfrm>
          <a:prstGeom prst="rect">
            <a:avLst/>
          </a:prstGeom>
        </p:spPr>
        <p:txBody>
          <a:bodyPr/>
          <a:lstStyle>
            <a:lvl1pPr marL="0" indent="0" algn="ctr">
              <a:buNone/>
              <a:defRPr>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Schlussfolie freie Gestaltung</a:t>
            </a:r>
          </a:p>
        </p:txBody>
      </p:sp>
    </p:spTree>
    <p:extLst>
      <p:ext uri="{BB962C8B-B14F-4D97-AF65-F5344CB8AC3E}">
        <p14:creationId xmlns:p14="http://schemas.microsoft.com/office/powerpoint/2010/main" val="2582332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 4">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777478BD-87E8-425D-BDDB-E3D7846B072D}"/>
              </a:ext>
            </a:extLst>
          </p:cNvPr>
          <p:cNvSpPr>
            <a:spLocks noGrp="1"/>
          </p:cNvSpPr>
          <p:nvPr>
            <p:ph type="pic" sz="quarter" idx="10" hasCustomPrompt="1"/>
          </p:nvPr>
        </p:nvSpPr>
        <p:spPr>
          <a:xfrm>
            <a:off x="0" y="936000"/>
            <a:ext cx="12192000" cy="3051801"/>
          </a:xfrm>
          <a:prstGeom prst="rect">
            <a:avLst/>
          </a:prstGeom>
        </p:spPr>
        <p:txBody>
          <a:bodyPr anchor="t"/>
          <a:lstStyle>
            <a:lvl1pPr marL="0" indent="0" algn="ctr">
              <a:buFontTx/>
              <a:buNone/>
              <a:defRPr sz="1800"/>
            </a:lvl1pPr>
          </a:lstStyle>
          <a:p>
            <a:r>
              <a:rPr lang="de-DE" dirty="0"/>
              <a:t>Bild mit Klick auf das Symbol einfügen</a:t>
            </a:r>
          </a:p>
          <a:p>
            <a:r>
              <a:rPr lang="de-DE" dirty="0"/>
              <a:t>Eine Vorauswahl an Bildern liegt dem Material bei</a:t>
            </a:r>
          </a:p>
          <a:p>
            <a:r>
              <a:rPr lang="de-DE" dirty="0"/>
              <a:t>Eigene Gestaltungen sind möglich (Copyright beachten)</a:t>
            </a:r>
          </a:p>
        </p:txBody>
      </p:sp>
      <p:sp>
        <p:nvSpPr>
          <p:cNvPr id="17" name="Textplatzhalter 9">
            <a:extLst>
              <a:ext uri="{FF2B5EF4-FFF2-40B4-BE49-F238E27FC236}">
                <a16:creationId xmlns:a16="http://schemas.microsoft.com/office/drawing/2014/main" id="{43E2A2F7-109C-4D09-8CF5-5D3379BBFC49}"/>
              </a:ext>
            </a:extLst>
          </p:cNvPr>
          <p:cNvSpPr>
            <a:spLocks noGrp="1"/>
          </p:cNvSpPr>
          <p:nvPr>
            <p:ph type="body" sz="quarter" idx="13" hasCustomPrompt="1"/>
          </p:nvPr>
        </p:nvSpPr>
        <p:spPr>
          <a:xfrm>
            <a:off x="560592" y="4440427"/>
            <a:ext cx="8156165" cy="1302271"/>
          </a:xfrm>
          <a:prstGeom prst="rect">
            <a:avLst/>
          </a:prstGeom>
        </p:spPr>
        <p:txBody>
          <a:bodyPr lIns="0" tIns="0" rIns="0" bIns="0"/>
          <a:lstStyle>
            <a:lvl1pPr marL="0" indent="0">
              <a:lnSpc>
                <a:spcPct val="114000"/>
              </a:lnSpc>
              <a:spcBef>
                <a:spcPts val="0"/>
              </a:spcBef>
              <a:buNone/>
              <a:defRPr sz="2000" b="1">
                <a:solidFill>
                  <a:schemeClr val="bg1"/>
                </a:solidFill>
              </a:defRPr>
            </a:lvl1pPr>
          </a:lstStyle>
          <a:p>
            <a:pPr lvl="0"/>
            <a:r>
              <a:rPr lang="de-DE" dirty="0"/>
              <a:t>Modul</a:t>
            </a:r>
          </a:p>
        </p:txBody>
      </p:sp>
      <p:sp>
        <p:nvSpPr>
          <p:cNvPr id="18" name="Textplatzhalter 9">
            <a:extLst>
              <a:ext uri="{FF2B5EF4-FFF2-40B4-BE49-F238E27FC236}">
                <a16:creationId xmlns:a16="http://schemas.microsoft.com/office/drawing/2014/main" id="{83C1B929-E757-43A2-B5AF-B2992B072A52}"/>
              </a:ext>
            </a:extLst>
          </p:cNvPr>
          <p:cNvSpPr>
            <a:spLocks noGrp="1"/>
          </p:cNvSpPr>
          <p:nvPr>
            <p:ph type="body" sz="quarter" idx="14" hasCustomPrompt="1"/>
          </p:nvPr>
        </p:nvSpPr>
        <p:spPr>
          <a:xfrm>
            <a:off x="560592" y="5834803"/>
            <a:ext cx="8156165" cy="581770"/>
          </a:xfrm>
          <a:prstGeom prst="rect">
            <a:avLst/>
          </a:prstGeom>
        </p:spPr>
        <p:txBody>
          <a:bodyPr lIns="0" tIns="0" rIns="0" bIns="0"/>
          <a:lstStyle>
            <a:lvl1pPr marL="0" indent="0">
              <a:lnSpc>
                <a:spcPts val="2600"/>
              </a:lnSpc>
              <a:spcBef>
                <a:spcPts val="0"/>
              </a:spcBef>
              <a:buNone/>
              <a:defRPr sz="1600" b="0">
                <a:solidFill>
                  <a:schemeClr val="bg1"/>
                </a:solidFill>
              </a:defRPr>
            </a:lvl1pPr>
          </a:lstStyle>
          <a:p>
            <a:pPr lvl="0"/>
            <a:r>
              <a:rPr lang="de-DE" dirty="0"/>
              <a:t>Autorenschaft</a:t>
            </a:r>
          </a:p>
        </p:txBody>
      </p:sp>
      <p:sp>
        <p:nvSpPr>
          <p:cNvPr id="19" name="Textplatzhalter 9">
            <a:extLst>
              <a:ext uri="{FF2B5EF4-FFF2-40B4-BE49-F238E27FC236}">
                <a16:creationId xmlns:a16="http://schemas.microsoft.com/office/drawing/2014/main" id="{CF62CA9B-2916-41B8-8D30-47582673CBCC}"/>
              </a:ext>
            </a:extLst>
          </p:cNvPr>
          <p:cNvSpPr>
            <a:spLocks noGrp="1"/>
          </p:cNvSpPr>
          <p:nvPr>
            <p:ph type="body" sz="quarter" idx="15" hasCustomPrompt="1"/>
          </p:nvPr>
        </p:nvSpPr>
        <p:spPr>
          <a:xfrm>
            <a:off x="560594" y="1510908"/>
            <a:ext cx="5395886" cy="1373960"/>
          </a:xfrm>
          <a:prstGeom prst="rect">
            <a:avLst/>
          </a:prstGeom>
        </p:spPr>
        <p:txBody>
          <a:bodyPr wrap="square" lIns="0" tIns="0" rIns="0" bIns="0">
            <a:noAutofit/>
          </a:bodyPr>
          <a:lstStyle>
            <a:lvl1pPr marL="0" indent="0">
              <a:lnSpc>
                <a:spcPts val="3600"/>
              </a:lnSpc>
              <a:buNone/>
              <a:defRPr sz="2800" b="1">
                <a:solidFill>
                  <a:srgbClr val="327A86"/>
                </a:solidFill>
              </a:defRPr>
            </a:lvl1pPr>
          </a:lstStyle>
          <a:p>
            <a:pPr lvl="0"/>
            <a:r>
              <a:rPr lang="de-DE" dirty="0"/>
              <a:t>Thema</a:t>
            </a:r>
          </a:p>
        </p:txBody>
      </p:sp>
      <p:pic>
        <p:nvPicPr>
          <p:cNvPr id="13" name="Grafik 12">
            <a:extLst>
              <a:ext uri="{FF2B5EF4-FFF2-40B4-BE49-F238E27FC236}">
                <a16:creationId xmlns:a16="http://schemas.microsoft.com/office/drawing/2014/main" id="{ACB4807C-EB75-44F2-8762-F5038A64E13D}"/>
              </a:ext>
            </a:extLst>
          </p:cNvPr>
          <p:cNvPicPr>
            <a:picLocks noChangeAspect="1"/>
          </p:cNvPicPr>
          <p:nvPr userDrawn="1"/>
        </p:nvPicPr>
        <p:blipFill>
          <a:blip r:embed="rId2"/>
          <a:stretch>
            <a:fillRect/>
          </a:stretch>
        </p:blipFill>
        <p:spPr>
          <a:xfrm>
            <a:off x="10824104" y="369189"/>
            <a:ext cx="1129770" cy="263156"/>
          </a:xfrm>
          <a:prstGeom prst="rect">
            <a:avLst/>
          </a:prstGeom>
        </p:spPr>
      </p:pic>
      <p:pic>
        <p:nvPicPr>
          <p:cNvPr id="20" name="Grafik 19">
            <a:extLst>
              <a:ext uri="{FF2B5EF4-FFF2-40B4-BE49-F238E27FC236}">
                <a16:creationId xmlns:a16="http://schemas.microsoft.com/office/drawing/2014/main" id="{28BD51C8-813B-45C3-B7D7-A0C1A54D2733}"/>
              </a:ext>
            </a:extLst>
          </p:cNvPr>
          <p:cNvPicPr>
            <a:picLocks noChangeAspect="1"/>
          </p:cNvPicPr>
          <p:nvPr userDrawn="1"/>
        </p:nvPicPr>
        <p:blipFill>
          <a:blip r:embed="rId3"/>
          <a:stretch>
            <a:fillRect/>
          </a:stretch>
        </p:blipFill>
        <p:spPr>
          <a:xfrm>
            <a:off x="8259137" y="6266914"/>
            <a:ext cx="900000" cy="314888"/>
          </a:xfrm>
          <a:prstGeom prst="rect">
            <a:avLst/>
          </a:prstGeom>
        </p:spPr>
      </p:pic>
    </p:spTree>
    <p:extLst>
      <p:ext uri="{BB962C8B-B14F-4D97-AF65-F5344CB8AC3E}">
        <p14:creationId xmlns:p14="http://schemas.microsoft.com/office/powerpoint/2010/main" val="200014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liederung">
    <p:bg>
      <p:bgPr>
        <a:solidFill>
          <a:srgbClr val="ECF0F2"/>
        </a:solidFill>
        <a:effectLst/>
      </p:bgPr>
    </p:bg>
    <p:spTree>
      <p:nvGrpSpPr>
        <p:cNvPr id="1" name=""/>
        <p:cNvGrpSpPr/>
        <p:nvPr/>
      </p:nvGrpSpPr>
      <p:grpSpPr>
        <a:xfrm>
          <a:off x="0" y="0"/>
          <a:ext cx="0" cy="0"/>
          <a:chOff x="0" y="0"/>
          <a:chExt cx="0" cy="0"/>
        </a:xfrm>
      </p:grpSpPr>
      <p:sp>
        <p:nvSpPr>
          <p:cNvPr id="44" name="Textfeld 43">
            <a:extLst>
              <a:ext uri="{FF2B5EF4-FFF2-40B4-BE49-F238E27FC236}">
                <a16:creationId xmlns:a16="http://schemas.microsoft.com/office/drawing/2014/main" id="{798427D7-7C83-4617-BB79-89FD9276D48C}"/>
              </a:ext>
            </a:extLst>
          </p:cNvPr>
          <p:cNvSpPr txBox="1"/>
          <p:nvPr userDrawn="1"/>
        </p:nvSpPr>
        <p:spPr>
          <a:xfrm>
            <a:off x="252000" y="324000"/>
            <a:ext cx="11687998" cy="396000"/>
          </a:xfrm>
          <a:prstGeom prst="rect">
            <a:avLst/>
          </a:prstGeom>
          <a:noFill/>
        </p:spPr>
        <p:txBody>
          <a:bodyPr wrap="square" lIns="0" tIns="0" rIns="0" bIns="0" rtlCol="0">
            <a:noAutofit/>
          </a:bodyPr>
          <a:lstStyle/>
          <a:p>
            <a:pPr marL="0" indent="0">
              <a:spcBef>
                <a:spcPts val="0"/>
              </a:spcBef>
            </a:pPr>
            <a:r>
              <a:rPr lang="de-DE" sz="2400" b="1" cap="none" baseline="0" dirty="0">
                <a:solidFill>
                  <a:schemeClr val="tx2"/>
                </a:solidFill>
                <a:latin typeface="+mj-lt"/>
              </a:rPr>
              <a:t>Unser Programm für heute</a:t>
            </a:r>
            <a:endParaRPr lang="de-DE" sz="2200" b="1" cap="none" baseline="0" dirty="0">
              <a:solidFill>
                <a:schemeClr val="tx2"/>
              </a:solidFill>
              <a:latin typeface="+mj-lt"/>
              <a:cs typeface="Calibri"/>
            </a:endParaRPr>
          </a:p>
        </p:txBody>
      </p:sp>
      <p:sp>
        <p:nvSpPr>
          <p:cNvPr id="81" name="Rechteck 80">
            <a:extLst>
              <a:ext uri="{FF2B5EF4-FFF2-40B4-BE49-F238E27FC236}">
                <a16:creationId xmlns:a16="http://schemas.microsoft.com/office/drawing/2014/main" id="{FA2AAA53-1D69-4FBC-BA71-526385A7650A}"/>
              </a:ext>
            </a:extLst>
          </p:cNvPr>
          <p:cNvSpPr/>
          <p:nvPr userDrawn="1"/>
        </p:nvSpPr>
        <p:spPr bwMode="auto">
          <a:xfrm rot="16200000">
            <a:off x="-2400084" y="3794974"/>
            <a:ext cx="5463116" cy="6629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sz="2000" dirty="0" err="1">
              <a:solidFill>
                <a:schemeClr val="bg1"/>
              </a:solidFill>
              <a:latin typeface="Calibri" panose="020F0502020204030204" pitchFamily="34" charset="0"/>
            </a:endParaRPr>
          </a:p>
        </p:txBody>
      </p:sp>
      <p:sp>
        <p:nvSpPr>
          <p:cNvPr id="7" name="Textplatzhalter 6">
            <a:extLst>
              <a:ext uri="{FF2B5EF4-FFF2-40B4-BE49-F238E27FC236}">
                <a16:creationId xmlns:a16="http://schemas.microsoft.com/office/drawing/2014/main" id="{04AB2695-0266-47F0-ADA8-71BA5E328EDC}"/>
              </a:ext>
            </a:extLst>
          </p:cNvPr>
          <p:cNvSpPr>
            <a:spLocks noGrp="1"/>
          </p:cNvSpPr>
          <p:nvPr>
            <p:ph type="body" sz="quarter" idx="10" hasCustomPrompt="1"/>
          </p:nvPr>
        </p:nvSpPr>
        <p:spPr>
          <a:xfrm>
            <a:off x="252000" y="1404000"/>
            <a:ext cx="8872545" cy="5076000"/>
          </a:xfrm>
          <a:prstGeom prst="rect">
            <a:avLst/>
          </a:prstGeom>
        </p:spPr>
        <p:txBody>
          <a:bodyPr lIns="0" tIns="0" rIns="0" bIns="0"/>
          <a:lstStyle>
            <a:lvl1pPr marL="0" indent="-720000">
              <a:lnSpc>
                <a:spcPct val="150000"/>
              </a:lnSpc>
              <a:spcBef>
                <a:spcPts val="0"/>
              </a:spcBef>
              <a:spcAft>
                <a:spcPts val="1200"/>
              </a:spcAft>
              <a:buClr>
                <a:schemeClr val="tx2"/>
              </a:buClr>
              <a:buSzPct val="100000"/>
              <a:buAutoNum type="arabicPeriod"/>
              <a:defRPr sz="2200" b="0">
                <a:solidFill>
                  <a:schemeClr val="tx1"/>
                </a:solidFill>
                <a:latin typeface="+mj-lt"/>
              </a:defRPr>
            </a:lvl1pPr>
          </a:lstStyle>
          <a:p>
            <a:pPr lvl="0"/>
            <a:r>
              <a:rPr lang="de-DE" dirty="0"/>
              <a:t>Kapitel 1</a:t>
            </a:r>
          </a:p>
          <a:p>
            <a:pPr lvl="0"/>
            <a:r>
              <a:rPr lang="de-DE" dirty="0"/>
              <a:t>Kapitel 2</a:t>
            </a:r>
          </a:p>
          <a:p>
            <a:pPr lvl="0"/>
            <a:r>
              <a:rPr lang="de-DE" dirty="0"/>
              <a:t>Kapitel 3</a:t>
            </a:r>
          </a:p>
        </p:txBody>
      </p:sp>
    </p:spTree>
    <p:extLst>
      <p:ext uri="{BB962C8B-B14F-4D97-AF65-F5344CB8AC3E}">
        <p14:creationId xmlns:p14="http://schemas.microsoft.com/office/powerpoint/2010/main" val="4176143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Überschrift + Content">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953A4035-BE79-42FF-9F7C-74BE0AB533FC}"/>
              </a:ext>
            </a:extLst>
          </p:cNvPr>
          <p:cNvSpPr>
            <a:spLocks noGrp="1"/>
          </p:cNvSpPr>
          <p:nvPr>
            <p:ph idx="1"/>
          </p:nvPr>
        </p:nvSpPr>
        <p:spPr>
          <a:xfrm>
            <a:off x="252000" y="972000"/>
            <a:ext cx="11689200" cy="5580000"/>
          </a:xfrm>
          <a:prstGeom prst="rect">
            <a:avLst/>
          </a:prstGeom>
        </p:spPr>
        <p:txBody>
          <a:bodyPr vert="horz" wrap="square" lIns="0" tIns="0" rIns="0" bIns="0" rtlCol="0">
            <a:noAutofit/>
          </a:bodyPr>
          <a:lstStyle>
            <a:lvl1pPr marL="215900" indent="-215900">
              <a:spcAft>
                <a:spcPts val="600"/>
              </a:spcAft>
              <a:buClr>
                <a:schemeClr val="tx2"/>
              </a:buClr>
              <a:buSzPct val="85000"/>
              <a:buFont typeface="Wingdings" panose="05000000000000000000" pitchFamily="2" charset="2"/>
              <a:buChar char="§"/>
              <a:defRPr sz="2200"/>
            </a:lvl1pPr>
            <a:lvl2pPr marL="432000" indent="-216000">
              <a:spcAft>
                <a:spcPts val="600"/>
              </a:spcAft>
              <a:buClr>
                <a:schemeClr val="tx2"/>
              </a:buClr>
              <a:buSzPct val="85000"/>
              <a:buFont typeface="Wingdings" panose="05000000000000000000" pitchFamily="2" charset="2"/>
              <a:buChar char="§"/>
              <a:defRPr sz="2000"/>
            </a:lvl2pPr>
            <a:lvl3pPr marL="432000" indent="-216000">
              <a:spcAft>
                <a:spcPts val="600"/>
              </a:spcAft>
              <a:buClr>
                <a:schemeClr val="tx2"/>
              </a:buClr>
              <a:buSzPct val="85000"/>
              <a:buFont typeface="Wingdings" panose="05000000000000000000" pitchFamily="2" charset="2"/>
              <a:buChar char="§"/>
              <a:defRPr sz="2000"/>
            </a:lvl3pPr>
            <a:lvl4pPr marL="432000" indent="-216000">
              <a:spcAft>
                <a:spcPts val="600"/>
              </a:spcAft>
              <a:buClr>
                <a:schemeClr val="tx2"/>
              </a:buClr>
              <a:buSzPct val="85000"/>
              <a:buFont typeface="Wingdings" panose="05000000000000000000" pitchFamily="2" charset="2"/>
              <a:buChar char="§"/>
              <a:defRPr sz="2000"/>
            </a:lvl4pPr>
            <a:lvl5pPr marL="432000" indent="-216000">
              <a:buClr>
                <a:schemeClr val="tx2"/>
              </a:buClr>
              <a:buSzPct val="85000"/>
              <a:buFont typeface="Wingdings" panose="05000000000000000000" pitchFamily="2" charset="2"/>
              <a:buChar char="§"/>
              <a:defRPr sz="2000"/>
            </a:lvl5pPr>
          </a:lstStyle>
          <a:p>
            <a:pPr lvl="0"/>
            <a:r>
              <a:rPr lang="de-DE" dirty="0"/>
              <a:t>Mastertextformat bearbeiten</a:t>
            </a:r>
          </a:p>
          <a:p>
            <a:pPr lvl="1"/>
            <a:r>
              <a:rPr lang="de-DE" dirty="0"/>
              <a:t>Zweite Ebene</a:t>
            </a:r>
          </a:p>
          <a:p>
            <a:pPr lvl="4"/>
            <a:r>
              <a:rPr lang="de-DE" dirty="0"/>
              <a:t>Dritte Ebene</a:t>
            </a:r>
          </a:p>
          <a:p>
            <a:pPr lvl="3"/>
            <a:r>
              <a:rPr lang="de-DE" dirty="0"/>
              <a:t>Vierte Ebene</a:t>
            </a:r>
          </a:p>
          <a:p>
            <a:pPr lvl="4"/>
            <a:r>
              <a:rPr lang="de-DE" dirty="0"/>
              <a:t>Fünfte Ebene</a:t>
            </a:r>
          </a:p>
        </p:txBody>
      </p:sp>
      <p:sp>
        <p:nvSpPr>
          <p:cNvPr id="6" name="Titel 3">
            <a:extLst>
              <a:ext uri="{FF2B5EF4-FFF2-40B4-BE49-F238E27FC236}">
                <a16:creationId xmlns:a16="http://schemas.microsoft.com/office/drawing/2014/main" id="{9224FDD5-0638-453F-B90F-6658E5EC5444}"/>
              </a:ext>
            </a:extLst>
          </p:cNvPr>
          <p:cNvSpPr>
            <a:spLocks noGrp="1"/>
          </p:cNvSpPr>
          <p:nvPr>
            <p:ph type="title"/>
          </p:nvPr>
        </p:nvSpPr>
        <p:spPr>
          <a:xfrm>
            <a:off x="252000" y="324000"/>
            <a:ext cx="11689200" cy="396000"/>
          </a:xfrm>
        </p:spPr>
        <p:txBody>
          <a:bodyPr anchor="t" anchorCtr="0"/>
          <a:lstStyle>
            <a:lvl1pPr>
              <a:defRPr sz="2400">
                <a:latin typeface="+mj-lt"/>
              </a:defRPr>
            </a:lvl1pPr>
          </a:lstStyle>
          <a:p>
            <a:r>
              <a:rPr lang="de-DE" dirty="0"/>
              <a:t>Titelmasterformat durch Klicken bearbeiten</a:t>
            </a:r>
          </a:p>
        </p:txBody>
      </p:sp>
      <p:sp>
        <p:nvSpPr>
          <p:cNvPr id="7" name="Textplatzhalter 8">
            <a:extLst>
              <a:ext uri="{FF2B5EF4-FFF2-40B4-BE49-F238E27FC236}">
                <a16:creationId xmlns:a16="http://schemas.microsoft.com/office/drawing/2014/main" id="{BF738C61-2087-4CBF-A1AA-19DB92032675}"/>
              </a:ext>
            </a:extLst>
          </p:cNvPr>
          <p:cNvSpPr>
            <a:spLocks noGrp="1"/>
          </p:cNvSpPr>
          <p:nvPr>
            <p:ph type="body" sz="quarter" idx="10" hasCustomPrompt="1"/>
          </p:nvPr>
        </p:nvSpPr>
        <p:spPr>
          <a:xfrm>
            <a:off x="252000" y="6622950"/>
            <a:ext cx="11796000" cy="216000"/>
          </a:xfrm>
          <a:prstGeom prst="rect">
            <a:avLst/>
          </a:prstGeom>
        </p:spPr>
        <p:txBody>
          <a:bodyPr lIns="0" tIns="0" rIns="0" bIns="0"/>
          <a:lstStyle>
            <a:lvl1pPr marL="0" indent="0" algn="r">
              <a:spcBef>
                <a:spcPts val="0"/>
              </a:spcBef>
              <a:spcAft>
                <a:spcPts val="0"/>
              </a:spcAft>
              <a:buNone/>
              <a:defRPr sz="1100">
                <a:solidFill>
                  <a:schemeClr val="bg1">
                    <a:lumMod val="50000"/>
                  </a:schemeClr>
                </a:solidFill>
              </a:defRPr>
            </a:lvl1pPr>
          </a:lstStyle>
          <a:p>
            <a:pPr lvl="0"/>
            <a:r>
              <a:rPr lang="de-DE" dirty="0"/>
              <a:t>(&lt;Quelle&gt;, &lt;Jahr&gt;), (Bildquelle: &lt;Quelle&gt;, &lt;Jahr&gt;)</a:t>
            </a:r>
          </a:p>
        </p:txBody>
      </p:sp>
    </p:spTree>
    <p:extLst>
      <p:ext uri="{BB962C8B-B14F-4D97-AF65-F5344CB8AC3E}">
        <p14:creationId xmlns:p14="http://schemas.microsoft.com/office/powerpoint/2010/main" val="414065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Überschrift + 2x Content">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953A4035-BE79-42FF-9F7C-74BE0AB533FC}"/>
              </a:ext>
            </a:extLst>
          </p:cNvPr>
          <p:cNvSpPr>
            <a:spLocks noGrp="1"/>
          </p:cNvSpPr>
          <p:nvPr>
            <p:ph idx="1"/>
          </p:nvPr>
        </p:nvSpPr>
        <p:spPr>
          <a:xfrm>
            <a:off x="252000" y="972000"/>
            <a:ext cx="4528547" cy="5580000"/>
          </a:xfrm>
          <a:prstGeom prst="rect">
            <a:avLst/>
          </a:prstGeom>
        </p:spPr>
        <p:txBody>
          <a:bodyPr vert="horz" wrap="square" lIns="0" tIns="0" rIns="0" bIns="0" rtlCol="0">
            <a:noAutofit/>
          </a:bodyPr>
          <a:lstStyle>
            <a:lvl1pPr marL="215900" indent="-215900">
              <a:spcAft>
                <a:spcPts val="600"/>
              </a:spcAft>
              <a:buClr>
                <a:schemeClr val="tx2"/>
              </a:buClr>
              <a:buSzPct val="85000"/>
              <a:buFont typeface="Wingdings" panose="05000000000000000000" pitchFamily="2" charset="2"/>
              <a:buChar char="§"/>
              <a:defRPr sz="2200"/>
            </a:lvl1pPr>
            <a:lvl2pPr marL="432000" indent="-216000">
              <a:spcAft>
                <a:spcPts val="600"/>
              </a:spcAft>
              <a:buClr>
                <a:schemeClr val="tx2"/>
              </a:buClr>
              <a:buSzPct val="85000"/>
              <a:buFont typeface="Wingdings" panose="05000000000000000000" pitchFamily="2" charset="2"/>
              <a:buChar char="§"/>
              <a:defRPr sz="2000"/>
            </a:lvl2pPr>
            <a:lvl3pPr marL="432000" indent="-216000">
              <a:spcAft>
                <a:spcPts val="600"/>
              </a:spcAft>
              <a:buClr>
                <a:schemeClr val="tx2"/>
              </a:buClr>
              <a:buSzPct val="85000"/>
              <a:buFont typeface="Wingdings" panose="05000000000000000000" pitchFamily="2" charset="2"/>
              <a:buChar char="§"/>
              <a:defRPr sz="2000"/>
            </a:lvl3pPr>
            <a:lvl4pPr marL="432000" indent="-216000">
              <a:spcAft>
                <a:spcPts val="600"/>
              </a:spcAft>
              <a:buClr>
                <a:schemeClr val="tx2"/>
              </a:buClr>
              <a:buSzPct val="85000"/>
              <a:buFont typeface="Wingdings" panose="05000000000000000000" pitchFamily="2" charset="2"/>
              <a:buChar char="§"/>
              <a:defRPr sz="2000"/>
            </a:lvl4pPr>
            <a:lvl5pPr marL="432000" indent="-216000">
              <a:buClr>
                <a:schemeClr val="tx2"/>
              </a:buClr>
              <a:buSzPct val="85000"/>
              <a:buFont typeface="Wingdings" panose="05000000000000000000" pitchFamily="2" charset="2"/>
              <a:buChar char="§"/>
              <a:defRPr sz="2000"/>
            </a:lvl5pPr>
          </a:lstStyle>
          <a:p>
            <a:pPr lvl="0"/>
            <a:r>
              <a:rPr lang="de-DE" dirty="0"/>
              <a:t>Mastertextformat bearbeiten</a:t>
            </a:r>
          </a:p>
          <a:p>
            <a:pPr lvl="1"/>
            <a:r>
              <a:rPr lang="de-DE" dirty="0"/>
              <a:t>Zweite Ebene</a:t>
            </a:r>
          </a:p>
          <a:p>
            <a:pPr lvl="4"/>
            <a:r>
              <a:rPr lang="de-DE" dirty="0"/>
              <a:t>Dritte Ebene</a:t>
            </a:r>
          </a:p>
          <a:p>
            <a:pPr lvl="3"/>
            <a:r>
              <a:rPr lang="de-DE" dirty="0"/>
              <a:t>Vierte Ebene</a:t>
            </a:r>
          </a:p>
          <a:p>
            <a:pPr lvl="4"/>
            <a:r>
              <a:rPr lang="de-DE" dirty="0"/>
              <a:t>Fünfte Ebene</a:t>
            </a:r>
          </a:p>
        </p:txBody>
      </p:sp>
      <p:sp>
        <p:nvSpPr>
          <p:cNvPr id="6" name="Titel 3">
            <a:extLst>
              <a:ext uri="{FF2B5EF4-FFF2-40B4-BE49-F238E27FC236}">
                <a16:creationId xmlns:a16="http://schemas.microsoft.com/office/drawing/2014/main" id="{9224FDD5-0638-453F-B90F-6658E5EC5444}"/>
              </a:ext>
            </a:extLst>
          </p:cNvPr>
          <p:cNvSpPr>
            <a:spLocks noGrp="1"/>
          </p:cNvSpPr>
          <p:nvPr>
            <p:ph type="title"/>
          </p:nvPr>
        </p:nvSpPr>
        <p:spPr>
          <a:xfrm>
            <a:off x="252000" y="324000"/>
            <a:ext cx="11689200" cy="396000"/>
          </a:xfrm>
        </p:spPr>
        <p:txBody>
          <a:bodyPr anchor="t" anchorCtr="0"/>
          <a:lstStyle>
            <a:lvl1pPr>
              <a:defRPr sz="2400">
                <a:latin typeface="+mj-lt"/>
              </a:defRPr>
            </a:lvl1pPr>
          </a:lstStyle>
          <a:p>
            <a:r>
              <a:rPr lang="de-DE" dirty="0"/>
              <a:t>Titelmasterformat durch Klicken bearbeiten</a:t>
            </a:r>
          </a:p>
        </p:txBody>
      </p:sp>
      <p:sp>
        <p:nvSpPr>
          <p:cNvPr id="7" name="Textplatzhalter 8">
            <a:extLst>
              <a:ext uri="{FF2B5EF4-FFF2-40B4-BE49-F238E27FC236}">
                <a16:creationId xmlns:a16="http://schemas.microsoft.com/office/drawing/2014/main" id="{BF738C61-2087-4CBF-A1AA-19DB92032675}"/>
              </a:ext>
            </a:extLst>
          </p:cNvPr>
          <p:cNvSpPr>
            <a:spLocks noGrp="1"/>
          </p:cNvSpPr>
          <p:nvPr>
            <p:ph type="body" sz="quarter" idx="10" hasCustomPrompt="1"/>
          </p:nvPr>
        </p:nvSpPr>
        <p:spPr>
          <a:xfrm>
            <a:off x="252000" y="6622950"/>
            <a:ext cx="11796000" cy="216000"/>
          </a:xfrm>
          <a:prstGeom prst="rect">
            <a:avLst/>
          </a:prstGeom>
        </p:spPr>
        <p:txBody>
          <a:bodyPr lIns="0" tIns="0" rIns="0" bIns="0"/>
          <a:lstStyle>
            <a:lvl1pPr marL="0" indent="0" algn="r">
              <a:spcBef>
                <a:spcPts val="0"/>
              </a:spcBef>
              <a:spcAft>
                <a:spcPts val="0"/>
              </a:spcAft>
              <a:buNone/>
              <a:defRPr sz="1100">
                <a:solidFill>
                  <a:schemeClr val="bg1">
                    <a:lumMod val="50000"/>
                  </a:schemeClr>
                </a:solidFill>
              </a:defRPr>
            </a:lvl1pPr>
          </a:lstStyle>
          <a:p>
            <a:pPr lvl="0"/>
            <a:r>
              <a:rPr lang="de-DE" dirty="0"/>
              <a:t>(&lt;Quelle&gt;, &lt;Jahr&gt;), (Bildquelle: &lt;Quelle&gt;, &lt;Jahr&gt;)</a:t>
            </a:r>
          </a:p>
        </p:txBody>
      </p:sp>
      <p:sp>
        <p:nvSpPr>
          <p:cNvPr id="8" name="Medienplatzhalter 7">
            <a:extLst>
              <a:ext uri="{FF2B5EF4-FFF2-40B4-BE49-F238E27FC236}">
                <a16:creationId xmlns:a16="http://schemas.microsoft.com/office/drawing/2014/main" id="{DB811BF7-3461-CB35-016A-F5F56FCCC0F0}"/>
              </a:ext>
            </a:extLst>
          </p:cNvPr>
          <p:cNvSpPr>
            <a:spLocks noGrp="1"/>
          </p:cNvSpPr>
          <p:nvPr>
            <p:ph type="media" sz="quarter" idx="11"/>
          </p:nvPr>
        </p:nvSpPr>
        <p:spPr>
          <a:xfrm>
            <a:off x="5004719" y="1476600"/>
            <a:ext cx="6941865" cy="3904799"/>
          </a:xfrm>
          <a:prstGeom prst="rect">
            <a:avLst/>
          </a:prstGeom>
        </p:spPr>
        <p:txBody>
          <a:bodyPr/>
          <a:lstStyle/>
          <a:p>
            <a:endParaRPr lang="de-DE"/>
          </a:p>
        </p:txBody>
      </p:sp>
    </p:spTree>
    <p:extLst>
      <p:ext uri="{BB962C8B-B14F-4D97-AF65-F5344CB8AC3E}">
        <p14:creationId xmlns:p14="http://schemas.microsoft.com/office/powerpoint/2010/main" val="3783263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extplatzhalter 9">
            <a:extLst>
              <a:ext uri="{FF2B5EF4-FFF2-40B4-BE49-F238E27FC236}">
                <a16:creationId xmlns:a16="http://schemas.microsoft.com/office/drawing/2014/main" id="{3F3D85CE-D0C4-494F-BF13-2881A66076B5}"/>
              </a:ext>
            </a:extLst>
          </p:cNvPr>
          <p:cNvSpPr>
            <a:spLocks noGrp="1"/>
          </p:cNvSpPr>
          <p:nvPr>
            <p:ph idx="1" hasCustomPrompt="1"/>
          </p:nvPr>
        </p:nvSpPr>
        <p:spPr>
          <a:xfrm>
            <a:off x="252000" y="396000"/>
            <a:ext cx="11689200" cy="6156000"/>
          </a:xfrm>
          <a:prstGeom prst="rect">
            <a:avLst/>
          </a:prstGeom>
        </p:spPr>
        <p:txBody>
          <a:bodyPr vert="horz" wrap="square" lIns="0" tIns="0" rIns="0" bIns="0" rtlCol="0">
            <a:noAutofit/>
          </a:bodyPr>
          <a:lstStyle>
            <a:lvl1pPr marL="215900" indent="-215900">
              <a:spcAft>
                <a:spcPts val="600"/>
              </a:spcAft>
              <a:buClr>
                <a:schemeClr val="tx2"/>
              </a:buClr>
              <a:buSzPct val="85000"/>
              <a:buFont typeface="Wingdings" panose="05000000000000000000" pitchFamily="2" charset="2"/>
              <a:buChar char="§"/>
              <a:defRPr sz="2200"/>
            </a:lvl1pPr>
            <a:lvl2pPr marL="432000" indent="-216000">
              <a:spcAft>
                <a:spcPts val="600"/>
              </a:spcAft>
              <a:buClr>
                <a:schemeClr val="tx2"/>
              </a:buClr>
              <a:buSzPct val="85000"/>
              <a:buFont typeface="Wingdings" panose="05000000000000000000" pitchFamily="2" charset="2"/>
              <a:buChar char="§"/>
              <a:defRPr sz="2000"/>
            </a:lvl2pPr>
            <a:lvl3pPr marL="432000" indent="-216000">
              <a:spcAft>
                <a:spcPts val="600"/>
              </a:spcAft>
              <a:buClr>
                <a:schemeClr val="tx2"/>
              </a:buClr>
              <a:buSzPct val="85000"/>
              <a:buFont typeface="Wingdings" panose="05000000000000000000" pitchFamily="2" charset="2"/>
              <a:buChar char="§"/>
              <a:defRPr sz="2000"/>
            </a:lvl3pPr>
            <a:lvl4pPr marL="432000" indent="-216000">
              <a:spcAft>
                <a:spcPts val="600"/>
              </a:spcAft>
              <a:buClr>
                <a:schemeClr val="tx2"/>
              </a:buClr>
              <a:buSzPct val="85000"/>
              <a:buFont typeface="Wingdings" panose="05000000000000000000" pitchFamily="2" charset="2"/>
              <a:buChar char="§"/>
              <a:defRPr sz="2000"/>
            </a:lvl4pPr>
            <a:lvl5pPr marL="432000" indent="-216000">
              <a:buClr>
                <a:schemeClr val="tx2"/>
              </a:buClr>
              <a:buSzPct val="85000"/>
              <a:buFont typeface="Wingdings" panose="05000000000000000000" pitchFamily="2" charset="2"/>
              <a:buChar char="§"/>
              <a:defRPr sz="20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8">
            <a:extLst>
              <a:ext uri="{FF2B5EF4-FFF2-40B4-BE49-F238E27FC236}">
                <a16:creationId xmlns:a16="http://schemas.microsoft.com/office/drawing/2014/main" id="{BBA7C0DB-E294-4B9D-A4D7-4EE43D298F39}"/>
              </a:ext>
            </a:extLst>
          </p:cNvPr>
          <p:cNvSpPr>
            <a:spLocks noGrp="1"/>
          </p:cNvSpPr>
          <p:nvPr>
            <p:ph type="body" sz="quarter" idx="10" hasCustomPrompt="1"/>
          </p:nvPr>
        </p:nvSpPr>
        <p:spPr>
          <a:xfrm>
            <a:off x="252000" y="6622950"/>
            <a:ext cx="11796000" cy="216000"/>
          </a:xfrm>
          <a:prstGeom prst="rect">
            <a:avLst/>
          </a:prstGeom>
        </p:spPr>
        <p:txBody>
          <a:bodyPr lIns="0" tIns="0" rIns="0" bIns="0"/>
          <a:lstStyle>
            <a:lvl1pPr marL="0" indent="0" algn="r">
              <a:spcBef>
                <a:spcPts val="0"/>
              </a:spcBef>
              <a:spcAft>
                <a:spcPts val="0"/>
              </a:spcAft>
              <a:buNone/>
              <a:defRPr sz="1100">
                <a:solidFill>
                  <a:schemeClr val="bg1">
                    <a:lumMod val="50000"/>
                  </a:schemeClr>
                </a:solidFill>
              </a:defRPr>
            </a:lvl1pPr>
          </a:lstStyle>
          <a:p>
            <a:pPr lvl="0"/>
            <a:r>
              <a:rPr lang="de-DE" dirty="0"/>
              <a:t>(&lt;Quelle&gt;, &lt;Jahr&gt;), (Bildquelle: &lt;Quelle&gt;, &lt;Jahr&gt;)</a:t>
            </a:r>
          </a:p>
        </p:txBody>
      </p:sp>
    </p:spTree>
    <p:extLst>
      <p:ext uri="{BB962C8B-B14F-4D97-AF65-F5344CB8AC3E}">
        <p14:creationId xmlns:p14="http://schemas.microsoft.com/office/powerpoint/2010/main" val="1151030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Textplatzhalter 8">
            <a:extLst>
              <a:ext uri="{FF2B5EF4-FFF2-40B4-BE49-F238E27FC236}">
                <a16:creationId xmlns:a16="http://schemas.microsoft.com/office/drawing/2014/main" id="{AB9ACAD2-7BF7-4719-A963-5B6DA53AADA4}"/>
              </a:ext>
            </a:extLst>
          </p:cNvPr>
          <p:cNvSpPr>
            <a:spLocks noGrp="1"/>
          </p:cNvSpPr>
          <p:nvPr>
            <p:ph type="body" sz="quarter" idx="10" hasCustomPrompt="1"/>
          </p:nvPr>
        </p:nvSpPr>
        <p:spPr>
          <a:xfrm>
            <a:off x="252000" y="6622950"/>
            <a:ext cx="11796000" cy="216000"/>
          </a:xfrm>
          <a:prstGeom prst="rect">
            <a:avLst/>
          </a:prstGeom>
        </p:spPr>
        <p:txBody>
          <a:bodyPr lIns="0" tIns="0" rIns="0" bIns="0"/>
          <a:lstStyle>
            <a:lvl1pPr marL="0" indent="0" algn="r">
              <a:spcBef>
                <a:spcPts val="0"/>
              </a:spcBef>
              <a:spcAft>
                <a:spcPts val="0"/>
              </a:spcAft>
              <a:buNone/>
              <a:defRPr sz="1100">
                <a:solidFill>
                  <a:schemeClr val="bg1">
                    <a:lumMod val="50000"/>
                  </a:schemeClr>
                </a:solidFill>
              </a:defRPr>
            </a:lvl1pPr>
          </a:lstStyle>
          <a:p>
            <a:pPr lvl="0"/>
            <a:r>
              <a:rPr lang="de-DE" dirty="0"/>
              <a:t>(&lt;Quelle&gt;, &lt;Jahr&gt;), (Bildquelle: &lt;Quelle&gt;, &lt;Jahr&gt;)</a:t>
            </a:r>
          </a:p>
        </p:txBody>
      </p:sp>
    </p:spTree>
    <p:extLst>
      <p:ext uri="{BB962C8B-B14F-4D97-AF65-F5344CB8AC3E}">
        <p14:creationId xmlns:p14="http://schemas.microsoft.com/office/powerpoint/2010/main" val="9820643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M Z | Überschrift + Content">
    <p:spTree>
      <p:nvGrpSpPr>
        <p:cNvPr id="1" name=""/>
        <p:cNvGrpSpPr/>
        <p:nvPr/>
      </p:nvGrpSpPr>
      <p:grpSpPr>
        <a:xfrm>
          <a:off x="0" y="0"/>
          <a:ext cx="0" cy="0"/>
          <a:chOff x="0" y="0"/>
          <a:chExt cx="0" cy="0"/>
        </a:xfrm>
      </p:grpSpPr>
      <p:sp>
        <p:nvSpPr>
          <p:cNvPr id="2" name="Inhaltsplatzhalter 4">
            <a:extLst>
              <a:ext uri="{FF2B5EF4-FFF2-40B4-BE49-F238E27FC236}">
                <a16:creationId xmlns:a16="http://schemas.microsoft.com/office/drawing/2014/main" id="{8E45DB02-F2B3-9FD3-C1D4-82A1DBA9A2D0}"/>
              </a:ext>
            </a:extLst>
          </p:cNvPr>
          <p:cNvSpPr txBox="1">
            <a:spLocks/>
          </p:cNvSpPr>
          <p:nvPr userDrawn="1"/>
        </p:nvSpPr>
        <p:spPr>
          <a:xfrm>
            <a:off x="586597" y="1380225"/>
            <a:ext cx="10620000" cy="50997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3000"/>
              </a:lnSpc>
              <a:spcBef>
                <a:spcPts val="600"/>
              </a:spcBef>
              <a:buFont typeface="Arial" panose="020B0604020202020204" pitchFamily="34" charset="0"/>
              <a:buNone/>
              <a:defRPr/>
            </a:pPr>
            <a:r>
              <a:rPr lang="de-DE" sz="1600" dirty="0">
                <a:cs typeface="Arial" panose="020B0604020202020204" pitchFamily="34" charset="0"/>
              </a:rPr>
              <a:t>Verwenden Sie</a:t>
            </a:r>
          </a:p>
          <a:p>
            <a:pPr marL="285750" indent="-285750" algn="just">
              <a:lnSpc>
                <a:spcPct val="113000"/>
              </a:lnSpc>
              <a:spcBef>
                <a:spcPts val="600"/>
              </a:spcBef>
            </a:pPr>
            <a:r>
              <a:rPr lang="de-DE" sz="1600" dirty="0">
                <a:cs typeface="Arial" panose="020B0604020202020204" pitchFamily="34" charset="0"/>
              </a:rPr>
              <a:t>… den </a:t>
            </a:r>
            <a:r>
              <a:rPr lang="de-DE" sz="1600" i="1" dirty="0">
                <a:cs typeface="Arial" panose="020B0604020202020204" pitchFamily="34" charset="0"/>
              </a:rPr>
              <a:t>gesamten Foliensatz</a:t>
            </a:r>
            <a:r>
              <a:rPr lang="de-DE" sz="1600" dirty="0">
                <a:cs typeface="Arial" panose="020B0604020202020204" pitchFamily="34" charset="0"/>
              </a:rPr>
              <a:t>, verweisen Sie entweder zu Beginn oder am Ende des Foliensatzes mit einer Folie auf die entsprechende PIKAS-Seite, von der der Foliensatz entnommen wurde („Quelle: https://</a:t>
            </a:r>
            <a:r>
              <a:rPr lang="de-DE" sz="1600" dirty="0" err="1">
                <a:cs typeface="Arial" panose="020B0604020202020204" pitchFamily="34" charset="0"/>
              </a:rPr>
              <a:t>pikas.dzlm.de</a:t>
            </a:r>
            <a:r>
              <a:rPr lang="de-DE" sz="1600" dirty="0">
                <a:cs typeface="Arial" panose="020B0604020202020204" pitchFamily="34" charset="0"/>
              </a:rPr>
              <a:t>/</a:t>
            </a:r>
            <a:r>
              <a:rPr lang="de-DE" sz="1600" dirty="0" err="1">
                <a:cs typeface="Arial" panose="020B0604020202020204" pitchFamily="34" charset="0"/>
              </a:rPr>
              <a:t>node</a:t>
            </a:r>
            <a:r>
              <a:rPr lang="de-DE" sz="1600" dirty="0">
                <a:cs typeface="Arial" panose="020B0604020202020204" pitchFamily="34" charset="0"/>
              </a:rPr>
              <a:t>/2455“)</a:t>
            </a:r>
          </a:p>
          <a:p>
            <a:pPr marL="285750" indent="-285750" algn="just">
              <a:lnSpc>
                <a:spcPct val="113000"/>
              </a:lnSpc>
              <a:spcBef>
                <a:spcPts val="600"/>
              </a:spcBef>
            </a:pPr>
            <a:r>
              <a:rPr lang="de-DE" sz="1600" dirty="0">
                <a:cs typeface="Arial" panose="020B0604020202020204" pitchFamily="34" charset="0"/>
              </a:rPr>
              <a:t>… nur </a:t>
            </a:r>
            <a:r>
              <a:rPr lang="de-DE" sz="1600" i="1" dirty="0">
                <a:cs typeface="Arial" panose="020B0604020202020204" pitchFamily="34" charset="0"/>
              </a:rPr>
              <a:t>Einzelfolien aus dem Foliensatz</a:t>
            </a:r>
            <a:r>
              <a:rPr lang="de-DE" sz="1600" dirty="0">
                <a:cs typeface="Arial" panose="020B0604020202020204" pitchFamily="34" charset="0"/>
              </a:rPr>
              <a:t>, setzen Sie den Verweis auf jede der entnommenen Folien (z. B. unten an den Folienrand „Quelle: https://</a:t>
            </a:r>
            <a:r>
              <a:rPr lang="de-DE" sz="1600" dirty="0" err="1">
                <a:cs typeface="Arial" panose="020B0604020202020204" pitchFamily="34" charset="0"/>
              </a:rPr>
              <a:t>pikas.dzlm.de</a:t>
            </a:r>
            <a:r>
              <a:rPr lang="de-DE" sz="1600" dirty="0">
                <a:cs typeface="Arial" panose="020B0604020202020204" pitchFamily="34" charset="0"/>
              </a:rPr>
              <a:t>/</a:t>
            </a:r>
            <a:r>
              <a:rPr lang="de-DE" sz="1600" dirty="0" err="1">
                <a:cs typeface="Arial" panose="020B0604020202020204" pitchFamily="34" charset="0"/>
              </a:rPr>
              <a:t>node</a:t>
            </a:r>
            <a:r>
              <a:rPr lang="de-DE" sz="1600" dirty="0">
                <a:cs typeface="Arial" panose="020B0604020202020204" pitchFamily="34" charset="0"/>
              </a:rPr>
              <a:t>/2455“).</a:t>
            </a:r>
          </a:p>
          <a:p>
            <a:pPr marL="285750" indent="-285750" algn="just">
              <a:lnSpc>
                <a:spcPct val="113000"/>
              </a:lnSpc>
              <a:spcBef>
                <a:spcPts val="600"/>
              </a:spcBef>
            </a:pPr>
            <a:r>
              <a:rPr lang="de-DE" sz="1600" dirty="0">
                <a:cs typeface="Arial" panose="020B0604020202020204" pitchFamily="34" charset="0"/>
              </a:rPr>
              <a:t>… nur </a:t>
            </a:r>
            <a:r>
              <a:rPr lang="de-DE" sz="1600" i="1" dirty="0">
                <a:cs typeface="Arial" panose="020B0604020202020204" pitchFamily="34" charset="0"/>
              </a:rPr>
              <a:t>Teile einer Folie</a:t>
            </a:r>
            <a:r>
              <a:rPr lang="de-DE" sz="1600" dirty="0">
                <a:cs typeface="Arial" panose="020B0604020202020204" pitchFamily="34" charset="0"/>
              </a:rPr>
              <a:t>, setzen Sie den Verweis auf der neu erstellten Folie unter den entnommenen Teil der Originalfolie (z. B. unter ein Bild/ einen Absatz „Quelle: https://</a:t>
            </a:r>
            <a:r>
              <a:rPr lang="de-DE" sz="1600" dirty="0" err="1">
                <a:cs typeface="Arial" panose="020B0604020202020204" pitchFamily="34" charset="0"/>
              </a:rPr>
              <a:t>pikas.dzlm.de</a:t>
            </a:r>
            <a:r>
              <a:rPr lang="de-DE" sz="1600" dirty="0">
                <a:cs typeface="Arial" panose="020B0604020202020204" pitchFamily="34" charset="0"/>
              </a:rPr>
              <a:t>/</a:t>
            </a:r>
            <a:r>
              <a:rPr lang="de-DE" sz="1600" dirty="0" err="1">
                <a:cs typeface="Arial" panose="020B0604020202020204" pitchFamily="34" charset="0"/>
              </a:rPr>
              <a:t>node</a:t>
            </a:r>
            <a:r>
              <a:rPr lang="de-DE" sz="1600" dirty="0">
                <a:cs typeface="Arial" panose="020B0604020202020204" pitchFamily="34" charset="0"/>
              </a:rPr>
              <a:t>/2455“).</a:t>
            </a:r>
          </a:p>
          <a:p>
            <a:pPr algn="just"/>
            <a:endParaRPr lang="de-DE" sz="1600" dirty="0"/>
          </a:p>
        </p:txBody>
      </p:sp>
      <p:sp>
        <p:nvSpPr>
          <p:cNvPr id="3" name="Textfeld 2">
            <a:extLst>
              <a:ext uri="{FF2B5EF4-FFF2-40B4-BE49-F238E27FC236}">
                <a16:creationId xmlns:a16="http://schemas.microsoft.com/office/drawing/2014/main" id="{BDCBDAB1-2154-94A1-F169-2D8A8C1ACD38}"/>
              </a:ext>
            </a:extLst>
          </p:cNvPr>
          <p:cNvSpPr txBox="1"/>
          <p:nvPr userDrawn="1"/>
        </p:nvSpPr>
        <p:spPr>
          <a:xfrm>
            <a:off x="284241" y="773113"/>
            <a:ext cx="8877012" cy="396000"/>
          </a:xfrm>
          <a:prstGeom prst="rect">
            <a:avLst/>
          </a:prstGeom>
          <a:noFill/>
        </p:spPr>
        <p:txBody>
          <a:bodyPr wrap="square" rtlCol="0">
            <a:noAutofit/>
          </a:bodyPr>
          <a:lstStyle/>
          <a:p>
            <a:r>
              <a:rPr lang="de-DE" dirty="0">
                <a:solidFill>
                  <a:srgbClr val="327D87"/>
                </a:solidFill>
                <a:cs typeface="Arial" panose="020B0604020202020204" pitchFamily="34" charset="0"/>
              </a:rPr>
              <a:t>DIESE FOLIE GEHÖRT ZUM MATERIAL UND DARF NICHT ENTFERNT WERDEN.</a:t>
            </a:r>
          </a:p>
        </p:txBody>
      </p:sp>
      <p:cxnSp>
        <p:nvCxnSpPr>
          <p:cNvPr id="4" name="Gerade Verbindung 3">
            <a:extLst>
              <a:ext uri="{FF2B5EF4-FFF2-40B4-BE49-F238E27FC236}">
                <a16:creationId xmlns:a16="http://schemas.microsoft.com/office/drawing/2014/main" id="{B799DABE-49E7-CD57-63DD-EB16F41FD813}"/>
              </a:ext>
            </a:extLst>
          </p:cNvPr>
          <p:cNvCxnSpPr>
            <a:cxnSpLocks/>
          </p:cNvCxnSpPr>
          <p:nvPr userDrawn="1"/>
        </p:nvCxnSpPr>
        <p:spPr>
          <a:xfrm>
            <a:off x="835" y="6222965"/>
            <a:ext cx="12204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6" name="Grafik 5">
            <a:extLst>
              <a:ext uri="{FF2B5EF4-FFF2-40B4-BE49-F238E27FC236}">
                <a16:creationId xmlns:a16="http://schemas.microsoft.com/office/drawing/2014/main" id="{122CE642-3047-1472-6924-E4BAF925026A}"/>
              </a:ext>
            </a:extLst>
          </p:cNvPr>
          <p:cNvPicPr>
            <a:picLocks/>
          </p:cNvPicPr>
          <p:nvPr userDrawn="1"/>
        </p:nvPicPr>
        <p:blipFill>
          <a:blip r:embed="rId2"/>
          <a:stretch>
            <a:fillRect/>
          </a:stretch>
        </p:blipFill>
        <p:spPr>
          <a:xfrm>
            <a:off x="10218176" y="6346878"/>
            <a:ext cx="1530435" cy="338587"/>
          </a:xfrm>
          <a:prstGeom prst="rect">
            <a:avLst/>
          </a:prstGeom>
        </p:spPr>
      </p:pic>
      <p:pic>
        <p:nvPicPr>
          <p:cNvPr id="9" name="Grafik 8">
            <a:extLst>
              <a:ext uri="{FF2B5EF4-FFF2-40B4-BE49-F238E27FC236}">
                <a16:creationId xmlns:a16="http://schemas.microsoft.com/office/drawing/2014/main" id="{38B29E35-253F-9EA5-5D24-CBA59AC475B3}"/>
              </a:ext>
            </a:extLst>
          </p:cNvPr>
          <p:cNvPicPr>
            <a:picLocks/>
          </p:cNvPicPr>
          <p:nvPr userDrawn="1"/>
        </p:nvPicPr>
        <p:blipFill>
          <a:blip r:embed="rId3"/>
          <a:stretch>
            <a:fillRect/>
          </a:stretch>
        </p:blipFill>
        <p:spPr>
          <a:xfrm>
            <a:off x="473335" y="6339225"/>
            <a:ext cx="1730654" cy="353896"/>
          </a:xfrm>
          <a:prstGeom prst="rect">
            <a:avLst/>
          </a:prstGeom>
        </p:spPr>
      </p:pic>
      <p:pic>
        <p:nvPicPr>
          <p:cNvPr id="10" name="Grafik 9">
            <a:extLst>
              <a:ext uri="{FF2B5EF4-FFF2-40B4-BE49-F238E27FC236}">
                <a16:creationId xmlns:a16="http://schemas.microsoft.com/office/drawing/2014/main" id="{41060127-C152-6703-0097-4902937910EB}"/>
              </a:ext>
            </a:extLst>
          </p:cNvPr>
          <p:cNvPicPr>
            <a:picLocks/>
          </p:cNvPicPr>
          <p:nvPr userDrawn="1"/>
        </p:nvPicPr>
        <p:blipFill>
          <a:blip r:embed="rId4"/>
          <a:stretch>
            <a:fillRect/>
          </a:stretch>
        </p:blipFill>
        <p:spPr>
          <a:xfrm>
            <a:off x="2972605" y="6359067"/>
            <a:ext cx="1398783" cy="278170"/>
          </a:xfrm>
          <a:prstGeom prst="rect">
            <a:avLst/>
          </a:prstGeom>
        </p:spPr>
      </p:pic>
      <p:pic>
        <p:nvPicPr>
          <p:cNvPr id="11" name="Grafik 10">
            <a:extLst>
              <a:ext uri="{FF2B5EF4-FFF2-40B4-BE49-F238E27FC236}">
                <a16:creationId xmlns:a16="http://schemas.microsoft.com/office/drawing/2014/main" id="{80ABF8F8-F04E-36FC-7B13-F3DFA22F7A63}"/>
              </a:ext>
            </a:extLst>
          </p:cNvPr>
          <p:cNvPicPr>
            <a:picLocks/>
          </p:cNvPicPr>
          <p:nvPr userDrawn="1"/>
        </p:nvPicPr>
        <p:blipFill>
          <a:blip r:embed="rId5"/>
          <a:stretch>
            <a:fillRect/>
          </a:stretch>
        </p:blipFill>
        <p:spPr>
          <a:xfrm>
            <a:off x="8116600" y="6318182"/>
            <a:ext cx="1332960" cy="353896"/>
          </a:xfrm>
          <a:prstGeom prst="rect">
            <a:avLst/>
          </a:prstGeom>
        </p:spPr>
      </p:pic>
      <p:pic>
        <p:nvPicPr>
          <p:cNvPr id="12" name="Grafik 11">
            <a:extLst>
              <a:ext uri="{FF2B5EF4-FFF2-40B4-BE49-F238E27FC236}">
                <a16:creationId xmlns:a16="http://schemas.microsoft.com/office/drawing/2014/main" id="{D21E81C8-B298-C54A-AF71-A0929940C807}"/>
              </a:ext>
            </a:extLst>
          </p:cNvPr>
          <p:cNvPicPr>
            <a:picLocks noChangeAspect="1"/>
          </p:cNvPicPr>
          <p:nvPr userDrawn="1"/>
        </p:nvPicPr>
        <p:blipFill>
          <a:blip r:embed="rId6"/>
          <a:stretch>
            <a:fillRect/>
          </a:stretch>
        </p:blipFill>
        <p:spPr>
          <a:xfrm>
            <a:off x="5140004" y="6394941"/>
            <a:ext cx="2207980" cy="242463"/>
          </a:xfrm>
          <a:prstGeom prst="rect">
            <a:avLst/>
          </a:prstGeom>
        </p:spPr>
      </p:pic>
      <p:sp>
        <p:nvSpPr>
          <p:cNvPr id="13" name="Textfeld 12">
            <a:extLst>
              <a:ext uri="{FF2B5EF4-FFF2-40B4-BE49-F238E27FC236}">
                <a16:creationId xmlns:a16="http://schemas.microsoft.com/office/drawing/2014/main" id="{6A633F75-C85C-CA15-E0A1-59FCD6614350}"/>
              </a:ext>
            </a:extLst>
          </p:cNvPr>
          <p:cNvSpPr txBox="1"/>
          <p:nvPr userDrawn="1"/>
        </p:nvSpPr>
        <p:spPr>
          <a:xfrm>
            <a:off x="284658" y="285248"/>
            <a:ext cx="4229748" cy="461665"/>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400"/>
              </a:spcBef>
              <a:spcAft>
                <a:spcPts val="0"/>
              </a:spcAft>
              <a:buClrTx/>
              <a:buSzTx/>
              <a:buFontTx/>
              <a:buNone/>
              <a:tabLst/>
              <a:defRPr/>
            </a:pPr>
            <a:r>
              <a:rPr lang="de-DE" sz="2400" b="1" dirty="0">
                <a:latin typeface="Calibri"/>
                <a:cs typeface="Calibri"/>
              </a:rPr>
              <a:t>Hinweise</a:t>
            </a:r>
            <a:r>
              <a:rPr lang="de-DE" sz="2400" dirty="0">
                <a:latin typeface="Calibri"/>
                <a:cs typeface="Calibri"/>
              </a:rPr>
              <a:t> Nutzungsbedingungen</a:t>
            </a:r>
          </a:p>
        </p:txBody>
      </p:sp>
    </p:spTree>
    <p:extLst>
      <p:ext uri="{BB962C8B-B14F-4D97-AF65-F5344CB8AC3E}">
        <p14:creationId xmlns:p14="http://schemas.microsoft.com/office/powerpoint/2010/main" val="535477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QM Z | Überschrift + Content">
    <p:spTree>
      <p:nvGrpSpPr>
        <p:cNvPr id="1" name=""/>
        <p:cNvGrpSpPr/>
        <p:nvPr/>
      </p:nvGrpSpPr>
      <p:grpSpPr>
        <a:xfrm>
          <a:off x="0" y="0"/>
          <a:ext cx="0" cy="0"/>
          <a:chOff x="0" y="0"/>
          <a:chExt cx="0" cy="0"/>
        </a:xfrm>
      </p:grpSpPr>
      <p:sp>
        <p:nvSpPr>
          <p:cNvPr id="2" name="Inhaltsplatzhalter 4">
            <a:extLst>
              <a:ext uri="{FF2B5EF4-FFF2-40B4-BE49-F238E27FC236}">
                <a16:creationId xmlns:a16="http://schemas.microsoft.com/office/drawing/2014/main" id="{8E45DB02-F2B3-9FD3-C1D4-82A1DBA9A2D0}"/>
              </a:ext>
            </a:extLst>
          </p:cNvPr>
          <p:cNvSpPr txBox="1">
            <a:spLocks/>
          </p:cNvSpPr>
          <p:nvPr userDrawn="1"/>
        </p:nvSpPr>
        <p:spPr>
          <a:xfrm>
            <a:off x="586597" y="1380226"/>
            <a:ext cx="10620000" cy="41170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3000"/>
              </a:lnSpc>
              <a:spcBef>
                <a:spcPts val="600"/>
              </a:spcBef>
              <a:buFont typeface="Arial" panose="020B0604020202020204" pitchFamily="34" charset="0"/>
              <a:buNone/>
              <a:defRPr/>
            </a:pPr>
            <a:r>
              <a:rPr lang="de-DE" sz="1600" dirty="0">
                <a:latin typeface="+mn-lt"/>
                <a:cs typeface="Arial" panose="020B0604020202020204" pitchFamily="34" charset="0"/>
              </a:rPr>
              <a:t>Dieses Material wurde vom </a:t>
            </a:r>
            <a:r>
              <a:rPr lang="de-DE" sz="1600" dirty="0" err="1">
                <a:latin typeface="+mn-lt"/>
                <a:cs typeface="Arial" panose="020B0604020202020204" pitchFamily="34" charset="0"/>
              </a:rPr>
              <a:t>divomath</a:t>
            </a:r>
            <a:r>
              <a:rPr lang="de-DE" sz="1600" dirty="0">
                <a:latin typeface="+mn-lt"/>
                <a:cs typeface="Arial" panose="020B0604020202020204" pitchFamily="34" charset="0"/>
              </a:rPr>
              <a:t>- und PIKAS-Team für das Deutsche Zentrum für Lehrkräftebildung Mathematik (DZLM) konzipiert und kann unter der </a:t>
            </a:r>
            <a:r>
              <a:rPr lang="de-DE" sz="1600" i="1" dirty="0">
                <a:latin typeface="+mn-lt"/>
                <a:cs typeface="Arial" panose="020B0604020202020204" pitchFamily="34" charset="0"/>
              </a:rPr>
              <a:t>Creative Commons Lizenz BY-SA: Namensnennung – Weitergabe unter gleichen Bedingungen 4.0 International</a:t>
            </a:r>
            <a:r>
              <a:rPr lang="de-DE" sz="1600" dirty="0">
                <a:latin typeface="+mn-lt"/>
                <a:cs typeface="Arial" panose="020B0604020202020204" pitchFamily="34" charset="0"/>
              </a:rPr>
              <a:t> weiterverwendet werden. Das bedeutet: </a:t>
            </a:r>
          </a:p>
          <a:p>
            <a:pPr marL="285750" indent="-285750" algn="just">
              <a:lnSpc>
                <a:spcPct val="113000"/>
              </a:lnSpc>
              <a:spcBef>
                <a:spcPts val="600"/>
              </a:spcBef>
              <a:buFont typeface="Arial" panose="020B0604020202020204" pitchFamily="34" charset="0"/>
              <a:buChar char="•"/>
              <a:defRPr/>
            </a:pPr>
            <a:r>
              <a:rPr lang="de-DE" sz="1600" dirty="0">
                <a:latin typeface="+mn-lt"/>
                <a:cs typeface="Arial" panose="020B0604020202020204" pitchFamily="34" charset="0"/>
              </a:rPr>
              <a:t>Alle Folien und Materialien </a:t>
            </a:r>
            <a:r>
              <a:rPr lang="de-DE" sz="1600" dirty="0">
                <a:latin typeface="+mn-lt"/>
              </a:rPr>
              <a:t>(z. B. auch einzelne Folie oder Ausschnitte/Abbildungen)</a:t>
            </a:r>
            <a:r>
              <a:rPr lang="de-DE" sz="1600" dirty="0">
                <a:latin typeface="+mn-lt"/>
                <a:cs typeface="Arial" panose="020B0604020202020204" pitchFamily="34" charset="0"/>
              </a:rPr>
              <a:t> können zum Zweck der Aus- und Fortbildung unter der Bedingung heruntergeladen, verändert und genutzt werden, dass alle Quellenangaben erhalten bleiben, </a:t>
            </a:r>
            <a:r>
              <a:rPr lang="de-DE" sz="1600" dirty="0" err="1">
                <a:latin typeface="+mn-lt"/>
                <a:cs typeface="Arial" panose="020B0604020202020204" pitchFamily="34" charset="0"/>
              </a:rPr>
              <a:t>divomath</a:t>
            </a:r>
            <a:r>
              <a:rPr lang="de-DE" sz="1600" dirty="0">
                <a:latin typeface="+mn-lt"/>
                <a:cs typeface="Arial" panose="020B0604020202020204" pitchFamily="34" charset="0"/>
              </a:rPr>
              <a:t> und PIKAS als Urheber genannt (z. B. mit der Angabe der Kurz-URL) und das neu entstandene Material unter der oben genannten Lizenz weitergegeben wird.</a:t>
            </a:r>
          </a:p>
          <a:p>
            <a:pPr marL="285750" indent="-285750" algn="just">
              <a:lnSpc>
                <a:spcPct val="113000"/>
              </a:lnSpc>
              <a:spcBef>
                <a:spcPts val="600"/>
              </a:spcBef>
              <a:buFont typeface="Arial" panose="020B0604020202020204" pitchFamily="34" charset="0"/>
              <a:buChar char="•"/>
              <a:defRPr/>
            </a:pPr>
            <a:r>
              <a:rPr lang="de-DE" sz="1600" dirty="0">
                <a:latin typeface="+mn-lt"/>
                <a:cs typeface="Arial" panose="020B0604020202020204" pitchFamily="34" charset="0"/>
              </a:rPr>
              <a:t>Von der Weitergabe ausgenommen sind Fotos, die erkennbar reale Personen zeigen.</a:t>
            </a:r>
          </a:p>
          <a:p>
            <a:pPr marL="285750" indent="-285750" algn="just">
              <a:lnSpc>
                <a:spcPct val="113000"/>
              </a:lnSpc>
              <a:spcBef>
                <a:spcPts val="600"/>
              </a:spcBef>
              <a:buFont typeface="Arial" panose="020B0604020202020204" pitchFamily="34" charset="0"/>
              <a:buChar char="•"/>
              <a:defRPr/>
            </a:pPr>
            <a:r>
              <a:rPr lang="de-DE" sz="1600" dirty="0">
                <a:latin typeface="+mn-lt"/>
                <a:cs typeface="Arial" panose="020B0604020202020204" pitchFamily="34" charset="0"/>
              </a:rPr>
              <a:t>Bildnachweise und Zitatquellen finden sich auf den jeweiligen Folien bzw. in den Zusatzmaterialien.</a:t>
            </a:r>
          </a:p>
          <a:p>
            <a:pPr marL="285750" marR="0" indent="-285750" algn="just" defTabSz="457200" rtl="0" eaLnBrk="1" fontAlgn="auto" latinLnBrk="0" hangingPunct="1">
              <a:lnSpc>
                <a:spcPct val="113000"/>
              </a:lnSpc>
              <a:spcBef>
                <a:spcPts val="600"/>
              </a:spcBef>
              <a:spcAft>
                <a:spcPts val="0"/>
              </a:spcAft>
              <a:buFont typeface="Arial" panose="020B0604020202020204" pitchFamily="34" charset="0"/>
              <a:buChar char="•"/>
              <a:tabLst/>
              <a:defRPr/>
            </a:pPr>
            <a:r>
              <a:rPr lang="de-DE" sz="1600" dirty="0">
                <a:latin typeface="+mn-lt"/>
                <a:cs typeface="Arial" panose="020B0604020202020204" pitchFamily="34" charset="0"/>
              </a:rPr>
              <a:t>Diese und weitere Hinweise und Informationen zu den Nutzungsbedingungen finden Sie unter </a:t>
            </a:r>
            <a:r>
              <a:rPr lang="de-DE" sz="1600" u="none" dirty="0">
                <a:solidFill>
                  <a:srgbClr val="327D87"/>
                </a:solidFill>
                <a:latin typeface="+mn-lt"/>
                <a:cs typeface="Arial" panose="020B0604020202020204" pitchFamily="34" charset="0"/>
                <a:hlinkClick r:id="rId2">
                  <a:extLst>
                    <a:ext uri="{A12FA001-AC4F-418D-AE19-62706E023703}">
                      <ahyp:hlinkClr xmlns:ahyp="http://schemas.microsoft.com/office/drawing/2018/hyperlinkcolor" val="tx"/>
                    </a:ext>
                  </a:extLst>
                </a:hlinkClick>
              </a:rPr>
              <a:t>https://pikas.dzlm.de/node/1253</a:t>
            </a:r>
            <a:r>
              <a:rPr lang="de-DE" sz="1600" u="none" dirty="0">
                <a:solidFill>
                  <a:srgbClr val="327D87"/>
                </a:solidFill>
                <a:latin typeface="+mn-lt"/>
                <a:cs typeface="Arial" panose="020B0604020202020204" pitchFamily="34" charset="0"/>
              </a:rPr>
              <a:t> </a:t>
            </a:r>
            <a:r>
              <a:rPr lang="de-DE" sz="1600" u="none" dirty="0">
                <a:solidFill>
                  <a:schemeClr val="tx1"/>
                </a:solidFill>
                <a:latin typeface="+mn-lt"/>
                <a:cs typeface="Arial" panose="020B0604020202020204" pitchFamily="34" charset="0"/>
              </a:rPr>
              <a:t>sowie auf der nachfolgenden Folie.</a:t>
            </a:r>
            <a:endParaRPr lang="de-DE" sz="1600" u="none" dirty="0">
              <a:solidFill>
                <a:srgbClr val="327D87"/>
              </a:solidFill>
              <a:latin typeface="+mn-lt"/>
            </a:endParaRPr>
          </a:p>
        </p:txBody>
      </p:sp>
      <p:sp>
        <p:nvSpPr>
          <p:cNvPr id="3" name="Textfeld 2">
            <a:extLst>
              <a:ext uri="{FF2B5EF4-FFF2-40B4-BE49-F238E27FC236}">
                <a16:creationId xmlns:a16="http://schemas.microsoft.com/office/drawing/2014/main" id="{BDCBDAB1-2154-94A1-F169-2D8A8C1ACD38}"/>
              </a:ext>
            </a:extLst>
          </p:cNvPr>
          <p:cNvSpPr txBox="1"/>
          <p:nvPr userDrawn="1"/>
        </p:nvSpPr>
        <p:spPr>
          <a:xfrm>
            <a:off x="284241" y="773113"/>
            <a:ext cx="8877012" cy="396000"/>
          </a:xfrm>
          <a:prstGeom prst="rect">
            <a:avLst/>
          </a:prstGeom>
          <a:noFill/>
        </p:spPr>
        <p:txBody>
          <a:bodyPr wrap="square" rtlCol="0">
            <a:noAutofit/>
          </a:bodyPr>
          <a:lstStyle/>
          <a:p>
            <a:r>
              <a:rPr lang="de-DE" dirty="0">
                <a:solidFill>
                  <a:srgbClr val="327D87"/>
                </a:solidFill>
                <a:cs typeface="Arial" panose="020B0604020202020204" pitchFamily="34" charset="0"/>
              </a:rPr>
              <a:t>DIESE FOLIE GEHÖRT ZUM MATERIAL UND DARF NICHT ENTFERNT WERDEN.</a:t>
            </a:r>
          </a:p>
        </p:txBody>
      </p:sp>
      <p:cxnSp>
        <p:nvCxnSpPr>
          <p:cNvPr id="4" name="Gerade Verbindung 3">
            <a:extLst>
              <a:ext uri="{FF2B5EF4-FFF2-40B4-BE49-F238E27FC236}">
                <a16:creationId xmlns:a16="http://schemas.microsoft.com/office/drawing/2014/main" id="{B799DABE-49E7-CD57-63DD-EB16F41FD813}"/>
              </a:ext>
            </a:extLst>
          </p:cNvPr>
          <p:cNvCxnSpPr>
            <a:cxnSpLocks/>
          </p:cNvCxnSpPr>
          <p:nvPr userDrawn="1"/>
        </p:nvCxnSpPr>
        <p:spPr>
          <a:xfrm>
            <a:off x="835" y="6222965"/>
            <a:ext cx="12204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6" name="Grafik 5">
            <a:extLst>
              <a:ext uri="{FF2B5EF4-FFF2-40B4-BE49-F238E27FC236}">
                <a16:creationId xmlns:a16="http://schemas.microsoft.com/office/drawing/2014/main" id="{122CE642-3047-1472-6924-E4BAF925026A}"/>
              </a:ext>
            </a:extLst>
          </p:cNvPr>
          <p:cNvPicPr>
            <a:picLocks/>
          </p:cNvPicPr>
          <p:nvPr userDrawn="1"/>
        </p:nvPicPr>
        <p:blipFill>
          <a:blip r:embed="rId3"/>
          <a:stretch>
            <a:fillRect/>
          </a:stretch>
        </p:blipFill>
        <p:spPr>
          <a:xfrm>
            <a:off x="10218176" y="6346878"/>
            <a:ext cx="1530435" cy="338587"/>
          </a:xfrm>
          <a:prstGeom prst="rect">
            <a:avLst/>
          </a:prstGeom>
        </p:spPr>
      </p:pic>
      <p:pic>
        <p:nvPicPr>
          <p:cNvPr id="9" name="Grafik 8">
            <a:extLst>
              <a:ext uri="{FF2B5EF4-FFF2-40B4-BE49-F238E27FC236}">
                <a16:creationId xmlns:a16="http://schemas.microsoft.com/office/drawing/2014/main" id="{38B29E35-253F-9EA5-5D24-CBA59AC475B3}"/>
              </a:ext>
            </a:extLst>
          </p:cNvPr>
          <p:cNvPicPr>
            <a:picLocks/>
          </p:cNvPicPr>
          <p:nvPr userDrawn="1"/>
        </p:nvPicPr>
        <p:blipFill>
          <a:blip r:embed="rId4"/>
          <a:stretch>
            <a:fillRect/>
          </a:stretch>
        </p:blipFill>
        <p:spPr>
          <a:xfrm>
            <a:off x="473335" y="6339225"/>
            <a:ext cx="1730654" cy="353896"/>
          </a:xfrm>
          <a:prstGeom prst="rect">
            <a:avLst/>
          </a:prstGeom>
        </p:spPr>
      </p:pic>
      <p:pic>
        <p:nvPicPr>
          <p:cNvPr id="10" name="Grafik 9">
            <a:extLst>
              <a:ext uri="{FF2B5EF4-FFF2-40B4-BE49-F238E27FC236}">
                <a16:creationId xmlns:a16="http://schemas.microsoft.com/office/drawing/2014/main" id="{41060127-C152-6703-0097-4902937910EB}"/>
              </a:ext>
            </a:extLst>
          </p:cNvPr>
          <p:cNvPicPr>
            <a:picLocks/>
          </p:cNvPicPr>
          <p:nvPr userDrawn="1"/>
        </p:nvPicPr>
        <p:blipFill>
          <a:blip r:embed="rId5"/>
          <a:stretch>
            <a:fillRect/>
          </a:stretch>
        </p:blipFill>
        <p:spPr>
          <a:xfrm>
            <a:off x="2972605" y="6359067"/>
            <a:ext cx="1398783" cy="278170"/>
          </a:xfrm>
          <a:prstGeom prst="rect">
            <a:avLst/>
          </a:prstGeom>
        </p:spPr>
      </p:pic>
      <p:pic>
        <p:nvPicPr>
          <p:cNvPr id="11" name="Grafik 10">
            <a:extLst>
              <a:ext uri="{FF2B5EF4-FFF2-40B4-BE49-F238E27FC236}">
                <a16:creationId xmlns:a16="http://schemas.microsoft.com/office/drawing/2014/main" id="{80ABF8F8-F04E-36FC-7B13-F3DFA22F7A63}"/>
              </a:ext>
            </a:extLst>
          </p:cNvPr>
          <p:cNvPicPr>
            <a:picLocks/>
          </p:cNvPicPr>
          <p:nvPr userDrawn="1"/>
        </p:nvPicPr>
        <p:blipFill>
          <a:blip r:embed="rId6"/>
          <a:stretch>
            <a:fillRect/>
          </a:stretch>
        </p:blipFill>
        <p:spPr>
          <a:xfrm>
            <a:off x="8116600" y="6318182"/>
            <a:ext cx="1332960" cy="353896"/>
          </a:xfrm>
          <a:prstGeom prst="rect">
            <a:avLst/>
          </a:prstGeom>
        </p:spPr>
      </p:pic>
      <p:pic>
        <p:nvPicPr>
          <p:cNvPr id="12" name="Grafik 11">
            <a:extLst>
              <a:ext uri="{FF2B5EF4-FFF2-40B4-BE49-F238E27FC236}">
                <a16:creationId xmlns:a16="http://schemas.microsoft.com/office/drawing/2014/main" id="{D21E81C8-B298-C54A-AF71-A0929940C807}"/>
              </a:ext>
            </a:extLst>
          </p:cNvPr>
          <p:cNvPicPr>
            <a:picLocks noChangeAspect="1"/>
          </p:cNvPicPr>
          <p:nvPr userDrawn="1"/>
        </p:nvPicPr>
        <p:blipFill>
          <a:blip r:embed="rId7"/>
          <a:stretch>
            <a:fillRect/>
          </a:stretch>
        </p:blipFill>
        <p:spPr>
          <a:xfrm>
            <a:off x="5140004" y="6394941"/>
            <a:ext cx="2207980" cy="242463"/>
          </a:xfrm>
          <a:prstGeom prst="rect">
            <a:avLst/>
          </a:prstGeom>
        </p:spPr>
      </p:pic>
      <p:sp>
        <p:nvSpPr>
          <p:cNvPr id="13" name="Textfeld 12">
            <a:extLst>
              <a:ext uri="{FF2B5EF4-FFF2-40B4-BE49-F238E27FC236}">
                <a16:creationId xmlns:a16="http://schemas.microsoft.com/office/drawing/2014/main" id="{6A633F75-C85C-CA15-E0A1-59FCD6614350}"/>
              </a:ext>
            </a:extLst>
          </p:cNvPr>
          <p:cNvSpPr txBox="1"/>
          <p:nvPr userDrawn="1"/>
        </p:nvSpPr>
        <p:spPr>
          <a:xfrm>
            <a:off x="284658" y="285248"/>
            <a:ext cx="3044423" cy="461665"/>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400"/>
              </a:spcBef>
              <a:spcAft>
                <a:spcPts val="0"/>
              </a:spcAft>
              <a:buClrTx/>
              <a:buSzTx/>
              <a:buFontTx/>
              <a:buNone/>
              <a:tabLst/>
              <a:defRPr/>
            </a:pPr>
            <a:r>
              <a:rPr lang="de-DE" sz="2400" b="0" dirty="0">
                <a:latin typeface="Calibri"/>
                <a:cs typeface="Calibri"/>
              </a:rPr>
              <a:t>Nutzungsbedingungen</a:t>
            </a:r>
          </a:p>
        </p:txBody>
      </p:sp>
    </p:spTree>
    <p:extLst>
      <p:ext uri="{BB962C8B-B14F-4D97-AF65-F5344CB8AC3E}">
        <p14:creationId xmlns:p14="http://schemas.microsoft.com/office/powerpoint/2010/main" val="334102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M Z | Content">
    <p:spTree>
      <p:nvGrpSpPr>
        <p:cNvPr id="1" name=""/>
        <p:cNvGrpSpPr/>
        <p:nvPr/>
      </p:nvGrpSpPr>
      <p:grpSpPr>
        <a:xfrm>
          <a:off x="0" y="0"/>
          <a:ext cx="0" cy="0"/>
          <a:chOff x="0" y="0"/>
          <a:chExt cx="0" cy="0"/>
        </a:xfrm>
      </p:grpSpPr>
      <p:sp>
        <p:nvSpPr>
          <p:cNvPr id="4" name="Textplatzhalter 9">
            <a:extLst>
              <a:ext uri="{FF2B5EF4-FFF2-40B4-BE49-F238E27FC236}">
                <a16:creationId xmlns:a16="http://schemas.microsoft.com/office/drawing/2014/main" id="{D27621D1-863F-4538-ADD5-391DA1CC830E}"/>
              </a:ext>
            </a:extLst>
          </p:cNvPr>
          <p:cNvSpPr>
            <a:spLocks noGrp="1"/>
          </p:cNvSpPr>
          <p:nvPr>
            <p:ph idx="1" hasCustomPrompt="1"/>
          </p:nvPr>
        </p:nvSpPr>
        <p:spPr>
          <a:xfrm>
            <a:off x="252000" y="396000"/>
            <a:ext cx="11689200" cy="6156000"/>
          </a:xfrm>
          <a:prstGeom prst="rect">
            <a:avLst/>
          </a:prstGeom>
        </p:spPr>
        <p:txBody>
          <a:bodyPr vert="horz" wrap="square" lIns="0" tIns="0" rIns="0" bIns="0" rtlCol="0">
            <a:noAutofit/>
          </a:bodyPr>
          <a:lstStyle>
            <a:lvl1pPr marL="215900" indent="-215900">
              <a:spcAft>
                <a:spcPts val="600"/>
              </a:spcAft>
              <a:buClr>
                <a:srgbClr val="737373"/>
              </a:buClr>
              <a:buSzPct val="85000"/>
              <a:buFont typeface="Wingdings" panose="05000000000000000000" pitchFamily="2" charset="2"/>
              <a:buChar char="§"/>
              <a:defRPr sz="1800">
                <a:solidFill>
                  <a:srgbClr val="737373"/>
                </a:solidFill>
              </a:defRPr>
            </a:lvl1pPr>
            <a:lvl2pPr marL="432000" indent="-216000">
              <a:spcAft>
                <a:spcPts val="600"/>
              </a:spcAft>
              <a:buClr>
                <a:srgbClr val="737373"/>
              </a:buClr>
              <a:buSzPct val="85000"/>
              <a:buFont typeface="Wingdings" panose="05000000000000000000" pitchFamily="2" charset="2"/>
              <a:buChar char="§"/>
              <a:defRPr sz="1600">
                <a:solidFill>
                  <a:srgbClr val="737373"/>
                </a:solidFill>
              </a:defRPr>
            </a:lvl2pPr>
            <a:lvl3pPr marL="432000" indent="-216000">
              <a:spcAft>
                <a:spcPts val="600"/>
              </a:spcAft>
              <a:buClr>
                <a:srgbClr val="737373"/>
              </a:buClr>
              <a:buSzPct val="85000"/>
              <a:buFont typeface="Wingdings" panose="05000000000000000000" pitchFamily="2" charset="2"/>
              <a:buChar char="§"/>
              <a:defRPr sz="1600">
                <a:solidFill>
                  <a:srgbClr val="737373"/>
                </a:solidFill>
              </a:defRPr>
            </a:lvl3pPr>
            <a:lvl4pPr marL="432000" indent="-216000">
              <a:spcAft>
                <a:spcPts val="600"/>
              </a:spcAft>
              <a:buClr>
                <a:srgbClr val="737373"/>
              </a:buClr>
              <a:buSzPct val="85000"/>
              <a:buFont typeface="Wingdings" panose="05000000000000000000" pitchFamily="2" charset="2"/>
              <a:buChar char="§"/>
              <a:defRPr sz="1600">
                <a:solidFill>
                  <a:srgbClr val="737373"/>
                </a:solidFill>
              </a:defRPr>
            </a:lvl4pPr>
            <a:lvl5pPr marL="432000" indent="-216000">
              <a:buClr>
                <a:srgbClr val="737373"/>
              </a:buClr>
              <a:buSzPct val="85000"/>
              <a:buFont typeface="Wingdings" panose="05000000000000000000" pitchFamily="2" charset="2"/>
              <a:buChar char="§"/>
              <a:defRPr sz="1600">
                <a:solidFill>
                  <a:srgbClr val="737373"/>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Textplatzhalter 8">
            <a:extLst>
              <a:ext uri="{FF2B5EF4-FFF2-40B4-BE49-F238E27FC236}">
                <a16:creationId xmlns:a16="http://schemas.microsoft.com/office/drawing/2014/main" id="{93BD194E-A17A-4070-B364-D725BDDC13E5}"/>
              </a:ext>
            </a:extLst>
          </p:cNvPr>
          <p:cNvSpPr>
            <a:spLocks noGrp="1"/>
          </p:cNvSpPr>
          <p:nvPr>
            <p:ph type="body" sz="quarter" idx="10" hasCustomPrompt="1"/>
          </p:nvPr>
        </p:nvSpPr>
        <p:spPr>
          <a:xfrm>
            <a:off x="252000" y="6622950"/>
            <a:ext cx="11796000" cy="216000"/>
          </a:xfrm>
          <a:prstGeom prst="rect">
            <a:avLst/>
          </a:prstGeom>
        </p:spPr>
        <p:txBody>
          <a:bodyPr lIns="0" tIns="0" rIns="0" bIns="0"/>
          <a:lstStyle>
            <a:lvl1pPr marL="0" indent="0" algn="r">
              <a:spcBef>
                <a:spcPts val="0"/>
              </a:spcBef>
              <a:spcAft>
                <a:spcPts val="0"/>
              </a:spcAft>
              <a:buNone/>
              <a:defRPr sz="1100">
                <a:solidFill>
                  <a:schemeClr val="bg1">
                    <a:lumMod val="50000"/>
                  </a:schemeClr>
                </a:solidFill>
              </a:defRPr>
            </a:lvl1pPr>
          </a:lstStyle>
          <a:p>
            <a:pPr lvl="0"/>
            <a:r>
              <a:rPr lang="de-DE" dirty="0"/>
              <a:t>(&lt;Quelle&gt;, &lt;Jahr&gt;), (Bildquelle: &lt;Quelle&gt;, &lt;Jahr&gt;)</a:t>
            </a:r>
          </a:p>
        </p:txBody>
      </p:sp>
    </p:spTree>
    <p:extLst>
      <p:ext uri="{BB962C8B-B14F-4D97-AF65-F5344CB8AC3E}">
        <p14:creationId xmlns:p14="http://schemas.microsoft.com/office/powerpoint/2010/main" val="254846198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3.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9">
            <a:extLst>
              <a:ext uri="{FF2B5EF4-FFF2-40B4-BE49-F238E27FC236}">
                <a16:creationId xmlns:a16="http://schemas.microsoft.com/office/drawing/2014/main" id="{D85768C5-BBB6-4ACD-A6A0-97D1C115FFC4}"/>
              </a:ext>
            </a:extLst>
          </p:cNvPr>
          <p:cNvSpPr>
            <a:spLocks noChangeArrowheads="1"/>
          </p:cNvSpPr>
          <p:nvPr userDrawn="1"/>
        </p:nvSpPr>
        <p:spPr bwMode="auto">
          <a:xfrm>
            <a:off x="-1" y="4131425"/>
            <a:ext cx="9337199" cy="2597175"/>
          </a:xfrm>
          <a:prstGeom prst="rect">
            <a:avLst/>
          </a:prstGeom>
          <a:solidFill>
            <a:srgbClr val="327A86"/>
          </a:solidFill>
          <a:ln w="9525">
            <a:noFill/>
            <a:miter lim="800000"/>
            <a:headEnd/>
            <a:tailEnd/>
          </a:ln>
        </p:spPr>
        <p:txBody>
          <a:bodyPr wrap="none" anchor="ctr">
            <a:prstTxWarp prst="textNoShape">
              <a:avLst/>
            </a:prstTxWarp>
          </a:bodyPr>
          <a:lstStyle/>
          <a:p>
            <a:endParaRPr lang="de-DE" sz="2400" b="0" i="0" dirty="0">
              <a:solidFill>
                <a:srgbClr val="FF0000"/>
              </a:solidFill>
              <a:latin typeface="Calibri Normal" charset="0"/>
            </a:endParaRPr>
          </a:p>
        </p:txBody>
      </p:sp>
      <p:sp>
        <p:nvSpPr>
          <p:cNvPr id="20" name="Rectangle 17">
            <a:extLst>
              <a:ext uri="{FF2B5EF4-FFF2-40B4-BE49-F238E27FC236}">
                <a16:creationId xmlns:a16="http://schemas.microsoft.com/office/drawing/2014/main" id="{CAA35721-7747-4232-99D4-AF0DD23682F7}"/>
              </a:ext>
            </a:extLst>
          </p:cNvPr>
          <p:cNvSpPr>
            <a:spLocks noChangeArrowheads="1"/>
          </p:cNvSpPr>
          <p:nvPr userDrawn="1"/>
        </p:nvSpPr>
        <p:spPr bwMode="auto">
          <a:xfrm>
            <a:off x="0" y="0"/>
            <a:ext cx="12192000" cy="144000"/>
          </a:xfrm>
          <a:prstGeom prst="rect">
            <a:avLst/>
          </a:prstGeom>
          <a:solidFill>
            <a:srgbClr val="327A86"/>
          </a:solidFill>
          <a:ln w="9525">
            <a:noFill/>
            <a:miter lim="800000"/>
            <a:headEnd/>
            <a:tailEnd/>
          </a:ln>
        </p:spPr>
        <p:txBody>
          <a:bodyPr wrap="none" anchor="ctr">
            <a:prstTxWarp prst="textNoShape">
              <a:avLst/>
            </a:prstTxWarp>
          </a:bodyPr>
          <a:lstStyle/>
          <a:p>
            <a:endParaRPr lang="de-DE" sz="2400" b="0" i="0" dirty="0">
              <a:solidFill>
                <a:srgbClr val="327A86"/>
              </a:solidFill>
              <a:latin typeface="Calibri Normal" charset="0"/>
            </a:endParaRPr>
          </a:p>
        </p:txBody>
      </p:sp>
      <p:sp>
        <p:nvSpPr>
          <p:cNvPr id="9" name="Rechteck 8">
            <a:extLst>
              <a:ext uri="{FF2B5EF4-FFF2-40B4-BE49-F238E27FC236}">
                <a16:creationId xmlns:a16="http://schemas.microsoft.com/office/drawing/2014/main" id="{ACCD9191-4A43-4D92-BD63-7A92E25906E0}"/>
              </a:ext>
            </a:extLst>
          </p:cNvPr>
          <p:cNvSpPr/>
          <p:nvPr userDrawn="1"/>
        </p:nvSpPr>
        <p:spPr bwMode="auto">
          <a:xfrm>
            <a:off x="9481198" y="4130402"/>
            <a:ext cx="2710801" cy="2598198"/>
          </a:xfrm>
          <a:prstGeom prst="rect">
            <a:avLst/>
          </a:prstGeom>
          <a:solidFill>
            <a:srgbClr val="E9EDE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sz="2400" b="0" i="0" dirty="0">
              <a:solidFill>
                <a:prstClr val="black"/>
              </a:solidFill>
              <a:latin typeface="Calibri Normal" charset="0"/>
            </a:endParaRPr>
          </a:p>
        </p:txBody>
      </p:sp>
    </p:spTree>
    <p:extLst>
      <p:ext uri="{BB962C8B-B14F-4D97-AF65-F5344CB8AC3E}">
        <p14:creationId xmlns:p14="http://schemas.microsoft.com/office/powerpoint/2010/main" val="1060033964"/>
      </p:ext>
    </p:extLst>
  </p:cSld>
  <p:clrMap bg1="lt1" tx1="dk1" bg2="lt2" tx2="dk2" accent1="accent1" accent2="accent2" accent3="accent3" accent4="accent4" accent5="accent5" accent6="accent6" hlink="hlink" folHlink="folHlink"/>
  <p:sldLayoutIdLst>
    <p:sldLayoutId id="2147483667"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EAB966AC-1BB5-4EC7-9E3F-644E681B45EC}"/>
              </a:ext>
            </a:extLst>
          </p:cNvPr>
          <p:cNvSpPr>
            <a:spLocks noChangeArrowheads="1"/>
          </p:cNvSpPr>
          <p:nvPr userDrawn="1"/>
        </p:nvSpPr>
        <p:spPr bwMode="auto">
          <a:xfrm>
            <a:off x="0" y="0"/>
            <a:ext cx="12192000" cy="144000"/>
          </a:xfrm>
          <a:prstGeom prst="rect">
            <a:avLst/>
          </a:prstGeom>
          <a:solidFill>
            <a:srgbClr val="327A86"/>
          </a:solidFill>
          <a:ln w="9525">
            <a:noFill/>
            <a:miter lim="800000"/>
            <a:headEnd/>
            <a:tailEnd/>
          </a:ln>
        </p:spPr>
        <p:txBody>
          <a:bodyPr wrap="none" anchor="ctr">
            <a:prstTxWarp prst="textNoShape">
              <a:avLst/>
            </a:prstTxWarp>
          </a:bodyPr>
          <a:lstStyle/>
          <a:p>
            <a:endParaRPr lang="de-DE" sz="2400" b="0" i="0" dirty="0">
              <a:latin typeface="Calibri Normal" charset="0"/>
            </a:endParaRPr>
          </a:p>
        </p:txBody>
      </p:sp>
      <p:sp>
        <p:nvSpPr>
          <p:cNvPr id="6" name="Titelplatzhalter 3">
            <a:extLst>
              <a:ext uri="{FF2B5EF4-FFF2-40B4-BE49-F238E27FC236}">
                <a16:creationId xmlns:a16="http://schemas.microsoft.com/office/drawing/2014/main" id="{0AFC89FE-F485-4E26-946F-FAE95F003472}"/>
              </a:ext>
            </a:extLst>
          </p:cNvPr>
          <p:cNvSpPr>
            <a:spLocks noGrp="1"/>
          </p:cNvSpPr>
          <p:nvPr>
            <p:ph type="title"/>
          </p:nvPr>
        </p:nvSpPr>
        <p:spPr>
          <a:xfrm>
            <a:off x="252000" y="324000"/>
            <a:ext cx="11688000" cy="396000"/>
          </a:xfrm>
          <a:prstGeom prst="rect">
            <a:avLst/>
          </a:prstGeom>
        </p:spPr>
        <p:txBody>
          <a:bodyPr vert="horz" lIns="0" tIns="0" rIns="0" bIns="0" rtlCol="0" anchor="t" anchorCtr="0">
            <a:noAutofit/>
          </a:bodyPr>
          <a:lstStyle/>
          <a:p>
            <a:r>
              <a:rPr lang="de-DE" dirty="0"/>
              <a:t>Mastertitelformat bearbeiten</a:t>
            </a:r>
          </a:p>
        </p:txBody>
      </p:sp>
    </p:spTree>
    <p:extLst>
      <p:ext uri="{BB962C8B-B14F-4D97-AF65-F5344CB8AC3E}">
        <p14:creationId xmlns:p14="http://schemas.microsoft.com/office/powerpoint/2010/main" val="3950564730"/>
      </p:ext>
    </p:extLst>
  </p:cSld>
  <p:clrMap bg1="lt1" tx1="dk1" bg2="lt2" tx2="dk2" accent1="accent1" accent2="accent2" accent3="accent3" accent4="accent4" accent5="accent5" accent6="accent6" hlink="hlink" folHlink="folHlink"/>
  <p:sldLayoutIdLst>
    <p:sldLayoutId id="2147483674" r:id="rId1"/>
    <p:sldLayoutId id="2147483671" r:id="rId2"/>
    <p:sldLayoutId id="2147483695" r:id="rId3"/>
    <p:sldLayoutId id="2147483672" r:id="rId4"/>
    <p:sldLayoutId id="2147483675" r:id="rId5"/>
  </p:sldLayoutIdLst>
  <p:hf sldNum="0" hdr="0" ftr="0" dt="0"/>
  <p:txStyles>
    <p:titleStyle>
      <a:lvl1pPr algn="l" rtl="0" eaLnBrk="1" fontAlgn="base" hangingPunct="1">
        <a:spcBef>
          <a:spcPct val="0"/>
        </a:spcBef>
        <a:spcAft>
          <a:spcPct val="0"/>
        </a:spcAft>
        <a:defRPr sz="2400" b="1">
          <a:solidFill>
            <a:srgbClr val="327A86"/>
          </a:solidFill>
          <a:latin typeface="Calibri"/>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p:titleStyle>
    <p:bodyStyle>
      <a:lvl1pPr marL="342000" indent="-342900" algn="l" rtl="0" eaLnBrk="1" fontAlgn="base" hangingPunct="1">
        <a:lnSpc>
          <a:spcPct val="100000"/>
        </a:lnSpc>
        <a:spcBef>
          <a:spcPts val="576"/>
        </a:spcBef>
        <a:spcAft>
          <a:spcPts val="600"/>
        </a:spcAft>
        <a:buClr>
          <a:srgbClr val="327A86"/>
        </a:buClr>
        <a:buFont typeface="Wingdings" charset="2"/>
        <a:buChar char="§"/>
        <a:defRPr sz="2000">
          <a:solidFill>
            <a:schemeClr val="tx1"/>
          </a:solidFill>
          <a:latin typeface="Calibri"/>
          <a:ea typeface="+mn-ea"/>
          <a:cs typeface="Calibri"/>
        </a:defRPr>
      </a:lvl1pPr>
      <a:lvl2pPr marL="742950" indent="-285750" algn="l" rtl="0" eaLnBrk="1" fontAlgn="base" hangingPunct="1">
        <a:lnSpc>
          <a:spcPct val="100000"/>
        </a:lnSpc>
        <a:spcBef>
          <a:spcPct val="20000"/>
        </a:spcBef>
        <a:spcAft>
          <a:spcPts val="600"/>
        </a:spcAft>
        <a:buClr>
          <a:srgbClr val="737373"/>
        </a:buClr>
        <a:buFont typeface="Wingdings" charset="2"/>
        <a:buChar char="§"/>
        <a:defRPr sz="1800">
          <a:solidFill>
            <a:schemeClr val="tx1"/>
          </a:solidFill>
          <a:latin typeface="Calibri"/>
          <a:ea typeface="+mn-ea"/>
          <a:cs typeface="Calibri"/>
        </a:defRPr>
      </a:lvl2pPr>
      <a:lvl3pPr marL="1143000" indent="-228600" algn="l" rtl="0" eaLnBrk="1" fontAlgn="base" hangingPunct="1">
        <a:lnSpc>
          <a:spcPct val="100000"/>
        </a:lnSpc>
        <a:spcBef>
          <a:spcPct val="20000"/>
        </a:spcBef>
        <a:spcAft>
          <a:spcPts val="600"/>
        </a:spcAft>
        <a:buClr>
          <a:srgbClr val="CBB98A"/>
        </a:buClr>
        <a:buFont typeface="Wingdings" charset="2"/>
        <a:buChar char="§"/>
        <a:defRPr>
          <a:solidFill>
            <a:schemeClr val="tx1"/>
          </a:solidFill>
          <a:latin typeface="Calibri"/>
          <a:ea typeface="+mn-ea"/>
          <a:cs typeface="Calibri"/>
        </a:defRPr>
      </a:lvl3pPr>
      <a:lvl4pPr marL="16002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4pPr>
      <a:lvl5pPr marL="20574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7"/>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8"/>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8"/>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8"/>
        </a:buBlip>
        <a:defRPr sz="12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726A5775-7862-4D43-9618-595B6B4F4DEE}"/>
              </a:ext>
            </a:extLst>
          </p:cNvPr>
          <p:cNvSpPr>
            <a:spLocks noChangeArrowheads="1"/>
          </p:cNvSpPr>
          <p:nvPr userDrawn="1"/>
        </p:nvSpPr>
        <p:spPr bwMode="auto">
          <a:xfrm>
            <a:off x="0" y="0"/>
            <a:ext cx="12192000" cy="144000"/>
          </a:xfrm>
          <a:prstGeom prst="rect">
            <a:avLst/>
          </a:prstGeom>
          <a:solidFill>
            <a:srgbClr val="737373"/>
          </a:solidFill>
          <a:ln w="9525">
            <a:noFill/>
            <a:miter lim="800000"/>
            <a:headEnd/>
            <a:tailEnd/>
          </a:ln>
        </p:spPr>
        <p:txBody>
          <a:bodyPr wrap="none" anchor="ctr">
            <a:prstTxWarp prst="textNoShape">
              <a:avLst/>
            </a:prstTxWarp>
          </a:bodyPr>
          <a:lstStyle/>
          <a:p>
            <a:endParaRPr lang="de-DE" sz="2400" b="0" i="0" dirty="0">
              <a:solidFill>
                <a:srgbClr val="737373"/>
              </a:solidFill>
              <a:latin typeface="Calibri Normal" charset="0"/>
            </a:endParaRPr>
          </a:p>
        </p:txBody>
      </p:sp>
      <p:sp>
        <p:nvSpPr>
          <p:cNvPr id="6" name="Titelplatzhalter 3">
            <a:extLst>
              <a:ext uri="{FF2B5EF4-FFF2-40B4-BE49-F238E27FC236}">
                <a16:creationId xmlns:a16="http://schemas.microsoft.com/office/drawing/2014/main" id="{1B072448-C8B3-4BAC-B15D-F6AB3D105A53}"/>
              </a:ext>
            </a:extLst>
          </p:cNvPr>
          <p:cNvSpPr>
            <a:spLocks noGrp="1"/>
          </p:cNvSpPr>
          <p:nvPr>
            <p:ph type="title"/>
          </p:nvPr>
        </p:nvSpPr>
        <p:spPr>
          <a:xfrm>
            <a:off x="252000" y="324000"/>
            <a:ext cx="11688000" cy="396000"/>
          </a:xfrm>
          <a:prstGeom prst="rect">
            <a:avLst/>
          </a:prstGeom>
        </p:spPr>
        <p:txBody>
          <a:bodyPr vert="horz" lIns="0" tIns="0" rIns="0" bIns="0" rtlCol="0" anchor="t" anchorCtr="0">
            <a:noAutofit/>
          </a:bodyPr>
          <a:lstStyle/>
          <a:p>
            <a:r>
              <a:rPr lang="de-DE" dirty="0"/>
              <a:t>Mastertitelformat bearbeiten</a:t>
            </a:r>
          </a:p>
        </p:txBody>
      </p:sp>
      <p:sp>
        <p:nvSpPr>
          <p:cNvPr id="7" name="Textfeld 6">
            <a:extLst>
              <a:ext uri="{FF2B5EF4-FFF2-40B4-BE49-F238E27FC236}">
                <a16:creationId xmlns:a16="http://schemas.microsoft.com/office/drawing/2014/main" id="{7281181B-B4E2-4FCF-AA29-9DF0A640CA2A}"/>
              </a:ext>
            </a:extLst>
          </p:cNvPr>
          <p:cNvSpPr txBox="1"/>
          <p:nvPr userDrawn="1"/>
        </p:nvSpPr>
        <p:spPr>
          <a:xfrm>
            <a:off x="9793746" y="197641"/>
            <a:ext cx="2318300" cy="138499"/>
          </a:xfrm>
          <a:prstGeom prst="rect">
            <a:avLst/>
          </a:prstGeom>
          <a:noFill/>
        </p:spPr>
        <p:txBody>
          <a:bodyPr wrap="square" lIns="0" tIns="0" rIns="0" bIns="0" rtlCol="0">
            <a:spAutoFit/>
          </a:bodyPr>
          <a:lstStyle/>
          <a:p>
            <a:pPr marL="342900" indent="-342900" algn="r">
              <a:spcBef>
                <a:spcPts val="400"/>
              </a:spcBef>
            </a:pPr>
            <a:r>
              <a:rPr lang="de-DE" sz="900" b="0" kern="1200" spc="0" baseline="0" dirty="0">
                <a:solidFill>
                  <a:srgbClr val="737373"/>
                </a:solidFill>
                <a:latin typeface="Calibri"/>
                <a:cs typeface="Calibri"/>
              </a:rPr>
              <a:t>ZWISCHENFOLIE FÜR FORTBILDENDE</a:t>
            </a:r>
          </a:p>
        </p:txBody>
      </p:sp>
    </p:spTree>
    <p:extLst>
      <p:ext uri="{BB962C8B-B14F-4D97-AF65-F5344CB8AC3E}">
        <p14:creationId xmlns:p14="http://schemas.microsoft.com/office/powerpoint/2010/main" val="2766104233"/>
      </p:ext>
    </p:extLst>
  </p:cSld>
  <p:clrMap bg1="lt1" tx1="dk1" bg2="lt2" tx2="dk2" accent1="accent1" accent2="accent2" accent3="accent3" accent4="accent4" accent5="accent5" accent6="accent6" hlink="hlink" folHlink="folHlink"/>
  <p:sldLayoutIdLst>
    <p:sldLayoutId id="2147483711" r:id="rId1"/>
    <p:sldLayoutId id="2147483720" r:id="rId2"/>
    <p:sldLayoutId id="2147483710" r:id="rId3"/>
    <p:sldLayoutId id="2147483712" r:id="rId4"/>
    <p:sldLayoutId id="2147483713" r:id="rId5"/>
    <p:sldLayoutId id="2147483715" r:id="rId6"/>
    <p:sldLayoutId id="2147483716" r:id="rId7"/>
    <p:sldLayoutId id="2147483717" r:id="rId8"/>
    <p:sldLayoutId id="2147483718" r:id="rId9"/>
    <p:sldLayoutId id="2147483719" r:id="rId10"/>
  </p:sldLayoutIdLst>
  <p:hf sldNum="0" hdr="0" dt="0"/>
  <p:txStyles>
    <p:titleStyle>
      <a:lvl1pPr algn="l" rtl="0" eaLnBrk="1" fontAlgn="base" hangingPunct="1">
        <a:spcBef>
          <a:spcPct val="0"/>
        </a:spcBef>
        <a:spcAft>
          <a:spcPct val="0"/>
        </a:spcAft>
        <a:defRPr sz="2400" b="1">
          <a:solidFill>
            <a:srgbClr val="737373"/>
          </a:solidFill>
          <a:latin typeface="Calibri"/>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p:titleStyle>
    <p:bodyStyle>
      <a:lvl1pPr marL="342000" indent="-342900" algn="l" rtl="0" eaLnBrk="1" fontAlgn="base" hangingPunct="1">
        <a:lnSpc>
          <a:spcPct val="100000"/>
        </a:lnSpc>
        <a:spcBef>
          <a:spcPts val="576"/>
        </a:spcBef>
        <a:spcAft>
          <a:spcPts val="600"/>
        </a:spcAft>
        <a:buClr>
          <a:srgbClr val="327A86"/>
        </a:buClr>
        <a:buFont typeface="Wingdings" charset="2"/>
        <a:buChar char="§"/>
        <a:defRPr sz="2000">
          <a:solidFill>
            <a:schemeClr val="tx1"/>
          </a:solidFill>
          <a:latin typeface="Calibri"/>
          <a:ea typeface="+mn-ea"/>
          <a:cs typeface="Calibri"/>
        </a:defRPr>
      </a:lvl1pPr>
      <a:lvl2pPr marL="742950" indent="-285750" algn="l" rtl="0" eaLnBrk="1" fontAlgn="base" hangingPunct="1">
        <a:lnSpc>
          <a:spcPct val="100000"/>
        </a:lnSpc>
        <a:spcBef>
          <a:spcPct val="20000"/>
        </a:spcBef>
        <a:spcAft>
          <a:spcPts val="600"/>
        </a:spcAft>
        <a:buClr>
          <a:srgbClr val="737373"/>
        </a:buClr>
        <a:buFont typeface="Wingdings" charset="2"/>
        <a:buChar char="§"/>
        <a:defRPr sz="1800">
          <a:solidFill>
            <a:schemeClr val="tx1"/>
          </a:solidFill>
          <a:latin typeface="Calibri"/>
          <a:ea typeface="+mn-ea"/>
          <a:cs typeface="Calibri"/>
        </a:defRPr>
      </a:lvl2pPr>
      <a:lvl3pPr marL="1143000" indent="-228600" algn="l" rtl="0" eaLnBrk="1" fontAlgn="base" hangingPunct="1">
        <a:lnSpc>
          <a:spcPct val="100000"/>
        </a:lnSpc>
        <a:spcBef>
          <a:spcPct val="20000"/>
        </a:spcBef>
        <a:spcAft>
          <a:spcPts val="600"/>
        </a:spcAft>
        <a:buClr>
          <a:srgbClr val="CBB98A"/>
        </a:buClr>
        <a:buFont typeface="Wingdings" charset="2"/>
        <a:buChar char="§"/>
        <a:defRPr>
          <a:solidFill>
            <a:schemeClr val="tx1"/>
          </a:solidFill>
          <a:latin typeface="Calibri"/>
          <a:ea typeface="+mn-ea"/>
          <a:cs typeface="Calibri"/>
        </a:defRPr>
      </a:lvl3pPr>
      <a:lvl4pPr marL="16002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4pPr>
      <a:lvl5pPr marL="20574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12"/>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13"/>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13"/>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13"/>
        </a:buBlip>
        <a:defRPr sz="12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31.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37.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6.xml"/><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ov"/><Relationship Id="rId1" Type="http://schemas.microsoft.com/office/2007/relationships/media" Target="../media/media5.mov"/><Relationship Id="rId6" Type="http://schemas.openxmlformats.org/officeDocument/2006/relationships/image" Target="../media/image17.png"/><Relationship Id="rId5" Type="http://schemas.openxmlformats.org/officeDocument/2006/relationships/image" Target="../media/image38.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3389/feduc.2022.969212" TargetMode="External"/><Relationship Id="rId2" Type="http://schemas.openxmlformats.org/officeDocument/2006/relationships/hyperlink" Target="https://doi.org/10.37626/GA9783959872041.0" TargetMode="External"/><Relationship Id="rId1" Type="http://schemas.openxmlformats.org/officeDocument/2006/relationships/slideLayout" Target="../slideLayouts/slideLayout3.xml"/><Relationship Id="rId6" Type="http://schemas.openxmlformats.org/officeDocument/2006/relationships/hyperlink" Target="https://pikas.dzlm.de/node/2410" TargetMode="External"/><Relationship Id="rId5" Type="http://schemas.openxmlformats.org/officeDocument/2006/relationships/hyperlink" Target="https://www.divomath-nrw.de/" TargetMode="External"/><Relationship Id="rId4" Type="http://schemas.openxmlformats.org/officeDocument/2006/relationships/hyperlink" Target="https://doi.org/10.48648/yhp7-0g7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0AAA792-D825-FE6B-C9E4-37294054A71E}"/>
              </a:ext>
            </a:extLst>
          </p:cNvPr>
          <p:cNvSpPr>
            <a:spLocks noGrp="1"/>
          </p:cNvSpPr>
          <p:nvPr>
            <p:ph type="body" sz="quarter" idx="13"/>
          </p:nvPr>
        </p:nvSpPr>
        <p:spPr/>
        <p:txBody>
          <a:bodyPr>
            <a:normAutofit/>
          </a:bodyPr>
          <a:lstStyle/>
          <a:p>
            <a:r>
              <a:rPr lang="de-DE" sz="3200" kern="0" dirty="0">
                <a:effectLst/>
                <a:latin typeface="Calibri Light" panose="020F0302020204030204" pitchFamily="34" charset="0"/>
                <a:cs typeface="Calibri Light" panose="020F0302020204030204" pitchFamily="34" charset="0"/>
              </a:rPr>
              <a:t>Einführungsveranstaltung </a:t>
            </a:r>
            <a:r>
              <a:rPr lang="de-DE" sz="3200" kern="0" dirty="0" err="1">
                <a:effectLst/>
                <a:latin typeface="Calibri Light" panose="020F0302020204030204" pitchFamily="34" charset="0"/>
                <a:cs typeface="Calibri Light" panose="020F0302020204030204" pitchFamily="34" charset="0"/>
              </a:rPr>
              <a:t>divomath</a:t>
            </a:r>
            <a:r>
              <a:rPr lang="de-DE" sz="3200" kern="0" dirty="0">
                <a:effectLst/>
                <a:latin typeface="Calibri Light" panose="020F0302020204030204" pitchFamily="34" charset="0"/>
                <a:cs typeface="Calibri Light" panose="020F0302020204030204" pitchFamily="34" charset="0"/>
              </a:rPr>
              <a:t> </a:t>
            </a:r>
          </a:p>
          <a:p>
            <a:r>
              <a:rPr lang="de-DE" sz="3200" kern="0" dirty="0">
                <a:effectLst/>
                <a:latin typeface="Calibri Light" panose="020F0302020204030204" pitchFamily="34" charset="0"/>
                <a:cs typeface="Calibri Light" panose="020F0302020204030204" pitchFamily="34" charset="0"/>
              </a:rPr>
              <a:t>- Primarstufe</a:t>
            </a:r>
          </a:p>
          <a:p>
            <a:pPr marL="0" indent="0">
              <a:buNone/>
            </a:pPr>
            <a:endParaRPr lang="de-DE" sz="2800" dirty="0"/>
          </a:p>
        </p:txBody>
      </p:sp>
      <p:sp>
        <p:nvSpPr>
          <p:cNvPr id="4" name="Textplatzhalter 3">
            <a:extLst>
              <a:ext uri="{FF2B5EF4-FFF2-40B4-BE49-F238E27FC236}">
                <a16:creationId xmlns:a16="http://schemas.microsoft.com/office/drawing/2014/main" id="{D4D9C9AA-DBBA-AB32-319B-1B3CD8D0389D}"/>
              </a:ext>
            </a:extLst>
          </p:cNvPr>
          <p:cNvSpPr>
            <a:spLocks noGrp="1"/>
          </p:cNvSpPr>
          <p:nvPr>
            <p:ph type="body" sz="quarter" idx="14"/>
          </p:nvPr>
        </p:nvSpPr>
        <p:spPr/>
        <p:txBody>
          <a:bodyPr/>
          <a:lstStyle/>
          <a:p>
            <a:r>
              <a:rPr lang="de-DE" dirty="0" err="1"/>
              <a:t>divomath</a:t>
            </a:r>
            <a:r>
              <a:rPr lang="de-DE" dirty="0"/>
              <a:t>-Team</a:t>
            </a:r>
          </a:p>
        </p:txBody>
      </p:sp>
      <p:pic>
        <p:nvPicPr>
          <p:cNvPr id="9" name="Grafik 8">
            <a:extLst>
              <a:ext uri="{FF2B5EF4-FFF2-40B4-BE49-F238E27FC236}">
                <a16:creationId xmlns:a16="http://schemas.microsoft.com/office/drawing/2014/main" id="{A1558628-2480-7EAA-9FC9-F2A9AACE4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7378" y="1440980"/>
            <a:ext cx="7357240" cy="1988020"/>
          </a:xfrm>
          <a:prstGeom prst="rect">
            <a:avLst/>
          </a:prstGeom>
        </p:spPr>
      </p:pic>
      <p:pic>
        <p:nvPicPr>
          <p:cNvPr id="8" name="Grafik 7">
            <a:extLst>
              <a:ext uri="{FF2B5EF4-FFF2-40B4-BE49-F238E27FC236}">
                <a16:creationId xmlns:a16="http://schemas.microsoft.com/office/drawing/2014/main" id="{73481620-07DA-8307-D3F7-0FAB8DBC3C40}"/>
              </a:ext>
            </a:extLst>
          </p:cNvPr>
          <p:cNvPicPr>
            <a:picLocks noChangeAspect="1"/>
          </p:cNvPicPr>
          <p:nvPr/>
        </p:nvPicPr>
        <p:blipFill>
          <a:blip r:embed="rId4"/>
          <a:stretch>
            <a:fillRect/>
          </a:stretch>
        </p:blipFill>
        <p:spPr>
          <a:xfrm>
            <a:off x="9479776" y="5849068"/>
            <a:ext cx="2712224" cy="553240"/>
          </a:xfrm>
          <a:prstGeom prst="rect">
            <a:avLst/>
          </a:prstGeom>
        </p:spPr>
      </p:pic>
      <p:pic>
        <p:nvPicPr>
          <p:cNvPr id="5" name="Grafik 4">
            <a:extLst>
              <a:ext uri="{FF2B5EF4-FFF2-40B4-BE49-F238E27FC236}">
                <a16:creationId xmlns:a16="http://schemas.microsoft.com/office/drawing/2014/main" id="{F69A7B52-BC30-C35C-D5D2-B44FF5C06870}"/>
              </a:ext>
            </a:extLst>
          </p:cNvPr>
          <p:cNvPicPr>
            <a:picLocks noChangeAspect="1"/>
          </p:cNvPicPr>
          <p:nvPr/>
        </p:nvPicPr>
        <p:blipFill>
          <a:blip r:embed="rId5"/>
          <a:stretch>
            <a:fillRect/>
          </a:stretch>
        </p:blipFill>
        <p:spPr>
          <a:xfrm>
            <a:off x="9493526" y="249519"/>
            <a:ext cx="2552700" cy="410320"/>
          </a:xfrm>
          <a:prstGeom prst="rect">
            <a:avLst/>
          </a:prstGeom>
        </p:spPr>
      </p:pic>
    </p:spTree>
    <p:extLst>
      <p:ext uri="{BB962C8B-B14F-4D97-AF65-F5344CB8AC3E}">
        <p14:creationId xmlns:p14="http://schemas.microsoft.com/office/powerpoint/2010/main" val="23397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a:extLst>
              <a:ext uri="{FF2B5EF4-FFF2-40B4-BE49-F238E27FC236}">
                <a16:creationId xmlns:a16="http://schemas.microsoft.com/office/drawing/2014/main" id="{DD0731E3-87FA-6E3E-7076-41A8C242302F}"/>
              </a:ext>
            </a:extLst>
          </p:cNvPr>
          <p:cNvSpPr/>
          <p:nvPr/>
        </p:nvSpPr>
        <p:spPr bwMode="auto">
          <a:xfrm>
            <a:off x="-247650" y="2076450"/>
            <a:ext cx="11582400" cy="552450"/>
          </a:xfrm>
          <a:prstGeom prst="roundRect">
            <a:avLst/>
          </a:prstGeom>
          <a:solidFill>
            <a:srgbClr val="327A86">
              <a:alpha val="45098"/>
            </a:srgb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
        <p:nvSpPr>
          <p:cNvPr id="2" name="Textplatzhalter 1">
            <a:extLst>
              <a:ext uri="{FF2B5EF4-FFF2-40B4-BE49-F238E27FC236}">
                <a16:creationId xmlns:a16="http://schemas.microsoft.com/office/drawing/2014/main" id="{3EBC1AF7-05E6-BEE5-9D49-A0ECFAEC5105}"/>
              </a:ext>
            </a:extLst>
          </p:cNvPr>
          <p:cNvSpPr>
            <a:spLocks noGrp="1"/>
          </p:cNvSpPr>
          <p:nvPr>
            <p:ph type="body" sz="quarter" idx="10"/>
          </p:nvPr>
        </p:nvSpPr>
        <p:spPr/>
        <p:txBody>
          <a:bodyPr/>
          <a:lstStyle/>
          <a:p>
            <a:r>
              <a:rPr lang="de-DE" dirty="0"/>
              <a:t>Grundlegendes zu </a:t>
            </a:r>
            <a:r>
              <a:rPr lang="de-DE" dirty="0" err="1"/>
              <a:t>divomath</a:t>
            </a:r>
            <a:endParaRPr lang="de-DE" dirty="0"/>
          </a:p>
          <a:p>
            <a:r>
              <a:rPr lang="de-DE" dirty="0"/>
              <a:t>Navigation der Lernumgebung und Administration</a:t>
            </a:r>
          </a:p>
          <a:p>
            <a:r>
              <a:rPr lang="de-DE" dirty="0"/>
              <a:t>Potentiale und Gestaltungsprinzipien der Lernumgebung</a:t>
            </a:r>
          </a:p>
          <a:p>
            <a:r>
              <a:rPr lang="de-DE" dirty="0"/>
              <a:t>Abschließende Fragerunde</a:t>
            </a:r>
          </a:p>
          <a:p>
            <a:endParaRPr lang="de-DE" dirty="0"/>
          </a:p>
        </p:txBody>
      </p:sp>
    </p:spTree>
    <p:extLst>
      <p:ext uri="{BB962C8B-B14F-4D97-AF65-F5344CB8AC3E}">
        <p14:creationId xmlns:p14="http://schemas.microsoft.com/office/powerpoint/2010/main" val="98119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5049F1E-4B13-FD86-B9B1-9352AE76CE5B}"/>
              </a:ext>
            </a:extLst>
          </p:cNvPr>
          <p:cNvSpPr>
            <a:spLocks noGrp="1"/>
          </p:cNvSpPr>
          <p:nvPr>
            <p:ph idx="1"/>
          </p:nvPr>
        </p:nvSpPr>
        <p:spPr/>
        <p:txBody>
          <a:bodyPr/>
          <a:lstStyle/>
          <a:p>
            <a:pPr marL="0" indent="0">
              <a:buNone/>
            </a:pPr>
            <a:r>
              <a:rPr lang="de-DE" b="1" dirty="0"/>
              <a:t>Schritt-für-Schritt durch </a:t>
            </a:r>
            <a:r>
              <a:rPr lang="de-DE" b="1" dirty="0" err="1"/>
              <a:t>divomath</a:t>
            </a:r>
            <a:endParaRPr lang="de-DE" b="1" dirty="0"/>
          </a:p>
          <a:p>
            <a:r>
              <a:rPr lang="de-DE" dirty="0"/>
              <a:t>Anmeldung auf </a:t>
            </a:r>
            <a:r>
              <a:rPr lang="de-DE" dirty="0" err="1"/>
              <a:t>divomath</a:t>
            </a:r>
            <a:endParaRPr lang="de-DE" dirty="0"/>
          </a:p>
          <a:p>
            <a:r>
              <a:rPr lang="de-DE" dirty="0"/>
              <a:t>Anlegen von Lerngruppen</a:t>
            </a:r>
          </a:p>
          <a:p>
            <a:r>
              <a:rPr lang="de-DE" dirty="0"/>
              <a:t>Sichten von Inhalten</a:t>
            </a:r>
          </a:p>
          <a:p>
            <a:pPr lvl="1"/>
            <a:r>
              <a:rPr lang="de-DE" dirty="0"/>
              <a:t>Unterrichts-Einheiten</a:t>
            </a:r>
          </a:p>
          <a:p>
            <a:pPr lvl="1"/>
            <a:r>
              <a:rPr lang="de-DE" dirty="0"/>
              <a:t>Checkaufgaben</a:t>
            </a:r>
          </a:p>
          <a:p>
            <a:pPr lvl="1"/>
            <a:r>
              <a:rPr lang="de-DE" dirty="0"/>
              <a:t>Wissensspeicher</a:t>
            </a:r>
          </a:p>
          <a:p>
            <a:pPr lvl="1"/>
            <a:r>
              <a:rPr lang="de-DE" dirty="0"/>
              <a:t>Digitale Komponenten</a:t>
            </a:r>
          </a:p>
          <a:p>
            <a:r>
              <a:rPr lang="de-DE" dirty="0"/>
              <a:t>Fachdidaktische Hintergründe und Handreichungen</a:t>
            </a:r>
          </a:p>
          <a:p>
            <a:r>
              <a:rPr lang="de-DE" dirty="0"/>
              <a:t>Einsicht in Lernenden-Ergebnisse</a:t>
            </a:r>
          </a:p>
          <a:p>
            <a:pPr marL="0" indent="0">
              <a:buNone/>
            </a:pPr>
            <a:endParaRPr lang="de-DE" dirty="0"/>
          </a:p>
          <a:p>
            <a:pPr marL="0" indent="0">
              <a:buNone/>
            </a:pPr>
            <a:r>
              <a:rPr lang="de-DE" sz="2400" dirty="0">
                <a:solidFill>
                  <a:srgbClr val="2D7A84"/>
                </a:solidFill>
                <a:sym typeface="Wingdings" pitchFamily="2" charset="2"/>
              </a:rPr>
              <a:t> Ziel: nach diesem Webinar können Sie </a:t>
            </a:r>
            <a:r>
              <a:rPr lang="de-DE" sz="2400" dirty="0" err="1">
                <a:solidFill>
                  <a:srgbClr val="2D7A84"/>
                </a:solidFill>
                <a:sym typeface="Wingdings" pitchFamily="2" charset="2"/>
              </a:rPr>
              <a:t>divomath</a:t>
            </a:r>
            <a:r>
              <a:rPr lang="de-DE" sz="2400" dirty="0">
                <a:solidFill>
                  <a:srgbClr val="2D7A84"/>
                </a:solidFill>
                <a:sym typeface="Wingdings" pitchFamily="2" charset="2"/>
              </a:rPr>
              <a:t> selbstständig erkunden und sichten!</a:t>
            </a:r>
            <a:endParaRPr lang="de-DE" sz="2400" dirty="0">
              <a:solidFill>
                <a:srgbClr val="2D7A84"/>
              </a:solidFill>
            </a:endParaRPr>
          </a:p>
        </p:txBody>
      </p:sp>
      <p:sp>
        <p:nvSpPr>
          <p:cNvPr id="3" name="Titel 2">
            <a:extLst>
              <a:ext uri="{FF2B5EF4-FFF2-40B4-BE49-F238E27FC236}">
                <a16:creationId xmlns:a16="http://schemas.microsoft.com/office/drawing/2014/main" id="{12D6B872-769F-D624-25C6-42DDD9612196}"/>
              </a:ext>
            </a:extLst>
          </p:cNvPr>
          <p:cNvSpPr>
            <a:spLocks noGrp="1"/>
          </p:cNvSpPr>
          <p:nvPr>
            <p:ph type="title"/>
          </p:nvPr>
        </p:nvSpPr>
        <p:spPr/>
        <p:txBody>
          <a:bodyPr/>
          <a:lstStyle/>
          <a:p>
            <a:r>
              <a:rPr lang="de-DE" dirty="0"/>
              <a:t>Navigation der Lernumgebung und Administration</a:t>
            </a:r>
          </a:p>
        </p:txBody>
      </p:sp>
      <p:sp>
        <p:nvSpPr>
          <p:cNvPr id="4" name="Textplatzhalter 3">
            <a:extLst>
              <a:ext uri="{FF2B5EF4-FFF2-40B4-BE49-F238E27FC236}">
                <a16:creationId xmlns:a16="http://schemas.microsoft.com/office/drawing/2014/main" id="{7A178D8E-3504-F137-10A4-8DF1878DC2D8}"/>
              </a:ext>
            </a:extLst>
          </p:cNvPr>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1567014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a:extLst>
              <a:ext uri="{FF2B5EF4-FFF2-40B4-BE49-F238E27FC236}">
                <a16:creationId xmlns:a16="http://schemas.microsoft.com/office/drawing/2014/main" id="{DD0731E3-87FA-6E3E-7076-41A8C242302F}"/>
              </a:ext>
            </a:extLst>
          </p:cNvPr>
          <p:cNvSpPr/>
          <p:nvPr/>
        </p:nvSpPr>
        <p:spPr bwMode="auto">
          <a:xfrm>
            <a:off x="-247650" y="2743200"/>
            <a:ext cx="11582400" cy="552450"/>
          </a:xfrm>
          <a:prstGeom prst="roundRect">
            <a:avLst/>
          </a:prstGeom>
          <a:solidFill>
            <a:srgbClr val="327A86">
              <a:alpha val="45098"/>
            </a:srgb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
        <p:nvSpPr>
          <p:cNvPr id="2" name="Textplatzhalter 1">
            <a:extLst>
              <a:ext uri="{FF2B5EF4-FFF2-40B4-BE49-F238E27FC236}">
                <a16:creationId xmlns:a16="http://schemas.microsoft.com/office/drawing/2014/main" id="{3EBC1AF7-05E6-BEE5-9D49-A0ECFAEC5105}"/>
              </a:ext>
            </a:extLst>
          </p:cNvPr>
          <p:cNvSpPr>
            <a:spLocks noGrp="1"/>
          </p:cNvSpPr>
          <p:nvPr>
            <p:ph type="body" sz="quarter" idx="10"/>
          </p:nvPr>
        </p:nvSpPr>
        <p:spPr/>
        <p:txBody>
          <a:bodyPr/>
          <a:lstStyle/>
          <a:p>
            <a:r>
              <a:rPr lang="de-DE" dirty="0"/>
              <a:t>Grundlegendes zu </a:t>
            </a:r>
            <a:r>
              <a:rPr lang="de-DE" dirty="0" err="1"/>
              <a:t>divomath</a:t>
            </a:r>
            <a:endParaRPr lang="de-DE" dirty="0"/>
          </a:p>
          <a:p>
            <a:r>
              <a:rPr lang="de-DE" dirty="0"/>
              <a:t>Navigation der Lernumgebung und Administration</a:t>
            </a:r>
          </a:p>
          <a:p>
            <a:r>
              <a:rPr lang="de-DE" dirty="0"/>
              <a:t>Potentiale und Gestaltungsprinzipien der Lernumgebung</a:t>
            </a:r>
          </a:p>
          <a:p>
            <a:r>
              <a:rPr lang="de-DE" dirty="0"/>
              <a:t>Abschließende Fragerunde</a:t>
            </a:r>
          </a:p>
          <a:p>
            <a:endParaRPr lang="de-DE" dirty="0"/>
          </a:p>
        </p:txBody>
      </p:sp>
    </p:spTree>
    <p:extLst>
      <p:ext uri="{BB962C8B-B14F-4D97-AF65-F5344CB8AC3E}">
        <p14:creationId xmlns:p14="http://schemas.microsoft.com/office/powerpoint/2010/main" val="235020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7E3B22F6-949E-9E81-0717-91C9C6D24FAB}"/>
              </a:ext>
            </a:extLst>
          </p:cNvPr>
          <p:cNvSpPr>
            <a:spLocks noGrp="1"/>
          </p:cNvSpPr>
          <p:nvPr>
            <p:ph idx="1"/>
          </p:nvPr>
        </p:nvSpPr>
        <p:spPr/>
        <p:txBody>
          <a:bodyPr/>
          <a:lstStyle/>
          <a:p>
            <a:pPr>
              <a:lnSpc>
                <a:spcPct val="100000"/>
              </a:lnSpc>
            </a:pPr>
            <a:r>
              <a:rPr lang="de-DE" dirty="0"/>
              <a:t>Darstellungen vernetzen, z.B. Veränderung des Würfelmaterials bei Veränderung der Zahlwerte</a:t>
            </a:r>
          </a:p>
          <a:p>
            <a:endParaRPr lang="de-DE" dirty="0"/>
          </a:p>
        </p:txBody>
      </p:sp>
      <p:sp>
        <p:nvSpPr>
          <p:cNvPr id="2" name="Titel 1">
            <a:extLst>
              <a:ext uri="{FF2B5EF4-FFF2-40B4-BE49-F238E27FC236}">
                <a16:creationId xmlns:a16="http://schemas.microsoft.com/office/drawing/2014/main" id="{656DA38F-E889-2CC2-C307-E44FBA8AAAD6}"/>
              </a:ext>
            </a:extLst>
          </p:cNvPr>
          <p:cNvSpPr>
            <a:spLocks noGrp="1"/>
          </p:cNvSpPr>
          <p:nvPr>
            <p:ph type="title"/>
          </p:nvPr>
        </p:nvSpPr>
        <p:spPr/>
        <p:txBody>
          <a:bodyPr/>
          <a:lstStyle/>
          <a:p>
            <a:pPr>
              <a:lnSpc>
                <a:spcPct val="100000"/>
              </a:lnSpc>
            </a:pPr>
            <a:r>
              <a:rPr lang="de-DE" dirty="0"/>
              <a:t>Nutzung fachdidaktischer Potentiale digitaler Medien</a:t>
            </a:r>
          </a:p>
        </p:txBody>
      </p:sp>
      <p:pic>
        <p:nvPicPr>
          <p:cNvPr id="4" name="Bildschirmaufnahme 2023-06-23 um 12.03.27">
            <a:hlinkClick r:id="" action="ppaction://media"/>
            <a:extLst>
              <a:ext uri="{FF2B5EF4-FFF2-40B4-BE49-F238E27FC236}">
                <a16:creationId xmlns:a16="http://schemas.microsoft.com/office/drawing/2014/main" id="{22E56E3D-E1E6-63A5-E900-924B90F2CF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50000" y="1690176"/>
            <a:ext cx="7200000" cy="4383762"/>
          </a:xfrm>
          <a:prstGeom prst="rect">
            <a:avLst/>
          </a:prstGeom>
          <a:ln w="12700">
            <a:solidFill>
              <a:srgbClr val="327D87"/>
            </a:solidFill>
          </a:ln>
        </p:spPr>
      </p:pic>
      <p:sp>
        <p:nvSpPr>
          <p:cNvPr id="9" name="Textplatzhalter 8">
            <a:extLst>
              <a:ext uri="{FF2B5EF4-FFF2-40B4-BE49-F238E27FC236}">
                <a16:creationId xmlns:a16="http://schemas.microsoft.com/office/drawing/2014/main" id="{2B2F674F-C99E-CB28-D477-623327AE1E4F}"/>
              </a:ext>
            </a:extLst>
          </p:cNvPr>
          <p:cNvSpPr>
            <a:spLocks noGrp="1"/>
          </p:cNvSpPr>
          <p:nvPr>
            <p:ph type="body" sz="quarter" idx="10"/>
          </p:nvPr>
        </p:nvSpPr>
        <p:spPr/>
        <p:txBody>
          <a:bodyPr/>
          <a:lstStyle/>
          <a:p>
            <a:r>
              <a:rPr lang="de-DE" dirty="0"/>
              <a:t>(https://</a:t>
            </a:r>
            <a:r>
              <a:rPr lang="de-DE" dirty="0" err="1"/>
              <a:t>www.divomath-nrw.de</a:t>
            </a:r>
            <a:r>
              <a:rPr lang="de-DE" dirty="0"/>
              <a:t>)</a:t>
            </a:r>
          </a:p>
        </p:txBody>
      </p:sp>
    </p:spTree>
    <p:extLst>
      <p:ext uri="{BB962C8B-B14F-4D97-AF65-F5344CB8AC3E}">
        <p14:creationId xmlns:p14="http://schemas.microsoft.com/office/powerpoint/2010/main" val="263520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7E3B22F6-949E-9E81-0717-91C9C6D24FAB}"/>
              </a:ext>
            </a:extLst>
          </p:cNvPr>
          <p:cNvSpPr>
            <a:spLocks noGrp="1"/>
          </p:cNvSpPr>
          <p:nvPr>
            <p:ph idx="1"/>
          </p:nvPr>
        </p:nvSpPr>
        <p:spPr/>
        <p:txBody>
          <a:bodyPr/>
          <a:lstStyle/>
          <a:p>
            <a:pPr>
              <a:lnSpc>
                <a:spcPct val="100000"/>
              </a:lnSpc>
            </a:pPr>
            <a:r>
              <a:rPr lang="de-DE" dirty="0"/>
              <a:t>mentale Operationen virtuell darstellen, z.B. Verwendung vom digitalen Würfelmaterial zum (</a:t>
            </a:r>
            <a:r>
              <a:rPr lang="de-DE" dirty="0" err="1"/>
              <a:t>Ent</a:t>
            </a:r>
            <a:r>
              <a:rPr lang="de-DE" dirty="0"/>
              <a:t>)bündeln</a:t>
            </a:r>
          </a:p>
          <a:p>
            <a:endParaRPr lang="de-DE" dirty="0"/>
          </a:p>
        </p:txBody>
      </p:sp>
      <p:sp>
        <p:nvSpPr>
          <p:cNvPr id="2" name="Titel 1">
            <a:extLst>
              <a:ext uri="{FF2B5EF4-FFF2-40B4-BE49-F238E27FC236}">
                <a16:creationId xmlns:a16="http://schemas.microsoft.com/office/drawing/2014/main" id="{656DA38F-E889-2CC2-C307-E44FBA8AAAD6}"/>
              </a:ext>
            </a:extLst>
          </p:cNvPr>
          <p:cNvSpPr>
            <a:spLocks noGrp="1"/>
          </p:cNvSpPr>
          <p:nvPr>
            <p:ph type="title"/>
          </p:nvPr>
        </p:nvSpPr>
        <p:spPr/>
        <p:txBody>
          <a:bodyPr/>
          <a:lstStyle/>
          <a:p>
            <a:r>
              <a:rPr lang="de-DE" dirty="0"/>
              <a:t>Nutzung fachdidaktischer Potentiale digitaler Medien</a:t>
            </a:r>
          </a:p>
        </p:txBody>
      </p:sp>
      <p:sp>
        <p:nvSpPr>
          <p:cNvPr id="11" name="Textplatzhalter 10">
            <a:extLst>
              <a:ext uri="{FF2B5EF4-FFF2-40B4-BE49-F238E27FC236}">
                <a16:creationId xmlns:a16="http://schemas.microsoft.com/office/drawing/2014/main" id="{1703C610-C380-9DC1-8438-44B78D214C17}"/>
              </a:ext>
            </a:extLst>
          </p:cNvPr>
          <p:cNvSpPr>
            <a:spLocks noGrp="1"/>
          </p:cNvSpPr>
          <p:nvPr>
            <p:ph type="body" sz="quarter" idx="10"/>
          </p:nvPr>
        </p:nvSpPr>
        <p:spPr/>
        <p:txBody>
          <a:bodyPr/>
          <a:lstStyle/>
          <a:p>
            <a:r>
              <a:rPr lang="de-DE" dirty="0"/>
              <a:t>(https://</a:t>
            </a:r>
            <a:r>
              <a:rPr lang="de-DE" dirty="0" err="1"/>
              <a:t>www.divomath-nrw.de</a:t>
            </a:r>
            <a:r>
              <a:rPr lang="de-DE" dirty="0"/>
              <a:t>)</a:t>
            </a:r>
          </a:p>
          <a:p>
            <a:endParaRPr lang="de-DE" dirty="0"/>
          </a:p>
        </p:txBody>
      </p:sp>
      <p:pic>
        <p:nvPicPr>
          <p:cNvPr id="8" name="Bildschirmaufnahme 2023-06-23 um 11.46.42">
            <a:hlinkClick r:id="" action="ppaction://media"/>
            <a:extLst>
              <a:ext uri="{FF2B5EF4-FFF2-40B4-BE49-F238E27FC236}">
                <a16:creationId xmlns:a16="http://schemas.microsoft.com/office/drawing/2014/main" id="{2A9F4191-9E3C-E9D7-9444-111CEEBB592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50000" y="1699656"/>
            <a:ext cx="7200000" cy="4383750"/>
          </a:xfrm>
          <a:prstGeom prst="rect">
            <a:avLst/>
          </a:prstGeom>
          <a:ln w="12700">
            <a:solidFill>
              <a:srgbClr val="327D87"/>
            </a:solidFill>
          </a:ln>
        </p:spPr>
      </p:pic>
    </p:spTree>
    <p:extLst>
      <p:ext uri="{BB962C8B-B14F-4D97-AF65-F5344CB8AC3E}">
        <p14:creationId xmlns:p14="http://schemas.microsoft.com/office/powerpoint/2010/main" val="228570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7E3B22F6-949E-9E81-0717-91C9C6D24FAB}"/>
              </a:ext>
            </a:extLst>
          </p:cNvPr>
          <p:cNvSpPr>
            <a:spLocks noGrp="1"/>
          </p:cNvSpPr>
          <p:nvPr>
            <p:ph idx="1"/>
          </p:nvPr>
        </p:nvSpPr>
        <p:spPr/>
        <p:txBody>
          <a:bodyPr/>
          <a:lstStyle/>
          <a:p>
            <a:pPr>
              <a:lnSpc>
                <a:spcPct val="100000"/>
              </a:lnSpc>
            </a:pPr>
            <a:r>
              <a:rPr lang="de-DE" dirty="0"/>
              <a:t>Denk- und Arbeitsprozesse umlagern, z.B. Fokus auf Zusammenhänge, indem das Ausgeben des Punktefeldes vom System übernommen wird</a:t>
            </a:r>
          </a:p>
          <a:p>
            <a:endParaRPr lang="de-DE" dirty="0"/>
          </a:p>
        </p:txBody>
      </p:sp>
      <p:sp>
        <p:nvSpPr>
          <p:cNvPr id="2" name="Titel 1">
            <a:extLst>
              <a:ext uri="{FF2B5EF4-FFF2-40B4-BE49-F238E27FC236}">
                <a16:creationId xmlns:a16="http://schemas.microsoft.com/office/drawing/2014/main" id="{656DA38F-E889-2CC2-C307-E44FBA8AAAD6}"/>
              </a:ext>
            </a:extLst>
          </p:cNvPr>
          <p:cNvSpPr>
            <a:spLocks noGrp="1"/>
          </p:cNvSpPr>
          <p:nvPr>
            <p:ph type="title"/>
          </p:nvPr>
        </p:nvSpPr>
        <p:spPr/>
        <p:txBody>
          <a:bodyPr/>
          <a:lstStyle/>
          <a:p>
            <a:r>
              <a:rPr lang="de-DE" dirty="0"/>
              <a:t>Nutzung fachdidaktischer Potentiale digitaler Medien</a:t>
            </a:r>
          </a:p>
        </p:txBody>
      </p:sp>
      <p:sp>
        <p:nvSpPr>
          <p:cNvPr id="7" name="Titel 1">
            <a:extLst>
              <a:ext uri="{FF2B5EF4-FFF2-40B4-BE49-F238E27FC236}">
                <a16:creationId xmlns:a16="http://schemas.microsoft.com/office/drawing/2014/main" id="{A17A590D-0BCF-69B0-4D40-B0322096F1F0}"/>
              </a:ext>
            </a:extLst>
          </p:cNvPr>
          <p:cNvSpPr txBox="1">
            <a:spLocks/>
          </p:cNvSpPr>
          <p:nvPr/>
        </p:nvSpPr>
        <p:spPr>
          <a:xfrm>
            <a:off x="2620424" y="382774"/>
            <a:ext cx="7009509" cy="603704"/>
          </a:xfrm>
          <a:prstGeom prst="rect">
            <a:avLst/>
          </a:prstGeom>
        </p:spPr>
        <p:txBody>
          <a:bodyPr>
            <a:norm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endParaRPr lang="de-DE" dirty="0"/>
          </a:p>
        </p:txBody>
      </p:sp>
      <p:pic>
        <p:nvPicPr>
          <p:cNvPr id="13" name="Bildschirmaufnahme 2023-06-23 um 12.01.20">
            <a:hlinkClick r:id="" action="ppaction://media"/>
            <a:extLst>
              <a:ext uri="{FF2B5EF4-FFF2-40B4-BE49-F238E27FC236}">
                <a16:creationId xmlns:a16="http://schemas.microsoft.com/office/drawing/2014/main" id="{1D2A3BD4-33B0-4444-218E-4B6B9CC72BD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20424" y="1965408"/>
            <a:ext cx="7200000" cy="4383750"/>
          </a:xfrm>
          <a:prstGeom prst="rect">
            <a:avLst/>
          </a:prstGeom>
          <a:ln w="12700">
            <a:solidFill>
              <a:srgbClr val="327D87"/>
            </a:solidFill>
          </a:ln>
        </p:spPr>
      </p:pic>
      <p:sp>
        <p:nvSpPr>
          <p:cNvPr id="9" name="Textplatzhalter 8">
            <a:extLst>
              <a:ext uri="{FF2B5EF4-FFF2-40B4-BE49-F238E27FC236}">
                <a16:creationId xmlns:a16="http://schemas.microsoft.com/office/drawing/2014/main" id="{0A3B5453-62CA-6580-C5EB-A479313C55AE}"/>
              </a:ext>
            </a:extLst>
          </p:cNvPr>
          <p:cNvSpPr>
            <a:spLocks noGrp="1"/>
          </p:cNvSpPr>
          <p:nvPr>
            <p:ph type="body" sz="quarter" idx="10"/>
          </p:nvPr>
        </p:nvSpPr>
        <p:spPr/>
        <p:txBody>
          <a:bodyPr/>
          <a:lstStyle/>
          <a:p>
            <a:r>
              <a:rPr lang="de-DE" dirty="0"/>
              <a:t>(https://</a:t>
            </a:r>
            <a:r>
              <a:rPr lang="de-DE" dirty="0" err="1"/>
              <a:t>www.divomath-nrw.de</a:t>
            </a:r>
            <a:r>
              <a:rPr lang="de-DE" dirty="0"/>
              <a:t>)</a:t>
            </a:r>
          </a:p>
          <a:p>
            <a:endParaRPr lang="de-DE" dirty="0"/>
          </a:p>
        </p:txBody>
      </p:sp>
    </p:spTree>
    <p:extLst>
      <p:ext uri="{BB962C8B-B14F-4D97-AF65-F5344CB8AC3E}">
        <p14:creationId xmlns:p14="http://schemas.microsoft.com/office/powerpoint/2010/main" val="165103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7E3B22F6-949E-9E81-0717-91C9C6D24FAB}"/>
              </a:ext>
            </a:extLst>
          </p:cNvPr>
          <p:cNvSpPr>
            <a:spLocks noGrp="1"/>
          </p:cNvSpPr>
          <p:nvPr>
            <p:ph idx="1"/>
          </p:nvPr>
        </p:nvSpPr>
        <p:spPr/>
        <p:txBody>
          <a:bodyPr/>
          <a:lstStyle/>
          <a:p>
            <a:pPr>
              <a:lnSpc>
                <a:spcPct val="100000"/>
              </a:lnSpc>
            </a:pPr>
            <a:r>
              <a:rPr lang="de-DE" dirty="0"/>
              <a:t>informativ fachspezifisch rückmelden, z.B. Feedback bei Nicht-Passung von Darstellungsformen</a:t>
            </a:r>
          </a:p>
          <a:p>
            <a:endParaRPr lang="de-DE" dirty="0"/>
          </a:p>
        </p:txBody>
      </p:sp>
      <p:sp>
        <p:nvSpPr>
          <p:cNvPr id="2" name="Titel 1">
            <a:extLst>
              <a:ext uri="{FF2B5EF4-FFF2-40B4-BE49-F238E27FC236}">
                <a16:creationId xmlns:a16="http://schemas.microsoft.com/office/drawing/2014/main" id="{656DA38F-E889-2CC2-C307-E44FBA8AAAD6}"/>
              </a:ext>
            </a:extLst>
          </p:cNvPr>
          <p:cNvSpPr>
            <a:spLocks noGrp="1"/>
          </p:cNvSpPr>
          <p:nvPr>
            <p:ph type="title"/>
          </p:nvPr>
        </p:nvSpPr>
        <p:spPr/>
        <p:txBody>
          <a:bodyPr/>
          <a:lstStyle/>
          <a:p>
            <a:r>
              <a:rPr lang="de-DE" dirty="0"/>
              <a:t>Nutzung fachdidaktischer Potentiale digitaler Medien</a:t>
            </a:r>
          </a:p>
        </p:txBody>
      </p:sp>
      <p:sp>
        <p:nvSpPr>
          <p:cNvPr id="11" name="Textplatzhalter 10">
            <a:extLst>
              <a:ext uri="{FF2B5EF4-FFF2-40B4-BE49-F238E27FC236}">
                <a16:creationId xmlns:a16="http://schemas.microsoft.com/office/drawing/2014/main" id="{811DC1B0-8156-85DA-E113-DBBFBD58AF0F}"/>
              </a:ext>
            </a:extLst>
          </p:cNvPr>
          <p:cNvSpPr>
            <a:spLocks noGrp="1"/>
          </p:cNvSpPr>
          <p:nvPr>
            <p:ph type="body" sz="quarter" idx="10"/>
          </p:nvPr>
        </p:nvSpPr>
        <p:spPr/>
        <p:txBody>
          <a:bodyPr/>
          <a:lstStyle/>
          <a:p>
            <a:r>
              <a:rPr lang="de-DE" dirty="0"/>
              <a:t>(https://</a:t>
            </a:r>
            <a:r>
              <a:rPr lang="de-DE" dirty="0" err="1"/>
              <a:t>www.divomath-nrw.de</a:t>
            </a:r>
            <a:r>
              <a:rPr lang="de-DE" dirty="0"/>
              <a:t>)</a:t>
            </a:r>
          </a:p>
          <a:p>
            <a:endParaRPr lang="de-DE" dirty="0"/>
          </a:p>
        </p:txBody>
      </p:sp>
      <p:sp>
        <p:nvSpPr>
          <p:cNvPr id="7" name="Titel 1">
            <a:extLst>
              <a:ext uri="{FF2B5EF4-FFF2-40B4-BE49-F238E27FC236}">
                <a16:creationId xmlns:a16="http://schemas.microsoft.com/office/drawing/2014/main" id="{A17A590D-0BCF-69B0-4D40-B0322096F1F0}"/>
              </a:ext>
            </a:extLst>
          </p:cNvPr>
          <p:cNvSpPr txBox="1">
            <a:spLocks/>
          </p:cNvSpPr>
          <p:nvPr/>
        </p:nvSpPr>
        <p:spPr>
          <a:xfrm>
            <a:off x="2620424" y="382774"/>
            <a:ext cx="7009509" cy="603704"/>
          </a:xfrm>
          <a:prstGeom prst="rect">
            <a:avLst/>
          </a:prstGeom>
        </p:spPr>
        <p:txBody>
          <a:bodyPr>
            <a:norm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endParaRPr lang="de-DE" dirty="0"/>
          </a:p>
        </p:txBody>
      </p:sp>
      <p:pic>
        <p:nvPicPr>
          <p:cNvPr id="14" name="Grafik 13">
            <a:extLst>
              <a:ext uri="{FF2B5EF4-FFF2-40B4-BE49-F238E27FC236}">
                <a16:creationId xmlns:a16="http://schemas.microsoft.com/office/drawing/2014/main" id="{EDF8C83F-B2C4-2577-E176-F4F7C9003190}"/>
              </a:ext>
            </a:extLst>
          </p:cNvPr>
          <p:cNvPicPr>
            <a:picLocks noChangeAspect="1"/>
          </p:cNvPicPr>
          <p:nvPr/>
        </p:nvPicPr>
        <p:blipFill>
          <a:blip r:embed="rId3"/>
          <a:stretch>
            <a:fillRect/>
          </a:stretch>
        </p:blipFill>
        <p:spPr>
          <a:xfrm>
            <a:off x="2620424" y="1845855"/>
            <a:ext cx="7200000" cy="4349470"/>
          </a:xfrm>
          <a:prstGeom prst="rect">
            <a:avLst/>
          </a:prstGeom>
          <a:ln w="12700">
            <a:solidFill>
              <a:srgbClr val="327D87"/>
            </a:solidFill>
          </a:ln>
        </p:spPr>
      </p:pic>
    </p:spTree>
    <p:extLst>
      <p:ext uri="{BB962C8B-B14F-4D97-AF65-F5344CB8AC3E}">
        <p14:creationId xmlns:p14="http://schemas.microsoft.com/office/powerpoint/2010/main" val="3315881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DA38F-E889-2CC2-C307-E44FBA8AAAD6}"/>
              </a:ext>
            </a:extLst>
          </p:cNvPr>
          <p:cNvSpPr>
            <a:spLocks noGrp="1"/>
          </p:cNvSpPr>
          <p:nvPr>
            <p:ph type="title"/>
          </p:nvPr>
        </p:nvSpPr>
        <p:spPr/>
        <p:txBody>
          <a:bodyPr>
            <a:noAutofit/>
          </a:bodyPr>
          <a:lstStyle/>
          <a:p>
            <a:r>
              <a:rPr lang="de-DE" dirty="0"/>
              <a:t>Gestaltung der Lernumgebung – Zentrale Prinzipien</a:t>
            </a:r>
          </a:p>
        </p:txBody>
      </p:sp>
      <p:sp>
        <p:nvSpPr>
          <p:cNvPr id="3" name="Textplatzhalter 2">
            <a:extLst>
              <a:ext uri="{FF2B5EF4-FFF2-40B4-BE49-F238E27FC236}">
                <a16:creationId xmlns:a16="http://schemas.microsoft.com/office/drawing/2014/main" id="{6D6D096F-A1BF-F351-17F4-8E4B6C0CBFC1}"/>
              </a:ext>
            </a:extLst>
          </p:cNvPr>
          <p:cNvSpPr>
            <a:spLocks noGrp="1"/>
          </p:cNvSpPr>
          <p:nvPr>
            <p:ph type="body" sz="quarter" idx="10"/>
          </p:nvPr>
        </p:nvSpPr>
        <p:spPr/>
        <p:txBody>
          <a:bodyPr/>
          <a:lstStyle/>
          <a:p>
            <a:r>
              <a:rPr lang="de-DE" dirty="0"/>
              <a:t>(Holzäpfel et al., 2024; Abraham et al., 2022; https://</a:t>
            </a:r>
            <a:r>
              <a:rPr lang="de-DE" dirty="0" err="1"/>
              <a:t>www.divomath-nrw.de</a:t>
            </a:r>
            <a:r>
              <a:rPr lang="de-DE" dirty="0"/>
              <a:t>)</a:t>
            </a:r>
          </a:p>
        </p:txBody>
      </p:sp>
      <p:pic>
        <p:nvPicPr>
          <p:cNvPr id="12" name="Grafik 11">
            <a:extLst>
              <a:ext uri="{FF2B5EF4-FFF2-40B4-BE49-F238E27FC236}">
                <a16:creationId xmlns:a16="http://schemas.microsoft.com/office/drawing/2014/main" id="{71E9F9FC-6995-7000-D448-8DDA26B39AC7}"/>
              </a:ext>
            </a:extLst>
          </p:cNvPr>
          <p:cNvPicPr>
            <a:picLocks noChangeAspect="1"/>
          </p:cNvPicPr>
          <p:nvPr/>
        </p:nvPicPr>
        <p:blipFill rotWithShape="1">
          <a:blip r:embed="rId3"/>
          <a:srcRect r="42860"/>
          <a:stretch/>
        </p:blipFill>
        <p:spPr>
          <a:xfrm>
            <a:off x="6075954" y="1200932"/>
            <a:ext cx="3875766" cy="2313126"/>
          </a:xfrm>
          <a:prstGeom prst="rect">
            <a:avLst/>
          </a:prstGeom>
          <a:ln>
            <a:solidFill>
              <a:srgbClr val="327D87"/>
            </a:solidFill>
          </a:ln>
        </p:spPr>
      </p:pic>
      <p:pic>
        <p:nvPicPr>
          <p:cNvPr id="27" name="Grafik 26">
            <a:extLst>
              <a:ext uri="{FF2B5EF4-FFF2-40B4-BE49-F238E27FC236}">
                <a16:creationId xmlns:a16="http://schemas.microsoft.com/office/drawing/2014/main" id="{B76C64BD-0B67-5629-5526-4541368E7224}"/>
              </a:ext>
            </a:extLst>
          </p:cNvPr>
          <p:cNvPicPr>
            <a:picLocks noChangeAspect="1"/>
          </p:cNvPicPr>
          <p:nvPr/>
        </p:nvPicPr>
        <p:blipFill>
          <a:blip r:embed="rId4"/>
          <a:stretch>
            <a:fillRect/>
          </a:stretch>
        </p:blipFill>
        <p:spPr>
          <a:xfrm>
            <a:off x="6075954" y="3801310"/>
            <a:ext cx="3875766" cy="2069148"/>
          </a:xfrm>
          <a:prstGeom prst="rect">
            <a:avLst/>
          </a:prstGeom>
          <a:ln>
            <a:solidFill>
              <a:srgbClr val="327D87"/>
            </a:solidFill>
          </a:ln>
        </p:spPr>
      </p:pic>
      <p:grpSp>
        <p:nvGrpSpPr>
          <p:cNvPr id="14" name="Gruppieren 13">
            <a:extLst>
              <a:ext uri="{FF2B5EF4-FFF2-40B4-BE49-F238E27FC236}">
                <a16:creationId xmlns:a16="http://schemas.microsoft.com/office/drawing/2014/main" id="{74F2F65B-1785-38FC-F788-0B2838AA34C0}"/>
              </a:ext>
            </a:extLst>
          </p:cNvPr>
          <p:cNvGrpSpPr>
            <a:grpSpLocks noChangeAspect="1"/>
          </p:cNvGrpSpPr>
          <p:nvPr/>
        </p:nvGrpSpPr>
        <p:grpSpPr>
          <a:xfrm>
            <a:off x="556006" y="4013857"/>
            <a:ext cx="3689983" cy="936000"/>
            <a:chOff x="4510710" y="5529462"/>
            <a:chExt cx="2696541" cy="684000"/>
          </a:xfrm>
        </p:grpSpPr>
        <p:sp>
          <p:nvSpPr>
            <p:cNvPr id="15" name="Abgerundetes Rechteck 26">
              <a:extLst>
                <a:ext uri="{FF2B5EF4-FFF2-40B4-BE49-F238E27FC236}">
                  <a16:creationId xmlns:a16="http://schemas.microsoft.com/office/drawing/2014/main" id="{58D69099-75DA-501D-5504-EFEAF93BB678}"/>
                </a:ext>
              </a:extLst>
            </p:cNvPr>
            <p:cNvSpPr/>
            <p:nvPr/>
          </p:nvSpPr>
          <p:spPr bwMode="auto">
            <a:xfrm>
              <a:off x="4829515" y="5579075"/>
              <a:ext cx="2377736" cy="584775"/>
            </a:xfrm>
            <a:prstGeom prst="roundRect">
              <a:avLst>
                <a:gd name="adj" fmla="val 16466"/>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r>
                <a:rPr lang="de-DE" dirty="0">
                  <a:solidFill>
                    <a:schemeClr val="tx2"/>
                  </a:solidFill>
                  <a:latin typeface="Calibri"/>
                  <a:cs typeface="Calibri"/>
                </a:rPr>
                <a:t>Kommunikationsförderung</a:t>
              </a:r>
              <a:endParaRPr lang="de-DE" sz="14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6" name="Grafik 8">
              <a:extLst>
                <a:ext uri="{FF2B5EF4-FFF2-40B4-BE49-F238E27FC236}">
                  <a16:creationId xmlns:a16="http://schemas.microsoft.com/office/drawing/2014/main" id="{695DB572-3389-E8AB-04C2-2D847BFCE224}"/>
                </a:ext>
              </a:extLst>
            </p:cNvPr>
            <p:cNvPicPr>
              <a:picLocks noChangeAspect="1"/>
            </p:cNvPicPr>
            <p:nvPr/>
          </p:nvPicPr>
          <p:blipFill>
            <a:blip r:embed="rId5"/>
            <a:stretch>
              <a:fillRect/>
            </a:stretch>
          </p:blipFill>
          <p:spPr bwMode="auto">
            <a:xfrm>
              <a:off x="4510710" y="5529462"/>
              <a:ext cx="684000" cy="684000"/>
            </a:xfrm>
            <a:prstGeom prst="rect">
              <a:avLst/>
            </a:prstGeom>
            <a:effectLst>
              <a:outerShdw blurRad="50800" dist="38100" dir="2700000" algn="tl" rotWithShape="0">
                <a:schemeClr val="tx2">
                  <a:alpha val="40000"/>
                </a:schemeClr>
              </a:outerShdw>
            </a:effectLst>
          </p:spPr>
        </p:pic>
      </p:grpSp>
      <p:grpSp>
        <p:nvGrpSpPr>
          <p:cNvPr id="17" name="Gruppieren 16">
            <a:extLst>
              <a:ext uri="{FF2B5EF4-FFF2-40B4-BE49-F238E27FC236}">
                <a16:creationId xmlns:a16="http://schemas.microsoft.com/office/drawing/2014/main" id="{8328A6F8-CFBF-B4EA-CBE6-49AA3756C450}"/>
              </a:ext>
            </a:extLst>
          </p:cNvPr>
          <p:cNvGrpSpPr>
            <a:grpSpLocks noChangeAspect="1"/>
          </p:cNvGrpSpPr>
          <p:nvPr/>
        </p:nvGrpSpPr>
        <p:grpSpPr>
          <a:xfrm>
            <a:off x="488288" y="1264620"/>
            <a:ext cx="3690002" cy="936000"/>
            <a:chOff x="4510710" y="2996952"/>
            <a:chExt cx="2696541" cy="684000"/>
          </a:xfrm>
        </p:grpSpPr>
        <p:sp>
          <p:nvSpPr>
            <p:cNvPr id="18" name="Abgerundetes Rechteck 29">
              <a:extLst>
                <a:ext uri="{FF2B5EF4-FFF2-40B4-BE49-F238E27FC236}">
                  <a16:creationId xmlns:a16="http://schemas.microsoft.com/office/drawing/2014/main" id="{10B771A8-B629-635D-DCEC-B1D763FC7028}"/>
                </a:ext>
              </a:extLst>
            </p:cNvPr>
            <p:cNvSpPr/>
            <p:nvPr/>
          </p:nvSpPr>
          <p:spPr bwMode="auto">
            <a:xfrm>
              <a:off x="4829515" y="3046565"/>
              <a:ext cx="2377736" cy="584775"/>
            </a:xfrm>
            <a:prstGeom prst="roundRect">
              <a:avLst>
                <a:gd name="adj" fmla="val 16466"/>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r>
                <a:rPr lang="de-DE" dirty="0">
                  <a:solidFill>
                    <a:schemeClr val="tx2"/>
                  </a:solidFill>
                  <a:latin typeface="Calibri"/>
                  <a:cs typeface="Calibri"/>
                </a:rPr>
                <a:t>Verstehensorientierung</a:t>
              </a:r>
              <a:endParaRPr lang="de-DE" sz="14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0" name="Grafik 19">
              <a:extLst>
                <a:ext uri="{FF2B5EF4-FFF2-40B4-BE49-F238E27FC236}">
                  <a16:creationId xmlns:a16="http://schemas.microsoft.com/office/drawing/2014/main" id="{1AF10AB1-5487-4B77-E161-E3F3724D1C81}"/>
                </a:ext>
              </a:extLst>
            </p:cNvPr>
            <p:cNvPicPr>
              <a:picLocks noChangeAspect="1"/>
            </p:cNvPicPr>
            <p:nvPr/>
          </p:nvPicPr>
          <p:blipFill>
            <a:blip r:embed="rId6"/>
            <a:stretch>
              <a:fillRect/>
            </a:stretch>
          </p:blipFill>
          <p:spPr bwMode="auto">
            <a:xfrm>
              <a:off x="4510710" y="2996952"/>
              <a:ext cx="684000" cy="684000"/>
            </a:xfrm>
            <a:prstGeom prst="rect">
              <a:avLst/>
            </a:prstGeom>
            <a:effectLst>
              <a:outerShdw blurRad="50800" dist="38100" dir="2700000" algn="tl" rotWithShape="0">
                <a:schemeClr val="tx2">
                  <a:alpha val="40000"/>
                </a:schemeClr>
              </a:outerShdw>
            </a:effectLst>
          </p:spPr>
        </p:pic>
      </p:grpSp>
      <p:sp>
        <p:nvSpPr>
          <p:cNvPr id="28" name="Textfeld 27">
            <a:extLst>
              <a:ext uri="{FF2B5EF4-FFF2-40B4-BE49-F238E27FC236}">
                <a16:creationId xmlns:a16="http://schemas.microsoft.com/office/drawing/2014/main" id="{D3C6EB2F-4242-B4AC-547B-9404889A7B78}"/>
              </a:ext>
            </a:extLst>
          </p:cNvPr>
          <p:cNvSpPr txBox="1"/>
          <p:nvPr/>
        </p:nvSpPr>
        <p:spPr>
          <a:xfrm>
            <a:off x="1361580" y="2465958"/>
            <a:ext cx="4028166" cy="646331"/>
          </a:xfrm>
          <a:prstGeom prst="rect">
            <a:avLst/>
          </a:prstGeom>
          <a:noFill/>
        </p:spPr>
        <p:txBody>
          <a:bodyPr wrap="square" rtlCol="0">
            <a:spAutoFit/>
          </a:bodyPr>
          <a:lstStyle/>
          <a:p>
            <a:pPr>
              <a:spcBef>
                <a:spcPts val="400"/>
              </a:spcBef>
            </a:pPr>
            <a:r>
              <a:rPr lang="de-DE" sz="1800" dirty="0">
                <a:latin typeface="+mn-lt"/>
                <a:cs typeface="Arial" panose="020B0604020202020204" pitchFamily="34" charset="0"/>
              </a:rPr>
              <a:t>verständnisorientierter Erwerb von Konzepten, Strategien, Verfahren…</a:t>
            </a:r>
          </a:p>
        </p:txBody>
      </p:sp>
      <p:sp>
        <p:nvSpPr>
          <p:cNvPr id="32" name="Textfeld 31">
            <a:extLst>
              <a:ext uri="{FF2B5EF4-FFF2-40B4-BE49-F238E27FC236}">
                <a16:creationId xmlns:a16="http://schemas.microsoft.com/office/drawing/2014/main" id="{B0E582E5-1FCF-D92B-1632-254122C27180}"/>
              </a:ext>
            </a:extLst>
          </p:cNvPr>
          <p:cNvSpPr txBox="1"/>
          <p:nvPr/>
        </p:nvSpPr>
        <p:spPr>
          <a:xfrm>
            <a:off x="1361580" y="5288231"/>
            <a:ext cx="4028166" cy="800219"/>
          </a:xfrm>
          <a:prstGeom prst="rect">
            <a:avLst/>
          </a:prstGeom>
          <a:noFill/>
        </p:spPr>
        <p:txBody>
          <a:bodyPr wrap="square">
            <a:spAutoFit/>
          </a:bodyPr>
          <a:lstStyle/>
          <a:p>
            <a:pPr>
              <a:spcAft>
                <a:spcPts val="1200"/>
              </a:spcAft>
            </a:pPr>
            <a:r>
              <a:rPr lang="de-DE" dirty="0">
                <a:latin typeface="+mn-lt"/>
                <a:cs typeface="Arial" panose="020B0604020202020204" pitchFamily="34" charset="0"/>
              </a:rPr>
              <a:t>über Mathematik sprechen</a:t>
            </a:r>
          </a:p>
          <a:p>
            <a:r>
              <a:rPr lang="de-DE" sz="1800" dirty="0"/>
              <a:t>Aufbau bedeutungsbezogener Sprache</a:t>
            </a:r>
          </a:p>
        </p:txBody>
      </p:sp>
      <p:sp>
        <p:nvSpPr>
          <p:cNvPr id="33" name="Bogen 32">
            <a:extLst>
              <a:ext uri="{FF2B5EF4-FFF2-40B4-BE49-F238E27FC236}">
                <a16:creationId xmlns:a16="http://schemas.microsoft.com/office/drawing/2014/main" id="{CC73A5FB-74BC-ADBD-FF99-A38ABA04157B}"/>
              </a:ext>
            </a:extLst>
          </p:cNvPr>
          <p:cNvSpPr/>
          <p:nvPr/>
        </p:nvSpPr>
        <p:spPr bwMode="auto">
          <a:xfrm>
            <a:off x="-109119" y="2690847"/>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4" name="Bogen 33">
            <a:extLst>
              <a:ext uri="{FF2B5EF4-FFF2-40B4-BE49-F238E27FC236}">
                <a16:creationId xmlns:a16="http://schemas.microsoft.com/office/drawing/2014/main" id="{8C21FC65-6529-158C-333D-6C3C9D8CE5F6}"/>
              </a:ext>
            </a:extLst>
          </p:cNvPr>
          <p:cNvSpPr/>
          <p:nvPr/>
        </p:nvSpPr>
        <p:spPr bwMode="auto">
          <a:xfrm>
            <a:off x="-110638" y="5449058"/>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5" name="Bogen 34">
            <a:extLst>
              <a:ext uri="{FF2B5EF4-FFF2-40B4-BE49-F238E27FC236}">
                <a16:creationId xmlns:a16="http://schemas.microsoft.com/office/drawing/2014/main" id="{52456068-1B97-E2AD-4CA8-E6D019520A0C}"/>
              </a:ext>
            </a:extLst>
          </p:cNvPr>
          <p:cNvSpPr/>
          <p:nvPr/>
        </p:nvSpPr>
        <p:spPr bwMode="auto">
          <a:xfrm>
            <a:off x="-92959" y="5879339"/>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6791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3" grpId="1" animBg="1"/>
      <p:bldP spid="34" grpId="1" animBg="1"/>
      <p:bldP spid="3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DA38F-E889-2CC2-C307-E44FBA8AAAD6}"/>
              </a:ext>
            </a:extLst>
          </p:cNvPr>
          <p:cNvSpPr>
            <a:spLocks noGrp="1"/>
          </p:cNvSpPr>
          <p:nvPr>
            <p:ph type="title"/>
          </p:nvPr>
        </p:nvSpPr>
        <p:spPr/>
        <p:txBody>
          <a:bodyPr>
            <a:noAutofit/>
          </a:bodyPr>
          <a:lstStyle/>
          <a:p>
            <a:r>
              <a:rPr lang="de-DE" dirty="0"/>
              <a:t>Gestaltung der Lernumgebung – Zentrale Prinzipien</a:t>
            </a:r>
          </a:p>
        </p:txBody>
      </p:sp>
      <p:pic>
        <p:nvPicPr>
          <p:cNvPr id="8" name="Grafik 7">
            <a:extLst>
              <a:ext uri="{FF2B5EF4-FFF2-40B4-BE49-F238E27FC236}">
                <a16:creationId xmlns:a16="http://schemas.microsoft.com/office/drawing/2014/main" id="{8B6B5367-8F8E-786C-A592-B8CFA1683A46}"/>
              </a:ext>
            </a:extLst>
          </p:cNvPr>
          <p:cNvPicPr>
            <a:picLocks noChangeAspect="1"/>
          </p:cNvPicPr>
          <p:nvPr/>
        </p:nvPicPr>
        <p:blipFill>
          <a:blip r:embed="rId5"/>
          <a:stretch>
            <a:fillRect/>
          </a:stretch>
        </p:blipFill>
        <p:spPr>
          <a:xfrm>
            <a:off x="9397541" y="1178669"/>
            <a:ext cx="2204796" cy="1836000"/>
          </a:xfrm>
          <a:prstGeom prst="rect">
            <a:avLst/>
          </a:prstGeom>
          <a:ln>
            <a:solidFill>
              <a:srgbClr val="327D87"/>
            </a:solidFill>
          </a:ln>
        </p:spPr>
      </p:pic>
      <p:pic>
        <p:nvPicPr>
          <p:cNvPr id="9" name="Grafik 8">
            <a:extLst>
              <a:ext uri="{FF2B5EF4-FFF2-40B4-BE49-F238E27FC236}">
                <a16:creationId xmlns:a16="http://schemas.microsoft.com/office/drawing/2014/main" id="{FA3B0B38-DB97-F5B9-BFB3-1AAF61001D55}"/>
              </a:ext>
            </a:extLst>
          </p:cNvPr>
          <p:cNvPicPr>
            <a:picLocks noChangeAspect="1"/>
          </p:cNvPicPr>
          <p:nvPr/>
        </p:nvPicPr>
        <p:blipFill>
          <a:blip r:embed="rId6"/>
          <a:stretch>
            <a:fillRect/>
          </a:stretch>
        </p:blipFill>
        <p:spPr>
          <a:xfrm>
            <a:off x="6655997" y="1178669"/>
            <a:ext cx="2216144" cy="1836000"/>
          </a:xfrm>
          <a:prstGeom prst="rect">
            <a:avLst/>
          </a:prstGeom>
          <a:ln>
            <a:solidFill>
              <a:srgbClr val="327D87"/>
            </a:solidFill>
          </a:ln>
        </p:spPr>
      </p:pic>
      <p:pic>
        <p:nvPicPr>
          <p:cNvPr id="13" name="Bildschirmaufnahme 2023-10-24 um 08.12.58">
            <a:hlinkClick r:id="" action="ppaction://media"/>
            <a:extLst>
              <a:ext uri="{FF2B5EF4-FFF2-40B4-BE49-F238E27FC236}">
                <a16:creationId xmlns:a16="http://schemas.microsoft.com/office/drawing/2014/main" id="{B55BE66A-F1E3-1552-44B2-AAF522B6F12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655997" y="3224884"/>
            <a:ext cx="4932000" cy="3155282"/>
          </a:xfrm>
          <a:prstGeom prst="rect">
            <a:avLst/>
          </a:prstGeom>
          <a:ln>
            <a:solidFill>
              <a:srgbClr val="327D87"/>
            </a:solidFill>
          </a:ln>
        </p:spPr>
      </p:pic>
      <p:sp>
        <p:nvSpPr>
          <p:cNvPr id="11" name="Textplatzhalter 10">
            <a:extLst>
              <a:ext uri="{FF2B5EF4-FFF2-40B4-BE49-F238E27FC236}">
                <a16:creationId xmlns:a16="http://schemas.microsoft.com/office/drawing/2014/main" id="{6C3B969B-31B2-68CD-A21B-6386F786D65B}"/>
              </a:ext>
            </a:extLst>
          </p:cNvPr>
          <p:cNvSpPr>
            <a:spLocks noGrp="1"/>
          </p:cNvSpPr>
          <p:nvPr>
            <p:ph type="body" sz="quarter" idx="10"/>
          </p:nvPr>
        </p:nvSpPr>
        <p:spPr/>
        <p:txBody>
          <a:bodyPr/>
          <a:lstStyle/>
          <a:p>
            <a:r>
              <a:rPr lang="de-DE" dirty="0"/>
              <a:t>(Holzäpfel et al., 2024; Abraham et al., 2022; https://</a:t>
            </a:r>
            <a:r>
              <a:rPr lang="de-DE" dirty="0" err="1"/>
              <a:t>www.divomath-nrw.de</a:t>
            </a:r>
            <a:r>
              <a:rPr lang="de-DE" dirty="0"/>
              <a:t>)</a:t>
            </a:r>
          </a:p>
          <a:p>
            <a:endParaRPr lang="de-DE" dirty="0"/>
          </a:p>
        </p:txBody>
      </p:sp>
      <p:grpSp>
        <p:nvGrpSpPr>
          <p:cNvPr id="12" name="Gruppieren 11">
            <a:extLst>
              <a:ext uri="{FF2B5EF4-FFF2-40B4-BE49-F238E27FC236}">
                <a16:creationId xmlns:a16="http://schemas.microsoft.com/office/drawing/2014/main" id="{94BCB985-4BF7-7177-0F8E-76E899899BE9}"/>
              </a:ext>
            </a:extLst>
          </p:cNvPr>
          <p:cNvGrpSpPr>
            <a:grpSpLocks noChangeAspect="1"/>
          </p:cNvGrpSpPr>
          <p:nvPr/>
        </p:nvGrpSpPr>
        <p:grpSpPr>
          <a:xfrm>
            <a:off x="737931" y="1110778"/>
            <a:ext cx="3690002" cy="936000"/>
            <a:chOff x="4510710" y="3861048"/>
            <a:chExt cx="2696541" cy="684000"/>
          </a:xfrm>
        </p:grpSpPr>
        <p:sp>
          <p:nvSpPr>
            <p:cNvPr id="15" name="Abgerundetes Rechteck 35">
              <a:extLst>
                <a:ext uri="{FF2B5EF4-FFF2-40B4-BE49-F238E27FC236}">
                  <a16:creationId xmlns:a16="http://schemas.microsoft.com/office/drawing/2014/main" id="{B1FF5424-6D57-4DFF-8447-D64174887D7B}"/>
                </a:ext>
              </a:extLst>
            </p:cNvPr>
            <p:cNvSpPr/>
            <p:nvPr/>
          </p:nvSpPr>
          <p:spPr bwMode="auto">
            <a:xfrm>
              <a:off x="4829515" y="3910661"/>
              <a:ext cx="2377736" cy="584775"/>
            </a:xfrm>
            <a:prstGeom prst="roundRect">
              <a:avLst>
                <a:gd name="adj" fmla="val 16466"/>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r>
                <a:rPr lang="de-DE" dirty="0">
                  <a:solidFill>
                    <a:schemeClr val="tx2"/>
                  </a:solidFill>
                  <a:latin typeface="Calibri"/>
                  <a:cs typeface="Calibri"/>
                </a:rPr>
                <a:t>Durchgängigkeit</a:t>
              </a:r>
              <a:endParaRPr lang="de-DE" sz="1600" dirty="0">
                <a:latin typeface="Calibri" panose="020F0502020204030204" pitchFamily="34" charset="0"/>
              </a:endParaRPr>
            </a:p>
          </p:txBody>
        </p:sp>
        <p:pic>
          <p:nvPicPr>
            <p:cNvPr id="16" name="Grafik 9">
              <a:extLst>
                <a:ext uri="{FF2B5EF4-FFF2-40B4-BE49-F238E27FC236}">
                  <a16:creationId xmlns:a16="http://schemas.microsoft.com/office/drawing/2014/main" id="{2B652124-0350-A394-07BF-7E776C5C131A}"/>
                </a:ext>
              </a:extLst>
            </p:cNvPr>
            <p:cNvPicPr>
              <a:picLocks noChangeAspect="1"/>
            </p:cNvPicPr>
            <p:nvPr/>
          </p:nvPicPr>
          <p:blipFill>
            <a:blip r:embed="rId8"/>
            <a:stretch>
              <a:fillRect/>
            </a:stretch>
          </p:blipFill>
          <p:spPr bwMode="auto">
            <a:xfrm>
              <a:off x="4510710" y="3861048"/>
              <a:ext cx="684000" cy="684000"/>
            </a:xfrm>
            <a:prstGeom prst="rect">
              <a:avLst/>
            </a:prstGeom>
            <a:effectLst>
              <a:outerShdw blurRad="50800" dist="38100" dir="2700000" algn="tl" rotWithShape="0">
                <a:schemeClr val="tx2">
                  <a:alpha val="40000"/>
                </a:schemeClr>
              </a:outerShdw>
            </a:effectLst>
          </p:spPr>
        </p:pic>
      </p:grpSp>
      <p:grpSp>
        <p:nvGrpSpPr>
          <p:cNvPr id="17" name="Gruppieren 16">
            <a:extLst>
              <a:ext uri="{FF2B5EF4-FFF2-40B4-BE49-F238E27FC236}">
                <a16:creationId xmlns:a16="http://schemas.microsoft.com/office/drawing/2014/main" id="{FD0F93B5-0BD6-AFFD-D6AD-0DCD17C50D5D}"/>
              </a:ext>
            </a:extLst>
          </p:cNvPr>
          <p:cNvGrpSpPr>
            <a:grpSpLocks noChangeAspect="1"/>
          </p:cNvGrpSpPr>
          <p:nvPr/>
        </p:nvGrpSpPr>
        <p:grpSpPr>
          <a:xfrm>
            <a:off x="737931" y="3729062"/>
            <a:ext cx="3690001" cy="936000"/>
            <a:chOff x="4510710" y="2173209"/>
            <a:chExt cx="2696540" cy="684000"/>
          </a:xfrm>
        </p:grpSpPr>
        <p:sp>
          <p:nvSpPr>
            <p:cNvPr id="18" name="Abgerundetes Rechteck 32">
              <a:extLst>
                <a:ext uri="{FF2B5EF4-FFF2-40B4-BE49-F238E27FC236}">
                  <a16:creationId xmlns:a16="http://schemas.microsoft.com/office/drawing/2014/main" id="{C92EB4B1-C37E-8214-B6ED-360A2088CD6F}"/>
                </a:ext>
              </a:extLst>
            </p:cNvPr>
            <p:cNvSpPr/>
            <p:nvPr/>
          </p:nvSpPr>
          <p:spPr bwMode="auto">
            <a:xfrm>
              <a:off x="4829515" y="2222822"/>
              <a:ext cx="2377735" cy="584775"/>
            </a:xfrm>
            <a:prstGeom prst="roundRect">
              <a:avLst>
                <a:gd name="adj" fmla="val 16466"/>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pPr indent="-9525"/>
              <a:r>
                <a:rPr lang="de-DE" dirty="0">
                  <a:solidFill>
                    <a:schemeClr val="tx2"/>
                  </a:solidFill>
                  <a:latin typeface="Calibri"/>
                  <a:cs typeface="Calibri"/>
                </a:rPr>
                <a:t>Kognitive Aktivierung</a:t>
              </a:r>
              <a:endParaRPr lang="de-DE"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0" name="Grafik 19">
              <a:extLst>
                <a:ext uri="{FF2B5EF4-FFF2-40B4-BE49-F238E27FC236}">
                  <a16:creationId xmlns:a16="http://schemas.microsoft.com/office/drawing/2014/main" id="{E65D5BB2-9D8E-6C6D-2815-85622E0DC0C8}"/>
                </a:ext>
              </a:extLst>
            </p:cNvPr>
            <p:cNvPicPr>
              <a:picLocks noChangeAspect="1"/>
            </p:cNvPicPr>
            <p:nvPr/>
          </p:nvPicPr>
          <p:blipFill>
            <a:blip r:embed="rId9"/>
            <a:stretch>
              <a:fillRect/>
            </a:stretch>
          </p:blipFill>
          <p:spPr bwMode="auto">
            <a:xfrm>
              <a:off x="4510710" y="2173209"/>
              <a:ext cx="684000" cy="684000"/>
            </a:xfrm>
            <a:prstGeom prst="rect">
              <a:avLst/>
            </a:prstGeom>
            <a:effectLst>
              <a:outerShdw blurRad="50800" dist="38100" dir="2700000" algn="tl" rotWithShape="0">
                <a:schemeClr val="tx2">
                  <a:alpha val="40000"/>
                </a:schemeClr>
              </a:outerShdw>
            </a:effectLst>
          </p:spPr>
        </p:pic>
      </p:grpSp>
      <p:sp>
        <p:nvSpPr>
          <p:cNvPr id="21" name="Textfeld 20">
            <a:extLst>
              <a:ext uri="{FF2B5EF4-FFF2-40B4-BE49-F238E27FC236}">
                <a16:creationId xmlns:a16="http://schemas.microsoft.com/office/drawing/2014/main" id="{84AB3CFD-3B25-F1B4-35B2-998BA280F092}"/>
              </a:ext>
            </a:extLst>
          </p:cNvPr>
          <p:cNvSpPr txBox="1"/>
          <p:nvPr/>
        </p:nvSpPr>
        <p:spPr>
          <a:xfrm>
            <a:off x="1348519" y="2266031"/>
            <a:ext cx="5067521" cy="1000274"/>
          </a:xfrm>
          <a:prstGeom prst="rect">
            <a:avLst/>
          </a:prstGeom>
          <a:noFill/>
        </p:spPr>
        <p:txBody>
          <a:bodyPr wrap="square" rtlCol="0">
            <a:spAutoFit/>
          </a:bodyPr>
          <a:lstStyle/>
          <a:p>
            <a:pPr>
              <a:spcBef>
                <a:spcPts val="600"/>
              </a:spcBef>
            </a:pPr>
            <a:r>
              <a:rPr lang="de-DE" dirty="0"/>
              <a:t>aufeinander aufbauende Einheiten, Bausteine und Module</a:t>
            </a:r>
            <a:endParaRPr lang="de-DE" sz="1800" dirty="0">
              <a:latin typeface="+mn-lt"/>
              <a:cs typeface="Arial" panose="020B0604020202020204" pitchFamily="34" charset="0"/>
            </a:endParaRPr>
          </a:p>
          <a:p>
            <a:pPr marL="342900" indent="-342900">
              <a:spcBef>
                <a:spcPts val="600"/>
              </a:spcBef>
            </a:pPr>
            <a:r>
              <a:rPr lang="de-DE" sz="1800" dirty="0">
                <a:latin typeface="+mn-lt"/>
                <a:cs typeface="Arial" panose="020B0604020202020204" pitchFamily="34" charset="0"/>
              </a:rPr>
              <a:t>Anknüpfung an vorherige Inhalte und Darstellungen</a:t>
            </a:r>
          </a:p>
        </p:txBody>
      </p:sp>
      <p:sp>
        <p:nvSpPr>
          <p:cNvPr id="22" name="Textfeld 21">
            <a:extLst>
              <a:ext uri="{FF2B5EF4-FFF2-40B4-BE49-F238E27FC236}">
                <a16:creationId xmlns:a16="http://schemas.microsoft.com/office/drawing/2014/main" id="{4DE6007B-9D93-C8C4-1F7C-B48FF9D1BE2A}"/>
              </a:ext>
            </a:extLst>
          </p:cNvPr>
          <p:cNvSpPr txBox="1"/>
          <p:nvPr/>
        </p:nvSpPr>
        <p:spPr>
          <a:xfrm>
            <a:off x="1369342" y="5016448"/>
            <a:ext cx="4188134" cy="369332"/>
          </a:xfrm>
          <a:prstGeom prst="rect">
            <a:avLst/>
          </a:prstGeom>
          <a:noFill/>
        </p:spPr>
        <p:txBody>
          <a:bodyPr wrap="none" rtlCol="0">
            <a:spAutoFit/>
          </a:bodyPr>
          <a:lstStyle/>
          <a:p>
            <a:pPr marL="342900" indent="-342900">
              <a:spcBef>
                <a:spcPts val="400"/>
              </a:spcBef>
            </a:pPr>
            <a:r>
              <a:rPr lang="de-DE" sz="1800" dirty="0">
                <a:latin typeface="+mn-lt"/>
                <a:cs typeface="Arial" panose="020B0604020202020204" pitchFamily="34" charset="0"/>
              </a:rPr>
              <a:t>klare Oberflächen und einfache Bedienung</a:t>
            </a:r>
          </a:p>
        </p:txBody>
      </p:sp>
      <p:sp>
        <p:nvSpPr>
          <p:cNvPr id="25" name="Bogen 24">
            <a:extLst>
              <a:ext uri="{FF2B5EF4-FFF2-40B4-BE49-F238E27FC236}">
                <a16:creationId xmlns:a16="http://schemas.microsoft.com/office/drawing/2014/main" id="{B9D4D885-9D8A-DA38-78E9-C30EC090E937}"/>
              </a:ext>
            </a:extLst>
          </p:cNvPr>
          <p:cNvSpPr/>
          <p:nvPr/>
        </p:nvSpPr>
        <p:spPr bwMode="auto">
          <a:xfrm>
            <a:off x="-118691" y="2427723"/>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6" name="Bogen 25">
            <a:extLst>
              <a:ext uri="{FF2B5EF4-FFF2-40B4-BE49-F238E27FC236}">
                <a16:creationId xmlns:a16="http://schemas.microsoft.com/office/drawing/2014/main" id="{631ED4D7-035F-3451-BBCC-AF99DF58C850}"/>
              </a:ext>
            </a:extLst>
          </p:cNvPr>
          <p:cNvSpPr/>
          <p:nvPr/>
        </p:nvSpPr>
        <p:spPr bwMode="auto">
          <a:xfrm>
            <a:off x="-120210" y="5185934"/>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7" name="Bogen 26">
            <a:extLst>
              <a:ext uri="{FF2B5EF4-FFF2-40B4-BE49-F238E27FC236}">
                <a16:creationId xmlns:a16="http://schemas.microsoft.com/office/drawing/2014/main" id="{5C3B3C0F-0DB5-EC8D-DAF8-B2E8F203B8D9}"/>
              </a:ext>
            </a:extLst>
          </p:cNvPr>
          <p:cNvSpPr/>
          <p:nvPr/>
        </p:nvSpPr>
        <p:spPr bwMode="auto">
          <a:xfrm>
            <a:off x="-120210" y="3038792"/>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63702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468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3"/>
                </p:tgtEl>
              </p:cMediaNode>
            </p:vide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3"/>
                                        </p:tgtEl>
                                      </p:cBhvr>
                                    </p:cmd>
                                  </p:childTnLst>
                                </p:cTn>
                              </p:par>
                            </p:childTnLst>
                          </p:cTn>
                        </p:par>
                      </p:childTnLst>
                    </p:cTn>
                  </p:par>
                </p:childTnLst>
              </p:cTn>
              <p:nextCondLst>
                <p:cond evt="onClick" delay="0">
                  <p:tgtEl>
                    <p:spTgt spid="13"/>
                  </p:tgtEl>
                </p:cond>
              </p:nextCondLst>
            </p:seq>
          </p:childTnLst>
        </p:cTn>
      </p:par>
    </p:tnLst>
    <p:bldLst>
      <p:bldP spid="21" grpId="0"/>
      <p:bldP spid="22" grpId="0"/>
      <p:bldP spid="25"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DA38F-E889-2CC2-C307-E44FBA8AAAD6}"/>
              </a:ext>
            </a:extLst>
          </p:cNvPr>
          <p:cNvSpPr>
            <a:spLocks noGrp="1"/>
          </p:cNvSpPr>
          <p:nvPr>
            <p:ph type="title"/>
          </p:nvPr>
        </p:nvSpPr>
        <p:spPr/>
        <p:txBody>
          <a:bodyPr>
            <a:noAutofit/>
          </a:bodyPr>
          <a:lstStyle/>
          <a:p>
            <a:r>
              <a:rPr lang="de-DE" dirty="0"/>
              <a:t>Gestaltung der Lernumgebung – Zentrale Prinzipien</a:t>
            </a:r>
          </a:p>
        </p:txBody>
      </p:sp>
      <p:sp>
        <p:nvSpPr>
          <p:cNvPr id="3" name="Textplatzhalter 2">
            <a:extLst>
              <a:ext uri="{FF2B5EF4-FFF2-40B4-BE49-F238E27FC236}">
                <a16:creationId xmlns:a16="http://schemas.microsoft.com/office/drawing/2014/main" id="{6D6D096F-A1BF-F351-17F4-8E4B6C0CBFC1}"/>
              </a:ext>
            </a:extLst>
          </p:cNvPr>
          <p:cNvSpPr>
            <a:spLocks noGrp="1"/>
          </p:cNvSpPr>
          <p:nvPr>
            <p:ph type="body" sz="quarter" idx="10"/>
          </p:nvPr>
        </p:nvSpPr>
        <p:spPr/>
        <p:txBody>
          <a:bodyPr/>
          <a:lstStyle/>
          <a:p>
            <a:r>
              <a:rPr lang="de-DE" dirty="0"/>
              <a:t>(Holzäpfel et al., 2024; Abraham et al., 2022; https://</a:t>
            </a:r>
            <a:r>
              <a:rPr lang="de-DE" dirty="0" err="1"/>
              <a:t>www.divomath-nrw.de</a:t>
            </a:r>
            <a:r>
              <a:rPr lang="de-DE" dirty="0"/>
              <a:t>)</a:t>
            </a:r>
          </a:p>
          <a:p>
            <a:endParaRPr lang="de-DE" dirty="0"/>
          </a:p>
        </p:txBody>
      </p:sp>
      <p:pic>
        <p:nvPicPr>
          <p:cNvPr id="17" name="Bildschirmaufnahme 2023-10-24 um 08.21.00">
            <a:hlinkClick r:id="" action="ppaction://media"/>
            <a:extLst>
              <a:ext uri="{FF2B5EF4-FFF2-40B4-BE49-F238E27FC236}">
                <a16:creationId xmlns:a16="http://schemas.microsoft.com/office/drawing/2014/main" id="{F5DBA0CC-9299-4AB2-16A0-5E6A795D3D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16738" y="1744017"/>
            <a:ext cx="5517623" cy="3369965"/>
          </a:xfrm>
          <a:prstGeom prst="rect">
            <a:avLst/>
          </a:prstGeom>
          <a:ln>
            <a:solidFill>
              <a:srgbClr val="327D87"/>
            </a:solidFill>
          </a:ln>
        </p:spPr>
      </p:pic>
      <p:sp>
        <p:nvSpPr>
          <p:cNvPr id="8" name="Textfeld 7">
            <a:extLst>
              <a:ext uri="{FF2B5EF4-FFF2-40B4-BE49-F238E27FC236}">
                <a16:creationId xmlns:a16="http://schemas.microsoft.com/office/drawing/2014/main" id="{00CBE010-C857-EA0C-734A-A9793A8C79E9}"/>
              </a:ext>
            </a:extLst>
          </p:cNvPr>
          <p:cNvSpPr txBox="1"/>
          <p:nvPr/>
        </p:nvSpPr>
        <p:spPr>
          <a:xfrm>
            <a:off x="1747295" y="2761897"/>
            <a:ext cx="4562065" cy="1354217"/>
          </a:xfrm>
          <a:prstGeom prst="rect">
            <a:avLst/>
          </a:prstGeom>
          <a:noFill/>
        </p:spPr>
        <p:txBody>
          <a:bodyPr wrap="square" rtlCol="0">
            <a:spAutoFit/>
          </a:bodyPr>
          <a:lstStyle/>
          <a:p>
            <a:pPr marL="342900" indent="-342900">
              <a:spcBef>
                <a:spcPts val="600"/>
              </a:spcBef>
            </a:pPr>
            <a:r>
              <a:rPr lang="de-DE" sz="1800" dirty="0">
                <a:latin typeface="+mn-lt"/>
                <a:cs typeface="Arial" panose="020B0604020202020204" pitchFamily="34" charset="0"/>
              </a:rPr>
              <a:t>Lernstände aufgreifen</a:t>
            </a:r>
            <a:endParaRPr lang="de-DE" dirty="0"/>
          </a:p>
          <a:p>
            <a:pPr>
              <a:spcBef>
                <a:spcPts val="600"/>
              </a:spcBef>
            </a:pPr>
            <a:r>
              <a:rPr lang="de-DE" dirty="0"/>
              <a:t>vielfältige Lernendenprozesse &amp; -produkte durch offene Arbeitsaufträge </a:t>
            </a:r>
            <a:endParaRPr lang="de-DE" dirty="0">
              <a:sym typeface="Wingdings" pitchFamily="2" charset="2"/>
            </a:endParaRPr>
          </a:p>
          <a:p>
            <a:pPr>
              <a:spcBef>
                <a:spcPts val="600"/>
              </a:spcBef>
            </a:pPr>
            <a:r>
              <a:rPr lang="de-DE" dirty="0">
                <a:sym typeface="Wingdings" pitchFamily="2" charset="2"/>
              </a:rPr>
              <a:t>informatives, automatisiertes Feedback </a:t>
            </a:r>
          </a:p>
        </p:txBody>
      </p:sp>
      <p:grpSp>
        <p:nvGrpSpPr>
          <p:cNvPr id="11" name="Gruppieren 10">
            <a:extLst>
              <a:ext uri="{FF2B5EF4-FFF2-40B4-BE49-F238E27FC236}">
                <a16:creationId xmlns:a16="http://schemas.microsoft.com/office/drawing/2014/main" id="{A7645E16-6CE5-CC8F-074E-1339362B8A91}"/>
              </a:ext>
            </a:extLst>
          </p:cNvPr>
          <p:cNvGrpSpPr>
            <a:grpSpLocks noChangeAspect="1"/>
          </p:cNvGrpSpPr>
          <p:nvPr/>
        </p:nvGrpSpPr>
        <p:grpSpPr>
          <a:xfrm>
            <a:off x="802388" y="1545020"/>
            <a:ext cx="3690001" cy="936000"/>
            <a:chOff x="4510710" y="4683043"/>
            <a:chExt cx="2696540" cy="684000"/>
          </a:xfrm>
        </p:grpSpPr>
        <p:sp>
          <p:nvSpPr>
            <p:cNvPr id="12" name="Abgerundetes Rechteck 22">
              <a:extLst>
                <a:ext uri="{FF2B5EF4-FFF2-40B4-BE49-F238E27FC236}">
                  <a16:creationId xmlns:a16="http://schemas.microsoft.com/office/drawing/2014/main" id="{E47F6326-00BC-009F-2AB9-3B72DFCE8F0B}"/>
                </a:ext>
              </a:extLst>
            </p:cNvPr>
            <p:cNvSpPr/>
            <p:nvPr/>
          </p:nvSpPr>
          <p:spPr bwMode="auto">
            <a:xfrm>
              <a:off x="4829515" y="4732656"/>
              <a:ext cx="2377735" cy="584775"/>
            </a:xfrm>
            <a:prstGeom prst="roundRect">
              <a:avLst>
                <a:gd name="adj" fmla="val 16466"/>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pPr indent="-9525"/>
              <a:r>
                <a:rPr lang="de-DE" dirty="0">
                  <a:solidFill>
                    <a:schemeClr val="tx2"/>
                  </a:solidFill>
                  <a:latin typeface="Calibri"/>
                  <a:cs typeface="Calibri"/>
                </a:rPr>
                <a:t>Lernenden-Orientierung &amp; Adaptivität</a:t>
              </a:r>
            </a:p>
          </p:txBody>
        </p:sp>
        <p:pic>
          <p:nvPicPr>
            <p:cNvPr id="13" name="Grafik 7">
              <a:extLst>
                <a:ext uri="{FF2B5EF4-FFF2-40B4-BE49-F238E27FC236}">
                  <a16:creationId xmlns:a16="http://schemas.microsoft.com/office/drawing/2014/main" id="{9CCC82A6-EC98-93BF-CADC-43B10C15F6F7}"/>
                </a:ext>
              </a:extLst>
            </p:cNvPr>
            <p:cNvPicPr>
              <a:picLocks noChangeAspect="1"/>
            </p:cNvPicPr>
            <p:nvPr/>
          </p:nvPicPr>
          <p:blipFill>
            <a:blip r:embed="rId6"/>
            <a:stretch>
              <a:fillRect/>
            </a:stretch>
          </p:blipFill>
          <p:spPr bwMode="auto">
            <a:xfrm>
              <a:off x="4510710" y="4683043"/>
              <a:ext cx="684000" cy="684000"/>
            </a:xfrm>
            <a:prstGeom prst="rect">
              <a:avLst/>
            </a:prstGeom>
            <a:effectLst>
              <a:outerShdw blurRad="50800" dist="38100" dir="2700000" algn="tl" rotWithShape="0">
                <a:schemeClr val="tx2">
                  <a:alpha val="40000"/>
                </a:schemeClr>
              </a:outerShdw>
            </a:effectLst>
          </p:spPr>
        </p:pic>
      </p:grpSp>
      <p:sp>
        <p:nvSpPr>
          <p:cNvPr id="14" name="Bogen 13">
            <a:extLst>
              <a:ext uri="{FF2B5EF4-FFF2-40B4-BE49-F238E27FC236}">
                <a16:creationId xmlns:a16="http://schemas.microsoft.com/office/drawing/2014/main" id="{CF0012C9-A0B2-BA41-DF77-4B00BA953A68}"/>
              </a:ext>
            </a:extLst>
          </p:cNvPr>
          <p:cNvSpPr/>
          <p:nvPr/>
        </p:nvSpPr>
        <p:spPr bwMode="auto">
          <a:xfrm>
            <a:off x="207706" y="2946563"/>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5" name="Bogen 14">
            <a:extLst>
              <a:ext uri="{FF2B5EF4-FFF2-40B4-BE49-F238E27FC236}">
                <a16:creationId xmlns:a16="http://schemas.microsoft.com/office/drawing/2014/main" id="{631982AD-B79A-F9E9-A703-36FAC02DD7D7}"/>
              </a:ext>
            </a:extLst>
          </p:cNvPr>
          <p:cNvSpPr/>
          <p:nvPr/>
        </p:nvSpPr>
        <p:spPr bwMode="auto">
          <a:xfrm>
            <a:off x="222946" y="3342803"/>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6" name="Bogen 15">
            <a:extLst>
              <a:ext uri="{FF2B5EF4-FFF2-40B4-BE49-F238E27FC236}">
                <a16:creationId xmlns:a16="http://schemas.microsoft.com/office/drawing/2014/main" id="{BCC7EF0C-42E0-D1E0-58B6-FF9E3406C0FB}"/>
              </a:ext>
            </a:extLst>
          </p:cNvPr>
          <p:cNvSpPr/>
          <p:nvPr/>
        </p:nvSpPr>
        <p:spPr bwMode="auto">
          <a:xfrm>
            <a:off x="222946" y="3808984"/>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91143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66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7"/>
                </p:tgtEl>
              </p:cMediaNode>
            </p:video>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7"/>
                                        </p:tgtEl>
                                      </p:cBhvr>
                                    </p:cmd>
                                  </p:childTnLst>
                                </p:cTn>
                              </p:par>
                            </p:childTnLst>
                          </p:cTn>
                        </p:par>
                      </p:childTnLst>
                    </p:cTn>
                  </p:par>
                </p:childTnLst>
              </p:cTn>
              <p:nextCondLst>
                <p:cond evt="onClick" delay="0">
                  <p:tgtEl>
                    <p:spTgt spid="17"/>
                  </p:tgtEl>
                </p:cond>
              </p:nextCondLst>
            </p:seq>
          </p:childTnLst>
        </p:cTn>
      </p:par>
    </p:tnLst>
    <p:bldLst>
      <p:bldP spid="8" grpId="0"/>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442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a:extLst>
              <a:ext uri="{FF2B5EF4-FFF2-40B4-BE49-F238E27FC236}">
                <a16:creationId xmlns:a16="http://schemas.microsoft.com/office/drawing/2014/main" id="{DD0731E3-87FA-6E3E-7076-41A8C242302F}"/>
              </a:ext>
            </a:extLst>
          </p:cNvPr>
          <p:cNvSpPr/>
          <p:nvPr/>
        </p:nvSpPr>
        <p:spPr bwMode="auto">
          <a:xfrm>
            <a:off x="-247650" y="3371850"/>
            <a:ext cx="11582400" cy="552450"/>
          </a:xfrm>
          <a:prstGeom prst="roundRect">
            <a:avLst/>
          </a:prstGeom>
          <a:solidFill>
            <a:srgbClr val="327A86">
              <a:alpha val="45098"/>
            </a:srgb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
        <p:nvSpPr>
          <p:cNvPr id="2" name="Textplatzhalter 1">
            <a:extLst>
              <a:ext uri="{FF2B5EF4-FFF2-40B4-BE49-F238E27FC236}">
                <a16:creationId xmlns:a16="http://schemas.microsoft.com/office/drawing/2014/main" id="{3EBC1AF7-05E6-BEE5-9D49-A0ECFAEC5105}"/>
              </a:ext>
            </a:extLst>
          </p:cNvPr>
          <p:cNvSpPr>
            <a:spLocks noGrp="1"/>
          </p:cNvSpPr>
          <p:nvPr>
            <p:ph type="body" sz="quarter" idx="10"/>
          </p:nvPr>
        </p:nvSpPr>
        <p:spPr/>
        <p:txBody>
          <a:bodyPr/>
          <a:lstStyle/>
          <a:p>
            <a:r>
              <a:rPr lang="de-DE" dirty="0"/>
              <a:t>Grundlegendes zu </a:t>
            </a:r>
            <a:r>
              <a:rPr lang="de-DE" dirty="0" err="1"/>
              <a:t>divomath</a:t>
            </a:r>
            <a:endParaRPr lang="de-DE" dirty="0"/>
          </a:p>
          <a:p>
            <a:r>
              <a:rPr lang="de-DE" dirty="0"/>
              <a:t>Navigation der Lernumgebung und Administration</a:t>
            </a:r>
          </a:p>
          <a:p>
            <a:r>
              <a:rPr lang="de-DE" dirty="0"/>
              <a:t>Potentiale und Gestaltungsprinzipien der Lernumgebung</a:t>
            </a:r>
          </a:p>
          <a:p>
            <a:r>
              <a:rPr lang="de-DE" dirty="0"/>
              <a:t>Abschließende Fragerunde</a:t>
            </a:r>
          </a:p>
          <a:p>
            <a:endParaRPr lang="de-DE" dirty="0"/>
          </a:p>
        </p:txBody>
      </p:sp>
    </p:spTree>
    <p:extLst>
      <p:ext uri="{BB962C8B-B14F-4D97-AF65-F5344CB8AC3E}">
        <p14:creationId xmlns:p14="http://schemas.microsoft.com/office/powerpoint/2010/main" val="68669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7273C59-8ED3-2FF0-469B-C4986613A166}"/>
              </a:ext>
            </a:extLst>
          </p:cNvPr>
          <p:cNvSpPr>
            <a:spLocks noGrp="1"/>
          </p:cNvSpPr>
          <p:nvPr>
            <p:ph idx="1"/>
          </p:nvPr>
        </p:nvSpPr>
        <p:spPr/>
        <p:txBody>
          <a:bodyPr/>
          <a:lstStyle/>
          <a:p>
            <a:r>
              <a:rPr lang="de-DE" dirty="0"/>
              <a:t>Diskussion Ihrer Fragen auf </a:t>
            </a:r>
            <a:r>
              <a:rPr lang="de-DE" dirty="0" err="1"/>
              <a:t>TaskCards</a:t>
            </a:r>
            <a:endParaRPr lang="de-DE" dirty="0"/>
          </a:p>
          <a:p>
            <a:r>
              <a:rPr lang="de-DE" dirty="0"/>
              <a:t>Weitere Fragen, z. B. bzgl.</a:t>
            </a:r>
          </a:p>
          <a:p>
            <a:pPr lvl="1"/>
            <a:r>
              <a:rPr lang="de-DE" dirty="0"/>
              <a:t>Administration, Navigation, Bedienung, Struktur…</a:t>
            </a:r>
          </a:p>
          <a:p>
            <a:r>
              <a:rPr lang="de-DE" dirty="0"/>
              <a:t>Weitere Hilfeangebote:</a:t>
            </a:r>
          </a:p>
        </p:txBody>
      </p:sp>
      <p:sp>
        <p:nvSpPr>
          <p:cNvPr id="3" name="Titel 2">
            <a:extLst>
              <a:ext uri="{FF2B5EF4-FFF2-40B4-BE49-F238E27FC236}">
                <a16:creationId xmlns:a16="http://schemas.microsoft.com/office/drawing/2014/main" id="{042A8AB7-F862-274D-AEE4-4885ADC1CCEA}"/>
              </a:ext>
            </a:extLst>
          </p:cNvPr>
          <p:cNvSpPr>
            <a:spLocks noGrp="1"/>
          </p:cNvSpPr>
          <p:nvPr>
            <p:ph type="title"/>
          </p:nvPr>
        </p:nvSpPr>
        <p:spPr/>
        <p:txBody>
          <a:bodyPr/>
          <a:lstStyle/>
          <a:p>
            <a:r>
              <a:rPr lang="de-DE" dirty="0"/>
              <a:t>Abschließende Fragerunde</a:t>
            </a:r>
          </a:p>
        </p:txBody>
      </p:sp>
      <p:sp>
        <p:nvSpPr>
          <p:cNvPr id="4" name="Textplatzhalter 3">
            <a:extLst>
              <a:ext uri="{FF2B5EF4-FFF2-40B4-BE49-F238E27FC236}">
                <a16:creationId xmlns:a16="http://schemas.microsoft.com/office/drawing/2014/main" id="{0AC0DAD1-0B11-764C-C563-31E171C33709}"/>
              </a:ext>
            </a:extLst>
          </p:cNvPr>
          <p:cNvSpPr>
            <a:spLocks noGrp="1"/>
          </p:cNvSpPr>
          <p:nvPr>
            <p:ph type="body" sz="quarter" idx="10"/>
          </p:nvPr>
        </p:nvSpPr>
        <p:spPr/>
        <p:txBody>
          <a:bodyPr/>
          <a:lstStyle/>
          <a:p>
            <a:endParaRPr lang="de-DE"/>
          </a:p>
        </p:txBody>
      </p:sp>
      <p:grpSp>
        <p:nvGrpSpPr>
          <p:cNvPr id="17" name="Gruppieren 16">
            <a:extLst>
              <a:ext uri="{FF2B5EF4-FFF2-40B4-BE49-F238E27FC236}">
                <a16:creationId xmlns:a16="http://schemas.microsoft.com/office/drawing/2014/main" id="{7F2F0F76-9489-D7F4-AC33-B359E0A508DD}"/>
              </a:ext>
            </a:extLst>
          </p:cNvPr>
          <p:cNvGrpSpPr/>
          <p:nvPr/>
        </p:nvGrpSpPr>
        <p:grpSpPr>
          <a:xfrm>
            <a:off x="519491" y="2769356"/>
            <a:ext cx="6115793" cy="1334984"/>
            <a:chOff x="3038103" y="4333345"/>
            <a:chExt cx="6115793" cy="1334984"/>
          </a:xfrm>
        </p:grpSpPr>
        <p:sp>
          <p:nvSpPr>
            <p:cNvPr id="8" name="Rechteck 7">
              <a:extLst>
                <a:ext uri="{FF2B5EF4-FFF2-40B4-BE49-F238E27FC236}">
                  <a16:creationId xmlns:a16="http://schemas.microsoft.com/office/drawing/2014/main" id="{67A4D985-2C3F-EF9B-E24F-1833DA6165D0}"/>
                </a:ext>
              </a:extLst>
            </p:cNvPr>
            <p:cNvSpPr/>
            <p:nvPr/>
          </p:nvSpPr>
          <p:spPr bwMode="auto">
            <a:xfrm>
              <a:off x="3038103" y="4333345"/>
              <a:ext cx="6115793" cy="1334984"/>
            </a:xfrm>
            <a:prstGeom prst="rect">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2000" b="1" i="0" u="none" strike="noStrike" cap="none" normalizeH="0" baseline="0" dirty="0" err="1">
                  <a:ln>
                    <a:noFill/>
                  </a:ln>
                  <a:solidFill>
                    <a:schemeClr val="tx1"/>
                  </a:solidFill>
                  <a:effectLst/>
                  <a:latin typeface="Calibri" panose="020F0502020204030204" pitchFamily="34" charset="0"/>
                </a:rPr>
                <a:t>divomath</a:t>
              </a:r>
              <a:r>
                <a:rPr kumimoji="0" lang="de-DE" sz="2000" b="1" i="0" u="none" strike="noStrike" cap="none" normalizeH="0" baseline="0" dirty="0">
                  <a:ln>
                    <a:noFill/>
                  </a:ln>
                  <a:solidFill>
                    <a:schemeClr val="tx1"/>
                  </a:solidFill>
                  <a:effectLst/>
                  <a:latin typeface="Calibri" panose="020F0502020204030204" pitchFamily="34" charset="0"/>
                </a:rPr>
                <a:t> FAQ und Hilfebereich:</a:t>
              </a:r>
            </a:p>
            <a:p>
              <a:pPr marL="0" marR="0" indent="0" algn="l" defTabSz="914400" rtl="0" eaLnBrk="0" fontAlgn="base" latinLnBrk="0" hangingPunct="0">
                <a:lnSpc>
                  <a:spcPct val="100000"/>
                </a:lnSpc>
                <a:spcBef>
                  <a:spcPct val="0"/>
                </a:spcBef>
                <a:spcAft>
                  <a:spcPct val="0"/>
                </a:spcAft>
                <a:buClrTx/>
                <a:buSzTx/>
                <a:buFontTx/>
                <a:buNone/>
                <a:tabLst/>
              </a:pPr>
              <a:endParaRPr kumimoji="0" lang="de-DE" sz="1400" b="1" i="0" u="none" strike="noStrike" cap="none" normalizeH="0" baseline="0" dirty="0">
                <a:ln>
                  <a:noFill/>
                </a:ln>
                <a:solidFill>
                  <a:schemeClr val="tx1"/>
                </a:solidFill>
                <a:effectLst/>
                <a:latin typeface="Calibri" panose="020F0502020204030204" pitchFamily="34" charset="0"/>
              </a:endParaRPr>
            </a:p>
            <a:p>
              <a:pPr lvl="1" eaLnBrk="0" fontAlgn="base" hangingPunct="0">
                <a:spcBef>
                  <a:spcPct val="0"/>
                </a:spcBef>
                <a:spcAft>
                  <a:spcPct val="0"/>
                </a:spcAft>
              </a:pPr>
              <a:r>
                <a:rPr kumimoji="0" lang="de-DE" sz="2600" b="1" i="0" u="none" strike="noStrike" cap="none" normalizeH="0" baseline="0" dirty="0" err="1">
                  <a:ln>
                    <a:noFill/>
                  </a:ln>
                  <a:solidFill>
                    <a:srgbClr val="327A86"/>
                  </a:solidFill>
                  <a:effectLst/>
                  <a:latin typeface="Calibri" panose="020F0502020204030204" pitchFamily="34" charset="0"/>
                </a:rPr>
                <a:t>app.divomath-nrw.de</a:t>
              </a:r>
              <a:r>
                <a:rPr kumimoji="0" lang="de-DE" sz="2600" b="1" i="0" u="none" strike="noStrike" cap="none" normalizeH="0" baseline="0" dirty="0">
                  <a:ln>
                    <a:noFill/>
                  </a:ln>
                  <a:solidFill>
                    <a:srgbClr val="327A86"/>
                  </a:solidFill>
                  <a:effectLst/>
                  <a:latin typeface="Calibri" panose="020F0502020204030204" pitchFamily="34" charset="0"/>
                </a:rPr>
                <a:t>/</a:t>
              </a:r>
              <a:r>
                <a:rPr kumimoji="0" lang="de-DE" sz="2600" b="1" i="0" u="none" strike="noStrike" cap="none" normalizeH="0" baseline="0" dirty="0" err="1">
                  <a:ln>
                    <a:noFill/>
                  </a:ln>
                  <a:solidFill>
                    <a:srgbClr val="327A86"/>
                  </a:solidFill>
                  <a:effectLst/>
                  <a:latin typeface="Calibri" panose="020F0502020204030204" pitchFamily="34" charset="0"/>
                </a:rPr>
                <a:t>faq</a:t>
              </a:r>
              <a:endParaRPr kumimoji="0" lang="de-DE" sz="2600" b="1" i="0" u="none" strike="noStrike" cap="none" normalizeH="0" baseline="0" dirty="0">
                <a:ln>
                  <a:noFill/>
                </a:ln>
                <a:solidFill>
                  <a:srgbClr val="327A86"/>
                </a:solidFill>
                <a:effectLst/>
                <a:latin typeface="Calibri" panose="020F0502020204030204" pitchFamily="34" charset="0"/>
              </a:endParaRPr>
            </a:p>
          </p:txBody>
        </p:sp>
        <p:pic>
          <p:nvPicPr>
            <p:cNvPr id="9" name="Grafik 8">
              <a:extLst>
                <a:ext uri="{FF2B5EF4-FFF2-40B4-BE49-F238E27FC236}">
                  <a16:creationId xmlns:a16="http://schemas.microsoft.com/office/drawing/2014/main" id="{35119712-9FBE-E1C2-70BF-91A109656DB4}"/>
                </a:ext>
              </a:extLst>
            </p:cNvPr>
            <p:cNvPicPr>
              <a:picLocks noChangeAspect="1"/>
            </p:cNvPicPr>
            <p:nvPr/>
          </p:nvPicPr>
          <p:blipFill>
            <a:blip r:embed="rId2"/>
            <a:srcRect/>
            <a:stretch/>
          </p:blipFill>
          <p:spPr>
            <a:xfrm>
              <a:off x="7818912" y="4333345"/>
              <a:ext cx="1334984" cy="1334984"/>
            </a:xfrm>
            <a:prstGeom prst="rect">
              <a:avLst/>
            </a:prstGeom>
          </p:spPr>
        </p:pic>
      </p:grpSp>
      <p:grpSp>
        <p:nvGrpSpPr>
          <p:cNvPr id="23" name="Gruppieren 22">
            <a:extLst>
              <a:ext uri="{FF2B5EF4-FFF2-40B4-BE49-F238E27FC236}">
                <a16:creationId xmlns:a16="http://schemas.microsoft.com/office/drawing/2014/main" id="{8C795BF9-B8E2-5F1A-503F-33A0FC7E24C7}"/>
              </a:ext>
            </a:extLst>
          </p:cNvPr>
          <p:cNvGrpSpPr/>
          <p:nvPr/>
        </p:nvGrpSpPr>
        <p:grpSpPr>
          <a:xfrm>
            <a:off x="519491" y="4207962"/>
            <a:ext cx="6115793" cy="1334984"/>
            <a:chOff x="519491" y="4681252"/>
            <a:chExt cx="6115793" cy="1334984"/>
          </a:xfrm>
        </p:grpSpPr>
        <p:sp>
          <p:nvSpPr>
            <p:cNvPr id="19" name="Rechteck 18">
              <a:extLst>
                <a:ext uri="{FF2B5EF4-FFF2-40B4-BE49-F238E27FC236}">
                  <a16:creationId xmlns:a16="http://schemas.microsoft.com/office/drawing/2014/main" id="{F18FAA98-BBA3-28FD-C953-0EE09EBA60B9}"/>
                </a:ext>
              </a:extLst>
            </p:cNvPr>
            <p:cNvSpPr/>
            <p:nvPr/>
          </p:nvSpPr>
          <p:spPr bwMode="auto">
            <a:xfrm>
              <a:off x="519491" y="4681252"/>
              <a:ext cx="6115793" cy="1334984"/>
            </a:xfrm>
            <a:prstGeom prst="rect">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2000" b="1" i="0" u="none" strike="noStrike" cap="none" normalizeH="0" baseline="0" dirty="0" err="1">
                  <a:ln>
                    <a:noFill/>
                  </a:ln>
                  <a:solidFill>
                    <a:schemeClr val="tx1"/>
                  </a:solidFill>
                  <a:effectLst/>
                  <a:latin typeface="Calibri" panose="020F0502020204030204" pitchFamily="34" charset="0"/>
                </a:rPr>
                <a:t>divomath</a:t>
              </a:r>
              <a:r>
                <a:rPr kumimoji="0" lang="de-DE" sz="2000" b="1" i="0" u="none" strike="noStrike" cap="none" normalizeH="0" baseline="0" dirty="0">
                  <a:ln>
                    <a:noFill/>
                  </a:ln>
                  <a:solidFill>
                    <a:schemeClr val="tx1"/>
                  </a:solidFill>
                  <a:effectLst/>
                  <a:latin typeface="Calibri" panose="020F0502020204030204" pitchFamily="34" charset="0"/>
                </a:rPr>
                <a:t> im DZLM-</a:t>
              </a:r>
              <a:r>
                <a:rPr kumimoji="0" lang="de-DE" sz="2000" b="1" i="0" u="none" strike="noStrike" cap="none" normalizeH="0" baseline="0" dirty="0" err="1">
                  <a:ln>
                    <a:noFill/>
                  </a:ln>
                  <a:solidFill>
                    <a:schemeClr val="tx1"/>
                  </a:solidFill>
                  <a:effectLst/>
                  <a:latin typeface="Calibri" panose="020F0502020204030204" pitchFamily="34" charset="0"/>
                </a:rPr>
                <a:t>Moodle</a:t>
              </a:r>
              <a:r>
                <a:rPr kumimoji="0" lang="de-DE" sz="2000" b="1" i="0" u="none" strike="noStrike" cap="none" normalizeH="0" baseline="0" dirty="0">
                  <a:ln>
                    <a:noFill/>
                  </a:ln>
                  <a:solidFill>
                    <a:schemeClr val="tx1"/>
                  </a:solidFill>
                  <a:effectLst/>
                  <a:latin typeface="Calibri" panose="020F0502020204030204" pitchFamily="34" charset="0"/>
                </a:rPr>
                <a:t>:</a:t>
              </a:r>
            </a:p>
            <a:p>
              <a:pPr marL="0" marR="0" indent="0" algn="l" defTabSz="914400" rtl="0" eaLnBrk="0" fontAlgn="base" latinLnBrk="0" hangingPunct="0">
                <a:lnSpc>
                  <a:spcPct val="100000"/>
                </a:lnSpc>
                <a:spcBef>
                  <a:spcPct val="0"/>
                </a:spcBef>
                <a:spcAft>
                  <a:spcPct val="0"/>
                </a:spcAft>
                <a:buClrTx/>
                <a:buSzTx/>
                <a:buFontTx/>
                <a:buNone/>
                <a:tabLst/>
              </a:pPr>
              <a:endParaRPr kumimoji="0" lang="de-DE" sz="1400" b="1" i="0" u="none" strike="noStrike" cap="none" normalizeH="0" baseline="0" dirty="0">
                <a:ln>
                  <a:noFill/>
                </a:ln>
                <a:solidFill>
                  <a:schemeClr val="tx1"/>
                </a:solidFill>
                <a:effectLst/>
                <a:latin typeface="Calibri" panose="020F0502020204030204" pitchFamily="34" charset="0"/>
              </a:endParaRPr>
            </a:p>
            <a:p>
              <a:pPr lvl="2" eaLnBrk="0" fontAlgn="base" hangingPunct="0">
                <a:spcBef>
                  <a:spcPct val="0"/>
                </a:spcBef>
                <a:spcAft>
                  <a:spcPct val="0"/>
                </a:spcAft>
              </a:pPr>
              <a:r>
                <a:rPr kumimoji="0" lang="de-DE" sz="2600" b="1" i="0" u="none" strike="noStrike" cap="none" normalizeH="0" baseline="0" dirty="0" err="1">
                  <a:ln>
                    <a:noFill/>
                  </a:ln>
                  <a:solidFill>
                    <a:srgbClr val="327A86"/>
                  </a:solidFill>
                  <a:effectLst/>
                  <a:latin typeface="Calibri" panose="020F0502020204030204" pitchFamily="34" charset="0"/>
                </a:rPr>
                <a:t>shorturl.at</a:t>
              </a:r>
              <a:r>
                <a:rPr kumimoji="0" lang="de-DE" sz="2600" b="1" i="0" u="none" strike="noStrike" cap="none" normalizeH="0" baseline="0" dirty="0">
                  <a:ln>
                    <a:noFill/>
                  </a:ln>
                  <a:solidFill>
                    <a:srgbClr val="327A86"/>
                  </a:solidFill>
                  <a:effectLst/>
                  <a:latin typeface="Calibri" panose="020F0502020204030204" pitchFamily="34" charset="0"/>
                </a:rPr>
                <a:t>/</a:t>
              </a:r>
              <a:r>
                <a:rPr kumimoji="0" lang="de-DE" sz="2600" b="1" i="0" u="none" strike="noStrike" cap="none" normalizeH="0" baseline="0" dirty="0" err="1">
                  <a:ln>
                    <a:noFill/>
                  </a:ln>
                  <a:solidFill>
                    <a:srgbClr val="327A86"/>
                  </a:solidFill>
                  <a:effectLst/>
                  <a:latin typeface="Calibri" panose="020F0502020204030204" pitchFamily="34" charset="0"/>
                </a:rPr>
                <a:t>hiwFR</a:t>
              </a:r>
              <a:endParaRPr kumimoji="0" lang="de-DE" sz="2600" b="1" i="0" u="none" strike="noStrike" cap="none" normalizeH="0" baseline="0" dirty="0">
                <a:ln>
                  <a:noFill/>
                </a:ln>
                <a:solidFill>
                  <a:srgbClr val="327A86"/>
                </a:solidFill>
                <a:effectLst/>
                <a:latin typeface="Calibri" panose="020F0502020204030204" pitchFamily="34" charset="0"/>
              </a:endParaRPr>
            </a:p>
          </p:txBody>
        </p:sp>
        <p:pic>
          <p:nvPicPr>
            <p:cNvPr id="20" name="Grafik 19">
              <a:extLst>
                <a:ext uri="{FF2B5EF4-FFF2-40B4-BE49-F238E27FC236}">
                  <a16:creationId xmlns:a16="http://schemas.microsoft.com/office/drawing/2014/main" id="{6B6EE075-7D4E-9771-0CEE-A094601712BB}"/>
                </a:ext>
              </a:extLst>
            </p:cNvPr>
            <p:cNvPicPr>
              <a:picLocks noChangeAspect="1"/>
            </p:cNvPicPr>
            <p:nvPr/>
          </p:nvPicPr>
          <p:blipFill>
            <a:blip r:embed="rId3"/>
            <a:srcRect/>
            <a:stretch/>
          </p:blipFill>
          <p:spPr>
            <a:xfrm>
              <a:off x="5300300" y="4681252"/>
              <a:ext cx="1334984" cy="1334984"/>
            </a:xfrm>
            <a:prstGeom prst="rect">
              <a:avLst/>
            </a:prstGeom>
          </p:spPr>
        </p:pic>
      </p:grpSp>
      <p:sp>
        <p:nvSpPr>
          <p:cNvPr id="7" name="Textfeld 6">
            <a:extLst>
              <a:ext uri="{FF2B5EF4-FFF2-40B4-BE49-F238E27FC236}">
                <a16:creationId xmlns:a16="http://schemas.microsoft.com/office/drawing/2014/main" id="{F268FC17-D633-E2D4-DE59-B4679F255233}"/>
              </a:ext>
            </a:extLst>
          </p:cNvPr>
          <p:cNvSpPr txBox="1"/>
          <p:nvPr/>
        </p:nvSpPr>
        <p:spPr>
          <a:xfrm>
            <a:off x="7169475" y="3715519"/>
            <a:ext cx="3961790" cy="492443"/>
          </a:xfrm>
          <a:prstGeom prst="rect">
            <a:avLst/>
          </a:prstGeom>
          <a:noFill/>
        </p:spPr>
        <p:txBody>
          <a:bodyPr wrap="none" rtlCol="0">
            <a:spAutoFit/>
          </a:bodyPr>
          <a:lstStyle/>
          <a:p>
            <a:pPr marL="342900" indent="-342900">
              <a:spcBef>
                <a:spcPts val="400"/>
              </a:spcBef>
            </a:pPr>
            <a:r>
              <a:rPr lang="de-DE" sz="2600" b="1" dirty="0" err="1">
                <a:solidFill>
                  <a:srgbClr val="327A86"/>
                </a:solidFill>
                <a:latin typeface="Calibri"/>
                <a:cs typeface="Calibri"/>
              </a:rPr>
              <a:t>support@divomath-nrw.de</a:t>
            </a:r>
            <a:endParaRPr lang="de-DE" sz="2600" b="1" dirty="0">
              <a:solidFill>
                <a:srgbClr val="327A86"/>
              </a:solidFill>
              <a:latin typeface="Calibri"/>
              <a:cs typeface="Calibri"/>
            </a:endParaRPr>
          </a:p>
        </p:txBody>
      </p:sp>
    </p:spTree>
    <p:extLst>
      <p:ext uri="{BB962C8B-B14F-4D97-AF65-F5344CB8AC3E}">
        <p14:creationId xmlns:p14="http://schemas.microsoft.com/office/powerpoint/2010/main" val="1921972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E122448-70CD-FE99-021E-588A1DE00351}"/>
              </a:ext>
            </a:extLst>
          </p:cNvPr>
          <p:cNvSpPr>
            <a:spLocks noGrp="1"/>
          </p:cNvSpPr>
          <p:nvPr>
            <p:ph type="body" sz="quarter" idx="10"/>
          </p:nvPr>
        </p:nvSpPr>
        <p:spPr/>
        <p:txBody>
          <a:bodyPr/>
          <a:lstStyle/>
          <a:p>
            <a:endParaRPr lang="de-DE"/>
          </a:p>
        </p:txBody>
      </p:sp>
      <p:sp>
        <p:nvSpPr>
          <p:cNvPr id="3" name="Textfeld 2">
            <a:extLst>
              <a:ext uri="{FF2B5EF4-FFF2-40B4-BE49-F238E27FC236}">
                <a16:creationId xmlns:a16="http://schemas.microsoft.com/office/drawing/2014/main" id="{67D627AA-8845-3828-4FCF-23D520323CCA}"/>
              </a:ext>
            </a:extLst>
          </p:cNvPr>
          <p:cNvSpPr txBox="1"/>
          <p:nvPr/>
        </p:nvSpPr>
        <p:spPr>
          <a:xfrm>
            <a:off x="2026114" y="3075057"/>
            <a:ext cx="8247771" cy="707886"/>
          </a:xfrm>
          <a:prstGeom prst="rect">
            <a:avLst/>
          </a:prstGeom>
          <a:noFill/>
        </p:spPr>
        <p:txBody>
          <a:bodyPr wrap="none" rtlCol="0">
            <a:spAutoFit/>
          </a:bodyPr>
          <a:lstStyle/>
          <a:p>
            <a:pPr marL="342900" indent="-342900">
              <a:spcBef>
                <a:spcPts val="400"/>
              </a:spcBef>
            </a:pPr>
            <a:r>
              <a:rPr lang="de-DE" sz="4000" b="1" dirty="0">
                <a:solidFill>
                  <a:srgbClr val="2D7A84"/>
                </a:solidFill>
                <a:latin typeface="Calibri"/>
                <a:cs typeface="Calibri"/>
              </a:rPr>
              <a:t>Vielen Dank für Ihre Aufmerksamkeit!</a:t>
            </a:r>
          </a:p>
        </p:txBody>
      </p:sp>
    </p:spTree>
    <p:extLst>
      <p:ext uri="{BB962C8B-B14F-4D97-AF65-F5344CB8AC3E}">
        <p14:creationId xmlns:p14="http://schemas.microsoft.com/office/powerpoint/2010/main" val="2420014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E23CD41-F9B4-19F6-6DC7-A0F647DE2BD9}"/>
              </a:ext>
            </a:extLst>
          </p:cNvPr>
          <p:cNvSpPr>
            <a:spLocks noGrp="1"/>
          </p:cNvSpPr>
          <p:nvPr>
            <p:ph idx="1"/>
          </p:nvPr>
        </p:nvSpPr>
        <p:spPr>
          <a:xfrm>
            <a:off x="397564" y="972000"/>
            <a:ext cx="11052314" cy="5580000"/>
          </a:xfrm>
        </p:spPr>
        <p:txBody>
          <a:bodyPr/>
          <a:lstStyle/>
          <a:p>
            <a:pPr marL="0" indent="-457200" algn="just">
              <a:buNone/>
            </a:pPr>
            <a:r>
              <a:rPr lang="de-DE" sz="1600" dirty="0">
                <a:latin typeface="+mn-lt"/>
              </a:rPr>
              <a:t>Abraham, M., Bielinski, S., Kissel, E., Selter, C., </a:t>
            </a:r>
            <a:r>
              <a:rPr lang="de-DE" sz="1600" dirty="0" err="1">
                <a:latin typeface="+mn-lt"/>
              </a:rPr>
              <a:t>Vonstein</a:t>
            </a:r>
            <a:r>
              <a:rPr lang="de-DE" sz="1600" dirty="0">
                <a:latin typeface="+mn-lt"/>
              </a:rPr>
              <a:t>, H. &amp; Prediger S. (2022). Designprinzipien in </a:t>
            </a:r>
            <a:r>
              <a:rPr lang="de-DE" sz="1600" dirty="0" err="1">
                <a:latin typeface="+mn-lt"/>
              </a:rPr>
              <a:t>divomath</a:t>
            </a:r>
            <a:r>
              <a:rPr lang="de-DE" sz="1600" dirty="0">
                <a:latin typeface="+mn-lt"/>
              </a:rPr>
              <a:t>: Digitale </a:t>
            </a:r>
            <a:r>
              <a:rPr lang="de-DE" sz="1600" dirty="0" err="1">
                <a:latin typeface="+mn-lt"/>
              </a:rPr>
              <a:t>verstehensorientierte</a:t>
            </a:r>
            <a:r>
              <a:rPr lang="de-DE" sz="1600" dirty="0">
                <a:latin typeface="+mn-lt"/>
              </a:rPr>
              <a:t> Lehr-Lern-Umgebungen für alle Unterrichtsphasen [Konferenzbeitrag]. </a:t>
            </a:r>
            <a:r>
              <a:rPr lang="de-DE" sz="1600" i="1" dirty="0">
                <a:latin typeface="+mn-lt"/>
              </a:rPr>
              <a:t>Digitaler Mathematikunterricht in Forschung und Praxis</a:t>
            </a:r>
            <a:r>
              <a:rPr lang="de-DE" sz="1600" dirty="0">
                <a:latin typeface="+mn-lt"/>
              </a:rPr>
              <a:t>. </a:t>
            </a:r>
            <a:r>
              <a:rPr lang="de-DE" sz="1600" i="1" dirty="0">
                <a:latin typeface="+mn-lt"/>
              </a:rPr>
              <a:t>Tagungsband zur Vernetzungstagung 2022 in Siegen</a:t>
            </a:r>
            <a:r>
              <a:rPr lang="de-DE" sz="1600" dirty="0">
                <a:latin typeface="+mn-lt"/>
              </a:rPr>
              <a:t>, </a:t>
            </a:r>
            <a:r>
              <a:rPr lang="de-DE" sz="1600" dirty="0">
                <a:latin typeface="+mn-lt"/>
                <a:hlinkClick r:id="rId2"/>
              </a:rPr>
              <a:t>https://doi.org/10.37626/GA9783959872041.0</a:t>
            </a:r>
            <a:endParaRPr lang="de-DE" sz="1600" dirty="0">
              <a:latin typeface="+mn-lt"/>
            </a:endParaRPr>
          </a:p>
          <a:p>
            <a:pPr marL="0" indent="-457200" algn="just">
              <a:buNone/>
            </a:pPr>
            <a:r>
              <a:rPr lang="de-DE" sz="1600" dirty="0">
                <a:latin typeface="+mn-lt"/>
              </a:rPr>
              <a:t>Holzäpfel, L., Prediger, S., Götze, D., </a:t>
            </a:r>
            <a:r>
              <a:rPr lang="de-DE" sz="1600" dirty="0" err="1">
                <a:latin typeface="+mn-lt"/>
              </a:rPr>
              <a:t>Rösken</a:t>
            </a:r>
            <a:r>
              <a:rPr lang="de-DE" sz="1600" dirty="0">
                <a:latin typeface="+mn-lt"/>
              </a:rPr>
              <a:t>-Winter, B., &amp; Selter, C. (2024). Fünf Prinzipien für qualitätsvollen Mathematikunterricht. </a:t>
            </a:r>
            <a:r>
              <a:rPr lang="de-DE" sz="1600" i="1" dirty="0">
                <a:latin typeface="+mn-lt"/>
              </a:rPr>
              <a:t>Mathematik lehren</a:t>
            </a:r>
            <a:r>
              <a:rPr lang="de-DE" sz="1600" dirty="0">
                <a:latin typeface="+mn-lt"/>
              </a:rPr>
              <a:t>, </a:t>
            </a:r>
            <a:r>
              <a:rPr lang="de-DE" sz="1600" i="1" dirty="0">
                <a:latin typeface="+mn-lt"/>
              </a:rPr>
              <a:t>242</a:t>
            </a:r>
            <a:r>
              <a:rPr lang="de-DE" sz="1600" dirty="0">
                <a:latin typeface="+mn-lt"/>
              </a:rPr>
              <a:t>, 2–9.</a:t>
            </a:r>
          </a:p>
          <a:p>
            <a:pPr marL="0" indent="-457200" algn="just">
              <a:buNone/>
            </a:pPr>
            <a:r>
              <a:rPr lang="de-DE" sz="1600" dirty="0">
                <a:latin typeface="+mn-lt"/>
              </a:rPr>
              <a:t>Öttl, B., Lange, T., Thurm, D., Selter, </a:t>
            </a:r>
            <a:r>
              <a:rPr lang="de-DE" sz="1600" dirty="0" err="1">
                <a:latin typeface="+mn-lt"/>
              </a:rPr>
              <a:t>Ch</a:t>
            </a:r>
            <a:r>
              <a:rPr lang="de-DE" sz="1600" dirty="0">
                <a:latin typeface="+mn-lt"/>
              </a:rPr>
              <a:t>. &amp; Barzel, B. (2020). Guten Mathematikunterricht mit digitalen Medien gestalten. </a:t>
            </a:r>
            <a:r>
              <a:rPr lang="de-DE" sz="1600" i="1" dirty="0">
                <a:latin typeface="+mn-lt"/>
              </a:rPr>
              <a:t>GDM-Mitteilungen</a:t>
            </a:r>
            <a:r>
              <a:rPr lang="de-DE" sz="1600" dirty="0">
                <a:latin typeface="+mn-lt"/>
              </a:rPr>
              <a:t>, </a:t>
            </a:r>
            <a:r>
              <a:rPr lang="de-DE" sz="1600" i="1" dirty="0">
                <a:latin typeface="+mn-lt"/>
              </a:rPr>
              <a:t>109</a:t>
            </a:r>
            <a:r>
              <a:rPr lang="de-DE" sz="1600" dirty="0">
                <a:latin typeface="+mn-lt"/>
              </a:rPr>
              <a:t>, 51–55.</a:t>
            </a:r>
          </a:p>
          <a:p>
            <a:pPr marL="0" indent="-457200" algn="just">
              <a:buNone/>
            </a:pPr>
            <a:r>
              <a:rPr lang="de-DE" sz="1600" dirty="0">
                <a:latin typeface="+mn-lt"/>
              </a:rPr>
              <a:t>Prediger, S., Götze, D., Holzäpfel, L., </a:t>
            </a:r>
            <a:r>
              <a:rPr lang="de-DE" sz="1600" dirty="0" err="1">
                <a:latin typeface="+mn-lt"/>
              </a:rPr>
              <a:t>Rösken</a:t>
            </a:r>
            <a:r>
              <a:rPr lang="de-DE" sz="1600" dirty="0">
                <a:latin typeface="+mn-lt"/>
              </a:rPr>
              <a:t>-Winter, B. &amp; Selter, </a:t>
            </a:r>
            <a:r>
              <a:rPr lang="de-DE" sz="1600" dirty="0" err="1">
                <a:latin typeface="+mn-lt"/>
              </a:rPr>
              <a:t>Ch</a:t>
            </a:r>
            <a:r>
              <a:rPr lang="de-DE" sz="1600" dirty="0">
                <a:latin typeface="+mn-lt"/>
              </a:rPr>
              <a:t>. (2022): Five </a:t>
            </a:r>
            <a:r>
              <a:rPr lang="de-DE" sz="1600" dirty="0" err="1">
                <a:latin typeface="+mn-lt"/>
              </a:rPr>
              <a:t>principles</a:t>
            </a:r>
            <a:r>
              <a:rPr lang="de-DE" sz="1600" dirty="0">
                <a:latin typeface="+mn-lt"/>
              </a:rPr>
              <a:t> </a:t>
            </a:r>
            <a:r>
              <a:rPr lang="de-DE" sz="1600" dirty="0" err="1">
                <a:latin typeface="+mn-lt"/>
              </a:rPr>
              <a:t>for</a:t>
            </a:r>
            <a:r>
              <a:rPr lang="de-DE" sz="1600" dirty="0">
                <a:latin typeface="+mn-lt"/>
              </a:rPr>
              <a:t> high-quality </a:t>
            </a:r>
            <a:r>
              <a:rPr lang="de-DE" sz="1600" dirty="0" err="1">
                <a:latin typeface="+mn-lt"/>
              </a:rPr>
              <a:t>mathematics</a:t>
            </a:r>
            <a:r>
              <a:rPr lang="de-DE" sz="1600" dirty="0">
                <a:latin typeface="+mn-lt"/>
              </a:rPr>
              <a:t> </a:t>
            </a:r>
            <a:r>
              <a:rPr lang="de-DE" sz="1600" dirty="0" err="1">
                <a:latin typeface="+mn-lt"/>
              </a:rPr>
              <a:t>teaching</a:t>
            </a:r>
            <a:r>
              <a:rPr lang="de-DE" sz="1600" dirty="0">
                <a:latin typeface="+mn-lt"/>
              </a:rPr>
              <a:t>: </a:t>
            </a:r>
            <a:r>
              <a:rPr lang="de-DE" sz="1600" dirty="0" err="1">
                <a:latin typeface="+mn-lt"/>
              </a:rPr>
              <a:t>Combining</a:t>
            </a:r>
            <a:r>
              <a:rPr lang="de-DE" sz="1600" dirty="0">
                <a:latin typeface="+mn-lt"/>
              </a:rPr>
              <a:t> normative, </a:t>
            </a:r>
            <a:r>
              <a:rPr lang="de-DE" sz="1600" dirty="0" err="1">
                <a:latin typeface="+mn-lt"/>
              </a:rPr>
              <a:t>epistemological</a:t>
            </a:r>
            <a:r>
              <a:rPr lang="de-DE" sz="1600" dirty="0">
                <a:latin typeface="+mn-lt"/>
              </a:rPr>
              <a:t>, </a:t>
            </a:r>
            <a:r>
              <a:rPr lang="de-DE" sz="1600" dirty="0" err="1">
                <a:latin typeface="+mn-lt"/>
              </a:rPr>
              <a:t>empirical</a:t>
            </a:r>
            <a:r>
              <a:rPr lang="de-DE" sz="1600" dirty="0">
                <a:latin typeface="+mn-lt"/>
              </a:rPr>
              <a:t> and </a:t>
            </a:r>
            <a:r>
              <a:rPr lang="de-DE" sz="1600" dirty="0" err="1">
                <a:latin typeface="+mn-lt"/>
              </a:rPr>
              <a:t>pragmatic</a:t>
            </a:r>
            <a:r>
              <a:rPr lang="de-DE" sz="1600" dirty="0">
                <a:latin typeface="+mn-lt"/>
              </a:rPr>
              <a:t> </a:t>
            </a:r>
            <a:r>
              <a:rPr lang="de-DE" sz="1600" dirty="0" err="1">
                <a:latin typeface="+mn-lt"/>
              </a:rPr>
              <a:t>perspectives</a:t>
            </a:r>
            <a:r>
              <a:rPr lang="de-DE" sz="1600" dirty="0">
                <a:latin typeface="+mn-lt"/>
              </a:rPr>
              <a:t> </a:t>
            </a:r>
            <a:r>
              <a:rPr lang="de-DE" sz="1600" dirty="0" err="1">
                <a:latin typeface="+mn-lt"/>
              </a:rPr>
              <a:t>for</a:t>
            </a:r>
            <a:r>
              <a:rPr lang="de-DE" sz="1600" dirty="0">
                <a:latin typeface="+mn-lt"/>
              </a:rPr>
              <a:t> </a:t>
            </a:r>
            <a:r>
              <a:rPr lang="de-DE" sz="1600" dirty="0" err="1">
                <a:latin typeface="+mn-lt"/>
              </a:rPr>
              <a:t>specifying</a:t>
            </a:r>
            <a:r>
              <a:rPr lang="de-DE" sz="1600" dirty="0">
                <a:latin typeface="+mn-lt"/>
              </a:rPr>
              <a:t> </a:t>
            </a:r>
            <a:r>
              <a:rPr lang="de-DE" sz="1600" dirty="0" err="1">
                <a:latin typeface="+mn-lt"/>
              </a:rPr>
              <a:t>the</a:t>
            </a:r>
            <a:r>
              <a:rPr lang="de-DE" sz="1600" dirty="0">
                <a:latin typeface="+mn-lt"/>
              </a:rPr>
              <a:t> </a:t>
            </a:r>
            <a:r>
              <a:rPr lang="de-DE" sz="1600" dirty="0" err="1">
                <a:latin typeface="+mn-lt"/>
              </a:rPr>
              <a:t>content</a:t>
            </a:r>
            <a:r>
              <a:rPr lang="de-DE" sz="1600" dirty="0">
                <a:latin typeface="+mn-lt"/>
              </a:rPr>
              <a:t> </a:t>
            </a:r>
            <a:r>
              <a:rPr lang="de-DE" sz="1600" dirty="0" err="1">
                <a:latin typeface="+mn-lt"/>
              </a:rPr>
              <a:t>of</a:t>
            </a:r>
            <a:r>
              <a:rPr lang="de-DE" sz="1600" dirty="0">
                <a:latin typeface="+mn-lt"/>
              </a:rPr>
              <a:t> professional </a:t>
            </a:r>
            <a:r>
              <a:rPr lang="de-DE" sz="1600" dirty="0" err="1">
                <a:latin typeface="+mn-lt"/>
              </a:rPr>
              <a:t>development</a:t>
            </a:r>
            <a:r>
              <a:rPr lang="de-DE" sz="1600" dirty="0">
                <a:latin typeface="+mn-lt"/>
              </a:rPr>
              <a:t>, </a:t>
            </a:r>
            <a:r>
              <a:rPr lang="de-DE" sz="1600" i="1" dirty="0">
                <a:latin typeface="+mn-lt"/>
              </a:rPr>
              <a:t>Frontiers in Education,</a:t>
            </a:r>
            <a:r>
              <a:rPr lang="de-DE" sz="1600" dirty="0">
                <a:latin typeface="+mn-lt"/>
              </a:rPr>
              <a:t> </a:t>
            </a:r>
            <a:r>
              <a:rPr lang="de-DE" sz="1600" dirty="0">
                <a:latin typeface="+mn-lt"/>
                <a:hlinkClick r:id="rId3"/>
              </a:rPr>
              <a:t>https://doi.org/10.3389/feduc.2022.969212</a:t>
            </a:r>
            <a:endParaRPr lang="de-DE" sz="1600" dirty="0">
              <a:latin typeface="+mn-lt"/>
            </a:endParaRPr>
          </a:p>
          <a:p>
            <a:pPr marL="0" indent="-457200" algn="just">
              <a:buNone/>
            </a:pPr>
            <a:r>
              <a:rPr lang="de-DE" sz="1600" dirty="0">
                <a:latin typeface="+mn-lt"/>
              </a:rPr>
              <a:t>Walter, D. &amp; Schwätzer, U. (2023). Mathematikapps für die Grundschule analysieren. </a:t>
            </a:r>
            <a:r>
              <a:rPr lang="de-DE" sz="1600" i="1" dirty="0">
                <a:latin typeface="+mn-lt"/>
              </a:rPr>
              <a:t>Zeitschrift für Mathematikdidaktik in Forschung und Praxis, Nr. 4, </a:t>
            </a:r>
            <a:r>
              <a:rPr lang="de-DE" sz="1600" dirty="0">
                <a:latin typeface="+mn-lt"/>
                <a:hlinkClick r:id="rId4"/>
              </a:rPr>
              <a:t>https://doi.org/10.48648/yhp7-0g75</a:t>
            </a:r>
            <a:endParaRPr lang="de-DE" sz="1600" dirty="0">
              <a:latin typeface="+mn-lt"/>
            </a:endParaRPr>
          </a:p>
          <a:p>
            <a:pPr marL="0" indent="-457200">
              <a:buNone/>
            </a:pPr>
            <a:endParaRPr lang="de-DE" sz="1050" b="1" dirty="0">
              <a:solidFill>
                <a:schemeClr val="tx2"/>
              </a:solidFill>
              <a:latin typeface="+mn-lt"/>
            </a:endParaRPr>
          </a:p>
          <a:p>
            <a:pPr marL="0" indent="-457200">
              <a:buNone/>
            </a:pPr>
            <a:r>
              <a:rPr lang="de-DE" sz="2400" b="1" dirty="0">
                <a:solidFill>
                  <a:schemeClr val="tx2"/>
                </a:solidFill>
                <a:latin typeface="+mn-lt"/>
              </a:rPr>
              <a:t>Internetlinks</a:t>
            </a:r>
          </a:p>
          <a:p>
            <a:pPr marL="0" indent="-457200" algn="just">
              <a:buNone/>
            </a:pPr>
            <a:r>
              <a:rPr lang="de-DE" sz="1600" kern="100" dirty="0" err="1">
                <a:latin typeface="+mn-lt"/>
                <a:ea typeface="Calibri" panose="020F0502020204030204" pitchFamily="34" charset="0"/>
              </a:rPr>
              <a:t>divomath</a:t>
            </a:r>
            <a:r>
              <a:rPr lang="de-DE" sz="1600" kern="100" dirty="0">
                <a:latin typeface="+mn-lt"/>
                <a:ea typeface="Calibri" panose="020F0502020204030204" pitchFamily="34" charset="0"/>
              </a:rPr>
              <a:t> (o.J.). </a:t>
            </a:r>
            <a:r>
              <a:rPr lang="de-DE" sz="1600" i="1" kern="100" dirty="0" err="1">
                <a:latin typeface="+mn-lt"/>
                <a:ea typeface="Calibri" panose="020F0502020204030204" pitchFamily="34" charset="0"/>
              </a:rPr>
              <a:t>Divomath</a:t>
            </a:r>
            <a:r>
              <a:rPr lang="de-DE" sz="1600" i="1" kern="100" dirty="0">
                <a:latin typeface="+mn-lt"/>
                <a:ea typeface="Calibri" panose="020F0502020204030204" pitchFamily="34" charset="0"/>
              </a:rPr>
              <a:t> – digital und </a:t>
            </a:r>
            <a:r>
              <a:rPr lang="de-DE" sz="1600" i="1" kern="100" dirty="0" err="1">
                <a:latin typeface="+mn-lt"/>
                <a:ea typeface="Calibri" panose="020F0502020204030204" pitchFamily="34" charset="0"/>
              </a:rPr>
              <a:t>verstehensorientiert</a:t>
            </a:r>
            <a:r>
              <a:rPr lang="de-DE" sz="1600" i="1" kern="100" dirty="0">
                <a:latin typeface="+mn-lt"/>
                <a:ea typeface="Calibri" panose="020F0502020204030204" pitchFamily="34" charset="0"/>
              </a:rPr>
              <a:t> Mathematik lernen</a:t>
            </a:r>
            <a:r>
              <a:rPr lang="de-DE" sz="1600" kern="100" dirty="0">
                <a:latin typeface="+mn-lt"/>
                <a:ea typeface="Calibri" panose="020F0502020204030204" pitchFamily="34" charset="0"/>
              </a:rPr>
              <a:t>. </a:t>
            </a:r>
            <a:r>
              <a:rPr lang="de-DE" sz="1600" dirty="0">
                <a:latin typeface="+mn-lt"/>
              </a:rPr>
              <a:t>Verfügbar unter: </a:t>
            </a:r>
            <a:r>
              <a:rPr lang="de-DE" sz="1600" dirty="0">
                <a:latin typeface="+mn-lt"/>
                <a:hlinkClick r:id="rId5"/>
              </a:rPr>
              <a:t>https://www.divomath-nrw.de/</a:t>
            </a:r>
            <a:r>
              <a:rPr lang="de-DE" sz="1600" dirty="0">
                <a:latin typeface="+mn-lt"/>
              </a:rPr>
              <a:t> </a:t>
            </a:r>
            <a:r>
              <a:rPr lang="de-DE" sz="1600" kern="100" dirty="0">
                <a:latin typeface="+mn-lt"/>
                <a:ea typeface="Calibri" panose="020F0502020204030204" pitchFamily="34" charset="0"/>
              </a:rPr>
              <a:t> </a:t>
            </a:r>
            <a:endParaRPr lang="de-DE" sz="1600" dirty="0">
              <a:latin typeface="+mn-lt"/>
            </a:endParaRPr>
          </a:p>
          <a:p>
            <a:pPr marL="0" indent="-457200" algn="just">
              <a:buNone/>
            </a:pPr>
            <a:r>
              <a:rPr lang="de-DE" sz="1600" dirty="0">
                <a:latin typeface="+mn-lt"/>
              </a:rPr>
              <a:t>PIKAS - Prozessbezogene und Inhaltsbezogene Kompetenzen durch die Anregung von fachbezogener Schulentwicklung (o.J.). </a:t>
            </a:r>
            <a:r>
              <a:rPr lang="de-DE" sz="1600" i="1" dirty="0">
                <a:latin typeface="+mn-lt"/>
              </a:rPr>
              <a:t>Arithmetische Basiskompetenzen</a:t>
            </a:r>
            <a:r>
              <a:rPr lang="de-DE" sz="1600" dirty="0">
                <a:latin typeface="+mn-lt"/>
              </a:rPr>
              <a:t>. Verfügbar unter: </a:t>
            </a:r>
            <a:r>
              <a:rPr lang="de-DE" sz="1600" dirty="0">
                <a:latin typeface="+mn-lt"/>
                <a:hlinkClick r:id="rId6"/>
              </a:rPr>
              <a:t>https://pikas.dzlm.de/node/2410</a:t>
            </a:r>
            <a:r>
              <a:rPr lang="de-DE" sz="1600" dirty="0">
                <a:latin typeface="+mn-lt"/>
              </a:rPr>
              <a:t>.</a:t>
            </a:r>
          </a:p>
        </p:txBody>
      </p:sp>
      <p:sp>
        <p:nvSpPr>
          <p:cNvPr id="3" name="Titel 2">
            <a:extLst>
              <a:ext uri="{FF2B5EF4-FFF2-40B4-BE49-F238E27FC236}">
                <a16:creationId xmlns:a16="http://schemas.microsoft.com/office/drawing/2014/main" id="{8C552758-1578-A395-C824-50FFEC953DAC}"/>
              </a:ext>
            </a:extLst>
          </p:cNvPr>
          <p:cNvSpPr>
            <a:spLocks noGrp="1"/>
          </p:cNvSpPr>
          <p:nvPr>
            <p:ph type="title"/>
          </p:nvPr>
        </p:nvSpPr>
        <p:spPr/>
        <p:txBody>
          <a:bodyPr/>
          <a:lstStyle/>
          <a:p>
            <a:r>
              <a:rPr lang="de-DE" dirty="0"/>
              <a:t>Literatur</a:t>
            </a:r>
          </a:p>
        </p:txBody>
      </p:sp>
      <p:sp>
        <p:nvSpPr>
          <p:cNvPr id="4" name="Textplatzhalter 3">
            <a:extLst>
              <a:ext uri="{FF2B5EF4-FFF2-40B4-BE49-F238E27FC236}">
                <a16:creationId xmlns:a16="http://schemas.microsoft.com/office/drawing/2014/main" id="{F88BC47F-918A-F735-963B-95A633AD43DB}"/>
              </a:ext>
            </a:extLst>
          </p:cNvPr>
          <p:cNvSpPr>
            <a:spLocks noGrp="1"/>
          </p:cNvSpPr>
          <p:nvPr>
            <p:ph type="body" sz="quarter" idx="10"/>
          </p:nvPr>
        </p:nvSpPr>
        <p:spPr/>
        <p:txBody>
          <a:bodyPr/>
          <a:lstStyle/>
          <a:p>
            <a:endParaRPr lang="de-DE" dirty="0"/>
          </a:p>
        </p:txBody>
      </p:sp>
    </p:spTree>
    <p:extLst>
      <p:ext uri="{BB962C8B-B14F-4D97-AF65-F5344CB8AC3E}">
        <p14:creationId xmlns:p14="http://schemas.microsoft.com/office/powerpoint/2010/main" val="1656575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782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a:extLst>
              <a:ext uri="{FF2B5EF4-FFF2-40B4-BE49-F238E27FC236}">
                <a16:creationId xmlns:a16="http://schemas.microsoft.com/office/drawing/2014/main" id="{B84334EA-4363-C51A-6B17-40C412DA4368}"/>
              </a:ext>
            </a:extLst>
          </p:cNvPr>
          <p:cNvSpPr/>
          <p:nvPr/>
        </p:nvSpPr>
        <p:spPr bwMode="auto">
          <a:xfrm>
            <a:off x="-247650" y="1430057"/>
            <a:ext cx="11582400" cy="552450"/>
          </a:xfrm>
          <a:prstGeom prst="roundRect">
            <a:avLst/>
          </a:prstGeom>
          <a:solidFill>
            <a:srgbClr val="327A86">
              <a:alpha val="45098"/>
            </a:srgb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
        <p:nvSpPr>
          <p:cNvPr id="2" name="Textplatzhalter 1">
            <a:extLst>
              <a:ext uri="{FF2B5EF4-FFF2-40B4-BE49-F238E27FC236}">
                <a16:creationId xmlns:a16="http://schemas.microsoft.com/office/drawing/2014/main" id="{3EBC1AF7-05E6-BEE5-9D49-A0ECFAEC5105}"/>
              </a:ext>
            </a:extLst>
          </p:cNvPr>
          <p:cNvSpPr>
            <a:spLocks noGrp="1"/>
          </p:cNvSpPr>
          <p:nvPr>
            <p:ph type="body" sz="quarter" idx="10"/>
          </p:nvPr>
        </p:nvSpPr>
        <p:spPr/>
        <p:txBody>
          <a:bodyPr/>
          <a:lstStyle/>
          <a:p>
            <a:r>
              <a:rPr lang="de-DE" dirty="0"/>
              <a:t>Grundlegendes zu </a:t>
            </a:r>
            <a:r>
              <a:rPr lang="de-DE" dirty="0" err="1"/>
              <a:t>divomath</a:t>
            </a:r>
            <a:endParaRPr lang="de-DE" dirty="0"/>
          </a:p>
          <a:p>
            <a:r>
              <a:rPr lang="de-DE" dirty="0"/>
              <a:t>Navigation der Lernumgebung und Administration</a:t>
            </a:r>
          </a:p>
          <a:p>
            <a:r>
              <a:rPr lang="de-DE" dirty="0"/>
              <a:t>Potentiale und Gestaltungsprinzipien der Lernumgebung</a:t>
            </a:r>
          </a:p>
          <a:p>
            <a:r>
              <a:rPr lang="de-DE" dirty="0"/>
              <a:t>Abschließende Fragerunde</a:t>
            </a:r>
          </a:p>
          <a:p>
            <a:endParaRPr lang="de-DE" dirty="0"/>
          </a:p>
        </p:txBody>
      </p:sp>
      <p:grpSp>
        <p:nvGrpSpPr>
          <p:cNvPr id="10" name="Gruppieren 9">
            <a:extLst>
              <a:ext uri="{FF2B5EF4-FFF2-40B4-BE49-F238E27FC236}">
                <a16:creationId xmlns:a16="http://schemas.microsoft.com/office/drawing/2014/main" id="{91BD5105-86CD-3ABC-DFC4-B6B43230E42A}"/>
              </a:ext>
            </a:extLst>
          </p:cNvPr>
          <p:cNvGrpSpPr/>
          <p:nvPr/>
        </p:nvGrpSpPr>
        <p:grpSpPr>
          <a:xfrm>
            <a:off x="3038103" y="3682767"/>
            <a:ext cx="6115793" cy="1985562"/>
            <a:chOff x="3038103" y="3682767"/>
            <a:chExt cx="6115793" cy="1985562"/>
          </a:xfrm>
        </p:grpSpPr>
        <p:sp>
          <p:nvSpPr>
            <p:cNvPr id="3" name="Rechteck 2">
              <a:extLst>
                <a:ext uri="{FF2B5EF4-FFF2-40B4-BE49-F238E27FC236}">
                  <a16:creationId xmlns:a16="http://schemas.microsoft.com/office/drawing/2014/main" id="{403BA761-A07C-10F5-01B7-13F39FD27F05}"/>
                </a:ext>
              </a:extLst>
            </p:cNvPr>
            <p:cNvSpPr/>
            <p:nvPr/>
          </p:nvSpPr>
          <p:spPr bwMode="auto">
            <a:xfrm>
              <a:off x="3038103" y="4333345"/>
              <a:ext cx="6115793" cy="1334984"/>
            </a:xfrm>
            <a:prstGeom prst="rect">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2000" b="1" i="0" u="none" strike="noStrike" cap="none" normalizeH="0" baseline="0" dirty="0">
                  <a:ln>
                    <a:noFill/>
                  </a:ln>
                  <a:solidFill>
                    <a:schemeClr val="tx1"/>
                  </a:solidFill>
                  <a:effectLst/>
                  <a:latin typeface="Calibri" panose="020F0502020204030204" pitchFamily="34" charset="0"/>
                </a:rPr>
                <a:t>Taskcards zum Sammeln von Fragen unter:</a:t>
              </a:r>
            </a:p>
            <a:p>
              <a:pPr marL="0" marR="0" indent="0" algn="l" defTabSz="914400" rtl="0" eaLnBrk="0" fontAlgn="base" latinLnBrk="0" hangingPunct="0">
                <a:lnSpc>
                  <a:spcPct val="100000"/>
                </a:lnSpc>
                <a:spcBef>
                  <a:spcPct val="0"/>
                </a:spcBef>
                <a:spcAft>
                  <a:spcPct val="0"/>
                </a:spcAft>
                <a:buClrTx/>
                <a:buSzTx/>
                <a:buFontTx/>
                <a:buNone/>
                <a:tabLst/>
              </a:pPr>
              <a:endParaRPr kumimoji="0" lang="de-DE" sz="1400" b="1" i="0" u="none" strike="noStrike" cap="none" normalizeH="0" baseline="0" dirty="0">
                <a:ln>
                  <a:noFill/>
                </a:ln>
                <a:solidFill>
                  <a:schemeClr val="tx1"/>
                </a:solidFill>
                <a:effectLst/>
                <a:latin typeface="Calibri" panose="020F0502020204030204" pitchFamily="34" charset="0"/>
              </a:endParaRPr>
            </a:p>
          </p:txBody>
        </p:sp>
        <p:sp>
          <p:nvSpPr>
            <p:cNvPr id="9" name="Bogen 8">
              <a:extLst>
                <a:ext uri="{FF2B5EF4-FFF2-40B4-BE49-F238E27FC236}">
                  <a16:creationId xmlns:a16="http://schemas.microsoft.com/office/drawing/2014/main" id="{1C7F04AB-DDCC-263E-C8CF-9986645343EB}"/>
                </a:ext>
              </a:extLst>
            </p:cNvPr>
            <p:cNvSpPr/>
            <p:nvPr/>
          </p:nvSpPr>
          <p:spPr bwMode="auto">
            <a:xfrm>
              <a:off x="3484605" y="3682767"/>
              <a:ext cx="1475970" cy="1173892"/>
            </a:xfrm>
            <a:prstGeom prst="arc">
              <a:avLst>
                <a:gd name="adj1" fmla="val 16200000"/>
                <a:gd name="adj2" fmla="val 21131935"/>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sp>
        <p:nvSpPr>
          <p:cNvPr id="5" name="Rechteck 4">
            <a:extLst>
              <a:ext uri="{FF2B5EF4-FFF2-40B4-BE49-F238E27FC236}">
                <a16:creationId xmlns:a16="http://schemas.microsoft.com/office/drawing/2014/main" id="{B698E29C-42B7-BD15-C9EB-A04DBE168E3C}"/>
              </a:ext>
            </a:extLst>
          </p:cNvPr>
          <p:cNvSpPr/>
          <p:nvPr/>
        </p:nvSpPr>
        <p:spPr bwMode="auto">
          <a:xfrm>
            <a:off x="7837714" y="4490357"/>
            <a:ext cx="1159329" cy="1061357"/>
          </a:xfrm>
          <a:prstGeom prst="rect">
            <a:avLst/>
          </a:prstGeom>
          <a:solidFill>
            <a:schemeClr val="bg1"/>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a:ln>
                  <a:noFill/>
                </a:ln>
                <a:solidFill>
                  <a:schemeClr val="tx1"/>
                </a:solidFill>
                <a:effectLst/>
                <a:latin typeface="Calibri" panose="020F0502020204030204" pitchFamily="34" charset="0"/>
              </a:rPr>
              <a:t>QR-Code </a:t>
            </a:r>
            <a:r>
              <a:rPr kumimoji="0" lang="de-DE" sz="2000" b="0" i="0" u="none" strike="noStrike" cap="none" normalizeH="0" baseline="0" dirty="0" err="1">
                <a:ln>
                  <a:noFill/>
                </a:ln>
                <a:solidFill>
                  <a:schemeClr val="tx1"/>
                </a:solidFill>
                <a:effectLst/>
                <a:latin typeface="Calibri" panose="020F0502020204030204" pitchFamily="34" charset="0"/>
              </a:rPr>
              <a:t>TaskCard</a:t>
            </a:r>
            <a:endParaRPr kumimoji="0" lang="de-DE" sz="2000" b="0" i="0" u="none" strike="noStrike" cap="none" normalizeH="0" baseline="0" dirty="0">
              <a:ln>
                <a:noFill/>
              </a:ln>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260682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015C9A9-4069-17CD-0B87-683687C31A3D}"/>
              </a:ext>
            </a:extLst>
          </p:cNvPr>
          <p:cNvSpPr>
            <a:spLocks noGrp="1"/>
          </p:cNvSpPr>
          <p:nvPr>
            <p:ph idx="1"/>
          </p:nvPr>
        </p:nvSpPr>
        <p:spPr/>
        <p:txBody>
          <a:bodyPr/>
          <a:lstStyle/>
          <a:p>
            <a:r>
              <a:rPr lang="de-DE" dirty="0"/>
              <a:t>Sie finden weitere Materialien zur digitalen Lernumgebung auch im Rahmen der Fachoffensive Mathematik</a:t>
            </a:r>
          </a:p>
        </p:txBody>
      </p:sp>
      <p:sp>
        <p:nvSpPr>
          <p:cNvPr id="3" name="Titel 2">
            <a:extLst>
              <a:ext uri="{FF2B5EF4-FFF2-40B4-BE49-F238E27FC236}">
                <a16:creationId xmlns:a16="http://schemas.microsoft.com/office/drawing/2014/main" id="{4D02B41E-676D-C962-209A-21EAFBD1B714}"/>
              </a:ext>
            </a:extLst>
          </p:cNvPr>
          <p:cNvSpPr>
            <a:spLocks noGrp="1"/>
          </p:cNvSpPr>
          <p:nvPr>
            <p:ph type="title"/>
          </p:nvPr>
        </p:nvSpPr>
        <p:spPr/>
        <p:txBody>
          <a:bodyPr/>
          <a:lstStyle/>
          <a:p>
            <a:r>
              <a:rPr lang="de-DE" dirty="0"/>
              <a:t>divomath im Rahmen der Fachoffensive Mathematik</a:t>
            </a:r>
          </a:p>
        </p:txBody>
      </p:sp>
      <p:sp>
        <p:nvSpPr>
          <p:cNvPr id="4" name="Textplatzhalter 3">
            <a:extLst>
              <a:ext uri="{FF2B5EF4-FFF2-40B4-BE49-F238E27FC236}">
                <a16:creationId xmlns:a16="http://schemas.microsoft.com/office/drawing/2014/main" id="{A7A9003A-6496-9F4F-DE0D-B78E7512D260}"/>
              </a:ext>
            </a:extLst>
          </p:cNvPr>
          <p:cNvSpPr>
            <a:spLocks noGrp="1"/>
          </p:cNvSpPr>
          <p:nvPr>
            <p:ph type="body" sz="quarter" idx="10"/>
          </p:nvPr>
        </p:nvSpPr>
        <p:spPr/>
        <p:txBody>
          <a:bodyPr/>
          <a:lstStyle/>
          <a:p>
            <a:r>
              <a:rPr lang="de-DE" b="0" i="0" u="none" strike="noStrike" dirty="0">
                <a:effectLst/>
                <a:latin typeface="Calibri" panose="020F0502020204030204" pitchFamily="34" charset="0"/>
                <a:cs typeface="Calibri" panose="020F0502020204030204" pitchFamily="34" charset="0"/>
              </a:rPr>
              <a:t>(https://pikas.dzlm.de/node/2455)</a:t>
            </a:r>
            <a:endParaRPr lang="de-DE" dirty="0">
              <a:latin typeface="Calibri" panose="020F0502020204030204" pitchFamily="34" charset="0"/>
              <a:cs typeface="Calibri" panose="020F0502020204030204" pitchFamily="34" charset="0"/>
            </a:endParaRPr>
          </a:p>
        </p:txBody>
      </p:sp>
      <p:pic>
        <p:nvPicPr>
          <p:cNvPr id="6" name="Grafik 5">
            <a:extLst>
              <a:ext uri="{FF2B5EF4-FFF2-40B4-BE49-F238E27FC236}">
                <a16:creationId xmlns:a16="http://schemas.microsoft.com/office/drawing/2014/main" id="{1885B172-9306-CD56-C3DF-D16E3C69B33A}"/>
              </a:ext>
            </a:extLst>
          </p:cNvPr>
          <p:cNvPicPr>
            <a:picLocks noChangeAspect="1"/>
          </p:cNvPicPr>
          <p:nvPr/>
        </p:nvPicPr>
        <p:blipFill>
          <a:blip r:embed="rId3"/>
          <a:stretch>
            <a:fillRect/>
          </a:stretch>
        </p:blipFill>
        <p:spPr>
          <a:xfrm>
            <a:off x="3498451" y="1883502"/>
            <a:ext cx="7772400" cy="4166761"/>
          </a:xfrm>
          <a:prstGeom prst="rect">
            <a:avLst/>
          </a:prstGeom>
        </p:spPr>
      </p:pic>
      <p:pic>
        <p:nvPicPr>
          <p:cNvPr id="5" name="Grafik 4">
            <a:extLst>
              <a:ext uri="{FF2B5EF4-FFF2-40B4-BE49-F238E27FC236}">
                <a16:creationId xmlns:a16="http://schemas.microsoft.com/office/drawing/2014/main" id="{471D0D9B-A266-8A92-FB6F-902E358F07BF}"/>
              </a:ext>
            </a:extLst>
          </p:cNvPr>
          <p:cNvPicPr>
            <a:picLocks noChangeAspect="1"/>
          </p:cNvPicPr>
          <p:nvPr/>
        </p:nvPicPr>
        <p:blipFill>
          <a:blip r:embed="rId4"/>
          <a:stretch>
            <a:fillRect/>
          </a:stretch>
        </p:blipFill>
        <p:spPr>
          <a:xfrm>
            <a:off x="1484593" y="2891126"/>
            <a:ext cx="2687017" cy="1741747"/>
          </a:xfrm>
          <a:prstGeom prst="rect">
            <a:avLst/>
          </a:prstGeom>
        </p:spPr>
      </p:pic>
    </p:spTree>
    <p:extLst>
      <p:ext uri="{BB962C8B-B14F-4D97-AF65-F5344CB8AC3E}">
        <p14:creationId xmlns:p14="http://schemas.microsoft.com/office/powerpoint/2010/main" val="1538717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EB73F6CA-FD08-E2C6-8B9D-704CCE573BA1}"/>
              </a:ext>
            </a:extLst>
          </p:cNvPr>
          <p:cNvSpPr>
            <a:spLocks noGrp="1"/>
          </p:cNvSpPr>
          <p:nvPr>
            <p:ph idx="1"/>
          </p:nvPr>
        </p:nvSpPr>
        <p:spPr/>
        <p:txBody>
          <a:bodyPr/>
          <a:lstStyle/>
          <a:p>
            <a:pPr marL="0" indent="0">
              <a:buNone/>
            </a:pPr>
            <a:r>
              <a:rPr lang="de-DE" b="1" dirty="0"/>
              <a:t>Ausgangslage digitaler Lernangebote</a:t>
            </a:r>
          </a:p>
          <a:p>
            <a:pPr marL="0" indent="0">
              <a:buNone/>
            </a:pPr>
            <a:endParaRPr lang="de-DE" sz="2400" b="1" dirty="0"/>
          </a:p>
          <a:p>
            <a:pPr marL="0" indent="0">
              <a:buNone/>
            </a:pPr>
            <a:endParaRPr lang="de-DE" sz="2400" b="1" dirty="0"/>
          </a:p>
          <a:p>
            <a:pPr marL="0" indent="0">
              <a:buNone/>
            </a:pPr>
            <a:endParaRPr lang="de-DE" sz="2400" b="1" dirty="0"/>
          </a:p>
          <a:p>
            <a:pPr marL="0" indent="0">
              <a:buNone/>
            </a:pPr>
            <a:endParaRPr lang="de-DE" sz="2400" b="1" dirty="0"/>
          </a:p>
          <a:p>
            <a:pPr marL="0" indent="0">
              <a:buNone/>
            </a:pPr>
            <a:endParaRPr lang="de-DE" sz="2400" b="1" dirty="0"/>
          </a:p>
          <a:p>
            <a:pPr marL="0" indent="0">
              <a:buNone/>
            </a:pPr>
            <a:endParaRPr lang="de-DE" sz="2400" b="1" dirty="0"/>
          </a:p>
        </p:txBody>
      </p:sp>
      <p:sp>
        <p:nvSpPr>
          <p:cNvPr id="4" name="Titel 3">
            <a:extLst>
              <a:ext uri="{FF2B5EF4-FFF2-40B4-BE49-F238E27FC236}">
                <a16:creationId xmlns:a16="http://schemas.microsoft.com/office/drawing/2014/main" id="{9BB9DF4E-B01C-C2D7-C1DD-6F0A705AA57D}"/>
              </a:ext>
            </a:extLst>
          </p:cNvPr>
          <p:cNvSpPr>
            <a:spLocks noGrp="1"/>
          </p:cNvSpPr>
          <p:nvPr>
            <p:ph type="title"/>
          </p:nvPr>
        </p:nvSpPr>
        <p:spPr/>
        <p:txBody>
          <a:bodyPr/>
          <a:lstStyle/>
          <a:p>
            <a:r>
              <a:rPr lang="de-DE" dirty="0"/>
              <a:t>Grundlegendes zu </a:t>
            </a:r>
            <a:r>
              <a:rPr lang="de-DE" dirty="0" err="1"/>
              <a:t>divomath</a:t>
            </a:r>
            <a:endParaRPr lang="de-DE" dirty="0"/>
          </a:p>
        </p:txBody>
      </p:sp>
      <p:sp>
        <p:nvSpPr>
          <p:cNvPr id="8" name="Textplatzhalter 7">
            <a:extLst>
              <a:ext uri="{FF2B5EF4-FFF2-40B4-BE49-F238E27FC236}">
                <a16:creationId xmlns:a16="http://schemas.microsoft.com/office/drawing/2014/main" id="{E8A6DE5E-80D2-37F0-EB85-C3178327A156}"/>
              </a:ext>
            </a:extLst>
          </p:cNvPr>
          <p:cNvSpPr>
            <a:spLocks noGrp="1"/>
          </p:cNvSpPr>
          <p:nvPr>
            <p:ph type="body" sz="quarter" idx="10"/>
          </p:nvPr>
        </p:nvSpPr>
        <p:spPr>
          <a:xfrm>
            <a:off x="252000" y="6622950"/>
            <a:ext cx="11796000" cy="216000"/>
          </a:xfrm>
        </p:spPr>
        <p:txBody>
          <a:bodyPr/>
          <a:lstStyle/>
          <a:p>
            <a:r>
              <a:rPr lang="de-DE" dirty="0"/>
              <a:t>(Abb.: PIKAS </a:t>
            </a:r>
            <a:r>
              <a:rPr lang="de-DE" dirty="0" err="1"/>
              <a:t>digi</a:t>
            </a:r>
            <a:r>
              <a:rPr lang="de-DE" dirty="0"/>
              <a:t> (https://</a:t>
            </a:r>
            <a:r>
              <a:rPr lang="de-DE" dirty="0" err="1"/>
              <a:t>pikas-digi.dzlm.de</a:t>
            </a:r>
            <a:r>
              <a:rPr lang="de-DE" dirty="0"/>
              <a:t>/</a:t>
            </a:r>
            <a:r>
              <a:rPr lang="de-DE" dirty="0" err="1"/>
              <a:t>node</a:t>
            </a:r>
            <a:r>
              <a:rPr lang="de-DE" dirty="0"/>
              <a:t>/32))</a:t>
            </a:r>
          </a:p>
        </p:txBody>
      </p:sp>
      <p:pic>
        <p:nvPicPr>
          <p:cNvPr id="2" name="Inhaltsplatzhalter 9">
            <a:extLst>
              <a:ext uri="{FF2B5EF4-FFF2-40B4-BE49-F238E27FC236}">
                <a16:creationId xmlns:a16="http://schemas.microsoft.com/office/drawing/2014/main" id="{6BF26F0C-8458-1549-F894-E8E3E3EE100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0800" y="1835244"/>
            <a:ext cx="5530465" cy="395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CD1A6717-AE7B-36E6-006B-7EA74B358B80}"/>
              </a:ext>
            </a:extLst>
          </p:cNvPr>
          <p:cNvSpPr/>
          <p:nvPr/>
        </p:nvSpPr>
        <p:spPr bwMode="auto">
          <a:xfrm>
            <a:off x="6416183" y="1835244"/>
            <a:ext cx="5269673" cy="1280160"/>
          </a:xfrm>
          <a:prstGeom prst="rect">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algn="just"/>
            <a:r>
              <a:rPr lang="de-DE" i="1" dirty="0">
                <a:solidFill>
                  <a:schemeClr val="tx1"/>
                </a:solidFill>
                <a:effectLst/>
              </a:rPr>
              <a:t>„Betrachtet man die Fülle der digitalen Angebote zum Mathematiklernen im Internet, so […] sind [viele Angebote] </a:t>
            </a:r>
            <a:r>
              <a:rPr lang="de-DE" b="1" i="1" dirty="0">
                <a:solidFill>
                  <a:schemeClr val="tx1"/>
                </a:solidFill>
                <a:effectLst/>
              </a:rPr>
              <a:t>mehr </a:t>
            </a:r>
            <a:r>
              <a:rPr lang="de-DE" i="1" dirty="0">
                <a:solidFill>
                  <a:schemeClr val="tx1"/>
                </a:solidFill>
                <a:effectLst/>
              </a:rPr>
              <a:t>auf</a:t>
            </a:r>
            <a:r>
              <a:rPr lang="de-DE" b="1" i="1" dirty="0">
                <a:solidFill>
                  <a:schemeClr val="tx1"/>
                </a:solidFill>
                <a:effectLst/>
              </a:rPr>
              <a:t> Kalkül als </a:t>
            </a:r>
            <a:r>
              <a:rPr lang="de-DE" i="1" dirty="0">
                <a:solidFill>
                  <a:schemeClr val="tx1"/>
                </a:solidFill>
                <a:effectLst/>
              </a:rPr>
              <a:t>auf</a:t>
            </a:r>
            <a:r>
              <a:rPr lang="de-DE" b="1" i="1" dirty="0">
                <a:solidFill>
                  <a:schemeClr val="tx1"/>
                </a:solidFill>
                <a:effectLst/>
              </a:rPr>
              <a:t> Verstehen </a:t>
            </a:r>
            <a:r>
              <a:rPr lang="de-DE" i="1" dirty="0">
                <a:solidFill>
                  <a:schemeClr val="tx1"/>
                </a:solidFill>
                <a:effectLst/>
              </a:rPr>
              <a:t>ausgerichtet.“ </a:t>
            </a:r>
          </a:p>
          <a:p>
            <a:pPr marL="0" marR="0" indent="0" algn="l" defTabSz="914400" rtl="0" eaLnBrk="0" fontAlgn="base" latinLnBrk="0" hangingPunct="0">
              <a:lnSpc>
                <a:spcPct val="100000"/>
              </a:lnSpc>
              <a:spcBef>
                <a:spcPct val="0"/>
              </a:spcBef>
              <a:spcAft>
                <a:spcPct val="0"/>
              </a:spcAft>
              <a:buClrTx/>
              <a:buSzTx/>
              <a:buFontTx/>
              <a:buNone/>
              <a:tabLst/>
            </a:pPr>
            <a:endParaRPr kumimoji="0" lang="de-DE" b="0" i="1" u="none" strike="noStrike" cap="none" normalizeH="0" baseline="0" dirty="0" err="1">
              <a:ln>
                <a:noFill/>
              </a:ln>
              <a:solidFill>
                <a:schemeClr val="tx1"/>
              </a:solidFill>
              <a:effectLst/>
            </a:endParaRPr>
          </a:p>
        </p:txBody>
      </p:sp>
      <p:sp>
        <p:nvSpPr>
          <p:cNvPr id="7" name="Rechteck 6">
            <a:extLst>
              <a:ext uri="{FF2B5EF4-FFF2-40B4-BE49-F238E27FC236}">
                <a16:creationId xmlns:a16="http://schemas.microsoft.com/office/drawing/2014/main" id="{D50DA9C9-A8FD-0DFC-CCB3-3D079CB26DC0}"/>
              </a:ext>
            </a:extLst>
          </p:cNvPr>
          <p:cNvSpPr/>
          <p:nvPr/>
        </p:nvSpPr>
        <p:spPr bwMode="auto">
          <a:xfrm>
            <a:off x="6410737" y="4193622"/>
            <a:ext cx="5275119" cy="1280160"/>
          </a:xfrm>
          <a:prstGeom prst="rect">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algn="just"/>
            <a:r>
              <a:rPr lang="de-DE" i="1" dirty="0">
                <a:solidFill>
                  <a:schemeClr val="tx1"/>
                </a:solidFill>
                <a:effectLst/>
              </a:rPr>
              <a:t>„223 der 227 der analysierten Apps [zum Thema ‚Mathe Grundschule‘] weisen </a:t>
            </a:r>
            <a:r>
              <a:rPr lang="de-DE" b="1" i="1" dirty="0">
                <a:solidFill>
                  <a:schemeClr val="tx1"/>
                </a:solidFill>
                <a:effectLst/>
              </a:rPr>
              <a:t>keinerlei</a:t>
            </a:r>
            <a:r>
              <a:rPr lang="de-DE" i="1" dirty="0">
                <a:solidFill>
                  <a:schemeClr val="tx1"/>
                </a:solidFill>
                <a:effectLst/>
              </a:rPr>
              <a:t> explizite Bezüge zur </a:t>
            </a:r>
            <a:r>
              <a:rPr lang="de-DE" b="1" i="1" dirty="0">
                <a:solidFill>
                  <a:schemeClr val="tx1"/>
                </a:solidFill>
                <a:effectLst/>
              </a:rPr>
              <a:t>Förderung prozessbezogener Kompetenzen </a:t>
            </a:r>
            <a:r>
              <a:rPr lang="de-DE" i="1" dirty="0">
                <a:solidFill>
                  <a:schemeClr val="tx1"/>
                </a:solidFill>
                <a:effectLst/>
              </a:rPr>
              <a:t>in den vorliegenden Aufgabenstellungen auf.“ </a:t>
            </a:r>
          </a:p>
          <a:p>
            <a:pPr marL="0" marR="0" indent="0" algn="l" defTabSz="914400" rtl="0" eaLnBrk="0" fontAlgn="base" latinLnBrk="0" hangingPunct="0">
              <a:lnSpc>
                <a:spcPct val="100000"/>
              </a:lnSpc>
              <a:spcBef>
                <a:spcPct val="0"/>
              </a:spcBef>
              <a:spcAft>
                <a:spcPct val="0"/>
              </a:spcAft>
              <a:buClrTx/>
              <a:buSzTx/>
              <a:buFontTx/>
              <a:buNone/>
              <a:tabLst/>
            </a:pPr>
            <a:endParaRPr kumimoji="0" lang="de-DE" b="0" i="1" u="none" strike="noStrike" cap="none" normalizeH="0" baseline="0" dirty="0" err="1">
              <a:ln>
                <a:noFill/>
              </a:ln>
              <a:solidFill>
                <a:schemeClr val="tx1"/>
              </a:solidFill>
              <a:effectLst/>
            </a:endParaRPr>
          </a:p>
        </p:txBody>
      </p:sp>
      <p:sp>
        <p:nvSpPr>
          <p:cNvPr id="9" name="Textfeld 8">
            <a:extLst>
              <a:ext uri="{FF2B5EF4-FFF2-40B4-BE49-F238E27FC236}">
                <a16:creationId xmlns:a16="http://schemas.microsoft.com/office/drawing/2014/main" id="{F4E473A8-34DB-EC1A-210E-96D8D1ABF67D}"/>
              </a:ext>
            </a:extLst>
          </p:cNvPr>
          <p:cNvSpPr txBox="1"/>
          <p:nvPr/>
        </p:nvSpPr>
        <p:spPr>
          <a:xfrm>
            <a:off x="7886027" y="3121223"/>
            <a:ext cx="3799829" cy="307777"/>
          </a:xfrm>
          <a:prstGeom prst="rect">
            <a:avLst/>
          </a:prstGeom>
          <a:noFill/>
        </p:spPr>
        <p:txBody>
          <a:bodyPr wrap="square" rtlCol="0">
            <a:spAutoFit/>
          </a:bodyPr>
          <a:lstStyle/>
          <a:p>
            <a:pPr algn="r"/>
            <a:r>
              <a:rPr lang="de-DE" sz="1400" dirty="0">
                <a:solidFill>
                  <a:schemeClr val="bg1">
                    <a:lumMod val="50000"/>
                  </a:schemeClr>
                </a:solidFill>
                <a:latin typeface="+mj-lt"/>
              </a:rPr>
              <a:t>(Öttl, Lange, Thurm, Selter &amp; Barzel 2020, S. 51)</a:t>
            </a:r>
          </a:p>
        </p:txBody>
      </p:sp>
      <p:sp>
        <p:nvSpPr>
          <p:cNvPr id="10" name="Textfeld 9">
            <a:extLst>
              <a:ext uri="{FF2B5EF4-FFF2-40B4-BE49-F238E27FC236}">
                <a16:creationId xmlns:a16="http://schemas.microsoft.com/office/drawing/2014/main" id="{E8A43DE2-6A2D-C902-62FA-7904B64CC7B3}"/>
              </a:ext>
            </a:extLst>
          </p:cNvPr>
          <p:cNvSpPr txBox="1"/>
          <p:nvPr/>
        </p:nvSpPr>
        <p:spPr>
          <a:xfrm>
            <a:off x="7886027" y="5479601"/>
            <a:ext cx="3799829" cy="307777"/>
          </a:xfrm>
          <a:prstGeom prst="rect">
            <a:avLst/>
          </a:prstGeom>
          <a:noFill/>
        </p:spPr>
        <p:txBody>
          <a:bodyPr wrap="square" rtlCol="0">
            <a:spAutoFit/>
          </a:bodyPr>
          <a:lstStyle/>
          <a:p>
            <a:pPr algn="r"/>
            <a:r>
              <a:rPr lang="de-DE" sz="1400" dirty="0">
                <a:solidFill>
                  <a:schemeClr val="bg1">
                    <a:lumMod val="50000"/>
                  </a:schemeClr>
                </a:solidFill>
                <a:latin typeface="+mj-lt"/>
              </a:rPr>
              <a:t>(Walter &amp; Schwätzer 2023, S. 17)</a:t>
            </a:r>
          </a:p>
        </p:txBody>
      </p:sp>
    </p:spTree>
    <p:extLst>
      <p:ext uri="{BB962C8B-B14F-4D97-AF65-F5344CB8AC3E}">
        <p14:creationId xmlns:p14="http://schemas.microsoft.com/office/powerpoint/2010/main" val="218887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48E4E42-54B1-E7E2-4789-DE1EB03EAAFB}"/>
              </a:ext>
            </a:extLst>
          </p:cNvPr>
          <p:cNvSpPr>
            <a:spLocks noGrp="1"/>
          </p:cNvSpPr>
          <p:nvPr>
            <p:ph idx="1"/>
          </p:nvPr>
        </p:nvSpPr>
        <p:spPr/>
        <p:txBody>
          <a:bodyPr/>
          <a:lstStyle/>
          <a:p>
            <a:pPr marL="0" indent="0">
              <a:buNone/>
            </a:pPr>
            <a:r>
              <a:rPr lang="de-DE" b="1" dirty="0"/>
              <a:t>Was ist                     ?</a:t>
            </a:r>
          </a:p>
          <a:p>
            <a:r>
              <a:rPr lang="de-DE" b="1" dirty="0">
                <a:solidFill>
                  <a:schemeClr val="tx2"/>
                </a:solidFill>
              </a:rPr>
              <a:t>Di</a:t>
            </a:r>
            <a:r>
              <a:rPr lang="de-DE" dirty="0"/>
              <a:t>gitale </a:t>
            </a:r>
            <a:r>
              <a:rPr lang="de-DE" b="1" dirty="0">
                <a:solidFill>
                  <a:schemeClr val="tx2"/>
                </a:solidFill>
              </a:rPr>
              <a:t>v</a:t>
            </a:r>
            <a:r>
              <a:rPr lang="de-DE" dirty="0"/>
              <a:t>erstehens</a:t>
            </a:r>
            <a:r>
              <a:rPr lang="de-DE" b="1" dirty="0">
                <a:solidFill>
                  <a:schemeClr val="tx2"/>
                </a:solidFill>
              </a:rPr>
              <a:t>o</a:t>
            </a:r>
            <a:r>
              <a:rPr lang="de-DE" dirty="0"/>
              <a:t>rientierte Lernumgebung zur Sicherung </a:t>
            </a:r>
            <a:r>
              <a:rPr lang="de-DE" b="1" dirty="0">
                <a:solidFill>
                  <a:schemeClr val="tx2"/>
                </a:solidFill>
              </a:rPr>
              <a:t>math</a:t>
            </a:r>
            <a:r>
              <a:rPr lang="de-DE" dirty="0"/>
              <a:t>ematischer Basiskompetenzen</a:t>
            </a:r>
          </a:p>
          <a:p>
            <a:r>
              <a:rPr lang="de-DE" dirty="0"/>
              <a:t>Zentrale Gestaltungsprinzipien:</a:t>
            </a:r>
          </a:p>
          <a:p>
            <a:endParaRPr lang="de-DE" dirty="0"/>
          </a:p>
          <a:p>
            <a:pPr marL="0" indent="0">
              <a:buNone/>
            </a:pPr>
            <a:endParaRPr lang="de-DE" dirty="0"/>
          </a:p>
          <a:p>
            <a:endParaRPr lang="de-DE" dirty="0"/>
          </a:p>
          <a:p>
            <a:endParaRPr lang="de-DE" dirty="0"/>
          </a:p>
          <a:p>
            <a:pPr marL="216100" lvl="2" indent="0">
              <a:buNone/>
            </a:pPr>
            <a:endParaRPr lang="de-DE" dirty="0">
              <a:sym typeface="Wingdings" pitchFamily="2" charset="2"/>
            </a:endParaRPr>
          </a:p>
          <a:p>
            <a:pPr marL="216100" lvl="2" indent="0">
              <a:buNone/>
            </a:pPr>
            <a:endParaRPr lang="de-DE" sz="1200" dirty="0">
              <a:sym typeface="Wingdings" pitchFamily="2" charset="2"/>
            </a:endParaRPr>
          </a:p>
          <a:p>
            <a:pPr marL="864000" lvl="4" indent="0">
              <a:spcAft>
                <a:spcPts val="1200"/>
              </a:spcAft>
              <a:buNone/>
            </a:pPr>
            <a:r>
              <a:rPr lang="de-DE" dirty="0"/>
              <a:t>Vernetzung von konzeptuellem und prozeduralem Wissen </a:t>
            </a:r>
          </a:p>
          <a:p>
            <a:pPr marL="864000" lvl="4" indent="0">
              <a:spcAft>
                <a:spcPts val="1200"/>
              </a:spcAft>
              <a:buNone/>
            </a:pPr>
            <a:r>
              <a:rPr lang="de-DE" dirty="0"/>
              <a:t>Kein Selbstlernbetrieb, sondern reichhaltiges Mathematiklernen durch reichhaltige Sprachhandlungen</a:t>
            </a:r>
            <a:endParaRPr lang="de-DE" dirty="0">
              <a:solidFill>
                <a:schemeClr val="tx2"/>
              </a:solidFill>
              <a:sym typeface="Wingdings" pitchFamily="2" charset="2"/>
            </a:endParaRPr>
          </a:p>
          <a:p>
            <a:pPr marL="864000" lvl="3" indent="0">
              <a:spcAft>
                <a:spcPts val="1200"/>
              </a:spcAft>
              <a:buNone/>
            </a:pPr>
            <a:r>
              <a:rPr lang="de-DE" dirty="0">
                <a:solidFill>
                  <a:schemeClr val="tx2"/>
                </a:solidFill>
                <a:sym typeface="Wingdings" pitchFamily="2" charset="2"/>
              </a:rPr>
              <a:t>Unterstützung </a:t>
            </a:r>
            <a:r>
              <a:rPr lang="de-DE" b="1" dirty="0">
                <a:solidFill>
                  <a:schemeClr val="tx2"/>
                </a:solidFill>
                <a:sym typeface="Wingdings" pitchFamily="2" charset="2"/>
              </a:rPr>
              <a:t>beim Lernen </a:t>
            </a:r>
            <a:r>
              <a:rPr lang="de-DE" dirty="0">
                <a:solidFill>
                  <a:schemeClr val="tx2"/>
                </a:solidFill>
                <a:sym typeface="Wingdings" pitchFamily="2" charset="2"/>
              </a:rPr>
              <a:t>neuer Inhalte – nicht nur </a:t>
            </a:r>
            <a:r>
              <a:rPr lang="de-DE" dirty="0" err="1">
                <a:solidFill>
                  <a:schemeClr val="tx2"/>
                </a:solidFill>
                <a:sym typeface="Wingdings" pitchFamily="2" charset="2"/>
              </a:rPr>
              <a:t>für‘s</a:t>
            </a:r>
            <a:r>
              <a:rPr lang="de-DE" dirty="0">
                <a:solidFill>
                  <a:schemeClr val="tx2"/>
                </a:solidFill>
                <a:sym typeface="Wingdings" pitchFamily="2" charset="2"/>
              </a:rPr>
              <a:t> Üben danach!</a:t>
            </a:r>
            <a:endParaRPr lang="de-DE" sz="2800" dirty="0">
              <a:solidFill>
                <a:schemeClr val="tx2"/>
              </a:solidFill>
            </a:endParaRPr>
          </a:p>
        </p:txBody>
      </p:sp>
      <p:sp>
        <p:nvSpPr>
          <p:cNvPr id="3" name="Titel 2">
            <a:extLst>
              <a:ext uri="{FF2B5EF4-FFF2-40B4-BE49-F238E27FC236}">
                <a16:creationId xmlns:a16="http://schemas.microsoft.com/office/drawing/2014/main" id="{E88539CE-914A-2C27-C68A-63746B9D1CDF}"/>
              </a:ext>
            </a:extLst>
          </p:cNvPr>
          <p:cNvSpPr>
            <a:spLocks noGrp="1"/>
          </p:cNvSpPr>
          <p:nvPr>
            <p:ph type="title"/>
          </p:nvPr>
        </p:nvSpPr>
        <p:spPr/>
        <p:txBody>
          <a:bodyPr/>
          <a:lstStyle/>
          <a:p>
            <a:r>
              <a:rPr lang="de-DE" dirty="0"/>
              <a:t>Grundlegendes zu </a:t>
            </a:r>
            <a:r>
              <a:rPr lang="de-DE" dirty="0" err="1"/>
              <a:t>divomath</a:t>
            </a:r>
            <a:endParaRPr lang="de-DE" dirty="0"/>
          </a:p>
        </p:txBody>
      </p:sp>
      <p:sp>
        <p:nvSpPr>
          <p:cNvPr id="4" name="Textplatzhalter 3">
            <a:extLst>
              <a:ext uri="{FF2B5EF4-FFF2-40B4-BE49-F238E27FC236}">
                <a16:creationId xmlns:a16="http://schemas.microsoft.com/office/drawing/2014/main" id="{2C365475-8A00-CE62-2A80-277E70F2DDEE}"/>
              </a:ext>
            </a:extLst>
          </p:cNvPr>
          <p:cNvSpPr>
            <a:spLocks noGrp="1"/>
          </p:cNvSpPr>
          <p:nvPr>
            <p:ph type="body" sz="quarter" idx="10"/>
          </p:nvPr>
        </p:nvSpPr>
        <p:spPr/>
        <p:txBody>
          <a:bodyPr/>
          <a:lstStyle/>
          <a:p>
            <a:r>
              <a:rPr lang="de-DE" sz="1100" dirty="0">
                <a:solidFill>
                  <a:schemeClr val="accent1"/>
                </a:solidFill>
              </a:rPr>
              <a:t>(Prediger et al. 2022, S. 6; Abraham et al. 2022, S. 7f.)</a:t>
            </a:r>
          </a:p>
          <a:p>
            <a:endParaRPr lang="de-DE" dirty="0"/>
          </a:p>
        </p:txBody>
      </p:sp>
      <p:grpSp>
        <p:nvGrpSpPr>
          <p:cNvPr id="20" name="Gruppieren 19">
            <a:extLst>
              <a:ext uri="{FF2B5EF4-FFF2-40B4-BE49-F238E27FC236}">
                <a16:creationId xmlns:a16="http://schemas.microsoft.com/office/drawing/2014/main" id="{9F9B190D-2855-59ED-32A6-AF54E1765FEA}"/>
              </a:ext>
            </a:extLst>
          </p:cNvPr>
          <p:cNvGrpSpPr>
            <a:grpSpLocks noChangeAspect="1"/>
          </p:cNvGrpSpPr>
          <p:nvPr/>
        </p:nvGrpSpPr>
        <p:grpSpPr>
          <a:xfrm>
            <a:off x="566980" y="3587229"/>
            <a:ext cx="3690001" cy="936000"/>
            <a:chOff x="4510710" y="4683043"/>
            <a:chExt cx="2696540" cy="684000"/>
          </a:xfrm>
        </p:grpSpPr>
        <p:sp>
          <p:nvSpPr>
            <p:cNvPr id="21" name="Abgerundetes Rechteck 22">
              <a:extLst>
                <a:ext uri="{FF2B5EF4-FFF2-40B4-BE49-F238E27FC236}">
                  <a16:creationId xmlns:a16="http://schemas.microsoft.com/office/drawing/2014/main" id="{14E29760-A81F-12E1-0E64-FBCDC7BC768B}"/>
                </a:ext>
              </a:extLst>
            </p:cNvPr>
            <p:cNvSpPr/>
            <p:nvPr/>
          </p:nvSpPr>
          <p:spPr bwMode="auto">
            <a:xfrm>
              <a:off x="4829515" y="4732656"/>
              <a:ext cx="2377735" cy="584775"/>
            </a:xfrm>
            <a:prstGeom prst="roundRect">
              <a:avLst>
                <a:gd name="adj" fmla="val 16466"/>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pPr indent="-9525"/>
              <a:r>
                <a:rPr lang="de-DE" dirty="0">
                  <a:solidFill>
                    <a:schemeClr val="tx2"/>
                  </a:solidFill>
                  <a:latin typeface="Calibri"/>
                  <a:cs typeface="Calibri"/>
                </a:rPr>
                <a:t>Lernenden-Orientierung &amp; Adaptivität</a:t>
              </a:r>
            </a:p>
          </p:txBody>
        </p:sp>
        <p:pic>
          <p:nvPicPr>
            <p:cNvPr id="22" name="Grafik 7">
              <a:extLst>
                <a:ext uri="{FF2B5EF4-FFF2-40B4-BE49-F238E27FC236}">
                  <a16:creationId xmlns:a16="http://schemas.microsoft.com/office/drawing/2014/main" id="{64FD3E5A-E0F9-157B-67A6-9166A3FCCA85}"/>
                </a:ext>
              </a:extLst>
            </p:cNvPr>
            <p:cNvPicPr>
              <a:picLocks noChangeAspect="1"/>
            </p:cNvPicPr>
            <p:nvPr/>
          </p:nvPicPr>
          <p:blipFill>
            <a:blip r:embed="rId3"/>
            <a:stretch>
              <a:fillRect/>
            </a:stretch>
          </p:blipFill>
          <p:spPr bwMode="auto">
            <a:xfrm>
              <a:off x="4510710" y="4683043"/>
              <a:ext cx="684000" cy="684000"/>
            </a:xfrm>
            <a:prstGeom prst="rect">
              <a:avLst/>
            </a:prstGeom>
            <a:effectLst>
              <a:outerShdw blurRad="50800" dist="38100" dir="2700000" algn="tl" rotWithShape="0">
                <a:schemeClr val="tx2">
                  <a:alpha val="40000"/>
                </a:schemeClr>
              </a:outerShdw>
            </a:effectLst>
          </p:spPr>
        </p:pic>
      </p:grpSp>
      <p:grpSp>
        <p:nvGrpSpPr>
          <p:cNvPr id="23" name="Gruppieren 22">
            <a:extLst>
              <a:ext uri="{FF2B5EF4-FFF2-40B4-BE49-F238E27FC236}">
                <a16:creationId xmlns:a16="http://schemas.microsoft.com/office/drawing/2014/main" id="{034DE9EC-2687-0911-3DF6-1ADDDE22F7DF}"/>
              </a:ext>
            </a:extLst>
          </p:cNvPr>
          <p:cNvGrpSpPr>
            <a:grpSpLocks noChangeAspect="1"/>
          </p:cNvGrpSpPr>
          <p:nvPr/>
        </p:nvGrpSpPr>
        <p:grpSpPr>
          <a:xfrm>
            <a:off x="5907889" y="2461364"/>
            <a:ext cx="3689983" cy="936000"/>
            <a:chOff x="4510710" y="5529462"/>
            <a:chExt cx="2696541" cy="684000"/>
          </a:xfrm>
        </p:grpSpPr>
        <p:sp>
          <p:nvSpPr>
            <p:cNvPr id="24" name="Abgerundetes Rechteck 26">
              <a:extLst>
                <a:ext uri="{FF2B5EF4-FFF2-40B4-BE49-F238E27FC236}">
                  <a16:creationId xmlns:a16="http://schemas.microsoft.com/office/drawing/2014/main" id="{4A9A3B02-C023-6037-3521-1DC1493C54BD}"/>
                </a:ext>
              </a:extLst>
            </p:cNvPr>
            <p:cNvSpPr/>
            <p:nvPr/>
          </p:nvSpPr>
          <p:spPr bwMode="auto">
            <a:xfrm>
              <a:off x="4829515" y="5579075"/>
              <a:ext cx="2377736" cy="584775"/>
            </a:xfrm>
            <a:prstGeom prst="roundRect">
              <a:avLst>
                <a:gd name="adj" fmla="val 16466"/>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r>
                <a:rPr lang="de-DE" dirty="0">
                  <a:solidFill>
                    <a:schemeClr val="tx2"/>
                  </a:solidFill>
                  <a:latin typeface="Calibri"/>
                  <a:cs typeface="Calibri"/>
                </a:rPr>
                <a:t>Kommunikationsförderung</a:t>
              </a:r>
              <a:endParaRPr lang="de-DE" sz="14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5" name="Grafik 8">
              <a:extLst>
                <a:ext uri="{FF2B5EF4-FFF2-40B4-BE49-F238E27FC236}">
                  <a16:creationId xmlns:a16="http://schemas.microsoft.com/office/drawing/2014/main" id="{6742B225-3E2F-1A85-EE33-18DA56B88199}"/>
                </a:ext>
              </a:extLst>
            </p:cNvPr>
            <p:cNvPicPr>
              <a:picLocks noChangeAspect="1"/>
            </p:cNvPicPr>
            <p:nvPr/>
          </p:nvPicPr>
          <p:blipFill>
            <a:blip r:embed="rId4"/>
            <a:stretch>
              <a:fillRect/>
            </a:stretch>
          </p:blipFill>
          <p:spPr bwMode="auto">
            <a:xfrm>
              <a:off x="4510710" y="5529462"/>
              <a:ext cx="684000" cy="684000"/>
            </a:xfrm>
            <a:prstGeom prst="rect">
              <a:avLst/>
            </a:prstGeom>
            <a:effectLst>
              <a:outerShdw blurRad="50800" dist="38100" dir="2700000" algn="tl" rotWithShape="0">
                <a:schemeClr val="tx2">
                  <a:alpha val="40000"/>
                </a:schemeClr>
              </a:outerShdw>
            </a:effectLst>
          </p:spPr>
        </p:pic>
      </p:grpSp>
      <p:grpSp>
        <p:nvGrpSpPr>
          <p:cNvPr id="26" name="Gruppieren 25">
            <a:extLst>
              <a:ext uri="{FF2B5EF4-FFF2-40B4-BE49-F238E27FC236}">
                <a16:creationId xmlns:a16="http://schemas.microsoft.com/office/drawing/2014/main" id="{FB5280E4-94F7-EF74-3576-E247C3A2835D}"/>
              </a:ext>
            </a:extLst>
          </p:cNvPr>
          <p:cNvGrpSpPr>
            <a:grpSpLocks noChangeAspect="1"/>
          </p:cNvGrpSpPr>
          <p:nvPr/>
        </p:nvGrpSpPr>
        <p:grpSpPr>
          <a:xfrm>
            <a:off x="1781628" y="2429751"/>
            <a:ext cx="3690002" cy="936000"/>
            <a:chOff x="4510710" y="2996952"/>
            <a:chExt cx="2696541" cy="684000"/>
          </a:xfrm>
        </p:grpSpPr>
        <p:sp>
          <p:nvSpPr>
            <p:cNvPr id="27" name="Abgerundetes Rechteck 29">
              <a:extLst>
                <a:ext uri="{FF2B5EF4-FFF2-40B4-BE49-F238E27FC236}">
                  <a16:creationId xmlns:a16="http://schemas.microsoft.com/office/drawing/2014/main" id="{3C5787C0-8663-F29B-E518-D51A76C105F3}"/>
                </a:ext>
              </a:extLst>
            </p:cNvPr>
            <p:cNvSpPr/>
            <p:nvPr/>
          </p:nvSpPr>
          <p:spPr bwMode="auto">
            <a:xfrm>
              <a:off x="4829515" y="3046565"/>
              <a:ext cx="2377736" cy="584775"/>
            </a:xfrm>
            <a:prstGeom prst="roundRect">
              <a:avLst>
                <a:gd name="adj" fmla="val 16466"/>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r>
                <a:rPr lang="de-DE" dirty="0">
                  <a:solidFill>
                    <a:schemeClr val="tx2"/>
                  </a:solidFill>
                  <a:latin typeface="Calibri"/>
                  <a:cs typeface="Calibri"/>
                </a:rPr>
                <a:t>Verstehensorientierung</a:t>
              </a:r>
              <a:endParaRPr lang="de-DE" sz="14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8" name="Grafik 27">
              <a:extLst>
                <a:ext uri="{FF2B5EF4-FFF2-40B4-BE49-F238E27FC236}">
                  <a16:creationId xmlns:a16="http://schemas.microsoft.com/office/drawing/2014/main" id="{165B2CB8-2EDB-8AE5-445A-B1F928E61284}"/>
                </a:ext>
              </a:extLst>
            </p:cNvPr>
            <p:cNvPicPr>
              <a:picLocks noChangeAspect="1"/>
            </p:cNvPicPr>
            <p:nvPr/>
          </p:nvPicPr>
          <p:blipFill>
            <a:blip r:embed="rId5"/>
            <a:stretch>
              <a:fillRect/>
            </a:stretch>
          </p:blipFill>
          <p:spPr bwMode="auto">
            <a:xfrm>
              <a:off x="4510710" y="2996952"/>
              <a:ext cx="684000" cy="684000"/>
            </a:xfrm>
            <a:prstGeom prst="rect">
              <a:avLst/>
            </a:prstGeom>
            <a:effectLst>
              <a:outerShdw blurRad="50800" dist="38100" dir="2700000" algn="tl" rotWithShape="0">
                <a:schemeClr val="tx2">
                  <a:alpha val="40000"/>
                </a:schemeClr>
              </a:outerShdw>
            </a:effectLst>
          </p:spPr>
        </p:pic>
      </p:grpSp>
      <p:grpSp>
        <p:nvGrpSpPr>
          <p:cNvPr id="29" name="Gruppieren 28">
            <a:extLst>
              <a:ext uri="{FF2B5EF4-FFF2-40B4-BE49-F238E27FC236}">
                <a16:creationId xmlns:a16="http://schemas.microsoft.com/office/drawing/2014/main" id="{AD8995C6-AAA0-7121-DA52-EB0BA533FC3F}"/>
              </a:ext>
            </a:extLst>
          </p:cNvPr>
          <p:cNvGrpSpPr>
            <a:grpSpLocks noChangeAspect="1"/>
          </p:cNvGrpSpPr>
          <p:nvPr/>
        </p:nvGrpSpPr>
        <p:grpSpPr>
          <a:xfrm>
            <a:off x="4344651" y="3559569"/>
            <a:ext cx="3690001" cy="936000"/>
            <a:chOff x="4510710" y="2173209"/>
            <a:chExt cx="2696540" cy="684000"/>
          </a:xfrm>
        </p:grpSpPr>
        <p:sp>
          <p:nvSpPr>
            <p:cNvPr id="30" name="Abgerundetes Rechteck 32">
              <a:extLst>
                <a:ext uri="{FF2B5EF4-FFF2-40B4-BE49-F238E27FC236}">
                  <a16:creationId xmlns:a16="http://schemas.microsoft.com/office/drawing/2014/main" id="{0163E1B4-3CFF-2138-CB26-6A5955D117F1}"/>
                </a:ext>
              </a:extLst>
            </p:cNvPr>
            <p:cNvSpPr/>
            <p:nvPr/>
          </p:nvSpPr>
          <p:spPr bwMode="auto">
            <a:xfrm>
              <a:off x="4829515" y="2222822"/>
              <a:ext cx="2377735" cy="584775"/>
            </a:xfrm>
            <a:prstGeom prst="roundRect">
              <a:avLst>
                <a:gd name="adj" fmla="val 16466"/>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pPr indent="-9525"/>
              <a:r>
                <a:rPr lang="de-DE" dirty="0">
                  <a:solidFill>
                    <a:schemeClr val="tx2"/>
                  </a:solidFill>
                  <a:latin typeface="Calibri"/>
                  <a:cs typeface="Calibri"/>
                </a:rPr>
                <a:t>Kognitive Aktivierung</a:t>
              </a:r>
              <a:endParaRPr lang="de-DE"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1" name="Grafik 30">
              <a:extLst>
                <a:ext uri="{FF2B5EF4-FFF2-40B4-BE49-F238E27FC236}">
                  <a16:creationId xmlns:a16="http://schemas.microsoft.com/office/drawing/2014/main" id="{D052D0C9-C470-ED9D-DADD-15D5E43DB264}"/>
                </a:ext>
              </a:extLst>
            </p:cNvPr>
            <p:cNvPicPr>
              <a:picLocks noChangeAspect="1"/>
            </p:cNvPicPr>
            <p:nvPr/>
          </p:nvPicPr>
          <p:blipFill>
            <a:blip r:embed="rId6"/>
            <a:stretch>
              <a:fillRect/>
            </a:stretch>
          </p:blipFill>
          <p:spPr bwMode="auto">
            <a:xfrm>
              <a:off x="4510710" y="2173209"/>
              <a:ext cx="684000" cy="684000"/>
            </a:xfrm>
            <a:prstGeom prst="rect">
              <a:avLst/>
            </a:prstGeom>
            <a:effectLst>
              <a:outerShdw blurRad="50800" dist="38100" dir="2700000" algn="tl" rotWithShape="0">
                <a:schemeClr val="tx2">
                  <a:alpha val="40000"/>
                </a:schemeClr>
              </a:outerShdw>
            </a:effectLst>
          </p:spPr>
        </p:pic>
      </p:grpSp>
      <p:grpSp>
        <p:nvGrpSpPr>
          <p:cNvPr id="32" name="Gruppieren 31">
            <a:extLst>
              <a:ext uri="{FF2B5EF4-FFF2-40B4-BE49-F238E27FC236}">
                <a16:creationId xmlns:a16="http://schemas.microsoft.com/office/drawing/2014/main" id="{57643222-94F3-A682-0454-40E6AC84BADC}"/>
              </a:ext>
            </a:extLst>
          </p:cNvPr>
          <p:cNvGrpSpPr>
            <a:grpSpLocks noChangeAspect="1"/>
          </p:cNvGrpSpPr>
          <p:nvPr/>
        </p:nvGrpSpPr>
        <p:grpSpPr>
          <a:xfrm>
            <a:off x="8122321" y="3499251"/>
            <a:ext cx="3690002" cy="936000"/>
            <a:chOff x="4510710" y="3861048"/>
            <a:chExt cx="2696541" cy="684000"/>
          </a:xfrm>
        </p:grpSpPr>
        <p:sp>
          <p:nvSpPr>
            <p:cNvPr id="33" name="Abgerundetes Rechteck 35">
              <a:extLst>
                <a:ext uri="{FF2B5EF4-FFF2-40B4-BE49-F238E27FC236}">
                  <a16:creationId xmlns:a16="http://schemas.microsoft.com/office/drawing/2014/main" id="{A6BA9C42-674D-392B-9DC0-539399E7B0EB}"/>
                </a:ext>
              </a:extLst>
            </p:cNvPr>
            <p:cNvSpPr/>
            <p:nvPr/>
          </p:nvSpPr>
          <p:spPr bwMode="auto">
            <a:xfrm>
              <a:off x="4829515" y="3910661"/>
              <a:ext cx="2377736" cy="584775"/>
            </a:xfrm>
            <a:prstGeom prst="roundRect">
              <a:avLst>
                <a:gd name="adj" fmla="val 16466"/>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576000" tIns="0" rIns="108000" bIns="0" numCol="1" rtlCol="0" anchor="ctr" anchorCtr="0" compatLnSpc="1">
              <a:prstTxWarp prst="textNoShape">
                <a:avLst/>
              </a:prstTxWarp>
            </a:bodyPr>
            <a:lstStyle/>
            <a:p>
              <a:r>
                <a:rPr lang="de-DE" dirty="0">
                  <a:solidFill>
                    <a:schemeClr val="tx2"/>
                  </a:solidFill>
                  <a:latin typeface="Calibri"/>
                  <a:cs typeface="Calibri"/>
                </a:rPr>
                <a:t>Durchgängigkeit</a:t>
              </a:r>
              <a:endParaRPr lang="de-DE" sz="1600" dirty="0">
                <a:latin typeface="Calibri" panose="020F0502020204030204" pitchFamily="34" charset="0"/>
              </a:endParaRPr>
            </a:p>
          </p:txBody>
        </p:sp>
        <p:pic>
          <p:nvPicPr>
            <p:cNvPr id="34" name="Grafik 9">
              <a:extLst>
                <a:ext uri="{FF2B5EF4-FFF2-40B4-BE49-F238E27FC236}">
                  <a16:creationId xmlns:a16="http://schemas.microsoft.com/office/drawing/2014/main" id="{8694FDC2-DEBD-28F2-836E-FD866D194648}"/>
                </a:ext>
              </a:extLst>
            </p:cNvPr>
            <p:cNvPicPr>
              <a:picLocks noChangeAspect="1"/>
            </p:cNvPicPr>
            <p:nvPr/>
          </p:nvPicPr>
          <p:blipFill>
            <a:blip r:embed="rId7"/>
            <a:stretch>
              <a:fillRect/>
            </a:stretch>
          </p:blipFill>
          <p:spPr bwMode="auto">
            <a:xfrm>
              <a:off x="4510710" y="3861048"/>
              <a:ext cx="684000" cy="684000"/>
            </a:xfrm>
            <a:prstGeom prst="rect">
              <a:avLst/>
            </a:prstGeom>
            <a:effectLst>
              <a:outerShdw blurRad="50800" dist="38100" dir="2700000" algn="tl" rotWithShape="0">
                <a:schemeClr val="tx2">
                  <a:alpha val="40000"/>
                </a:schemeClr>
              </a:outerShdw>
            </a:effectLst>
          </p:spPr>
        </p:pic>
      </p:grpSp>
      <p:sp>
        <p:nvSpPr>
          <p:cNvPr id="36" name="Bogen 35">
            <a:extLst>
              <a:ext uri="{FF2B5EF4-FFF2-40B4-BE49-F238E27FC236}">
                <a16:creationId xmlns:a16="http://schemas.microsoft.com/office/drawing/2014/main" id="{46B2A610-C6A8-31DF-5339-9EDE292B4137}"/>
              </a:ext>
            </a:extLst>
          </p:cNvPr>
          <p:cNvSpPr/>
          <p:nvPr/>
        </p:nvSpPr>
        <p:spPr bwMode="auto">
          <a:xfrm>
            <a:off x="-463961" y="5183423"/>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7" name="Bogen 36">
            <a:extLst>
              <a:ext uri="{FF2B5EF4-FFF2-40B4-BE49-F238E27FC236}">
                <a16:creationId xmlns:a16="http://schemas.microsoft.com/office/drawing/2014/main" id="{20D2FE31-227B-C2A0-5574-70B69ED630CD}"/>
              </a:ext>
            </a:extLst>
          </p:cNvPr>
          <p:cNvSpPr/>
          <p:nvPr/>
        </p:nvSpPr>
        <p:spPr bwMode="auto">
          <a:xfrm>
            <a:off x="-468837" y="5689839"/>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38" name="Bogen 37">
            <a:extLst>
              <a:ext uri="{FF2B5EF4-FFF2-40B4-BE49-F238E27FC236}">
                <a16:creationId xmlns:a16="http://schemas.microsoft.com/office/drawing/2014/main" id="{871E8155-CE32-A66E-0FCD-031F8FC6A40F}"/>
              </a:ext>
            </a:extLst>
          </p:cNvPr>
          <p:cNvSpPr/>
          <p:nvPr/>
        </p:nvSpPr>
        <p:spPr bwMode="auto">
          <a:xfrm>
            <a:off x="-470212" y="6204564"/>
            <a:ext cx="2061882" cy="1173892"/>
          </a:xfrm>
          <a:prstGeom prst="arc">
            <a:avLst>
              <a:gd name="adj1" fmla="val 14731762"/>
              <a:gd name="adj2" fmla="val 18255887"/>
            </a:avLst>
          </a:prstGeom>
          <a:noFill/>
          <a:ln w="76200" cap="flat" cmpd="sng" algn="ctr">
            <a:solidFill>
              <a:srgbClr val="CCDEE1"/>
            </a:solidFill>
            <a:prstDash val="solid"/>
            <a:round/>
            <a:headEnd type="none" w="med" len="med"/>
            <a:tailEnd type="triangle" w="lg"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5" name="Grafik 4">
            <a:extLst>
              <a:ext uri="{FF2B5EF4-FFF2-40B4-BE49-F238E27FC236}">
                <a16:creationId xmlns:a16="http://schemas.microsoft.com/office/drawing/2014/main" id="{1AA84F99-3A64-C09F-043B-D682AF2912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5839" y="1005902"/>
            <a:ext cx="1171577" cy="316576"/>
          </a:xfrm>
          <a:prstGeom prst="rect">
            <a:avLst/>
          </a:prstGeom>
        </p:spPr>
      </p:pic>
    </p:spTree>
    <p:extLst>
      <p:ext uri="{BB962C8B-B14F-4D97-AF65-F5344CB8AC3E}">
        <p14:creationId xmlns:p14="http://schemas.microsoft.com/office/powerpoint/2010/main" val="276555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20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20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2000"/>
                                        <p:tgtEl>
                                          <p:spTgt spid="29"/>
                                        </p:tgtEl>
                                      </p:cBhvr>
                                    </p:animEffect>
                                  </p:childTnLst>
                                </p:cTn>
                              </p:par>
                              <p:par>
                                <p:cTn id="25" presetID="10"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0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9F977A0-B076-3873-914E-027928747A25}"/>
              </a:ext>
            </a:extLst>
          </p:cNvPr>
          <p:cNvSpPr>
            <a:spLocks noGrp="1"/>
          </p:cNvSpPr>
          <p:nvPr>
            <p:ph idx="1"/>
          </p:nvPr>
        </p:nvSpPr>
        <p:spPr/>
        <p:txBody>
          <a:bodyPr/>
          <a:lstStyle/>
          <a:p>
            <a:pPr marL="0" indent="0">
              <a:buNone/>
            </a:pPr>
            <a:r>
              <a:rPr lang="de-DE" b="1" dirty="0"/>
              <a:t>Struktur von divomath</a:t>
            </a:r>
          </a:p>
          <a:p>
            <a:r>
              <a:rPr lang="de-DE" dirty="0"/>
              <a:t>„Schulbuch-ähnliches“ Angebot: vielfältige Inhaltsbereiche</a:t>
            </a:r>
          </a:p>
          <a:p>
            <a:r>
              <a:rPr lang="de-DE" dirty="0"/>
              <a:t>Modularer Aufbau:</a:t>
            </a:r>
          </a:p>
          <a:p>
            <a:endParaRPr lang="de-DE" dirty="0"/>
          </a:p>
          <a:p>
            <a:endParaRPr lang="de-DE" dirty="0"/>
          </a:p>
          <a:p>
            <a:endParaRPr lang="de-DE" dirty="0"/>
          </a:p>
          <a:p>
            <a:endParaRPr lang="de-DE" dirty="0"/>
          </a:p>
          <a:p>
            <a:endParaRPr lang="de-DE" dirty="0"/>
          </a:p>
          <a:p>
            <a:endParaRPr lang="de-DE" dirty="0"/>
          </a:p>
          <a:p>
            <a:endParaRPr lang="de-DE" dirty="0"/>
          </a:p>
          <a:p>
            <a:r>
              <a:rPr lang="de-DE" dirty="0"/>
              <a:t>Inhaltsbereiche in Entwicklung: Divisionsverständnis, Zahlenraum bis 1 Million, Symmetrie, …</a:t>
            </a:r>
          </a:p>
        </p:txBody>
      </p:sp>
      <p:sp>
        <p:nvSpPr>
          <p:cNvPr id="3" name="Titel 2">
            <a:extLst>
              <a:ext uri="{FF2B5EF4-FFF2-40B4-BE49-F238E27FC236}">
                <a16:creationId xmlns:a16="http://schemas.microsoft.com/office/drawing/2014/main" id="{3D578C9D-3ED9-F5BF-701F-EEEB6B0ABE80}"/>
              </a:ext>
            </a:extLst>
          </p:cNvPr>
          <p:cNvSpPr>
            <a:spLocks noGrp="1"/>
          </p:cNvSpPr>
          <p:nvPr>
            <p:ph type="title"/>
          </p:nvPr>
        </p:nvSpPr>
        <p:spPr/>
        <p:txBody>
          <a:bodyPr/>
          <a:lstStyle/>
          <a:p>
            <a:r>
              <a:rPr lang="de-DE" dirty="0"/>
              <a:t>Grundlegendes zu </a:t>
            </a:r>
            <a:r>
              <a:rPr lang="de-DE" dirty="0" err="1"/>
              <a:t>divomath</a:t>
            </a:r>
            <a:endParaRPr lang="de-DE" dirty="0"/>
          </a:p>
        </p:txBody>
      </p:sp>
      <p:sp>
        <p:nvSpPr>
          <p:cNvPr id="4" name="Textplatzhalter 3">
            <a:extLst>
              <a:ext uri="{FF2B5EF4-FFF2-40B4-BE49-F238E27FC236}">
                <a16:creationId xmlns:a16="http://schemas.microsoft.com/office/drawing/2014/main" id="{11FD3365-BD6A-4F4D-9ED5-864B972938EB}"/>
              </a:ext>
            </a:extLst>
          </p:cNvPr>
          <p:cNvSpPr>
            <a:spLocks noGrp="1"/>
          </p:cNvSpPr>
          <p:nvPr>
            <p:ph type="body" sz="quarter" idx="10"/>
          </p:nvPr>
        </p:nvSpPr>
        <p:spPr/>
        <p:txBody>
          <a:bodyPr/>
          <a:lstStyle/>
          <a:p>
            <a:r>
              <a:rPr lang="de-DE" sz="1100" b="0" i="0" u="none" strike="noStrike" dirty="0">
                <a:effectLst/>
                <a:latin typeface="Calibri" panose="020F0502020204030204" pitchFamily="34" charset="0"/>
                <a:cs typeface="Calibri" panose="020F0502020204030204" pitchFamily="34" charset="0"/>
              </a:rPr>
              <a:t>(https://pikas.dzlm.de/node/2410)</a:t>
            </a:r>
            <a:endParaRPr lang="de-DE" sz="1100" dirty="0">
              <a:latin typeface="Calibri" panose="020F0502020204030204" pitchFamily="34" charset="0"/>
              <a:cs typeface="Calibri" panose="020F0502020204030204" pitchFamily="34" charset="0"/>
            </a:endParaRPr>
          </a:p>
          <a:p>
            <a:endParaRPr lang="de-DE" dirty="0"/>
          </a:p>
        </p:txBody>
      </p:sp>
      <p:sp>
        <p:nvSpPr>
          <p:cNvPr id="5" name="Abgerundetes Rechteck 4">
            <a:extLst>
              <a:ext uri="{FF2B5EF4-FFF2-40B4-BE49-F238E27FC236}">
                <a16:creationId xmlns:a16="http://schemas.microsoft.com/office/drawing/2014/main" id="{05757E86-9D43-0BDE-9BB1-6399085433BB}"/>
              </a:ext>
            </a:extLst>
          </p:cNvPr>
          <p:cNvSpPr/>
          <p:nvPr/>
        </p:nvSpPr>
        <p:spPr bwMode="auto">
          <a:xfrm>
            <a:off x="528448" y="2484525"/>
            <a:ext cx="3348142" cy="490928"/>
          </a:xfrm>
          <a:prstGeom prst="roundRect">
            <a:avLst/>
          </a:prstGeom>
          <a:solidFill>
            <a:srgbClr val="D3EB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1" i="0" u="none" strike="noStrike" cap="none" normalizeH="0" baseline="0" dirty="0">
                <a:ln>
                  <a:noFill/>
                </a:ln>
                <a:solidFill>
                  <a:srgbClr val="2D7A84"/>
                </a:solidFill>
                <a:effectLst/>
                <a:latin typeface="Calibri" panose="020F0502020204030204" pitchFamily="34" charset="0"/>
              </a:rPr>
              <a:t>Multiplikation verstehen</a:t>
            </a:r>
          </a:p>
        </p:txBody>
      </p:sp>
      <p:sp>
        <p:nvSpPr>
          <p:cNvPr id="6" name="Abgerundetes Rechteck 5">
            <a:extLst>
              <a:ext uri="{FF2B5EF4-FFF2-40B4-BE49-F238E27FC236}">
                <a16:creationId xmlns:a16="http://schemas.microsoft.com/office/drawing/2014/main" id="{45037E61-3051-D71E-AA0F-A696EE9D688F}"/>
              </a:ext>
            </a:extLst>
          </p:cNvPr>
          <p:cNvSpPr/>
          <p:nvPr/>
        </p:nvSpPr>
        <p:spPr bwMode="auto">
          <a:xfrm>
            <a:off x="8047119" y="2484525"/>
            <a:ext cx="3348142" cy="490928"/>
          </a:xfrm>
          <a:prstGeom prst="roundRect">
            <a:avLst/>
          </a:prstGeom>
          <a:solidFill>
            <a:srgbClr val="D3EB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1" i="0" u="none" strike="noStrike" cap="none" normalizeH="0" baseline="0" dirty="0">
                <a:ln>
                  <a:noFill/>
                </a:ln>
                <a:solidFill>
                  <a:srgbClr val="2D7A84"/>
                </a:solidFill>
                <a:effectLst/>
                <a:latin typeface="Calibri" panose="020F0502020204030204" pitchFamily="34" charset="0"/>
              </a:rPr>
              <a:t>Schriftlich subtrahieren</a:t>
            </a:r>
          </a:p>
        </p:txBody>
      </p:sp>
      <p:sp>
        <p:nvSpPr>
          <p:cNvPr id="7" name="Abgerundetes Rechteck 6">
            <a:extLst>
              <a:ext uri="{FF2B5EF4-FFF2-40B4-BE49-F238E27FC236}">
                <a16:creationId xmlns:a16="http://schemas.microsoft.com/office/drawing/2014/main" id="{D6C172F4-0275-6B49-9471-1C3F0821E38A}"/>
              </a:ext>
            </a:extLst>
          </p:cNvPr>
          <p:cNvSpPr/>
          <p:nvPr/>
        </p:nvSpPr>
        <p:spPr bwMode="auto">
          <a:xfrm>
            <a:off x="4287784" y="2484525"/>
            <a:ext cx="3348142" cy="490928"/>
          </a:xfrm>
          <a:prstGeom prst="roundRect">
            <a:avLst/>
          </a:prstGeom>
          <a:solidFill>
            <a:srgbClr val="D3EB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1" i="0" u="none" strike="noStrike" cap="none" normalizeH="0" baseline="0" dirty="0">
                <a:ln>
                  <a:noFill/>
                </a:ln>
                <a:solidFill>
                  <a:srgbClr val="2D7A84"/>
                </a:solidFill>
                <a:effectLst/>
                <a:latin typeface="Calibri" panose="020F0502020204030204" pitchFamily="34" charset="0"/>
              </a:rPr>
              <a:t>Die Zahlen bis 1000 erkunden</a:t>
            </a:r>
          </a:p>
        </p:txBody>
      </p:sp>
      <p:sp>
        <p:nvSpPr>
          <p:cNvPr id="8" name="Abgerundetes Rechteck 7">
            <a:extLst>
              <a:ext uri="{FF2B5EF4-FFF2-40B4-BE49-F238E27FC236}">
                <a16:creationId xmlns:a16="http://schemas.microsoft.com/office/drawing/2014/main" id="{A3081882-219F-7ECF-A3BC-8CA84623E80D}"/>
              </a:ext>
            </a:extLst>
          </p:cNvPr>
          <p:cNvSpPr/>
          <p:nvPr/>
        </p:nvSpPr>
        <p:spPr bwMode="auto">
          <a:xfrm>
            <a:off x="528448" y="3092567"/>
            <a:ext cx="3348142" cy="702002"/>
          </a:xfrm>
          <a:prstGeom prst="roundRect">
            <a:avLst/>
          </a:prstGeom>
          <a:solidFill>
            <a:schemeClr val="bg1"/>
          </a:solidFill>
          <a:ln w="19050" cap="flat" cmpd="sng" algn="ctr">
            <a:solidFill>
              <a:srgbClr val="D4EB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a:ln>
                  <a:noFill/>
                </a:ln>
                <a:solidFill>
                  <a:srgbClr val="2D7A84"/>
                </a:solidFill>
                <a:effectLst/>
                <a:latin typeface="Calibri" panose="020F0502020204030204" pitchFamily="34" charset="0"/>
              </a:rPr>
              <a:t>Malaufgaben im Alltag entdecken</a:t>
            </a:r>
          </a:p>
        </p:txBody>
      </p:sp>
      <p:sp>
        <p:nvSpPr>
          <p:cNvPr id="9" name="Abgerundetes Rechteck 8">
            <a:extLst>
              <a:ext uri="{FF2B5EF4-FFF2-40B4-BE49-F238E27FC236}">
                <a16:creationId xmlns:a16="http://schemas.microsoft.com/office/drawing/2014/main" id="{A3ABC2BB-5B66-0210-726A-39DCF6A0304D}"/>
              </a:ext>
            </a:extLst>
          </p:cNvPr>
          <p:cNvSpPr/>
          <p:nvPr/>
        </p:nvSpPr>
        <p:spPr bwMode="auto">
          <a:xfrm>
            <a:off x="528448" y="3911683"/>
            <a:ext cx="3348142" cy="702002"/>
          </a:xfrm>
          <a:prstGeom prst="roundRect">
            <a:avLst/>
          </a:prstGeom>
          <a:solidFill>
            <a:schemeClr val="bg1"/>
          </a:solidFill>
          <a:ln w="19050" cap="flat" cmpd="sng" algn="ctr">
            <a:solidFill>
              <a:srgbClr val="D4EB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a:ln>
                  <a:noFill/>
                </a:ln>
                <a:solidFill>
                  <a:srgbClr val="2D7A84"/>
                </a:solidFill>
                <a:effectLst/>
                <a:latin typeface="Calibri" panose="020F0502020204030204" pitchFamily="34" charset="0"/>
              </a:rPr>
              <a:t>Malaufgaben darstellen</a:t>
            </a:r>
          </a:p>
        </p:txBody>
      </p:sp>
      <p:sp>
        <p:nvSpPr>
          <p:cNvPr id="10" name="Abgerundetes Rechteck 9">
            <a:extLst>
              <a:ext uri="{FF2B5EF4-FFF2-40B4-BE49-F238E27FC236}">
                <a16:creationId xmlns:a16="http://schemas.microsoft.com/office/drawing/2014/main" id="{FC30C8A5-7F7A-BC21-C386-B028C8F02555}"/>
              </a:ext>
            </a:extLst>
          </p:cNvPr>
          <p:cNvSpPr/>
          <p:nvPr/>
        </p:nvSpPr>
        <p:spPr bwMode="auto">
          <a:xfrm>
            <a:off x="528448" y="4730799"/>
            <a:ext cx="3348142" cy="702002"/>
          </a:xfrm>
          <a:prstGeom prst="roundRect">
            <a:avLst/>
          </a:prstGeom>
          <a:solidFill>
            <a:schemeClr val="bg1"/>
          </a:solidFill>
          <a:ln w="19050" cap="flat" cmpd="sng" algn="ctr">
            <a:solidFill>
              <a:srgbClr val="D4EB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a:ln>
                  <a:noFill/>
                </a:ln>
                <a:solidFill>
                  <a:srgbClr val="2D7A84"/>
                </a:solidFill>
                <a:effectLst/>
                <a:latin typeface="Calibri" panose="020F0502020204030204" pitchFamily="34" charset="0"/>
              </a:rPr>
              <a:t>Malaufgaben geschickt nutzen</a:t>
            </a:r>
          </a:p>
        </p:txBody>
      </p:sp>
      <p:sp>
        <p:nvSpPr>
          <p:cNvPr id="11" name="Abgerundetes Rechteck 10">
            <a:extLst>
              <a:ext uri="{FF2B5EF4-FFF2-40B4-BE49-F238E27FC236}">
                <a16:creationId xmlns:a16="http://schemas.microsoft.com/office/drawing/2014/main" id="{A0A7EDA4-B602-8959-DF33-D7B611B1DC7B}"/>
              </a:ext>
            </a:extLst>
          </p:cNvPr>
          <p:cNvSpPr/>
          <p:nvPr/>
        </p:nvSpPr>
        <p:spPr bwMode="auto">
          <a:xfrm>
            <a:off x="4287784" y="3092567"/>
            <a:ext cx="3348142" cy="702002"/>
          </a:xfrm>
          <a:prstGeom prst="roundRect">
            <a:avLst/>
          </a:prstGeom>
          <a:solidFill>
            <a:schemeClr val="bg1"/>
          </a:solidFill>
          <a:ln w="19050" cap="flat" cmpd="sng" algn="ctr">
            <a:solidFill>
              <a:srgbClr val="D4EB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a:ln>
                  <a:noFill/>
                </a:ln>
                <a:solidFill>
                  <a:srgbClr val="2D7A84"/>
                </a:solidFill>
                <a:effectLst/>
                <a:latin typeface="Calibri" panose="020F0502020204030204" pitchFamily="34" charset="0"/>
              </a:rPr>
              <a:t>Den Zahlenstrahl erkunden</a:t>
            </a:r>
          </a:p>
        </p:txBody>
      </p:sp>
      <p:sp>
        <p:nvSpPr>
          <p:cNvPr id="12" name="Abgerundetes Rechteck 11">
            <a:extLst>
              <a:ext uri="{FF2B5EF4-FFF2-40B4-BE49-F238E27FC236}">
                <a16:creationId xmlns:a16="http://schemas.microsoft.com/office/drawing/2014/main" id="{D813BCEB-20C1-2D61-3B96-E3A011E920FA}"/>
              </a:ext>
            </a:extLst>
          </p:cNvPr>
          <p:cNvSpPr/>
          <p:nvPr/>
        </p:nvSpPr>
        <p:spPr bwMode="auto">
          <a:xfrm>
            <a:off x="4287784" y="3911683"/>
            <a:ext cx="3348142" cy="702002"/>
          </a:xfrm>
          <a:prstGeom prst="roundRect">
            <a:avLst/>
          </a:prstGeom>
          <a:solidFill>
            <a:schemeClr val="bg1"/>
          </a:solidFill>
          <a:ln w="19050" cap="flat" cmpd="sng" algn="ctr">
            <a:solidFill>
              <a:srgbClr val="D4EBF0"/>
            </a:solidFill>
            <a:prstDash val="solid"/>
            <a:round/>
            <a:headEnd type="none" w="med" len="med"/>
            <a:tailEnd type="none" w="med" len="med"/>
          </a:ln>
          <a:effectLst/>
        </p:spPr>
        <p:txBody>
          <a:bodyPr vert="horz" wrap="square" lIns="90000" tIns="45720" rIns="9000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a:ln>
                  <a:noFill/>
                </a:ln>
                <a:solidFill>
                  <a:srgbClr val="2D7A84"/>
                </a:solidFill>
                <a:effectLst/>
                <a:latin typeface="Calibri" panose="020F0502020204030204" pitchFamily="34" charset="0"/>
              </a:rPr>
              <a:t>Tausenderfeld, Würfelmaterial und Stellentafel erkunden</a:t>
            </a:r>
          </a:p>
        </p:txBody>
      </p:sp>
      <p:sp>
        <p:nvSpPr>
          <p:cNvPr id="13" name="Abgerundetes Rechteck 12">
            <a:extLst>
              <a:ext uri="{FF2B5EF4-FFF2-40B4-BE49-F238E27FC236}">
                <a16:creationId xmlns:a16="http://schemas.microsoft.com/office/drawing/2014/main" id="{1A2008C9-90DC-D079-A6A4-0DCC48E451C9}"/>
              </a:ext>
            </a:extLst>
          </p:cNvPr>
          <p:cNvSpPr/>
          <p:nvPr/>
        </p:nvSpPr>
        <p:spPr bwMode="auto">
          <a:xfrm>
            <a:off x="4287784" y="4730799"/>
            <a:ext cx="3348142" cy="702002"/>
          </a:xfrm>
          <a:prstGeom prst="roundRect">
            <a:avLst/>
          </a:prstGeom>
          <a:solidFill>
            <a:schemeClr val="bg1"/>
          </a:solidFill>
          <a:ln w="19050" cap="flat" cmpd="sng" algn="ctr">
            <a:solidFill>
              <a:srgbClr val="D4EBF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a:ln>
                  <a:noFill/>
                </a:ln>
                <a:solidFill>
                  <a:srgbClr val="2D7A84"/>
                </a:solidFill>
                <a:effectLst/>
                <a:latin typeface="Calibri" panose="020F0502020204030204" pitchFamily="34" charset="0"/>
              </a:rPr>
              <a:t>Entdeckungen am Würfelmaterial und an der Stellentafel machen</a:t>
            </a:r>
          </a:p>
        </p:txBody>
      </p:sp>
      <p:cxnSp>
        <p:nvCxnSpPr>
          <p:cNvPr id="15" name="Gerade Verbindung 14">
            <a:extLst>
              <a:ext uri="{FF2B5EF4-FFF2-40B4-BE49-F238E27FC236}">
                <a16:creationId xmlns:a16="http://schemas.microsoft.com/office/drawing/2014/main" id="{A357E2D5-0B45-78EB-A322-E6B3E0B8298A}"/>
              </a:ext>
            </a:extLst>
          </p:cNvPr>
          <p:cNvCxnSpPr>
            <a:stCxn id="5" idx="2"/>
            <a:endCxn id="8" idx="0"/>
          </p:cNvCxnSpPr>
          <p:nvPr/>
        </p:nvCxnSpPr>
        <p:spPr bwMode="auto">
          <a:xfrm>
            <a:off x="2202519" y="2975453"/>
            <a:ext cx="0" cy="117114"/>
          </a:xfrm>
          <a:prstGeom prst="line">
            <a:avLst/>
          </a:prstGeom>
          <a:solidFill>
            <a:schemeClr val="accent1"/>
          </a:solidFill>
          <a:ln w="76200" cap="flat" cmpd="sng" algn="ctr">
            <a:solidFill>
              <a:srgbClr val="D4EBF0"/>
            </a:solidFill>
            <a:prstDash val="solid"/>
            <a:round/>
            <a:headEnd type="none" w="med" len="med"/>
            <a:tailEnd type="none" w="med" len="med"/>
          </a:ln>
          <a:effectLst/>
        </p:spPr>
      </p:cxnSp>
      <p:cxnSp>
        <p:nvCxnSpPr>
          <p:cNvPr id="16" name="Gerade Verbindung 15">
            <a:extLst>
              <a:ext uri="{FF2B5EF4-FFF2-40B4-BE49-F238E27FC236}">
                <a16:creationId xmlns:a16="http://schemas.microsoft.com/office/drawing/2014/main" id="{168ECD01-AC72-1696-0218-715157F8011D}"/>
              </a:ext>
            </a:extLst>
          </p:cNvPr>
          <p:cNvCxnSpPr>
            <a:cxnSpLocks/>
            <a:stCxn id="6" idx="2"/>
            <a:endCxn id="37" idx="0"/>
          </p:cNvCxnSpPr>
          <p:nvPr/>
        </p:nvCxnSpPr>
        <p:spPr bwMode="auto">
          <a:xfrm>
            <a:off x="9721190" y="2975453"/>
            <a:ext cx="0" cy="117114"/>
          </a:xfrm>
          <a:prstGeom prst="line">
            <a:avLst/>
          </a:prstGeom>
          <a:solidFill>
            <a:schemeClr val="accent1"/>
          </a:solidFill>
          <a:ln w="76200" cap="flat" cmpd="sng" algn="ctr">
            <a:solidFill>
              <a:srgbClr val="D4EBF0"/>
            </a:solidFill>
            <a:prstDash val="solid"/>
            <a:round/>
            <a:headEnd type="none" w="med" len="med"/>
            <a:tailEnd type="none" w="med" len="med"/>
          </a:ln>
          <a:effectLst/>
        </p:spPr>
      </p:cxnSp>
      <p:cxnSp>
        <p:nvCxnSpPr>
          <p:cNvPr id="18" name="Gerade Verbindung 17">
            <a:extLst>
              <a:ext uri="{FF2B5EF4-FFF2-40B4-BE49-F238E27FC236}">
                <a16:creationId xmlns:a16="http://schemas.microsoft.com/office/drawing/2014/main" id="{953DA9C2-3F07-A07D-47D3-2A3F24EC59E7}"/>
              </a:ext>
            </a:extLst>
          </p:cNvPr>
          <p:cNvCxnSpPr>
            <a:cxnSpLocks/>
            <a:stCxn id="8" idx="2"/>
            <a:endCxn id="9" idx="0"/>
          </p:cNvCxnSpPr>
          <p:nvPr/>
        </p:nvCxnSpPr>
        <p:spPr bwMode="auto">
          <a:xfrm>
            <a:off x="2202519" y="3794569"/>
            <a:ext cx="0" cy="117114"/>
          </a:xfrm>
          <a:prstGeom prst="line">
            <a:avLst/>
          </a:prstGeom>
          <a:solidFill>
            <a:schemeClr val="accent1"/>
          </a:solidFill>
          <a:ln w="76200" cap="flat" cmpd="sng" algn="ctr">
            <a:solidFill>
              <a:srgbClr val="D4EBF0"/>
            </a:solidFill>
            <a:prstDash val="solid"/>
            <a:round/>
            <a:headEnd type="none" w="med" len="med"/>
            <a:tailEnd type="none" w="med" len="med"/>
          </a:ln>
          <a:effectLst/>
        </p:spPr>
      </p:cxnSp>
      <p:cxnSp>
        <p:nvCxnSpPr>
          <p:cNvPr id="23" name="Gerade Verbindung 22">
            <a:extLst>
              <a:ext uri="{FF2B5EF4-FFF2-40B4-BE49-F238E27FC236}">
                <a16:creationId xmlns:a16="http://schemas.microsoft.com/office/drawing/2014/main" id="{43C1BB3C-637C-9B98-2581-36D15E311A77}"/>
              </a:ext>
            </a:extLst>
          </p:cNvPr>
          <p:cNvCxnSpPr>
            <a:cxnSpLocks/>
            <a:stCxn id="9" idx="2"/>
            <a:endCxn id="10" idx="0"/>
          </p:cNvCxnSpPr>
          <p:nvPr/>
        </p:nvCxnSpPr>
        <p:spPr bwMode="auto">
          <a:xfrm>
            <a:off x="2202519" y="4613685"/>
            <a:ext cx="0" cy="117114"/>
          </a:xfrm>
          <a:prstGeom prst="line">
            <a:avLst/>
          </a:prstGeom>
          <a:solidFill>
            <a:schemeClr val="accent1"/>
          </a:solidFill>
          <a:ln w="76200" cap="flat" cmpd="sng" algn="ctr">
            <a:solidFill>
              <a:srgbClr val="D4EBF0"/>
            </a:solidFill>
            <a:prstDash val="solid"/>
            <a:round/>
            <a:headEnd type="none" w="med" len="med"/>
            <a:tailEnd type="none" w="med" len="med"/>
          </a:ln>
          <a:effectLst/>
        </p:spPr>
      </p:cxnSp>
      <p:cxnSp>
        <p:nvCxnSpPr>
          <p:cNvPr id="27" name="Gerade Verbindung 26">
            <a:extLst>
              <a:ext uri="{FF2B5EF4-FFF2-40B4-BE49-F238E27FC236}">
                <a16:creationId xmlns:a16="http://schemas.microsoft.com/office/drawing/2014/main" id="{8BD26027-4161-0A35-9EB0-0C0310637A0F}"/>
              </a:ext>
            </a:extLst>
          </p:cNvPr>
          <p:cNvCxnSpPr>
            <a:cxnSpLocks/>
            <a:stCxn id="7" idx="2"/>
            <a:endCxn id="11" idx="0"/>
          </p:cNvCxnSpPr>
          <p:nvPr/>
        </p:nvCxnSpPr>
        <p:spPr bwMode="auto">
          <a:xfrm>
            <a:off x="5961855" y="2975453"/>
            <a:ext cx="0" cy="117114"/>
          </a:xfrm>
          <a:prstGeom prst="line">
            <a:avLst/>
          </a:prstGeom>
          <a:solidFill>
            <a:schemeClr val="accent1"/>
          </a:solidFill>
          <a:ln w="76200" cap="flat" cmpd="sng" algn="ctr">
            <a:solidFill>
              <a:srgbClr val="D4EBF0"/>
            </a:solidFill>
            <a:prstDash val="solid"/>
            <a:round/>
            <a:headEnd type="none" w="med" len="med"/>
            <a:tailEnd type="none" w="med" len="med"/>
          </a:ln>
          <a:effectLst/>
        </p:spPr>
      </p:cxnSp>
      <p:cxnSp>
        <p:nvCxnSpPr>
          <p:cNvPr id="30" name="Gerade Verbindung 29">
            <a:extLst>
              <a:ext uri="{FF2B5EF4-FFF2-40B4-BE49-F238E27FC236}">
                <a16:creationId xmlns:a16="http://schemas.microsoft.com/office/drawing/2014/main" id="{830FDADE-8C4C-9A82-59E7-24399B143B65}"/>
              </a:ext>
            </a:extLst>
          </p:cNvPr>
          <p:cNvCxnSpPr>
            <a:cxnSpLocks/>
            <a:stCxn id="11" idx="2"/>
            <a:endCxn id="12" idx="0"/>
          </p:cNvCxnSpPr>
          <p:nvPr/>
        </p:nvCxnSpPr>
        <p:spPr bwMode="auto">
          <a:xfrm>
            <a:off x="5961855" y="3794569"/>
            <a:ext cx="0" cy="117114"/>
          </a:xfrm>
          <a:prstGeom prst="line">
            <a:avLst/>
          </a:prstGeom>
          <a:solidFill>
            <a:schemeClr val="accent1"/>
          </a:solidFill>
          <a:ln w="76200" cap="flat" cmpd="sng" algn="ctr">
            <a:solidFill>
              <a:srgbClr val="D4EBF0"/>
            </a:solidFill>
            <a:prstDash val="solid"/>
            <a:round/>
            <a:headEnd type="none" w="med" len="med"/>
            <a:tailEnd type="none" w="med" len="med"/>
          </a:ln>
          <a:effectLst/>
        </p:spPr>
      </p:cxnSp>
      <p:cxnSp>
        <p:nvCxnSpPr>
          <p:cNvPr id="33" name="Gerade Verbindung 32">
            <a:extLst>
              <a:ext uri="{FF2B5EF4-FFF2-40B4-BE49-F238E27FC236}">
                <a16:creationId xmlns:a16="http://schemas.microsoft.com/office/drawing/2014/main" id="{44CD9295-BE23-7A37-108D-94968D3846A4}"/>
              </a:ext>
            </a:extLst>
          </p:cNvPr>
          <p:cNvCxnSpPr>
            <a:cxnSpLocks/>
            <a:stCxn id="12" idx="2"/>
            <a:endCxn id="13" idx="0"/>
          </p:cNvCxnSpPr>
          <p:nvPr/>
        </p:nvCxnSpPr>
        <p:spPr bwMode="auto">
          <a:xfrm>
            <a:off x="5961855" y="4613685"/>
            <a:ext cx="0" cy="117114"/>
          </a:xfrm>
          <a:prstGeom prst="line">
            <a:avLst/>
          </a:prstGeom>
          <a:solidFill>
            <a:schemeClr val="accent1"/>
          </a:solidFill>
          <a:ln w="76200" cap="flat" cmpd="sng" algn="ctr">
            <a:solidFill>
              <a:srgbClr val="D4EBF0"/>
            </a:solidFill>
            <a:prstDash val="solid"/>
            <a:round/>
            <a:headEnd type="none" w="med" len="med"/>
            <a:tailEnd type="none" w="med" len="med"/>
          </a:ln>
          <a:effectLst/>
        </p:spPr>
      </p:cxnSp>
      <p:sp>
        <p:nvSpPr>
          <p:cNvPr id="37" name="Abgerundetes Rechteck 36">
            <a:extLst>
              <a:ext uri="{FF2B5EF4-FFF2-40B4-BE49-F238E27FC236}">
                <a16:creationId xmlns:a16="http://schemas.microsoft.com/office/drawing/2014/main" id="{A910BF4C-5F17-C6B1-3E69-A554C30FD722}"/>
              </a:ext>
            </a:extLst>
          </p:cNvPr>
          <p:cNvSpPr/>
          <p:nvPr/>
        </p:nvSpPr>
        <p:spPr bwMode="auto">
          <a:xfrm>
            <a:off x="8047119" y="3092567"/>
            <a:ext cx="3348142" cy="702002"/>
          </a:xfrm>
          <a:prstGeom prst="roundRect">
            <a:avLst/>
          </a:prstGeom>
          <a:solidFill>
            <a:schemeClr val="bg1"/>
          </a:solidFill>
          <a:ln w="19050" cap="flat" cmpd="sng" algn="ctr">
            <a:solidFill>
              <a:srgbClr val="D4EBF0"/>
            </a:solidFill>
            <a:prstDash val="solid"/>
            <a:round/>
            <a:headEnd type="none" w="med" len="med"/>
            <a:tailEnd type="none" w="med" len="med"/>
          </a:ln>
          <a:effectLst/>
        </p:spPr>
        <p:txBody>
          <a:bodyPr vert="horz" wrap="square" lIns="90000" tIns="45720" rIns="9000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a:ln>
                  <a:noFill/>
                </a:ln>
                <a:solidFill>
                  <a:srgbClr val="2D7A84"/>
                </a:solidFill>
                <a:effectLst/>
                <a:latin typeface="Calibri" panose="020F0502020204030204" pitchFamily="34" charset="0"/>
              </a:rPr>
              <a:t>Stellenweise Rechnen mit Entbündeln</a:t>
            </a:r>
          </a:p>
        </p:txBody>
      </p:sp>
      <p:sp>
        <p:nvSpPr>
          <p:cNvPr id="38" name="Abgerundetes Rechteck 37">
            <a:extLst>
              <a:ext uri="{FF2B5EF4-FFF2-40B4-BE49-F238E27FC236}">
                <a16:creationId xmlns:a16="http://schemas.microsoft.com/office/drawing/2014/main" id="{323E7487-A06F-3BDF-31E1-419DE7F2B368}"/>
              </a:ext>
            </a:extLst>
          </p:cNvPr>
          <p:cNvSpPr/>
          <p:nvPr/>
        </p:nvSpPr>
        <p:spPr bwMode="auto">
          <a:xfrm>
            <a:off x="8047119" y="3911683"/>
            <a:ext cx="3348142" cy="702002"/>
          </a:xfrm>
          <a:prstGeom prst="roundRect">
            <a:avLst/>
          </a:prstGeom>
          <a:solidFill>
            <a:schemeClr val="bg1"/>
          </a:solidFill>
          <a:ln w="19050" cap="flat" cmpd="sng" algn="ctr">
            <a:solidFill>
              <a:srgbClr val="D4EBF0"/>
            </a:solidFill>
            <a:prstDash val="solid"/>
            <a:round/>
            <a:headEnd type="none" w="med" len="med"/>
            <a:tailEnd type="none" w="med" len="med"/>
          </a:ln>
          <a:effectLst/>
        </p:spPr>
        <p:txBody>
          <a:bodyPr vert="horz" wrap="square" lIns="90000" tIns="45720" rIns="9000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a:ln>
                  <a:noFill/>
                </a:ln>
                <a:solidFill>
                  <a:srgbClr val="2D7A84"/>
                </a:solidFill>
                <a:effectLst/>
                <a:latin typeface="Calibri" panose="020F0502020204030204" pitchFamily="34" charset="0"/>
              </a:rPr>
              <a:t>Das </a:t>
            </a:r>
            <a:r>
              <a:rPr kumimoji="0" lang="de-DE" b="0" i="0" u="none" strike="noStrike" cap="none" normalizeH="0" baseline="0" dirty="0" err="1">
                <a:ln>
                  <a:noFill/>
                </a:ln>
                <a:solidFill>
                  <a:srgbClr val="2D7A84"/>
                </a:solidFill>
                <a:effectLst/>
                <a:latin typeface="Calibri" panose="020F0502020204030204" pitchFamily="34" charset="0"/>
              </a:rPr>
              <a:t>Entbündelungsverfahren</a:t>
            </a:r>
            <a:r>
              <a:rPr kumimoji="0" lang="de-DE" b="0" i="0" u="none" strike="noStrike" cap="none" normalizeH="0" baseline="0" dirty="0">
                <a:ln>
                  <a:noFill/>
                </a:ln>
                <a:solidFill>
                  <a:srgbClr val="2D7A84"/>
                </a:solidFill>
                <a:effectLst/>
                <a:latin typeface="Calibri" panose="020F0502020204030204" pitchFamily="34" charset="0"/>
              </a:rPr>
              <a:t> verstehen</a:t>
            </a:r>
          </a:p>
        </p:txBody>
      </p:sp>
      <p:sp>
        <p:nvSpPr>
          <p:cNvPr id="39" name="Abgerundetes Rechteck 38">
            <a:extLst>
              <a:ext uri="{FF2B5EF4-FFF2-40B4-BE49-F238E27FC236}">
                <a16:creationId xmlns:a16="http://schemas.microsoft.com/office/drawing/2014/main" id="{C25143F5-C9F2-D716-5201-A979C8ADF430}"/>
              </a:ext>
            </a:extLst>
          </p:cNvPr>
          <p:cNvSpPr/>
          <p:nvPr/>
        </p:nvSpPr>
        <p:spPr bwMode="auto">
          <a:xfrm>
            <a:off x="8047119" y="4730799"/>
            <a:ext cx="3348142" cy="702002"/>
          </a:xfrm>
          <a:prstGeom prst="roundRect">
            <a:avLst/>
          </a:prstGeom>
          <a:solidFill>
            <a:schemeClr val="bg1"/>
          </a:solidFill>
          <a:ln w="19050" cap="flat" cmpd="sng" algn="ctr">
            <a:solidFill>
              <a:srgbClr val="D4EBF0"/>
            </a:solidFill>
            <a:prstDash val="solid"/>
            <a:round/>
            <a:headEnd type="none" w="med" len="med"/>
            <a:tailEnd type="none" w="med" len="med"/>
          </a:ln>
          <a:effectLst/>
        </p:spPr>
        <p:txBody>
          <a:bodyPr vert="horz" wrap="square" lIns="90000" tIns="45720" rIns="9000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a:ln>
                  <a:noFill/>
                </a:ln>
                <a:solidFill>
                  <a:srgbClr val="2D7A84"/>
                </a:solidFill>
                <a:effectLst/>
                <a:latin typeface="Calibri" panose="020F0502020204030204" pitchFamily="34" charset="0"/>
              </a:rPr>
              <a:t>Das </a:t>
            </a:r>
            <a:r>
              <a:rPr kumimoji="0" lang="de-DE" b="0" i="0" u="none" strike="noStrike" cap="none" normalizeH="0" baseline="0" dirty="0" err="1">
                <a:ln>
                  <a:noFill/>
                </a:ln>
                <a:solidFill>
                  <a:srgbClr val="2D7A84"/>
                </a:solidFill>
                <a:effectLst/>
                <a:latin typeface="Calibri" panose="020F0502020204030204" pitchFamily="34" charset="0"/>
              </a:rPr>
              <a:t>Entbündelungsverfahren</a:t>
            </a:r>
            <a:r>
              <a:rPr kumimoji="0" lang="de-DE" b="0" i="0" u="none" strike="noStrike" cap="none" normalizeH="0" baseline="0" dirty="0">
                <a:ln>
                  <a:noFill/>
                </a:ln>
                <a:solidFill>
                  <a:srgbClr val="2D7A84"/>
                </a:solidFill>
                <a:effectLst/>
                <a:latin typeface="Calibri" panose="020F0502020204030204" pitchFamily="34" charset="0"/>
              </a:rPr>
              <a:t> üben</a:t>
            </a:r>
          </a:p>
        </p:txBody>
      </p:sp>
      <p:cxnSp>
        <p:nvCxnSpPr>
          <p:cNvPr id="40" name="Gerade Verbindung 39">
            <a:extLst>
              <a:ext uri="{FF2B5EF4-FFF2-40B4-BE49-F238E27FC236}">
                <a16:creationId xmlns:a16="http://schemas.microsoft.com/office/drawing/2014/main" id="{7D46D9E5-BFC6-B74A-0CA0-04564EE2D06B}"/>
              </a:ext>
            </a:extLst>
          </p:cNvPr>
          <p:cNvCxnSpPr>
            <a:cxnSpLocks/>
            <a:stCxn id="37" idx="2"/>
            <a:endCxn id="38" idx="0"/>
          </p:cNvCxnSpPr>
          <p:nvPr/>
        </p:nvCxnSpPr>
        <p:spPr bwMode="auto">
          <a:xfrm>
            <a:off x="9721190" y="3794569"/>
            <a:ext cx="0" cy="117114"/>
          </a:xfrm>
          <a:prstGeom prst="line">
            <a:avLst/>
          </a:prstGeom>
          <a:solidFill>
            <a:schemeClr val="accent1"/>
          </a:solidFill>
          <a:ln w="76200" cap="flat" cmpd="sng" algn="ctr">
            <a:solidFill>
              <a:srgbClr val="D4EBF0"/>
            </a:solidFill>
            <a:prstDash val="solid"/>
            <a:round/>
            <a:headEnd type="none" w="med" len="med"/>
            <a:tailEnd type="none" w="med" len="med"/>
          </a:ln>
          <a:effectLst/>
        </p:spPr>
      </p:cxnSp>
      <p:cxnSp>
        <p:nvCxnSpPr>
          <p:cNvPr id="41" name="Gerade Verbindung 40">
            <a:extLst>
              <a:ext uri="{FF2B5EF4-FFF2-40B4-BE49-F238E27FC236}">
                <a16:creationId xmlns:a16="http://schemas.microsoft.com/office/drawing/2014/main" id="{BECBF5E0-8671-5B49-6083-49AF5492E995}"/>
              </a:ext>
            </a:extLst>
          </p:cNvPr>
          <p:cNvCxnSpPr>
            <a:cxnSpLocks/>
            <a:stCxn id="38" idx="2"/>
            <a:endCxn id="39" idx="0"/>
          </p:cNvCxnSpPr>
          <p:nvPr/>
        </p:nvCxnSpPr>
        <p:spPr bwMode="auto">
          <a:xfrm>
            <a:off x="9721190" y="4613685"/>
            <a:ext cx="0" cy="117114"/>
          </a:xfrm>
          <a:prstGeom prst="line">
            <a:avLst/>
          </a:prstGeom>
          <a:solidFill>
            <a:schemeClr val="accent1"/>
          </a:solidFill>
          <a:ln w="76200" cap="flat" cmpd="sng" algn="ctr">
            <a:solidFill>
              <a:srgbClr val="D4EBF0"/>
            </a:solidFill>
            <a:prstDash val="solid"/>
            <a:round/>
            <a:headEnd type="none" w="med" len="med"/>
            <a:tailEnd type="none" w="med" len="med"/>
          </a:ln>
          <a:effectLst/>
        </p:spPr>
      </p:cxnSp>
      <p:pic>
        <p:nvPicPr>
          <p:cNvPr id="14" name="Grafik 13">
            <a:extLst>
              <a:ext uri="{FF2B5EF4-FFF2-40B4-BE49-F238E27FC236}">
                <a16:creationId xmlns:a16="http://schemas.microsoft.com/office/drawing/2014/main" id="{821862B7-FB84-1C8B-6727-4090F0F521CF}"/>
              </a:ext>
            </a:extLst>
          </p:cNvPr>
          <p:cNvPicPr>
            <a:picLocks noChangeAspect="1"/>
          </p:cNvPicPr>
          <p:nvPr/>
        </p:nvPicPr>
        <p:blipFill>
          <a:blip r:embed="rId3"/>
          <a:stretch>
            <a:fillRect/>
          </a:stretch>
        </p:blipFill>
        <p:spPr>
          <a:xfrm>
            <a:off x="10251278" y="633619"/>
            <a:ext cx="1688722" cy="1094644"/>
          </a:xfrm>
          <a:prstGeom prst="rect">
            <a:avLst/>
          </a:prstGeom>
        </p:spPr>
      </p:pic>
      <p:pic>
        <p:nvPicPr>
          <p:cNvPr id="19" name="Grafik 18">
            <a:extLst>
              <a:ext uri="{FF2B5EF4-FFF2-40B4-BE49-F238E27FC236}">
                <a16:creationId xmlns:a16="http://schemas.microsoft.com/office/drawing/2014/main" id="{07C05567-B328-F04A-90C2-50F87C282A51}"/>
              </a:ext>
            </a:extLst>
          </p:cNvPr>
          <p:cNvPicPr>
            <a:picLocks noChangeAspect="1"/>
          </p:cNvPicPr>
          <p:nvPr/>
        </p:nvPicPr>
        <p:blipFill>
          <a:blip r:embed="rId4"/>
          <a:stretch>
            <a:fillRect/>
          </a:stretch>
        </p:blipFill>
        <p:spPr>
          <a:xfrm flipH="1">
            <a:off x="8949779" y="432804"/>
            <a:ext cx="1140402" cy="1613086"/>
          </a:xfrm>
          <a:prstGeom prst="rect">
            <a:avLst/>
          </a:prstGeom>
        </p:spPr>
      </p:pic>
    </p:spTree>
    <p:extLst>
      <p:ext uri="{BB962C8B-B14F-4D97-AF65-F5344CB8AC3E}">
        <p14:creationId xmlns:p14="http://schemas.microsoft.com/office/powerpoint/2010/main" val="428569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100"/>
                                        <p:tgtEl>
                                          <p:spTgt spid="15"/>
                                        </p:tgtEl>
                                      </p:cBhvr>
                                    </p:animEffect>
                                  </p:childTnLst>
                                </p:cTn>
                              </p:par>
                            </p:childTnLst>
                          </p:cTn>
                        </p:par>
                        <p:par>
                          <p:cTn id="22" fill="hold">
                            <p:stCondLst>
                              <p:cond delay="100"/>
                            </p:stCondLst>
                            <p:childTnLst>
                              <p:par>
                                <p:cTn id="23" presetID="22" presetClass="entr" presetSubtype="1"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100"/>
                                        <p:tgtEl>
                                          <p:spTgt spid="8"/>
                                        </p:tgtEl>
                                      </p:cBhvr>
                                    </p:animEffect>
                                  </p:childTnLst>
                                </p:cTn>
                              </p:par>
                            </p:childTnLst>
                          </p:cTn>
                        </p:par>
                        <p:par>
                          <p:cTn id="26" fill="hold">
                            <p:stCondLst>
                              <p:cond delay="200"/>
                            </p:stCondLst>
                            <p:childTnLst>
                              <p:par>
                                <p:cTn id="27" presetID="22" presetClass="entr" presetSubtype="1"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100"/>
                                        <p:tgtEl>
                                          <p:spTgt spid="18"/>
                                        </p:tgtEl>
                                      </p:cBhvr>
                                    </p:animEffect>
                                  </p:childTnLst>
                                </p:cTn>
                              </p:par>
                            </p:childTnLst>
                          </p:cTn>
                        </p:par>
                        <p:par>
                          <p:cTn id="30" fill="hold">
                            <p:stCondLst>
                              <p:cond delay="300"/>
                            </p:stCondLst>
                            <p:childTnLst>
                              <p:par>
                                <p:cTn id="31" presetID="22" presetClass="entr" presetSubtype="1"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100"/>
                                        <p:tgtEl>
                                          <p:spTgt spid="9"/>
                                        </p:tgtEl>
                                      </p:cBhvr>
                                    </p:animEffect>
                                  </p:childTnLst>
                                </p:cTn>
                              </p:par>
                            </p:childTnLst>
                          </p:cTn>
                        </p:par>
                        <p:par>
                          <p:cTn id="34" fill="hold">
                            <p:stCondLst>
                              <p:cond delay="400"/>
                            </p:stCondLst>
                            <p:childTnLst>
                              <p:par>
                                <p:cTn id="35" presetID="22" presetClass="entr" presetSubtype="1"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up)">
                                      <p:cBhvr>
                                        <p:cTn id="37" dur="100"/>
                                        <p:tgtEl>
                                          <p:spTgt spid="23"/>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up)">
                                      <p:cBhvr>
                                        <p:cTn id="41" dur="1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up)">
                                      <p:cBhvr>
                                        <p:cTn id="46" dur="100"/>
                                        <p:tgtEl>
                                          <p:spTgt spid="27"/>
                                        </p:tgtEl>
                                      </p:cBhvr>
                                    </p:animEffect>
                                  </p:childTnLst>
                                </p:cTn>
                              </p:par>
                            </p:childTnLst>
                          </p:cTn>
                        </p:par>
                        <p:par>
                          <p:cTn id="47" fill="hold">
                            <p:stCondLst>
                              <p:cond delay="100"/>
                            </p:stCondLst>
                            <p:childTnLst>
                              <p:par>
                                <p:cTn id="48" presetID="22" presetClass="entr" presetSubtype="1"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up)">
                                      <p:cBhvr>
                                        <p:cTn id="50" dur="100"/>
                                        <p:tgtEl>
                                          <p:spTgt spid="11"/>
                                        </p:tgtEl>
                                      </p:cBhvr>
                                    </p:animEffect>
                                  </p:childTnLst>
                                </p:cTn>
                              </p:par>
                            </p:childTnLst>
                          </p:cTn>
                        </p:par>
                        <p:par>
                          <p:cTn id="51" fill="hold">
                            <p:stCondLst>
                              <p:cond delay="200"/>
                            </p:stCondLst>
                            <p:childTnLst>
                              <p:par>
                                <p:cTn id="52" presetID="22" presetClass="entr" presetSubtype="1"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up)">
                                      <p:cBhvr>
                                        <p:cTn id="54" dur="100"/>
                                        <p:tgtEl>
                                          <p:spTgt spid="30"/>
                                        </p:tgtEl>
                                      </p:cBhvr>
                                    </p:animEffect>
                                  </p:childTnLst>
                                </p:cTn>
                              </p:par>
                            </p:childTnLst>
                          </p:cTn>
                        </p:par>
                        <p:par>
                          <p:cTn id="55" fill="hold">
                            <p:stCondLst>
                              <p:cond delay="300"/>
                            </p:stCondLst>
                            <p:childTnLst>
                              <p:par>
                                <p:cTn id="56" presetID="22" presetClass="entr" presetSubtype="1"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up)">
                                      <p:cBhvr>
                                        <p:cTn id="58" dur="100"/>
                                        <p:tgtEl>
                                          <p:spTgt spid="12"/>
                                        </p:tgtEl>
                                      </p:cBhvr>
                                    </p:animEffect>
                                  </p:childTnLst>
                                </p:cTn>
                              </p:par>
                            </p:childTnLst>
                          </p:cTn>
                        </p:par>
                        <p:par>
                          <p:cTn id="59" fill="hold">
                            <p:stCondLst>
                              <p:cond delay="400"/>
                            </p:stCondLst>
                            <p:childTnLst>
                              <p:par>
                                <p:cTn id="60" presetID="22" presetClass="entr" presetSubtype="1" fill="hold" nodeType="after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up)">
                                      <p:cBhvr>
                                        <p:cTn id="62" dur="100"/>
                                        <p:tgtEl>
                                          <p:spTgt spid="33"/>
                                        </p:tgtEl>
                                      </p:cBhvr>
                                    </p:animEffect>
                                  </p:childTnLst>
                                </p:cTn>
                              </p:par>
                            </p:childTnLst>
                          </p:cTn>
                        </p:par>
                        <p:par>
                          <p:cTn id="63" fill="hold">
                            <p:stCondLst>
                              <p:cond delay="500"/>
                            </p:stCondLst>
                            <p:childTnLst>
                              <p:par>
                                <p:cTn id="64" presetID="22" presetClass="entr" presetSubtype="1"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up)">
                                      <p:cBhvr>
                                        <p:cTn id="66" dur="1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down)">
                                      <p:cBhvr>
                                        <p:cTn id="71" dur="100"/>
                                        <p:tgtEl>
                                          <p:spTgt spid="16"/>
                                        </p:tgtEl>
                                      </p:cBhvr>
                                    </p:animEffect>
                                  </p:childTnLst>
                                </p:cTn>
                              </p:par>
                            </p:childTnLst>
                          </p:cTn>
                        </p:par>
                        <p:par>
                          <p:cTn id="72" fill="hold">
                            <p:stCondLst>
                              <p:cond delay="100"/>
                            </p:stCondLst>
                            <p:childTnLst>
                              <p:par>
                                <p:cTn id="73" presetID="22" presetClass="entr" presetSubtype="1" fill="hold" grpId="0"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wipe(up)">
                                      <p:cBhvr>
                                        <p:cTn id="75" dur="100"/>
                                        <p:tgtEl>
                                          <p:spTgt spid="37"/>
                                        </p:tgtEl>
                                      </p:cBhvr>
                                    </p:animEffect>
                                  </p:childTnLst>
                                </p:cTn>
                              </p:par>
                            </p:childTnLst>
                          </p:cTn>
                        </p:par>
                        <p:par>
                          <p:cTn id="76" fill="hold">
                            <p:stCondLst>
                              <p:cond delay="200"/>
                            </p:stCondLst>
                            <p:childTnLst>
                              <p:par>
                                <p:cTn id="77" presetID="22" presetClass="entr" presetSubtype="1" fill="hold" nodeType="after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wipe(up)">
                                      <p:cBhvr>
                                        <p:cTn id="79" dur="100"/>
                                        <p:tgtEl>
                                          <p:spTgt spid="40"/>
                                        </p:tgtEl>
                                      </p:cBhvr>
                                    </p:animEffect>
                                  </p:childTnLst>
                                </p:cTn>
                              </p:par>
                            </p:childTnLst>
                          </p:cTn>
                        </p:par>
                        <p:par>
                          <p:cTn id="80" fill="hold">
                            <p:stCondLst>
                              <p:cond delay="300"/>
                            </p:stCondLst>
                            <p:childTnLst>
                              <p:par>
                                <p:cTn id="81" presetID="22" presetClass="entr" presetSubtype="1"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wipe(up)">
                                      <p:cBhvr>
                                        <p:cTn id="83" dur="100"/>
                                        <p:tgtEl>
                                          <p:spTgt spid="38"/>
                                        </p:tgtEl>
                                      </p:cBhvr>
                                    </p:animEffect>
                                  </p:childTnLst>
                                </p:cTn>
                              </p:par>
                            </p:childTnLst>
                          </p:cTn>
                        </p:par>
                        <p:par>
                          <p:cTn id="84" fill="hold">
                            <p:stCondLst>
                              <p:cond delay="400"/>
                            </p:stCondLst>
                            <p:childTnLst>
                              <p:par>
                                <p:cTn id="85" presetID="22" presetClass="entr" presetSubtype="1" fill="hold" nodeType="after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wipe(up)">
                                      <p:cBhvr>
                                        <p:cTn id="87" dur="100"/>
                                        <p:tgtEl>
                                          <p:spTgt spid="41"/>
                                        </p:tgtEl>
                                      </p:cBhvr>
                                    </p:animEffect>
                                  </p:childTnLst>
                                </p:cTn>
                              </p:par>
                            </p:childTnLst>
                          </p:cTn>
                        </p:par>
                        <p:par>
                          <p:cTn id="88" fill="hold">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up)">
                                      <p:cBhvr>
                                        <p:cTn id="91" dur="100"/>
                                        <p:tgtEl>
                                          <p:spTgt spid="39"/>
                                        </p:tgtEl>
                                      </p:cBhvr>
                                    </p:animEffect>
                                  </p:childTnLst>
                                </p:cTn>
                              </p:par>
                            </p:childTnLst>
                          </p:cTn>
                        </p:par>
                        <p:par>
                          <p:cTn id="92" fill="hold">
                            <p:stCondLst>
                              <p:cond delay="600"/>
                            </p:stCondLst>
                            <p:childTnLst>
                              <p:par>
                                <p:cTn id="93" presetID="1" presetClass="entr" presetSubtype="0" fill="hold" nodeType="afterEffect">
                                  <p:stCondLst>
                                    <p:cond delay="0"/>
                                  </p:stCondLst>
                                  <p:childTnLst>
                                    <p:set>
                                      <p:cBhvr>
                                        <p:cTn id="9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37" grpId="0" animBg="1"/>
      <p:bldP spid="38"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9F977A0-B076-3873-914E-027928747A25}"/>
              </a:ext>
            </a:extLst>
          </p:cNvPr>
          <p:cNvSpPr>
            <a:spLocks noGrp="1"/>
          </p:cNvSpPr>
          <p:nvPr>
            <p:ph idx="1"/>
          </p:nvPr>
        </p:nvSpPr>
        <p:spPr/>
        <p:txBody>
          <a:bodyPr/>
          <a:lstStyle/>
          <a:p>
            <a:pPr marL="0" indent="0">
              <a:buNone/>
            </a:pPr>
            <a:r>
              <a:rPr lang="de-DE" b="1" dirty="0"/>
              <a:t>Struktur von </a:t>
            </a:r>
            <a:r>
              <a:rPr lang="de-DE" b="1" dirty="0" err="1"/>
              <a:t>divomath</a:t>
            </a:r>
            <a:endParaRPr lang="de-DE" b="1" dirty="0"/>
          </a:p>
          <a:p>
            <a:r>
              <a:rPr lang="de-DE" dirty="0"/>
              <a:t>Jeder Baustein eines Moduls enthält aufeinander aufbauende Unterrichts-Einheiten und Checks</a:t>
            </a:r>
          </a:p>
        </p:txBody>
      </p:sp>
      <p:sp>
        <p:nvSpPr>
          <p:cNvPr id="3" name="Titel 2">
            <a:extLst>
              <a:ext uri="{FF2B5EF4-FFF2-40B4-BE49-F238E27FC236}">
                <a16:creationId xmlns:a16="http://schemas.microsoft.com/office/drawing/2014/main" id="{3D578C9D-3ED9-F5BF-701F-EEEB6B0ABE80}"/>
              </a:ext>
            </a:extLst>
          </p:cNvPr>
          <p:cNvSpPr>
            <a:spLocks noGrp="1"/>
          </p:cNvSpPr>
          <p:nvPr>
            <p:ph type="title"/>
          </p:nvPr>
        </p:nvSpPr>
        <p:spPr/>
        <p:txBody>
          <a:bodyPr/>
          <a:lstStyle/>
          <a:p>
            <a:r>
              <a:rPr lang="de-DE" dirty="0"/>
              <a:t>Grundlegendes zu </a:t>
            </a:r>
            <a:r>
              <a:rPr lang="de-DE" dirty="0" err="1"/>
              <a:t>divomath</a:t>
            </a:r>
            <a:endParaRPr lang="de-DE" dirty="0"/>
          </a:p>
        </p:txBody>
      </p:sp>
      <p:sp>
        <p:nvSpPr>
          <p:cNvPr id="4" name="Textplatzhalter 3">
            <a:extLst>
              <a:ext uri="{FF2B5EF4-FFF2-40B4-BE49-F238E27FC236}">
                <a16:creationId xmlns:a16="http://schemas.microsoft.com/office/drawing/2014/main" id="{11FD3365-BD6A-4F4D-9ED5-864B972938EB}"/>
              </a:ext>
            </a:extLst>
          </p:cNvPr>
          <p:cNvSpPr>
            <a:spLocks noGrp="1"/>
          </p:cNvSpPr>
          <p:nvPr>
            <p:ph type="body" sz="quarter" idx="10"/>
          </p:nvPr>
        </p:nvSpPr>
        <p:spPr/>
        <p:txBody>
          <a:bodyPr/>
          <a:lstStyle/>
          <a:p>
            <a:r>
              <a:rPr lang="de-DE" dirty="0"/>
              <a:t>(https://www.divomath-nrw.de)</a:t>
            </a:r>
          </a:p>
        </p:txBody>
      </p:sp>
      <p:sp>
        <p:nvSpPr>
          <p:cNvPr id="7" name="Abgerundetes Rechteck 6">
            <a:extLst>
              <a:ext uri="{FF2B5EF4-FFF2-40B4-BE49-F238E27FC236}">
                <a16:creationId xmlns:a16="http://schemas.microsoft.com/office/drawing/2014/main" id="{D6C172F4-0275-6B49-9471-1C3F0821E38A}"/>
              </a:ext>
            </a:extLst>
          </p:cNvPr>
          <p:cNvSpPr/>
          <p:nvPr/>
        </p:nvSpPr>
        <p:spPr bwMode="auto">
          <a:xfrm>
            <a:off x="529200" y="2484525"/>
            <a:ext cx="3348142" cy="490928"/>
          </a:xfrm>
          <a:prstGeom prst="roundRect">
            <a:avLst/>
          </a:prstGeom>
          <a:solidFill>
            <a:srgbClr val="D3EB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000" b="1" i="0" u="none" strike="noStrike" cap="none" normalizeH="0" baseline="0" dirty="0">
                <a:ln>
                  <a:noFill/>
                </a:ln>
                <a:solidFill>
                  <a:srgbClr val="2D7A84"/>
                </a:solidFill>
                <a:effectLst/>
                <a:latin typeface="Calibri" panose="020F0502020204030204" pitchFamily="34" charset="0"/>
              </a:rPr>
              <a:t>Die Zahlen bis 1000 erkunden</a:t>
            </a:r>
          </a:p>
        </p:txBody>
      </p:sp>
      <p:sp>
        <p:nvSpPr>
          <p:cNvPr id="11" name="Abgerundetes Rechteck 10">
            <a:extLst>
              <a:ext uri="{FF2B5EF4-FFF2-40B4-BE49-F238E27FC236}">
                <a16:creationId xmlns:a16="http://schemas.microsoft.com/office/drawing/2014/main" id="{A0A7EDA4-B602-8959-DF33-D7B611B1DC7B}"/>
              </a:ext>
            </a:extLst>
          </p:cNvPr>
          <p:cNvSpPr/>
          <p:nvPr/>
        </p:nvSpPr>
        <p:spPr bwMode="auto">
          <a:xfrm>
            <a:off x="529200" y="3092567"/>
            <a:ext cx="3348142" cy="702002"/>
          </a:xfrm>
          <a:prstGeom prst="roundRect">
            <a:avLst/>
          </a:prstGeom>
          <a:solidFill>
            <a:schemeClr val="bg1"/>
          </a:solidFill>
          <a:ln w="19050" cap="flat" cmpd="sng" algn="ctr">
            <a:solidFill>
              <a:srgbClr val="D4EB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a:ln>
                  <a:noFill/>
                </a:ln>
                <a:solidFill>
                  <a:srgbClr val="2D7A84"/>
                </a:solidFill>
                <a:effectLst/>
                <a:latin typeface="Calibri" panose="020F0502020204030204" pitchFamily="34" charset="0"/>
              </a:rPr>
              <a:t>Den Zahlenstrahl erkunden</a:t>
            </a:r>
          </a:p>
        </p:txBody>
      </p:sp>
      <p:sp>
        <p:nvSpPr>
          <p:cNvPr id="12" name="Abgerundetes Rechteck 11">
            <a:extLst>
              <a:ext uri="{FF2B5EF4-FFF2-40B4-BE49-F238E27FC236}">
                <a16:creationId xmlns:a16="http://schemas.microsoft.com/office/drawing/2014/main" id="{D813BCEB-20C1-2D61-3B96-E3A011E920FA}"/>
              </a:ext>
            </a:extLst>
          </p:cNvPr>
          <p:cNvSpPr/>
          <p:nvPr/>
        </p:nvSpPr>
        <p:spPr bwMode="auto">
          <a:xfrm>
            <a:off x="529200" y="3911683"/>
            <a:ext cx="3348142" cy="702002"/>
          </a:xfrm>
          <a:prstGeom prst="roundRect">
            <a:avLst/>
          </a:prstGeom>
          <a:solidFill>
            <a:schemeClr val="bg1"/>
          </a:solidFill>
          <a:ln w="19050" cap="flat" cmpd="sng" algn="ctr">
            <a:solidFill>
              <a:srgbClr val="D4EBF0"/>
            </a:solidFill>
            <a:prstDash val="solid"/>
            <a:round/>
            <a:headEnd type="none" w="med" len="med"/>
            <a:tailEnd type="none" w="med" len="med"/>
          </a:ln>
          <a:effectLst/>
        </p:spPr>
        <p:txBody>
          <a:bodyPr vert="horz" wrap="square" lIns="90000" tIns="45720" rIns="9000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a:ln>
                  <a:noFill/>
                </a:ln>
                <a:solidFill>
                  <a:srgbClr val="2D7A84"/>
                </a:solidFill>
                <a:effectLst/>
                <a:latin typeface="Calibri" panose="020F0502020204030204" pitchFamily="34" charset="0"/>
              </a:rPr>
              <a:t>Tausenderfeld, Würfelmaterial und Stellentafel erkunden</a:t>
            </a:r>
          </a:p>
        </p:txBody>
      </p:sp>
      <p:sp>
        <p:nvSpPr>
          <p:cNvPr id="13" name="Abgerundetes Rechteck 12">
            <a:extLst>
              <a:ext uri="{FF2B5EF4-FFF2-40B4-BE49-F238E27FC236}">
                <a16:creationId xmlns:a16="http://schemas.microsoft.com/office/drawing/2014/main" id="{1A2008C9-90DC-D079-A6A4-0DCC48E451C9}"/>
              </a:ext>
            </a:extLst>
          </p:cNvPr>
          <p:cNvSpPr/>
          <p:nvPr/>
        </p:nvSpPr>
        <p:spPr bwMode="auto">
          <a:xfrm>
            <a:off x="529200" y="4730799"/>
            <a:ext cx="3348142" cy="702002"/>
          </a:xfrm>
          <a:prstGeom prst="roundRect">
            <a:avLst/>
          </a:prstGeom>
          <a:solidFill>
            <a:schemeClr val="bg1"/>
          </a:solidFill>
          <a:ln w="19050" cap="flat" cmpd="sng" algn="ctr">
            <a:solidFill>
              <a:srgbClr val="D4EBF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a:ln>
                  <a:noFill/>
                </a:ln>
                <a:solidFill>
                  <a:srgbClr val="2D7A84"/>
                </a:solidFill>
                <a:effectLst/>
                <a:latin typeface="Calibri" panose="020F0502020204030204" pitchFamily="34" charset="0"/>
              </a:rPr>
              <a:t>Entdeckungen am Würfelmaterial und an der Stellentafel machen</a:t>
            </a:r>
          </a:p>
        </p:txBody>
      </p:sp>
      <p:cxnSp>
        <p:nvCxnSpPr>
          <p:cNvPr id="27" name="Gerade Verbindung 26">
            <a:extLst>
              <a:ext uri="{FF2B5EF4-FFF2-40B4-BE49-F238E27FC236}">
                <a16:creationId xmlns:a16="http://schemas.microsoft.com/office/drawing/2014/main" id="{8BD26027-4161-0A35-9EB0-0C0310637A0F}"/>
              </a:ext>
            </a:extLst>
          </p:cNvPr>
          <p:cNvCxnSpPr>
            <a:cxnSpLocks/>
            <a:stCxn id="7" idx="2"/>
            <a:endCxn id="11" idx="0"/>
          </p:cNvCxnSpPr>
          <p:nvPr/>
        </p:nvCxnSpPr>
        <p:spPr bwMode="auto">
          <a:xfrm>
            <a:off x="2203271" y="2975453"/>
            <a:ext cx="0" cy="117114"/>
          </a:xfrm>
          <a:prstGeom prst="line">
            <a:avLst/>
          </a:prstGeom>
          <a:solidFill>
            <a:schemeClr val="accent1"/>
          </a:solidFill>
          <a:ln w="76200" cap="flat" cmpd="sng" algn="ctr">
            <a:solidFill>
              <a:srgbClr val="D4EBF0"/>
            </a:solidFill>
            <a:prstDash val="solid"/>
            <a:round/>
            <a:headEnd type="none" w="med" len="med"/>
            <a:tailEnd type="none" w="med" len="med"/>
          </a:ln>
          <a:effectLst/>
        </p:spPr>
      </p:cxnSp>
      <p:cxnSp>
        <p:nvCxnSpPr>
          <p:cNvPr id="30" name="Gerade Verbindung 29">
            <a:extLst>
              <a:ext uri="{FF2B5EF4-FFF2-40B4-BE49-F238E27FC236}">
                <a16:creationId xmlns:a16="http://schemas.microsoft.com/office/drawing/2014/main" id="{830FDADE-8C4C-9A82-59E7-24399B143B65}"/>
              </a:ext>
            </a:extLst>
          </p:cNvPr>
          <p:cNvCxnSpPr>
            <a:cxnSpLocks/>
            <a:stCxn id="11" idx="2"/>
            <a:endCxn id="12" idx="0"/>
          </p:cNvCxnSpPr>
          <p:nvPr/>
        </p:nvCxnSpPr>
        <p:spPr bwMode="auto">
          <a:xfrm>
            <a:off x="2203271" y="3794569"/>
            <a:ext cx="0" cy="117114"/>
          </a:xfrm>
          <a:prstGeom prst="line">
            <a:avLst/>
          </a:prstGeom>
          <a:solidFill>
            <a:schemeClr val="accent1"/>
          </a:solidFill>
          <a:ln w="76200" cap="flat" cmpd="sng" algn="ctr">
            <a:solidFill>
              <a:srgbClr val="D4EBF0"/>
            </a:solidFill>
            <a:prstDash val="solid"/>
            <a:round/>
            <a:headEnd type="none" w="med" len="med"/>
            <a:tailEnd type="none" w="med" len="med"/>
          </a:ln>
          <a:effectLst/>
        </p:spPr>
      </p:cxnSp>
      <p:cxnSp>
        <p:nvCxnSpPr>
          <p:cNvPr id="33" name="Gerade Verbindung 32">
            <a:extLst>
              <a:ext uri="{FF2B5EF4-FFF2-40B4-BE49-F238E27FC236}">
                <a16:creationId xmlns:a16="http://schemas.microsoft.com/office/drawing/2014/main" id="{44CD9295-BE23-7A37-108D-94968D3846A4}"/>
              </a:ext>
            </a:extLst>
          </p:cNvPr>
          <p:cNvCxnSpPr>
            <a:cxnSpLocks/>
            <a:stCxn id="12" idx="2"/>
            <a:endCxn id="13" idx="0"/>
          </p:cNvCxnSpPr>
          <p:nvPr/>
        </p:nvCxnSpPr>
        <p:spPr bwMode="auto">
          <a:xfrm>
            <a:off x="2203271" y="4613685"/>
            <a:ext cx="0" cy="117114"/>
          </a:xfrm>
          <a:prstGeom prst="line">
            <a:avLst/>
          </a:prstGeom>
          <a:solidFill>
            <a:schemeClr val="accent1"/>
          </a:solidFill>
          <a:ln w="76200" cap="flat" cmpd="sng" algn="ctr">
            <a:solidFill>
              <a:srgbClr val="D4EBF0"/>
            </a:solidFill>
            <a:prstDash val="solid"/>
            <a:round/>
            <a:headEnd type="none" w="med" len="med"/>
            <a:tailEnd type="none" w="med" len="med"/>
          </a:ln>
          <a:effectLst/>
        </p:spPr>
      </p:cxnSp>
      <p:grpSp>
        <p:nvGrpSpPr>
          <p:cNvPr id="56" name="Gruppieren 55">
            <a:extLst>
              <a:ext uri="{FF2B5EF4-FFF2-40B4-BE49-F238E27FC236}">
                <a16:creationId xmlns:a16="http://schemas.microsoft.com/office/drawing/2014/main" id="{D441F284-5B12-9690-E603-0E32D423BDBE}"/>
              </a:ext>
            </a:extLst>
          </p:cNvPr>
          <p:cNvGrpSpPr/>
          <p:nvPr/>
        </p:nvGrpSpPr>
        <p:grpSpPr>
          <a:xfrm>
            <a:off x="4619873" y="2484525"/>
            <a:ext cx="2059550" cy="1601889"/>
            <a:chOff x="4619873" y="2081090"/>
            <a:chExt cx="2059550" cy="1601889"/>
          </a:xfrm>
        </p:grpSpPr>
        <p:pic>
          <p:nvPicPr>
            <p:cNvPr id="29" name="Grafik 28">
              <a:extLst>
                <a:ext uri="{FF2B5EF4-FFF2-40B4-BE49-F238E27FC236}">
                  <a16:creationId xmlns:a16="http://schemas.microsoft.com/office/drawing/2014/main" id="{D9D63D3C-4645-4D55-0EC9-7538F3A2C0E2}"/>
                </a:ext>
              </a:extLst>
            </p:cNvPr>
            <p:cNvPicPr>
              <a:picLocks noChangeAspect="1"/>
            </p:cNvPicPr>
            <p:nvPr/>
          </p:nvPicPr>
          <p:blipFill>
            <a:blip r:embed="rId3"/>
            <a:stretch>
              <a:fillRect/>
            </a:stretch>
          </p:blipFill>
          <p:spPr>
            <a:xfrm>
              <a:off x="4620109" y="2081090"/>
              <a:ext cx="2059314" cy="1180800"/>
            </a:xfrm>
            <a:prstGeom prst="rect">
              <a:avLst/>
            </a:prstGeom>
          </p:spPr>
        </p:pic>
        <p:sp>
          <p:nvSpPr>
            <p:cNvPr id="36" name="Abgerundetes Rechteck 35">
              <a:extLst>
                <a:ext uri="{FF2B5EF4-FFF2-40B4-BE49-F238E27FC236}">
                  <a16:creationId xmlns:a16="http://schemas.microsoft.com/office/drawing/2014/main" id="{3D725A14-CEC0-AB54-DEDC-00F08CB3E092}"/>
                </a:ext>
              </a:extLst>
            </p:cNvPr>
            <p:cNvSpPr/>
            <p:nvPr/>
          </p:nvSpPr>
          <p:spPr bwMode="auto">
            <a:xfrm>
              <a:off x="4619873" y="3204973"/>
              <a:ext cx="2059314" cy="478006"/>
            </a:xfrm>
            <a:prstGeom prst="roundRect">
              <a:avLst/>
            </a:prstGeom>
            <a:solidFill>
              <a:schemeClr val="bg1"/>
            </a:solidFill>
            <a:ln w="19050" cap="flat" cmpd="sng" algn="ctr">
              <a:solidFill>
                <a:srgbClr val="D4EB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400" b="1" i="0" u="none" strike="noStrike" cap="none" normalizeH="0" baseline="0" dirty="0">
                  <a:ln>
                    <a:noFill/>
                  </a:ln>
                  <a:solidFill>
                    <a:srgbClr val="2D7A84"/>
                  </a:solidFill>
                  <a:effectLst/>
                  <a:latin typeface="Calibri" panose="020F0502020204030204" pitchFamily="34" charset="0"/>
                </a:rPr>
                <a:t>1)</a:t>
              </a:r>
              <a:r>
                <a:rPr kumimoji="0" lang="de-DE" sz="1400" b="0" i="0" u="none" strike="noStrike" cap="none" normalizeH="0" baseline="0" dirty="0">
                  <a:ln>
                    <a:noFill/>
                  </a:ln>
                  <a:solidFill>
                    <a:srgbClr val="2D7A84"/>
                  </a:solidFill>
                  <a:effectLst/>
                  <a:latin typeface="Calibri" panose="020F0502020204030204" pitchFamily="34" charset="0"/>
                </a:rPr>
                <a:t> Den Zahlenstrahl bis 1000 kennenlernen</a:t>
              </a:r>
            </a:p>
          </p:txBody>
        </p:sp>
      </p:grpSp>
      <p:grpSp>
        <p:nvGrpSpPr>
          <p:cNvPr id="57" name="Gruppieren 56">
            <a:extLst>
              <a:ext uri="{FF2B5EF4-FFF2-40B4-BE49-F238E27FC236}">
                <a16:creationId xmlns:a16="http://schemas.microsoft.com/office/drawing/2014/main" id="{CB81B452-E86F-DE09-0996-2D3F8DA14CDC}"/>
              </a:ext>
            </a:extLst>
          </p:cNvPr>
          <p:cNvGrpSpPr/>
          <p:nvPr/>
        </p:nvGrpSpPr>
        <p:grpSpPr>
          <a:xfrm>
            <a:off x="6916689" y="2484525"/>
            <a:ext cx="2059550" cy="1601889"/>
            <a:chOff x="6916689" y="2081090"/>
            <a:chExt cx="2059550" cy="1601889"/>
          </a:xfrm>
        </p:grpSpPr>
        <p:pic>
          <p:nvPicPr>
            <p:cNvPr id="26" name="Grafik 25">
              <a:extLst>
                <a:ext uri="{FF2B5EF4-FFF2-40B4-BE49-F238E27FC236}">
                  <a16:creationId xmlns:a16="http://schemas.microsoft.com/office/drawing/2014/main" id="{1F2D63C4-0A71-2ABC-A816-86D8196131F8}"/>
                </a:ext>
              </a:extLst>
            </p:cNvPr>
            <p:cNvPicPr>
              <a:picLocks noChangeAspect="1"/>
            </p:cNvPicPr>
            <p:nvPr/>
          </p:nvPicPr>
          <p:blipFill>
            <a:blip r:embed="rId4"/>
            <a:stretch>
              <a:fillRect/>
            </a:stretch>
          </p:blipFill>
          <p:spPr>
            <a:xfrm>
              <a:off x="6916925" y="2081090"/>
              <a:ext cx="2059314" cy="1180800"/>
            </a:xfrm>
            <a:prstGeom prst="rect">
              <a:avLst/>
            </a:prstGeom>
          </p:spPr>
        </p:pic>
        <p:sp>
          <p:nvSpPr>
            <p:cNvPr id="42" name="Abgerundetes Rechteck 41">
              <a:extLst>
                <a:ext uri="{FF2B5EF4-FFF2-40B4-BE49-F238E27FC236}">
                  <a16:creationId xmlns:a16="http://schemas.microsoft.com/office/drawing/2014/main" id="{79001D9C-2DC2-4612-176F-EFFD67072B85}"/>
                </a:ext>
              </a:extLst>
            </p:cNvPr>
            <p:cNvSpPr/>
            <p:nvPr/>
          </p:nvSpPr>
          <p:spPr bwMode="auto">
            <a:xfrm>
              <a:off x="6916689" y="3204973"/>
              <a:ext cx="2059314" cy="478006"/>
            </a:xfrm>
            <a:prstGeom prst="roundRect">
              <a:avLst/>
            </a:prstGeom>
            <a:solidFill>
              <a:schemeClr val="bg1"/>
            </a:solidFill>
            <a:ln w="19050" cap="flat" cmpd="sng" algn="ctr">
              <a:solidFill>
                <a:srgbClr val="D4EB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400" b="1" i="0" u="none" strike="noStrike" cap="none" normalizeH="0" baseline="0" dirty="0">
                  <a:ln>
                    <a:noFill/>
                  </a:ln>
                  <a:solidFill>
                    <a:srgbClr val="2D7A84"/>
                  </a:solidFill>
                  <a:effectLst/>
                  <a:latin typeface="Calibri" panose="020F0502020204030204" pitchFamily="34" charset="0"/>
                </a:rPr>
                <a:t>2)</a:t>
              </a:r>
              <a:r>
                <a:rPr kumimoji="0" lang="de-DE" sz="1400" b="0" i="0" u="none" strike="noStrike" cap="none" normalizeH="0" baseline="0" dirty="0">
                  <a:ln>
                    <a:noFill/>
                  </a:ln>
                  <a:solidFill>
                    <a:srgbClr val="2D7A84"/>
                  </a:solidFill>
                  <a:effectLst/>
                  <a:latin typeface="Calibri" panose="020F0502020204030204" pitchFamily="34" charset="0"/>
                </a:rPr>
                <a:t> Zahlen am Zahlenstrahl eintragen</a:t>
              </a:r>
            </a:p>
          </p:txBody>
        </p:sp>
      </p:grpSp>
      <p:grpSp>
        <p:nvGrpSpPr>
          <p:cNvPr id="58" name="Gruppieren 57">
            <a:extLst>
              <a:ext uri="{FF2B5EF4-FFF2-40B4-BE49-F238E27FC236}">
                <a16:creationId xmlns:a16="http://schemas.microsoft.com/office/drawing/2014/main" id="{A4F0393C-75FE-5A63-FAC6-FB498B1204A3}"/>
              </a:ext>
            </a:extLst>
          </p:cNvPr>
          <p:cNvGrpSpPr/>
          <p:nvPr/>
        </p:nvGrpSpPr>
        <p:grpSpPr>
          <a:xfrm>
            <a:off x="9213032" y="2484525"/>
            <a:ext cx="2060023" cy="1601889"/>
            <a:chOff x="9213032" y="2081090"/>
            <a:chExt cx="2060023" cy="1601889"/>
          </a:xfrm>
        </p:grpSpPr>
        <p:pic>
          <p:nvPicPr>
            <p:cNvPr id="24" name="Grafik 23">
              <a:extLst>
                <a:ext uri="{FF2B5EF4-FFF2-40B4-BE49-F238E27FC236}">
                  <a16:creationId xmlns:a16="http://schemas.microsoft.com/office/drawing/2014/main" id="{9EFCBB77-3208-C532-5E5A-5B410ABBE299}"/>
                </a:ext>
              </a:extLst>
            </p:cNvPr>
            <p:cNvPicPr>
              <a:picLocks noChangeAspect="1"/>
            </p:cNvPicPr>
            <p:nvPr/>
          </p:nvPicPr>
          <p:blipFill>
            <a:blip r:embed="rId5"/>
            <a:stretch>
              <a:fillRect/>
            </a:stretch>
          </p:blipFill>
          <p:spPr>
            <a:xfrm>
              <a:off x="9213741" y="2081090"/>
              <a:ext cx="2059314" cy="1180800"/>
            </a:xfrm>
            <a:prstGeom prst="rect">
              <a:avLst/>
            </a:prstGeom>
          </p:spPr>
        </p:pic>
        <p:sp>
          <p:nvSpPr>
            <p:cNvPr id="43" name="Abgerundetes Rechteck 42">
              <a:extLst>
                <a:ext uri="{FF2B5EF4-FFF2-40B4-BE49-F238E27FC236}">
                  <a16:creationId xmlns:a16="http://schemas.microsoft.com/office/drawing/2014/main" id="{999A3D44-68F3-C264-D9F2-D269E693035F}"/>
                </a:ext>
              </a:extLst>
            </p:cNvPr>
            <p:cNvSpPr/>
            <p:nvPr/>
          </p:nvSpPr>
          <p:spPr bwMode="auto">
            <a:xfrm>
              <a:off x="9213032" y="3204973"/>
              <a:ext cx="2059315" cy="478006"/>
            </a:xfrm>
            <a:prstGeom prst="roundRect">
              <a:avLst/>
            </a:prstGeom>
            <a:solidFill>
              <a:schemeClr val="bg1"/>
            </a:solidFill>
            <a:ln w="19050" cap="flat" cmpd="sng" algn="ctr">
              <a:solidFill>
                <a:srgbClr val="D4EB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400" b="1" i="0" u="none" strike="noStrike" cap="none" normalizeH="0" baseline="0" dirty="0">
                  <a:ln>
                    <a:noFill/>
                  </a:ln>
                  <a:solidFill>
                    <a:srgbClr val="2D7A84"/>
                  </a:solidFill>
                  <a:effectLst/>
                  <a:latin typeface="Calibri" panose="020F0502020204030204" pitchFamily="34" charset="0"/>
                </a:rPr>
                <a:t>3)</a:t>
              </a:r>
              <a:r>
                <a:rPr kumimoji="0" lang="de-DE" sz="1400" b="0" i="0" u="none" strike="noStrike" cap="none" normalizeH="0" baseline="0" dirty="0">
                  <a:ln>
                    <a:noFill/>
                  </a:ln>
                  <a:solidFill>
                    <a:srgbClr val="2D7A84"/>
                  </a:solidFill>
                  <a:effectLst/>
                  <a:latin typeface="Calibri" panose="020F0502020204030204" pitchFamily="34" charset="0"/>
                </a:rPr>
                <a:t> Nachbarzahlen am Zahlenstrahl erkunden</a:t>
              </a:r>
            </a:p>
          </p:txBody>
        </p:sp>
      </p:grpSp>
      <p:grpSp>
        <p:nvGrpSpPr>
          <p:cNvPr id="59" name="Gruppieren 58">
            <a:extLst>
              <a:ext uri="{FF2B5EF4-FFF2-40B4-BE49-F238E27FC236}">
                <a16:creationId xmlns:a16="http://schemas.microsoft.com/office/drawing/2014/main" id="{AEB35028-1B1C-5109-FD1B-502B089D8DCC}"/>
              </a:ext>
            </a:extLst>
          </p:cNvPr>
          <p:cNvGrpSpPr/>
          <p:nvPr/>
        </p:nvGrpSpPr>
        <p:grpSpPr>
          <a:xfrm>
            <a:off x="4619873" y="4377754"/>
            <a:ext cx="2059787" cy="1584914"/>
            <a:chOff x="4619873" y="4082646"/>
            <a:chExt cx="2059787" cy="1584914"/>
          </a:xfrm>
        </p:grpSpPr>
        <p:pic>
          <p:nvPicPr>
            <p:cNvPr id="21" name="Grafik 20">
              <a:extLst>
                <a:ext uri="{FF2B5EF4-FFF2-40B4-BE49-F238E27FC236}">
                  <a16:creationId xmlns:a16="http://schemas.microsoft.com/office/drawing/2014/main" id="{2B2AA3FA-9C0C-F6DA-13BB-2C143335B9C7}"/>
                </a:ext>
              </a:extLst>
            </p:cNvPr>
            <p:cNvPicPr>
              <a:picLocks noChangeAspect="1"/>
            </p:cNvPicPr>
            <p:nvPr/>
          </p:nvPicPr>
          <p:blipFill>
            <a:blip r:embed="rId6"/>
            <a:stretch>
              <a:fillRect/>
            </a:stretch>
          </p:blipFill>
          <p:spPr>
            <a:xfrm>
              <a:off x="4619873" y="4082646"/>
              <a:ext cx="2059787" cy="1181071"/>
            </a:xfrm>
            <a:prstGeom prst="rect">
              <a:avLst/>
            </a:prstGeom>
          </p:spPr>
        </p:pic>
        <p:sp>
          <p:nvSpPr>
            <p:cNvPr id="47" name="Abgerundetes Rechteck 46">
              <a:extLst>
                <a:ext uri="{FF2B5EF4-FFF2-40B4-BE49-F238E27FC236}">
                  <a16:creationId xmlns:a16="http://schemas.microsoft.com/office/drawing/2014/main" id="{2DA96ADF-F9F6-DC94-8651-257EBC002F47}"/>
                </a:ext>
              </a:extLst>
            </p:cNvPr>
            <p:cNvSpPr/>
            <p:nvPr/>
          </p:nvSpPr>
          <p:spPr bwMode="auto">
            <a:xfrm>
              <a:off x="4619873" y="5189554"/>
              <a:ext cx="2059314" cy="478006"/>
            </a:xfrm>
            <a:prstGeom prst="roundRect">
              <a:avLst/>
            </a:prstGeom>
            <a:solidFill>
              <a:schemeClr val="bg1"/>
            </a:solidFill>
            <a:ln w="19050" cap="flat" cmpd="sng" algn="ctr">
              <a:solidFill>
                <a:srgbClr val="D4EBF0"/>
              </a:solidFill>
              <a:prstDash val="solid"/>
              <a:round/>
              <a:headEnd type="none" w="med" len="med"/>
              <a:tailEnd type="none" w="med" len="med"/>
            </a:ln>
            <a:effectLst/>
          </p:spPr>
          <p:txBody>
            <a:bodyPr vert="horz" wrap="square" lIns="90000" tIns="45720" rIns="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400" b="1" i="0" u="none" strike="noStrike" cap="none" normalizeH="0" baseline="0" dirty="0">
                  <a:ln>
                    <a:noFill/>
                  </a:ln>
                  <a:solidFill>
                    <a:srgbClr val="2D7A84"/>
                  </a:solidFill>
                  <a:effectLst/>
                  <a:latin typeface="Calibri" panose="020F0502020204030204" pitchFamily="34" charset="0"/>
                </a:rPr>
                <a:t>4)</a:t>
              </a:r>
              <a:r>
                <a:rPr kumimoji="0" lang="de-DE" sz="1400" b="0" i="0" u="none" strike="noStrike" cap="none" normalizeH="0" baseline="0" dirty="0">
                  <a:ln>
                    <a:noFill/>
                  </a:ln>
                  <a:solidFill>
                    <a:srgbClr val="2D7A84"/>
                  </a:solidFill>
                  <a:effectLst/>
                  <a:latin typeface="Calibri" panose="020F0502020204030204" pitchFamily="34" charset="0"/>
                </a:rPr>
                <a:t> Zahlen mit besonderen Nachbarzahlen finden</a:t>
              </a:r>
            </a:p>
          </p:txBody>
        </p:sp>
      </p:grpSp>
      <p:grpSp>
        <p:nvGrpSpPr>
          <p:cNvPr id="60" name="Gruppieren 59">
            <a:extLst>
              <a:ext uri="{FF2B5EF4-FFF2-40B4-BE49-F238E27FC236}">
                <a16:creationId xmlns:a16="http://schemas.microsoft.com/office/drawing/2014/main" id="{95494F5A-7DA2-ECBE-E5DA-B73F392CCD3A}"/>
              </a:ext>
            </a:extLst>
          </p:cNvPr>
          <p:cNvGrpSpPr/>
          <p:nvPr/>
        </p:nvGrpSpPr>
        <p:grpSpPr>
          <a:xfrm>
            <a:off x="6916689" y="4362915"/>
            <a:ext cx="2059787" cy="1599753"/>
            <a:chOff x="6916689" y="4067807"/>
            <a:chExt cx="2059787" cy="1599753"/>
          </a:xfrm>
        </p:grpSpPr>
        <p:pic>
          <p:nvPicPr>
            <p:cNvPr id="19" name="Grafik 18">
              <a:extLst>
                <a:ext uri="{FF2B5EF4-FFF2-40B4-BE49-F238E27FC236}">
                  <a16:creationId xmlns:a16="http://schemas.microsoft.com/office/drawing/2014/main" id="{5D63A403-695C-4679-D242-692D504F8EC1}"/>
                </a:ext>
              </a:extLst>
            </p:cNvPr>
            <p:cNvPicPr>
              <a:picLocks noChangeAspect="1"/>
            </p:cNvPicPr>
            <p:nvPr/>
          </p:nvPicPr>
          <p:blipFill>
            <a:blip r:embed="rId7"/>
            <a:stretch>
              <a:fillRect/>
            </a:stretch>
          </p:blipFill>
          <p:spPr>
            <a:xfrm>
              <a:off x="6916689" y="4067807"/>
              <a:ext cx="2059787" cy="1181071"/>
            </a:xfrm>
            <a:prstGeom prst="rect">
              <a:avLst/>
            </a:prstGeom>
          </p:spPr>
        </p:pic>
        <p:sp>
          <p:nvSpPr>
            <p:cNvPr id="48" name="Abgerundetes Rechteck 47">
              <a:extLst>
                <a:ext uri="{FF2B5EF4-FFF2-40B4-BE49-F238E27FC236}">
                  <a16:creationId xmlns:a16="http://schemas.microsoft.com/office/drawing/2014/main" id="{405EFB8A-99C9-3F65-E68D-558A8B208565}"/>
                </a:ext>
              </a:extLst>
            </p:cNvPr>
            <p:cNvSpPr/>
            <p:nvPr/>
          </p:nvSpPr>
          <p:spPr bwMode="auto">
            <a:xfrm>
              <a:off x="6916689" y="5189554"/>
              <a:ext cx="2059314" cy="478006"/>
            </a:xfrm>
            <a:prstGeom prst="roundRect">
              <a:avLst/>
            </a:prstGeom>
            <a:solidFill>
              <a:schemeClr val="bg1"/>
            </a:solidFill>
            <a:ln w="19050" cap="flat" cmpd="sng" algn="ctr">
              <a:solidFill>
                <a:srgbClr val="D4EB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400" b="1" i="0" u="none" strike="noStrike" cap="none" normalizeH="0" baseline="0" dirty="0">
                  <a:ln>
                    <a:noFill/>
                  </a:ln>
                  <a:solidFill>
                    <a:srgbClr val="2D7A84"/>
                  </a:solidFill>
                  <a:effectLst/>
                  <a:latin typeface="Calibri" panose="020F0502020204030204" pitchFamily="34" charset="0"/>
                </a:rPr>
                <a:t>5)</a:t>
              </a:r>
              <a:r>
                <a:rPr kumimoji="0" lang="de-DE" sz="1400" b="0" i="0" u="none" strike="noStrike" cap="none" normalizeH="0" baseline="0" dirty="0">
                  <a:ln>
                    <a:noFill/>
                  </a:ln>
                  <a:solidFill>
                    <a:srgbClr val="2D7A84"/>
                  </a:solidFill>
                  <a:effectLst/>
                  <a:latin typeface="Calibri" panose="020F0502020204030204" pitchFamily="34" charset="0"/>
                </a:rPr>
                <a:t> Sprünge am Zahlenstrahl verstehen</a:t>
              </a:r>
            </a:p>
          </p:txBody>
        </p:sp>
      </p:grpSp>
      <p:grpSp>
        <p:nvGrpSpPr>
          <p:cNvPr id="61" name="Gruppieren 60">
            <a:extLst>
              <a:ext uri="{FF2B5EF4-FFF2-40B4-BE49-F238E27FC236}">
                <a16:creationId xmlns:a16="http://schemas.microsoft.com/office/drawing/2014/main" id="{0E89D640-7A56-96E8-3959-99EE18154981}"/>
              </a:ext>
            </a:extLst>
          </p:cNvPr>
          <p:cNvGrpSpPr/>
          <p:nvPr/>
        </p:nvGrpSpPr>
        <p:grpSpPr>
          <a:xfrm>
            <a:off x="9213032" y="4362915"/>
            <a:ext cx="2060260" cy="1599753"/>
            <a:chOff x="9213032" y="4067807"/>
            <a:chExt cx="2060260" cy="1599753"/>
          </a:xfrm>
        </p:grpSpPr>
        <p:pic>
          <p:nvPicPr>
            <p:cNvPr id="32" name="Grafik 31">
              <a:extLst>
                <a:ext uri="{FF2B5EF4-FFF2-40B4-BE49-F238E27FC236}">
                  <a16:creationId xmlns:a16="http://schemas.microsoft.com/office/drawing/2014/main" id="{1F5F3D9C-C718-4078-2E43-34557B157D31}"/>
                </a:ext>
              </a:extLst>
            </p:cNvPr>
            <p:cNvPicPr>
              <a:picLocks noChangeAspect="1"/>
            </p:cNvPicPr>
            <p:nvPr/>
          </p:nvPicPr>
          <p:blipFill>
            <a:blip r:embed="rId8"/>
            <a:stretch>
              <a:fillRect/>
            </a:stretch>
          </p:blipFill>
          <p:spPr>
            <a:xfrm>
              <a:off x="9213505" y="4067807"/>
              <a:ext cx="2059787" cy="1181071"/>
            </a:xfrm>
            <a:prstGeom prst="rect">
              <a:avLst/>
            </a:prstGeom>
          </p:spPr>
        </p:pic>
        <p:sp>
          <p:nvSpPr>
            <p:cNvPr id="49" name="Abgerundetes Rechteck 48">
              <a:extLst>
                <a:ext uri="{FF2B5EF4-FFF2-40B4-BE49-F238E27FC236}">
                  <a16:creationId xmlns:a16="http://schemas.microsoft.com/office/drawing/2014/main" id="{2AA722EB-15A5-9DD9-0B0A-AAAD19DBB4B8}"/>
                </a:ext>
              </a:extLst>
            </p:cNvPr>
            <p:cNvSpPr/>
            <p:nvPr/>
          </p:nvSpPr>
          <p:spPr bwMode="auto">
            <a:xfrm>
              <a:off x="9213032" y="5189554"/>
              <a:ext cx="2059315" cy="478006"/>
            </a:xfrm>
            <a:prstGeom prst="roundRect">
              <a:avLst/>
            </a:prstGeom>
            <a:solidFill>
              <a:schemeClr val="bg1"/>
            </a:solidFill>
            <a:ln w="19050" cap="flat" cmpd="sng" algn="ctr">
              <a:solidFill>
                <a:srgbClr val="D4EB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de-DE" sz="1400" b="1" i="0" u="none" strike="noStrike" cap="none" normalizeH="0" baseline="0" dirty="0">
                  <a:ln>
                    <a:noFill/>
                  </a:ln>
                  <a:solidFill>
                    <a:srgbClr val="2D7A84"/>
                  </a:solidFill>
                  <a:effectLst/>
                  <a:latin typeface="Calibri" panose="020F0502020204030204" pitchFamily="34" charset="0"/>
                </a:rPr>
                <a:t>6)</a:t>
              </a:r>
              <a:r>
                <a:rPr kumimoji="0" lang="de-DE" sz="1400" b="0" i="0" u="none" strike="noStrike" cap="none" normalizeH="0" baseline="0" dirty="0">
                  <a:ln>
                    <a:noFill/>
                  </a:ln>
                  <a:solidFill>
                    <a:srgbClr val="2D7A84"/>
                  </a:solidFill>
                  <a:effectLst/>
                  <a:latin typeface="Calibri" panose="020F0502020204030204" pitchFamily="34" charset="0"/>
                </a:rPr>
                <a:t> Check: Den Zahlenstrahl erkunden</a:t>
              </a:r>
            </a:p>
          </p:txBody>
        </p:sp>
      </p:grpSp>
      <p:sp>
        <p:nvSpPr>
          <p:cNvPr id="51" name="Abgerundetes Rechteck 50">
            <a:extLst>
              <a:ext uri="{FF2B5EF4-FFF2-40B4-BE49-F238E27FC236}">
                <a16:creationId xmlns:a16="http://schemas.microsoft.com/office/drawing/2014/main" id="{2D6D764E-5EB1-5E76-1401-36685991CC81}"/>
              </a:ext>
            </a:extLst>
          </p:cNvPr>
          <p:cNvSpPr/>
          <p:nvPr/>
        </p:nvSpPr>
        <p:spPr bwMode="auto">
          <a:xfrm>
            <a:off x="528492" y="3092567"/>
            <a:ext cx="3348142" cy="702002"/>
          </a:xfrm>
          <a:prstGeom prst="roundRect">
            <a:avLst/>
          </a:prstGeom>
          <a:solidFill>
            <a:srgbClr val="2D7A84"/>
          </a:solidFill>
          <a:ln w="19050" cap="flat" cmpd="sng" algn="ctr">
            <a:solidFill>
              <a:srgbClr val="2D7A8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a:ln>
                  <a:noFill/>
                </a:ln>
                <a:solidFill>
                  <a:schemeClr val="bg1"/>
                </a:solidFill>
                <a:effectLst/>
                <a:latin typeface="Calibri" panose="020F0502020204030204" pitchFamily="34" charset="0"/>
              </a:rPr>
              <a:t>Den Zahlenstrahl erkunden</a:t>
            </a:r>
          </a:p>
        </p:txBody>
      </p:sp>
      <p:sp>
        <p:nvSpPr>
          <p:cNvPr id="52" name="Abgerundetes Rechteck 51">
            <a:extLst>
              <a:ext uri="{FF2B5EF4-FFF2-40B4-BE49-F238E27FC236}">
                <a16:creationId xmlns:a16="http://schemas.microsoft.com/office/drawing/2014/main" id="{B04D7E35-2284-A76C-50EA-BD2D86971297}"/>
              </a:ext>
            </a:extLst>
          </p:cNvPr>
          <p:cNvSpPr/>
          <p:nvPr/>
        </p:nvSpPr>
        <p:spPr bwMode="auto">
          <a:xfrm>
            <a:off x="4318481" y="2220660"/>
            <a:ext cx="7256204" cy="4016854"/>
          </a:xfrm>
          <a:prstGeom prst="roundRect">
            <a:avLst>
              <a:gd name="adj" fmla="val 2711"/>
            </a:avLst>
          </a:prstGeom>
          <a:noFill/>
          <a:ln w="28575" cap="flat" cmpd="sng" algn="ctr">
            <a:solidFill>
              <a:srgbClr val="2D7A8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cxnSp>
        <p:nvCxnSpPr>
          <p:cNvPr id="54" name="Gerade Verbindung 53">
            <a:extLst>
              <a:ext uri="{FF2B5EF4-FFF2-40B4-BE49-F238E27FC236}">
                <a16:creationId xmlns:a16="http://schemas.microsoft.com/office/drawing/2014/main" id="{2460A31E-76FA-C6E6-1F9C-022D55EC5180}"/>
              </a:ext>
            </a:extLst>
          </p:cNvPr>
          <p:cNvCxnSpPr>
            <a:cxnSpLocks/>
            <a:stCxn id="51" idx="3"/>
          </p:cNvCxnSpPr>
          <p:nvPr/>
        </p:nvCxnSpPr>
        <p:spPr bwMode="auto">
          <a:xfrm>
            <a:off x="3876634" y="3443568"/>
            <a:ext cx="441847" cy="0"/>
          </a:xfrm>
          <a:prstGeom prst="line">
            <a:avLst/>
          </a:prstGeom>
          <a:solidFill>
            <a:schemeClr val="accent1"/>
          </a:solidFill>
          <a:ln w="28575" cap="flat" cmpd="sng" algn="ctr">
            <a:solidFill>
              <a:srgbClr val="2D7A84"/>
            </a:solidFill>
            <a:prstDash val="solid"/>
            <a:round/>
            <a:headEnd type="none" w="med" len="med"/>
            <a:tailEnd type="none" w="med" len="med"/>
          </a:ln>
          <a:effectLst/>
        </p:spPr>
      </p:cxnSp>
    </p:spTree>
    <p:extLst>
      <p:ext uri="{BB962C8B-B14F-4D97-AF65-F5344CB8AC3E}">
        <p14:creationId xmlns:p14="http://schemas.microsoft.com/office/powerpoint/2010/main" val="629985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22" presetClass="entr" presetSubtype="8" fill="hold" nodeType="withEffect">
                                  <p:stCondLst>
                                    <p:cond delay="250"/>
                                  </p:stCondLst>
                                  <p:childTnLst>
                                    <p:set>
                                      <p:cBhvr>
                                        <p:cTn id="12" dur="1" fill="hold">
                                          <p:stCondLst>
                                            <p:cond delay="0"/>
                                          </p:stCondLst>
                                        </p:cTn>
                                        <p:tgtEl>
                                          <p:spTgt spid="54"/>
                                        </p:tgtEl>
                                        <p:attrNameLst>
                                          <p:attrName>style.visibility</p:attrName>
                                        </p:attrNameLst>
                                      </p:cBhvr>
                                      <p:to>
                                        <p:strVal val="visible"/>
                                      </p:to>
                                    </p:set>
                                    <p:animEffect transition="in" filter="wipe(left)">
                                      <p:cBhvr>
                                        <p:cTn id="13" dur="250"/>
                                        <p:tgtEl>
                                          <p:spTgt spid="54"/>
                                        </p:tgtEl>
                                      </p:cBhvr>
                                    </p:animEffect>
                                  </p:childTnLst>
                                </p:cTn>
                              </p:par>
                              <p:par>
                                <p:cTn id="14" presetID="22" presetClass="entr" presetSubtype="8" fill="hold" grpId="0" nodeType="withEffect">
                                  <p:stCondLst>
                                    <p:cond delay="500"/>
                                  </p:stCondLst>
                                  <p:childTnLst>
                                    <p:set>
                                      <p:cBhvr>
                                        <p:cTn id="15" dur="1" fill="hold">
                                          <p:stCondLst>
                                            <p:cond delay="0"/>
                                          </p:stCondLst>
                                        </p:cTn>
                                        <p:tgtEl>
                                          <p:spTgt spid="52"/>
                                        </p:tgtEl>
                                        <p:attrNameLst>
                                          <p:attrName>style.visibility</p:attrName>
                                        </p:attrNameLst>
                                      </p:cBhvr>
                                      <p:to>
                                        <p:strVal val="visible"/>
                                      </p:to>
                                    </p:set>
                                    <p:animEffect transition="in" filter="wipe(left)">
                                      <p:cBhvr>
                                        <p:cTn id="16" dur="1000"/>
                                        <p:tgtEl>
                                          <p:spTgt spid="52"/>
                                        </p:tgtEl>
                                      </p:cBhvr>
                                    </p:animEffect>
                                  </p:childTnLst>
                                </p:cTn>
                              </p:par>
                              <p:par>
                                <p:cTn id="17" presetID="10" presetClass="entr" presetSubtype="0" fill="hold" nodeType="withEffect">
                                  <p:stCondLst>
                                    <p:cond delay="75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250"/>
                                        <p:tgtEl>
                                          <p:spTgt spid="56"/>
                                        </p:tgtEl>
                                      </p:cBhvr>
                                    </p:animEffect>
                                  </p:childTnLst>
                                </p:cTn>
                              </p:par>
                              <p:par>
                                <p:cTn id="20" presetID="10" presetClass="entr" presetSubtype="0" fill="hold" nodeType="withEffect">
                                  <p:stCondLst>
                                    <p:cond delay="9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250"/>
                                        <p:tgtEl>
                                          <p:spTgt spid="57"/>
                                        </p:tgtEl>
                                      </p:cBhvr>
                                    </p:animEffect>
                                  </p:childTnLst>
                                </p:cTn>
                              </p:par>
                              <p:par>
                                <p:cTn id="23" presetID="10" presetClass="entr" presetSubtype="0" fill="hold" nodeType="withEffect">
                                  <p:stCondLst>
                                    <p:cond delay="105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250"/>
                                        <p:tgtEl>
                                          <p:spTgt spid="58"/>
                                        </p:tgtEl>
                                      </p:cBhvr>
                                    </p:animEffect>
                                  </p:childTnLst>
                                </p:cTn>
                              </p:par>
                              <p:par>
                                <p:cTn id="26" presetID="10" presetClass="entr" presetSubtype="0" fill="hold" nodeType="withEffect">
                                  <p:stCondLst>
                                    <p:cond delay="120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250"/>
                                        <p:tgtEl>
                                          <p:spTgt spid="59"/>
                                        </p:tgtEl>
                                      </p:cBhvr>
                                    </p:animEffect>
                                  </p:childTnLst>
                                </p:cTn>
                              </p:par>
                              <p:par>
                                <p:cTn id="29" presetID="10" presetClass="entr" presetSubtype="0" fill="hold" nodeType="withEffect">
                                  <p:stCondLst>
                                    <p:cond delay="135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250"/>
                                        <p:tgtEl>
                                          <p:spTgt spid="60"/>
                                        </p:tgtEl>
                                      </p:cBhvr>
                                    </p:animEffect>
                                  </p:childTnLst>
                                </p:cTn>
                              </p:par>
                              <p:par>
                                <p:cTn id="32" presetID="10" presetClass="entr" presetSubtype="0" fill="hold" nodeType="withEffect">
                                  <p:stCondLst>
                                    <p:cond delay="150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2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Lst>
  </p:timing>
</p:sld>
</file>

<file path=ppt/theme/theme1.xml><?xml version="1.0" encoding="utf-8"?>
<a:theme xmlns:a="http://schemas.openxmlformats.org/drawingml/2006/main" name="Titel- und Schlussfolien">
  <a:themeElements>
    <a:clrScheme name="DZLM">
      <a:dk1>
        <a:sysClr val="windowText" lastClr="000000"/>
      </a:dk1>
      <a:lt1>
        <a:srgbClr val="FFFFFF"/>
      </a:lt1>
      <a:dk2>
        <a:srgbClr val="327A86"/>
      </a:dk2>
      <a:lt2>
        <a:srgbClr val="F8B44F"/>
      </a:lt2>
      <a:accent1>
        <a:srgbClr val="327A86"/>
      </a:accent1>
      <a:accent2>
        <a:srgbClr val="A44168"/>
      </a:accent2>
      <a:accent3>
        <a:srgbClr val="737373"/>
      </a:accent3>
      <a:accent4>
        <a:srgbClr val="F8B44F"/>
      </a:accent4>
      <a:accent5>
        <a:srgbClr val="000000"/>
      </a:accent5>
      <a:accent6>
        <a:srgbClr val="FFFFFF"/>
      </a:accent6>
      <a:hlink>
        <a:srgbClr val="327A86"/>
      </a:hlink>
      <a:folHlink>
        <a:srgbClr val="327A8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ZLM_Materialvorlage-mit-Beispielseiten_2021-10-18.potx" id="{A0D54F44-059B-49F3-879C-4D58EE8C4FA4}" vid="{582C1B2B-1305-4D94-86B7-C274C9A6682B}"/>
    </a:ext>
  </a:extLst>
</a:theme>
</file>

<file path=ppt/theme/theme2.xml><?xml version="1.0" encoding="utf-8"?>
<a:theme xmlns:a="http://schemas.openxmlformats.org/drawingml/2006/main" name="Content Folien">
  <a:themeElements>
    <a:clrScheme name="Design_DZLM">
      <a:dk1>
        <a:sysClr val="windowText" lastClr="000000"/>
      </a:dk1>
      <a:lt1>
        <a:srgbClr val="FFFFFF"/>
      </a:lt1>
      <a:dk2>
        <a:srgbClr val="327A86"/>
      </a:dk2>
      <a:lt2>
        <a:srgbClr val="F8B44F"/>
      </a:lt2>
      <a:accent1>
        <a:srgbClr val="737373"/>
      </a:accent1>
      <a:accent2>
        <a:srgbClr val="C8D2D8"/>
      </a:accent2>
      <a:accent3>
        <a:srgbClr val="A44168"/>
      </a:accent3>
      <a:accent4>
        <a:srgbClr val="CCDEE1"/>
      </a:accent4>
      <a:accent5>
        <a:srgbClr val="FDECD3"/>
      </a:accent5>
      <a:accent6>
        <a:srgbClr val="CDB987"/>
      </a:accent6>
      <a:hlink>
        <a:srgbClr val="000000"/>
      </a:hlink>
      <a:folHlink>
        <a:srgbClr val="327A86"/>
      </a:folHlink>
    </a:clrScheme>
    <a:fontScheme name="DZLM">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000" b="0" i="0" u="none" strike="noStrike" cap="none" normalizeH="0" baseline="0" dirty="0" err="1" smtClean="0">
            <a:ln>
              <a:noFill/>
            </a:ln>
            <a:solidFill>
              <a:schemeClr val="tx1"/>
            </a:solidFill>
            <a:effectLst/>
            <a:latin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a:noFill/>
      </a:spPr>
      <a:bodyPr wrap="square" rtlCol="0">
        <a:spAutoFit/>
      </a:bodyPr>
      <a:lstStyle>
        <a:defPPr marL="342900" indent="-342900">
          <a:spcBef>
            <a:spcPts val="400"/>
          </a:spcBef>
          <a:defRPr sz="1800" dirty="0">
            <a:latin typeface="Calibri"/>
            <a:cs typeface="Calibri"/>
          </a:defRPr>
        </a:defP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ZLM_Materialvorlage-mit-Beispielseiten_2021-10-18.potx" id="{A0D54F44-059B-49F3-879C-4D58EE8C4FA4}" vid="{BF7B2B45-D649-4D22-B1CE-A734156E32F3}"/>
    </a:ext>
  </a:extLst>
</a:theme>
</file>

<file path=ppt/theme/theme3.xml><?xml version="1.0" encoding="utf-8"?>
<a:theme xmlns:a="http://schemas.openxmlformats.org/drawingml/2006/main" name="QM Zwischenfolien">
  <a:themeElements>
    <a:clrScheme name="Benutzerdefiniert 4">
      <a:dk1>
        <a:sysClr val="windowText" lastClr="000000"/>
      </a:dk1>
      <a:lt1>
        <a:srgbClr val="FFFFFF"/>
      </a:lt1>
      <a:dk2>
        <a:srgbClr val="327A86"/>
      </a:dk2>
      <a:lt2>
        <a:srgbClr val="F8B44F"/>
      </a:lt2>
      <a:accent1>
        <a:srgbClr val="737373"/>
      </a:accent1>
      <a:accent2>
        <a:srgbClr val="C8D2D8"/>
      </a:accent2>
      <a:accent3>
        <a:srgbClr val="A44168"/>
      </a:accent3>
      <a:accent4>
        <a:srgbClr val="CCDEE1"/>
      </a:accent4>
      <a:accent5>
        <a:srgbClr val="FDECD3"/>
      </a:accent5>
      <a:accent6>
        <a:srgbClr val="CDB987"/>
      </a:accent6>
      <a:hlink>
        <a:srgbClr val="327A86"/>
      </a:hlink>
      <a:folHlink>
        <a:srgbClr val="327A86"/>
      </a:folHlink>
    </a:clrScheme>
    <a:fontScheme name="DZLM">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000" b="0" i="0" u="none" strike="noStrike" cap="none" normalizeH="0" baseline="0" dirty="0" err="1" smtClean="0">
            <a:ln>
              <a:noFill/>
            </a:ln>
            <a:solidFill>
              <a:schemeClr val="tx1"/>
            </a:solidFill>
            <a:effectLst/>
            <a:latin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a:noFill/>
      </a:spPr>
      <a:bodyPr wrap="square" rtlCol="0">
        <a:spAutoFit/>
      </a:bodyPr>
      <a:lstStyle>
        <a:defPPr marL="342900" indent="-342900">
          <a:spcBef>
            <a:spcPts val="400"/>
          </a:spcBef>
          <a:defRPr sz="1800" dirty="0">
            <a:latin typeface="Calibri"/>
            <a:cs typeface="Calibri"/>
          </a:defRPr>
        </a:defP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QM-{Stufe}-{Modulform}-BS{Nummer}_Folien_Blankovorlage_230928" id="{CA73BAC6-9289-4DD7-82FA-D66A63FB8ADE}" vid="{E5480EE0-40DA-4F2E-9808-FA7256322BF7}"/>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2539</Words>
  <Application>Microsoft Macintosh PowerPoint</Application>
  <PresentationFormat>Breitbild</PresentationFormat>
  <Paragraphs>263</Paragraphs>
  <Slides>23</Slides>
  <Notes>18</Notes>
  <HiddenSlides>2</HiddenSlides>
  <MMClips>5</MMClips>
  <ScaleCrop>false</ScaleCrop>
  <HeadingPairs>
    <vt:vector size="6" baseType="variant">
      <vt:variant>
        <vt:lpstr>Verwendete Schriftarten</vt:lpstr>
      </vt:variant>
      <vt:variant>
        <vt:i4>7</vt:i4>
      </vt:variant>
      <vt:variant>
        <vt:lpstr>Design</vt:lpstr>
      </vt:variant>
      <vt:variant>
        <vt:i4>3</vt:i4>
      </vt:variant>
      <vt:variant>
        <vt:lpstr>Folientitel</vt:lpstr>
      </vt:variant>
      <vt:variant>
        <vt:i4>23</vt:i4>
      </vt:variant>
    </vt:vector>
  </HeadingPairs>
  <TitlesOfParts>
    <vt:vector size="33" baseType="lpstr">
      <vt:lpstr>Arial</vt:lpstr>
      <vt:lpstr>Be Vietnam</vt:lpstr>
      <vt:lpstr>Calibri</vt:lpstr>
      <vt:lpstr>Calibri Light</vt:lpstr>
      <vt:lpstr>Calibri Normal</vt:lpstr>
      <vt:lpstr>Helvetica</vt:lpstr>
      <vt:lpstr>Wingdings</vt:lpstr>
      <vt:lpstr>Titel- und Schlussfolien</vt:lpstr>
      <vt:lpstr>Content Folien</vt:lpstr>
      <vt:lpstr>QM Zwischenfolien</vt:lpstr>
      <vt:lpstr>PowerPoint-Präsentation</vt:lpstr>
      <vt:lpstr>PowerPoint-Präsentation</vt:lpstr>
      <vt:lpstr>PowerPoint-Präsentation</vt:lpstr>
      <vt:lpstr>PowerPoint-Präsentation</vt:lpstr>
      <vt:lpstr>divomath im Rahmen der Fachoffensive Mathematik</vt:lpstr>
      <vt:lpstr>Grundlegendes zu divomath</vt:lpstr>
      <vt:lpstr>Grundlegendes zu divomath</vt:lpstr>
      <vt:lpstr>Grundlegendes zu divomath</vt:lpstr>
      <vt:lpstr>Grundlegendes zu divomath</vt:lpstr>
      <vt:lpstr>PowerPoint-Präsentation</vt:lpstr>
      <vt:lpstr>Navigation der Lernumgebung und Administration</vt:lpstr>
      <vt:lpstr>PowerPoint-Präsentation</vt:lpstr>
      <vt:lpstr>Nutzung fachdidaktischer Potentiale digitaler Medien</vt:lpstr>
      <vt:lpstr>Nutzung fachdidaktischer Potentiale digitaler Medien</vt:lpstr>
      <vt:lpstr>Nutzung fachdidaktischer Potentiale digitaler Medien</vt:lpstr>
      <vt:lpstr>Nutzung fachdidaktischer Potentiale digitaler Medien</vt:lpstr>
      <vt:lpstr>Gestaltung der Lernumgebung – Zentrale Prinzipien</vt:lpstr>
      <vt:lpstr>Gestaltung der Lernumgebung – Zentrale Prinzipien</vt:lpstr>
      <vt:lpstr>Gestaltung der Lernumgebung – Zentrale Prinzipien</vt:lpstr>
      <vt:lpstr>PowerPoint-Präsentation</vt:lpstr>
      <vt:lpstr>Abschließende Fragerunde</vt:lpstr>
      <vt:lpstr>PowerPoint-Präsentation</vt:lpstr>
      <vt:lpstr>Literatur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Katrin Gruhn</dc:creator>
  <cp:lastModifiedBy>Katrin Gruhn</cp:lastModifiedBy>
  <cp:revision>125</cp:revision>
  <dcterms:created xsi:type="dcterms:W3CDTF">2023-09-25T12:59:18Z</dcterms:created>
  <dcterms:modified xsi:type="dcterms:W3CDTF">2024-05-22T18:20:15Z</dcterms:modified>
</cp:coreProperties>
</file>