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707" r:id="rId1"/>
  </p:sldMasterIdLst>
  <p:notesMasterIdLst>
    <p:notesMasterId r:id="rId38"/>
  </p:notesMasterIdLst>
  <p:sldIdLst>
    <p:sldId id="2846" r:id="rId2"/>
    <p:sldId id="3785" r:id="rId3"/>
    <p:sldId id="3786" r:id="rId4"/>
    <p:sldId id="3735" r:id="rId5"/>
    <p:sldId id="3740" r:id="rId6"/>
    <p:sldId id="3751" r:id="rId7"/>
    <p:sldId id="3744" r:id="rId8"/>
    <p:sldId id="3775" r:id="rId9"/>
    <p:sldId id="3770" r:id="rId10"/>
    <p:sldId id="3771" r:id="rId11"/>
    <p:sldId id="3776" r:id="rId12"/>
    <p:sldId id="3772" r:id="rId13"/>
    <p:sldId id="3773" r:id="rId14"/>
    <p:sldId id="3774" r:id="rId15"/>
    <p:sldId id="3777" r:id="rId16"/>
    <p:sldId id="3746" r:id="rId17"/>
    <p:sldId id="3753" r:id="rId18"/>
    <p:sldId id="3723" r:id="rId19"/>
    <p:sldId id="260" r:id="rId20"/>
    <p:sldId id="3747" r:id="rId21"/>
    <p:sldId id="3750" r:id="rId22"/>
    <p:sldId id="3739" r:id="rId23"/>
    <p:sldId id="3762" r:id="rId24"/>
    <p:sldId id="3758" r:id="rId25"/>
    <p:sldId id="3766" r:id="rId26"/>
    <p:sldId id="3763" r:id="rId27"/>
    <p:sldId id="3759" r:id="rId28"/>
    <p:sldId id="3764" r:id="rId29"/>
    <p:sldId id="3784" r:id="rId30"/>
    <p:sldId id="2868" r:id="rId31"/>
    <p:sldId id="3755" r:id="rId32"/>
    <p:sldId id="3729" r:id="rId33"/>
    <p:sldId id="3726" r:id="rId34"/>
    <p:sldId id="3727" r:id="rId35"/>
    <p:sldId id="3728" r:id="rId36"/>
    <p:sldId id="3657"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Grundlagen Schriftliches Subtrahieren" id="{3F50BB31-6347-6E44-8AE8-CE3E17A42CA6}">
          <p14:sldIdLst>
            <p14:sldId id="2846"/>
            <p14:sldId id="3785"/>
            <p14:sldId id="3786"/>
            <p14:sldId id="3735"/>
            <p14:sldId id="3740"/>
            <p14:sldId id="3751"/>
            <p14:sldId id="3744"/>
          </p14:sldIdLst>
        </p14:section>
        <p14:section name="Stellenweise rechnen" id="{E804861A-5B0C-2D43-A5E8-968E45628CA4}">
          <p14:sldIdLst>
            <p14:sldId id="3775"/>
            <p14:sldId id="3770"/>
            <p14:sldId id="3771"/>
            <p14:sldId id="3776"/>
          </p14:sldIdLst>
        </p14:section>
        <p14:section name="Schriftlich Subtrahieren" id="{F5520F16-9A29-F948-8015-E8F841E054B8}">
          <p14:sldIdLst>
            <p14:sldId id="3772"/>
            <p14:sldId id="3773"/>
            <p14:sldId id="3774"/>
            <p14:sldId id="3777"/>
          </p14:sldIdLst>
        </p14:section>
        <p14:section name="Subtrahieren üben" id="{AF4EEC40-BFF4-CA4E-9482-2A39D42AFF60}">
          <p14:sldIdLst>
            <p14:sldId id="3746"/>
          </p14:sldIdLst>
        </p14:section>
        <p14:section name="2. Divomath Modul Subtraktion" id="{2007DC73-F4A5-CC4F-BC16-360C7B2F0F98}">
          <p14:sldIdLst>
            <p14:sldId id="3753"/>
            <p14:sldId id="3723"/>
            <p14:sldId id="260"/>
            <p14:sldId id="3747"/>
            <p14:sldId id="3750"/>
            <p14:sldId id="3739"/>
            <p14:sldId id="3762"/>
            <p14:sldId id="3758"/>
            <p14:sldId id="3766"/>
            <p14:sldId id="3763"/>
            <p14:sldId id="3759"/>
            <p14:sldId id="3764"/>
          </p14:sldIdLst>
        </p14:section>
        <p14:section name="3. Divomath erkunden" id="{1CEAFEBC-D77A-B34C-814D-41ED350BC66E}">
          <p14:sldIdLst>
            <p14:sldId id="3784"/>
            <p14:sldId id="2868"/>
          </p14:sldIdLst>
        </p14:section>
        <p14:section name="4. Abschluss" id="{B542AB16-0E89-F94A-825D-E92C661AF6CB}">
          <p14:sldIdLst>
            <p14:sldId id="3755"/>
            <p14:sldId id="3729"/>
            <p14:sldId id="3726"/>
            <p14:sldId id="3727"/>
            <p14:sldId id="3728"/>
            <p14:sldId id="36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5E1277-DE6B-6426-2A98-5D643325302A}" name="Anais Franke" initials="AF" userId="S::anais.franke@study.tu-dortmund.de::957c93e2-5d46-4067-9664-3a69d2c8f9cc" providerId="AD"/>
  <p188:author id="{391CDFFC-BB00-D47D-9144-64B45F7FF477}" name="Johanna Scharlau" initials="JS" userId="df91257a33d64b98"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 Gruhn" initials="KG" lastIdx="30" clrIdx="0">
    <p:extLst>
      <p:ext uri="{19B8F6BF-5375-455C-9EA6-DF929625EA0E}">
        <p15:presenceInfo xmlns:p15="http://schemas.microsoft.com/office/powerpoint/2012/main" userId="S::katrin.gruhn@tu-dortmund.de::a002c86c-548b-4884-a57e-314ddfb0f8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FD4DC"/>
    <a:srgbClr val="327A86"/>
    <a:srgbClr val="9ED4DC"/>
    <a:srgbClr val="FFFFFF"/>
    <a:srgbClr val="963BD8"/>
    <a:srgbClr val="D0E9ED"/>
    <a:srgbClr val="45B6CB"/>
    <a:srgbClr val="CBE3E7"/>
    <a:srgbClr val="85969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6"/>
    <p:restoredTop sz="53488"/>
  </p:normalViewPr>
  <p:slideViewPr>
    <p:cSldViewPr snapToGrid="0">
      <p:cViewPr>
        <p:scale>
          <a:sx n="158" d="100"/>
          <a:sy n="158" d="100"/>
        </p:scale>
        <p:origin x="128" y="-3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DC5FB-FBCD-9943-A4F9-072331452CC8}" type="datetimeFigureOut">
              <a:rPr lang="de-DE" smtClean="0"/>
              <a:t>24.05.24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0EB12-2DE2-0842-96EF-87A9B6EC1C3F}" type="slidenum">
              <a:rPr lang="de-DE" smtClean="0"/>
              <a:t>‹Nr.›</a:t>
            </a:fld>
            <a:endParaRPr lang="de-DE"/>
          </a:p>
        </p:txBody>
      </p:sp>
    </p:spTree>
    <p:extLst>
      <p:ext uri="{BB962C8B-B14F-4D97-AF65-F5344CB8AC3E}">
        <p14:creationId xmlns:p14="http://schemas.microsoft.com/office/powerpoint/2010/main" val="32625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kas.dzlm.de/node/251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Veranstaltung gibt einen Einblick in das Modul „Schriftlich subtrahieren“ und zeigt, wie die </a:t>
            </a:r>
            <a:r>
              <a:rPr lang="de-DE" dirty="0" err="1"/>
              <a:t>verstehensorientierte</a:t>
            </a:r>
            <a:r>
              <a:rPr lang="de-DE" dirty="0"/>
              <a:t> Einführung in den </a:t>
            </a:r>
            <a:r>
              <a:rPr lang="de-DE" dirty="0" err="1"/>
              <a:t>Subtraktionsalgortihmus</a:t>
            </a:r>
            <a:r>
              <a:rPr lang="de-DE" dirty="0"/>
              <a:t> mit </a:t>
            </a:r>
            <a:r>
              <a:rPr lang="de-DE" dirty="0" err="1"/>
              <a:t>divomath</a:t>
            </a:r>
            <a:r>
              <a:rPr lang="de-DE" dirty="0"/>
              <a:t> gelingen kann.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a:t>
            </a:fld>
            <a:endParaRPr lang="de-DE"/>
          </a:p>
        </p:txBody>
      </p:sp>
    </p:spTree>
    <p:extLst>
      <p:ext uri="{BB962C8B-B14F-4D97-AF65-F5344CB8AC3E}">
        <p14:creationId xmlns:p14="http://schemas.microsoft.com/office/powerpoint/2010/main" val="70033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Dasselbe Vorgehen kann jetzt analog beim schriftlichen Verfahren durchgeführt werden. Die Sprechweise und das Vorgehen ändert sich nicht, nur die Notationsweise. Das schriftliche Vorgehen zeichnet sich im Gegensatz zum Halbschriftlichen durch eine sehr sparsame Notationsweise aus. Außerdem kann die </a:t>
            </a:r>
            <a:r>
              <a:rPr lang="de-DE" dirty="0" err="1"/>
              <a:t>Entbündelung</a:t>
            </a:r>
            <a:r>
              <a:rPr lang="de-DE" dirty="0"/>
              <a:t> schriftlich symbolisch dargestellt werden, indem die </a:t>
            </a:r>
            <a:r>
              <a:rPr lang="de-DE" dirty="0" err="1"/>
              <a:t>Entbündelungen</a:t>
            </a:r>
            <a:r>
              <a:rPr lang="de-DE" dirty="0"/>
              <a:t> über dem Minuenden notiert werden.</a:t>
            </a:r>
          </a:p>
          <a:p>
            <a:endParaRPr lang="de-DE" dirty="0"/>
          </a:p>
          <a:p>
            <a:r>
              <a:rPr lang="de-DE" dirty="0"/>
              <a:t>Auch hier wird weiterhin bedeutungsbezogene Sprache genutzt: Ich habe drei Einer und ich nehme 2 Einer weg. Es bleibt ein Einer übrig.</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14</a:t>
            </a:fld>
            <a:endParaRPr lang="de-DE"/>
          </a:p>
        </p:txBody>
      </p:sp>
    </p:spTree>
    <p:extLst>
      <p:ext uri="{BB962C8B-B14F-4D97-AF65-F5344CB8AC3E}">
        <p14:creationId xmlns:p14="http://schemas.microsoft.com/office/powerpoint/2010/main" val="3018740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möchte drei Zehner wegnehmen, die Zahl 323 hat aber nur 2 Zehner. Also tausche ich eine Hunderterplatte in zehn Zehnerstangen.</a:t>
            </a:r>
          </a:p>
          <a:p>
            <a:endParaRPr lang="de-DE" dirty="0"/>
          </a:p>
          <a:p>
            <a:r>
              <a:rPr lang="de-DE" dirty="0"/>
              <a:t>(Mit Blick auf die Durchgängigkeit bzw. das Spiralprinzip ist zu beachten, dass die oft genutzte Sprechweise</a:t>
            </a:r>
            <a:r>
              <a:rPr lang="de-DE" dirty="0">
                <a:solidFill>
                  <a:srgbClr val="000000"/>
                </a:solidFill>
                <a:effectLst/>
                <a:latin typeface="Helvetica Neue" panose="02000503000000020004" pitchFamily="2" charset="0"/>
              </a:rPr>
              <a:t>„2Z – 3Z geht nicht“ wenig anschlussfähig ist, da sonst später umgelernt werden muss, wenn negative Zahlen behandelt werden.) </a:t>
            </a:r>
            <a:endParaRPr lang="de-DE"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15</a:t>
            </a:fld>
            <a:endParaRPr lang="de-DE"/>
          </a:p>
        </p:txBody>
      </p:sp>
    </p:spTree>
    <p:extLst>
      <p:ext uri="{BB962C8B-B14F-4D97-AF65-F5344CB8AC3E}">
        <p14:creationId xmlns:p14="http://schemas.microsoft.com/office/powerpoint/2010/main" val="76886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Dafür streiche ich in der Rechnung die drei Hunderter durch und schreibe 2 Hunderter darüber, denn ich habe einen Hunderter weggenommen und dafür zehn Zehner hinzugelegt. Die zehn Zehner schreibe ich über über die zwei Zehner, denn ich habe insgesamt nun 12 Zehner. Ich kann nun 3 Zehner von 12 Zehnern wegnehmen.</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16</a:t>
            </a:fld>
            <a:endParaRPr lang="de-DE"/>
          </a:p>
        </p:txBody>
      </p:sp>
    </p:spTree>
    <p:extLst>
      <p:ext uri="{BB962C8B-B14F-4D97-AF65-F5344CB8AC3E}">
        <p14:creationId xmlns:p14="http://schemas.microsoft.com/office/powerpoint/2010/main" val="2467579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Jetzt nehme ich noch einen Hunderter von zwei Hundertern weg. </a:t>
            </a:r>
          </a:p>
          <a:p>
            <a:r>
              <a:rPr lang="de-DE" dirty="0"/>
              <a:t>Das Ergebnis ist 191.</a:t>
            </a:r>
          </a:p>
          <a:p>
            <a:endParaRPr lang="de-DE"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17</a:t>
            </a:fld>
            <a:endParaRPr lang="de-DE"/>
          </a:p>
        </p:txBody>
      </p:sp>
    </p:spTree>
    <p:extLst>
      <p:ext uri="{BB962C8B-B14F-4D97-AF65-F5344CB8AC3E}">
        <p14:creationId xmlns:p14="http://schemas.microsoft.com/office/powerpoint/2010/main" val="351335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Um die Geläufigkeit und Sicherheit des Verfahrens anschließend zu üben, eignen sich insbesondere produktive Aufgabenformate.</a:t>
            </a:r>
          </a:p>
          <a:p>
            <a:pPr marL="171450" indent="-171450">
              <a:buFont typeface="Arial" panose="020B0604020202020204" pitchFamily="34" charset="0"/>
              <a:buChar char="•"/>
            </a:pPr>
            <a:r>
              <a:rPr lang="de-DE" dirty="0"/>
              <a:t>Die Aufgaben einer Übungsserie sind aufeinander bezogen, Lösungswege und Ergebnisse der einzelnen Aufgaben stehen in einem Zusammenhang und können sich gegenseitig unterstützen und korrigieren. </a:t>
            </a:r>
          </a:p>
          <a:p>
            <a:pPr marL="171450" indent="-171450">
              <a:buFont typeface="Arial" panose="020B0604020202020204" pitchFamily="34" charset="0"/>
              <a:buChar char="•"/>
            </a:pPr>
            <a:r>
              <a:rPr lang="de-DE" dirty="0"/>
              <a:t>Während die Kinder Beziehungen entdecken, führen sie gleichzeitig mathematische Basisfähigkeiten aus und „üben sozusagen nebenbei“ (Selter &amp; </a:t>
            </a:r>
            <a:r>
              <a:rPr lang="de-DE" dirty="0" err="1"/>
              <a:t>Zannetin</a:t>
            </a:r>
            <a:r>
              <a:rPr lang="de-DE" dirty="0"/>
              <a:t>, 2018).</a:t>
            </a:r>
          </a:p>
          <a:p>
            <a:pPr marL="171450" indent="-171450">
              <a:buFont typeface="Arial" panose="020B0604020202020204" pitchFamily="34" charset="0"/>
              <a:buChar char="•"/>
            </a:pPr>
            <a:r>
              <a:rPr lang="de-DE" dirty="0"/>
              <a:t>Auch prozessbezogene Kompetenzen sind von Bedeutung, denn die Regelmäßigkeiten werden beschrieben und erläutert, um Einsichten zu vertiefen.</a:t>
            </a:r>
          </a:p>
          <a:p>
            <a:endParaRPr lang="de-DE" dirty="0"/>
          </a:p>
          <a:p>
            <a:r>
              <a:rPr lang="de-DE" dirty="0"/>
              <a:t>Beispiele dafür sind Entdeckerpäckchen und Umkehrzahlen bzw. Spiegelzahlen, bei denen unterschiedliche Regelmäßigkeiten in den Aufgaben und den Ergebnissen entdeckt werden können.</a:t>
            </a:r>
          </a:p>
          <a:p>
            <a:r>
              <a:rPr lang="de-DE" dirty="0"/>
              <a:t>Dafür muss allerdings zunächst eine ausreichende Anzahl von Aufgaben gerechnet werden, um Entdeckungen machen zu können, das Rechnen ist also nicht nur Mittel zum Zweck, sondern auf ein höherwertiges Ziel ausgerichtet.</a:t>
            </a:r>
          </a:p>
        </p:txBody>
      </p:sp>
      <p:sp>
        <p:nvSpPr>
          <p:cNvPr id="4" name="Foliennummernplatzhalter 3"/>
          <p:cNvSpPr>
            <a:spLocks noGrp="1"/>
          </p:cNvSpPr>
          <p:nvPr>
            <p:ph type="sldNum" sz="quarter" idx="5"/>
          </p:nvPr>
        </p:nvSpPr>
        <p:spPr/>
        <p:txBody>
          <a:bodyPr/>
          <a:lstStyle/>
          <a:p>
            <a:fld id="{6A00EB12-2DE2-0842-96EF-87A9B6EC1C3F}" type="slidenum">
              <a:rPr lang="de-DE" smtClean="0"/>
              <a:t>18</a:t>
            </a:fld>
            <a:endParaRPr lang="de-DE"/>
          </a:p>
        </p:txBody>
      </p:sp>
    </p:spTree>
    <p:extLst>
      <p:ext uri="{BB962C8B-B14F-4D97-AF65-F5344CB8AC3E}">
        <p14:creationId xmlns:p14="http://schemas.microsoft.com/office/powerpoint/2010/main" val="1422279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19</a:t>
            </a:fld>
            <a:endParaRPr lang="de-DE"/>
          </a:p>
        </p:txBody>
      </p:sp>
    </p:spTree>
    <p:extLst>
      <p:ext uri="{BB962C8B-B14F-4D97-AF65-F5344CB8AC3E}">
        <p14:creationId xmlns:p14="http://schemas.microsoft.com/office/powerpoint/2010/main" val="201306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err="1">
                <a:latin typeface="+mn-lt"/>
              </a:rPr>
              <a:t>Divomath</a:t>
            </a:r>
            <a:r>
              <a:rPr lang="de-DE" b="0" dirty="0">
                <a:latin typeface="+mn-lt"/>
              </a:rPr>
              <a:t> ist ein Akronym für „digitale </a:t>
            </a:r>
            <a:r>
              <a:rPr lang="de-DE" b="0" dirty="0" err="1">
                <a:latin typeface="+mn-lt"/>
              </a:rPr>
              <a:t>verstehensorientierte</a:t>
            </a:r>
            <a:r>
              <a:rPr lang="de-DE" b="0" dirty="0">
                <a:latin typeface="+mn-lt"/>
              </a:rPr>
              <a:t> Lernumgebung zur Sicherung mathematischer Basiskompetenzen“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latin typeface="+mn-lt"/>
            </a:endParaRPr>
          </a:p>
          <a:p>
            <a:pPr marL="0" indent="0">
              <a:buFontTx/>
              <a:buNone/>
            </a:pPr>
            <a:r>
              <a:rPr lang="de-DE" b="0" dirty="0">
                <a:latin typeface="+mn-lt"/>
              </a:rPr>
              <a:t>Grundlegend für die Gestaltung der Lernplattform waren die Qualitätsprinzipien für guten Mathematikunterricht. Auf die Prinzipien wird später noch einmal genauer eingegangen, wenn Sie einen Überblick über </a:t>
            </a:r>
            <a:r>
              <a:rPr lang="de-DE" b="0" dirty="0" err="1">
                <a:latin typeface="+mn-lt"/>
              </a:rPr>
              <a:t>divomath</a:t>
            </a:r>
            <a:r>
              <a:rPr lang="de-DE" b="0" dirty="0">
                <a:latin typeface="+mn-lt"/>
              </a:rPr>
              <a:t> haben und besser nachvollziehen können, was damit gemeint ist. Wichtig an dieser Stelle schon mal ist aber das namengebende Prinzip </a:t>
            </a:r>
            <a:r>
              <a:rPr lang="de-DE" b="0" dirty="0" err="1">
                <a:latin typeface="+mn-lt"/>
              </a:rPr>
              <a:t>Verstehensorientierung</a:t>
            </a:r>
            <a:r>
              <a:rPr lang="de-DE" b="0" dirty="0">
                <a:latin typeface="+mn-lt"/>
              </a:rPr>
              <a:t> = </a:t>
            </a:r>
            <a:r>
              <a:rPr lang="de-DE" sz="1200" b="0" dirty="0">
                <a:effectLst/>
                <a:latin typeface="+mn-lt"/>
                <a:ea typeface="Calibri" panose="020F0502020204030204" pitchFamily="34" charset="0"/>
                <a:cs typeface="Times New Roman" panose="02020603050405020304" pitchFamily="18" charset="0"/>
              </a:rPr>
              <a:t>Verständnis für Konzepte, Strategien und Verfahren; Vernetzung von konzeptuellem und  prozeduralem Wissen.</a:t>
            </a:r>
          </a:p>
          <a:p>
            <a:pPr marL="0" indent="0">
              <a:buFontTx/>
              <a:buNone/>
            </a:pPr>
            <a:endParaRPr lang="de-DE"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err="1">
                <a:latin typeface="+mn-lt"/>
              </a:rPr>
              <a:t>Divomath</a:t>
            </a:r>
            <a:r>
              <a:rPr lang="de-DE" b="0" dirty="0">
                <a:latin typeface="+mn-lt"/>
              </a:rPr>
              <a:t> ist also dazu entwickelt, das </a:t>
            </a:r>
            <a:r>
              <a:rPr lang="de-DE" b="0" dirty="0" err="1">
                <a:latin typeface="+mn-lt"/>
              </a:rPr>
              <a:t>verstehensorientierte</a:t>
            </a:r>
            <a:r>
              <a:rPr lang="de-DE" b="0" dirty="0">
                <a:latin typeface="+mn-lt"/>
              </a:rPr>
              <a:t> Lernen neuer Inhalte von Beginn an zu unterstützen und nicht erst am Ende die Festigung und Automatisierung. Dennoch bietet die Lernplattform auch die Möglichkeit des Übens der neu erworbenen Fähigkeiten – aber erst am Ende von Unterrichtseinheiten.</a:t>
            </a:r>
          </a:p>
          <a:p>
            <a:pPr marL="0" indent="0">
              <a:buFont typeface="Arial" panose="020B0604020202020204" pitchFamily="34" charset="0"/>
              <a:buNone/>
            </a:pPr>
            <a:endParaRPr lang="de-DE"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latin typeface="+mn-lt"/>
              </a:rPr>
              <a:t>Die Umsetzung des </a:t>
            </a:r>
            <a:r>
              <a:rPr lang="de-DE" b="0" dirty="0" err="1">
                <a:latin typeface="+mn-lt"/>
              </a:rPr>
              <a:t>verstehensorientierten</a:t>
            </a:r>
            <a:r>
              <a:rPr lang="de-DE" b="0" dirty="0">
                <a:latin typeface="+mn-lt"/>
              </a:rPr>
              <a:t> Lernens gelingt nur in Verbindung mit den weiteren Prinzipien und vorranging durch die Umsetzung dieser durch die Lehrkraft. D.h. die Rolle der Lehrkraft wird durch </a:t>
            </a:r>
            <a:r>
              <a:rPr lang="de-DE" b="0" dirty="0" err="1">
                <a:latin typeface="+mn-lt"/>
              </a:rPr>
              <a:t>divomath</a:t>
            </a:r>
            <a:r>
              <a:rPr lang="de-DE" b="0" dirty="0">
                <a:latin typeface="+mn-lt"/>
              </a:rPr>
              <a:t> nicht ersetzt! Sie ist weiterhin für die Planung, Durchführung, Begleitung und Auswertung des Unterrichts verantwortlich. Die Lernenden können sich mithilfe der Lernumgebungen keine Inhalte selbstständig erarbeiten. </a:t>
            </a:r>
            <a:r>
              <a:rPr lang="de-DE" b="0" dirty="0" err="1">
                <a:latin typeface="+mn-lt"/>
              </a:rPr>
              <a:t>Divomath</a:t>
            </a:r>
            <a:r>
              <a:rPr lang="de-DE" b="0" dirty="0">
                <a:latin typeface="+mn-lt"/>
              </a:rPr>
              <a:t> bietet bspw. durch entsprechendes (Zusatz)Material Entlastung für die Lehrkraft, jedoch ist die Ausschöpfung der Potentiale, die </a:t>
            </a:r>
            <a:r>
              <a:rPr lang="de-DE" b="0" dirty="0" err="1">
                <a:latin typeface="+mn-lt"/>
              </a:rPr>
              <a:t>divomath</a:t>
            </a:r>
            <a:r>
              <a:rPr lang="de-DE" b="0" dirty="0">
                <a:latin typeface="+mn-lt"/>
              </a:rPr>
              <a:t> hat, maßgeblich von der Einsatzgestaltung und Umsetzung der Lehrkraft abhängig. </a:t>
            </a:r>
          </a:p>
        </p:txBody>
      </p:sp>
      <p:sp>
        <p:nvSpPr>
          <p:cNvPr id="4" name="Foliennummernplatzhalter 3"/>
          <p:cNvSpPr>
            <a:spLocks noGrp="1"/>
          </p:cNvSpPr>
          <p:nvPr>
            <p:ph type="sldNum" sz="quarter" idx="5"/>
          </p:nvPr>
        </p:nvSpPr>
        <p:spPr/>
        <p:txBody>
          <a:bodyPr/>
          <a:lstStyle/>
          <a:p>
            <a:fld id="{6A00EB12-2DE2-0842-96EF-87A9B6EC1C3F}" type="slidenum">
              <a:rPr lang="de-DE" smtClean="0"/>
              <a:t>20</a:t>
            </a:fld>
            <a:endParaRPr lang="de-DE"/>
          </a:p>
        </p:txBody>
      </p:sp>
    </p:spTree>
    <p:extLst>
      <p:ext uri="{BB962C8B-B14F-4D97-AF65-F5344CB8AC3E}">
        <p14:creationId xmlns:p14="http://schemas.microsoft.com/office/powerpoint/2010/main" val="300948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weitere konzeptionelle Einblicke auf das Einführungsvideo verweisen: </a:t>
            </a:r>
            <a:r>
              <a:rPr lang="de-DE" b="0" i="0" u="none" strike="noStrike" dirty="0">
                <a:solidFill>
                  <a:srgbClr val="327D87"/>
                </a:solidFill>
                <a:effectLst/>
                <a:latin typeface="Open Sans" panose="020B0606030504020204" pitchFamily="34" charset="0"/>
                <a:hlinkClick r:id="rId3"/>
              </a:rPr>
              <a:t>https://pikas.dzlm.de/node/2513</a:t>
            </a:r>
            <a:endParaRPr lang="de-DE" b="0" i="0" u="none" strike="noStrike" dirty="0">
              <a:solidFill>
                <a:srgbClr val="327D87"/>
              </a:solidFill>
              <a:effectLst/>
              <a:latin typeface="Open Sans" panose="020B0606030504020204" pitchFamily="34" charset="0"/>
            </a:endParaRPr>
          </a:p>
          <a:p>
            <a:endParaRPr lang="de-DE" b="0" i="0" u="none" strike="noStrike" dirty="0">
              <a:solidFill>
                <a:srgbClr val="327D87"/>
              </a:solidFill>
              <a:effectLst/>
              <a:latin typeface="Open Sans" panose="020B0606030504020204" pitchFamily="34" charset="0"/>
            </a:endParaRPr>
          </a:p>
          <a:p>
            <a:r>
              <a:rPr lang="de-DE" dirty="0"/>
              <a:t>Die Gestaltungsprinzipien von </a:t>
            </a:r>
            <a:r>
              <a:rPr lang="de-DE" dirty="0" err="1"/>
              <a:t>divomath</a:t>
            </a:r>
            <a:r>
              <a:rPr lang="de-DE" dirty="0"/>
              <a:t> sind gleichsam die Qualitätsprinzipen für guten Mathematikunterricht. </a:t>
            </a:r>
          </a:p>
          <a:p>
            <a:endParaRPr lang="de-DE" dirty="0"/>
          </a:p>
          <a:p>
            <a:pPr marL="0" indent="0">
              <a:buFont typeface="Arial" panose="020B0604020202020204" pitchFamily="34" charset="0"/>
              <a:buNone/>
            </a:pPr>
            <a:r>
              <a:rPr lang="de-DE" u="sng" dirty="0" err="1"/>
              <a:t>Verstehensorientierung</a:t>
            </a:r>
            <a:r>
              <a:rPr lang="de-DE" dirty="0"/>
              <a:t>:</a:t>
            </a:r>
          </a:p>
          <a:p>
            <a:pPr marL="171450" indent="-171450">
              <a:buFont typeface="Arial" panose="020B0604020202020204" pitchFamily="34" charset="0"/>
              <a:buChar char="•"/>
            </a:pPr>
            <a:r>
              <a:rPr lang="de-DE" dirty="0"/>
              <a:t>verständnisorientierter Erwerb von mathematischen Konzepten </a:t>
            </a:r>
            <a:endParaRPr lang="de-DE" dirty="0">
              <a:sym typeface="Wingdings" pitchFamily="2" charset="2"/>
            </a:endParaRPr>
          </a:p>
          <a:p>
            <a:pPr marL="171450" indent="-171450">
              <a:buFont typeface="Arial" panose="020B0604020202020204" pitchFamily="34" charset="0"/>
              <a:buChar char="•"/>
            </a:pPr>
            <a:r>
              <a:rPr lang="de-DE" dirty="0"/>
              <a:t>Im  Bsp. aus "Malaufgaben mit Punktefeldern zeigen“ wird Darstellungsvernetzung genutzt, um zu verdeutlichen, was die erste Zahl der Multiplikationsaufgabe für das Punktefeld bedeutet</a:t>
            </a:r>
          </a:p>
          <a:p>
            <a:pPr marL="171450" indent="-171450">
              <a:buFont typeface="Arial" panose="020B0604020202020204" pitchFamily="34" charset="0"/>
              <a:buChar char="•"/>
            </a:pPr>
            <a:r>
              <a:rPr lang="de-DE" sz="1800" dirty="0"/>
              <a:t>Lernen über mehrere Unterrichtseinheiten statt Einzelaufgaben</a:t>
            </a:r>
          </a:p>
          <a:p>
            <a:pPr marL="171450" indent="-171450">
              <a:buFont typeface="Arial" panose="020B0604020202020204" pitchFamily="34" charset="0"/>
              <a:buChar char="•"/>
            </a:pPr>
            <a:r>
              <a:rPr lang="de-DE" sz="1800" dirty="0"/>
              <a:t>Vorstellungsaufbau durch Darstellungsvernetzung</a:t>
            </a:r>
          </a:p>
          <a:p>
            <a:pPr marL="171450" indent="-171450">
              <a:buFont typeface="Arial" panose="020B0604020202020204" pitchFamily="34" charset="0"/>
              <a:buChar char="•"/>
            </a:pPr>
            <a:r>
              <a:rPr lang="de-DE" sz="1800" dirty="0"/>
              <a:t>Aufbau bedeutungsbezogener Sprache</a:t>
            </a:r>
          </a:p>
          <a:p>
            <a:endParaRPr lang="de-DE" dirty="0"/>
          </a:p>
          <a:p>
            <a:r>
              <a:rPr lang="de-DE" u="sng" dirty="0"/>
              <a:t>Kommunikationsförderung</a:t>
            </a:r>
            <a:r>
              <a:rPr lang="de-DE" dirty="0"/>
              <a:t>:</a:t>
            </a:r>
          </a:p>
          <a:p>
            <a:pPr marL="171450" indent="-171450">
              <a:buFont typeface="Arial" panose="020B0604020202020204" pitchFamily="34" charset="0"/>
              <a:buChar char="•"/>
            </a:pPr>
            <a:r>
              <a:rPr lang="de-DE" dirty="0"/>
              <a:t>Schaffen von Diskussionsanlässen, Anregung der Kommunikation durch Reflexionsfragen und Diskussionsimpulse in Partner- und Plenumsphasen</a:t>
            </a:r>
            <a:r>
              <a:rPr lang="de-DE" dirty="0">
                <a:sym typeface="Wingdings" pitchFamily="2" charset="2"/>
              </a:rPr>
              <a:t> </a:t>
            </a:r>
          </a:p>
          <a:p>
            <a:pPr marL="171450" indent="-171450">
              <a:buFont typeface="Arial" panose="020B0604020202020204" pitchFamily="34" charset="0"/>
              <a:buChar char="•"/>
            </a:pPr>
            <a:r>
              <a:rPr lang="de-DE" dirty="0"/>
              <a:t>Im Beispiel aus „Zerlegungsaufgaben kennenlernen“ sollen die Lernenden sich gegenseitig erklären, warum ein zerschnittenes Punktefeld zu einer vorgegebenen Rechnung passt und so über die Passung zwischen Aufgabe und Bild ins Gespräch kommen.</a:t>
            </a:r>
          </a:p>
          <a:p>
            <a:pPr marL="171450" indent="-171450">
              <a:buFont typeface="Arial" panose="020B0604020202020204" pitchFamily="34" charset="0"/>
              <a:buChar char="•"/>
            </a:pPr>
            <a:r>
              <a:rPr lang="de-DE" dirty="0"/>
              <a:t>Gestaltung von Unterrichtseinheiten im Ich-Du-Wir-Prinzip</a:t>
            </a:r>
          </a:p>
          <a:p>
            <a:pPr marL="171450" indent="-171450">
              <a:buFont typeface="Arial" panose="020B0604020202020204" pitchFamily="34" charset="0"/>
              <a:buChar char="•"/>
            </a:pPr>
            <a:r>
              <a:rPr lang="de-DE" dirty="0"/>
              <a:t>Integration von Sprachbildung/ Sprachvorbilder in moderierten Plenumsphasen </a:t>
            </a:r>
          </a:p>
          <a:p>
            <a:endParaRPr lang="de-DE" dirty="0"/>
          </a:p>
          <a:p>
            <a:pPr marL="0" indent="0">
              <a:buFont typeface="Arial" panose="020B0604020202020204" pitchFamily="34" charset="0"/>
              <a:buNone/>
            </a:pPr>
            <a:r>
              <a:rPr lang="de-DE" u="sng" dirty="0">
                <a:latin typeface="+mn-lt"/>
              </a:rPr>
              <a:t>Durchgängigkeit</a:t>
            </a:r>
            <a:r>
              <a:rPr lang="de-DE" dirty="0">
                <a:latin typeface="+mn-lt"/>
              </a:rPr>
              <a:t>:</a:t>
            </a:r>
          </a:p>
          <a:p>
            <a:pPr marL="171450" indent="-171450">
              <a:buFont typeface="Arial" panose="020B0604020202020204" pitchFamily="34" charset="0"/>
              <a:buChar char="•"/>
            </a:pPr>
            <a:r>
              <a:rPr lang="de-DE" dirty="0">
                <a:latin typeface="+mn-lt"/>
              </a:rPr>
              <a:t>aufeinander aufbauende Einheiten, Bausteine und Module</a:t>
            </a:r>
          </a:p>
          <a:p>
            <a:pPr marL="171450" indent="-171450">
              <a:buFont typeface="Arial" panose="020B0604020202020204" pitchFamily="34" charset="0"/>
              <a:buChar char="•"/>
            </a:pPr>
            <a:r>
              <a:rPr lang="de-DE" dirty="0">
                <a:latin typeface="+mn-lt"/>
              </a:rPr>
              <a:t>Anknüpfen an vorherige Inhalte und Darstellungen/ Vernetzung von Wissen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ea typeface="Calibri" panose="020F0502020204030204" pitchFamily="34" charset="0"/>
                <a:cs typeface="Times New Roman" panose="02020603050405020304" pitchFamily="18" charset="0"/>
              </a:rPr>
              <a:t>Lernpfade über Unterrichtseinheiten hinweg und den Unterricht über Schuljahre miteinander vernetzen (Spiralprinzip)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mn-lt"/>
              </a:rPr>
              <a:t>In „Sprünge am Zahlenstrahl verstehen“ wird der Zahlenstrahl und Sprünge zunächst genutzt, um sich im Zahlenraum bis 1000 zu orientieren. Später wird in der UE der Sekundarstufe „Malaufgaben am Zahlenstrahl darstellen“ der Zahlenstrahl aufgegriffen und mit einer multiplikativen Vorstellung verknüpft. </a:t>
            </a:r>
          </a:p>
          <a:p>
            <a:pPr marL="171450" indent="-171450">
              <a:buFont typeface="Arial" panose="020B0604020202020204" pitchFamily="34" charset="0"/>
              <a:buChar char="•"/>
            </a:pPr>
            <a:endParaRPr lang="de-DE" dirty="0">
              <a:latin typeface="+mn-lt"/>
            </a:endParaRPr>
          </a:p>
          <a:p>
            <a:pPr marL="0" indent="0">
              <a:buFont typeface="Arial" panose="020B0604020202020204" pitchFamily="34" charset="0"/>
              <a:buNone/>
            </a:pPr>
            <a:r>
              <a:rPr lang="de-DE" u="sng" dirty="0">
                <a:latin typeface="+mn-lt"/>
              </a:rPr>
              <a:t>Kognitive Aktivierung:</a:t>
            </a:r>
          </a:p>
          <a:p>
            <a:pPr marL="171450" indent="-171450">
              <a:buFont typeface="Arial" panose="020B0604020202020204" pitchFamily="34" charset="0"/>
              <a:buChar char="•"/>
            </a:pPr>
            <a:r>
              <a:rPr lang="de-DE" dirty="0">
                <a:latin typeface="+mn-lt"/>
              </a:rPr>
              <a:t>Vermeidung von „</a:t>
            </a:r>
            <a:r>
              <a:rPr lang="de-DE" dirty="0" err="1">
                <a:latin typeface="+mn-lt"/>
              </a:rPr>
              <a:t>cognitive</a:t>
            </a:r>
            <a:r>
              <a:rPr lang="de-DE" dirty="0">
                <a:latin typeface="+mn-lt"/>
              </a:rPr>
              <a:t> </a:t>
            </a:r>
            <a:r>
              <a:rPr lang="de-DE" dirty="0" err="1">
                <a:latin typeface="+mn-lt"/>
              </a:rPr>
              <a:t>load</a:t>
            </a:r>
            <a:r>
              <a:rPr lang="de-DE" dirty="0">
                <a:latin typeface="+mn-lt"/>
              </a:rPr>
              <a:t>“ durch klare Oberflächen</a:t>
            </a:r>
          </a:p>
          <a:p>
            <a:pPr marL="171450" indent="-171450">
              <a:buFont typeface="Arial" panose="020B0604020202020204" pitchFamily="34" charset="0"/>
              <a:buChar char="•"/>
            </a:pPr>
            <a:r>
              <a:rPr lang="de-DE" dirty="0">
                <a:latin typeface="+mn-lt"/>
              </a:rPr>
              <a:t>einfache, intuitive Bedienung von dynamischen Darstellungsmitteln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solidFill>
                  <a:srgbClr val="00000A"/>
                </a:solidFill>
                <a:effectLst/>
                <a:latin typeface="+mn-lt"/>
                <a:cs typeface="Calibri" panose="020F0502020204030204" pitchFamily="34" charset="0"/>
              </a:rPr>
              <a:t>dynamische Arbeitsmitteln fokussieren die zentralen strukturellen Elemente und sind durch Gesten zu bedienen, die mit den intendierten mentalen Handlungen kongruent sind</a:t>
            </a:r>
            <a:endParaRPr lang="de-DE" b="0" dirty="0">
              <a:latin typeface="+mn-lt"/>
            </a:endParaRPr>
          </a:p>
          <a:p>
            <a:pPr marL="171450" indent="-171450">
              <a:buFont typeface="Arial" panose="020B0604020202020204" pitchFamily="34" charset="0"/>
              <a:buChar char="•"/>
            </a:pPr>
            <a:r>
              <a:rPr lang="de-DE" b="0" dirty="0">
                <a:latin typeface="+mn-lt"/>
              </a:rPr>
              <a:t>Videobeispiel zeigt das </a:t>
            </a:r>
            <a:r>
              <a:rPr lang="de-DE" b="0" dirty="0" err="1">
                <a:latin typeface="+mn-lt"/>
              </a:rPr>
              <a:t>zerschneidbare</a:t>
            </a:r>
            <a:r>
              <a:rPr lang="de-DE" b="0" dirty="0">
                <a:latin typeface="+mn-lt"/>
              </a:rPr>
              <a:t> Punktefeld aus „Zerlegungsaufgaben kennenlernen“, das über das Scherensymbol und das ziehen einer Schnittlinie mit dem Finger oder der Maus „zerschnitten“ werden kann.</a:t>
            </a:r>
          </a:p>
          <a:p>
            <a:endParaRPr lang="de-DE" dirty="0"/>
          </a:p>
          <a:p>
            <a:pPr marL="0" indent="0">
              <a:buFont typeface="Arial" panose="020B0604020202020204" pitchFamily="34" charset="0"/>
              <a:buNone/>
            </a:pPr>
            <a:r>
              <a:rPr lang="de-DE" u="sng" dirty="0"/>
              <a:t>Lernenden-Orientierung &amp; Adaptivität:</a:t>
            </a:r>
          </a:p>
          <a:p>
            <a:pPr marL="171450" indent="-171450">
              <a:buFont typeface="Arial" panose="020B0604020202020204" pitchFamily="34" charset="0"/>
              <a:buChar char="•"/>
            </a:pPr>
            <a:r>
              <a:rPr lang="de-DE" dirty="0"/>
              <a:t>vielfältige </a:t>
            </a:r>
            <a:r>
              <a:rPr lang="de-DE" dirty="0" err="1"/>
              <a:t>Lernendenprozesse</a:t>
            </a:r>
            <a:r>
              <a:rPr lang="de-DE" dirty="0"/>
              <a:t> und –</a:t>
            </a:r>
            <a:r>
              <a:rPr lang="de-DE" dirty="0" err="1"/>
              <a:t>produkte</a:t>
            </a:r>
            <a:r>
              <a:rPr lang="de-DE" dirty="0"/>
              <a:t> durch offene Arbeitsaufträge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err="1">
                <a:effectLst/>
                <a:latin typeface="Calibri" panose="020F0502020204030204" pitchFamily="34" charset="0"/>
                <a:ea typeface="Calibri" panose="020F0502020204030204" pitchFamily="34" charset="0"/>
                <a:cs typeface="Times New Roman" panose="02020603050405020304" pitchFamily="18" charset="0"/>
              </a:rPr>
              <a:t>Lernendenprodukte</a:t>
            </a:r>
            <a:r>
              <a:rPr lang="de-DE" sz="1200" dirty="0">
                <a:effectLst/>
                <a:latin typeface="Calibri" panose="020F0502020204030204" pitchFamily="34" charset="0"/>
                <a:ea typeface="Calibri" panose="020F0502020204030204" pitchFamily="34" charset="0"/>
                <a:cs typeface="Times New Roman" panose="02020603050405020304" pitchFamily="18" charset="0"/>
              </a:rPr>
              <a:t> werden systematisch aufgegriffen auf</a:t>
            </a:r>
            <a:r>
              <a:rPr lang="de-DE" dirty="0">
                <a:sym typeface="Wingdings" pitchFamily="2" charset="2"/>
              </a:rPr>
              <a:t> </a:t>
            </a:r>
            <a:r>
              <a:rPr lang="de-DE" sz="1200" dirty="0">
                <a:effectLst/>
                <a:latin typeface="Calibri" panose="020F0502020204030204" pitchFamily="34" charset="0"/>
                <a:ea typeface="Calibri" panose="020F0502020204030204" pitchFamily="34" charset="0"/>
                <a:cs typeface="Times New Roman" panose="02020603050405020304" pitchFamily="18" charset="0"/>
              </a:rPr>
              <a:t>digitalen Pinnwände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Angebot von Zusatzaufgaben</a:t>
            </a:r>
            <a:endParaRPr lang="de-DE" dirty="0"/>
          </a:p>
          <a:p>
            <a:pPr marL="171450" indent="-171450">
              <a:buFont typeface="Arial" panose="020B0604020202020204" pitchFamily="34" charset="0"/>
              <a:buChar char="•"/>
            </a:pPr>
            <a:r>
              <a:rPr lang="de-DE" dirty="0">
                <a:sym typeface="Wingdings" pitchFamily="2" charset="2"/>
              </a:rPr>
              <a:t>Informatives, automatisiertes Feedback </a:t>
            </a:r>
          </a:p>
          <a:p>
            <a:pPr marL="171450" indent="-171450">
              <a:buFont typeface="Arial" panose="020B0604020202020204" pitchFamily="34" charset="0"/>
              <a:buChar char="•"/>
            </a:pPr>
            <a:r>
              <a:rPr lang="de-DE" dirty="0">
                <a:sym typeface="Wingdings" pitchFamily="2" charset="2"/>
              </a:rPr>
              <a:t>formatives Assessment durch Kompetenzchecks</a:t>
            </a:r>
          </a:p>
          <a:p>
            <a:pPr marL="171450" indent="-171450">
              <a:buFont typeface="Arial" panose="020B0604020202020204" pitchFamily="34" charset="0"/>
              <a:buChar char="•"/>
            </a:pPr>
            <a:r>
              <a:rPr lang="de-DE" dirty="0"/>
              <a:t>Video zeigt Beispiel aus „Zu Punktefeldern Malaufgaben finden“, bei dem die Lernenden durch Markierung des Feldes verschiedene Multiplikationsaufgabe zu einem Punktefeld finden sollen. Dabei ist offen gelassen, ob die Kinder alle oder nur ein paar verschiedene Markierungen finden. Sie können im Anschluss über ihre verschiedenen Lösungen ins Gespräch kommen (siehe auch Prinzip Kommunikationsförderung)</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21</a:t>
            </a:fld>
            <a:endParaRPr lang="de-DE"/>
          </a:p>
        </p:txBody>
      </p:sp>
    </p:spTree>
    <p:extLst>
      <p:ext uri="{BB962C8B-B14F-4D97-AF65-F5344CB8AC3E}">
        <p14:creationId xmlns:p14="http://schemas.microsoft.com/office/powerpoint/2010/main" val="522787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gelingt der Aufbau des Operationsverständnisses mithilfe von </a:t>
            </a:r>
            <a:r>
              <a:rPr lang="de-DE" dirty="0" err="1"/>
              <a:t>Divomath</a:t>
            </a:r>
            <a:r>
              <a:rPr lang="de-DE" dirty="0"/>
              <a:t>? Wo finden sich die drei Schritte?</a:t>
            </a:r>
          </a:p>
          <a:p>
            <a:endParaRPr lang="de-DE" dirty="0"/>
          </a:p>
          <a:p>
            <a:r>
              <a:rPr lang="de-DE" dirty="0"/>
              <a:t>Hier sieht man die Bausteine des Moduls, die jeweils eine Unterrichtsreihe darstellen, samt der jeweiligen Unterrichtseinheiten. Die drei Bausteine Stellenweise rechnen mit Entbündeln, Das </a:t>
            </a:r>
            <a:r>
              <a:rPr lang="de-DE" dirty="0" err="1"/>
              <a:t>Entbündelungsverfahren</a:t>
            </a:r>
            <a:r>
              <a:rPr lang="de-DE" dirty="0"/>
              <a:t> verstehen und das </a:t>
            </a:r>
            <a:r>
              <a:rPr lang="de-DE" dirty="0" err="1"/>
              <a:t>Entbündelungsverfahren</a:t>
            </a:r>
            <a:r>
              <a:rPr lang="de-DE" dirty="0"/>
              <a:t> üben orientieren sich an dem Dreischritt, der in der Theorie vorgestellt wurde. Die Inhalte der Bausteine und Unterrichtseinheiten werden auf den folgenden Folien dargestellt.</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22</a:t>
            </a:fld>
            <a:endParaRPr lang="de-DE"/>
          </a:p>
        </p:txBody>
      </p:sp>
    </p:spTree>
    <p:extLst>
      <p:ext uri="{BB962C8B-B14F-4D97-AF65-F5344CB8AC3E}">
        <p14:creationId xmlns:p14="http://schemas.microsoft.com/office/powerpoint/2010/main" val="102720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jeder Einheit wird auf eine eine zentrale Reflexionsfrage hingearbeitet, die im Plenum eingeführt wird und nach verschiedenen Arbeitsaufträgen mit den Kindern beantwortet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Minusaufgaben mit Würfelmaterial lösen: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stellenweise Rechnen mit dem digitalen Würfelmaterial wird anhand einfacher Rechnungen ohne Übertrag erarbeitet. Die Lernenden lösen Aufgaben mit Entbündeln in Einzel- und Partnerarbeit. Abschließend werden Aufgaben in die Kategorien mit </a:t>
            </a:r>
            <a:r>
              <a:rPr lang="de-DE" dirty="0" err="1"/>
              <a:t>Enbündeln</a:t>
            </a:r>
            <a:r>
              <a:rPr lang="de-DE" dirty="0"/>
              <a:t> und ohne Entbündeln einsortiert, um Zahlen- und Aufgabenblick zu üben.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Schwierige Minusaufgaben mit Würfelmaterial lösen: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Potenziell „Schwierige“ Subtraktionsaufgaben sind hier z.B. solche, bei denen zwei </a:t>
            </a:r>
            <a:r>
              <a:rPr lang="de-DE" dirty="0" err="1"/>
              <a:t>Entbündelungen</a:t>
            </a:r>
            <a:r>
              <a:rPr lang="de-DE" dirty="0"/>
              <a:t> notwendig sind bzw. von Null entbündelt werden muss. Die Lernenden lösen diese in Einzel- oder Partnerarbeit, beschreiben Rechenwege und nehmen Stellung zu verschiedenen Aussagen.</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23</a:t>
            </a:fld>
            <a:endParaRPr lang="de-DE"/>
          </a:p>
        </p:txBody>
      </p:sp>
    </p:spTree>
    <p:extLst>
      <p:ext uri="{BB962C8B-B14F-4D97-AF65-F5344CB8AC3E}">
        <p14:creationId xmlns:p14="http://schemas.microsoft.com/office/powerpoint/2010/main" val="278979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Zu 1: Ein kurzer theoretischer Input zum fachdidaktischen Hintergrund.</a:t>
            </a:r>
          </a:p>
          <a:p>
            <a:pPr marL="0" indent="0">
              <a:buFontTx/>
              <a:buNone/>
            </a:pPr>
            <a:r>
              <a:rPr lang="de-DE" dirty="0"/>
              <a:t>Zu 2: Vorstellung des Moduls und Verortung der drei Ebenen darin; „Wie wird der Verständnisaufbau in </a:t>
            </a:r>
            <a:r>
              <a:rPr lang="de-DE" dirty="0" err="1"/>
              <a:t>divomath</a:t>
            </a:r>
            <a:r>
              <a:rPr lang="de-DE" dirty="0"/>
              <a:t> strukturiert und angeregt?“ </a:t>
            </a:r>
          </a:p>
          <a:p>
            <a:pPr marL="0" indent="0">
              <a:buFontTx/>
              <a:buNone/>
            </a:pPr>
            <a:r>
              <a:rPr lang="de-DE" dirty="0"/>
              <a:t>Zu 3: Eigenständige Erkundung des Moduls, angeleitet durch einen Reflexionsauftrag. Überlegungen und Ergebnisse der Erkundungsphase sowie (inhaltliche) Rückfragen sollen auf einer vorbereiteten </a:t>
            </a:r>
            <a:r>
              <a:rPr lang="de-DE" dirty="0" err="1"/>
              <a:t>TaskCard</a:t>
            </a:r>
            <a:r>
              <a:rPr lang="de-DE" dirty="0"/>
              <a:t> festgehalten werden, auf die in der abschließenden Plenumsrunde Bezug genommen werden kann. Auch nach der Veranstaltung können Sie zur Unterstützung Ihrer Arbeit mit dem Modul auf die </a:t>
            </a:r>
            <a:r>
              <a:rPr lang="de-DE" dirty="0" err="1"/>
              <a:t>TaskCard</a:t>
            </a:r>
            <a:r>
              <a:rPr lang="de-DE" dirty="0"/>
              <a:t> zurückgreifen. Sie finden dann ebenfalls die Folien von heute dort.  </a:t>
            </a:r>
          </a:p>
          <a:p>
            <a:pPr marL="0" indent="0">
              <a:buFontTx/>
              <a:buNone/>
            </a:pPr>
            <a:r>
              <a:rPr lang="de-DE" dirty="0"/>
              <a:t>Zu 4: Vorstellung weiterer Veranstaltungen sowie Support-Angebote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6</a:t>
            </a:fld>
            <a:endParaRPr lang="de-DE"/>
          </a:p>
        </p:txBody>
      </p:sp>
    </p:spTree>
    <p:extLst>
      <p:ext uri="{BB962C8B-B14F-4D97-AF65-F5344CB8AC3E}">
        <p14:creationId xmlns:p14="http://schemas.microsoft.com/office/powerpoint/2010/main" val="415212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1: SuS rechnen Aufgaben am Würfelmaterial ohne Entbündeln. Über die Plus- und Minus-Buttons kann Material dazugelegt/weggenommen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Bild 2: Einführung zum stellenweisen Rechnen mit Würfelmaterial (mit Entbündeln)</a:t>
            </a:r>
          </a:p>
          <a:p>
            <a:r>
              <a:rPr lang="de-DE" dirty="0"/>
              <a:t>Mithilfe eines Erklärvideo wird das Vorgehen beim stellenweisen Subtrahieren erläutert – der Ausschnitt zeigt das Entbündeln am digitalen Würfelmaterial. Im Theorieteil wurde das Entbündeln als Tauschhandlung dargestellt, wie es bei physischem Material notwendig ist. Hier wird dieses Tauschen dynamisch durch „echtes“ Entbündeln ersetzt. So kann dargestellt werden, dass eine Hunderterplatte 10 Zehnerstangen sind, indem die Hunderterplatte in 10 Zehnerstangen aufgeteilt und wieder zusammengefügt werden kann. Hier bietet das Digitale den Vorteil, den Aufbau von mentalen Vorstellungsbildern zu stärken.</a:t>
            </a:r>
          </a:p>
          <a:p>
            <a:endParaRPr lang="de-DE" dirty="0"/>
          </a:p>
          <a:p>
            <a:r>
              <a:rPr lang="de-DE" dirty="0"/>
              <a:t>Bild 3: </a:t>
            </a:r>
            <a:r>
              <a:rPr lang="de-DE" dirty="0" err="1"/>
              <a:t>SuS</a:t>
            </a:r>
            <a:r>
              <a:rPr lang="de-DE" dirty="0"/>
              <a:t> beschreiben Rechenwege von potenziell schwierigen Minusaufgaben </a:t>
            </a:r>
          </a:p>
          <a:p>
            <a:r>
              <a:rPr lang="de-DE" dirty="0">
                <a:sym typeface="Wingdings" pitchFamily="2" charset="2"/>
              </a:rPr>
              <a:t>Zunächst wird der Blick auf Aufgabenmerkmale gerichtet, bevor gerechnet wird: Was macht die Aufgabe zu einer schwierigen oder einfachen Aufgabe?</a:t>
            </a:r>
          </a:p>
          <a:p>
            <a:r>
              <a:rPr lang="de-DE" dirty="0">
                <a:sym typeface="Wingdings" pitchFamily="2" charset="2"/>
              </a:rPr>
              <a:t>Die bedeutungsbezogene Sprache ist wichtig (Sprachaufbau); Die handlungsorientierte Beschreibung von Jan festigt das Verständnis und Vorgehen, wenn schwierige Minusaufgaben gerechnet werden müssen. Dabei ist es hilfreich, immer den Bezug zum Würfelmaterial herzustellen.</a:t>
            </a:r>
          </a:p>
        </p:txBody>
      </p:sp>
      <p:sp>
        <p:nvSpPr>
          <p:cNvPr id="4" name="Foliennummernplatzhalter 3"/>
          <p:cNvSpPr>
            <a:spLocks noGrp="1"/>
          </p:cNvSpPr>
          <p:nvPr>
            <p:ph type="sldNum" sz="quarter" idx="5"/>
          </p:nvPr>
        </p:nvSpPr>
        <p:spPr/>
        <p:txBody>
          <a:bodyPr/>
          <a:lstStyle/>
          <a:p>
            <a:fld id="{6A00EB12-2DE2-0842-96EF-87A9B6EC1C3F}" type="slidenum">
              <a:rPr lang="de-DE" smtClean="0"/>
              <a:t>24</a:t>
            </a:fld>
            <a:endParaRPr lang="de-DE"/>
          </a:p>
        </p:txBody>
      </p:sp>
    </p:spTree>
    <p:extLst>
      <p:ext uri="{BB962C8B-B14F-4D97-AF65-F5344CB8AC3E}">
        <p14:creationId xmlns:p14="http://schemas.microsoft.com/office/powerpoint/2010/main" val="4279171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25</a:t>
            </a:fld>
            <a:endParaRPr lang="de-DE"/>
          </a:p>
        </p:txBody>
      </p:sp>
    </p:spTree>
    <p:extLst>
      <p:ext uri="{BB962C8B-B14F-4D97-AF65-F5344CB8AC3E}">
        <p14:creationId xmlns:p14="http://schemas.microsoft.com/office/powerpoint/2010/main" val="1682422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hier gibt es wieder jeweils zentrale Reflexionsfragen.</a:t>
            </a:r>
          </a:p>
          <a:p>
            <a:endParaRPr lang="de-DE" dirty="0"/>
          </a:p>
          <a:p>
            <a:r>
              <a:rPr lang="de-DE" dirty="0"/>
              <a:t>Die schriftliche Subtraktion verstehen: </a:t>
            </a:r>
          </a:p>
          <a:p>
            <a:r>
              <a:rPr lang="de-DE" dirty="0"/>
              <a:t>Die Besonderheiten des Verfahrens werden zuerst erarbeitet. Durch die Nutzung des Würfelmaterials wird an das Vorwissen aus den vorherigen Einheiten angeknüpft. Es wird dabei sowohl digital als auch im Heft gerechnet. Der Fokus steht weiterhin auf dem verständnisbasierten Entbündeln.</a:t>
            </a:r>
          </a:p>
          <a:p>
            <a:endParaRPr lang="de-DE" dirty="0"/>
          </a:p>
          <a:p>
            <a:r>
              <a:rPr lang="de-DE" dirty="0"/>
              <a:t>Schwierige Minusaufgaben lösen: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Anschließend werden drei Typen von potenziell schwierigen Minusaufgaben betrachtet. Auch hier erarbeiten die </a:t>
            </a:r>
            <a:r>
              <a:rPr lang="de-DE" dirty="0" err="1"/>
              <a:t>Schüler:innen</a:t>
            </a:r>
            <a:r>
              <a:rPr lang="de-DE" dirty="0"/>
              <a:t> Vorgehensweisen zum Umgang mit diesen Aufgaben digital sowie im Heft. Der Fokus steht weiterhin auf dem verständnisbasierten Entbündeln.</a:t>
            </a:r>
          </a:p>
          <a:p>
            <a:endParaRPr lang="de-DE" dirty="0"/>
          </a:p>
          <a:p>
            <a:r>
              <a:rPr lang="de-DE" dirty="0"/>
              <a:t>Sicher schriftliche subtrahieren:</a:t>
            </a:r>
          </a:p>
          <a:p>
            <a:r>
              <a:rPr lang="de-DE" dirty="0"/>
              <a:t>In der dritten Einheit werden typische Fehler genutzt, um den Algorithmus zu sichern. Die Lernenden stellen Fehler heraus und erklären fehlerhafte Rechenwege. In Partnerarbeit erarbeiten die Lernenden Strategien, um sicher zu Rechnen. Die wichtigsten Schritte werden festgehalten und erklärt.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26</a:t>
            </a:fld>
            <a:endParaRPr lang="de-DE"/>
          </a:p>
        </p:txBody>
      </p:sp>
    </p:spTree>
    <p:extLst>
      <p:ext uri="{BB962C8B-B14F-4D97-AF65-F5344CB8AC3E}">
        <p14:creationId xmlns:p14="http://schemas.microsoft.com/office/powerpoint/2010/main" val="3040677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 Aktivität zur Einführung in den schriftlichen Subtraktionsalgorithmus</a:t>
            </a:r>
          </a:p>
          <a:p>
            <a:r>
              <a:rPr lang="de-DE" dirty="0"/>
              <a:t>Hier ist der Sprachbezug zentral, die Kinder sollen ihre Rechnung verständnisorientiert, wie im Theorieabschnitt vorgestellt, beschreiben. Es wird in PA gearbeitet. Ein Kind löst die Aufgabe mithilfe des schriftlichen Subtraktionsalgorithmus, das andere Partnerkind löst diese Aufgabe am Würfelmaterial. </a:t>
            </a:r>
            <a:r>
              <a:rPr lang="de-DE" dirty="0">
                <a:sym typeface="Wingdings" pitchFamily="2" charset="2"/>
              </a:rPr>
              <a:t>Anschließend vergleichen die Lernenden die halbschriftlichen und schriftlichen Vorgehensweisen und erklären, wie sie vorgegangen sind. Formulierungshilfen dienen den SuS als Sprachvorbild.</a:t>
            </a:r>
          </a:p>
          <a:p>
            <a:endParaRPr lang="de-DE" dirty="0">
              <a:sym typeface="Wingdings" pitchFamily="2" charset="2"/>
            </a:endParaRPr>
          </a:p>
          <a:p>
            <a:r>
              <a:rPr lang="de-DE" dirty="0">
                <a:sym typeface="Wingdings" pitchFamily="2" charset="2"/>
              </a:rPr>
              <a:t>Bild 2: Aktivität zum schriftlichen </a:t>
            </a:r>
            <a:r>
              <a:rPr lang="de-DE" dirty="0"/>
              <a:t>Subtraktionsalgorithmus</a:t>
            </a:r>
            <a:r>
              <a:rPr lang="de-DE" dirty="0">
                <a:sym typeface="Wingdings" pitchFamily="2" charset="2"/>
              </a:rPr>
              <a:t> im Heft</a:t>
            </a:r>
          </a:p>
          <a:p>
            <a:r>
              <a:rPr lang="de-DE" dirty="0">
                <a:sym typeface="Wingdings" pitchFamily="2" charset="2"/>
              </a:rPr>
              <a:t>Die Notationsweise wird nicht nur digital, sondern auch im Heft eingeführt. Es ist wichtig, wenn die Kinder die Subtraktion auch selbst im Heft notieren und ausrechnen können.</a:t>
            </a:r>
          </a:p>
          <a:p>
            <a:r>
              <a:rPr lang="de-DE" dirty="0">
                <a:sym typeface="Wingdings" pitchFamily="2" charset="2"/>
              </a:rPr>
              <a:t>Hier geschieht dies in Form einer Anleitung durch das fiktive Kind Aiko, welches die </a:t>
            </a:r>
            <a:r>
              <a:rPr lang="de-DE" dirty="0" err="1">
                <a:sym typeface="Wingdings" pitchFamily="2" charset="2"/>
              </a:rPr>
              <a:t>SuS</a:t>
            </a:r>
            <a:r>
              <a:rPr lang="de-DE" dirty="0">
                <a:sym typeface="Wingdings" pitchFamily="2" charset="2"/>
              </a:rPr>
              <a:t> durch die Aufgabe führt. </a:t>
            </a:r>
          </a:p>
          <a:p>
            <a:r>
              <a:rPr lang="de-DE" dirty="0">
                <a:sym typeface="Wingdings" pitchFamily="2" charset="2"/>
              </a:rPr>
              <a:t>Anschließend sollen selbst Aufgaben schriftlich im Heft gerechnet werden, dabei kann sowohl auf die Anleitung als auch auf das Würfelmaterial zurückgegriffen werden.</a:t>
            </a:r>
          </a:p>
          <a:p>
            <a:endParaRPr lang="de-DE" dirty="0">
              <a:sym typeface="Wingdings" pitchFamily="2" charset="2"/>
            </a:endParaRPr>
          </a:p>
          <a:p>
            <a:r>
              <a:rPr lang="de-DE" dirty="0">
                <a:sym typeface="Wingdings" pitchFamily="2" charset="2"/>
              </a:rPr>
              <a:t>Bild 3: Aktivität zur Einführung von potenziell schwierigen Subtraktionsaufgaben</a:t>
            </a:r>
          </a:p>
          <a:p>
            <a:r>
              <a:rPr lang="de-DE" dirty="0">
                <a:sym typeface="Wingdings" pitchFamily="2" charset="2"/>
              </a:rPr>
              <a:t>Hier soll zu einer Beschreibung am Würfelmaterial die Rechnung angepasst/ausgefüllt werden. Die Schwierigkeit liegt im doppelten Entbündeln bzw. dem Entbündeln der bereits entbündelten Zehner. Der Zusammenhang zum Würfelmaterial soll deutlich werden und wird visuell unterstützt.</a:t>
            </a:r>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27</a:t>
            </a:fld>
            <a:endParaRPr lang="de-DE"/>
          </a:p>
        </p:txBody>
      </p:sp>
    </p:spTree>
    <p:extLst>
      <p:ext uri="{BB962C8B-B14F-4D97-AF65-F5344CB8AC3E}">
        <p14:creationId xmlns:p14="http://schemas.microsoft.com/office/powerpoint/2010/main" val="3588893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dritten Baustein werden produktive Aufgabenformate zum Üben der Subtraktion angeboten: Entdeckerpäckchen und das Üben mit Ziffernkarten.</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28</a:t>
            </a:fld>
            <a:endParaRPr lang="de-DE"/>
          </a:p>
        </p:txBody>
      </p:sp>
    </p:spTree>
    <p:extLst>
      <p:ext uri="{BB962C8B-B14F-4D97-AF65-F5344CB8AC3E}">
        <p14:creationId xmlns:p14="http://schemas.microsoft.com/office/powerpoint/2010/main" val="496010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Entdeckerpäckchen: </a:t>
            </a:r>
          </a:p>
          <a:p>
            <a:r>
              <a:rPr lang="de-DE" dirty="0"/>
              <a:t>Die Lernenden können das stellengerechte Untereinanderschreiben und die Bündelungsschreibweise üben. Sie erarbeiten das Format in Partnerarbeit eigenständig, indem sie Entdeckerpäckchen lösen und Vermutungen aufstellen. Im Plenum werden Entdeckungen festgehalten.</a:t>
            </a:r>
          </a:p>
          <a:p>
            <a:endParaRPr lang="de-DE" dirty="0"/>
          </a:p>
          <a:p>
            <a:r>
              <a:rPr lang="de-DE" dirty="0"/>
              <a:t>Ziffernkarten:</a:t>
            </a:r>
          </a:p>
          <a:p>
            <a:r>
              <a:rPr lang="de-DE" dirty="0"/>
              <a:t>Analog ist auch das Format Ziffernkarten zum Üben geeignet. Die </a:t>
            </a:r>
            <a:r>
              <a:rPr lang="de-DE" i="0" dirty="0"/>
              <a:t>Lernenden </a:t>
            </a:r>
            <a:r>
              <a:rPr lang="de-DE" i="0" dirty="0">
                <a:effectLst/>
                <a:latin typeface="Helvetica" pitchFamily="2" charset="0"/>
              </a:rPr>
              <a:t>erstellen, entdecken und lösen in Einzel- und Partnerarbeit verschiedene Subtraktionsaufgaben mit Hilfe der Ziffernkarten.</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29</a:t>
            </a:fld>
            <a:endParaRPr lang="de-DE"/>
          </a:p>
        </p:txBody>
      </p:sp>
    </p:spTree>
    <p:extLst>
      <p:ext uri="{BB962C8B-B14F-4D97-AF65-F5344CB8AC3E}">
        <p14:creationId xmlns:p14="http://schemas.microsoft.com/office/powerpoint/2010/main" val="14331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 Hier ist ein Ausschnitt aus einer Lehrkraftfolie zu sehen. Es können Auffälligkeiten beschrieben und festgehalten werden, nachdem diese in Einzel- und Partnerarbeit erarbeitet wurden. Es werden einige Aufgaben gerechnet, Entdeckungen von Strukturen und Regelmäßigkeiten ermöglicht. Die Plenumsfolien enthalten Impulsfragen für die Lehrkraft, um die Kommunikation im Plenum zu unterstützen.</a:t>
            </a:r>
          </a:p>
          <a:p>
            <a:endParaRPr lang="de-DE" dirty="0"/>
          </a:p>
          <a:p>
            <a:r>
              <a:rPr lang="de-DE" dirty="0"/>
              <a:t>Bild 2: Auf dieser Folie bilden die Kinder Aufgaben mit Spiegelzahlen und rechnen anschließend im Heft. Es werden einige Aufgaben gerechnet, um anschließend Entdeckungen machen zu können: hier zum Beispiel, dass die Differenz von Spiegelzahlen ein Vielfaches von 99 ist. Für die Begründung ist der Rückgriff auf Würfelmaterial möglich. Die </a:t>
            </a:r>
            <a:r>
              <a:rPr lang="de-DE" dirty="0" err="1"/>
              <a:t>Schüler:innen</a:t>
            </a:r>
            <a:r>
              <a:rPr lang="de-DE" dirty="0"/>
              <a:t> können auf einigen Folien auf Tipps zurückgreifen, um die selbstständige Bearbeitung </a:t>
            </a:r>
            <a:r>
              <a:rPr lang="de-DE"/>
              <a:t>zu unterstützen.</a:t>
            </a:r>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30</a:t>
            </a:fld>
            <a:endParaRPr lang="de-DE"/>
          </a:p>
        </p:txBody>
      </p:sp>
    </p:spTree>
    <p:extLst>
      <p:ext uri="{BB962C8B-B14F-4D97-AF65-F5344CB8AC3E}">
        <p14:creationId xmlns:p14="http://schemas.microsoft.com/office/powerpoint/2010/main" val="1659038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31</a:t>
            </a:fld>
            <a:endParaRPr lang="de-DE"/>
          </a:p>
        </p:txBody>
      </p:sp>
    </p:spTree>
    <p:extLst>
      <p:ext uri="{BB962C8B-B14F-4D97-AF65-F5344CB8AC3E}">
        <p14:creationId xmlns:p14="http://schemas.microsoft.com/office/powerpoint/2010/main" val="1451909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solidFill>
                  <a:srgbClr val="00000A"/>
                </a:solidFill>
                <a:effectLst/>
                <a:latin typeface="Times New Roman" panose="02020603050405020304" pitchFamily="18" charset="0"/>
              </a:rPr>
              <a:t>Jetzt sind die </a:t>
            </a:r>
            <a:r>
              <a:rPr lang="de-DE" dirty="0" err="1">
                <a:solidFill>
                  <a:srgbClr val="00000A"/>
                </a:solidFill>
                <a:effectLst/>
                <a:latin typeface="Times New Roman" panose="02020603050405020304" pitchFamily="18" charset="0"/>
              </a:rPr>
              <a:t>Teilnehmer:innen</a:t>
            </a:r>
            <a:r>
              <a:rPr lang="de-DE" dirty="0">
                <a:solidFill>
                  <a:srgbClr val="00000A"/>
                </a:solidFill>
                <a:effectLst/>
                <a:latin typeface="Times New Roman" panose="02020603050405020304" pitchFamily="18" charset="0"/>
              </a:rPr>
              <a:t> an der Reihe und sollen </a:t>
            </a:r>
            <a:r>
              <a:rPr lang="de-DE" dirty="0" err="1">
                <a:solidFill>
                  <a:srgbClr val="00000A"/>
                </a:solidFill>
                <a:effectLst/>
                <a:latin typeface="Times New Roman" panose="02020603050405020304" pitchFamily="18" charset="0"/>
              </a:rPr>
              <a:t>divomath</a:t>
            </a:r>
            <a:r>
              <a:rPr lang="de-DE" dirty="0">
                <a:solidFill>
                  <a:srgbClr val="00000A"/>
                </a:solidFill>
                <a:effectLst/>
                <a:latin typeface="Times New Roman" panose="02020603050405020304" pitchFamily="18" charset="0"/>
              </a:rPr>
              <a:t> selbst erkunden. Dazu benötigen sie ihre Zugangsdaten. Andernfalls reicht es auch aus, wenn in der Gruppe eine Person sich einloggt und (über Bildschirmteilung) die anderen Gruppenmitglieder mitschauen.</a:t>
            </a:r>
            <a:r>
              <a:rPr lang="de-DE" dirty="0">
                <a:solidFill>
                  <a:srgbClr val="00000A"/>
                </a:solidFill>
                <a:effectLst/>
                <a:latin typeface="Times New Roman" panose="02020603050405020304" pitchFamily="18" charset="0"/>
                <a:sym typeface="Wingdings" pitchFamily="2" charset="2"/>
              </a:rPr>
              <a:t> Für diejenigen, die bisher keinen Zugang haben, bietet es sich jedoch an, die Handreichungen der beiden Einheiten „Malaufgaben erkennen“ und „Schlau rechnen“ in die </a:t>
            </a:r>
            <a:r>
              <a:rPr lang="de-DE" dirty="0" err="1">
                <a:solidFill>
                  <a:srgbClr val="00000A"/>
                </a:solidFill>
                <a:effectLst/>
                <a:latin typeface="Times New Roman" panose="02020603050405020304" pitchFamily="18" charset="0"/>
                <a:sym typeface="Wingdings" pitchFamily="2" charset="2"/>
              </a:rPr>
              <a:t>Taskcard</a:t>
            </a:r>
            <a:r>
              <a:rPr lang="de-DE" dirty="0">
                <a:solidFill>
                  <a:srgbClr val="00000A"/>
                </a:solidFill>
                <a:effectLst/>
                <a:latin typeface="Times New Roman" panose="02020603050405020304" pitchFamily="18" charset="0"/>
                <a:sym typeface="Wingdings" pitchFamily="2" charset="2"/>
              </a:rPr>
              <a:t> einzufügen (erreichbar über QR-Code oder/ und Link im Chat).  </a:t>
            </a:r>
          </a:p>
          <a:p>
            <a:pPr marL="0" indent="0">
              <a:buFontTx/>
              <a:buNone/>
            </a:pPr>
            <a:endParaRPr lang="de-DE" dirty="0">
              <a:solidFill>
                <a:srgbClr val="00000A"/>
              </a:solidFill>
              <a:effectLst/>
              <a:latin typeface="Times New Roman" panose="02020603050405020304" pitchFamily="18" charset="0"/>
            </a:endParaRPr>
          </a:p>
          <a:p>
            <a:pPr marL="0" indent="0">
              <a:buFontTx/>
              <a:buNone/>
            </a:pPr>
            <a:r>
              <a:rPr lang="de-DE" dirty="0">
                <a:solidFill>
                  <a:srgbClr val="00000A"/>
                </a:solidFill>
                <a:effectLst/>
                <a:latin typeface="Times New Roman" panose="02020603050405020304" pitchFamily="18" charset="0"/>
                <a:sym typeface="Wingdings" pitchFamily="2" charset="2"/>
              </a:rPr>
              <a:t>Die </a:t>
            </a:r>
            <a:r>
              <a:rPr lang="de-DE" dirty="0" err="1">
                <a:solidFill>
                  <a:srgbClr val="00000A"/>
                </a:solidFill>
                <a:effectLst/>
                <a:latin typeface="Times New Roman" panose="02020603050405020304" pitchFamily="18" charset="0"/>
                <a:sym typeface="Wingdings" pitchFamily="2" charset="2"/>
              </a:rPr>
              <a:t>Teilnehmer:innen</a:t>
            </a:r>
            <a:r>
              <a:rPr lang="de-DE" dirty="0">
                <a:solidFill>
                  <a:srgbClr val="00000A"/>
                </a:solidFill>
                <a:effectLst/>
                <a:latin typeface="Times New Roman" panose="02020603050405020304" pitchFamily="18" charset="0"/>
                <a:sym typeface="Wingdings" pitchFamily="2" charset="2"/>
              </a:rPr>
              <a:t> schauen sich eine der beiden Einheiten an und sichten die dazugehörige Handreichung. Zur zielgerichteten Durchsicht der ausgewählten Einheit sollen die Gruppen jeweils gemeinsam die Fragen diskutieren und ihre Überlegungen auf der </a:t>
            </a:r>
            <a:r>
              <a:rPr lang="de-DE" dirty="0" err="1">
                <a:solidFill>
                  <a:srgbClr val="00000A"/>
                </a:solidFill>
                <a:effectLst/>
                <a:latin typeface="Times New Roman" panose="02020603050405020304" pitchFamily="18" charset="0"/>
                <a:sym typeface="Wingdings" pitchFamily="2" charset="2"/>
              </a:rPr>
              <a:t>Taskcard</a:t>
            </a:r>
            <a:r>
              <a:rPr lang="de-DE" dirty="0">
                <a:solidFill>
                  <a:srgbClr val="00000A"/>
                </a:solidFill>
                <a:effectLst/>
                <a:latin typeface="Times New Roman" panose="02020603050405020304" pitchFamily="18" charset="0"/>
                <a:sym typeface="Wingdings" pitchFamily="2" charset="2"/>
              </a:rPr>
              <a:t> festhalten. Im Anschluss an die Aktivität werden die Notizen der Gruppen im Plenum aufgegriffen sowie aufgekommene Fragen besprochen.</a:t>
            </a:r>
          </a:p>
          <a:p>
            <a:pPr marL="0" indent="0">
              <a:buFontTx/>
              <a:buNone/>
            </a:pPr>
            <a:endParaRPr lang="de-DE" dirty="0">
              <a:solidFill>
                <a:srgbClr val="00000A"/>
              </a:solidFill>
              <a:effectLst/>
              <a:latin typeface="Times New Roman" panose="02020603050405020304" pitchFamily="18" charset="0"/>
              <a:sym typeface="Wingdings" pitchFamily="2" charset="2"/>
            </a:endParaRPr>
          </a:p>
          <a:p>
            <a:pPr marL="0" indent="0" algn="l" rtl="0" latinLnBrk="0">
              <a:spcBef>
                <a:spcPts val="0"/>
              </a:spcBef>
              <a:spcAft>
                <a:spcPts val="0"/>
              </a:spcAft>
            </a:pPr>
            <a:r>
              <a:rPr lang="de-DE" sz="1800" b="0" i="0" u="none" strike="noStrike" dirty="0">
                <a:solidFill>
                  <a:srgbClr val="00000A"/>
                </a:solidFill>
                <a:effectLst/>
                <a:latin typeface="Times New Roman" panose="02020603050405020304" pitchFamily="18" charset="0"/>
              </a:rPr>
              <a:t>Mögliche Ergebnisse und Rückmeldungen der Erkundungsphase könnten sein: </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technische/ organisatorische Voraussetzungen klären bzw. schaffen (z. B. WLAN, Tablets, Apple-TV, Lernende auf den Umgang mit Tablets und </a:t>
            </a:r>
            <a:r>
              <a:rPr lang="de-DE" sz="1800" b="0" i="0" u="none" strike="noStrike" dirty="0" err="1">
                <a:solidFill>
                  <a:srgbClr val="00000A"/>
                </a:solidFill>
                <a:effectLst/>
                <a:latin typeface="Times New Roman" panose="02020603050405020304" pitchFamily="18" charset="0"/>
              </a:rPr>
              <a:t>divomath</a:t>
            </a:r>
            <a:r>
              <a:rPr lang="de-DE" sz="1800" b="0" i="0" u="none" strike="noStrike" dirty="0">
                <a:solidFill>
                  <a:srgbClr val="00000A"/>
                </a:solidFill>
                <a:effectLst/>
                <a:latin typeface="Times New Roman" panose="02020603050405020304" pitchFamily="18" charset="0"/>
              </a:rPr>
              <a:t> vorbereiten,…), </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Handreichung und fachdidaktische Hintergrundinformationen sichten, welche die Unterrichtsvorbereitung erleichtern, aber nicht ersetzen (!)</a:t>
            </a:r>
            <a:endParaRPr lang="de-DE" b="0" i="0" u="none" strike="noStrike" dirty="0">
              <a:solidFill>
                <a:srgbClr val="000000"/>
              </a:solidFill>
              <a:effectLst/>
              <a:latin typeface="Helvetica" pitchFamily="2" charset="0"/>
            </a:endParaRPr>
          </a:p>
          <a:p>
            <a:pPr marL="285750" marR="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Vollständig strukturierter, aber adaptierbarerer Unterricht (Aufgaben – Einheiten – Reihen) </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individuellen Adaptions- und Unterstützungsbedarf bei den Einheiten berücksichtigen (z. B. Zusatzaufgaben in und außerhalb </a:t>
            </a:r>
            <a:r>
              <a:rPr lang="de-DE" sz="1800" b="0" i="0" u="none" strike="noStrike" dirty="0" err="1">
                <a:solidFill>
                  <a:srgbClr val="00000A"/>
                </a:solidFill>
                <a:effectLst/>
                <a:latin typeface="Times New Roman" panose="02020603050405020304" pitchFamily="18" charset="0"/>
              </a:rPr>
              <a:t>divomath</a:t>
            </a:r>
            <a:r>
              <a:rPr lang="de-DE" sz="1800" b="0" i="0" u="none" strike="noStrike" dirty="0">
                <a:solidFill>
                  <a:srgbClr val="00000A"/>
                </a:solidFill>
                <a:effectLst/>
                <a:latin typeface="Times New Roman" panose="02020603050405020304" pitchFamily="18" charset="0"/>
              </a:rPr>
              <a:t>; Aufgabenverständnis sichern,… )</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ggf. digitale Arbeitsmittel erproben (in Einheit „Digitale Komponenten“)</a:t>
            </a:r>
            <a:endParaRPr lang="de-DE" sz="1200"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Sinnvollen ergänzenden Einsatz von ggf. nötigen physischen Materialien (z.B. physisches Würfelmaterial, Plättchen,…) überlegen </a:t>
            </a:r>
            <a:r>
              <a:rPr lang="de-DE" sz="1800" b="0" i="0" u="none" strike="noStrike" dirty="0">
                <a:solidFill>
                  <a:srgbClr val="00000A"/>
                </a:solidFill>
                <a:effectLst/>
                <a:latin typeface="Wingdings" pitchFamily="2" charset="2"/>
                <a:sym typeface="Wingdings" pitchFamily="2" charset="2"/>
              </a:rPr>
              <a:t></a:t>
            </a:r>
            <a:r>
              <a:rPr lang="de-DE" sz="1800" b="0" i="0" u="none" strike="noStrike" dirty="0">
                <a:solidFill>
                  <a:srgbClr val="00000A"/>
                </a:solidFill>
                <a:effectLst/>
                <a:latin typeface="Times New Roman" panose="02020603050405020304" pitchFamily="18" charset="0"/>
              </a:rPr>
              <a:t> mit Material handeln zur Erarbeitung und Sicherung des Verständnisses (Kombination aus digital &amp; analog berücksichtigen)</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0"/>
                </a:solidFill>
                <a:effectLst/>
                <a:latin typeface="Arial" panose="020B0604020202020204" pitchFamily="34" charset="0"/>
              </a:rPr>
              <a:t>V</a:t>
            </a:r>
            <a:r>
              <a:rPr lang="de-DE" sz="1800" b="0" i="0" u="none" strike="noStrike" dirty="0">
                <a:solidFill>
                  <a:srgbClr val="00000A"/>
                </a:solidFill>
                <a:effectLst/>
                <a:latin typeface="Times New Roman" panose="02020603050405020304" pitchFamily="18" charset="0"/>
              </a:rPr>
              <a:t>orbereitung von ggf. notwendigen zusätzlichen Impulsen</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Darstellungen sind vernetzt und verändern sich simultan (z. B. digitale Komponente zum Würfelmaterial und symbolische Anzahl), sodass Darstellungsvernetzung und Verständnisaufbau gefördert wird</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Digitale Arbeitsmittel verringern organisatorischen Aufwand, den physisches Material mit sich bringt (z.B. ausreichend Material für alle Kinder vorhanden)</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Digitale Arbeitsmittel bilden mentale Handlungen besser ab als physisches Material (Entbündeln als Auseinanderschneiden und Zusammenfügen von Würfeln und Stangen, keine Tauschhandlung)</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Videos können wiederholt abgespielt und unterbrochen werden und sind ohne Audio auch flexibel </a:t>
            </a:r>
            <a:r>
              <a:rPr lang="de-DE" sz="1800" b="0" i="0" u="none" strike="noStrike" dirty="0" err="1">
                <a:solidFill>
                  <a:srgbClr val="00000A"/>
                </a:solidFill>
                <a:effectLst/>
                <a:latin typeface="Times New Roman" panose="02020603050405020304" pitchFamily="18" charset="0"/>
              </a:rPr>
              <a:t>kommentierbar</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Lernende bekommen in Einzelarbeitsphasen automatisches Feedback zu ihren Bearbeitungen </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Lehrkraft kann Lernfortschritt in Ergebnisübersicht einsehen</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Gemeinsame Erarbeitung von Wissensspeichern mit zentralen Aspekten des Inhalts sowie sprachlichen Formulierungen</a:t>
            </a: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Weitere Unterstützung zur Nutzung bedeutungsbezogener Sprache in gemeinsamen Reflexionsphasen durch die Lehrkraft notwendig</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Aufgaben losgelöst von Einheiten gestaltet in der Einheit „Digitale Komponenten“</a:t>
            </a:r>
            <a:endParaRPr lang="de-DE" b="0" i="0" u="none" strike="noStrike" dirty="0">
              <a:solidFill>
                <a:srgbClr val="000000"/>
              </a:solidFill>
              <a:effectLst/>
              <a:latin typeface="Helvetica" pitchFamily="2" charset="0"/>
            </a:endParaRPr>
          </a:p>
          <a:p>
            <a:pPr marL="285750" indent="-285750" algn="l" rtl="0" latinLnBrk="0">
              <a:spcBef>
                <a:spcPts val="0"/>
              </a:spcBef>
              <a:spcAft>
                <a:spcPts val="0"/>
              </a:spcAft>
              <a:buFont typeface="Arial" panose="020B0604020202020204" pitchFamily="34" charset="0"/>
              <a:buChar char="•"/>
            </a:pPr>
            <a:r>
              <a:rPr lang="de-DE" sz="1800" b="0" i="0" u="none" strike="noStrike" dirty="0">
                <a:solidFill>
                  <a:srgbClr val="00000A"/>
                </a:solidFill>
                <a:effectLst/>
                <a:latin typeface="Times New Roman" panose="02020603050405020304" pitchFamily="18" charset="0"/>
              </a:rPr>
              <a:t>….</a:t>
            </a:r>
            <a:endParaRPr lang="de-DE" b="0" i="0" u="none" strike="noStrike" dirty="0">
              <a:solidFill>
                <a:srgbClr val="000000"/>
              </a:solidFill>
              <a:effectLst/>
              <a:latin typeface="Helvetica" pitchFamily="2" charset="0"/>
            </a:endParaRPr>
          </a:p>
          <a:p>
            <a:pPr marL="0" indent="0">
              <a:buFontTx/>
              <a:buNone/>
            </a:pPr>
            <a:endParaRPr lang="de-DE" dirty="0">
              <a:solidFill>
                <a:srgbClr val="00000A"/>
              </a:solidFill>
              <a:effectLst/>
              <a:latin typeface="Times New Roman" panose="02020603050405020304" pitchFamily="18" charset="0"/>
              <a:sym typeface="Wingdings" pitchFamily="2" charset="2"/>
            </a:endParaRPr>
          </a:p>
          <a:p>
            <a:endParaRPr lang="de-DE" dirty="0"/>
          </a:p>
          <a:p>
            <a:endParaRPr lang="de-DE" dirty="0">
              <a:solidFill>
                <a:srgbClr val="00000A"/>
              </a:solidFill>
              <a:effectLst/>
              <a:latin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6A00EB12-2DE2-0842-96EF-87A9B6EC1C3F}" type="slidenum">
              <a:rPr lang="de-DE" smtClean="0"/>
              <a:t>32</a:t>
            </a:fld>
            <a:endParaRPr lang="de-DE"/>
          </a:p>
        </p:txBody>
      </p:sp>
    </p:spTree>
    <p:extLst>
      <p:ext uri="{BB962C8B-B14F-4D97-AF65-F5344CB8AC3E}">
        <p14:creationId xmlns:p14="http://schemas.microsoft.com/office/powerpoint/2010/main" val="326580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33</a:t>
            </a:fld>
            <a:endParaRPr lang="de-DE"/>
          </a:p>
        </p:txBody>
      </p:sp>
    </p:spTree>
    <p:extLst>
      <p:ext uri="{BB962C8B-B14F-4D97-AF65-F5344CB8AC3E}">
        <p14:creationId xmlns:p14="http://schemas.microsoft.com/office/powerpoint/2010/main" val="244877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Soll die schriftliche Subtraktion durchdacht werden, so ist es sinnvoll sich vorab nochmal den Unterschied zwischen der halbschriftlichen und schriftlichen Subtraktion zu vergegenwärtigen. Dabei wird zwischen dem </a:t>
            </a:r>
            <a:r>
              <a:rPr lang="de-DE" sz="1800" b="1" i="1"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Zahlenrechnen</a:t>
            </a:r>
            <a:r>
              <a:rPr lang="de-DE" sz="1800" b="1"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und dem </a:t>
            </a:r>
            <a:r>
              <a:rPr lang="de-DE" sz="1800" b="1" i="1"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Ziffernrechnen</a:t>
            </a:r>
            <a:r>
              <a:rPr lang="de-DE" sz="1800" b="1"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unterschieden.</a:t>
            </a:r>
            <a:endParaRPr lang="de-DE"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Zahlenrechnen: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Es wird mit </a:t>
            </a:r>
            <a:r>
              <a:rPr lang="de-DE" dirty="0" err="1"/>
              <a:t>Zahlganzheiten</a:t>
            </a:r>
            <a:r>
              <a:rPr lang="de-DE" dirty="0"/>
              <a:t> gerechnet, das bedeutet, dass die zu subtrahierenden zahlen in Gänze betrachtet werden.</a:t>
            </a:r>
            <a:endParaRPr lang="de-DE" sz="1200" dirty="0">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Um möglichst geschickt Lösungen zu finden, werden dabei Zahl- und Aufgabenbeziehungen und Rechengesetze ausgenutzt.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Es gibt sehr viele verschiedene Möglichkeiten, wie gerechnet werden kann, hier sehen wir ein Beispiel, bei dem die Zahlen in ihre Stellenwerte aufgeteilt wurden.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Grundsätzlich gibt es keine festen Regeln zur Notation oder keinen festen Weg, den alle Kinder gleichermaßen nutzen müssen. Individuelle Vorgehensweisen sind wünschenswert, wenn nicht sogar Ziel des Zahlenrechnens.</a:t>
            </a: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Ziffernrechnen: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wird mit den Ziffern einer Zahl gerechnet.</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geht, weil die Ziffern die Anzahlen der jeweiligen Stellenwerte angeben und die Zahlen somit in ihre Stellenwerte zerlegt, wobei die Ziffern an der jeweiligen Stelle einzeln betrachtet werden können. </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Betrachten der einzelnen Ziffern am jeweiligen Stellenwert wird ausgenutzt, um die Rechnung zu vereinfachen. Die Stellenwerte werden also nur noch mitgedacht, aber es reicht, die Ziffern zu manipulieren, ohne die ganze Zahl konkret im Blick zu haben.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Voraussetzungen sind also grundlegende Zahl- und Operationsvorstellungen, die sichere Nutzung des kleinen 1+1 und 1-1 und Einsichten in das dezimale Stellenwertsystem.</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Im Gegensatz zum Zahlenrechnen gibt es für das Ziffernrechnen feste Regeln sowie eine vorgegebene Notationsweise, nach denen vorgegangen wird.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Lehrplan: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Ziel ist demnach die verständnisbasierte Erarbeitung mit dem Ziel der sicheren Ausführung des schriftlichen Subtraktionsalgorithmus auf rein symbolischer Ebene.</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Eine besondere Eigenschaft  der schriftlichen Rechenverfahren: aufgrund der festgelegten Regeln und der niedrigen Voraussetzungen an Rechenfähigkeiten, kann der Algorithmus auch ohne Einsichten darin, warum er funktioniert, so ausgeführt werden, dass das korrekte Ergebnis am Ende steht. Die Regeln für die Ziffernmanipulation und Notation sind einfach zu behalten und Teilaufgaben leicht zu berechnen.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Dies birgt einerseits die Gefahr, dass eine unverstandene auswendig gelernte mechanische Ausführung zu (typischen) Fehlern führen kann. Andererseits können Fehler vom Kind selbst weniger häufig selbst festgestellt oder korrigiert werden können.  „Wie in allen Bereichen der Mathematik führt fehlendes Verständnis spätestens in unbekannten Kontexten oder in komplexeren Zusammenhängen zu Schwierigkeiten und Fehlern“ (Selter &amp;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Zannetin</a:t>
            </a:r>
            <a:r>
              <a:rPr lang="de-DE" sz="1800" dirty="0">
                <a:effectLst/>
                <a:latin typeface="Calibri" panose="020F0502020204030204" pitchFamily="34" charset="0"/>
                <a:ea typeface="Calibri" panose="020F0502020204030204" pitchFamily="34" charset="0"/>
                <a:cs typeface="Times New Roman" panose="02020603050405020304" pitchFamily="18" charset="0"/>
              </a:rPr>
              <a:t>, 2018, S. 86).  </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Daher ist es sinnvoll, dass die schriftlichen Rechenverfahren in Anbindung an und unter Rückbezug auf das mündliche Rechnen und das Zahlenrechnen entwickelt werden, also verständnisgestützt und mithilfe von Veranschaulichungen.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Dennoch bleibt es unabdinglich, dass sich nach der verständigen Einführung eines schriftlichen Verfahrens, hinreichend viele Anwendungsübungen anschließen, die die sichere Ausführung des Verfahrens zum Ziel haben.</a:t>
            </a:r>
          </a:p>
        </p:txBody>
      </p:sp>
      <p:sp>
        <p:nvSpPr>
          <p:cNvPr id="4" name="Foliennummernplatzhalter 3"/>
          <p:cNvSpPr>
            <a:spLocks noGrp="1"/>
          </p:cNvSpPr>
          <p:nvPr>
            <p:ph type="sldNum" sz="quarter" idx="5"/>
          </p:nvPr>
        </p:nvSpPr>
        <p:spPr/>
        <p:txBody>
          <a:bodyPr/>
          <a:lstStyle/>
          <a:p>
            <a:fld id="{6A00EB12-2DE2-0842-96EF-87A9B6EC1C3F}" type="slidenum">
              <a:rPr lang="de-DE" smtClean="0"/>
              <a:t>7</a:t>
            </a:fld>
            <a:endParaRPr lang="de-DE"/>
          </a:p>
        </p:txBody>
      </p:sp>
    </p:spTree>
    <p:extLst>
      <p:ext uri="{BB962C8B-B14F-4D97-AF65-F5344CB8AC3E}">
        <p14:creationId xmlns:p14="http://schemas.microsoft.com/office/powerpoint/2010/main" val="1142204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August wird dieses Webinar dann noch Baustein „die Zahlen bis 1000 erkunden‘ durchgeführt, wenn das Thema auch im Schuljahresverlauf ansteht.</a:t>
            </a:r>
          </a:p>
          <a:p>
            <a:endParaRPr lang="de-DE" dirty="0"/>
          </a:p>
          <a:p>
            <a:r>
              <a:rPr lang="de-DE" dirty="0"/>
              <a:t>Wenn Sie Unterstützung zu </a:t>
            </a:r>
            <a:r>
              <a:rPr lang="de-DE" dirty="0" err="1"/>
              <a:t>divomath</a:t>
            </a:r>
            <a:r>
              <a:rPr lang="de-DE" dirty="0"/>
              <a:t> benötigen, können sie sich Hilfe im FAQ und im DZLM </a:t>
            </a:r>
            <a:r>
              <a:rPr lang="de-DE" dirty="0" err="1"/>
              <a:t>Moodle</a:t>
            </a:r>
            <a:r>
              <a:rPr lang="de-DE" dirty="0"/>
              <a:t> holen.</a:t>
            </a:r>
          </a:p>
          <a:p>
            <a:r>
              <a:rPr lang="de-DE" dirty="0"/>
              <a:t>Falls sie da nicht fündig werden, melden Sie sich gern bei der support-Emailadresse </a:t>
            </a:r>
            <a:r>
              <a:rPr lang="de-DE" dirty="0" err="1"/>
              <a:t>support@divomath.nrw.de</a:t>
            </a:r>
            <a:r>
              <a:rPr lang="de-DE" dirty="0"/>
              <a:t>.</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34</a:t>
            </a:fld>
            <a:endParaRPr lang="de-DE"/>
          </a:p>
        </p:txBody>
      </p:sp>
    </p:spTree>
    <p:extLst>
      <p:ext uri="{BB962C8B-B14F-4D97-AF65-F5344CB8AC3E}">
        <p14:creationId xmlns:p14="http://schemas.microsoft.com/office/powerpoint/2010/main" val="4044543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35</a:t>
            </a:fld>
            <a:endParaRPr lang="de-DE"/>
          </a:p>
        </p:txBody>
      </p:sp>
    </p:spTree>
    <p:extLst>
      <p:ext uri="{BB962C8B-B14F-4D97-AF65-F5344CB8AC3E}">
        <p14:creationId xmlns:p14="http://schemas.microsoft.com/office/powerpoint/2010/main" val="327691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F12454-57A3-5346-8AD1-8A7E704F94A5}" type="slidenum">
              <a:rPr kumimoji="0" lang="de-DE" sz="1200" b="0" i="0" u="none" strike="noStrike" kern="1200" cap="none" spc="0" normalizeH="0" baseline="0" noProof="0" smtClean="0">
                <a:ln>
                  <a:noFill/>
                </a:ln>
                <a:solidFill>
                  <a:srgbClr val="000000"/>
                </a:solidFill>
                <a:effectLst/>
                <a:uLnTx/>
                <a:uFillTx/>
                <a:latin typeface="Calibri Norm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de-DE" sz="1200" b="0" i="0" u="none" strike="noStrike" kern="1200" cap="none" spc="0" normalizeH="0" baseline="0" noProof="0">
              <a:ln>
                <a:noFill/>
              </a:ln>
              <a:solidFill>
                <a:srgbClr val="000000"/>
              </a:solidFill>
              <a:effectLst/>
              <a:uLnTx/>
              <a:uFillTx/>
              <a:latin typeface="Calibri Normal" charset="0"/>
              <a:ea typeface="ＭＳ Ｐゴシック" charset="-128"/>
            </a:endParaRPr>
          </a:p>
        </p:txBody>
      </p:sp>
    </p:spTree>
    <p:extLst>
      <p:ext uri="{BB962C8B-B14F-4D97-AF65-F5344CB8AC3E}">
        <p14:creationId xmlns:p14="http://schemas.microsoft.com/office/powerpoint/2010/main" val="426455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t>Tabelle:</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Für die schriftliche Subtraktion sind verschiedene Verfahren mit unterschiedlichen Notationsweisen möglich. </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zwei ‚Rechenrichtungen‘ Abziehen und Ergänzen, können mit drei verschiedenen Verfahren des Entbündelns, Erweiterns oder Auffüllens kombiniert werden. Dabei enthält das Auffüllen bereits eine ergänzende Vorstellung und kann daher nicht mit dem Abziehen kombiniert werden.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verschiedenen Verfahren zeichnen sich ebenfalls durch verschiedene Vor- und Nachteile aus. Diese möchte ich hier nicht ausführlich beleuchten, sondern das Abziehen mit Entbündeln in den Vordergrund stellen, da dieses Verfahren in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divomath</a:t>
            </a:r>
            <a:r>
              <a:rPr lang="de-DE" sz="1800" dirty="0">
                <a:effectLst/>
                <a:latin typeface="Calibri" panose="020F0502020204030204" pitchFamily="34" charset="0"/>
                <a:ea typeface="Calibri" panose="020F0502020204030204" pitchFamily="34" charset="0"/>
                <a:cs typeface="Times New Roman" panose="02020603050405020304" pitchFamily="18" charset="0"/>
              </a:rPr>
              <a:t> genutzt wird.</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Wichtig zu erwähnen bleibt allerdings, dass Kinder nur genau eines dieser Verfahren lernen und anwenden. Machen Sie sich also nochmal selbst kurz bewusst, ob Sie das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Entbündelungsverfahren</a:t>
            </a:r>
            <a:r>
              <a:rPr lang="de-DE" sz="1800" dirty="0">
                <a:effectLst/>
                <a:latin typeface="Calibri" panose="020F0502020204030204" pitchFamily="34" charset="0"/>
                <a:ea typeface="Calibri" panose="020F0502020204030204" pitchFamily="34" charset="0"/>
                <a:cs typeface="Times New Roman" panose="02020603050405020304" pitchFamily="18" charset="0"/>
              </a:rPr>
              <a:t> für Ihre Lerngruppe nutzen. Ansonsten sollten Sie die hier vorgestellte Einheit nicht einfach so mit den Kindern durchführen, sondern z. B. Aufgaben hieraus auf Ihr verwendetes Verfahren adaptieren. (Dabei können sie ggf. auch die digitale Komponenteneinheit nutzen).</a:t>
            </a:r>
          </a:p>
          <a:p>
            <a:endParaRPr lang="de-DE" sz="1200" dirty="0"/>
          </a:p>
          <a:p>
            <a:r>
              <a:rPr lang="de-DE" sz="1800" b="1" dirty="0">
                <a:effectLst/>
                <a:latin typeface="Calibri" panose="020F0502020204030204" pitchFamily="34" charset="0"/>
                <a:ea typeface="Calibri" panose="020F0502020204030204" pitchFamily="34" charset="0"/>
                <a:cs typeface="Times New Roman" panose="02020603050405020304" pitchFamily="18" charset="0"/>
              </a:rPr>
              <a:t>Entbündeln mit der abziehenden Vorstellung: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In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divomath</a:t>
            </a:r>
            <a:r>
              <a:rPr lang="de-DE" sz="1800" dirty="0">
                <a:effectLst/>
                <a:latin typeface="Calibri" panose="020F0502020204030204" pitchFamily="34" charset="0"/>
                <a:ea typeface="Calibri" panose="020F0502020204030204" pitchFamily="34" charset="0"/>
                <a:cs typeface="Times New Roman" panose="02020603050405020304" pitchFamily="18" charset="0"/>
              </a:rPr>
              <a:t> haben wir uns für das Entbündeln mit abziehender Vorstellung entschieden, da es beim Entbündeln möglich ist, das Würfelmaterial  zu nutzen, um Vorstellungen zum Verfahren aufzubauen.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Eben haben wir gesehen, dass im Lehrplan explizit gefordert wird, dass die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Schüler:innen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einzelnen Rechenschritte nachvollziehbar, also verständig beschreiben können sollen.</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In einer Studie von Jensen und Gasteiger wurde gezeigt, dass die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Entbündelungs</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Erweiterungstechnik ähnliche Lösungsquoten zeigt, die Kinder allerdings das Entbündeln häufiger sinnvoll beschreiben konnten (wobei in der Studie das Auffüllen nicht betrachtet wurde). </a:t>
            </a:r>
          </a:p>
          <a:p>
            <a:pPr marL="342900" lvl="0" indent="-342900">
              <a:buFont typeface="Times New Roman" panose="02020603050405020304" pitchFamily="18"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Schriftliche Rechenverfahren lassen sich zwar nicht vom Kind ausgehend ‚entdecken‘ –  sie sind nun mal festgelegte Algorithmen. Allerdings ist es möglich, das Entbündeln mit der abziehenden Vorstellung in Beziehung mit der halbschriftlichen Strategie des stellenweise Rechnens zu setzen, bei welcher ebenfalls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Entbündelungstätigkeiten</a:t>
            </a:r>
            <a:r>
              <a:rPr lang="de-DE" sz="1800" dirty="0">
                <a:effectLst/>
                <a:latin typeface="Calibri" panose="020F0502020204030204" pitchFamily="34" charset="0"/>
                <a:ea typeface="Calibri" panose="020F0502020204030204" pitchFamily="34" charset="0"/>
                <a:cs typeface="Times New Roman" panose="02020603050405020304" pitchFamily="18" charset="0"/>
              </a:rPr>
              <a:t> vorgenommen werden können. Dadurch kann an das Vorwissen der Kinder angeknüpft werden, wie auf dem Bild gezeigt. Die Notation ist zwar natürlich unterschiedlich, aber die Beschreibung – und damit die dahinterliegende Vorstellung – gleicht sich.</a:t>
            </a:r>
          </a:p>
        </p:txBody>
      </p:sp>
      <p:sp>
        <p:nvSpPr>
          <p:cNvPr id="4" name="Foliennummernplatzhalter 3"/>
          <p:cNvSpPr>
            <a:spLocks noGrp="1"/>
          </p:cNvSpPr>
          <p:nvPr>
            <p:ph type="sldNum" sz="quarter" idx="5"/>
          </p:nvPr>
        </p:nvSpPr>
        <p:spPr/>
        <p:txBody>
          <a:bodyPr/>
          <a:lstStyle/>
          <a:p>
            <a:fld id="{6A00EB12-2DE2-0842-96EF-87A9B6EC1C3F}" type="slidenum">
              <a:rPr lang="de-DE" smtClean="0"/>
              <a:t>8</a:t>
            </a:fld>
            <a:endParaRPr lang="de-DE"/>
          </a:p>
        </p:txBody>
      </p:sp>
    </p:spTree>
    <p:extLst>
      <p:ext uri="{BB962C8B-B14F-4D97-AF65-F5344CB8AC3E}">
        <p14:creationId xmlns:p14="http://schemas.microsoft.com/office/powerpoint/2010/main" val="370462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Ein möglicher Aufbau konkret für das Entbündeln:</a:t>
            </a: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1. Halbschriftlich Stellenweise subtrahieren mit Würfelmaterial</a:t>
            </a:r>
          </a:p>
          <a:p>
            <a:pPr marL="742950" lvl="1" indent="-285750">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Zunächst kann an das halbschriftliche Rechnen angeknüpft werden mit der Strategie stellenweise subtrahieren. Dieses wird dann mithilfe des Würfelmaterials veranschaulicht.</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2. Den schriftlichen Subtraktionsalgorithmus erarbeiten</a:t>
            </a:r>
          </a:p>
          <a:p>
            <a:pPr marL="742950" lvl="1" indent="-285750">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schriftliche Subtraktion wird mit Rückgriff auf halbschriftliche Subtraktion am Würfelmaterial eingeführt</a:t>
            </a:r>
          </a:p>
          <a:p>
            <a:pPr marL="742950" lvl="1" indent="-285750">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Kinder können dann den beide Verfahren vergleichen, wobei Gemeinsamkeiten und Unterschiede bewusst thematisiert werden. Durch das Anknüpfen an Vorerfahrungen und Einsicht in das Vorgehen kann somit ein verständnisbasierter Aufbau des schriftlichen Subtraktionsverfahrens gelingen.</a:t>
            </a:r>
          </a:p>
          <a:p>
            <a:pPr marL="742950" lvl="1" indent="-285750">
              <a:buFont typeface="Arial" panose="020B0604020202020204" pitchFamily="34" charset="0"/>
              <a:buChar char="•"/>
              <a:tabLst>
                <a:tab pos="4572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Dazu wird auch Würfelmaterial genutzt, um den Vorstellungsaufbau, bzw. -ausbau handelnd zu unterstützen. Die Lernenden lernen ebenso die Notationsweise kennen.</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3. Den Subtraktionsalgorithmus sicher und verständig ausführen</a:t>
            </a:r>
          </a:p>
          <a:p>
            <a:pPr marL="742950" lvl="1" indent="-285750">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Abschließend werden verschieden Aufgabentypen genutzt, um die Subtraktion produktiv zu üben.</a:t>
            </a:r>
          </a:p>
        </p:txBody>
      </p:sp>
      <p:sp>
        <p:nvSpPr>
          <p:cNvPr id="4" name="Foliennummernplatzhalter 3"/>
          <p:cNvSpPr>
            <a:spLocks noGrp="1"/>
          </p:cNvSpPr>
          <p:nvPr>
            <p:ph type="sldNum" sz="quarter" idx="5"/>
          </p:nvPr>
        </p:nvSpPr>
        <p:spPr/>
        <p:txBody>
          <a:bodyPr/>
          <a:lstStyle/>
          <a:p>
            <a:fld id="{6A00EB12-2DE2-0842-96EF-87A9B6EC1C3F}" type="slidenum">
              <a:rPr lang="de-DE" smtClean="0"/>
              <a:t>9</a:t>
            </a:fld>
            <a:endParaRPr lang="de-DE"/>
          </a:p>
        </p:txBody>
      </p:sp>
    </p:spTree>
    <p:extLst>
      <p:ext uri="{BB962C8B-B14F-4D97-AF65-F5344CB8AC3E}">
        <p14:creationId xmlns:p14="http://schemas.microsoft.com/office/powerpoint/2010/main" val="24902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der ersten Phase können Subtraktionsaufgaben mit dem Würfelmaterial gelöst werden. Das genaue Vorgehen möchte ich jetzt hier einmal beispielhaft am Material zeigen.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a:t>
            </a:r>
            <a:r>
              <a:rPr lang="de-DE" dirty="0" err="1"/>
              <a:t>SuS</a:t>
            </a:r>
            <a:r>
              <a:rPr lang="de-DE" dirty="0"/>
              <a:t> kennen </a:t>
            </a:r>
            <a:r>
              <a:rPr lang="de-DE" dirty="0" err="1"/>
              <a:t>vllt</a:t>
            </a:r>
            <a:r>
              <a:rPr lang="de-DE" dirty="0"/>
              <a:t>. bereits den Wechsel-Trick, bei dem z.B. wie hier eine </a:t>
            </a:r>
            <a:r>
              <a:rPr lang="de-DE" dirty="0" err="1"/>
              <a:t>Hunderplatte</a:t>
            </a:r>
            <a:r>
              <a:rPr lang="de-DE" dirty="0"/>
              <a:t> in 10 Zehnerstangen gewechselt wird. Die Hunderterplatte wird weggelegt und dafür 10 Zehner hinzugefügt. Die Gesamtanzahl verändert sich dadurch nicht.</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10</a:t>
            </a:fld>
            <a:endParaRPr lang="de-DE"/>
          </a:p>
        </p:txBody>
      </p:sp>
    </p:spTree>
    <p:extLst>
      <p:ext uri="{BB962C8B-B14F-4D97-AF65-F5344CB8AC3E}">
        <p14:creationId xmlns:p14="http://schemas.microsoft.com/office/powerpoint/2010/main" val="265359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11</a:t>
            </a:fld>
            <a:endParaRPr lang="de-DE"/>
          </a:p>
        </p:txBody>
      </p:sp>
    </p:spTree>
    <p:extLst>
      <p:ext uri="{BB962C8B-B14F-4D97-AF65-F5344CB8AC3E}">
        <p14:creationId xmlns:p14="http://schemas.microsoft.com/office/powerpoint/2010/main" val="320612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12</a:t>
            </a:fld>
            <a:endParaRPr lang="de-DE"/>
          </a:p>
        </p:txBody>
      </p:sp>
    </p:spTree>
    <p:extLst>
      <p:ext uri="{BB962C8B-B14F-4D97-AF65-F5344CB8AC3E}">
        <p14:creationId xmlns:p14="http://schemas.microsoft.com/office/powerpoint/2010/main" val="102292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 Ende kann das Ergebnis abgelesen werden.</a:t>
            </a:r>
          </a:p>
          <a:p>
            <a:endParaRPr lang="de-DE" dirty="0"/>
          </a:p>
          <a:p>
            <a:r>
              <a:rPr lang="de-DE" dirty="0"/>
              <a:t>Insgesamt ist wichtig, dass in der Beschreibung bedeutungsbezogene Sprache genutzt wird, also „ich nehme 2 Einer von 3 </a:t>
            </a:r>
            <a:r>
              <a:rPr lang="de-DE" dirty="0" err="1"/>
              <a:t>Einern</a:t>
            </a:r>
            <a:r>
              <a:rPr lang="de-DE" dirty="0"/>
              <a:t> weg“, anstatt “3 minus 2“. Damit wird das Vorgehen verständnisorientiert beschrieben und Bezug zum Würfelmaterial hergestellt.</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13</a:t>
            </a:fld>
            <a:endParaRPr lang="de-DE"/>
          </a:p>
        </p:txBody>
      </p:sp>
    </p:spTree>
    <p:extLst>
      <p:ext uri="{BB962C8B-B14F-4D97-AF65-F5344CB8AC3E}">
        <p14:creationId xmlns:p14="http://schemas.microsoft.com/office/powerpoint/2010/main" val="1675149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pikas.dzlm.de/node/1253"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a:blip r:embed="rId2"/>
          <a:stretch>
            <a:fillRect/>
          </a:stretch>
        </p:blipFill>
        <p:spPr>
          <a:xfrm>
            <a:off x="0" y="1347371"/>
            <a:ext cx="12192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325376" y="3167743"/>
            <a:ext cx="11464843"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325376" y="4222526"/>
            <a:ext cx="11464843"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325376" y="1773667"/>
            <a:ext cx="11464843"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noChangeAspect="1"/>
          </p:cNvPicPr>
          <p:nvPr userDrawn="1"/>
        </p:nvPicPr>
        <p:blipFill>
          <a:blip r:embed="rId3"/>
          <a:stretch>
            <a:fillRect/>
          </a:stretch>
        </p:blipFill>
        <p:spPr>
          <a:xfrm>
            <a:off x="325376" y="103044"/>
            <a:ext cx="3070800" cy="1160340"/>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noChangeAspect="1"/>
          </p:cNvPicPr>
          <p:nvPr userDrawn="1"/>
        </p:nvPicPr>
        <p:blipFill>
          <a:blip r:embed="rId4"/>
          <a:stretch>
            <a:fillRect/>
          </a:stretch>
        </p:blipFill>
        <p:spPr>
          <a:xfrm>
            <a:off x="9957199" y="6058658"/>
            <a:ext cx="2041200" cy="451828"/>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noChangeAspect="1"/>
          </p:cNvPicPr>
          <p:nvPr userDrawn="1"/>
        </p:nvPicPr>
        <p:blipFill>
          <a:blip r:embed="rId5"/>
          <a:stretch>
            <a:fillRect/>
          </a:stretch>
        </p:blipFill>
        <p:spPr>
          <a:xfrm>
            <a:off x="203469" y="6049009"/>
            <a:ext cx="2304000" cy="47112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noChangeAspect="1"/>
          </p:cNvPicPr>
          <p:nvPr userDrawn="1"/>
        </p:nvPicPr>
        <p:blipFill>
          <a:blip r:embed="rId6"/>
          <a:stretch>
            <a:fillRect/>
          </a:stretch>
        </p:blipFill>
        <p:spPr>
          <a:xfrm>
            <a:off x="2852827" y="6099025"/>
            <a:ext cx="1864800" cy="371095"/>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325376" y="4827041"/>
            <a:ext cx="11464843"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noChangeAspect="1"/>
          </p:cNvPicPr>
          <p:nvPr userDrawn="1"/>
        </p:nvPicPr>
        <p:blipFill>
          <a:blip r:embed="rId7"/>
          <a:stretch>
            <a:fillRect/>
          </a:stretch>
        </p:blipFill>
        <p:spPr>
          <a:xfrm>
            <a:off x="5062985" y="6122423"/>
            <a:ext cx="2768400" cy="324298"/>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249738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9" name="Grafik 8">
            <a:extLst>
              <a:ext uri="{FF2B5EF4-FFF2-40B4-BE49-F238E27FC236}">
                <a16:creationId xmlns:a16="http://schemas.microsoft.com/office/drawing/2014/main" id="{FA060695-0CBC-0943-80DE-1C5349A3CA09}"/>
              </a:ext>
            </a:extLst>
          </p:cNvPr>
          <p:cNvPicPr>
            <a:picLocks noChangeAspect="1"/>
          </p:cNvPicPr>
          <p:nvPr userDrawn="1"/>
        </p:nvPicPr>
        <p:blipFill>
          <a:blip r:embed="rId2"/>
          <a:stretch>
            <a:fillRect/>
          </a:stretch>
        </p:blipFill>
        <p:spPr>
          <a:xfrm>
            <a:off x="6650581" y="1641402"/>
            <a:ext cx="3702075" cy="3873600"/>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839344" y="696191"/>
            <a:ext cx="5989167"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extfeld 1">
            <a:extLst>
              <a:ext uri="{FF2B5EF4-FFF2-40B4-BE49-F238E27FC236}">
                <a16:creationId xmlns:a16="http://schemas.microsoft.com/office/drawing/2014/main" id="{63081271-CA52-A14D-AB75-C8D92DA489DE}"/>
              </a:ext>
            </a:extLst>
          </p:cNvPr>
          <p:cNvSpPr txBox="1"/>
          <p:nvPr userDrawn="1"/>
        </p:nvSpPr>
        <p:spPr>
          <a:xfrm>
            <a:off x="1842520" y="1008723"/>
            <a:ext cx="5989167"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4" name="Grafik 3">
            <a:extLst>
              <a:ext uri="{FF2B5EF4-FFF2-40B4-BE49-F238E27FC236}">
                <a16:creationId xmlns:a16="http://schemas.microsoft.com/office/drawing/2014/main" id="{F0F609BC-2DA4-99BB-07FA-418D3A92E963}"/>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5" name="Grafik 4">
            <a:extLst>
              <a:ext uri="{FF2B5EF4-FFF2-40B4-BE49-F238E27FC236}">
                <a16:creationId xmlns:a16="http://schemas.microsoft.com/office/drawing/2014/main" id="{BDE0F4D2-72D1-0AFE-532B-09BF736A826F}"/>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6" name="Grafik 5">
            <a:extLst>
              <a:ext uri="{FF2B5EF4-FFF2-40B4-BE49-F238E27FC236}">
                <a16:creationId xmlns:a16="http://schemas.microsoft.com/office/drawing/2014/main" id="{4FD3827E-8931-4092-0D6A-CBA2184DE7EB}"/>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7" name="Gerade Verbindung 6">
            <a:extLst>
              <a:ext uri="{FF2B5EF4-FFF2-40B4-BE49-F238E27FC236}">
                <a16:creationId xmlns:a16="http://schemas.microsoft.com/office/drawing/2014/main" id="{C46096B9-3253-6F48-7C0C-83427E6CF44D}"/>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Grafik 7">
            <a:extLst>
              <a:ext uri="{FF2B5EF4-FFF2-40B4-BE49-F238E27FC236}">
                <a16:creationId xmlns:a16="http://schemas.microsoft.com/office/drawing/2014/main" id="{1CD22245-DC5C-5F74-CEEF-F33BF1514D4D}"/>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0" name="Grafik 9">
            <a:extLst>
              <a:ext uri="{FF2B5EF4-FFF2-40B4-BE49-F238E27FC236}">
                <a16:creationId xmlns:a16="http://schemas.microsoft.com/office/drawing/2014/main" id="{F652BFD6-16F9-B221-3CF4-576FE3677626}"/>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354039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6B03D71A-8126-A505-02E1-63D068758813}"/>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4265408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Rechteck 12">
            <a:extLst>
              <a:ext uri="{FF2B5EF4-FFF2-40B4-BE49-F238E27FC236}">
                <a16:creationId xmlns:a16="http://schemas.microsoft.com/office/drawing/2014/main" id="{D72DC8A8-2466-6084-3516-7419FC0297B3}"/>
              </a:ext>
            </a:extLst>
          </p:cNvPr>
          <p:cNvSpPr/>
          <p:nvPr userDrawn="1"/>
        </p:nvSpPr>
        <p:spPr>
          <a:xfrm>
            <a:off x="7222603" y="39948"/>
            <a:ext cx="499299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Textfeld 1">
            <a:extLst>
              <a:ext uri="{FF2B5EF4-FFF2-40B4-BE49-F238E27FC236}">
                <a16:creationId xmlns:a16="http://schemas.microsoft.com/office/drawing/2014/main" id="{6F3E72A2-FB82-BA52-EA3D-5DABC5A955E3}"/>
              </a:ext>
            </a:extLst>
          </p:cNvPr>
          <p:cNvSpPr txBox="1"/>
          <p:nvPr userDrawn="1"/>
        </p:nvSpPr>
        <p:spPr>
          <a:xfrm>
            <a:off x="1452324" y="1627430"/>
            <a:ext cx="9631312"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a:t>
            </a:r>
            <a:r>
              <a:rPr lang="de-DE" sz="1400" dirty="0">
                <a:solidFill>
                  <a:schemeClr val="tx1"/>
                </a:solidFill>
                <a:latin typeface="Arial" panose="020B0604020202020204" pitchFamily="34" charset="0"/>
                <a:cs typeface="Arial" panose="020B0604020202020204" pitchFamily="34" charset="0"/>
              </a:rPr>
              <a:t>vom </a:t>
            </a:r>
            <a:r>
              <a:rPr lang="de-DE" sz="1400" dirty="0" err="1">
                <a:solidFill>
                  <a:schemeClr val="tx1"/>
                </a:solidFill>
                <a:latin typeface="Arial" panose="020B0604020202020204" pitchFamily="34" charset="0"/>
                <a:cs typeface="Arial" panose="020B0604020202020204" pitchFamily="34" charset="0"/>
              </a:rPr>
              <a:t>divomath</a:t>
            </a:r>
            <a:r>
              <a:rPr lang="de-DE" sz="1400" dirty="0">
                <a:solidFill>
                  <a:schemeClr val="tx1"/>
                </a:solidFill>
                <a:latin typeface="Arial" panose="020B0604020202020204" pitchFamily="34" charset="0"/>
                <a:cs typeface="Arial" panose="020B0604020202020204" pitchFamily="34" charset="0"/>
              </a:rPr>
              <a:t>- und PIKAS-Team für das Deutsche Zentrum für Lehrkräftebildung Mathematik (DZLM) konzipiert und kann unter der </a:t>
            </a:r>
            <a:r>
              <a:rPr lang="de-DE" sz="1400" i="1" dirty="0">
                <a:solidFill>
                  <a:schemeClr val="tx1"/>
                </a:solidFill>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solidFill>
                  <a:schemeClr val="tx1"/>
                </a:solidFill>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solidFill>
                  <a:schemeClr val="tx1"/>
                </a:solidFill>
                <a:latin typeface="Arial" panose="020B0604020202020204" pitchFamily="34" charset="0"/>
                <a:cs typeface="Arial" panose="020B0604020202020204" pitchFamily="34" charset="0"/>
              </a:rPr>
              <a:t>Alle Folien und Materialien (z. B. auch einzelne Folie oder Ausschnitte/Abbildungen) können zum Zweck der Aus- und Fortbildung unter der Bedingung heruntergeladen, verändert und genutzt werden, dass alle Quellenangaben erhalten bleiben, </a:t>
            </a:r>
            <a:r>
              <a:rPr lang="de-DE" sz="1400" dirty="0" err="1">
                <a:solidFill>
                  <a:schemeClr val="tx1"/>
                </a:solidFill>
                <a:latin typeface="Arial" panose="020B0604020202020204" pitchFamily="34" charset="0"/>
                <a:cs typeface="Arial" panose="020B0604020202020204" pitchFamily="34" charset="0"/>
              </a:rPr>
              <a:t>divomath</a:t>
            </a:r>
            <a:r>
              <a:rPr lang="de-DE" sz="1400" dirty="0">
                <a:solidFill>
                  <a:schemeClr val="tx1"/>
                </a:solidFill>
                <a:latin typeface="Arial" panose="020B0604020202020204" pitchFamily="34" charset="0"/>
                <a:cs typeface="Arial" panose="020B0604020202020204" pitchFamily="34" charset="0"/>
              </a:rPr>
              <a:t> und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solidFill>
                  <a:schemeClr val="tx1"/>
                </a:solidFill>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solidFill>
                  <a:schemeClr val="tx1"/>
                </a:solidFill>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solidFill>
                  <a:schemeClr val="tx1"/>
                </a:solidFill>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https://pikas.dzlm.de/node/1253</a:t>
            </a:r>
            <a:r>
              <a:rPr lang="de-DE" sz="1400" u="none" dirty="0">
                <a:solidFill>
                  <a:schemeClr val="tx1"/>
                </a:solidFill>
                <a:latin typeface="Arial" panose="020B0604020202020204" pitchFamily="34" charset="0"/>
                <a:cs typeface="Arial" panose="020B0604020202020204" pitchFamily="34" charset="0"/>
              </a:rPr>
              <a:t> sowie auf der nachfolgenden Folie.</a:t>
            </a:r>
          </a:p>
          <a:p>
            <a:pPr marL="285750" marR="0" lvl="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solidFill>
                  <a:schemeClr val="tx1"/>
                </a:solidFill>
                <a:latin typeface="Arial" panose="020B0604020202020204" pitchFamily="34" charset="0"/>
                <a:cs typeface="Arial" panose="020B0604020202020204" pitchFamily="34" charset="0"/>
              </a:rPr>
              <a:t>Dieses Modul ist angereichert durch Material aus den Projekten </a:t>
            </a:r>
            <a:r>
              <a:rPr lang="de-DE"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de-DE" sz="14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MaCo</a:t>
            </a:r>
            <a:r>
              <a:rPr lang="de-DE"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 Mathematik aufholen nach Corona“, „</a:t>
            </a:r>
            <a:r>
              <a:rPr lang="de-DE" sz="14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Mahiko</a:t>
            </a:r>
            <a:r>
              <a:rPr lang="de-DE"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 Mathehilfe kompakt“ </a:t>
            </a:r>
            <a:r>
              <a:rPr lang="de-DE" sz="1400" dirty="0">
                <a:solidFill>
                  <a:schemeClr val="tx1"/>
                </a:solidFill>
                <a:latin typeface="Arial" panose="020B0604020202020204" pitchFamily="34" charset="0"/>
                <a:cs typeface="Arial" panose="020B0604020202020204" pitchFamily="34" charset="0"/>
              </a:rPr>
              <a:t>sowie „</a:t>
            </a:r>
            <a:r>
              <a:rPr lang="de-DE" sz="1400" dirty="0" err="1">
                <a:solidFill>
                  <a:schemeClr val="tx1"/>
                </a:solidFill>
                <a:latin typeface="Arial" panose="020B0604020202020204" pitchFamily="34" charset="0"/>
                <a:cs typeface="Arial" panose="020B0604020202020204" pitchFamily="34" charset="0"/>
              </a:rPr>
              <a:t>SchuMaS</a:t>
            </a:r>
            <a:r>
              <a:rPr lang="de-DE" sz="1400" dirty="0">
                <a:solidFill>
                  <a:schemeClr val="tx1"/>
                </a:solidFill>
                <a:latin typeface="Arial" panose="020B0604020202020204" pitchFamily="34" charset="0"/>
                <a:cs typeface="Arial" panose="020B0604020202020204" pitchFamily="34" charset="0"/>
              </a:rPr>
              <a:t> – Schule macht stark“</a:t>
            </a:r>
            <a:r>
              <a:rPr lang="de-DE" sz="1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de-DE" sz="1400" dirty="0">
              <a:solidFill>
                <a:schemeClr val="tx1"/>
              </a:solidFill>
              <a:latin typeface="Arial" panose="020B0604020202020204" pitchFamily="34" charset="0"/>
              <a:cs typeface="Arial" panose="020B0604020202020204" pitchFamily="34" charset="0"/>
            </a:endParaRP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lang="de-DE" sz="1400" u="none" dirty="0">
              <a:solidFill>
                <a:schemeClr val="tx1"/>
              </a:solidFill>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338914" y="368600"/>
            <a:ext cx="9346012"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454401" y="1282668"/>
            <a:ext cx="8816953"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cxnSp>
        <p:nvCxnSpPr>
          <p:cNvPr id="6" name="Gerade Verbindung 5">
            <a:extLst>
              <a:ext uri="{FF2B5EF4-FFF2-40B4-BE49-F238E27FC236}">
                <a16:creationId xmlns:a16="http://schemas.microsoft.com/office/drawing/2014/main" id="{137DBF57-28D2-14CD-066D-7E7DA7A9FF67}"/>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Grafik 7">
            <a:extLst>
              <a:ext uri="{FF2B5EF4-FFF2-40B4-BE49-F238E27FC236}">
                <a16:creationId xmlns:a16="http://schemas.microsoft.com/office/drawing/2014/main" id="{5E999FBE-4659-14B7-9846-95FFC158ACC0}"/>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9" name="Grafik 8">
            <a:extLst>
              <a:ext uri="{FF2B5EF4-FFF2-40B4-BE49-F238E27FC236}">
                <a16:creationId xmlns:a16="http://schemas.microsoft.com/office/drawing/2014/main" id="{76805D36-08C6-47E4-5F51-DD4756D1E4FB}"/>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10" name="Grafik 9">
            <a:extLst>
              <a:ext uri="{FF2B5EF4-FFF2-40B4-BE49-F238E27FC236}">
                <a16:creationId xmlns:a16="http://schemas.microsoft.com/office/drawing/2014/main" id="{9611CB8B-F5FC-A5C9-4BC3-703EA989BEB0}"/>
              </a:ext>
            </a:extLst>
          </p:cNvPr>
          <p:cNvPicPr>
            <a:picLocks noChangeAspect="1"/>
          </p:cNvPicPr>
          <p:nvPr userDrawn="1"/>
        </p:nvPicPr>
        <p:blipFill>
          <a:blip r:embed="rId5"/>
          <a:stretch>
            <a:fillRect/>
          </a:stretch>
        </p:blipFill>
        <p:spPr>
          <a:xfrm>
            <a:off x="2852827" y="6099025"/>
            <a:ext cx="1864800" cy="371095"/>
          </a:xfrm>
          <a:prstGeom prst="rect">
            <a:avLst/>
          </a:prstGeom>
        </p:spPr>
      </p:pic>
      <p:pic>
        <p:nvPicPr>
          <p:cNvPr id="11" name="Grafik 10">
            <a:extLst>
              <a:ext uri="{FF2B5EF4-FFF2-40B4-BE49-F238E27FC236}">
                <a16:creationId xmlns:a16="http://schemas.microsoft.com/office/drawing/2014/main" id="{005DD40C-CCA9-7520-9330-45759322B000}"/>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2" name="Grafik 11">
            <a:extLst>
              <a:ext uri="{FF2B5EF4-FFF2-40B4-BE49-F238E27FC236}">
                <a16:creationId xmlns:a16="http://schemas.microsoft.com/office/drawing/2014/main" id="{8494127F-0160-485A-3497-605310BFF36F}"/>
              </a:ext>
            </a:extLst>
          </p:cNvPr>
          <p:cNvPicPr>
            <a:picLocks/>
          </p:cNvPicPr>
          <p:nvPr userDrawn="1"/>
        </p:nvPicPr>
        <p:blipFill>
          <a:blip r:embed="rId7"/>
          <a:stretch>
            <a:fillRect/>
          </a:stretch>
        </p:blipFill>
        <p:spPr>
          <a:xfrm>
            <a:off x="8176743" y="6094072"/>
            <a:ext cx="1435100" cy="381000"/>
          </a:xfrm>
          <a:prstGeom prst="rect">
            <a:avLst/>
          </a:prstGeom>
        </p:spPr>
      </p:pic>
      <p:pic>
        <p:nvPicPr>
          <p:cNvPr id="15" name="Grafik 14">
            <a:extLst>
              <a:ext uri="{FF2B5EF4-FFF2-40B4-BE49-F238E27FC236}">
                <a16:creationId xmlns:a16="http://schemas.microsoft.com/office/drawing/2014/main" id="{7D4F796C-E3FB-EE80-EDB5-2B8659DB3A39}"/>
              </a:ext>
            </a:extLst>
          </p:cNvPr>
          <p:cNvPicPr>
            <a:picLocks noChangeAspect="1"/>
          </p:cNvPicPr>
          <p:nvPr userDrawn="1"/>
        </p:nvPicPr>
        <p:blipFill>
          <a:blip r:embed="rId8"/>
          <a:stretch>
            <a:fillRect/>
          </a:stretch>
        </p:blipFill>
        <p:spPr>
          <a:xfrm>
            <a:off x="340809" y="260618"/>
            <a:ext cx="865741" cy="734400"/>
          </a:xfrm>
          <a:prstGeom prst="rect">
            <a:avLst/>
          </a:prstGeom>
        </p:spPr>
      </p:pic>
    </p:spTree>
    <p:extLst>
      <p:ext uri="{BB962C8B-B14F-4D97-AF65-F5344CB8AC3E}">
        <p14:creationId xmlns:p14="http://schemas.microsoft.com/office/powerpoint/2010/main" val="132721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452324" y="1627430"/>
            <a:ext cx="9631312"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a:t>
            </a:r>
            <a:r>
              <a:rPr lang="de-DE" sz="1400" dirty="0">
                <a:solidFill>
                  <a:schemeClr val="tx1"/>
                </a:solidFill>
                <a:latin typeface="Arial" panose="020B0604020202020204" pitchFamily="34" charset="0"/>
                <a:cs typeface="Arial" panose="020B0604020202020204" pitchFamily="34" charset="0"/>
              </a:rPr>
              <a:t>entsprechende PIKAS-Seite, von </a:t>
            </a:r>
            <a:r>
              <a:rPr lang="de-DE" sz="1400" dirty="0">
                <a:latin typeface="Arial" panose="020B0604020202020204" pitchFamily="34" charset="0"/>
                <a:cs typeface="Arial" panose="020B0604020202020204" pitchFamily="34" charset="0"/>
              </a:rPr>
              <a:t>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/2455“)</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/2455“).</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/2455“).</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476074" y="368600"/>
            <a:ext cx="9346012"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Rechteck 12">
            <a:extLst>
              <a:ext uri="{FF2B5EF4-FFF2-40B4-BE49-F238E27FC236}">
                <a16:creationId xmlns:a16="http://schemas.microsoft.com/office/drawing/2014/main" id="{D72DC8A8-2466-6084-3516-7419FC0297B3}"/>
              </a:ext>
            </a:extLst>
          </p:cNvPr>
          <p:cNvSpPr/>
          <p:nvPr userDrawn="1"/>
        </p:nvSpPr>
        <p:spPr>
          <a:xfrm>
            <a:off x="7222603" y="39948"/>
            <a:ext cx="499299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Textfeld 1">
            <a:extLst>
              <a:ext uri="{FF2B5EF4-FFF2-40B4-BE49-F238E27FC236}">
                <a16:creationId xmlns:a16="http://schemas.microsoft.com/office/drawing/2014/main" id="{37052136-00D4-9706-133D-01670904B126}"/>
              </a:ext>
            </a:extLst>
          </p:cNvPr>
          <p:cNvSpPr txBox="1"/>
          <p:nvPr userDrawn="1"/>
        </p:nvSpPr>
        <p:spPr>
          <a:xfrm>
            <a:off x="1454401" y="1282668"/>
            <a:ext cx="8816953"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pic>
        <p:nvPicPr>
          <p:cNvPr id="4" name="Grafik 3">
            <a:extLst>
              <a:ext uri="{FF2B5EF4-FFF2-40B4-BE49-F238E27FC236}">
                <a16:creationId xmlns:a16="http://schemas.microsoft.com/office/drawing/2014/main" id="{E6A9C0D9-6910-BBEB-27D3-11731B1D0558}"/>
              </a:ext>
            </a:extLst>
          </p:cNvPr>
          <p:cNvPicPr>
            <a:picLocks noChangeAspect="1"/>
          </p:cNvPicPr>
          <p:nvPr userDrawn="1"/>
        </p:nvPicPr>
        <p:blipFill>
          <a:blip r:embed="rId2"/>
          <a:stretch>
            <a:fillRect/>
          </a:stretch>
        </p:blipFill>
        <p:spPr>
          <a:xfrm>
            <a:off x="340809" y="260618"/>
            <a:ext cx="865741" cy="734400"/>
          </a:xfrm>
          <a:prstGeom prst="rect">
            <a:avLst/>
          </a:prstGeom>
        </p:spPr>
      </p:pic>
      <p:pic>
        <p:nvPicPr>
          <p:cNvPr id="5" name="Grafik 4">
            <a:extLst>
              <a:ext uri="{FF2B5EF4-FFF2-40B4-BE49-F238E27FC236}">
                <a16:creationId xmlns:a16="http://schemas.microsoft.com/office/drawing/2014/main" id="{A5847F40-6E76-97C7-A6DA-738654F6BDC6}"/>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6" name="Grafik 5">
            <a:extLst>
              <a:ext uri="{FF2B5EF4-FFF2-40B4-BE49-F238E27FC236}">
                <a16:creationId xmlns:a16="http://schemas.microsoft.com/office/drawing/2014/main" id="{9E42CF9B-E6DC-04BE-6907-5DD2CB4D9316}"/>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8" name="Grafik 7">
            <a:extLst>
              <a:ext uri="{FF2B5EF4-FFF2-40B4-BE49-F238E27FC236}">
                <a16:creationId xmlns:a16="http://schemas.microsoft.com/office/drawing/2014/main" id="{A4EA94BC-A4A5-16A5-BFF1-9656B30DE54D}"/>
              </a:ext>
            </a:extLst>
          </p:cNvPr>
          <p:cNvPicPr>
            <a:picLocks noChangeAspect="1"/>
          </p:cNvPicPr>
          <p:nvPr userDrawn="1"/>
        </p:nvPicPr>
        <p:blipFill>
          <a:blip r:embed="rId5"/>
          <a:stretch>
            <a:fillRect/>
          </a:stretch>
        </p:blipFill>
        <p:spPr>
          <a:xfrm>
            <a:off x="2852827" y="6099025"/>
            <a:ext cx="1864800" cy="371095"/>
          </a:xfrm>
          <a:prstGeom prst="rect">
            <a:avLst/>
          </a:prstGeom>
        </p:spPr>
      </p:pic>
      <p:pic>
        <p:nvPicPr>
          <p:cNvPr id="10" name="Grafik 9">
            <a:extLst>
              <a:ext uri="{FF2B5EF4-FFF2-40B4-BE49-F238E27FC236}">
                <a16:creationId xmlns:a16="http://schemas.microsoft.com/office/drawing/2014/main" id="{EE979754-6E8E-D306-6076-9EAD613390A5}"/>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1" name="Grafik 10">
            <a:extLst>
              <a:ext uri="{FF2B5EF4-FFF2-40B4-BE49-F238E27FC236}">
                <a16:creationId xmlns:a16="http://schemas.microsoft.com/office/drawing/2014/main" id="{29550BCD-946D-EBC6-4B07-1067E371274F}"/>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2522603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41249" y="-106207"/>
            <a:ext cx="12474497" cy="651600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800135" y="448207"/>
            <a:ext cx="5057976"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725316" y="754739"/>
            <a:ext cx="5238605"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800135" y="2180693"/>
            <a:ext cx="4762500" cy="4229100"/>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7780081" y="4376825"/>
            <a:ext cx="900000" cy="9000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p:cNvPicPr>
          <p:nvPr userDrawn="1"/>
        </p:nvPicPr>
        <p:blipFill>
          <a:blip r:embed="rId4"/>
          <a:stretch>
            <a:fillRect/>
          </a:stretch>
        </p:blipFill>
        <p:spPr>
          <a:xfrm>
            <a:off x="7817012" y="2798887"/>
            <a:ext cx="828000" cy="828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p:cNvPicPr>
          <p:nvPr userDrawn="1"/>
        </p:nvPicPr>
        <p:blipFill>
          <a:blip r:embed="rId5"/>
          <a:stretch>
            <a:fillRect/>
          </a:stretch>
        </p:blipFill>
        <p:spPr>
          <a:xfrm>
            <a:off x="7789343" y="1083153"/>
            <a:ext cx="828000" cy="7200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p:cNvPicPr>
          <p:nvPr userDrawn="1"/>
        </p:nvPicPr>
        <p:blipFill>
          <a:blip r:embed="rId6"/>
          <a:stretch>
            <a:fillRect/>
          </a:stretch>
        </p:blipFill>
        <p:spPr>
          <a:xfrm>
            <a:off x="9377446" y="4233494"/>
            <a:ext cx="1620000" cy="162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9374179" y="801451"/>
            <a:ext cx="1620000" cy="162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9374179" y="2512879"/>
            <a:ext cx="1620000" cy="162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7184369" y="5409561"/>
            <a:ext cx="192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7074196" y="3689313"/>
            <a:ext cx="2140347"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7074196" y="1843557"/>
            <a:ext cx="2063237"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083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6394798" y="975405"/>
            <a:ext cx="4938492"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6574364" y="1241895"/>
            <a:ext cx="4701053"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491905" y="168888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802792" y="178084"/>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802792"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498000"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802792"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498000"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850762" y="1835252"/>
            <a:ext cx="1436760" cy="1105200"/>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850762" y="3331198"/>
            <a:ext cx="1436760" cy="1105200"/>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3172653" y="324022"/>
            <a:ext cx="1436760" cy="1105200"/>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3172653" y="3326104"/>
            <a:ext cx="1436760" cy="1105200"/>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850762" y="4827145"/>
            <a:ext cx="1436760" cy="1105200"/>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3172653" y="4827145"/>
            <a:ext cx="1436760" cy="1105200"/>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6876567" y="2961488"/>
            <a:ext cx="4398850" cy="3110400"/>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7229211" y="553352"/>
            <a:ext cx="3296351"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806012" y="1684608"/>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3144347" y="1825063"/>
            <a:ext cx="1436760" cy="1105200"/>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491905" y="186207"/>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850762" y="339306"/>
            <a:ext cx="1442286" cy="1105200"/>
          </a:xfrm>
          <a:prstGeom prst="rect">
            <a:avLst/>
          </a:prstGeom>
        </p:spPr>
      </p:pic>
    </p:spTree>
    <p:extLst>
      <p:ext uri="{BB962C8B-B14F-4D97-AF65-F5344CB8AC3E}">
        <p14:creationId xmlns:p14="http://schemas.microsoft.com/office/powerpoint/2010/main" val="274626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303484" y="340821"/>
            <a:ext cx="857455" cy="648000"/>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773682" y="1260000"/>
            <a:ext cx="967765" cy="720000"/>
          </a:xfrm>
          <a:prstGeom prst="rect">
            <a:avLst/>
          </a:prstGeom>
        </p:spPr>
      </p:pic>
    </p:spTree>
    <p:extLst>
      <p:ext uri="{BB962C8B-B14F-4D97-AF65-F5344CB8AC3E}">
        <p14:creationId xmlns:p14="http://schemas.microsoft.com/office/powerpoint/2010/main" val="698742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2"/>
          <a:stretch>
            <a:fillRect/>
          </a:stretch>
        </p:blipFill>
        <p:spPr>
          <a:xfrm>
            <a:off x="1158624" y="1259999"/>
            <a:ext cx="756000" cy="720000"/>
          </a:xfrm>
          <a:prstGeom prst="rect">
            <a:avLst/>
          </a:prstGeom>
        </p:spPr>
      </p:pic>
      <p:pic>
        <p:nvPicPr>
          <p:cNvPr id="2" name="Grafik 1">
            <a:extLst>
              <a:ext uri="{FF2B5EF4-FFF2-40B4-BE49-F238E27FC236}">
                <a16:creationId xmlns:a16="http://schemas.microsoft.com/office/drawing/2014/main" id="{4DA702BB-3E5D-AC32-9CEB-46B0CFF4F50B}"/>
              </a:ext>
            </a:extLst>
          </p:cNvPr>
          <p:cNvPicPr>
            <a:picLocks noChangeAspect="1"/>
          </p:cNvPicPr>
          <p:nvPr userDrawn="1"/>
        </p:nvPicPr>
        <p:blipFill>
          <a:blip r:embed="rId3"/>
          <a:stretch>
            <a:fillRect/>
          </a:stretch>
        </p:blipFill>
        <p:spPr>
          <a:xfrm>
            <a:off x="303484" y="340821"/>
            <a:ext cx="857455" cy="648000"/>
          </a:xfrm>
          <a:prstGeom prst="rect">
            <a:avLst/>
          </a:prstGeom>
        </p:spPr>
      </p:pic>
    </p:spTree>
    <p:extLst>
      <p:ext uri="{BB962C8B-B14F-4D97-AF65-F5344CB8AC3E}">
        <p14:creationId xmlns:p14="http://schemas.microsoft.com/office/powerpoint/2010/main" val="162071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524000" y="1534179"/>
            <a:ext cx="9144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524000" y="3602039"/>
            <a:ext cx="9144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524000" y="4321846"/>
            <a:ext cx="9144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93954" y="3550359"/>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EEA85FCE-E765-8C36-087D-A16567061152}"/>
              </a:ext>
            </a:extLst>
          </p:cNvPr>
          <p:cNvPicPr>
            <a:picLocks noChangeAspect="1"/>
          </p:cNvPicPr>
          <p:nvPr userDrawn="1"/>
        </p:nvPicPr>
        <p:blipFill>
          <a:blip r:embed="rId2"/>
          <a:stretch>
            <a:fillRect/>
          </a:stretch>
        </p:blipFill>
        <p:spPr>
          <a:xfrm>
            <a:off x="325376" y="103044"/>
            <a:ext cx="3070800" cy="1160340"/>
          </a:xfrm>
          <a:prstGeom prst="rect">
            <a:avLst/>
          </a:prstGeom>
        </p:spPr>
      </p:pic>
      <p:pic>
        <p:nvPicPr>
          <p:cNvPr id="5" name="Grafik 4">
            <a:extLst>
              <a:ext uri="{FF2B5EF4-FFF2-40B4-BE49-F238E27FC236}">
                <a16:creationId xmlns:a16="http://schemas.microsoft.com/office/drawing/2014/main" id="{6BB51E3C-4DC4-CCE6-7B25-32C6BDDD5D00}"/>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6" name="Grafik 5">
            <a:extLst>
              <a:ext uri="{FF2B5EF4-FFF2-40B4-BE49-F238E27FC236}">
                <a16:creationId xmlns:a16="http://schemas.microsoft.com/office/drawing/2014/main" id="{15731008-DEF7-25CA-2339-87E7D15F3510}"/>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7" name="Grafik 6">
            <a:extLst>
              <a:ext uri="{FF2B5EF4-FFF2-40B4-BE49-F238E27FC236}">
                <a16:creationId xmlns:a16="http://schemas.microsoft.com/office/drawing/2014/main" id="{97DFB26F-61C2-022F-A4B3-62FB9A4DF2F5}"/>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8" name="Gerade Verbindung 7">
            <a:extLst>
              <a:ext uri="{FF2B5EF4-FFF2-40B4-BE49-F238E27FC236}">
                <a16:creationId xmlns:a16="http://schemas.microsoft.com/office/drawing/2014/main" id="{A9C13DB4-9CE4-2FF7-966C-E3D2B6ECF559}"/>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9" name="Grafik 8">
            <a:extLst>
              <a:ext uri="{FF2B5EF4-FFF2-40B4-BE49-F238E27FC236}">
                <a16:creationId xmlns:a16="http://schemas.microsoft.com/office/drawing/2014/main" id="{4BAD0257-0A03-8940-D744-03FA58DF9941}"/>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0" name="Grafik 9">
            <a:extLst>
              <a:ext uri="{FF2B5EF4-FFF2-40B4-BE49-F238E27FC236}">
                <a16:creationId xmlns:a16="http://schemas.microsoft.com/office/drawing/2014/main" id="{70802A97-6D00-797D-3A00-15E65B3586F3}"/>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145319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461897" y="1278082"/>
          <a:ext cx="9346012" cy="4897746"/>
        </p:xfrm>
        <a:graphic>
          <a:graphicData uri="http://schemas.openxmlformats.org/drawingml/2006/table">
            <a:tbl>
              <a:tblPr firstRow="1" bandRow="1">
                <a:tableStyleId>{5C22544A-7EE6-4342-B048-85BDC9FD1C3A}</a:tableStyleId>
              </a:tblPr>
              <a:tblGrid>
                <a:gridCol w="1454924">
                  <a:extLst>
                    <a:ext uri="{9D8B030D-6E8A-4147-A177-3AD203B41FA5}">
                      <a16:colId xmlns:a16="http://schemas.microsoft.com/office/drawing/2014/main" val="2451071188"/>
                    </a:ext>
                  </a:extLst>
                </a:gridCol>
                <a:gridCol w="5509549">
                  <a:extLst>
                    <a:ext uri="{9D8B030D-6E8A-4147-A177-3AD203B41FA5}">
                      <a16:colId xmlns:a16="http://schemas.microsoft.com/office/drawing/2014/main" val="4131643764"/>
                    </a:ext>
                  </a:extLst>
                </a:gridCol>
                <a:gridCol w="2381539">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9100484" y="5394343"/>
            <a:ext cx="3114584"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388337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452324" y="1627430"/>
            <a:ext cx="9631312"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476074" y="368600"/>
            <a:ext cx="9346012"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Rechteck 12">
            <a:extLst>
              <a:ext uri="{FF2B5EF4-FFF2-40B4-BE49-F238E27FC236}">
                <a16:creationId xmlns:a16="http://schemas.microsoft.com/office/drawing/2014/main" id="{D72DC8A8-2466-6084-3516-7419FC0297B3}"/>
              </a:ext>
            </a:extLst>
          </p:cNvPr>
          <p:cNvSpPr/>
          <p:nvPr userDrawn="1"/>
        </p:nvSpPr>
        <p:spPr>
          <a:xfrm>
            <a:off x="7222603" y="39948"/>
            <a:ext cx="499299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Textfeld 1">
            <a:extLst>
              <a:ext uri="{FF2B5EF4-FFF2-40B4-BE49-F238E27FC236}">
                <a16:creationId xmlns:a16="http://schemas.microsoft.com/office/drawing/2014/main" id="{37052136-00D4-9706-133D-01670904B126}"/>
              </a:ext>
            </a:extLst>
          </p:cNvPr>
          <p:cNvSpPr txBox="1"/>
          <p:nvPr userDrawn="1"/>
        </p:nvSpPr>
        <p:spPr>
          <a:xfrm>
            <a:off x="1454401" y="1282668"/>
            <a:ext cx="8816953"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pic>
        <p:nvPicPr>
          <p:cNvPr id="4" name="Grafik 3">
            <a:extLst>
              <a:ext uri="{FF2B5EF4-FFF2-40B4-BE49-F238E27FC236}">
                <a16:creationId xmlns:a16="http://schemas.microsoft.com/office/drawing/2014/main" id="{E6A9C0D9-6910-BBEB-27D3-11731B1D0558}"/>
              </a:ext>
            </a:extLst>
          </p:cNvPr>
          <p:cNvPicPr>
            <a:picLocks noChangeAspect="1"/>
          </p:cNvPicPr>
          <p:nvPr userDrawn="1"/>
        </p:nvPicPr>
        <p:blipFill>
          <a:blip r:embed="rId2"/>
          <a:stretch>
            <a:fillRect/>
          </a:stretch>
        </p:blipFill>
        <p:spPr>
          <a:xfrm>
            <a:off x="340809" y="260618"/>
            <a:ext cx="865741" cy="734400"/>
          </a:xfrm>
          <a:prstGeom prst="rect">
            <a:avLst/>
          </a:prstGeom>
        </p:spPr>
      </p:pic>
      <p:pic>
        <p:nvPicPr>
          <p:cNvPr id="5" name="Grafik 4">
            <a:extLst>
              <a:ext uri="{FF2B5EF4-FFF2-40B4-BE49-F238E27FC236}">
                <a16:creationId xmlns:a16="http://schemas.microsoft.com/office/drawing/2014/main" id="{A5847F40-6E76-97C7-A6DA-738654F6BDC6}"/>
              </a:ext>
            </a:extLst>
          </p:cNvPr>
          <p:cNvPicPr>
            <a:picLocks noChangeAspect="1"/>
          </p:cNvPicPr>
          <p:nvPr userDrawn="1"/>
        </p:nvPicPr>
        <p:blipFill>
          <a:blip r:embed="rId3"/>
          <a:stretch>
            <a:fillRect/>
          </a:stretch>
        </p:blipFill>
        <p:spPr>
          <a:xfrm>
            <a:off x="9957199" y="6058658"/>
            <a:ext cx="2041200" cy="451828"/>
          </a:xfrm>
          <a:prstGeom prst="rect">
            <a:avLst/>
          </a:prstGeom>
        </p:spPr>
      </p:pic>
      <p:pic>
        <p:nvPicPr>
          <p:cNvPr id="6" name="Grafik 5">
            <a:extLst>
              <a:ext uri="{FF2B5EF4-FFF2-40B4-BE49-F238E27FC236}">
                <a16:creationId xmlns:a16="http://schemas.microsoft.com/office/drawing/2014/main" id="{9E42CF9B-E6DC-04BE-6907-5DD2CB4D9316}"/>
              </a:ext>
            </a:extLst>
          </p:cNvPr>
          <p:cNvPicPr>
            <a:picLocks noChangeAspect="1"/>
          </p:cNvPicPr>
          <p:nvPr userDrawn="1"/>
        </p:nvPicPr>
        <p:blipFill>
          <a:blip r:embed="rId4"/>
          <a:stretch>
            <a:fillRect/>
          </a:stretch>
        </p:blipFill>
        <p:spPr>
          <a:xfrm>
            <a:off x="203469" y="6049009"/>
            <a:ext cx="2304000" cy="471126"/>
          </a:xfrm>
          <a:prstGeom prst="rect">
            <a:avLst/>
          </a:prstGeom>
        </p:spPr>
      </p:pic>
      <p:pic>
        <p:nvPicPr>
          <p:cNvPr id="8" name="Grafik 7">
            <a:extLst>
              <a:ext uri="{FF2B5EF4-FFF2-40B4-BE49-F238E27FC236}">
                <a16:creationId xmlns:a16="http://schemas.microsoft.com/office/drawing/2014/main" id="{A4EA94BC-A4A5-16A5-BFF1-9656B30DE54D}"/>
              </a:ext>
            </a:extLst>
          </p:cNvPr>
          <p:cNvPicPr>
            <a:picLocks noChangeAspect="1"/>
          </p:cNvPicPr>
          <p:nvPr userDrawn="1"/>
        </p:nvPicPr>
        <p:blipFill>
          <a:blip r:embed="rId5"/>
          <a:stretch>
            <a:fillRect/>
          </a:stretch>
        </p:blipFill>
        <p:spPr>
          <a:xfrm>
            <a:off x="2852827" y="6099025"/>
            <a:ext cx="1864800" cy="371095"/>
          </a:xfrm>
          <a:prstGeom prst="rect">
            <a:avLst/>
          </a:prstGeom>
        </p:spPr>
      </p:pic>
      <p:cxnSp>
        <p:nvCxnSpPr>
          <p:cNvPr id="9" name="Gerade Verbindung 8">
            <a:extLst>
              <a:ext uri="{FF2B5EF4-FFF2-40B4-BE49-F238E27FC236}">
                <a16:creationId xmlns:a16="http://schemas.microsoft.com/office/drawing/2014/main" id="{94CAF147-0154-0726-5C69-A4B78BED1714}"/>
              </a:ext>
            </a:extLst>
          </p:cNvPr>
          <p:cNvCxnSpPr>
            <a:cxnSpLocks/>
          </p:cNvCxnSpPr>
          <p:nvPr userDrawn="1"/>
        </p:nvCxnSpPr>
        <p:spPr>
          <a:xfrm>
            <a:off x="193954" y="5881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Grafik 9">
            <a:extLst>
              <a:ext uri="{FF2B5EF4-FFF2-40B4-BE49-F238E27FC236}">
                <a16:creationId xmlns:a16="http://schemas.microsoft.com/office/drawing/2014/main" id="{EE979754-6E8E-D306-6076-9EAD613390A5}"/>
              </a:ext>
            </a:extLst>
          </p:cNvPr>
          <p:cNvPicPr>
            <a:picLocks noChangeAspect="1"/>
          </p:cNvPicPr>
          <p:nvPr userDrawn="1"/>
        </p:nvPicPr>
        <p:blipFill>
          <a:blip r:embed="rId6"/>
          <a:stretch>
            <a:fillRect/>
          </a:stretch>
        </p:blipFill>
        <p:spPr>
          <a:xfrm>
            <a:off x="5062985" y="6122423"/>
            <a:ext cx="2768400" cy="324298"/>
          </a:xfrm>
          <a:prstGeom prst="rect">
            <a:avLst/>
          </a:prstGeom>
        </p:spPr>
      </p:pic>
      <p:pic>
        <p:nvPicPr>
          <p:cNvPr id="11" name="Grafik 10">
            <a:extLst>
              <a:ext uri="{FF2B5EF4-FFF2-40B4-BE49-F238E27FC236}">
                <a16:creationId xmlns:a16="http://schemas.microsoft.com/office/drawing/2014/main" id="{29550BCD-946D-EBC6-4B07-1067E371274F}"/>
              </a:ext>
            </a:extLst>
          </p:cNvPr>
          <p:cNvPicPr>
            <a:picLocks/>
          </p:cNvPicPr>
          <p:nvPr userDrawn="1"/>
        </p:nvPicPr>
        <p:blipFill>
          <a:blip r:embed="rId7"/>
          <a:stretch>
            <a:fillRect/>
          </a:stretch>
        </p:blipFill>
        <p:spPr>
          <a:xfrm>
            <a:off x="8176743" y="6094072"/>
            <a:ext cx="1435100" cy="381000"/>
          </a:xfrm>
          <a:prstGeom prst="rect">
            <a:avLst/>
          </a:prstGeom>
        </p:spPr>
      </p:pic>
    </p:spTree>
    <p:extLst>
      <p:ext uri="{BB962C8B-B14F-4D97-AF65-F5344CB8AC3E}">
        <p14:creationId xmlns:p14="http://schemas.microsoft.com/office/powerpoint/2010/main" val="34669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461898" y="1146656"/>
            <a:ext cx="9346012"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415073FF-4F31-AB9C-984D-1446BC2AF058}"/>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163223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DE32EA3A-2249-E7C3-1B78-1AC62E625294}"/>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205577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3DF815EC-F209-99CB-5692-B0B127BA70C4}"/>
              </a:ext>
            </a:extLst>
          </p:cNvPr>
          <p:cNvPicPr>
            <a:picLocks noChangeAspect="1"/>
          </p:cNvPicPr>
          <p:nvPr userDrawn="1"/>
        </p:nvPicPr>
        <p:blipFill>
          <a:blip r:embed="rId2"/>
          <a:stretch>
            <a:fillRect/>
          </a:stretch>
        </p:blipFill>
        <p:spPr>
          <a:xfrm>
            <a:off x="340809" y="260618"/>
            <a:ext cx="865741" cy="734400"/>
          </a:xfrm>
          <a:prstGeom prst="rect">
            <a:avLst/>
          </a:prstGeom>
        </p:spPr>
      </p:pic>
    </p:spTree>
    <p:extLst>
      <p:ext uri="{BB962C8B-B14F-4D97-AF65-F5344CB8AC3E}">
        <p14:creationId xmlns:p14="http://schemas.microsoft.com/office/powerpoint/2010/main" val="3362011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2351088" y="5380414"/>
            <a:ext cx="85852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2351088" y="1660385"/>
            <a:ext cx="85852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504429" y="1707437"/>
            <a:ext cx="6336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08F099F1-EC36-37CC-B6AE-50F445FDF12F}"/>
              </a:ext>
            </a:extLst>
          </p:cNvPr>
          <p:cNvPicPr>
            <a:picLocks noChangeAspect="1"/>
          </p:cNvPicPr>
          <p:nvPr userDrawn="1"/>
        </p:nvPicPr>
        <p:blipFill>
          <a:blip r:embed="rId3"/>
          <a:stretch>
            <a:fillRect/>
          </a:stretch>
        </p:blipFill>
        <p:spPr>
          <a:xfrm>
            <a:off x="340809" y="260618"/>
            <a:ext cx="865741" cy="734400"/>
          </a:xfrm>
          <a:prstGeom prst="rect">
            <a:avLst/>
          </a:prstGeom>
        </p:spPr>
      </p:pic>
    </p:spTree>
    <p:extLst>
      <p:ext uri="{BB962C8B-B14F-4D97-AF65-F5344CB8AC3E}">
        <p14:creationId xmlns:p14="http://schemas.microsoft.com/office/powerpoint/2010/main" val="2542885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504429" y="1707437"/>
            <a:ext cx="6336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2232104" y="1282668"/>
            <a:ext cx="7805597"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2351088" y="1660387"/>
            <a:ext cx="85852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263640" y="301806"/>
            <a:ext cx="865741" cy="732550"/>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Januar 2024</a:t>
            </a: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spTree>
    <p:extLst>
      <p:ext uri="{BB962C8B-B14F-4D97-AF65-F5344CB8AC3E}">
        <p14:creationId xmlns:p14="http://schemas.microsoft.com/office/powerpoint/2010/main" val="179960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D48B734-D6C0-8C7E-2E66-00C5132D6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1C4540A-7414-6CC4-319D-8B32A071F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9D9207B-2CEA-3227-F612-5E56DFB0B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90EA5-2F02-F44C-AD9F-4D005C64D552}" type="datetimeFigureOut">
              <a:rPr lang="de-DE" smtClean="0"/>
              <a:t>24.05.24</a:t>
            </a:fld>
            <a:endParaRPr lang="de-DE"/>
          </a:p>
        </p:txBody>
      </p:sp>
      <p:sp>
        <p:nvSpPr>
          <p:cNvPr id="5" name="Fußzeilenplatzhalter 4">
            <a:extLst>
              <a:ext uri="{FF2B5EF4-FFF2-40B4-BE49-F238E27FC236}">
                <a16:creationId xmlns:a16="http://schemas.microsoft.com/office/drawing/2014/main" id="{193169F6-D052-E2B7-C494-5778C946CB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97620BF-EE33-8F7D-79C3-48D124432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204D8-9AB0-AD4D-A54D-BB5FB4F2A927}" type="slidenum">
              <a:rPr lang="de-DE" smtClean="0"/>
              <a:t>‹Nr.›</a:t>
            </a:fld>
            <a:endParaRPr lang="de-DE"/>
          </a:p>
        </p:txBody>
      </p:sp>
    </p:spTree>
    <p:extLst>
      <p:ext uri="{BB962C8B-B14F-4D97-AF65-F5344CB8AC3E}">
        <p14:creationId xmlns:p14="http://schemas.microsoft.com/office/powerpoint/2010/main" val="387086891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41" r:id="rId12"/>
    <p:sldLayoutId id="2147483742" r:id="rId13"/>
    <p:sldLayoutId id="2147483730" r:id="rId14"/>
    <p:sldLayoutId id="2147483731" r:id="rId15"/>
    <p:sldLayoutId id="2147483732" r:id="rId16"/>
    <p:sldLayoutId id="214748373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xml"/><Relationship Id="rId7" Type="http://schemas.openxmlformats.org/officeDocument/2006/relationships/image" Target="../media/image5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divomath-nrw.de/"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dzlm.de/kalender/online-seminarreihe-f%C3%BCr-alle-schulen-nrw-0" TargetMode="Externa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37626/GA9783959872041.0"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app.divomath-nrw.de/" TargetMode="External"/><Relationship Id="rId5" Type="http://schemas.openxmlformats.org/officeDocument/2006/relationships/hyperlink" Target="https://doi.org/10.3389/feduc.2022.969212" TargetMode="External"/><Relationship Id="rId4" Type="http://schemas.openxmlformats.org/officeDocument/2006/relationships/hyperlink" Target="https://www.schulentwicklung.nrw.de/lehrplaene/lehrplannavigator-primarstufe-neu/index.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4D9C9AA-DBBA-AB32-319B-1B3CD8D0389D}"/>
              </a:ext>
            </a:extLst>
          </p:cNvPr>
          <p:cNvSpPr>
            <a:spLocks noGrp="1"/>
          </p:cNvSpPr>
          <p:nvPr>
            <p:ph type="subTitle" idx="1"/>
          </p:nvPr>
        </p:nvSpPr>
        <p:spPr>
          <a:xfrm>
            <a:off x="325376" y="4115845"/>
            <a:ext cx="11464843" cy="1331585"/>
          </a:xfrm>
        </p:spPr>
        <p:txBody>
          <a:bodyPr/>
          <a:lstStyle/>
          <a:p>
            <a:r>
              <a:rPr lang="de-DE" sz="2400" b="0" kern="0" dirty="0" err="1"/>
              <a:t>Verstehensorientierte</a:t>
            </a:r>
            <a:r>
              <a:rPr lang="de-DE" sz="2400" b="0" kern="0" dirty="0"/>
              <a:t> Einführung des schriftlichen Subtraktionsalgorithmus</a:t>
            </a:r>
            <a:endParaRPr lang="de-DE" sz="2000" b="0" dirty="0"/>
          </a:p>
          <a:p>
            <a:endParaRPr lang="de-DE" b="0" dirty="0"/>
          </a:p>
        </p:txBody>
      </p:sp>
      <p:pic>
        <p:nvPicPr>
          <p:cNvPr id="9" name="Grafik 8">
            <a:extLst>
              <a:ext uri="{FF2B5EF4-FFF2-40B4-BE49-F238E27FC236}">
                <a16:creationId xmlns:a16="http://schemas.microsoft.com/office/drawing/2014/main" id="{A1558628-2480-7EAA-9FC9-F2A9AACE4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186" y="4781638"/>
            <a:ext cx="3363628" cy="908895"/>
          </a:xfrm>
          <a:prstGeom prst="rect">
            <a:avLst/>
          </a:prstGeom>
        </p:spPr>
      </p:pic>
      <p:sp>
        <p:nvSpPr>
          <p:cNvPr id="8" name="Titel 7">
            <a:extLst>
              <a:ext uri="{FF2B5EF4-FFF2-40B4-BE49-F238E27FC236}">
                <a16:creationId xmlns:a16="http://schemas.microsoft.com/office/drawing/2014/main" id="{1039F693-C5C1-F2BF-F65C-CD12710D796C}"/>
              </a:ext>
            </a:extLst>
          </p:cNvPr>
          <p:cNvSpPr>
            <a:spLocks noGrp="1"/>
          </p:cNvSpPr>
          <p:nvPr>
            <p:ph type="ctrTitle"/>
          </p:nvPr>
        </p:nvSpPr>
        <p:spPr/>
        <p:txBody>
          <a:bodyPr/>
          <a:lstStyle/>
          <a:p>
            <a:r>
              <a:rPr lang="de-DE" dirty="0"/>
              <a:t>Mit </a:t>
            </a:r>
            <a:r>
              <a:rPr lang="de-DE" dirty="0" err="1"/>
              <a:t>divomath</a:t>
            </a:r>
            <a:r>
              <a:rPr lang="de-DE" dirty="0"/>
              <a:t> digital gestützt unterrichten</a:t>
            </a:r>
          </a:p>
        </p:txBody>
      </p:sp>
    </p:spTree>
    <p:extLst>
      <p:ext uri="{BB962C8B-B14F-4D97-AF65-F5344CB8AC3E}">
        <p14:creationId xmlns:p14="http://schemas.microsoft.com/office/powerpoint/2010/main" val="2339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D50821E9-EE90-8A64-9A35-48302F3EAB87}"/>
              </a:ext>
            </a:extLst>
          </p:cNvPr>
          <p:cNvGrpSpPr/>
          <p:nvPr/>
        </p:nvGrpSpPr>
        <p:grpSpPr>
          <a:xfrm>
            <a:off x="2959016" y="1258783"/>
            <a:ext cx="6245198" cy="1159822"/>
            <a:chOff x="2959016" y="1258783"/>
            <a:chExt cx="6245198" cy="1159822"/>
          </a:xfrm>
        </p:grpSpPr>
        <p:sp>
          <p:nvSpPr>
            <p:cNvPr id="26" name="Rechteck 25">
              <a:extLst>
                <a:ext uri="{FF2B5EF4-FFF2-40B4-BE49-F238E27FC236}">
                  <a16:creationId xmlns:a16="http://schemas.microsoft.com/office/drawing/2014/main" id="{B227D304-000C-0903-2D92-2921743534D7}"/>
                </a:ext>
              </a:extLst>
            </p:cNvPr>
            <p:cNvSpPr/>
            <p:nvPr/>
          </p:nvSpPr>
          <p:spPr>
            <a:xfrm>
              <a:off x="6046659" y="17545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A3E94660-F003-A8CA-B64C-E3A2A0088425}"/>
                </a:ext>
              </a:extLst>
            </p:cNvPr>
            <p:cNvSpPr/>
            <p:nvPr/>
          </p:nvSpPr>
          <p:spPr>
            <a:xfrm>
              <a:off x="5458092" y="1385705"/>
              <a:ext cx="876325"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04859997-F077-F203-536A-C98436BF89E2}"/>
                </a:ext>
              </a:extLst>
            </p:cNvPr>
            <p:cNvSpPr/>
            <p:nvPr/>
          </p:nvSpPr>
          <p:spPr>
            <a:xfrm>
              <a:off x="8225633" y="1681824"/>
              <a:ext cx="876325"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B6EBBD6D-17C5-40E8-847B-A84ACA89944A}"/>
                </a:ext>
              </a:extLst>
            </p:cNvPr>
            <p:cNvSpPr txBox="1"/>
            <p:nvPr/>
          </p:nvSpPr>
          <p:spPr>
            <a:xfrm>
              <a:off x="3309227" y="1524240"/>
              <a:ext cx="365806"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30" name="Textfeld 29">
              <a:extLst>
                <a:ext uri="{FF2B5EF4-FFF2-40B4-BE49-F238E27FC236}">
                  <a16:creationId xmlns:a16="http://schemas.microsoft.com/office/drawing/2014/main" id="{F39C10E1-594C-EC6F-661C-42070D89A14B}"/>
                </a:ext>
              </a:extLst>
            </p:cNvPr>
            <p:cNvSpPr txBox="1"/>
            <p:nvPr/>
          </p:nvSpPr>
          <p:spPr>
            <a:xfrm>
              <a:off x="3821021" y="1537482"/>
              <a:ext cx="340158"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31" name="Textfeld 30">
              <a:extLst>
                <a:ext uri="{FF2B5EF4-FFF2-40B4-BE49-F238E27FC236}">
                  <a16:creationId xmlns:a16="http://schemas.microsoft.com/office/drawing/2014/main" id="{7CDB242C-DBA0-7C9C-6224-5DC53BBB0522}"/>
                </a:ext>
              </a:extLst>
            </p:cNvPr>
            <p:cNvSpPr txBox="1"/>
            <p:nvPr/>
          </p:nvSpPr>
          <p:spPr>
            <a:xfrm>
              <a:off x="4336861" y="1546312"/>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32" name="Textfeld 31">
              <a:extLst>
                <a:ext uri="{FF2B5EF4-FFF2-40B4-BE49-F238E27FC236}">
                  <a16:creationId xmlns:a16="http://schemas.microsoft.com/office/drawing/2014/main" id="{EBF3F753-CBF9-6A03-7CF6-1CA4BDBF5507}"/>
                </a:ext>
              </a:extLst>
            </p:cNvPr>
            <p:cNvSpPr txBox="1"/>
            <p:nvPr/>
          </p:nvSpPr>
          <p:spPr>
            <a:xfrm>
              <a:off x="4853808" y="1548561"/>
              <a:ext cx="369012" cy="461665"/>
            </a:xfrm>
            <a:prstGeom prst="rect">
              <a:avLst/>
            </a:prstGeom>
            <a:noFill/>
          </p:spPr>
          <p:txBody>
            <a:bodyPr wrap="none" rtlCol="0" anchor="ctr">
              <a:spAutoFit/>
            </a:bodyPr>
            <a:lstStyle/>
            <a:p>
              <a:pPr algn="ctr"/>
              <a:r>
                <a:rPr lang="de-DE" sz="2400" dirty="0">
                  <a:latin typeface="Be Vietnam" pitchFamily="2" charset="77"/>
                </a:rPr>
                <a:t>-</a:t>
              </a:r>
            </a:p>
          </p:txBody>
        </p:sp>
        <p:sp>
          <p:nvSpPr>
            <p:cNvPr id="33" name="Textfeld 32">
              <a:extLst>
                <a:ext uri="{FF2B5EF4-FFF2-40B4-BE49-F238E27FC236}">
                  <a16:creationId xmlns:a16="http://schemas.microsoft.com/office/drawing/2014/main" id="{A49F0AD2-41B4-243D-0811-2E71B6F2CDCF}"/>
                </a:ext>
              </a:extLst>
            </p:cNvPr>
            <p:cNvSpPr txBox="1"/>
            <p:nvPr/>
          </p:nvSpPr>
          <p:spPr>
            <a:xfrm>
              <a:off x="5375565" y="1535172"/>
              <a:ext cx="33695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4" name="Textfeld 33">
              <a:extLst>
                <a:ext uri="{FF2B5EF4-FFF2-40B4-BE49-F238E27FC236}">
                  <a16:creationId xmlns:a16="http://schemas.microsoft.com/office/drawing/2014/main" id="{00EDBCCB-D183-07E6-D1A2-846CFD9B6C31}"/>
                </a:ext>
              </a:extLst>
            </p:cNvPr>
            <p:cNvSpPr txBox="1"/>
            <p:nvPr/>
          </p:nvSpPr>
          <p:spPr>
            <a:xfrm>
              <a:off x="5883968" y="153580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5" name="Textfeld 34">
              <a:extLst>
                <a:ext uri="{FF2B5EF4-FFF2-40B4-BE49-F238E27FC236}">
                  <a16:creationId xmlns:a16="http://schemas.microsoft.com/office/drawing/2014/main" id="{01E3B4FB-A4FD-E772-21C5-00E7B508C926}"/>
                </a:ext>
              </a:extLst>
            </p:cNvPr>
            <p:cNvSpPr txBox="1"/>
            <p:nvPr/>
          </p:nvSpPr>
          <p:spPr>
            <a:xfrm>
              <a:off x="6406717" y="1535171"/>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36" name="Gerade Verbindung 35">
              <a:extLst>
                <a:ext uri="{FF2B5EF4-FFF2-40B4-BE49-F238E27FC236}">
                  <a16:creationId xmlns:a16="http://schemas.microsoft.com/office/drawing/2014/main" id="{2894A4D3-7198-1AF3-F3C1-98FC54A1BA93}"/>
                </a:ext>
              </a:extLst>
            </p:cNvPr>
            <p:cNvCxnSpPr>
              <a:cxnSpLocks/>
            </p:cNvCxnSpPr>
            <p:nvPr/>
          </p:nvCxnSpPr>
          <p:spPr>
            <a:xfrm>
              <a:off x="6311727" y="1266093"/>
              <a:ext cx="0" cy="1108586"/>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7" name="Gerade Verbindung 36">
              <a:extLst>
                <a:ext uri="{FF2B5EF4-FFF2-40B4-BE49-F238E27FC236}">
                  <a16:creationId xmlns:a16="http://schemas.microsoft.com/office/drawing/2014/main" id="{0475D3DC-C910-B54C-D6EA-DAFE24863761}"/>
                </a:ext>
              </a:extLst>
            </p:cNvPr>
            <p:cNvCxnSpPr>
              <a:cxnSpLocks/>
            </p:cNvCxnSpPr>
            <p:nvPr/>
          </p:nvCxnSpPr>
          <p:spPr>
            <a:xfrm>
              <a:off x="6035503"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8" name="Gerade Verbindung 37">
              <a:extLst>
                <a:ext uri="{FF2B5EF4-FFF2-40B4-BE49-F238E27FC236}">
                  <a16:creationId xmlns:a16="http://schemas.microsoft.com/office/drawing/2014/main" id="{797FA4C5-605A-17A2-A4CA-EAFDDA431BC0}"/>
                </a:ext>
              </a:extLst>
            </p:cNvPr>
            <p:cNvCxnSpPr>
              <a:cxnSpLocks/>
            </p:cNvCxnSpPr>
            <p:nvPr/>
          </p:nvCxnSpPr>
          <p:spPr>
            <a:xfrm>
              <a:off x="6035503"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9" name="Gerade Verbindung 38">
              <a:extLst>
                <a:ext uri="{FF2B5EF4-FFF2-40B4-BE49-F238E27FC236}">
                  <a16:creationId xmlns:a16="http://schemas.microsoft.com/office/drawing/2014/main" id="{F292378C-9D96-B31F-DC8E-227B2BFA0A10}"/>
                </a:ext>
              </a:extLst>
            </p:cNvPr>
            <p:cNvCxnSpPr>
              <a:cxnSpLocks/>
            </p:cNvCxnSpPr>
            <p:nvPr/>
          </p:nvCxnSpPr>
          <p:spPr>
            <a:xfrm>
              <a:off x="3235240"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0" name="Gerade Verbindung 39">
              <a:extLst>
                <a:ext uri="{FF2B5EF4-FFF2-40B4-BE49-F238E27FC236}">
                  <a16:creationId xmlns:a16="http://schemas.microsoft.com/office/drawing/2014/main" id="{FC6BB9FC-9A70-EE5D-6C1E-19191698B33F}"/>
                </a:ext>
              </a:extLst>
            </p:cNvPr>
            <p:cNvCxnSpPr>
              <a:cxnSpLocks/>
            </p:cNvCxnSpPr>
            <p:nvPr/>
          </p:nvCxnSpPr>
          <p:spPr>
            <a:xfrm>
              <a:off x="374482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1" name="Gerade Verbindung 40">
              <a:extLst>
                <a:ext uri="{FF2B5EF4-FFF2-40B4-BE49-F238E27FC236}">
                  <a16:creationId xmlns:a16="http://schemas.microsoft.com/office/drawing/2014/main" id="{77E2BA85-ACA2-A434-05F7-1DAA7E338016}"/>
                </a:ext>
              </a:extLst>
            </p:cNvPr>
            <p:cNvCxnSpPr>
              <a:cxnSpLocks/>
            </p:cNvCxnSpPr>
            <p:nvPr/>
          </p:nvCxnSpPr>
          <p:spPr>
            <a:xfrm>
              <a:off x="425317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2" name="Gerade Verbindung 41">
              <a:extLst>
                <a:ext uri="{FF2B5EF4-FFF2-40B4-BE49-F238E27FC236}">
                  <a16:creationId xmlns:a16="http://schemas.microsoft.com/office/drawing/2014/main" id="{5CF85C9E-3AA7-3C48-7C82-1B808E43C4EF}"/>
                </a:ext>
              </a:extLst>
            </p:cNvPr>
            <p:cNvCxnSpPr>
              <a:cxnSpLocks/>
            </p:cNvCxnSpPr>
            <p:nvPr/>
          </p:nvCxnSpPr>
          <p:spPr>
            <a:xfrm>
              <a:off x="4770506"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4" name="Gerade Verbindung 43">
              <a:extLst>
                <a:ext uri="{FF2B5EF4-FFF2-40B4-BE49-F238E27FC236}">
                  <a16:creationId xmlns:a16="http://schemas.microsoft.com/office/drawing/2014/main" id="{0052F0FF-7613-6B69-7505-7C602BFF1D25}"/>
                </a:ext>
              </a:extLst>
            </p:cNvPr>
            <p:cNvCxnSpPr>
              <a:cxnSpLocks/>
            </p:cNvCxnSpPr>
            <p:nvPr/>
          </p:nvCxnSpPr>
          <p:spPr>
            <a:xfrm>
              <a:off x="5284861"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5" name="Gerade Verbindung 44">
              <a:extLst>
                <a:ext uri="{FF2B5EF4-FFF2-40B4-BE49-F238E27FC236}">
                  <a16:creationId xmlns:a16="http://schemas.microsoft.com/office/drawing/2014/main" id="{C748167E-852C-4234-733E-CB8E179FF9EE}"/>
                </a:ext>
              </a:extLst>
            </p:cNvPr>
            <p:cNvCxnSpPr>
              <a:cxnSpLocks/>
            </p:cNvCxnSpPr>
            <p:nvPr/>
          </p:nvCxnSpPr>
          <p:spPr>
            <a:xfrm>
              <a:off x="2959016"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7" name="Gerade Verbindung 46">
              <a:extLst>
                <a:ext uri="{FF2B5EF4-FFF2-40B4-BE49-F238E27FC236}">
                  <a16:creationId xmlns:a16="http://schemas.microsoft.com/office/drawing/2014/main" id="{3FE7A93E-4C78-B82A-C2AB-4B390DC3DA23}"/>
                </a:ext>
              </a:extLst>
            </p:cNvPr>
            <p:cNvCxnSpPr>
              <a:cxnSpLocks/>
            </p:cNvCxnSpPr>
            <p:nvPr/>
          </p:nvCxnSpPr>
          <p:spPr>
            <a:xfrm>
              <a:off x="2959016"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48" name="Textfeld 47">
              <a:extLst>
                <a:ext uri="{FF2B5EF4-FFF2-40B4-BE49-F238E27FC236}">
                  <a16:creationId xmlns:a16="http://schemas.microsoft.com/office/drawing/2014/main" id="{7091A1B8-75A0-29A8-36EB-9DD8796C2494}"/>
                </a:ext>
              </a:extLst>
            </p:cNvPr>
            <p:cNvSpPr txBox="1"/>
            <p:nvPr/>
          </p:nvSpPr>
          <p:spPr>
            <a:xfrm>
              <a:off x="6915343" y="1542658"/>
              <a:ext cx="338555" cy="461665"/>
            </a:xfrm>
            <a:prstGeom prst="rect">
              <a:avLst/>
            </a:prstGeom>
            <a:noFill/>
          </p:spPr>
          <p:txBody>
            <a:bodyPr wrap="none" rtlCol="0" anchor="ctr">
              <a:spAutoFit/>
            </a:bodyPr>
            <a:lstStyle/>
            <a:p>
              <a:pPr algn="ctr"/>
              <a:r>
                <a:rPr lang="de-DE" sz="2400" dirty="0">
                  <a:latin typeface="Be Vietnam" pitchFamily="2" charset="77"/>
                </a:rPr>
                <a:t>=</a:t>
              </a:r>
            </a:p>
          </p:txBody>
        </p:sp>
        <p:cxnSp>
          <p:nvCxnSpPr>
            <p:cNvPr id="50" name="Gerade Verbindung 49">
              <a:extLst>
                <a:ext uri="{FF2B5EF4-FFF2-40B4-BE49-F238E27FC236}">
                  <a16:creationId xmlns:a16="http://schemas.microsoft.com/office/drawing/2014/main" id="{AA556CEE-D83C-179C-24A0-1D87C1D56163}"/>
                </a:ext>
              </a:extLst>
            </p:cNvPr>
            <p:cNvCxnSpPr>
              <a:cxnSpLocks/>
            </p:cNvCxnSpPr>
            <p:nvPr/>
          </p:nvCxnSpPr>
          <p:spPr>
            <a:xfrm>
              <a:off x="579726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6" name="Gerade Verbindung 65">
              <a:extLst>
                <a:ext uri="{FF2B5EF4-FFF2-40B4-BE49-F238E27FC236}">
                  <a16:creationId xmlns:a16="http://schemas.microsoft.com/office/drawing/2014/main" id="{DD790F10-4739-766F-08B4-910396679B00}"/>
                </a:ext>
              </a:extLst>
            </p:cNvPr>
            <p:cNvCxnSpPr>
              <a:cxnSpLocks/>
            </p:cNvCxnSpPr>
            <p:nvPr/>
          </p:nvCxnSpPr>
          <p:spPr>
            <a:xfrm>
              <a:off x="631172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7" name="Gerade Verbindung 66">
              <a:extLst>
                <a:ext uri="{FF2B5EF4-FFF2-40B4-BE49-F238E27FC236}">
                  <a16:creationId xmlns:a16="http://schemas.microsoft.com/office/drawing/2014/main" id="{117BCACF-5A2A-B5A0-7EE8-2E0C8538DEAA}"/>
                </a:ext>
              </a:extLst>
            </p:cNvPr>
            <p:cNvCxnSpPr>
              <a:cxnSpLocks/>
            </p:cNvCxnSpPr>
            <p:nvPr/>
          </p:nvCxnSpPr>
          <p:spPr>
            <a:xfrm>
              <a:off x="6826193"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8" name="Gerade Verbindung 67">
              <a:extLst>
                <a:ext uri="{FF2B5EF4-FFF2-40B4-BE49-F238E27FC236}">
                  <a16:creationId xmlns:a16="http://schemas.microsoft.com/office/drawing/2014/main" id="{C1F8547B-455E-C937-9C0F-0A2CA7059D69}"/>
                </a:ext>
              </a:extLst>
            </p:cNvPr>
            <p:cNvCxnSpPr>
              <a:cxnSpLocks/>
            </p:cNvCxnSpPr>
            <p:nvPr/>
          </p:nvCxnSpPr>
          <p:spPr>
            <a:xfrm>
              <a:off x="7340659"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9" name="Gerade Verbindung 68">
              <a:extLst>
                <a:ext uri="{FF2B5EF4-FFF2-40B4-BE49-F238E27FC236}">
                  <a16:creationId xmlns:a16="http://schemas.microsoft.com/office/drawing/2014/main" id="{B3286516-EBB5-6CEC-5702-7C40B83D92C7}"/>
                </a:ext>
              </a:extLst>
            </p:cNvPr>
            <p:cNvCxnSpPr>
              <a:cxnSpLocks/>
            </p:cNvCxnSpPr>
            <p:nvPr/>
          </p:nvCxnSpPr>
          <p:spPr>
            <a:xfrm>
              <a:off x="7855125"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79" name="Gerade Verbindung 78">
              <a:extLst>
                <a:ext uri="{FF2B5EF4-FFF2-40B4-BE49-F238E27FC236}">
                  <a16:creationId xmlns:a16="http://schemas.microsoft.com/office/drawing/2014/main" id="{B1FDAC41-AF48-0ED0-D204-10AF757ABE9F}"/>
                </a:ext>
              </a:extLst>
            </p:cNvPr>
            <p:cNvCxnSpPr>
              <a:cxnSpLocks/>
            </p:cNvCxnSpPr>
            <p:nvPr/>
          </p:nvCxnSpPr>
          <p:spPr>
            <a:xfrm>
              <a:off x="836959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0" name="Gerade Verbindung 79">
              <a:extLst>
                <a:ext uri="{FF2B5EF4-FFF2-40B4-BE49-F238E27FC236}">
                  <a16:creationId xmlns:a16="http://schemas.microsoft.com/office/drawing/2014/main" id="{B24D974E-CF0F-3A91-E2BE-268D75B07AB8}"/>
                </a:ext>
              </a:extLst>
            </p:cNvPr>
            <p:cNvCxnSpPr>
              <a:cxnSpLocks/>
            </p:cNvCxnSpPr>
            <p:nvPr/>
          </p:nvCxnSpPr>
          <p:spPr>
            <a:xfrm>
              <a:off x="888405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grpSp>
      <p:pic>
        <p:nvPicPr>
          <p:cNvPr id="3" name="Grafik 2">
            <a:extLst>
              <a:ext uri="{FF2B5EF4-FFF2-40B4-BE49-F238E27FC236}">
                <a16:creationId xmlns:a16="http://schemas.microsoft.com/office/drawing/2014/main" id="{CFD24F5A-1EA7-48B9-2760-F6EBA9690CBF}"/>
              </a:ext>
            </a:extLst>
          </p:cNvPr>
          <p:cNvPicPr>
            <a:picLocks noChangeAspect="1"/>
          </p:cNvPicPr>
          <p:nvPr/>
        </p:nvPicPr>
        <p:blipFill>
          <a:blip r:embed="rId3"/>
          <a:srcRect/>
          <a:stretch/>
        </p:blipFill>
        <p:spPr>
          <a:xfrm>
            <a:off x="2959016" y="2901589"/>
            <a:ext cx="1748968" cy="1748968"/>
          </a:xfrm>
          <a:prstGeom prst="rect">
            <a:avLst/>
          </a:prstGeom>
          <a:effectLst>
            <a:glow rad="12700">
              <a:schemeClr val="bg1"/>
            </a:glow>
          </a:effectLst>
        </p:spPr>
      </p:pic>
      <p:pic>
        <p:nvPicPr>
          <p:cNvPr id="4" name="Grafik 3">
            <a:extLst>
              <a:ext uri="{FF2B5EF4-FFF2-40B4-BE49-F238E27FC236}">
                <a16:creationId xmlns:a16="http://schemas.microsoft.com/office/drawing/2014/main" id="{91569D43-EB82-19E2-8F5F-A0DFFD852556}"/>
              </a:ext>
            </a:extLst>
          </p:cNvPr>
          <p:cNvPicPr>
            <a:picLocks noChangeAspect="1"/>
          </p:cNvPicPr>
          <p:nvPr/>
        </p:nvPicPr>
        <p:blipFill>
          <a:blip r:embed="rId4"/>
          <a:srcRect/>
          <a:stretch/>
        </p:blipFill>
        <p:spPr>
          <a:xfrm>
            <a:off x="5547472" y="2927664"/>
            <a:ext cx="1722864" cy="222304"/>
          </a:xfrm>
          <a:prstGeom prst="rect">
            <a:avLst/>
          </a:prstGeom>
        </p:spPr>
      </p:pic>
      <p:pic>
        <p:nvPicPr>
          <p:cNvPr id="5" name="Grafik 4">
            <a:extLst>
              <a:ext uri="{FF2B5EF4-FFF2-40B4-BE49-F238E27FC236}">
                <a16:creationId xmlns:a16="http://schemas.microsoft.com/office/drawing/2014/main" id="{A4BBC82A-EAEC-8E80-9B38-F152B56FDBD9}"/>
              </a:ext>
            </a:extLst>
          </p:cNvPr>
          <p:cNvPicPr>
            <a:picLocks noChangeAspect="1"/>
          </p:cNvPicPr>
          <p:nvPr/>
        </p:nvPicPr>
        <p:blipFill>
          <a:blip r:embed="rId5"/>
          <a:srcRect/>
          <a:stretch/>
        </p:blipFill>
        <p:spPr>
          <a:xfrm>
            <a:off x="7889841" y="2921348"/>
            <a:ext cx="234936" cy="234936"/>
          </a:xfrm>
          <a:prstGeom prst="rect">
            <a:avLst/>
          </a:prstGeom>
        </p:spPr>
      </p:pic>
      <p:pic>
        <p:nvPicPr>
          <p:cNvPr id="6" name="Grafik 5">
            <a:extLst>
              <a:ext uri="{FF2B5EF4-FFF2-40B4-BE49-F238E27FC236}">
                <a16:creationId xmlns:a16="http://schemas.microsoft.com/office/drawing/2014/main" id="{FAC98C5E-413C-9510-5FAF-0F12649A81C1}"/>
              </a:ext>
            </a:extLst>
          </p:cNvPr>
          <p:cNvPicPr>
            <a:picLocks noChangeAspect="1"/>
          </p:cNvPicPr>
          <p:nvPr/>
        </p:nvPicPr>
        <p:blipFill>
          <a:blip r:embed="rId4"/>
          <a:srcRect/>
          <a:stretch/>
        </p:blipFill>
        <p:spPr>
          <a:xfrm>
            <a:off x="5547472" y="3188147"/>
            <a:ext cx="1722864" cy="222304"/>
          </a:xfrm>
          <a:prstGeom prst="rect">
            <a:avLst/>
          </a:prstGeom>
        </p:spPr>
      </p:pic>
      <p:sp>
        <p:nvSpPr>
          <p:cNvPr id="7" name="Rechteck 6">
            <a:extLst>
              <a:ext uri="{FF2B5EF4-FFF2-40B4-BE49-F238E27FC236}">
                <a16:creationId xmlns:a16="http://schemas.microsoft.com/office/drawing/2014/main" id="{F23869F2-18B9-3213-AAB8-44E501255159}"/>
              </a:ext>
            </a:extLst>
          </p:cNvPr>
          <p:cNvSpPr/>
          <p:nvPr/>
        </p:nvSpPr>
        <p:spPr>
          <a:xfrm>
            <a:off x="4621778" y="5278042"/>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0CB5BB7A-310B-AD69-03CE-85EA66DCECF6}"/>
              </a:ext>
            </a:extLst>
          </p:cNvPr>
          <p:cNvPicPr>
            <a:picLocks noChangeAspect="1"/>
          </p:cNvPicPr>
          <p:nvPr/>
        </p:nvPicPr>
        <p:blipFill>
          <a:blip r:embed="rId6"/>
          <a:srcRect/>
          <a:stretch/>
        </p:blipFill>
        <p:spPr>
          <a:xfrm>
            <a:off x="5544686" y="5842138"/>
            <a:ext cx="1722858" cy="222304"/>
          </a:xfrm>
          <a:prstGeom prst="rect">
            <a:avLst/>
          </a:prstGeom>
        </p:spPr>
      </p:pic>
      <p:pic>
        <p:nvPicPr>
          <p:cNvPr id="9" name="Grafik 8">
            <a:extLst>
              <a:ext uri="{FF2B5EF4-FFF2-40B4-BE49-F238E27FC236}">
                <a16:creationId xmlns:a16="http://schemas.microsoft.com/office/drawing/2014/main" id="{3D165C89-5E78-1963-6FC6-B8FC7C052ABE}"/>
              </a:ext>
            </a:extLst>
          </p:cNvPr>
          <p:cNvPicPr>
            <a:picLocks noChangeAspect="1"/>
          </p:cNvPicPr>
          <p:nvPr/>
        </p:nvPicPr>
        <p:blipFill>
          <a:blip r:embed="rId4"/>
          <a:srcRect/>
          <a:stretch/>
        </p:blipFill>
        <p:spPr>
          <a:xfrm>
            <a:off x="5544680" y="5588053"/>
            <a:ext cx="1722864" cy="222304"/>
          </a:xfrm>
          <a:prstGeom prst="rect">
            <a:avLst/>
          </a:prstGeom>
        </p:spPr>
      </p:pic>
      <p:pic>
        <p:nvPicPr>
          <p:cNvPr id="10" name="Grafik 9">
            <a:extLst>
              <a:ext uri="{FF2B5EF4-FFF2-40B4-BE49-F238E27FC236}">
                <a16:creationId xmlns:a16="http://schemas.microsoft.com/office/drawing/2014/main" id="{A1E89911-9325-438D-F756-51DC638760EE}"/>
              </a:ext>
            </a:extLst>
          </p:cNvPr>
          <p:cNvPicPr>
            <a:picLocks noChangeAspect="1"/>
          </p:cNvPicPr>
          <p:nvPr/>
        </p:nvPicPr>
        <p:blipFill>
          <a:blip r:embed="rId4"/>
          <a:srcRect/>
          <a:stretch/>
        </p:blipFill>
        <p:spPr>
          <a:xfrm>
            <a:off x="5544680" y="5268915"/>
            <a:ext cx="1722864" cy="222304"/>
          </a:xfrm>
          <a:prstGeom prst="rect">
            <a:avLst/>
          </a:prstGeom>
        </p:spPr>
      </p:pic>
      <p:pic>
        <p:nvPicPr>
          <p:cNvPr id="11" name="Grafik 10">
            <a:extLst>
              <a:ext uri="{FF2B5EF4-FFF2-40B4-BE49-F238E27FC236}">
                <a16:creationId xmlns:a16="http://schemas.microsoft.com/office/drawing/2014/main" id="{12941496-EDB6-2E82-98E8-D568D9CFE7E9}"/>
              </a:ext>
            </a:extLst>
          </p:cNvPr>
          <p:cNvPicPr>
            <a:picLocks noChangeAspect="1"/>
          </p:cNvPicPr>
          <p:nvPr/>
        </p:nvPicPr>
        <p:blipFill>
          <a:blip r:embed="rId4"/>
          <a:srcRect/>
          <a:stretch/>
        </p:blipFill>
        <p:spPr>
          <a:xfrm>
            <a:off x="5544680" y="5019439"/>
            <a:ext cx="1722864" cy="222304"/>
          </a:xfrm>
          <a:prstGeom prst="rect">
            <a:avLst/>
          </a:prstGeom>
        </p:spPr>
      </p:pic>
      <p:pic>
        <p:nvPicPr>
          <p:cNvPr id="12" name="Grafik 11">
            <a:extLst>
              <a:ext uri="{FF2B5EF4-FFF2-40B4-BE49-F238E27FC236}">
                <a16:creationId xmlns:a16="http://schemas.microsoft.com/office/drawing/2014/main" id="{4AF06B6D-BB35-AD91-1198-777197E6F6F4}"/>
              </a:ext>
            </a:extLst>
          </p:cNvPr>
          <p:cNvPicPr>
            <a:picLocks noChangeAspect="1"/>
          </p:cNvPicPr>
          <p:nvPr/>
        </p:nvPicPr>
        <p:blipFill>
          <a:blip r:embed="rId4"/>
          <a:srcRect/>
          <a:stretch/>
        </p:blipFill>
        <p:spPr>
          <a:xfrm>
            <a:off x="5544680" y="4772702"/>
            <a:ext cx="1722864" cy="222304"/>
          </a:xfrm>
          <a:prstGeom prst="rect">
            <a:avLst/>
          </a:prstGeom>
        </p:spPr>
      </p:pic>
      <p:pic>
        <p:nvPicPr>
          <p:cNvPr id="13" name="Grafik 12">
            <a:extLst>
              <a:ext uri="{FF2B5EF4-FFF2-40B4-BE49-F238E27FC236}">
                <a16:creationId xmlns:a16="http://schemas.microsoft.com/office/drawing/2014/main" id="{4E30D815-3DF2-4FEC-B473-C30F69F1C06F}"/>
              </a:ext>
            </a:extLst>
          </p:cNvPr>
          <p:cNvPicPr>
            <a:picLocks noChangeAspect="1"/>
          </p:cNvPicPr>
          <p:nvPr/>
        </p:nvPicPr>
        <p:blipFill>
          <a:blip r:embed="rId4"/>
          <a:srcRect/>
          <a:stretch/>
        </p:blipFill>
        <p:spPr>
          <a:xfrm>
            <a:off x="5547472" y="4522597"/>
            <a:ext cx="1722864" cy="222304"/>
          </a:xfrm>
          <a:prstGeom prst="rect">
            <a:avLst/>
          </a:prstGeom>
        </p:spPr>
      </p:pic>
      <p:pic>
        <p:nvPicPr>
          <p:cNvPr id="14" name="Grafik 13">
            <a:extLst>
              <a:ext uri="{FF2B5EF4-FFF2-40B4-BE49-F238E27FC236}">
                <a16:creationId xmlns:a16="http://schemas.microsoft.com/office/drawing/2014/main" id="{E08B1A89-A07D-A299-546B-18D13C969B87}"/>
              </a:ext>
            </a:extLst>
          </p:cNvPr>
          <p:cNvPicPr>
            <a:picLocks noChangeAspect="1"/>
          </p:cNvPicPr>
          <p:nvPr/>
        </p:nvPicPr>
        <p:blipFill>
          <a:blip r:embed="rId4"/>
          <a:srcRect/>
          <a:stretch/>
        </p:blipFill>
        <p:spPr>
          <a:xfrm>
            <a:off x="5544680" y="4272098"/>
            <a:ext cx="1722864" cy="222304"/>
          </a:xfrm>
          <a:prstGeom prst="rect">
            <a:avLst/>
          </a:prstGeom>
        </p:spPr>
      </p:pic>
      <p:pic>
        <p:nvPicPr>
          <p:cNvPr id="15" name="Grafik 14">
            <a:extLst>
              <a:ext uri="{FF2B5EF4-FFF2-40B4-BE49-F238E27FC236}">
                <a16:creationId xmlns:a16="http://schemas.microsoft.com/office/drawing/2014/main" id="{EB89543C-B696-F35C-1199-14776C48BF43}"/>
              </a:ext>
            </a:extLst>
          </p:cNvPr>
          <p:cNvPicPr>
            <a:picLocks noChangeAspect="1"/>
          </p:cNvPicPr>
          <p:nvPr/>
        </p:nvPicPr>
        <p:blipFill>
          <a:blip r:embed="rId4"/>
          <a:srcRect/>
          <a:stretch/>
        </p:blipFill>
        <p:spPr>
          <a:xfrm>
            <a:off x="5547472" y="3949147"/>
            <a:ext cx="1722864" cy="222304"/>
          </a:xfrm>
          <a:prstGeom prst="rect">
            <a:avLst/>
          </a:prstGeom>
        </p:spPr>
      </p:pic>
      <p:pic>
        <p:nvPicPr>
          <p:cNvPr id="16" name="Grafik 15">
            <a:extLst>
              <a:ext uri="{FF2B5EF4-FFF2-40B4-BE49-F238E27FC236}">
                <a16:creationId xmlns:a16="http://schemas.microsoft.com/office/drawing/2014/main" id="{BA806CE1-390A-BB98-E9DD-4EEF359BACDF}"/>
              </a:ext>
            </a:extLst>
          </p:cNvPr>
          <p:cNvPicPr>
            <a:picLocks noChangeAspect="1"/>
          </p:cNvPicPr>
          <p:nvPr/>
        </p:nvPicPr>
        <p:blipFill>
          <a:blip r:embed="rId4"/>
          <a:srcRect/>
          <a:stretch/>
        </p:blipFill>
        <p:spPr>
          <a:xfrm>
            <a:off x="5547472" y="3697450"/>
            <a:ext cx="1722864" cy="222304"/>
          </a:xfrm>
          <a:prstGeom prst="rect">
            <a:avLst/>
          </a:prstGeom>
        </p:spPr>
      </p:pic>
      <p:pic>
        <p:nvPicPr>
          <p:cNvPr id="17" name="Grafik 16">
            <a:extLst>
              <a:ext uri="{FF2B5EF4-FFF2-40B4-BE49-F238E27FC236}">
                <a16:creationId xmlns:a16="http://schemas.microsoft.com/office/drawing/2014/main" id="{16D994A6-DB90-221E-52F4-4927759A2DAC}"/>
              </a:ext>
            </a:extLst>
          </p:cNvPr>
          <p:cNvPicPr>
            <a:picLocks noChangeAspect="1"/>
          </p:cNvPicPr>
          <p:nvPr/>
        </p:nvPicPr>
        <p:blipFill>
          <a:blip r:embed="rId4"/>
          <a:srcRect/>
          <a:stretch/>
        </p:blipFill>
        <p:spPr>
          <a:xfrm>
            <a:off x="5547472" y="3448743"/>
            <a:ext cx="1722864" cy="222304"/>
          </a:xfrm>
          <a:prstGeom prst="rect">
            <a:avLst/>
          </a:prstGeom>
        </p:spPr>
      </p:pic>
      <p:pic>
        <p:nvPicPr>
          <p:cNvPr id="19" name="Grafik 18">
            <a:extLst>
              <a:ext uri="{FF2B5EF4-FFF2-40B4-BE49-F238E27FC236}">
                <a16:creationId xmlns:a16="http://schemas.microsoft.com/office/drawing/2014/main" id="{852BA3A4-B93F-D611-A0B6-4734FB954519}"/>
              </a:ext>
            </a:extLst>
          </p:cNvPr>
          <p:cNvPicPr>
            <a:picLocks noChangeAspect="1"/>
          </p:cNvPicPr>
          <p:nvPr/>
        </p:nvPicPr>
        <p:blipFill>
          <a:blip r:embed="rId3"/>
          <a:srcRect/>
          <a:stretch/>
        </p:blipFill>
        <p:spPr>
          <a:xfrm>
            <a:off x="3111416" y="3053989"/>
            <a:ext cx="1748968" cy="1748968"/>
          </a:xfrm>
          <a:prstGeom prst="rect">
            <a:avLst/>
          </a:prstGeom>
          <a:effectLst>
            <a:glow rad="12700">
              <a:schemeClr val="bg1"/>
            </a:glow>
          </a:effectLst>
        </p:spPr>
      </p:pic>
      <p:sp>
        <p:nvSpPr>
          <p:cNvPr id="20" name="Ovale Legende 19">
            <a:extLst>
              <a:ext uri="{FF2B5EF4-FFF2-40B4-BE49-F238E27FC236}">
                <a16:creationId xmlns:a16="http://schemas.microsoft.com/office/drawing/2014/main" id="{C91693AF-33FE-B9B7-27CF-6572206E2B15}"/>
              </a:ext>
            </a:extLst>
          </p:cNvPr>
          <p:cNvSpPr/>
          <p:nvPr/>
        </p:nvSpPr>
        <p:spPr>
          <a:xfrm>
            <a:off x="151753" y="5287542"/>
            <a:ext cx="4185108" cy="914003"/>
          </a:xfrm>
          <a:prstGeom prst="wedgeEllipseCallout">
            <a:avLst>
              <a:gd name="adj1" fmla="val 21240"/>
              <a:gd name="adj2" fmla="val -84651"/>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Be Vietnam" pitchFamily="2" charset="77"/>
                <a:cs typeface="Arial" panose="020B0604020202020204" pitchFamily="34" charset="0"/>
              </a:rPr>
              <a:t>Ich nehme 1 Hunderterplatte von 2 Hunderterplatten weg.</a:t>
            </a:r>
          </a:p>
        </p:txBody>
      </p:sp>
      <p:sp>
        <p:nvSpPr>
          <p:cNvPr id="21" name="Ovale Legende 20">
            <a:extLst>
              <a:ext uri="{FF2B5EF4-FFF2-40B4-BE49-F238E27FC236}">
                <a16:creationId xmlns:a16="http://schemas.microsoft.com/office/drawing/2014/main" id="{3C856522-B65B-0159-7523-DC84F30D74BA}"/>
              </a:ext>
            </a:extLst>
          </p:cNvPr>
          <p:cNvSpPr/>
          <p:nvPr/>
        </p:nvSpPr>
        <p:spPr>
          <a:xfrm>
            <a:off x="7823899" y="4707498"/>
            <a:ext cx="3899599" cy="865186"/>
          </a:xfrm>
          <a:prstGeom prst="wedgeEllipseCallout">
            <a:avLst>
              <a:gd name="adj1" fmla="val -59435"/>
              <a:gd name="adj2" fmla="val 33731"/>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00" dirty="0">
                <a:solidFill>
                  <a:schemeClr val="tx1"/>
                </a:solidFill>
                <a:latin typeface="Be Vietnam" pitchFamily="2" charset="77"/>
                <a:cs typeface="Arial" panose="020B0604020202020204" pitchFamily="34" charset="0"/>
              </a:rPr>
              <a:t>Ich nehme 3 Zehnerstangen von 12 Zehnerstangen weg.</a:t>
            </a:r>
          </a:p>
        </p:txBody>
      </p:sp>
      <p:sp>
        <p:nvSpPr>
          <p:cNvPr id="81" name="Textfeld 80">
            <a:extLst>
              <a:ext uri="{FF2B5EF4-FFF2-40B4-BE49-F238E27FC236}">
                <a16:creationId xmlns:a16="http://schemas.microsoft.com/office/drawing/2014/main" id="{380E9853-2DC6-46D3-FFAF-A67FE7496473}"/>
              </a:ext>
            </a:extLst>
          </p:cNvPr>
          <p:cNvSpPr txBox="1"/>
          <p:nvPr/>
        </p:nvSpPr>
        <p:spPr>
          <a:xfrm>
            <a:off x="2932524" y="1167247"/>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sp>
        <p:nvSpPr>
          <p:cNvPr id="24" name="Ovale Legende 23">
            <a:extLst>
              <a:ext uri="{FF2B5EF4-FFF2-40B4-BE49-F238E27FC236}">
                <a16:creationId xmlns:a16="http://schemas.microsoft.com/office/drawing/2014/main" id="{BF905E20-BC9C-EC58-08FE-84EA6E93FAD6}"/>
              </a:ext>
            </a:extLst>
          </p:cNvPr>
          <p:cNvSpPr/>
          <p:nvPr/>
        </p:nvSpPr>
        <p:spPr>
          <a:xfrm>
            <a:off x="2303528" y="1066928"/>
            <a:ext cx="4982781" cy="1368000"/>
          </a:xfrm>
          <a:prstGeom prst="wedgeEllipseCallout">
            <a:avLst>
              <a:gd name="adj1" fmla="val 17226"/>
              <a:gd name="adj2" fmla="val 76950"/>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Be Vietnam" pitchFamily="2" charset="77"/>
                <a:cs typeface="Arial" panose="020B0604020202020204" pitchFamily="34" charset="0"/>
              </a:rPr>
              <a:t>Ich kann nicht 3 Zehnerstangen von 2 Zehnerstangen wegnehmen. </a:t>
            </a:r>
          </a:p>
          <a:p>
            <a:pPr algn="ctr"/>
            <a:r>
              <a:rPr lang="de-DE" sz="1500" dirty="0">
                <a:solidFill>
                  <a:schemeClr val="tx1"/>
                </a:solidFill>
                <a:latin typeface="Be Vietnam" pitchFamily="2" charset="77"/>
                <a:cs typeface="Arial" panose="020B0604020202020204" pitchFamily="34" charset="0"/>
              </a:rPr>
              <a:t>Ich wechsele eine Hunderterplatte in 10 Zehnerstangen. </a:t>
            </a:r>
          </a:p>
        </p:txBody>
      </p:sp>
      <p:sp>
        <p:nvSpPr>
          <p:cNvPr id="87" name="Abgerundetes Rechteck 86">
            <a:extLst>
              <a:ext uri="{FF2B5EF4-FFF2-40B4-BE49-F238E27FC236}">
                <a16:creationId xmlns:a16="http://schemas.microsoft.com/office/drawing/2014/main" id="{75FBEDB9-91F5-0941-C544-9D21012D0189}"/>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Stellenweise subtrahieren mit Würfelmaterial</a:t>
            </a:r>
          </a:p>
        </p:txBody>
      </p:sp>
      <p:sp>
        <p:nvSpPr>
          <p:cNvPr id="2" name="Textfeld 1">
            <a:extLst>
              <a:ext uri="{FF2B5EF4-FFF2-40B4-BE49-F238E27FC236}">
                <a16:creationId xmlns:a16="http://schemas.microsoft.com/office/drawing/2014/main" id="{C866A29D-80DC-6135-63A6-232249F7DF8E}"/>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34181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6.25E-7 -7.40741E-7 L 0.25104 0.33588 " pathEditMode="relative" rAng="0" ptsTypes="AA">
                                      <p:cBhvr>
                                        <p:cTn id="14" dur="2000" fill="hold"/>
                                        <p:tgtEl>
                                          <p:spTgt spid="10"/>
                                        </p:tgtEl>
                                        <p:attrNameLst>
                                          <p:attrName>ppt_x</p:attrName>
                                          <p:attrName>ppt_y</p:attrName>
                                        </p:attrNameLst>
                                      </p:cBhvr>
                                      <p:rCtr x="12552" y="16782"/>
                                    </p:animMotion>
                                  </p:childTnLst>
                                </p:cTn>
                              </p:par>
                              <p:par>
                                <p:cTn id="15" presetID="0" presetClass="path" presetSubtype="0" accel="50000" decel="50000" fill="hold" nodeType="withEffect">
                                  <p:stCondLst>
                                    <p:cond delay="0"/>
                                  </p:stCondLst>
                                  <p:childTnLst>
                                    <p:animMotion origin="layout" path="M -6.25E-7 1.48148E-6 L 0.25104 0.33588 " pathEditMode="relative" rAng="0" ptsTypes="AA">
                                      <p:cBhvr>
                                        <p:cTn id="16" dur="2000" fill="hold"/>
                                        <p:tgtEl>
                                          <p:spTgt spid="9"/>
                                        </p:tgtEl>
                                        <p:attrNameLst>
                                          <p:attrName>ppt_x</p:attrName>
                                          <p:attrName>ppt_y</p:attrName>
                                        </p:attrNameLst>
                                      </p:cBhvr>
                                      <p:rCtr x="12552" y="16782"/>
                                    </p:animMotion>
                                  </p:childTnLst>
                                </p:cTn>
                              </p:par>
                              <p:par>
                                <p:cTn id="17" presetID="0" presetClass="path" presetSubtype="0" accel="50000" decel="50000" fill="hold" nodeType="withEffect">
                                  <p:stCondLst>
                                    <p:cond delay="0"/>
                                  </p:stCondLst>
                                  <p:childTnLst>
                                    <p:animMotion origin="layout" path="M -6.25E-7 4.44444E-6 L 0.25104 0.33588 " pathEditMode="relative" rAng="0" ptsTypes="AA">
                                      <p:cBhvr>
                                        <p:cTn id="18" dur="2000" fill="hold"/>
                                        <p:tgtEl>
                                          <p:spTgt spid="8"/>
                                        </p:tgtEl>
                                        <p:attrNameLst>
                                          <p:attrName>ppt_x</p:attrName>
                                          <p:attrName>ppt_y</p:attrName>
                                        </p:attrNameLst>
                                      </p:cBhvr>
                                      <p:rCtr x="12552" y="1678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4.81481E-6 L 0.44141 0.59675 " pathEditMode="relative" rAng="0" ptsTypes="AA">
                                      <p:cBhvr>
                                        <p:cTn id="30" dur="2000" fill="hold"/>
                                        <p:tgtEl>
                                          <p:spTgt spid="19"/>
                                        </p:tgtEl>
                                        <p:attrNameLst>
                                          <p:attrName>ppt_x</p:attrName>
                                          <p:attrName>ppt_y</p:attrName>
                                        </p:attrNameLst>
                                      </p:cBhvr>
                                      <p:rCtr x="22070" y="2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B227D304-000C-0903-2D92-2921743534D7}"/>
              </a:ext>
            </a:extLst>
          </p:cNvPr>
          <p:cNvSpPr/>
          <p:nvPr/>
        </p:nvSpPr>
        <p:spPr>
          <a:xfrm>
            <a:off x="6046659" y="17545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A3E94660-F003-A8CA-B64C-E3A2A0088425}"/>
              </a:ext>
            </a:extLst>
          </p:cNvPr>
          <p:cNvSpPr/>
          <p:nvPr/>
        </p:nvSpPr>
        <p:spPr>
          <a:xfrm>
            <a:off x="5458092" y="1385705"/>
            <a:ext cx="876325"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B6EBBD6D-17C5-40E8-847B-A84ACA89944A}"/>
              </a:ext>
            </a:extLst>
          </p:cNvPr>
          <p:cNvSpPr txBox="1"/>
          <p:nvPr/>
        </p:nvSpPr>
        <p:spPr>
          <a:xfrm>
            <a:off x="3309227" y="1524240"/>
            <a:ext cx="365806"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30" name="Textfeld 29">
            <a:extLst>
              <a:ext uri="{FF2B5EF4-FFF2-40B4-BE49-F238E27FC236}">
                <a16:creationId xmlns:a16="http://schemas.microsoft.com/office/drawing/2014/main" id="{F39C10E1-594C-EC6F-661C-42070D89A14B}"/>
              </a:ext>
            </a:extLst>
          </p:cNvPr>
          <p:cNvSpPr txBox="1"/>
          <p:nvPr/>
        </p:nvSpPr>
        <p:spPr>
          <a:xfrm>
            <a:off x="3821021" y="1537482"/>
            <a:ext cx="340158"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31" name="Textfeld 30">
            <a:extLst>
              <a:ext uri="{FF2B5EF4-FFF2-40B4-BE49-F238E27FC236}">
                <a16:creationId xmlns:a16="http://schemas.microsoft.com/office/drawing/2014/main" id="{7CDB242C-DBA0-7C9C-6224-5DC53BBB0522}"/>
              </a:ext>
            </a:extLst>
          </p:cNvPr>
          <p:cNvSpPr txBox="1"/>
          <p:nvPr/>
        </p:nvSpPr>
        <p:spPr>
          <a:xfrm>
            <a:off x="4336861" y="1546312"/>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32" name="Textfeld 31">
            <a:extLst>
              <a:ext uri="{FF2B5EF4-FFF2-40B4-BE49-F238E27FC236}">
                <a16:creationId xmlns:a16="http://schemas.microsoft.com/office/drawing/2014/main" id="{EBF3F753-CBF9-6A03-7CF6-1CA4BDBF5507}"/>
              </a:ext>
            </a:extLst>
          </p:cNvPr>
          <p:cNvSpPr txBox="1"/>
          <p:nvPr/>
        </p:nvSpPr>
        <p:spPr>
          <a:xfrm>
            <a:off x="4853808" y="1548561"/>
            <a:ext cx="369012" cy="461665"/>
          </a:xfrm>
          <a:prstGeom prst="rect">
            <a:avLst/>
          </a:prstGeom>
          <a:noFill/>
        </p:spPr>
        <p:txBody>
          <a:bodyPr wrap="none" rtlCol="0" anchor="ctr">
            <a:spAutoFit/>
          </a:bodyPr>
          <a:lstStyle/>
          <a:p>
            <a:pPr algn="ctr"/>
            <a:r>
              <a:rPr lang="de-DE" sz="2400" dirty="0">
                <a:latin typeface="Be Vietnam" pitchFamily="2" charset="77"/>
              </a:rPr>
              <a:t>-</a:t>
            </a:r>
          </a:p>
        </p:txBody>
      </p:sp>
      <p:sp>
        <p:nvSpPr>
          <p:cNvPr id="33" name="Textfeld 32">
            <a:extLst>
              <a:ext uri="{FF2B5EF4-FFF2-40B4-BE49-F238E27FC236}">
                <a16:creationId xmlns:a16="http://schemas.microsoft.com/office/drawing/2014/main" id="{A49F0AD2-41B4-243D-0811-2E71B6F2CDCF}"/>
              </a:ext>
            </a:extLst>
          </p:cNvPr>
          <p:cNvSpPr txBox="1"/>
          <p:nvPr/>
        </p:nvSpPr>
        <p:spPr>
          <a:xfrm>
            <a:off x="5375565" y="1535172"/>
            <a:ext cx="33695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4" name="Textfeld 33">
            <a:extLst>
              <a:ext uri="{FF2B5EF4-FFF2-40B4-BE49-F238E27FC236}">
                <a16:creationId xmlns:a16="http://schemas.microsoft.com/office/drawing/2014/main" id="{00EDBCCB-D183-07E6-D1A2-846CFD9B6C31}"/>
              </a:ext>
            </a:extLst>
          </p:cNvPr>
          <p:cNvSpPr txBox="1"/>
          <p:nvPr/>
        </p:nvSpPr>
        <p:spPr>
          <a:xfrm>
            <a:off x="5883968" y="153580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5" name="Textfeld 34">
            <a:extLst>
              <a:ext uri="{FF2B5EF4-FFF2-40B4-BE49-F238E27FC236}">
                <a16:creationId xmlns:a16="http://schemas.microsoft.com/office/drawing/2014/main" id="{01E3B4FB-A4FD-E772-21C5-00E7B508C926}"/>
              </a:ext>
            </a:extLst>
          </p:cNvPr>
          <p:cNvSpPr txBox="1"/>
          <p:nvPr/>
        </p:nvSpPr>
        <p:spPr>
          <a:xfrm>
            <a:off x="6406717" y="1535171"/>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36" name="Gerade Verbindung 35">
            <a:extLst>
              <a:ext uri="{FF2B5EF4-FFF2-40B4-BE49-F238E27FC236}">
                <a16:creationId xmlns:a16="http://schemas.microsoft.com/office/drawing/2014/main" id="{2894A4D3-7198-1AF3-F3C1-98FC54A1BA93}"/>
              </a:ext>
            </a:extLst>
          </p:cNvPr>
          <p:cNvCxnSpPr>
            <a:cxnSpLocks/>
          </p:cNvCxnSpPr>
          <p:nvPr/>
        </p:nvCxnSpPr>
        <p:spPr>
          <a:xfrm>
            <a:off x="6311727" y="1266093"/>
            <a:ext cx="0" cy="1108586"/>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7" name="Gerade Verbindung 36">
            <a:extLst>
              <a:ext uri="{FF2B5EF4-FFF2-40B4-BE49-F238E27FC236}">
                <a16:creationId xmlns:a16="http://schemas.microsoft.com/office/drawing/2014/main" id="{0475D3DC-C910-B54C-D6EA-DAFE24863761}"/>
              </a:ext>
            </a:extLst>
          </p:cNvPr>
          <p:cNvCxnSpPr>
            <a:cxnSpLocks/>
          </p:cNvCxnSpPr>
          <p:nvPr/>
        </p:nvCxnSpPr>
        <p:spPr>
          <a:xfrm>
            <a:off x="6035503"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8" name="Gerade Verbindung 37">
            <a:extLst>
              <a:ext uri="{FF2B5EF4-FFF2-40B4-BE49-F238E27FC236}">
                <a16:creationId xmlns:a16="http://schemas.microsoft.com/office/drawing/2014/main" id="{797FA4C5-605A-17A2-A4CA-EAFDDA431BC0}"/>
              </a:ext>
            </a:extLst>
          </p:cNvPr>
          <p:cNvCxnSpPr>
            <a:cxnSpLocks/>
          </p:cNvCxnSpPr>
          <p:nvPr/>
        </p:nvCxnSpPr>
        <p:spPr>
          <a:xfrm>
            <a:off x="6035503"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9" name="Gerade Verbindung 38">
            <a:extLst>
              <a:ext uri="{FF2B5EF4-FFF2-40B4-BE49-F238E27FC236}">
                <a16:creationId xmlns:a16="http://schemas.microsoft.com/office/drawing/2014/main" id="{F292378C-9D96-B31F-DC8E-227B2BFA0A10}"/>
              </a:ext>
            </a:extLst>
          </p:cNvPr>
          <p:cNvCxnSpPr>
            <a:cxnSpLocks/>
          </p:cNvCxnSpPr>
          <p:nvPr/>
        </p:nvCxnSpPr>
        <p:spPr>
          <a:xfrm>
            <a:off x="3235240"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0" name="Gerade Verbindung 39">
            <a:extLst>
              <a:ext uri="{FF2B5EF4-FFF2-40B4-BE49-F238E27FC236}">
                <a16:creationId xmlns:a16="http://schemas.microsoft.com/office/drawing/2014/main" id="{FC6BB9FC-9A70-EE5D-6C1E-19191698B33F}"/>
              </a:ext>
            </a:extLst>
          </p:cNvPr>
          <p:cNvCxnSpPr>
            <a:cxnSpLocks/>
          </p:cNvCxnSpPr>
          <p:nvPr/>
        </p:nvCxnSpPr>
        <p:spPr>
          <a:xfrm>
            <a:off x="374482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1" name="Gerade Verbindung 40">
            <a:extLst>
              <a:ext uri="{FF2B5EF4-FFF2-40B4-BE49-F238E27FC236}">
                <a16:creationId xmlns:a16="http://schemas.microsoft.com/office/drawing/2014/main" id="{77E2BA85-ACA2-A434-05F7-1DAA7E338016}"/>
              </a:ext>
            </a:extLst>
          </p:cNvPr>
          <p:cNvCxnSpPr>
            <a:cxnSpLocks/>
          </p:cNvCxnSpPr>
          <p:nvPr/>
        </p:nvCxnSpPr>
        <p:spPr>
          <a:xfrm>
            <a:off x="425317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2" name="Gerade Verbindung 41">
            <a:extLst>
              <a:ext uri="{FF2B5EF4-FFF2-40B4-BE49-F238E27FC236}">
                <a16:creationId xmlns:a16="http://schemas.microsoft.com/office/drawing/2014/main" id="{5CF85C9E-3AA7-3C48-7C82-1B808E43C4EF}"/>
              </a:ext>
            </a:extLst>
          </p:cNvPr>
          <p:cNvCxnSpPr>
            <a:cxnSpLocks/>
          </p:cNvCxnSpPr>
          <p:nvPr/>
        </p:nvCxnSpPr>
        <p:spPr>
          <a:xfrm>
            <a:off x="4770506"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4" name="Gerade Verbindung 43">
            <a:extLst>
              <a:ext uri="{FF2B5EF4-FFF2-40B4-BE49-F238E27FC236}">
                <a16:creationId xmlns:a16="http://schemas.microsoft.com/office/drawing/2014/main" id="{0052F0FF-7613-6B69-7505-7C602BFF1D25}"/>
              </a:ext>
            </a:extLst>
          </p:cNvPr>
          <p:cNvCxnSpPr>
            <a:cxnSpLocks/>
          </p:cNvCxnSpPr>
          <p:nvPr/>
        </p:nvCxnSpPr>
        <p:spPr>
          <a:xfrm>
            <a:off x="5284861"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5" name="Gerade Verbindung 44">
            <a:extLst>
              <a:ext uri="{FF2B5EF4-FFF2-40B4-BE49-F238E27FC236}">
                <a16:creationId xmlns:a16="http://schemas.microsoft.com/office/drawing/2014/main" id="{C748167E-852C-4234-733E-CB8E179FF9EE}"/>
              </a:ext>
            </a:extLst>
          </p:cNvPr>
          <p:cNvCxnSpPr>
            <a:cxnSpLocks/>
          </p:cNvCxnSpPr>
          <p:nvPr/>
        </p:nvCxnSpPr>
        <p:spPr>
          <a:xfrm>
            <a:off x="2959016"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7" name="Gerade Verbindung 46">
            <a:extLst>
              <a:ext uri="{FF2B5EF4-FFF2-40B4-BE49-F238E27FC236}">
                <a16:creationId xmlns:a16="http://schemas.microsoft.com/office/drawing/2014/main" id="{3FE7A93E-4C78-B82A-C2AB-4B390DC3DA23}"/>
              </a:ext>
            </a:extLst>
          </p:cNvPr>
          <p:cNvCxnSpPr>
            <a:cxnSpLocks/>
          </p:cNvCxnSpPr>
          <p:nvPr/>
        </p:nvCxnSpPr>
        <p:spPr>
          <a:xfrm>
            <a:off x="2959016"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48" name="Textfeld 47">
            <a:extLst>
              <a:ext uri="{FF2B5EF4-FFF2-40B4-BE49-F238E27FC236}">
                <a16:creationId xmlns:a16="http://schemas.microsoft.com/office/drawing/2014/main" id="{7091A1B8-75A0-29A8-36EB-9DD8796C2494}"/>
              </a:ext>
            </a:extLst>
          </p:cNvPr>
          <p:cNvSpPr txBox="1"/>
          <p:nvPr/>
        </p:nvSpPr>
        <p:spPr>
          <a:xfrm>
            <a:off x="6915343" y="1542658"/>
            <a:ext cx="338555" cy="461665"/>
          </a:xfrm>
          <a:prstGeom prst="rect">
            <a:avLst/>
          </a:prstGeom>
          <a:noFill/>
        </p:spPr>
        <p:txBody>
          <a:bodyPr wrap="none" rtlCol="0" anchor="ctr">
            <a:spAutoFit/>
          </a:bodyPr>
          <a:lstStyle/>
          <a:p>
            <a:pPr algn="ctr"/>
            <a:r>
              <a:rPr lang="de-DE" sz="2400" dirty="0">
                <a:latin typeface="Be Vietnam" pitchFamily="2" charset="77"/>
              </a:rPr>
              <a:t>=</a:t>
            </a:r>
          </a:p>
        </p:txBody>
      </p:sp>
      <p:cxnSp>
        <p:nvCxnSpPr>
          <p:cNvPr id="50" name="Gerade Verbindung 49">
            <a:extLst>
              <a:ext uri="{FF2B5EF4-FFF2-40B4-BE49-F238E27FC236}">
                <a16:creationId xmlns:a16="http://schemas.microsoft.com/office/drawing/2014/main" id="{AA556CEE-D83C-179C-24A0-1D87C1D56163}"/>
              </a:ext>
            </a:extLst>
          </p:cNvPr>
          <p:cNvCxnSpPr>
            <a:cxnSpLocks/>
          </p:cNvCxnSpPr>
          <p:nvPr/>
        </p:nvCxnSpPr>
        <p:spPr>
          <a:xfrm>
            <a:off x="579726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6" name="Gerade Verbindung 65">
            <a:extLst>
              <a:ext uri="{FF2B5EF4-FFF2-40B4-BE49-F238E27FC236}">
                <a16:creationId xmlns:a16="http://schemas.microsoft.com/office/drawing/2014/main" id="{DD790F10-4739-766F-08B4-910396679B00}"/>
              </a:ext>
            </a:extLst>
          </p:cNvPr>
          <p:cNvCxnSpPr>
            <a:cxnSpLocks/>
          </p:cNvCxnSpPr>
          <p:nvPr/>
        </p:nvCxnSpPr>
        <p:spPr>
          <a:xfrm>
            <a:off x="631172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7" name="Gerade Verbindung 66">
            <a:extLst>
              <a:ext uri="{FF2B5EF4-FFF2-40B4-BE49-F238E27FC236}">
                <a16:creationId xmlns:a16="http://schemas.microsoft.com/office/drawing/2014/main" id="{117BCACF-5A2A-B5A0-7EE8-2E0C8538DEAA}"/>
              </a:ext>
            </a:extLst>
          </p:cNvPr>
          <p:cNvCxnSpPr>
            <a:cxnSpLocks/>
          </p:cNvCxnSpPr>
          <p:nvPr/>
        </p:nvCxnSpPr>
        <p:spPr>
          <a:xfrm>
            <a:off x="6826193"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8" name="Gerade Verbindung 67">
            <a:extLst>
              <a:ext uri="{FF2B5EF4-FFF2-40B4-BE49-F238E27FC236}">
                <a16:creationId xmlns:a16="http://schemas.microsoft.com/office/drawing/2014/main" id="{C1F8547B-455E-C937-9C0F-0A2CA7059D69}"/>
              </a:ext>
            </a:extLst>
          </p:cNvPr>
          <p:cNvCxnSpPr>
            <a:cxnSpLocks/>
          </p:cNvCxnSpPr>
          <p:nvPr/>
        </p:nvCxnSpPr>
        <p:spPr>
          <a:xfrm>
            <a:off x="7340659"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9" name="Gerade Verbindung 68">
            <a:extLst>
              <a:ext uri="{FF2B5EF4-FFF2-40B4-BE49-F238E27FC236}">
                <a16:creationId xmlns:a16="http://schemas.microsoft.com/office/drawing/2014/main" id="{B3286516-EBB5-6CEC-5702-7C40B83D92C7}"/>
              </a:ext>
            </a:extLst>
          </p:cNvPr>
          <p:cNvCxnSpPr>
            <a:cxnSpLocks/>
          </p:cNvCxnSpPr>
          <p:nvPr/>
        </p:nvCxnSpPr>
        <p:spPr>
          <a:xfrm>
            <a:off x="7855125"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79" name="Gerade Verbindung 78">
            <a:extLst>
              <a:ext uri="{FF2B5EF4-FFF2-40B4-BE49-F238E27FC236}">
                <a16:creationId xmlns:a16="http://schemas.microsoft.com/office/drawing/2014/main" id="{B1FDAC41-AF48-0ED0-D204-10AF757ABE9F}"/>
              </a:ext>
            </a:extLst>
          </p:cNvPr>
          <p:cNvCxnSpPr>
            <a:cxnSpLocks/>
          </p:cNvCxnSpPr>
          <p:nvPr/>
        </p:nvCxnSpPr>
        <p:spPr>
          <a:xfrm>
            <a:off x="836959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0" name="Gerade Verbindung 79">
            <a:extLst>
              <a:ext uri="{FF2B5EF4-FFF2-40B4-BE49-F238E27FC236}">
                <a16:creationId xmlns:a16="http://schemas.microsoft.com/office/drawing/2014/main" id="{B24D974E-CF0F-3A91-E2BE-268D75B07AB8}"/>
              </a:ext>
            </a:extLst>
          </p:cNvPr>
          <p:cNvCxnSpPr>
            <a:cxnSpLocks/>
          </p:cNvCxnSpPr>
          <p:nvPr/>
        </p:nvCxnSpPr>
        <p:spPr>
          <a:xfrm>
            <a:off x="888405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pic>
        <p:nvPicPr>
          <p:cNvPr id="3" name="Grafik 2">
            <a:extLst>
              <a:ext uri="{FF2B5EF4-FFF2-40B4-BE49-F238E27FC236}">
                <a16:creationId xmlns:a16="http://schemas.microsoft.com/office/drawing/2014/main" id="{CFD24F5A-1EA7-48B9-2760-F6EBA9690CBF}"/>
              </a:ext>
            </a:extLst>
          </p:cNvPr>
          <p:cNvPicPr>
            <a:picLocks noChangeAspect="1"/>
          </p:cNvPicPr>
          <p:nvPr/>
        </p:nvPicPr>
        <p:blipFill>
          <a:blip r:embed="rId3"/>
          <a:srcRect/>
          <a:stretch/>
        </p:blipFill>
        <p:spPr>
          <a:xfrm>
            <a:off x="2959016" y="2901589"/>
            <a:ext cx="1748968" cy="1748968"/>
          </a:xfrm>
          <a:prstGeom prst="rect">
            <a:avLst/>
          </a:prstGeom>
          <a:effectLst>
            <a:glow rad="12700">
              <a:schemeClr val="bg1"/>
            </a:glow>
          </a:effectLst>
        </p:spPr>
      </p:pic>
      <p:pic>
        <p:nvPicPr>
          <p:cNvPr id="4" name="Grafik 3">
            <a:extLst>
              <a:ext uri="{FF2B5EF4-FFF2-40B4-BE49-F238E27FC236}">
                <a16:creationId xmlns:a16="http://schemas.microsoft.com/office/drawing/2014/main" id="{91569D43-EB82-19E2-8F5F-A0DFFD852556}"/>
              </a:ext>
            </a:extLst>
          </p:cNvPr>
          <p:cNvPicPr>
            <a:picLocks noChangeAspect="1"/>
          </p:cNvPicPr>
          <p:nvPr/>
        </p:nvPicPr>
        <p:blipFill>
          <a:blip r:embed="rId4"/>
          <a:srcRect/>
          <a:stretch/>
        </p:blipFill>
        <p:spPr>
          <a:xfrm>
            <a:off x="5547472" y="2927664"/>
            <a:ext cx="1722864" cy="222304"/>
          </a:xfrm>
          <a:prstGeom prst="rect">
            <a:avLst/>
          </a:prstGeom>
        </p:spPr>
      </p:pic>
      <p:pic>
        <p:nvPicPr>
          <p:cNvPr id="5" name="Grafik 4">
            <a:extLst>
              <a:ext uri="{FF2B5EF4-FFF2-40B4-BE49-F238E27FC236}">
                <a16:creationId xmlns:a16="http://schemas.microsoft.com/office/drawing/2014/main" id="{A4BBC82A-EAEC-8E80-9B38-F152B56FDBD9}"/>
              </a:ext>
            </a:extLst>
          </p:cNvPr>
          <p:cNvPicPr>
            <a:picLocks noChangeAspect="1"/>
          </p:cNvPicPr>
          <p:nvPr/>
        </p:nvPicPr>
        <p:blipFill>
          <a:blip r:embed="rId5"/>
          <a:srcRect/>
          <a:stretch/>
        </p:blipFill>
        <p:spPr>
          <a:xfrm>
            <a:off x="7889841" y="2921348"/>
            <a:ext cx="234936" cy="234936"/>
          </a:xfrm>
          <a:prstGeom prst="rect">
            <a:avLst/>
          </a:prstGeom>
        </p:spPr>
      </p:pic>
      <p:pic>
        <p:nvPicPr>
          <p:cNvPr id="6" name="Grafik 5">
            <a:extLst>
              <a:ext uri="{FF2B5EF4-FFF2-40B4-BE49-F238E27FC236}">
                <a16:creationId xmlns:a16="http://schemas.microsoft.com/office/drawing/2014/main" id="{FAC98C5E-413C-9510-5FAF-0F12649A81C1}"/>
              </a:ext>
            </a:extLst>
          </p:cNvPr>
          <p:cNvPicPr>
            <a:picLocks noChangeAspect="1"/>
          </p:cNvPicPr>
          <p:nvPr/>
        </p:nvPicPr>
        <p:blipFill>
          <a:blip r:embed="rId4"/>
          <a:srcRect/>
          <a:stretch/>
        </p:blipFill>
        <p:spPr>
          <a:xfrm>
            <a:off x="5547472" y="3188147"/>
            <a:ext cx="1722864" cy="222304"/>
          </a:xfrm>
          <a:prstGeom prst="rect">
            <a:avLst/>
          </a:prstGeom>
        </p:spPr>
      </p:pic>
      <p:sp>
        <p:nvSpPr>
          <p:cNvPr id="7" name="Rechteck 6">
            <a:extLst>
              <a:ext uri="{FF2B5EF4-FFF2-40B4-BE49-F238E27FC236}">
                <a16:creationId xmlns:a16="http://schemas.microsoft.com/office/drawing/2014/main" id="{F23869F2-18B9-3213-AAB8-44E501255159}"/>
              </a:ext>
            </a:extLst>
          </p:cNvPr>
          <p:cNvSpPr/>
          <p:nvPr/>
        </p:nvSpPr>
        <p:spPr>
          <a:xfrm>
            <a:off x="4621778" y="5278042"/>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12941496-EDB6-2E82-98E8-D568D9CFE7E9}"/>
              </a:ext>
            </a:extLst>
          </p:cNvPr>
          <p:cNvPicPr>
            <a:picLocks noChangeAspect="1"/>
          </p:cNvPicPr>
          <p:nvPr/>
        </p:nvPicPr>
        <p:blipFill>
          <a:blip r:embed="rId4"/>
          <a:srcRect/>
          <a:stretch/>
        </p:blipFill>
        <p:spPr>
          <a:xfrm>
            <a:off x="5544680" y="5019439"/>
            <a:ext cx="1722864" cy="222304"/>
          </a:xfrm>
          <a:prstGeom prst="rect">
            <a:avLst/>
          </a:prstGeom>
        </p:spPr>
      </p:pic>
      <p:pic>
        <p:nvPicPr>
          <p:cNvPr id="12" name="Grafik 11">
            <a:extLst>
              <a:ext uri="{FF2B5EF4-FFF2-40B4-BE49-F238E27FC236}">
                <a16:creationId xmlns:a16="http://schemas.microsoft.com/office/drawing/2014/main" id="{4AF06B6D-BB35-AD91-1198-777197E6F6F4}"/>
              </a:ext>
            </a:extLst>
          </p:cNvPr>
          <p:cNvPicPr>
            <a:picLocks noChangeAspect="1"/>
          </p:cNvPicPr>
          <p:nvPr/>
        </p:nvPicPr>
        <p:blipFill>
          <a:blip r:embed="rId4"/>
          <a:srcRect/>
          <a:stretch/>
        </p:blipFill>
        <p:spPr>
          <a:xfrm>
            <a:off x="5544680" y="4772702"/>
            <a:ext cx="1722864" cy="222304"/>
          </a:xfrm>
          <a:prstGeom prst="rect">
            <a:avLst/>
          </a:prstGeom>
        </p:spPr>
      </p:pic>
      <p:pic>
        <p:nvPicPr>
          <p:cNvPr id="13" name="Grafik 12">
            <a:extLst>
              <a:ext uri="{FF2B5EF4-FFF2-40B4-BE49-F238E27FC236}">
                <a16:creationId xmlns:a16="http://schemas.microsoft.com/office/drawing/2014/main" id="{4E30D815-3DF2-4FEC-B473-C30F69F1C06F}"/>
              </a:ext>
            </a:extLst>
          </p:cNvPr>
          <p:cNvPicPr>
            <a:picLocks noChangeAspect="1"/>
          </p:cNvPicPr>
          <p:nvPr/>
        </p:nvPicPr>
        <p:blipFill>
          <a:blip r:embed="rId4"/>
          <a:srcRect/>
          <a:stretch/>
        </p:blipFill>
        <p:spPr>
          <a:xfrm>
            <a:off x="5547472" y="4522597"/>
            <a:ext cx="1722864" cy="222304"/>
          </a:xfrm>
          <a:prstGeom prst="rect">
            <a:avLst/>
          </a:prstGeom>
        </p:spPr>
      </p:pic>
      <p:pic>
        <p:nvPicPr>
          <p:cNvPr id="14" name="Grafik 13">
            <a:extLst>
              <a:ext uri="{FF2B5EF4-FFF2-40B4-BE49-F238E27FC236}">
                <a16:creationId xmlns:a16="http://schemas.microsoft.com/office/drawing/2014/main" id="{E08B1A89-A07D-A299-546B-18D13C969B87}"/>
              </a:ext>
            </a:extLst>
          </p:cNvPr>
          <p:cNvPicPr>
            <a:picLocks noChangeAspect="1"/>
          </p:cNvPicPr>
          <p:nvPr/>
        </p:nvPicPr>
        <p:blipFill>
          <a:blip r:embed="rId4"/>
          <a:srcRect/>
          <a:stretch/>
        </p:blipFill>
        <p:spPr>
          <a:xfrm>
            <a:off x="5544680" y="4272098"/>
            <a:ext cx="1722864" cy="222304"/>
          </a:xfrm>
          <a:prstGeom prst="rect">
            <a:avLst/>
          </a:prstGeom>
        </p:spPr>
      </p:pic>
      <p:pic>
        <p:nvPicPr>
          <p:cNvPr id="15" name="Grafik 14">
            <a:extLst>
              <a:ext uri="{FF2B5EF4-FFF2-40B4-BE49-F238E27FC236}">
                <a16:creationId xmlns:a16="http://schemas.microsoft.com/office/drawing/2014/main" id="{EB89543C-B696-F35C-1199-14776C48BF43}"/>
              </a:ext>
            </a:extLst>
          </p:cNvPr>
          <p:cNvPicPr>
            <a:picLocks noChangeAspect="1"/>
          </p:cNvPicPr>
          <p:nvPr/>
        </p:nvPicPr>
        <p:blipFill>
          <a:blip r:embed="rId4"/>
          <a:srcRect/>
          <a:stretch/>
        </p:blipFill>
        <p:spPr>
          <a:xfrm>
            <a:off x="5547472" y="3949147"/>
            <a:ext cx="1722864" cy="222304"/>
          </a:xfrm>
          <a:prstGeom prst="rect">
            <a:avLst/>
          </a:prstGeom>
        </p:spPr>
      </p:pic>
      <p:pic>
        <p:nvPicPr>
          <p:cNvPr id="16" name="Grafik 15">
            <a:extLst>
              <a:ext uri="{FF2B5EF4-FFF2-40B4-BE49-F238E27FC236}">
                <a16:creationId xmlns:a16="http://schemas.microsoft.com/office/drawing/2014/main" id="{BA806CE1-390A-BB98-E9DD-4EEF359BACDF}"/>
              </a:ext>
            </a:extLst>
          </p:cNvPr>
          <p:cNvPicPr>
            <a:picLocks noChangeAspect="1"/>
          </p:cNvPicPr>
          <p:nvPr/>
        </p:nvPicPr>
        <p:blipFill>
          <a:blip r:embed="rId4"/>
          <a:srcRect/>
          <a:stretch/>
        </p:blipFill>
        <p:spPr>
          <a:xfrm>
            <a:off x="5547472" y="3697450"/>
            <a:ext cx="1722864" cy="222304"/>
          </a:xfrm>
          <a:prstGeom prst="rect">
            <a:avLst/>
          </a:prstGeom>
        </p:spPr>
      </p:pic>
      <p:pic>
        <p:nvPicPr>
          <p:cNvPr id="17" name="Grafik 16">
            <a:extLst>
              <a:ext uri="{FF2B5EF4-FFF2-40B4-BE49-F238E27FC236}">
                <a16:creationId xmlns:a16="http://schemas.microsoft.com/office/drawing/2014/main" id="{16D994A6-DB90-221E-52F4-4927759A2DAC}"/>
              </a:ext>
            </a:extLst>
          </p:cNvPr>
          <p:cNvPicPr>
            <a:picLocks noChangeAspect="1"/>
          </p:cNvPicPr>
          <p:nvPr/>
        </p:nvPicPr>
        <p:blipFill>
          <a:blip r:embed="rId4"/>
          <a:srcRect/>
          <a:stretch/>
        </p:blipFill>
        <p:spPr>
          <a:xfrm>
            <a:off x="5547472" y="3448743"/>
            <a:ext cx="1722864" cy="222304"/>
          </a:xfrm>
          <a:prstGeom prst="rect">
            <a:avLst/>
          </a:prstGeom>
        </p:spPr>
      </p:pic>
      <p:sp>
        <p:nvSpPr>
          <p:cNvPr id="20" name="Ovale Legende 19">
            <a:extLst>
              <a:ext uri="{FF2B5EF4-FFF2-40B4-BE49-F238E27FC236}">
                <a16:creationId xmlns:a16="http://schemas.microsoft.com/office/drawing/2014/main" id="{C91693AF-33FE-B9B7-27CF-6572206E2B15}"/>
              </a:ext>
            </a:extLst>
          </p:cNvPr>
          <p:cNvSpPr/>
          <p:nvPr/>
        </p:nvSpPr>
        <p:spPr>
          <a:xfrm>
            <a:off x="7992604" y="3410451"/>
            <a:ext cx="4185108" cy="1334449"/>
          </a:xfrm>
          <a:prstGeom prst="wedgeEllipseCallout">
            <a:avLst>
              <a:gd name="adj1" fmla="val -34407"/>
              <a:gd name="adj2" fmla="val -92467"/>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Be Vietnam" pitchFamily="2" charset="77"/>
                <a:cs typeface="Arial" panose="020B0604020202020204" pitchFamily="34" charset="0"/>
              </a:rPr>
              <a:t>Es bleiben 1 Hunderterplatte,</a:t>
            </a:r>
          </a:p>
          <a:p>
            <a:pPr algn="ctr"/>
            <a:r>
              <a:rPr lang="de-DE" sz="1500" dirty="0">
                <a:solidFill>
                  <a:schemeClr val="tx1"/>
                </a:solidFill>
                <a:latin typeface="Be Vietnam" pitchFamily="2" charset="77"/>
                <a:cs typeface="Arial" panose="020B0604020202020204" pitchFamily="34" charset="0"/>
              </a:rPr>
              <a:t>9 Zehnerstangen </a:t>
            </a:r>
          </a:p>
          <a:p>
            <a:pPr algn="ctr"/>
            <a:r>
              <a:rPr lang="de-DE" sz="1500" dirty="0">
                <a:solidFill>
                  <a:schemeClr val="tx1"/>
                </a:solidFill>
                <a:latin typeface="Be Vietnam" pitchFamily="2" charset="77"/>
                <a:cs typeface="Arial" panose="020B0604020202020204" pitchFamily="34" charset="0"/>
              </a:rPr>
              <a:t>und 1 Einerwürfel übrig.</a:t>
            </a:r>
          </a:p>
          <a:p>
            <a:pPr algn="ctr"/>
            <a:r>
              <a:rPr lang="de-DE" sz="1500" dirty="0">
                <a:solidFill>
                  <a:schemeClr val="tx1"/>
                </a:solidFill>
                <a:latin typeface="Be Vietnam" pitchFamily="2" charset="77"/>
                <a:cs typeface="Arial" panose="020B0604020202020204" pitchFamily="34" charset="0"/>
              </a:rPr>
              <a:t>Das sind 191. </a:t>
            </a:r>
          </a:p>
        </p:txBody>
      </p:sp>
      <p:sp>
        <p:nvSpPr>
          <p:cNvPr id="18" name="Textfeld 17">
            <a:extLst>
              <a:ext uri="{FF2B5EF4-FFF2-40B4-BE49-F238E27FC236}">
                <a16:creationId xmlns:a16="http://schemas.microsoft.com/office/drawing/2014/main" id="{EF4F350C-5CED-4225-504A-6D2FD0B85C2F}"/>
              </a:ext>
            </a:extLst>
          </p:cNvPr>
          <p:cNvSpPr txBox="1"/>
          <p:nvPr/>
        </p:nvSpPr>
        <p:spPr>
          <a:xfrm>
            <a:off x="7431683" y="1544676"/>
            <a:ext cx="33695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2" name="Textfeld 21">
            <a:extLst>
              <a:ext uri="{FF2B5EF4-FFF2-40B4-BE49-F238E27FC236}">
                <a16:creationId xmlns:a16="http://schemas.microsoft.com/office/drawing/2014/main" id="{8D5EFA8E-B55D-3E9B-296B-9AAAE69CB75E}"/>
              </a:ext>
            </a:extLst>
          </p:cNvPr>
          <p:cNvSpPr txBox="1"/>
          <p:nvPr/>
        </p:nvSpPr>
        <p:spPr>
          <a:xfrm>
            <a:off x="7927263" y="1545313"/>
            <a:ext cx="36580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9</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3" name="Textfeld 22">
            <a:extLst>
              <a:ext uri="{FF2B5EF4-FFF2-40B4-BE49-F238E27FC236}">
                <a16:creationId xmlns:a16="http://schemas.microsoft.com/office/drawing/2014/main" id="{5E38E1F9-84F0-2633-B1D1-9BE3404F999A}"/>
              </a:ext>
            </a:extLst>
          </p:cNvPr>
          <p:cNvSpPr txBox="1"/>
          <p:nvPr/>
        </p:nvSpPr>
        <p:spPr>
          <a:xfrm>
            <a:off x="8464439" y="1544675"/>
            <a:ext cx="33695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46" name="Textfeld 45">
            <a:extLst>
              <a:ext uri="{FF2B5EF4-FFF2-40B4-BE49-F238E27FC236}">
                <a16:creationId xmlns:a16="http://schemas.microsoft.com/office/drawing/2014/main" id="{3436D29B-387D-DAAA-F475-96440541B608}"/>
              </a:ext>
            </a:extLst>
          </p:cNvPr>
          <p:cNvSpPr txBox="1"/>
          <p:nvPr/>
        </p:nvSpPr>
        <p:spPr>
          <a:xfrm>
            <a:off x="2932524" y="1167247"/>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sp>
        <p:nvSpPr>
          <p:cNvPr id="52" name="Abgerundetes Rechteck 51">
            <a:extLst>
              <a:ext uri="{FF2B5EF4-FFF2-40B4-BE49-F238E27FC236}">
                <a16:creationId xmlns:a16="http://schemas.microsoft.com/office/drawing/2014/main" id="{84604688-C47B-2700-C015-9E9306CF8B1E}"/>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Stellenweise subtrahieren mit Würfelmaterial</a:t>
            </a:r>
          </a:p>
        </p:txBody>
      </p:sp>
      <p:sp>
        <p:nvSpPr>
          <p:cNvPr id="2" name="Textfeld 1">
            <a:extLst>
              <a:ext uri="{FF2B5EF4-FFF2-40B4-BE49-F238E27FC236}">
                <a16:creationId xmlns:a16="http://schemas.microsoft.com/office/drawing/2014/main" id="{1F4F6ECC-AED9-4D08-1871-67C3810C9E26}"/>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12596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6" presetClass="emph" presetSubtype="0" autoRev="1" fill="hold" nodeType="withEffect">
                                  <p:stCondLst>
                                    <p:cond delay="0"/>
                                  </p:stCondLst>
                                  <p:childTnLst>
                                    <p:animScale>
                                      <p:cBhvr>
                                        <p:cTn id="8" dur="1000" fill="hold"/>
                                        <p:tgtEl>
                                          <p:spTgt spid="3"/>
                                        </p:tgtEl>
                                      </p:cBhvr>
                                      <p:by x="110000" y="11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par>
                                <p:cTn id="13" presetID="6" presetClass="emph" presetSubtype="0" autoRev="1" fill="hold" nodeType="withEffect">
                                  <p:stCondLst>
                                    <p:cond delay="0"/>
                                  </p:stCondLst>
                                  <p:childTnLst>
                                    <p:animScale>
                                      <p:cBhvr>
                                        <p:cTn id="14" dur="1000" fill="hold"/>
                                        <p:tgtEl>
                                          <p:spTgt spid="4"/>
                                        </p:tgtEl>
                                      </p:cBhvr>
                                      <p:by x="110000" y="110000"/>
                                    </p:animScale>
                                  </p:childTnLst>
                                </p:cTn>
                              </p:par>
                              <p:par>
                                <p:cTn id="15" presetID="6" presetClass="emph" presetSubtype="0" autoRev="1" fill="hold" nodeType="withEffect">
                                  <p:stCondLst>
                                    <p:cond delay="0"/>
                                  </p:stCondLst>
                                  <p:childTnLst>
                                    <p:animScale>
                                      <p:cBhvr>
                                        <p:cTn id="16" dur="1000" fill="hold"/>
                                        <p:tgtEl>
                                          <p:spTgt spid="6"/>
                                        </p:tgtEl>
                                      </p:cBhvr>
                                      <p:by x="110000" y="110000"/>
                                    </p:animScale>
                                  </p:childTnLst>
                                </p:cTn>
                              </p:par>
                              <p:par>
                                <p:cTn id="17" presetID="6" presetClass="emph" presetSubtype="0" autoRev="1" fill="hold" nodeType="withEffect">
                                  <p:stCondLst>
                                    <p:cond delay="0"/>
                                  </p:stCondLst>
                                  <p:childTnLst>
                                    <p:animScale>
                                      <p:cBhvr>
                                        <p:cTn id="18" dur="1000" fill="hold"/>
                                        <p:tgtEl>
                                          <p:spTgt spid="17"/>
                                        </p:tgtEl>
                                      </p:cBhvr>
                                      <p:by x="110000" y="110000"/>
                                    </p:animScale>
                                  </p:childTnLst>
                                </p:cTn>
                              </p:par>
                              <p:par>
                                <p:cTn id="19" presetID="6" presetClass="emph" presetSubtype="0" autoRev="1" fill="hold" nodeType="withEffect">
                                  <p:stCondLst>
                                    <p:cond delay="0"/>
                                  </p:stCondLst>
                                  <p:childTnLst>
                                    <p:animScale>
                                      <p:cBhvr>
                                        <p:cTn id="20" dur="1000" fill="hold"/>
                                        <p:tgtEl>
                                          <p:spTgt spid="16"/>
                                        </p:tgtEl>
                                      </p:cBhvr>
                                      <p:by x="110000" y="110000"/>
                                    </p:animScale>
                                  </p:childTnLst>
                                </p:cTn>
                              </p:par>
                              <p:par>
                                <p:cTn id="21" presetID="6" presetClass="emph" presetSubtype="0" autoRev="1" fill="hold" nodeType="withEffect">
                                  <p:stCondLst>
                                    <p:cond delay="0"/>
                                  </p:stCondLst>
                                  <p:childTnLst>
                                    <p:animScale>
                                      <p:cBhvr>
                                        <p:cTn id="22" dur="1000" fill="hold"/>
                                        <p:tgtEl>
                                          <p:spTgt spid="15"/>
                                        </p:tgtEl>
                                      </p:cBhvr>
                                      <p:by x="110000" y="110000"/>
                                    </p:animScale>
                                  </p:childTnLst>
                                </p:cTn>
                              </p:par>
                              <p:par>
                                <p:cTn id="23" presetID="6" presetClass="emph" presetSubtype="0" autoRev="1" fill="hold" nodeType="withEffect">
                                  <p:stCondLst>
                                    <p:cond delay="0"/>
                                  </p:stCondLst>
                                  <p:childTnLst>
                                    <p:animScale>
                                      <p:cBhvr>
                                        <p:cTn id="24" dur="1000" fill="hold"/>
                                        <p:tgtEl>
                                          <p:spTgt spid="14"/>
                                        </p:tgtEl>
                                      </p:cBhvr>
                                      <p:by x="110000" y="110000"/>
                                    </p:animScale>
                                  </p:childTnLst>
                                </p:cTn>
                              </p:par>
                              <p:par>
                                <p:cTn id="25" presetID="6" presetClass="emph" presetSubtype="0" autoRev="1" fill="hold" nodeType="withEffect">
                                  <p:stCondLst>
                                    <p:cond delay="0"/>
                                  </p:stCondLst>
                                  <p:childTnLst>
                                    <p:animScale>
                                      <p:cBhvr>
                                        <p:cTn id="26" dur="1000" fill="hold"/>
                                        <p:tgtEl>
                                          <p:spTgt spid="13"/>
                                        </p:tgtEl>
                                      </p:cBhvr>
                                      <p:by x="110000" y="110000"/>
                                    </p:animScale>
                                  </p:childTnLst>
                                </p:cTn>
                              </p:par>
                              <p:par>
                                <p:cTn id="27" presetID="6" presetClass="emph" presetSubtype="0" autoRev="1" fill="hold" nodeType="withEffect">
                                  <p:stCondLst>
                                    <p:cond delay="0"/>
                                  </p:stCondLst>
                                  <p:childTnLst>
                                    <p:animScale>
                                      <p:cBhvr>
                                        <p:cTn id="28" dur="1000" fill="hold"/>
                                        <p:tgtEl>
                                          <p:spTgt spid="12"/>
                                        </p:tgtEl>
                                      </p:cBhvr>
                                      <p:by x="110000" y="110000"/>
                                    </p:animScale>
                                  </p:childTnLst>
                                </p:cTn>
                              </p:par>
                              <p:par>
                                <p:cTn id="29" presetID="6" presetClass="emph" presetSubtype="0" autoRev="1" fill="hold" nodeType="withEffect">
                                  <p:stCondLst>
                                    <p:cond delay="0"/>
                                  </p:stCondLst>
                                  <p:childTnLst>
                                    <p:animScale>
                                      <p:cBhvr>
                                        <p:cTn id="30" dur="1000" fill="hold"/>
                                        <p:tgtEl>
                                          <p:spTgt spid="11"/>
                                        </p:tgtEl>
                                      </p:cBhvr>
                                      <p:by x="110000" y="11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childTnLst>
                                </p:cTn>
                              </p:par>
                              <p:par>
                                <p:cTn id="35" presetID="6" presetClass="emph" presetSubtype="0" autoRev="1" fill="hold" nodeType="withEffect">
                                  <p:stCondLst>
                                    <p:cond delay="0"/>
                                  </p:stCondLst>
                                  <p:childTnLst>
                                    <p:animScale>
                                      <p:cBhvr>
                                        <p:cTn id="36" dur="1000" fill="hold"/>
                                        <p:tgtEl>
                                          <p:spTgt spid="5"/>
                                        </p:tgtEl>
                                      </p:cBhvr>
                                      <p:by x="110000" y="11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feld 145">
            <a:extLst>
              <a:ext uri="{FF2B5EF4-FFF2-40B4-BE49-F238E27FC236}">
                <a16:creationId xmlns:a16="http://schemas.microsoft.com/office/drawing/2014/main" id="{CEF7C4D4-1527-EBFF-57C0-4CC3E2CB6065}"/>
              </a:ext>
            </a:extLst>
          </p:cNvPr>
          <p:cNvSpPr txBox="1"/>
          <p:nvPr/>
        </p:nvSpPr>
        <p:spPr>
          <a:xfrm>
            <a:off x="2537992" y="3502899"/>
            <a:ext cx="340157" cy="461665"/>
          </a:xfrm>
          <a:prstGeom prst="rect">
            <a:avLst/>
          </a:prstGeom>
          <a:noFill/>
        </p:spPr>
        <p:txBody>
          <a:bodyPr wrap="none" rtlCol="0" anchor="ctr">
            <a:spAutoFit/>
          </a:bodyPr>
          <a:lstStyle/>
          <a:p>
            <a:pPr algn="ctr"/>
            <a:r>
              <a:rPr lang="de-DE" sz="2400" strike="sngStrike" dirty="0">
                <a:latin typeface="Be Vietnam" pitchFamily="2" charset="77"/>
              </a:rPr>
              <a:t>3</a:t>
            </a:r>
          </a:p>
        </p:txBody>
      </p:sp>
      <p:sp>
        <p:nvSpPr>
          <p:cNvPr id="66" name="Rechteck 65">
            <a:extLst>
              <a:ext uri="{FF2B5EF4-FFF2-40B4-BE49-F238E27FC236}">
                <a16:creationId xmlns:a16="http://schemas.microsoft.com/office/drawing/2014/main" id="{EDBFF1B9-0759-6829-6B38-23884A31BD79}"/>
              </a:ext>
            </a:extLst>
          </p:cNvPr>
          <p:cNvSpPr/>
          <p:nvPr/>
        </p:nvSpPr>
        <p:spPr>
          <a:xfrm>
            <a:off x="2223142" y="46881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516421B5-6D78-2109-390B-6B9003835FA1}"/>
              </a:ext>
            </a:extLst>
          </p:cNvPr>
          <p:cNvSpPr txBox="1"/>
          <p:nvPr/>
        </p:nvSpPr>
        <p:spPr>
          <a:xfrm>
            <a:off x="3050809" y="3503131"/>
            <a:ext cx="364203"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17" name="Textfeld 16">
            <a:extLst>
              <a:ext uri="{FF2B5EF4-FFF2-40B4-BE49-F238E27FC236}">
                <a16:creationId xmlns:a16="http://schemas.microsoft.com/office/drawing/2014/main" id="{0E4EB7C4-4048-6A0E-B711-F8BC27F4C25F}"/>
              </a:ext>
            </a:extLst>
          </p:cNvPr>
          <p:cNvSpPr txBox="1"/>
          <p:nvPr/>
        </p:nvSpPr>
        <p:spPr>
          <a:xfrm>
            <a:off x="3576995" y="3503131"/>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8" name="Textfeld 17">
            <a:extLst>
              <a:ext uri="{FF2B5EF4-FFF2-40B4-BE49-F238E27FC236}">
                <a16:creationId xmlns:a16="http://schemas.microsoft.com/office/drawing/2014/main" id="{168163EA-A12C-3654-8BE0-1531DA1D0897}"/>
              </a:ext>
            </a:extLst>
          </p:cNvPr>
          <p:cNvSpPr txBox="1"/>
          <p:nvPr/>
        </p:nvSpPr>
        <p:spPr>
          <a:xfrm>
            <a:off x="2564892" y="3574140"/>
            <a:ext cx="269647" cy="350998"/>
          </a:xfrm>
          <a:prstGeom prst="rect">
            <a:avLst/>
          </a:prstGeom>
          <a:solidFill>
            <a:schemeClr val="bg1"/>
          </a:solidFill>
        </p:spPr>
        <p:txBody>
          <a:bodyPr wrap="square" rtlCol="0" anchor="ctr">
            <a:spAutoFit/>
          </a:bodyPr>
          <a:lstStyle/>
          <a:p>
            <a:pPr algn="ctr"/>
            <a:endParaRPr lang="de-DE" sz="2400" dirty="0">
              <a:latin typeface="Be Vietnam" pitchFamily="2" charset="77"/>
            </a:endParaRPr>
          </a:p>
        </p:txBody>
      </p:sp>
      <p:sp>
        <p:nvSpPr>
          <p:cNvPr id="20" name="Textfeld 19">
            <a:extLst>
              <a:ext uri="{FF2B5EF4-FFF2-40B4-BE49-F238E27FC236}">
                <a16:creationId xmlns:a16="http://schemas.microsoft.com/office/drawing/2014/main" id="{C51154DC-277C-0927-0075-BFA5948B1E74}"/>
              </a:ext>
            </a:extLst>
          </p:cNvPr>
          <p:cNvSpPr txBox="1"/>
          <p:nvPr/>
        </p:nvSpPr>
        <p:spPr>
          <a:xfrm>
            <a:off x="3050006" y="3974619"/>
            <a:ext cx="36580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1" name="Textfeld 20">
            <a:extLst>
              <a:ext uri="{FF2B5EF4-FFF2-40B4-BE49-F238E27FC236}">
                <a16:creationId xmlns:a16="http://schemas.microsoft.com/office/drawing/2014/main" id="{66A52905-F85F-12E0-A4CD-5BD890F871D0}"/>
              </a:ext>
            </a:extLst>
          </p:cNvPr>
          <p:cNvSpPr txBox="1"/>
          <p:nvPr/>
        </p:nvSpPr>
        <p:spPr>
          <a:xfrm>
            <a:off x="3576995" y="397461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2" name="Textfeld 21">
            <a:extLst>
              <a:ext uri="{FF2B5EF4-FFF2-40B4-BE49-F238E27FC236}">
                <a16:creationId xmlns:a16="http://schemas.microsoft.com/office/drawing/2014/main" id="{B96B3ECC-227F-0402-1FAB-BC6041DA0A92}"/>
              </a:ext>
            </a:extLst>
          </p:cNvPr>
          <p:cNvSpPr txBox="1"/>
          <p:nvPr/>
        </p:nvSpPr>
        <p:spPr>
          <a:xfrm>
            <a:off x="2520540" y="2551198"/>
            <a:ext cx="39305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H</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3" name="Textfeld 22">
            <a:extLst>
              <a:ext uri="{FF2B5EF4-FFF2-40B4-BE49-F238E27FC236}">
                <a16:creationId xmlns:a16="http://schemas.microsoft.com/office/drawing/2014/main" id="{7C464AE5-0320-E1E9-184D-82F1D6C0ACDD}"/>
              </a:ext>
            </a:extLst>
          </p:cNvPr>
          <p:cNvSpPr txBox="1"/>
          <p:nvPr/>
        </p:nvSpPr>
        <p:spPr>
          <a:xfrm>
            <a:off x="3045999" y="2551198"/>
            <a:ext cx="373820" cy="461665"/>
          </a:xfrm>
          <a:prstGeom prst="rect">
            <a:avLst/>
          </a:prstGeom>
          <a:noFill/>
        </p:spPr>
        <p:txBody>
          <a:bodyPr wrap="none" rtlCol="0" anchor="ctr">
            <a:spAutoFit/>
          </a:bodyPr>
          <a:lstStyle>
            <a:defPPr>
              <a:defRPr lang="de-DE"/>
            </a:defPPr>
            <a:lvl1pPr marR="0" lvl="0" indent="0" algn="ctr" fontAlgn="auto">
              <a:lnSpc>
                <a:spcPct val="100000"/>
              </a:lnSpc>
              <a:spcBef>
                <a:spcPts val="0"/>
              </a:spcBef>
              <a:spcAft>
                <a:spcPts val="0"/>
              </a:spcAft>
              <a:buClrTx/>
              <a:buSzTx/>
              <a:buFontTx/>
              <a:buNone/>
              <a:tabLst/>
              <a:defRPr sz="2200">
                <a:solidFill>
                  <a:prstClr val="black"/>
                </a:solidFill>
                <a:latin typeface="Be Vietnam" pitchFamily="2" charset="77"/>
              </a:defRPr>
            </a:lvl1pPr>
          </a:lstStyle>
          <a:p>
            <a:r>
              <a:rPr lang="de-DE" sz="2400" dirty="0"/>
              <a:t>Z</a:t>
            </a:r>
          </a:p>
        </p:txBody>
      </p:sp>
      <p:sp>
        <p:nvSpPr>
          <p:cNvPr id="24" name="Textfeld 23">
            <a:extLst>
              <a:ext uri="{FF2B5EF4-FFF2-40B4-BE49-F238E27FC236}">
                <a16:creationId xmlns:a16="http://schemas.microsoft.com/office/drawing/2014/main" id="{8276ADCF-FC1D-1713-EA18-707C91999A76}"/>
              </a:ext>
            </a:extLst>
          </p:cNvPr>
          <p:cNvSpPr txBox="1"/>
          <p:nvPr/>
        </p:nvSpPr>
        <p:spPr>
          <a:xfrm>
            <a:off x="3567377" y="2551199"/>
            <a:ext cx="3593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E</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25" name="Gerade Verbindung 24">
            <a:extLst>
              <a:ext uri="{FF2B5EF4-FFF2-40B4-BE49-F238E27FC236}">
                <a16:creationId xmlns:a16="http://schemas.microsoft.com/office/drawing/2014/main" id="{7C5DD92B-2ED5-829B-BADD-5D9D55481BA8}"/>
              </a:ext>
            </a:extLst>
          </p:cNvPr>
          <p:cNvCxnSpPr>
            <a:cxnSpLocks/>
          </p:cNvCxnSpPr>
          <p:nvPr/>
        </p:nvCxnSpPr>
        <p:spPr>
          <a:xfrm>
            <a:off x="1440466"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6" name="Gerade Verbindung 25">
            <a:extLst>
              <a:ext uri="{FF2B5EF4-FFF2-40B4-BE49-F238E27FC236}">
                <a16:creationId xmlns:a16="http://schemas.microsoft.com/office/drawing/2014/main" id="{1F5DDE44-7ABA-77A3-3DBC-AA31DCE389A6}"/>
              </a:ext>
            </a:extLst>
          </p:cNvPr>
          <p:cNvCxnSpPr>
            <a:cxnSpLocks/>
          </p:cNvCxnSpPr>
          <p:nvPr/>
        </p:nvCxnSpPr>
        <p:spPr>
          <a:xfrm>
            <a:off x="195005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7" name="Gerade Verbindung 26">
            <a:extLst>
              <a:ext uri="{FF2B5EF4-FFF2-40B4-BE49-F238E27FC236}">
                <a16:creationId xmlns:a16="http://schemas.microsoft.com/office/drawing/2014/main" id="{03B077E8-0BAF-75D9-B330-82B1E53FFD76}"/>
              </a:ext>
            </a:extLst>
          </p:cNvPr>
          <p:cNvCxnSpPr>
            <a:cxnSpLocks/>
          </p:cNvCxnSpPr>
          <p:nvPr/>
        </p:nvCxnSpPr>
        <p:spPr>
          <a:xfrm>
            <a:off x="245840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8" name="Gerade Verbindung 27">
            <a:extLst>
              <a:ext uri="{FF2B5EF4-FFF2-40B4-BE49-F238E27FC236}">
                <a16:creationId xmlns:a16="http://schemas.microsoft.com/office/drawing/2014/main" id="{B8B9EA65-3D74-22A6-D58C-335219567F2E}"/>
              </a:ext>
            </a:extLst>
          </p:cNvPr>
          <p:cNvCxnSpPr>
            <a:cxnSpLocks/>
          </p:cNvCxnSpPr>
          <p:nvPr/>
        </p:nvCxnSpPr>
        <p:spPr>
          <a:xfrm>
            <a:off x="2975732"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2" name="Gerade Verbindung 31">
            <a:extLst>
              <a:ext uri="{FF2B5EF4-FFF2-40B4-BE49-F238E27FC236}">
                <a16:creationId xmlns:a16="http://schemas.microsoft.com/office/drawing/2014/main" id="{8E2EF0EC-40D0-8BE1-F9C7-F472E61AD075}"/>
              </a:ext>
            </a:extLst>
          </p:cNvPr>
          <p:cNvCxnSpPr>
            <a:cxnSpLocks/>
          </p:cNvCxnSpPr>
          <p:nvPr/>
        </p:nvCxnSpPr>
        <p:spPr>
          <a:xfrm>
            <a:off x="3490087"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4" name="Gerade Verbindung 33">
            <a:extLst>
              <a:ext uri="{FF2B5EF4-FFF2-40B4-BE49-F238E27FC236}">
                <a16:creationId xmlns:a16="http://schemas.microsoft.com/office/drawing/2014/main" id="{A3E9E3FA-B803-E650-CE4A-4C8CF2F54DC2}"/>
              </a:ext>
            </a:extLst>
          </p:cNvPr>
          <p:cNvCxnSpPr>
            <a:cxnSpLocks/>
          </p:cNvCxnSpPr>
          <p:nvPr/>
        </p:nvCxnSpPr>
        <p:spPr>
          <a:xfrm>
            <a:off x="4004061"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8" name="Gerade Verbindung 37">
            <a:extLst>
              <a:ext uri="{FF2B5EF4-FFF2-40B4-BE49-F238E27FC236}">
                <a16:creationId xmlns:a16="http://schemas.microsoft.com/office/drawing/2014/main" id="{4D9C2B3A-8390-00F2-C9F7-BA33608EDD18}"/>
              </a:ext>
            </a:extLst>
          </p:cNvPr>
          <p:cNvCxnSpPr>
            <a:cxnSpLocks/>
          </p:cNvCxnSpPr>
          <p:nvPr/>
        </p:nvCxnSpPr>
        <p:spPr>
          <a:xfrm>
            <a:off x="1164242" y="25450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9" name="Gerade Verbindung 38">
            <a:extLst>
              <a:ext uri="{FF2B5EF4-FFF2-40B4-BE49-F238E27FC236}">
                <a16:creationId xmlns:a16="http://schemas.microsoft.com/office/drawing/2014/main" id="{33C77F54-C5D7-3A27-C9AF-176A266701FD}"/>
              </a:ext>
            </a:extLst>
          </p:cNvPr>
          <p:cNvCxnSpPr>
            <a:cxnSpLocks/>
          </p:cNvCxnSpPr>
          <p:nvPr/>
        </p:nvCxnSpPr>
        <p:spPr>
          <a:xfrm>
            <a:off x="1164242" y="301896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0" name="Gerade Verbindung 39">
            <a:extLst>
              <a:ext uri="{FF2B5EF4-FFF2-40B4-BE49-F238E27FC236}">
                <a16:creationId xmlns:a16="http://schemas.microsoft.com/office/drawing/2014/main" id="{4237042E-90A4-96BE-003D-5B45B7832EFA}"/>
              </a:ext>
            </a:extLst>
          </p:cNvPr>
          <p:cNvCxnSpPr>
            <a:cxnSpLocks/>
          </p:cNvCxnSpPr>
          <p:nvPr/>
        </p:nvCxnSpPr>
        <p:spPr>
          <a:xfrm>
            <a:off x="1164242" y="34975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1" name="Gerade Verbindung 40">
            <a:extLst>
              <a:ext uri="{FF2B5EF4-FFF2-40B4-BE49-F238E27FC236}">
                <a16:creationId xmlns:a16="http://schemas.microsoft.com/office/drawing/2014/main" id="{58635EEB-299F-484E-2016-C72CF321A8C4}"/>
              </a:ext>
            </a:extLst>
          </p:cNvPr>
          <p:cNvCxnSpPr>
            <a:cxnSpLocks/>
          </p:cNvCxnSpPr>
          <p:nvPr/>
        </p:nvCxnSpPr>
        <p:spPr>
          <a:xfrm>
            <a:off x="1164242" y="3970331"/>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3" name="Gerade Verbindung 42">
            <a:extLst>
              <a:ext uri="{FF2B5EF4-FFF2-40B4-BE49-F238E27FC236}">
                <a16:creationId xmlns:a16="http://schemas.microsoft.com/office/drawing/2014/main" id="{A65E6F3D-8DCF-3517-394E-B9F11B0060FC}"/>
              </a:ext>
            </a:extLst>
          </p:cNvPr>
          <p:cNvCxnSpPr>
            <a:cxnSpLocks/>
          </p:cNvCxnSpPr>
          <p:nvPr/>
        </p:nvCxnSpPr>
        <p:spPr>
          <a:xfrm>
            <a:off x="1164242" y="4440572"/>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4" name="Gerade Verbindung 43">
            <a:extLst>
              <a:ext uri="{FF2B5EF4-FFF2-40B4-BE49-F238E27FC236}">
                <a16:creationId xmlns:a16="http://schemas.microsoft.com/office/drawing/2014/main" id="{082E8864-E619-307D-6D9F-B0CF3C102271}"/>
              </a:ext>
            </a:extLst>
          </p:cNvPr>
          <p:cNvCxnSpPr>
            <a:cxnSpLocks/>
          </p:cNvCxnSpPr>
          <p:nvPr/>
        </p:nvCxnSpPr>
        <p:spPr>
          <a:xfrm>
            <a:off x="1164242" y="4919203"/>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45" name="Textfeld 44">
            <a:extLst>
              <a:ext uri="{FF2B5EF4-FFF2-40B4-BE49-F238E27FC236}">
                <a16:creationId xmlns:a16="http://schemas.microsoft.com/office/drawing/2014/main" id="{C7F27F18-B333-D696-09F6-63FD5CF76D65}"/>
              </a:ext>
            </a:extLst>
          </p:cNvPr>
          <p:cNvSpPr txBox="1"/>
          <p:nvPr/>
        </p:nvSpPr>
        <p:spPr>
          <a:xfrm>
            <a:off x="1461898" y="4151940"/>
            <a:ext cx="2723823" cy="369332"/>
          </a:xfrm>
          <a:prstGeom prst="rect">
            <a:avLst/>
          </a:prstGeom>
          <a:noFill/>
        </p:spPr>
        <p:txBody>
          <a:bodyPr wrap="none" rtlCol="0">
            <a:spAutoFit/>
          </a:bodyPr>
          <a:lstStyle/>
          <a:p>
            <a:r>
              <a:rPr lang="de-DE" dirty="0"/>
              <a:t>______________________</a:t>
            </a:r>
          </a:p>
        </p:txBody>
      </p:sp>
      <p:sp>
        <p:nvSpPr>
          <p:cNvPr id="149" name="Textfeld 148">
            <a:extLst>
              <a:ext uri="{FF2B5EF4-FFF2-40B4-BE49-F238E27FC236}">
                <a16:creationId xmlns:a16="http://schemas.microsoft.com/office/drawing/2014/main" id="{E2C4C846-54A0-E7E5-8D5B-9E35763F9C30}"/>
              </a:ext>
            </a:extLst>
          </p:cNvPr>
          <p:cNvSpPr txBox="1"/>
          <p:nvPr/>
        </p:nvSpPr>
        <p:spPr>
          <a:xfrm>
            <a:off x="3584655" y="4463204"/>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 name="Textfeld 2">
            <a:extLst>
              <a:ext uri="{FF2B5EF4-FFF2-40B4-BE49-F238E27FC236}">
                <a16:creationId xmlns:a16="http://schemas.microsoft.com/office/drawing/2014/main" id="{AD402550-83D4-E37F-67E4-EA326A7F3FE2}"/>
              </a:ext>
            </a:extLst>
          </p:cNvPr>
          <p:cNvSpPr txBox="1"/>
          <p:nvPr/>
        </p:nvSpPr>
        <p:spPr>
          <a:xfrm>
            <a:off x="2093393" y="3993946"/>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noProof="0" dirty="0">
                <a:ln>
                  <a:noFill/>
                </a:ln>
                <a:solidFill>
                  <a:prstClr val="black"/>
                </a:solidFill>
                <a:effectLst/>
                <a:uLnTx/>
                <a:uFillTx/>
                <a:latin typeface="Be Vietnam" pitchFamily="2" charset="77"/>
              </a:rPr>
              <a:t>-</a:t>
            </a:r>
          </a:p>
        </p:txBody>
      </p:sp>
      <p:sp>
        <p:nvSpPr>
          <p:cNvPr id="4" name="Textfeld 3">
            <a:extLst>
              <a:ext uri="{FF2B5EF4-FFF2-40B4-BE49-F238E27FC236}">
                <a16:creationId xmlns:a16="http://schemas.microsoft.com/office/drawing/2014/main" id="{43BA2B00-BA5C-C927-D5C6-3D12EF146C3E}"/>
              </a:ext>
            </a:extLst>
          </p:cNvPr>
          <p:cNvSpPr txBox="1"/>
          <p:nvPr/>
        </p:nvSpPr>
        <p:spPr>
          <a:xfrm>
            <a:off x="2586798" y="3974618"/>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5" name="Textfeld 4">
            <a:extLst>
              <a:ext uri="{FF2B5EF4-FFF2-40B4-BE49-F238E27FC236}">
                <a16:creationId xmlns:a16="http://schemas.microsoft.com/office/drawing/2014/main" id="{32577F04-9923-2D94-7CC1-83B918C73F66}"/>
              </a:ext>
            </a:extLst>
          </p:cNvPr>
          <p:cNvSpPr txBox="1"/>
          <p:nvPr/>
        </p:nvSpPr>
        <p:spPr>
          <a:xfrm>
            <a:off x="2585122" y="3503131"/>
            <a:ext cx="267120" cy="461665"/>
          </a:xfrm>
          <a:prstGeom prst="rect">
            <a:avLst/>
          </a:prstGeom>
          <a:solidFill>
            <a:schemeClr val="bg1"/>
          </a:solidFill>
        </p:spPr>
        <p:txBody>
          <a:bodyPr wrap="square" rtlCol="0" anchor="ctr">
            <a:spAutoFit/>
          </a:bodyPr>
          <a:lstStyle/>
          <a:p>
            <a:pPr algn="ctr"/>
            <a:r>
              <a:rPr lang="de-DE" sz="2400" dirty="0">
                <a:latin typeface="Be Vietnam" pitchFamily="2" charset="77"/>
              </a:rPr>
              <a:t>3</a:t>
            </a:r>
          </a:p>
        </p:txBody>
      </p:sp>
      <p:sp>
        <p:nvSpPr>
          <p:cNvPr id="33" name="Rechteck 32">
            <a:extLst>
              <a:ext uri="{FF2B5EF4-FFF2-40B4-BE49-F238E27FC236}">
                <a16:creationId xmlns:a16="http://schemas.microsoft.com/office/drawing/2014/main" id="{0F7173E9-2FC5-4684-973F-EBBE82906017}"/>
              </a:ext>
            </a:extLst>
          </p:cNvPr>
          <p:cNvSpPr/>
          <p:nvPr/>
        </p:nvSpPr>
        <p:spPr>
          <a:xfrm>
            <a:off x="3489706" y="2538995"/>
            <a:ext cx="513974" cy="2380208"/>
          </a:xfrm>
          <a:prstGeom prst="rect">
            <a:avLst/>
          </a:prstGeom>
          <a:noFill/>
          <a:ln w="19050">
            <a:solidFill>
              <a:srgbClr val="963B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Textfeld 77">
            <a:extLst>
              <a:ext uri="{FF2B5EF4-FFF2-40B4-BE49-F238E27FC236}">
                <a16:creationId xmlns:a16="http://schemas.microsoft.com/office/drawing/2014/main" id="{1007540B-B41B-8E38-2BD2-2E2D081AB237}"/>
              </a:ext>
            </a:extLst>
          </p:cNvPr>
          <p:cNvSpPr txBox="1"/>
          <p:nvPr/>
        </p:nvSpPr>
        <p:spPr>
          <a:xfrm>
            <a:off x="1115360" y="1861611"/>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sp>
        <p:nvSpPr>
          <p:cNvPr id="81" name="Abgerundetes Rechteck 80">
            <a:extLst>
              <a:ext uri="{FF2B5EF4-FFF2-40B4-BE49-F238E27FC236}">
                <a16:creationId xmlns:a16="http://schemas.microsoft.com/office/drawing/2014/main" id="{6AE28605-3FA7-ACA3-0113-2FEA7E96767C}"/>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2. Schriftlich subtrahieren mit Entbündeln</a:t>
            </a:r>
          </a:p>
        </p:txBody>
      </p:sp>
      <p:pic>
        <p:nvPicPr>
          <p:cNvPr id="2" name="Grafik 1">
            <a:extLst>
              <a:ext uri="{FF2B5EF4-FFF2-40B4-BE49-F238E27FC236}">
                <a16:creationId xmlns:a16="http://schemas.microsoft.com/office/drawing/2014/main" id="{229B86B0-1B67-7361-A13D-D5F3611C468A}"/>
              </a:ext>
            </a:extLst>
          </p:cNvPr>
          <p:cNvPicPr>
            <a:picLocks noChangeAspect="1"/>
          </p:cNvPicPr>
          <p:nvPr/>
        </p:nvPicPr>
        <p:blipFill>
          <a:blip r:embed="rId3"/>
          <a:srcRect/>
          <a:stretch/>
        </p:blipFill>
        <p:spPr>
          <a:xfrm>
            <a:off x="4841302" y="2772525"/>
            <a:ext cx="1748968" cy="1748968"/>
          </a:xfrm>
          <a:prstGeom prst="rect">
            <a:avLst/>
          </a:prstGeom>
          <a:effectLst>
            <a:glow rad="12700">
              <a:schemeClr val="bg1"/>
            </a:glow>
          </a:effectLst>
        </p:spPr>
      </p:pic>
      <p:pic>
        <p:nvPicPr>
          <p:cNvPr id="15" name="Grafik 14">
            <a:extLst>
              <a:ext uri="{FF2B5EF4-FFF2-40B4-BE49-F238E27FC236}">
                <a16:creationId xmlns:a16="http://schemas.microsoft.com/office/drawing/2014/main" id="{FE003D80-692B-721A-A2CF-035DB8A9F603}"/>
              </a:ext>
            </a:extLst>
          </p:cNvPr>
          <p:cNvPicPr>
            <a:picLocks noChangeAspect="1"/>
          </p:cNvPicPr>
          <p:nvPr/>
        </p:nvPicPr>
        <p:blipFill>
          <a:blip r:embed="rId3"/>
          <a:srcRect/>
          <a:stretch/>
        </p:blipFill>
        <p:spPr>
          <a:xfrm>
            <a:off x="4993702" y="2924925"/>
            <a:ext cx="1748968" cy="1748968"/>
          </a:xfrm>
          <a:prstGeom prst="rect">
            <a:avLst/>
          </a:prstGeom>
          <a:effectLst>
            <a:glow rad="12700">
              <a:schemeClr val="bg1"/>
            </a:glow>
          </a:effectLst>
        </p:spPr>
      </p:pic>
      <p:pic>
        <p:nvPicPr>
          <p:cNvPr id="19" name="Grafik 18">
            <a:extLst>
              <a:ext uri="{FF2B5EF4-FFF2-40B4-BE49-F238E27FC236}">
                <a16:creationId xmlns:a16="http://schemas.microsoft.com/office/drawing/2014/main" id="{8D91B487-67A1-2E3A-9435-AEC60791439E}"/>
              </a:ext>
            </a:extLst>
          </p:cNvPr>
          <p:cNvPicPr>
            <a:picLocks noChangeAspect="1"/>
          </p:cNvPicPr>
          <p:nvPr/>
        </p:nvPicPr>
        <p:blipFill>
          <a:blip r:embed="rId4"/>
          <a:srcRect/>
          <a:stretch/>
        </p:blipFill>
        <p:spPr>
          <a:xfrm>
            <a:off x="7429758" y="2798600"/>
            <a:ext cx="1722864" cy="222304"/>
          </a:xfrm>
          <a:prstGeom prst="rect">
            <a:avLst/>
          </a:prstGeom>
        </p:spPr>
      </p:pic>
      <p:pic>
        <p:nvPicPr>
          <p:cNvPr id="47" name="Grafik 46">
            <a:extLst>
              <a:ext uri="{FF2B5EF4-FFF2-40B4-BE49-F238E27FC236}">
                <a16:creationId xmlns:a16="http://schemas.microsoft.com/office/drawing/2014/main" id="{B8B6CE1B-E0A2-314B-7DB8-1D8E569B2017}"/>
              </a:ext>
            </a:extLst>
          </p:cNvPr>
          <p:cNvPicPr>
            <a:picLocks noChangeAspect="1"/>
          </p:cNvPicPr>
          <p:nvPr/>
        </p:nvPicPr>
        <p:blipFill>
          <a:blip r:embed="rId5"/>
          <a:srcRect/>
          <a:stretch/>
        </p:blipFill>
        <p:spPr>
          <a:xfrm>
            <a:off x="9772127" y="2792284"/>
            <a:ext cx="234936" cy="234936"/>
          </a:xfrm>
          <a:prstGeom prst="rect">
            <a:avLst/>
          </a:prstGeom>
        </p:spPr>
      </p:pic>
      <p:pic>
        <p:nvPicPr>
          <p:cNvPr id="48" name="Grafik 47">
            <a:extLst>
              <a:ext uri="{FF2B5EF4-FFF2-40B4-BE49-F238E27FC236}">
                <a16:creationId xmlns:a16="http://schemas.microsoft.com/office/drawing/2014/main" id="{D4E18849-D97D-40C0-0BF9-4EF59304EF19}"/>
              </a:ext>
            </a:extLst>
          </p:cNvPr>
          <p:cNvPicPr>
            <a:picLocks noChangeAspect="1"/>
          </p:cNvPicPr>
          <p:nvPr/>
        </p:nvPicPr>
        <p:blipFill>
          <a:blip r:embed="rId4"/>
          <a:srcRect/>
          <a:stretch/>
        </p:blipFill>
        <p:spPr>
          <a:xfrm>
            <a:off x="7429758" y="3059083"/>
            <a:ext cx="1722864" cy="222304"/>
          </a:xfrm>
          <a:prstGeom prst="rect">
            <a:avLst/>
          </a:prstGeom>
        </p:spPr>
      </p:pic>
      <p:pic>
        <p:nvPicPr>
          <p:cNvPr id="49" name="Grafik 48">
            <a:extLst>
              <a:ext uri="{FF2B5EF4-FFF2-40B4-BE49-F238E27FC236}">
                <a16:creationId xmlns:a16="http://schemas.microsoft.com/office/drawing/2014/main" id="{C7783773-9CE0-5EAF-5045-F4C5D255114D}"/>
              </a:ext>
            </a:extLst>
          </p:cNvPr>
          <p:cNvPicPr>
            <a:picLocks noChangeAspect="1"/>
          </p:cNvPicPr>
          <p:nvPr/>
        </p:nvPicPr>
        <p:blipFill>
          <a:blip r:embed="rId5"/>
          <a:srcRect/>
          <a:stretch/>
        </p:blipFill>
        <p:spPr>
          <a:xfrm>
            <a:off x="10068752" y="2786680"/>
            <a:ext cx="234936" cy="234936"/>
          </a:xfrm>
          <a:prstGeom prst="rect">
            <a:avLst/>
          </a:prstGeom>
        </p:spPr>
      </p:pic>
      <p:pic>
        <p:nvPicPr>
          <p:cNvPr id="50" name="Grafik 49">
            <a:extLst>
              <a:ext uri="{FF2B5EF4-FFF2-40B4-BE49-F238E27FC236}">
                <a16:creationId xmlns:a16="http://schemas.microsoft.com/office/drawing/2014/main" id="{D7AD7446-98C2-3B19-D0BA-1A4EAF19474B}"/>
              </a:ext>
            </a:extLst>
          </p:cNvPr>
          <p:cNvPicPr>
            <a:picLocks noChangeAspect="1"/>
          </p:cNvPicPr>
          <p:nvPr/>
        </p:nvPicPr>
        <p:blipFill>
          <a:blip r:embed="rId5"/>
          <a:srcRect/>
          <a:stretch/>
        </p:blipFill>
        <p:spPr>
          <a:xfrm>
            <a:off x="10385353" y="2785968"/>
            <a:ext cx="234936" cy="234936"/>
          </a:xfrm>
          <a:prstGeom prst="rect">
            <a:avLst/>
          </a:prstGeom>
        </p:spPr>
      </p:pic>
      <p:pic>
        <p:nvPicPr>
          <p:cNvPr id="51" name="Grafik 50">
            <a:extLst>
              <a:ext uri="{FF2B5EF4-FFF2-40B4-BE49-F238E27FC236}">
                <a16:creationId xmlns:a16="http://schemas.microsoft.com/office/drawing/2014/main" id="{24A57557-7B72-E823-1E57-3F768171393F}"/>
              </a:ext>
            </a:extLst>
          </p:cNvPr>
          <p:cNvPicPr>
            <a:picLocks noChangeAspect="1"/>
          </p:cNvPicPr>
          <p:nvPr/>
        </p:nvPicPr>
        <p:blipFill>
          <a:blip r:embed="rId3"/>
          <a:srcRect/>
          <a:stretch/>
        </p:blipFill>
        <p:spPr>
          <a:xfrm>
            <a:off x="5173819" y="3170235"/>
            <a:ext cx="1748968" cy="1748968"/>
          </a:xfrm>
          <a:prstGeom prst="rect">
            <a:avLst/>
          </a:prstGeom>
          <a:effectLst>
            <a:glow rad="12700">
              <a:schemeClr val="bg1"/>
            </a:glow>
          </a:effectLst>
        </p:spPr>
      </p:pic>
      <p:sp>
        <p:nvSpPr>
          <p:cNvPr id="6" name="Textfeld 5">
            <a:extLst>
              <a:ext uri="{FF2B5EF4-FFF2-40B4-BE49-F238E27FC236}">
                <a16:creationId xmlns:a16="http://schemas.microsoft.com/office/drawing/2014/main" id="{ABB11992-959F-38D3-C40C-489BA330A632}"/>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22371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1.66667E-6 3.7037E-7 L 0.37044 0.59352 " pathEditMode="relative" rAng="0" ptsTypes="AA">
                                      <p:cBhvr>
                                        <p:cTn id="64" dur="2000" fill="hold"/>
                                        <p:tgtEl>
                                          <p:spTgt spid="50"/>
                                        </p:tgtEl>
                                        <p:attrNameLst>
                                          <p:attrName>ppt_x</p:attrName>
                                          <p:attrName>ppt_y</p:attrName>
                                        </p:attrNameLst>
                                      </p:cBhvr>
                                      <p:rCtr x="18516" y="29676"/>
                                    </p:animMotion>
                                  </p:childTnLst>
                                </p:cTn>
                              </p:par>
                              <p:par>
                                <p:cTn id="65" presetID="0" presetClass="path" presetSubtype="0" accel="50000" decel="50000" fill="hold" nodeType="withEffect">
                                  <p:stCondLst>
                                    <p:cond delay="0"/>
                                  </p:stCondLst>
                                  <p:childTnLst>
                                    <p:animMotion origin="layout" path="M 3.125E-6 3.7037E-7 L 0.37044 0.59352 " pathEditMode="relative" rAng="0" ptsTypes="AA">
                                      <p:cBhvr>
                                        <p:cTn id="66" dur="2000" fill="hold"/>
                                        <p:tgtEl>
                                          <p:spTgt spid="49"/>
                                        </p:tgtEl>
                                        <p:attrNameLst>
                                          <p:attrName>ppt_x</p:attrName>
                                          <p:attrName>ppt_y</p:attrName>
                                        </p:attrNameLst>
                                      </p:cBhvr>
                                      <p:rCtr x="18516" y="29676"/>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9"/>
                                        </p:tgtEl>
                                        <p:attrNameLst>
                                          <p:attrName>style.visibility</p:attrName>
                                        </p:attrNameLst>
                                      </p:cBhvr>
                                      <p:to>
                                        <p:strVal val="visible"/>
                                      </p:to>
                                    </p:set>
                                    <p:animEffect transition="in" filter="fade">
                                      <p:cBhvr>
                                        <p:cTn id="71"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149" grpId="0"/>
      <p:bldP spid="3" grpId="0"/>
      <p:bldP spid="4" grpId="0"/>
      <p:bldP spid="5"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feld 145">
            <a:extLst>
              <a:ext uri="{FF2B5EF4-FFF2-40B4-BE49-F238E27FC236}">
                <a16:creationId xmlns:a16="http://schemas.microsoft.com/office/drawing/2014/main" id="{CEF7C4D4-1527-EBFF-57C0-4CC3E2CB6065}"/>
              </a:ext>
            </a:extLst>
          </p:cNvPr>
          <p:cNvSpPr txBox="1"/>
          <p:nvPr/>
        </p:nvSpPr>
        <p:spPr>
          <a:xfrm>
            <a:off x="2548477" y="3495989"/>
            <a:ext cx="340157" cy="461665"/>
          </a:xfrm>
          <a:prstGeom prst="rect">
            <a:avLst/>
          </a:prstGeom>
          <a:noFill/>
        </p:spPr>
        <p:txBody>
          <a:bodyPr wrap="none" rtlCol="0" anchor="ctr">
            <a:spAutoFit/>
          </a:bodyPr>
          <a:lstStyle/>
          <a:p>
            <a:pPr algn="ctr"/>
            <a:r>
              <a:rPr lang="de-DE" sz="2400" strike="sngStrike" dirty="0">
                <a:latin typeface="Be Vietnam" pitchFamily="2" charset="77"/>
              </a:rPr>
              <a:t>3</a:t>
            </a:r>
          </a:p>
        </p:txBody>
      </p:sp>
      <p:sp>
        <p:nvSpPr>
          <p:cNvPr id="66" name="Rechteck 65">
            <a:extLst>
              <a:ext uri="{FF2B5EF4-FFF2-40B4-BE49-F238E27FC236}">
                <a16:creationId xmlns:a16="http://schemas.microsoft.com/office/drawing/2014/main" id="{EDBFF1B9-0759-6829-6B38-23884A31BD79}"/>
              </a:ext>
            </a:extLst>
          </p:cNvPr>
          <p:cNvSpPr/>
          <p:nvPr/>
        </p:nvSpPr>
        <p:spPr>
          <a:xfrm>
            <a:off x="2223142" y="46881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516421B5-6D78-2109-390B-6B9003835FA1}"/>
              </a:ext>
            </a:extLst>
          </p:cNvPr>
          <p:cNvSpPr txBox="1"/>
          <p:nvPr/>
        </p:nvSpPr>
        <p:spPr>
          <a:xfrm>
            <a:off x="3050809" y="3503131"/>
            <a:ext cx="364203"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17" name="Textfeld 16">
            <a:extLst>
              <a:ext uri="{FF2B5EF4-FFF2-40B4-BE49-F238E27FC236}">
                <a16:creationId xmlns:a16="http://schemas.microsoft.com/office/drawing/2014/main" id="{0E4EB7C4-4048-6A0E-B711-F8BC27F4C25F}"/>
              </a:ext>
            </a:extLst>
          </p:cNvPr>
          <p:cNvSpPr txBox="1"/>
          <p:nvPr/>
        </p:nvSpPr>
        <p:spPr>
          <a:xfrm>
            <a:off x="3576995" y="3503131"/>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8" name="Textfeld 17">
            <a:extLst>
              <a:ext uri="{FF2B5EF4-FFF2-40B4-BE49-F238E27FC236}">
                <a16:creationId xmlns:a16="http://schemas.microsoft.com/office/drawing/2014/main" id="{168163EA-A12C-3654-8BE0-1531DA1D0897}"/>
              </a:ext>
            </a:extLst>
          </p:cNvPr>
          <p:cNvSpPr txBox="1"/>
          <p:nvPr/>
        </p:nvSpPr>
        <p:spPr>
          <a:xfrm>
            <a:off x="2564892" y="3574140"/>
            <a:ext cx="269647" cy="350998"/>
          </a:xfrm>
          <a:prstGeom prst="rect">
            <a:avLst/>
          </a:prstGeom>
          <a:solidFill>
            <a:schemeClr val="bg1"/>
          </a:solidFill>
        </p:spPr>
        <p:txBody>
          <a:bodyPr wrap="square" rtlCol="0" anchor="ctr">
            <a:spAutoFit/>
          </a:bodyPr>
          <a:lstStyle/>
          <a:p>
            <a:pPr algn="ctr"/>
            <a:endParaRPr lang="de-DE" sz="2400" dirty="0">
              <a:latin typeface="Be Vietnam" pitchFamily="2" charset="77"/>
            </a:endParaRPr>
          </a:p>
        </p:txBody>
      </p:sp>
      <p:sp>
        <p:nvSpPr>
          <p:cNvPr id="19" name="Textfeld 18">
            <a:extLst>
              <a:ext uri="{FF2B5EF4-FFF2-40B4-BE49-F238E27FC236}">
                <a16:creationId xmlns:a16="http://schemas.microsoft.com/office/drawing/2014/main" id="{86699D9A-3D6E-89C5-A743-698166CC6593}"/>
              </a:ext>
            </a:extLst>
          </p:cNvPr>
          <p:cNvSpPr txBox="1"/>
          <p:nvPr/>
        </p:nvSpPr>
        <p:spPr>
          <a:xfrm>
            <a:off x="2586798" y="3974618"/>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0" name="Textfeld 19">
            <a:extLst>
              <a:ext uri="{FF2B5EF4-FFF2-40B4-BE49-F238E27FC236}">
                <a16:creationId xmlns:a16="http://schemas.microsoft.com/office/drawing/2014/main" id="{C51154DC-277C-0927-0075-BFA5948B1E74}"/>
              </a:ext>
            </a:extLst>
          </p:cNvPr>
          <p:cNvSpPr txBox="1"/>
          <p:nvPr/>
        </p:nvSpPr>
        <p:spPr>
          <a:xfrm>
            <a:off x="3050006" y="3974619"/>
            <a:ext cx="36580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1" name="Textfeld 20">
            <a:extLst>
              <a:ext uri="{FF2B5EF4-FFF2-40B4-BE49-F238E27FC236}">
                <a16:creationId xmlns:a16="http://schemas.microsoft.com/office/drawing/2014/main" id="{66A52905-F85F-12E0-A4CD-5BD890F871D0}"/>
              </a:ext>
            </a:extLst>
          </p:cNvPr>
          <p:cNvSpPr txBox="1"/>
          <p:nvPr/>
        </p:nvSpPr>
        <p:spPr>
          <a:xfrm>
            <a:off x="3576995" y="397461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2" name="Textfeld 21">
            <a:extLst>
              <a:ext uri="{FF2B5EF4-FFF2-40B4-BE49-F238E27FC236}">
                <a16:creationId xmlns:a16="http://schemas.microsoft.com/office/drawing/2014/main" id="{B96B3ECC-227F-0402-1FAB-BC6041DA0A92}"/>
              </a:ext>
            </a:extLst>
          </p:cNvPr>
          <p:cNvSpPr txBox="1"/>
          <p:nvPr/>
        </p:nvSpPr>
        <p:spPr>
          <a:xfrm>
            <a:off x="2520540" y="2551198"/>
            <a:ext cx="39305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H</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3" name="Textfeld 22">
            <a:extLst>
              <a:ext uri="{FF2B5EF4-FFF2-40B4-BE49-F238E27FC236}">
                <a16:creationId xmlns:a16="http://schemas.microsoft.com/office/drawing/2014/main" id="{7C464AE5-0320-E1E9-184D-82F1D6C0ACDD}"/>
              </a:ext>
            </a:extLst>
          </p:cNvPr>
          <p:cNvSpPr txBox="1"/>
          <p:nvPr/>
        </p:nvSpPr>
        <p:spPr>
          <a:xfrm>
            <a:off x="3045999" y="2551198"/>
            <a:ext cx="373820" cy="461665"/>
          </a:xfrm>
          <a:prstGeom prst="rect">
            <a:avLst/>
          </a:prstGeom>
          <a:noFill/>
        </p:spPr>
        <p:txBody>
          <a:bodyPr wrap="none" rtlCol="0" anchor="ctr">
            <a:spAutoFit/>
          </a:bodyPr>
          <a:lstStyle>
            <a:defPPr>
              <a:defRPr lang="de-DE"/>
            </a:defPPr>
            <a:lvl1pPr marR="0" lvl="0" indent="0" algn="ctr" fontAlgn="auto">
              <a:lnSpc>
                <a:spcPct val="100000"/>
              </a:lnSpc>
              <a:spcBef>
                <a:spcPts val="0"/>
              </a:spcBef>
              <a:spcAft>
                <a:spcPts val="0"/>
              </a:spcAft>
              <a:buClrTx/>
              <a:buSzTx/>
              <a:buFontTx/>
              <a:buNone/>
              <a:tabLst/>
              <a:defRPr sz="2200">
                <a:solidFill>
                  <a:prstClr val="black"/>
                </a:solidFill>
                <a:latin typeface="Be Vietnam" pitchFamily="2" charset="77"/>
              </a:defRPr>
            </a:lvl1pPr>
          </a:lstStyle>
          <a:p>
            <a:r>
              <a:rPr lang="de-DE" sz="2400" dirty="0"/>
              <a:t>Z</a:t>
            </a:r>
          </a:p>
        </p:txBody>
      </p:sp>
      <p:sp>
        <p:nvSpPr>
          <p:cNvPr id="24" name="Textfeld 23">
            <a:extLst>
              <a:ext uri="{FF2B5EF4-FFF2-40B4-BE49-F238E27FC236}">
                <a16:creationId xmlns:a16="http://schemas.microsoft.com/office/drawing/2014/main" id="{8276ADCF-FC1D-1713-EA18-707C91999A76}"/>
              </a:ext>
            </a:extLst>
          </p:cNvPr>
          <p:cNvSpPr txBox="1"/>
          <p:nvPr/>
        </p:nvSpPr>
        <p:spPr>
          <a:xfrm>
            <a:off x="3567377" y="2551199"/>
            <a:ext cx="3593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E</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25" name="Gerade Verbindung 24">
            <a:extLst>
              <a:ext uri="{FF2B5EF4-FFF2-40B4-BE49-F238E27FC236}">
                <a16:creationId xmlns:a16="http://schemas.microsoft.com/office/drawing/2014/main" id="{7C5DD92B-2ED5-829B-BADD-5D9D55481BA8}"/>
              </a:ext>
            </a:extLst>
          </p:cNvPr>
          <p:cNvCxnSpPr>
            <a:cxnSpLocks/>
          </p:cNvCxnSpPr>
          <p:nvPr/>
        </p:nvCxnSpPr>
        <p:spPr>
          <a:xfrm>
            <a:off x="1440466"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6" name="Gerade Verbindung 25">
            <a:extLst>
              <a:ext uri="{FF2B5EF4-FFF2-40B4-BE49-F238E27FC236}">
                <a16:creationId xmlns:a16="http://schemas.microsoft.com/office/drawing/2014/main" id="{1F5DDE44-7ABA-77A3-3DBC-AA31DCE389A6}"/>
              </a:ext>
            </a:extLst>
          </p:cNvPr>
          <p:cNvCxnSpPr>
            <a:cxnSpLocks/>
          </p:cNvCxnSpPr>
          <p:nvPr/>
        </p:nvCxnSpPr>
        <p:spPr>
          <a:xfrm>
            <a:off x="195005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7" name="Gerade Verbindung 26">
            <a:extLst>
              <a:ext uri="{FF2B5EF4-FFF2-40B4-BE49-F238E27FC236}">
                <a16:creationId xmlns:a16="http://schemas.microsoft.com/office/drawing/2014/main" id="{03B077E8-0BAF-75D9-B330-82B1E53FFD76}"/>
              </a:ext>
            </a:extLst>
          </p:cNvPr>
          <p:cNvCxnSpPr>
            <a:cxnSpLocks/>
          </p:cNvCxnSpPr>
          <p:nvPr/>
        </p:nvCxnSpPr>
        <p:spPr>
          <a:xfrm>
            <a:off x="245840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8" name="Gerade Verbindung 27">
            <a:extLst>
              <a:ext uri="{FF2B5EF4-FFF2-40B4-BE49-F238E27FC236}">
                <a16:creationId xmlns:a16="http://schemas.microsoft.com/office/drawing/2014/main" id="{B8B9EA65-3D74-22A6-D58C-335219567F2E}"/>
              </a:ext>
            </a:extLst>
          </p:cNvPr>
          <p:cNvCxnSpPr>
            <a:cxnSpLocks/>
          </p:cNvCxnSpPr>
          <p:nvPr/>
        </p:nvCxnSpPr>
        <p:spPr>
          <a:xfrm>
            <a:off x="2975732"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2" name="Gerade Verbindung 31">
            <a:extLst>
              <a:ext uri="{FF2B5EF4-FFF2-40B4-BE49-F238E27FC236}">
                <a16:creationId xmlns:a16="http://schemas.microsoft.com/office/drawing/2014/main" id="{8E2EF0EC-40D0-8BE1-F9C7-F472E61AD075}"/>
              </a:ext>
            </a:extLst>
          </p:cNvPr>
          <p:cNvCxnSpPr>
            <a:cxnSpLocks/>
          </p:cNvCxnSpPr>
          <p:nvPr/>
        </p:nvCxnSpPr>
        <p:spPr>
          <a:xfrm>
            <a:off x="3490087"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4" name="Gerade Verbindung 33">
            <a:extLst>
              <a:ext uri="{FF2B5EF4-FFF2-40B4-BE49-F238E27FC236}">
                <a16:creationId xmlns:a16="http://schemas.microsoft.com/office/drawing/2014/main" id="{A3E9E3FA-B803-E650-CE4A-4C8CF2F54DC2}"/>
              </a:ext>
            </a:extLst>
          </p:cNvPr>
          <p:cNvCxnSpPr>
            <a:cxnSpLocks/>
          </p:cNvCxnSpPr>
          <p:nvPr/>
        </p:nvCxnSpPr>
        <p:spPr>
          <a:xfrm>
            <a:off x="4004061"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8" name="Gerade Verbindung 37">
            <a:extLst>
              <a:ext uri="{FF2B5EF4-FFF2-40B4-BE49-F238E27FC236}">
                <a16:creationId xmlns:a16="http://schemas.microsoft.com/office/drawing/2014/main" id="{4D9C2B3A-8390-00F2-C9F7-BA33608EDD18}"/>
              </a:ext>
            </a:extLst>
          </p:cNvPr>
          <p:cNvCxnSpPr>
            <a:cxnSpLocks/>
          </p:cNvCxnSpPr>
          <p:nvPr/>
        </p:nvCxnSpPr>
        <p:spPr>
          <a:xfrm>
            <a:off x="1164242" y="25450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9" name="Gerade Verbindung 38">
            <a:extLst>
              <a:ext uri="{FF2B5EF4-FFF2-40B4-BE49-F238E27FC236}">
                <a16:creationId xmlns:a16="http://schemas.microsoft.com/office/drawing/2014/main" id="{33C77F54-C5D7-3A27-C9AF-176A266701FD}"/>
              </a:ext>
            </a:extLst>
          </p:cNvPr>
          <p:cNvCxnSpPr>
            <a:cxnSpLocks/>
          </p:cNvCxnSpPr>
          <p:nvPr/>
        </p:nvCxnSpPr>
        <p:spPr>
          <a:xfrm>
            <a:off x="1164242" y="301896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0" name="Gerade Verbindung 39">
            <a:extLst>
              <a:ext uri="{FF2B5EF4-FFF2-40B4-BE49-F238E27FC236}">
                <a16:creationId xmlns:a16="http://schemas.microsoft.com/office/drawing/2014/main" id="{4237042E-90A4-96BE-003D-5B45B7832EFA}"/>
              </a:ext>
            </a:extLst>
          </p:cNvPr>
          <p:cNvCxnSpPr>
            <a:cxnSpLocks/>
          </p:cNvCxnSpPr>
          <p:nvPr/>
        </p:nvCxnSpPr>
        <p:spPr>
          <a:xfrm>
            <a:off x="1164242" y="34975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1" name="Gerade Verbindung 40">
            <a:extLst>
              <a:ext uri="{FF2B5EF4-FFF2-40B4-BE49-F238E27FC236}">
                <a16:creationId xmlns:a16="http://schemas.microsoft.com/office/drawing/2014/main" id="{58635EEB-299F-484E-2016-C72CF321A8C4}"/>
              </a:ext>
            </a:extLst>
          </p:cNvPr>
          <p:cNvCxnSpPr>
            <a:cxnSpLocks/>
          </p:cNvCxnSpPr>
          <p:nvPr/>
        </p:nvCxnSpPr>
        <p:spPr>
          <a:xfrm>
            <a:off x="1164242" y="3970331"/>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3" name="Gerade Verbindung 42">
            <a:extLst>
              <a:ext uri="{FF2B5EF4-FFF2-40B4-BE49-F238E27FC236}">
                <a16:creationId xmlns:a16="http://schemas.microsoft.com/office/drawing/2014/main" id="{A65E6F3D-8DCF-3517-394E-B9F11B0060FC}"/>
              </a:ext>
            </a:extLst>
          </p:cNvPr>
          <p:cNvCxnSpPr>
            <a:cxnSpLocks/>
          </p:cNvCxnSpPr>
          <p:nvPr/>
        </p:nvCxnSpPr>
        <p:spPr>
          <a:xfrm>
            <a:off x="1164242" y="4440572"/>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4" name="Gerade Verbindung 43">
            <a:extLst>
              <a:ext uri="{FF2B5EF4-FFF2-40B4-BE49-F238E27FC236}">
                <a16:creationId xmlns:a16="http://schemas.microsoft.com/office/drawing/2014/main" id="{082E8864-E619-307D-6D9F-B0CF3C102271}"/>
              </a:ext>
            </a:extLst>
          </p:cNvPr>
          <p:cNvCxnSpPr>
            <a:cxnSpLocks/>
          </p:cNvCxnSpPr>
          <p:nvPr/>
        </p:nvCxnSpPr>
        <p:spPr>
          <a:xfrm>
            <a:off x="1164242" y="4919203"/>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45" name="Textfeld 44">
            <a:extLst>
              <a:ext uri="{FF2B5EF4-FFF2-40B4-BE49-F238E27FC236}">
                <a16:creationId xmlns:a16="http://schemas.microsoft.com/office/drawing/2014/main" id="{C7F27F18-B333-D696-09F6-63FD5CF76D65}"/>
              </a:ext>
            </a:extLst>
          </p:cNvPr>
          <p:cNvSpPr txBox="1"/>
          <p:nvPr/>
        </p:nvSpPr>
        <p:spPr>
          <a:xfrm>
            <a:off x="1461898" y="4151940"/>
            <a:ext cx="2723823" cy="369332"/>
          </a:xfrm>
          <a:prstGeom prst="rect">
            <a:avLst/>
          </a:prstGeom>
          <a:noFill/>
        </p:spPr>
        <p:txBody>
          <a:bodyPr wrap="none" rtlCol="0">
            <a:spAutoFit/>
          </a:bodyPr>
          <a:lstStyle/>
          <a:p>
            <a:r>
              <a:rPr lang="de-DE" dirty="0"/>
              <a:t>______________________</a:t>
            </a:r>
          </a:p>
        </p:txBody>
      </p:sp>
      <p:sp>
        <p:nvSpPr>
          <p:cNvPr id="149" name="Textfeld 148">
            <a:extLst>
              <a:ext uri="{FF2B5EF4-FFF2-40B4-BE49-F238E27FC236}">
                <a16:creationId xmlns:a16="http://schemas.microsoft.com/office/drawing/2014/main" id="{E2C4C846-54A0-E7E5-8D5B-9E35763F9C30}"/>
              </a:ext>
            </a:extLst>
          </p:cNvPr>
          <p:cNvSpPr txBox="1"/>
          <p:nvPr/>
        </p:nvSpPr>
        <p:spPr>
          <a:xfrm>
            <a:off x="3584655" y="4463204"/>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 name="Textfeld 2">
            <a:extLst>
              <a:ext uri="{FF2B5EF4-FFF2-40B4-BE49-F238E27FC236}">
                <a16:creationId xmlns:a16="http://schemas.microsoft.com/office/drawing/2014/main" id="{AD402550-83D4-E37F-67E4-EA326A7F3FE2}"/>
              </a:ext>
            </a:extLst>
          </p:cNvPr>
          <p:cNvSpPr txBox="1"/>
          <p:nvPr/>
        </p:nvSpPr>
        <p:spPr>
          <a:xfrm>
            <a:off x="2093393" y="3993946"/>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noProof="0" dirty="0">
                <a:ln>
                  <a:noFill/>
                </a:ln>
                <a:solidFill>
                  <a:prstClr val="black"/>
                </a:solidFill>
                <a:effectLst/>
                <a:uLnTx/>
                <a:uFillTx/>
                <a:latin typeface="Be Vietnam" pitchFamily="2" charset="77"/>
              </a:rPr>
              <a:t>-</a:t>
            </a:r>
          </a:p>
        </p:txBody>
      </p:sp>
      <p:sp>
        <p:nvSpPr>
          <p:cNvPr id="5" name="Textfeld 4">
            <a:extLst>
              <a:ext uri="{FF2B5EF4-FFF2-40B4-BE49-F238E27FC236}">
                <a16:creationId xmlns:a16="http://schemas.microsoft.com/office/drawing/2014/main" id="{83E98F42-0716-B6CC-684F-CFA889D28A2D}"/>
              </a:ext>
            </a:extLst>
          </p:cNvPr>
          <p:cNvSpPr txBox="1"/>
          <p:nvPr/>
        </p:nvSpPr>
        <p:spPr>
          <a:xfrm>
            <a:off x="2585122" y="3503131"/>
            <a:ext cx="267120" cy="461665"/>
          </a:xfrm>
          <a:prstGeom prst="rect">
            <a:avLst/>
          </a:prstGeom>
          <a:solidFill>
            <a:schemeClr val="bg1"/>
          </a:solidFill>
        </p:spPr>
        <p:txBody>
          <a:bodyPr wrap="square" rtlCol="0" anchor="ctr">
            <a:spAutoFit/>
          </a:bodyPr>
          <a:lstStyle/>
          <a:p>
            <a:pPr algn="ctr"/>
            <a:r>
              <a:rPr lang="de-DE" sz="2400" dirty="0">
                <a:latin typeface="Be Vietnam" pitchFamily="2" charset="77"/>
              </a:rPr>
              <a:t>3</a:t>
            </a:r>
          </a:p>
        </p:txBody>
      </p:sp>
      <p:sp>
        <p:nvSpPr>
          <p:cNvPr id="11" name="Textfeld 10">
            <a:extLst>
              <a:ext uri="{FF2B5EF4-FFF2-40B4-BE49-F238E27FC236}">
                <a16:creationId xmlns:a16="http://schemas.microsoft.com/office/drawing/2014/main" id="{778468C7-56AF-2387-5D05-E2C19A1CE587}"/>
              </a:ext>
            </a:extLst>
          </p:cNvPr>
          <p:cNvSpPr txBox="1"/>
          <p:nvPr/>
        </p:nvSpPr>
        <p:spPr>
          <a:xfrm>
            <a:off x="1115360" y="1861611"/>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sp>
        <p:nvSpPr>
          <p:cNvPr id="12" name="Rechteck 11">
            <a:extLst>
              <a:ext uri="{FF2B5EF4-FFF2-40B4-BE49-F238E27FC236}">
                <a16:creationId xmlns:a16="http://schemas.microsoft.com/office/drawing/2014/main" id="{B7E874F1-41D6-060C-4906-47B235BEBB93}"/>
              </a:ext>
            </a:extLst>
          </p:cNvPr>
          <p:cNvSpPr/>
          <p:nvPr/>
        </p:nvSpPr>
        <p:spPr>
          <a:xfrm>
            <a:off x="2965402" y="2551198"/>
            <a:ext cx="513974" cy="2380208"/>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Abgerundetes Rechteck 47">
            <a:extLst>
              <a:ext uri="{FF2B5EF4-FFF2-40B4-BE49-F238E27FC236}">
                <a16:creationId xmlns:a16="http://schemas.microsoft.com/office/drawing/2014/main" id="{F51778D8-7E5D-D983-80E7-832001B1A15E}"/>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2. Schriftlich subtrahieren mit Entbündeln</a:t>
            </a:r>
          </a:p>
        </p:txBody>
      </p:sp>
      <p:pic>
        <p:nvPicPr>
          <p:cNvPr id="2" name="Grafik 1">
            <a:extLst>
              <a:ext uri="{FF2B5EF4-FFF2-40B4-BE49-F238E27FC236}">
                <a16:creationId xmlns:a16="http://schemas.microsoft.com/office/drawing/2014/main" id="{37C1DBF2-4623-886A-A34D-D9228A79614E}"/>
              </a:ext>
            </a:extLst>
          </p:cNvPr>
          <p:cNvPicPr>
            <a:picLocks noChangeAspect="1"/>
          </p:cNvPicPr>
          <p:nvPr/>
        </p:nvPicPr>
        <p:blipFill>
          <a:blip r:embed="rId3"/>
          <a:srcRect/>
          <a:stretch/>
        </p:blipFill>
        <p:spPr>
          <a:xfrm>
            <a:off x="4846926" y="2784728"/>
            <a:ext cx="1748968" cy="1748968"/>
          </a:xfrm>
          <a:prstGeom prst="rect">
            <a:avLst/>
          </a:prstGeom>
          <a:effectLst>
            <a:glow rad="12700">
              <a:schemeClr val="bg1"/>
            </a:glow>
          </a:effectLst>
        </p:spPr>
      </p:pic>
      <p:pic>
        <p:nvPicPr>
          <p:cNvPr id="4" name="Grafik 3">
            <a:extLst>
              <a:ext uri="{FF2B5EF4-FFF2-40B4-BE49-F238E27FC236}">
                <a16:creationId xmlns:a16="http://schemas.microsoft.com/office/drawing/2014/main" id="{E6248928-B834-DFD7-687B-38C5D09C3B01}"/>
              </a:ext>
            </a:extLst>
          </p:cNvPr>
          <p:cNvPicPr>
            <a:picLocks noChangeAspect="1"/>
          </p:cNvPicPr>
          <p:nvPr/>
        </p:nvPicPr>
        <p:blipFill>
          <a:blip r:embed="rId3"/>
          <a:srcRect/>
          <a:stretch/>
        </p:blipFill>
        <p:spPr>
          <a:xfrm>
            <a:off x="4999326" y="2937128"/>
            <a:ext cx="1748968" cy="1748968"/>
          </a:xfrm>
          <a:prstGeom prst="rect">
            <a:avLst/>
          </a:prstGeom>
          <a:effectLst>
            <a:glow rad="12700">
              <a:schemeClr val="bg1"/>
            </a:glow>
          </a:effectLst>
        </p:spPr>
      </p:pic>
      <p:pic>
        <p:nvPicPr>
          <p:cNvPr id="15" name="Grafik 14">
            <a:extLst>
              <a:ext uri="{FF2B5EF4-FFF2-40B4-BE49-F238E27FC236}">
                <a16:creationId xmlns:a16="http://schemas.microsoft.com/office/drawing/2014/main" id="{A26B5346-E4B8-8C81-952B-8FD7B2B4F961}"/>
              </a:ext>
            </a:extLst>
          </p:cNvPr>
          <p:cNvPicPr>
            <a:picLocks noChangeAspect="1"/>
          </p:cNvPicPr>
          <p:nvPr/>
        </p:nvPicPr>
        <p:blipFill>
          <a:blip r:embed="rId4"/>
          <a:srcRect/>
          <a:stretch/>
        </p:blipFill>
        <p:spPr>
          <a:xfrm>
            <a:off x="7435382" y="2810803"/>
            <a:ext cx="1722864" cy="222304"/>
          </a:xfrm>
          <a:prstGeom prst="rect">
            <a:avLst/>
          </a:prstGeom>
        </p:spPr>
      </p:pic>
      <p:pic>
        <p:nvPicPr>
          <p:cNvPr id="33" name="Grafik 32">
            <a:extLst>
              <a:ext uri="{FF2B5EF4-FFF2-40B4-BE49-F238E27FC236}">
                <a16:creationId xmlns:a16="http://schemas.microsoft.com/office/drawing/2014/main" id="{FB3BADFD-EA9A-8CB4-71DE-9A182D2F118F}"/>
              </a:ext>
            </a:extLst>
          </p:cNvPr>
          <p:cNvPicPr>
            <a:picLocks noChangeAspect="1"/>
          </p:cNvPicPr>
          <p:nvPr/>
        </p:nvPicPr>
        <p:blipFill>
          <a:blip r:embed="rId5"/>
          <a:srcRect/>
          <a:stretch/>
        </p:blipFill>
        <p:spPr>
          <a:xfrm>
            <a:off x="9777751" y="2804487"/>
            <a:ext cx="234936" cy="234936"/>
          </a:xfrm>
          <a:prstGeom prst="rect">
            <a:avLst/>
          </a:prstGeom>
        </p:spPr>
      </p:pic>
      <p:pic>
        <p:nvPicPr>
          <p:cNvPr id="47" name="Grafik 46">
            <a:extLst>
              <a:ext uri="{FF2B5EF4-FFF2-40B4-BE49-F238E27FC236}">
                <a16:creationId xmlns:a16="http://schemas.microsoft.com/office/drawing/2014/main" id="{A2B7C749-5361-4D54-BE56-CE300119B4F1}"/>
              </a:ext>
            </a:extLst>
          </p:cNvPr>
          <p:cNvPicPr>
            <a:picLocks noChangeAspect="1"/>
          </p:cNvPicPr>
          <p:nvPr/>
        </p:nvPicPr>
        <p:blipFill>
          <a:blip r:embed="rId4"/>
          <a:srcRect/>
          <a:stretch/>
        </p:blipFill>
        <p:spPr>
          <a:xfrm>
            <a:off x="7435382" y="3071286"/>
            <a:ext cx="1722864" cy="222304"/>
          </a:xfrm>
          <a:prstGeom prst="rect">
            <a:avLst/>
          </a:prstGeom>
        </p:spPr>
      </p:pic>
      <p:pic>
        <p:nvPicPr>
          <p:cNvPr id="49" name="Grafik 48">
            <a:extLst>
              <a:ext uri="{FF2B5EF4-FFF2-40B4-BE49-F238E27FC236}">
                <a16:creationId xmlns:a16="http://schemas.microsoft.com/office/drawing/2014/main" id="{28A94902-DFD3-FE21-D5FD-BAEEBADB83BE}"/>
              </a:ext>
            </a:extLst>
          </p:cNvPr>
          <p:cNvPicPr>
            <a:picLocks noChangeAspect="1"/>
          </p:cNvPicPr>
          <p:nvPr/>
        </p:nvPicPr>
        <p:blipFill>
          <a:blip r:embed="rId6"/>
          <a:srcRect/>
          <a:stretch/>
        </p:blipFill>
        <p:spPr>
          <a:xfrm>
            <a:off x="7429991" y="5738180"/>
            <a:ext cx="1722858" cy="222304"/>
          </a:xfrm>
          <a:prstGeom prst="rect">
            <a:avLst/>
          </a:prstGeom>
        </p:spPr>
      </p:pic>
      <p:pic>
        <p:nvPicPr>
          <p:cNvPr id="50" name="Grafik 49">
            <a:extLst>
              <a:ext uri="{FF2B5EF4-FFF2-40B4-BE49-F238E27FC236}">
                <a16:creationId xmlns:a16="http://schemas.microsoft.com/office/drawing/2014/main" id="{96E24260-3559-07C2-3964-3221A0DC52D8}"/>
              </a:ext>
            </a:extLst>
          </p:cNvPr>
          <p:cNvPicPr>
            <a:picLocks noChangeAspect="1"/>
          </p:cNvPicPr>
          <p:nvPr/>
        </p:nvPicPr>
        <p:blipFill>
          <a:blip r:embed="rId4"/>
          <a:srcRect/>
          <a:stretch/>
        </p:blipFill>
        <p:spPr>
          <a:xfrm>
            <a:off x="7429985" y="5484095"/>
            <a:ext cx="1722864" cy="222304"/>
          </a:xfrm>
          <a:prstGeom prst="rect">
            <a:avLst/>
          </a:prstGeom>
        </p:spPr>
      </p:pic>
      <p:pic>
        <p:nvPicPr>
          <p:cNvPr id="51" name="Grafik 50">
            <a:extLst>
              <a:ext uri="{FF2B5EF4-FFF2-40B4-BE49-F238E27FC236}">
                <a16:creationId xmlns:a16="http://schemas.microsoft.com/office/drawing/2014/main" id="{10002743-4446-BBA3-0470-5243BB62E25A}"/>
              </a:ext>
            </a:extLst>
          </p:cNvPr>
          <p:cNvPicPr>
            <a:picLocks noChangeAspect="1"/>
          </p:cNvPicPr>
          <p:nvPr/>
        </p:nvPicPr>
        <p:blipFill>
          <a:blip r:embed="rId4"/>
          <a:srcRect/>
          <a:stretch/>
        </p:blipFill>
        <p:spPr>
          <a:xfrm>
            <a:off x="7429985" y="5164957"/>
            <a:ext cx="1722864" cy="222304"/>
          </a:xfrm>
          <a:prstGeom prst="rect">
            <a:avLst/>
          </a:prstGeom>
        </p:spPr>
      </p:pic>
      <p:pic>
        <p:nvPicPr>
          <p:cNvPr id="52" name="Grafik 51">
            <a:extLst>
              <a:ext uri="{FF2B5EF4-FFF2-40B4-BE49-F238E27FC236}">
                <a16:creationId xmlns:a16="http://schemas.microsoft.com/office/drawing/2014/main" id="{6A4A2B6A-D9D9-CBB9-C464-EB9B4B2C0FD9}"/>
              </a:ext>
            </a:extLst>
          </p:cNvPr>
          <p:cNvPicPr>
            <a:picLocks noChangeAspect="1"/>
          </p:cNvPicPr>
          <p:nvPr/>
        </p:nvPicPr>
        <p:blipFill>
          <a:blip r:embed="rId4"/>
          <a:srcRect/>
          <a:stretch/>
        </p:blipFill>
        <p:spPr>
          <a:xfrm>
            <a:off x="7429985" y="4915481"/>
            <a:ext cx="1722864" cy="222304"/>
          </a:xfrm>
          <a:prstGeom prst="rect">
            <a:avLst/>
          </a:prstGeom>
        </p:spPr>
      </p:pic>
      <p:pic>
        <p:nvPicPr>
          <p:cNvPr id="53" name="Grafik 52">
            <a:extLst>
              <a:ext uri="{FF2B5EF4-FFF2-40B4-BE49-F238E27FC236}">
                <a16:creationId xmlns:a16="http://schemas.microsoft.com/office/drawing/2014/main" id="{953D3469-A6B9-7FA7-BB9E-4396C9D7DB60}"/>
              </a:ext>
            </a:extLst>
          </p:cNvPr>
          <p:cNvPicPr>
            <a:picLocks noChangeAspect="1"/>
          </p:cNvPicPr>
          <p:nvPr/>
        </p:nvPicPr>
        <p:blipFill>
          <a:blip r:embed="rId4"/>
          <a:srcRect/>
          <a:stretch/>
        </p:blipFill>
        <p:spPr>
          <a:xfrm>
            <a:off x="7429985" y="4668744"/>
            <a:ext cx="1722864" cy="222304"/>
          </a:xfrm>
          <a:prstGeom prst="rect">
            <a:avLst/>
          </a:prstGeom>
        </p:spPr>
      </p:pic>
      <p:pic>
        <p:nvPicPr>
          <p:cNvPr id="54" name="Grafik 53">
            <a:extLst>
              <a:ext uri="{FF2B5EF4-FFF2-40B4-BE49-F238E27FC236}">
                <a16:creationId xmlns:a16="http://schemas.microsoft.com/office/drawing/2014/main" id="{C72D9455-0E2F-665F-4378-AC6BAB3340F2}"/>
              </a:ext>
            </a:extLst>
          </p:cNvPr>
          <p:cNvPicPr>
            <a:picLocks noChangeAspect="1"/>
          </p:cNvPicPr>
          <p:nvPr/>
        </p:nvPicPr>
        <p:blipFill>
          <a:blip r:embed="rId4"/>
          <a:srcRect/>
          <a:stretch/>
        </p:blipFill>
        <p:spPr>
          <a:xfrm>
            <a:off x="7432777" y="4418639"/>
            <a:ext cx="1722864" cy="222304"/>
          </a:xfrm>
          <a:prstGeom prst="rect">
            <a:avLst/>
          </a:prstGeom>
        </p:spPr>
      </p:pic>
      <p:pic>
        <p:nvPicPr>
          <p:cNvPr id="55" name="Grafik 54">
            <a:extLst>
              <a:ext uri="{FF2B5EF4-FFF2-40B4-BE49-F238E27FC236}">
                <a16:creationId xmlns:a16="http://schemas.microsoft.com/office/drawing/2014/main" id="{8C24D580-CFC7-5420-D87F-CB40A7A674AB}"/>
              </a:ext>
            </a:extLst>
          </p:cNvPr>
          <p:cNvPicPr>
            <a:picLocks noChangeAspect="1"/>
          </p:cNvPicPr>
          <p:nvPr/>
        </p:nvPicPr>
        <p:blipFill>
          <a:blip r:embed="rId4"/>
          <a:srcRect/>
          <a:stretch/>
        </p:blipFill>
        <p:spPr>
          <a:xfrm>
            <a:off x="7429985" y="4168140"/>
            <a:ext cx="1722864" cy="222304"/>
          </a:xfrm>
          <a:prstGeom prst="rect">
            <a:avLst/>
          </a:prstGeom>
        </p:spPr>
      </p:pic>
      <p:pic>
        <p:nvPicPr>
          <p:cNvPr id="56" name="Grafik 55">
            <a:extLst>
              <a:ext uri="{FF2B5EF4-FFF2-40B4-BE49-F238E27FC236}">
                <a16:creationId xmlns:a16="http://schemas.microsoft.com/office/drawing/2014/main" id="{FA268CD3-9794-6BC6-4777-3259567AF9E2}"/>
              </a:ext>
            </a:extLst>
          </p:cNvPr>
          <p:cNvPicPr>
            <a:picLocks noChangeAspect="1"/>
          </p:cNvPicPr>
          <p:nvPr/>
        </p:nvPicPr>
        <p:blipFill>
          <a:blip r:embed="rId4"/>
          <a:srcRect/>
          <a:stretch/>
        </p:blipFill>
        <p:spPr>
          <a:xfrm>
            <a:off x="7432777" y="3845189"/>
            <a:ext cx="1722864" cy="222304"/>
          </a:xfrm>
          <a:prstGeom prst="rect">
            <a:avLst/>
          </a:prstGeom>
        </p:spPr>
      </p:pic>
      <p:pic>
        <p:nvPicPr>
          <p:cNvPr id="57" name="Grafik 56">
            <a:extLst>
              <a:ext uri="{FF2B5EF4-FFF2-40B4-BE49-F238E27FC236}">
                <a16:creationId xmlns:a16="http://schemas.microsoft.com/office/drawing/2014/main" id="{5F179B2C-0C3D-4446-02A3-823D2814D545}"/>
              </a:ext>
            </a:extLst>
          </p:cNvPr>
          <p:cNvPicPr>
            <a:picLocks noChangeAspect="1"/>
          </p:cNvPicPr>
          <p:nvPr/>
        </p:nvPicPr>
        <p:blipFill>
          <a:blip r:embed="rId4"/>
          <a:srcRect/>
          <a:stretch/>
        </p:blipFill>
        <p:spPr>
          <a:xfrm>
            <a:off x="7432777" y="3593492"/>
            <a:ext cx="1722864" cy="222304"/>
          </a:xfrm>
          <a:prstGeom prst="rect">
            <a:avLst/>
          </a:prstGeom>
        </p:spPr>
      </p:pic>
      <p:pic>
        <p:nvPicPr>
          <p:cNvPr id="58" name="Grafik 57">
            <a:extLst>
              <a:ext uri="{FF2B5EF4-FFF2-40B4-BE49-F238E27FC236}">
                <a16:creationId xmlns:a16="http://schemas.microsoft.com/office/drawing/2014/main" id="{9B799BEC-7F8F-7DB0-AFBB-05248B043758}"/>
              </a:ext>
            </a:extLst>
          </p:cNvPr>
          <p:cNvPicPr>
            <a:picLocks noChangeAspect="1"/>
          </p:cNvPicPr>
          <p:nvPr/>
        </p:nvPicPr>
        <p:blipFill>
          <a:blip r:embed="rId4"/>
          <a:srcRect/>
          <a:stretch/>
        </p:blipFill>
        <p:spPr>
          <a:xfrm>
            <a:off x="7432777" y="3344785"/>
            <a:ext cx="1722864" cy="222304"/>
          </a:xfrm>
          <a:prstGeom prst="rect">
            <a:avLst/>
          </a:prstGeom>
        </p:spPr>
      </p:pic>
      <p:pic>
        <p:nvPicPr>
          <p:cNvPr id="59" name="Grafik 58">
            <a:extLst>
              <a:ext uri="{FF2B5EF4-FFF2-40B4-BE49-F238E27FC236}">
                <a16:creationId xmlns:a16="http://schemas.microsoft.com/office/drawing/2014/main" id="{A8364A04-23C1-1D32-389F-C57E5C7ED1E7}"/>
              </a:ext>
            </a:extLst>
          </p:cNvPr>
          <p:cNvPicPr>
            <a:picLocks noChangeAspect="1"/>
          </p:cNvPicPr>
          <p:nvPr/>
        </p:nvPicPr>
        <p:blipFill>
          <a:blip r:embed="rId3"/>
          <a:srcRect/>
          <a:stretch/>
        </p:blipFill>
        <p:spPr>
          <a:xfrm>
            <a:off x="5179542" y="3182438"/>
            <a:ext cx="1748968" cy="1748968"/>
          </a:xfrm>
          <a:prstGeom prst="rect">
            <a:avLst/>
          </a:prstGeom>
          <a:effectLst>
            <a:glow rad="12700">
              <a:schemeClr val="bg1"/>
            </a:glow>
          </a:effectLst>
        </p:spPr>
      </p:pic>
      <p:sp>
        <p:nvSpPr>
          <p:cNvPr id="6" name="Textfeld 5">
            <a:extLst>
              <a:ext uri="{FF2B5EF4-FFF2-40B4-BE49-F238E27FC236}">
                <a16:creationId xmlns:a16="http://schemas.microsoft.com/office/drawing/2014/main" id="{2ECF157D-8AFA-D81D-F42B-C8C787564856}"/>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3800472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000" fill="hold"/>
                                        <p:tgtEl>
                                          <p:spTgt spid="49"/>
                                        </p:tgtEl>
                                        <p:attrNameLst>
                                          <p:attrName>ppt_x</p:attrName>
                                        </p:attrNameLst>
                                      </p:cBhvr>
                                      <p:tavLst>
                                        <p:tav tm="0">
                                          <p:val>
                                            <p:strVal val="#ppt_x"/>
                                          </p:val>
                                        </p:tav>
                                        <p:tav tm="100000">
                                          <p:val>
                                            <p:strVal val="#ppt_x"/>
                                          </p:val>
                                        </p:tav>
                                      </p:tavLst>
                                    </p:anim>
                                    <p:anim calcmode="lin" valueType="num">
                                      <p:cBhvr additive="base">
                                        <p:cTn id="8" dur="10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1000" fill="hold"/>
                                        <p:tgtEl>
                                          <p:spTgt spid="50"/>
                                        </p:tgtEl>
                                        <p:attrNameLst>
                                          <p:attrName>ppt_x</p:attrName>
                                        </p:attrNameLst>
                                      </p:cBhvr>
                                      <p:tavLst>
                                        <p:tav tm="0">
                                          <p:val>
                                            <p:strVal val="#ppt_x"/>
                                          </p:val>
                                        </p:tav>
                                        <p:tav tm="100000">
                                          <p:val>
                                            <p:strVal val="#ppt_x"/>
                                          </p:val>
                                        </p:tav>
                                      </p:tavLst>
                                    </p:anim>
                                    <p:anim calcmode="lin" valueType="num">
                                      <p:cBhvr additive="base">
                                        <p:cTn id="12" dur="10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000" fill="hold"/>
                                        <p:tgtEl>
                                          <p:spTgt spid="51"/>
                                        </p:tgtEl>
                                        <p:attrNameLst>
                                          <p:attrName>ppt_x</p:attrName>
                                        </p:attrNameLst>
                                      </p:cBhvr>
                                      <p:tavLst>
                                        <p:tav tm="0">
                                          <p:val>
                                            <p:strVal val="#ppt_x"/>
                                          </p:val>
                                        </p:tav>
                                        <p:tav tm="100000">
                                          <p:val>
                                            <p:strVal val="#ppt_x"/>
                                          </p:val>
                                        </p:tav>
                                      </p:tavLst>
                                    </p:anim>
                                    <p:anim calcmode="lin" valueType="num">
                                      <p:cBhvr additive="base">
                                        <p:cTn id="16" dur="1000" fill="hold"/>
                                        <p:tgtEl>
                                          <p:spTgt spid="5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000" fill="hold"/>
                                        <p:tgtEl>
                                          <p:spTgt spid="52"/>
                                        </p:tgtEl>
                                        <p:attrNameLst>
                                          <p:attrName>ppt_x</p:attrName>
                                        </p:attrNameLst>
                                      </p:cBhvr>
                                      <p:tavLst>
                                        <p:tav tm="0">
                                          <p:val>
                                            <p:strVal val="#ppt_x"/>
                                          </p:val>
                                        </p:tav>
                                        <p:tav tm="100000">
                                          <p:val>
                                            <p:strVal val="#ppt_x"/>
                                          </p:val>
                                        </p:tav>
                                      </p:tavLst>
                                    </p:anim>
                                    <p:anim calcmode="lin" valueType="num">
                                      <p:cBhvr additive="base">
                                        <p:cTn id="20" dur="10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1000" fill="hold"/>
                                        <p:tgtEl>
                                          <p:spTgt spid="53"/>
                                        </p:tgtEl>
                                        <p:attrNameLst>
                                          <p:attrName>ppt_x</p:attrName>
                                        </p:attrNameLst>
                                      </p:cBhvr>
                                      <p:tavLst>
                                        <p:tav tm="0">
                                          <p:val>
                                            <p:strVal val="#ppt_x"/>
                                          </p:val>
                                        </p:tav>
                                        <p:tav tm="100000">
                                          <p:val>
                                            <p:strVal val="#ppt_x"/>
                                          </p:val>
                                        </p:tav>
                                      </p:tavLst>
                                    </p:anim>
                                    <p:anim calcmode="lin" valueType="num">
                                      <p:cBhvr additive="base">
                                        <p:cTn id="24" dur="10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1000" fill="hold"/>
                                        <p:tgtEl>
                                          <p:spTgt spid="54"/>
                                        </p:tgtEl>
                                        <p:attrNameLst>
                                          <p:attrName>ppt_x</p:attrName>
                                        </p:attrNameLst>
                                      </p:cBhvr>
                                      <p:tavLst>
                                        <p:tav tm="0">
                                          <p:val>
                                            <p:strVal val="#ppt_x"/>
                                          </p:val>
                                        </p:tav>
                                        <p:tav tm="100000">
                                          <p:val>
                                            <p:strVal val="#ppt_x"/>
                                          </p:val>
                                        </p:tav>
                                      </p:tavLst>
                                    </p:anim>
                                    <p:anim calcmode="lin" valueType="num">
                                      <p:cBhvr additive="base">
                                        <p:cTn id="28" dur="100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1000" fill="hold"/>
                                        <p:tgtEl>
                                          <p:spTgt spid="55"/>
                                        </p:tgtEl>
                                        <p:attrNameLst>
                                          <p:attrName>ppt_x</p:attrName>
                                        </p:attrNameLst>
                                      </p:cBhvr>
                                      <p:tavLst>
                                        <p:tav tm="0">
                                          <p:val>
                                            <p:strVal val="#ppt_x"/>
                                          </p:val>
                                        </p:tav>
                                        <p:tav tm="100000">
                                          <p:val>
                                            <p:strVal val="#ppt_x"/>
                                          </p:val>
                                        </p:tav>
                                      </p:tavLst>
                                    </p:anim>
                                    <p:anim calcmode="lin" valueType="num">
                                      <p:cBhvr additive="base">
                                        <p:cTn id="32" dur="10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1000" fill="hold"/>
                                        <p:tgtEl>
                                          <p:spTgt spid="56"/>
                                        </p:tgtEl>
                                        <p:attrNameLst>
                                          <p:attrName>ppt_x</p:attrName>
                                        </p:attrNameLst>
                                      </p:cBhvr>
                                      <p:tavLst>
                                        <p:tav tm="0">
                                          <p:val>
                                            <p:strVal val="#ppt_x"/>
                                          </p:val>
                                        </p:tav>
                                        <p:tav tm="100000">
                                          <p:val>
                                            <p:strVal val="#ppt_x"/>
                                          </p:val>
                                        </p:tav>
                                      </p:tavLst>
                                    </p:anim>
                                    <p:anim calcmode="lin" valueType="num">
                                      <p:cBhvr additive="base">
                                        <p:cTn id="36" dur="10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1000" fill="hold"/>
                                        <p:tgtEl>
                                          <p:spTgt spid="57"/>
                                        </p:tgtEl>
                                        <p:attrNameLst>
                                          <p:attrName>ppt_x</p:attrName>
                                        </p:attrNameLst>
                                      </p:cBhvr>
                                      <p:tavLst>
                                        <p:tav tm="0">
                                          <p:val>
                                            <p:strVal val="#ppt_x"/>
                                          </p:val>
                                        </p:tav>
                                        <p:tav tm="100000">
                                          <p:val>
                                            <p:strVal val="#ppt_x"/>
                                          </p:val>
                                        </p:tav>
                                      </p:tavLst>
                                    </p:anim>
                                    <p:anim calcmode="lin" valueType="num">
                                      <p:cBhvr additive="base">
                                        <p:cTn id="40" dur="10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1000" fill="hold"/>
                                        <p:tgtEl>
                                          <p:spTgt spid="58"/>
                                        </p:tgtEl>
                                        <p:attrNameLst>
                                          <p:attrName>ppt_x</p:attrName>
                                        </p:attrNameLst>
                                      </p:cBhvr>
                                      <p:tavLst>
                                        <p:tav tm="0">
                                          <p:val>
                                            <p:strVal val="#ppt_x"/>
                                          </p:val>
                                        </p:tav>
                                        <p:tav tm="100000">
                                          <p:val>
                                            <p:strVal val="#ppt_x"/>
                                          </p:val>
                                        </p:tav>
                                      </p:tavLst>
                                    </p:anim>
                                    <p:anim calcmode="lin" valueType="num">
                                      <p:cBhvr additive="base">
                                        <p:cTn id="44" dur="1000" fill="hold"/>
                                        <p:tgtEl>
                                          <p:spTgt spid="58"/>
                                        </p:tgtEl>
                                        <p:attrNameLst>
                                          <p:attrName>ppt_y</p:attrName>
                                        </p:attrNameLst>
                                      </p:cBhvr>
                                      <p:tavLst>
                                        <p:tav tm="0">
                                          <p:val>
                                            <p:strVal val="1+#ppt_h/2"/>
                                          </p:val>
                                        </p:tav>
                                        <p:tav tm="100000">
                                          <p:val>
                                            <p:strVal val="#ppt_y"/>
                                          </p:val>
                                        </p:tav>
                                      </p:tavLst>
                                    </p:anim>
                                  </p:childTnLst>
                                </p:cTn>
                              </p:par>
                              <p:par>
                                <p:cTn id="45" presetID="2" presetClass="exit" presetSubtype="4" fill="hold" nodeType="withEffect">
                                  <p:stCondLst>
                                    <p:cond delay="0"/>
                                  </p:stCondLst>
                                  <p:childTnLst>
                                    <p:anim calcmode="lin" valueType="num">
                                      <p:cBhvr additive="base">
                                        <p:cTn id="46" dur="1000"/>
                                        <p:tgtEl>
                                          <p:spTgt spid="59"/>
                                        </p:tgtEl>
                                        <p:attrNameLst>
                                          <p:attrName>ppt_x</p:attrName>
                                        </p:attrNameLst>
                                      </p:cBhvr>
                                      <p:tavLst>
                                        <p:tav tm="0">
                                          <p:val>
                                            <p:strVal val="ppt_x"/>
                                          </p:val>
                                        </p:tav>
                                        <p:tav tm="100000">
                                          <p:val>
                                            <p:strVal val="ppt_x"/>
                                          </p:val>
                                        </p:tav>
                                      </p:tavLst>
                                    </p:anim>
                                    <p:anim calcmode="lin" valueType="num">
                                      <p:cBhvr additive="base">
                                        <p:cTn id="47" dur="1000"/>
                                        <p:tgtEl>
                                          <p:spTgt spid="59"/>
                                        </p:tgtEl>
                                        <p:attrNameLst>
                                          <p:attrName>ppt_y</p:attrName>
                                        </p:attrNameLst>
                                      </p:cBhvr>
                                      <p:tavLst>
                                        <p:tav tm="0">
                                          <p:val>
                                            <p:strVal val="ppt_y"/>
                                          </p:val>
                                        </p:tav>
                                        <p:tav tm="100000">
                                          <p:val>
                                            <p:strVal val="1+ppt_h/2"/>
                                          </p:val>
                                        </p:tav>
                                      </p:tavLst>
                                    </p:anim>
                                    <p:set>
                                      <p:cBhvr>
                                        <p:cTn id="48" dur="1" fill="hold">
                                          <p:stCondLst>
                                            <p:cond delay="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feld 145">
            <a:extLst>
              <a:ext uri="{FF2B5EF4-FFF2-40B4-BE49-F238E27FC236}">
                <a16:creationId xmlns:a16="http://schemas.microsoft.com/office/drawing/2014/main" id="{CEF7C4D4-1527-EBFF-57C0-4CC3E2CB6065}"/>
              </a:ext>
            </a:extLst>
          </p:cNvPr>
          <p:cNvSpPr txBox="1"/>
          <p:nvPr/>
        </p:nvSpPr>
        <p:spPr>
          <a:xfrm>
            <a:off x="2548477" y="3495989"/>
            <a:ext cx="340157" cy="461665"/>
          </a:xfrm>
          <a:prstGeom prst="rect">
            <a:avLst/>
          </a:prstGeom>
          <a:noFill/>
        </p:spPr>
        <p:txBody>
          <a:bodyPr wrap="none" rtlCol="0" anchor="ctr">
            <a:spAutoFit/>
          </a:bodyPr>
          <a:lstStyle/>
          <a:p>
            <a:pPr algn="ctr"/>
            <a:r>
              <a:rPr lang="de-DE" sz="2400" strike="sngStrike" dirty="0">
                <a:latin typeface="Be Vietnam" pitchFamily="2" charset="77"/>
              </a:rPr>
              <a:t>3</a:t>
            </a:r>
          </a:p>
        </p:txBody>
      </p:sp>
      <p:sp>
        <p:nvSpPr>
          <p:cNvPr id="66" name="Rechteck 65">
            <a:extLst>
              <a:ext uri="{FF2B5EF4-FFF2-40B4-BE49-F238E27FC236}">
                <a16:creationId xmlns:a16="http://schemas.microsoft.com/office/drawing/2014/main" id="{EDBFF1B9-0759-6829-6B38-23884A31BD79}"/>
              </a:ext>
            </a:extLst>
          </p:cNvPr>
          <p:cNvSpPr/>
          <p:nvPr/>
        </p:nvSpPr>
        <p:spPr>
          <a:xfrm>
            <a:off x="2223142" y="46881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516421B5-6D78-2109-390B-6B9003835FA1}"/>
              </a:ext>
            </a:extLst>
          </p:cNvPr>
          <p:cNvSpPr txBox="1"/>
          <p:nvPr/>
        </p:nvSpPr>
        <p:spPr>
          <a:xfrm>
            <a:off x="3050809" y="3503131"/>
            <a:ext cx="364203"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17" name="Textfeld 16">
            <a:extLst>
              <a:ext uri="{FF2B5EF4-FFF2-40B4-BE49-F238E27FC236}">
                <a16:creationId xmlns:a16="http://schemas.microsoft.com/office/drawing/2014/main" id="{0E4EB7C4-4048-6A0E-B711-F8BC27F4C25F}"/>
              </a:ext>
            </a:extLst>
          </p:cNvPr>
          <p:cNvSpPr txBox="1"/>
          <p:nvPr/>
        </p:nvSpPr>
        <p:spPr>
          <a:xfrm>
            <a:off x="3576995" y="3503131"/>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8" name="Textfeld 17">
            <a:extLst>
              <a:ext uri="{FF2B5EF4-FFF2-40B4-BE49-F238E27FC236}">
                <a16:creationId xmlns:a16="http://schemas.microsoft.com/office/drawing/2014/main" id="{168163EA-A12C-3654-8BE0-1531DA1D0897}"/>
              </a:ext>
            </a:extLst>
          </p:cNvPr>
          <p:cNvSpPr txBox="1"/>
          <p:nvPr/>
        </p:nvSpPr>
        <p:spPr>
          <a:xfrm>
            <a:off x="2564892" y="3574140"/>
            <a:ext cx="269647" cy="350998"/>
          </a:xfrm>
          <a:prstGeom prst="rect">
            <a:avLst/>
          </a:prstGeom>
          <a:solidFill>
            <a:schemeClr val="bg1"/>
          </a:solidFill>
        </p:spPr>
        <p:txBody>
          <a:bodyPr wrap="square" rtlCol="0" anchor="ctr">
            <a:spAutoFit/>
          </a:bodyPr>
          <a:lstStyle/>
          <a:p>
            <a:pPr algn="ctr"/>
            <a:endParaRPr lang="de-DE" sz="2400" dirty="0">
              <a:latin typeface="Be Vietnam" pitchFamily="2" charset="77"/>
            </a:endParaRPr>
          </a:p>
        </p:txBody>
      </p:sp>
      <p:sp>
        <p:nvSpPr>
          <p:cNvPr id="20" name="Textfeld 19">
            <a:extLst>
              <a:ext uri="{FF2B5EF4-FFF2-40B4-BE49-F238E27FC236}">
                <a16:creationId xmlns:a16="http://schemas.microsoft.com/office/drawing/2014/main" id="{C51154DC-277C-0927-0075-BFA5948B1E74}"/>
              </a:ext>
            </a:extLst>
          </p:cNvPr>
          <p:cNvSpPr txBox="1"/>
          <p:nvPr/>
        </p:nvSpPr>
        <p:spPr>
          <a:xfrm>
            <a:off x="3050006" y="3974619"/>
            <a:ext cx="36580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1" name="Textfeld 20">
            <a:extLst>
              <a:ext uri="{FF2B5EF4-FFF2-40B4-BE49-F238E27FC236}">
                <a16:creationId xmlns:a16="http://schemas.microsoft.com/office/drawing/2014/main" id="{66A52905-F85F-12E0-A4CD-5BD890F871D0}"/>
              </a:ext>
            </a:extLst>
          </p:cNvPr>
          <p:cNvSpPr txBox="1"/>
          <p:nvPr/>
        </p:nvSpPr>
        <p:spPr>
          <a:xfrm>
            <a:off x="3576995" y="397461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2" name="Textfeld 21">
            <a:extLst>
              <a:ext uri="{FF2B5EF4-FFF2-40B4-BE49-F238E27FC236}">
                <a16:creationId xmlns:a16="http://schemas.microsoft.com/office/drawing/2014/main" id="{B96B3ECC-227F-0402-1FAB-BC6041DA0A92}"/>
              </a:ext>
            </a:extLst>
          </p:cNvPr>
          <p:cNvSpPr txBox="1"/>
          <p:nvPr/>
        </p:nvSpPr>
        <p:spPr>
          <a:xfrm>
            <a:off x="2520540" y="2551198"/>
            <a:ext cx="39305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H</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3" name="Textfeld 22">
            <a:extLst>
              <a:ext uri="{FF2B5EF4-FFF2-40B4-BE49-F238E27FC236}">
                <a16:creationId xmlns:a16="http://schemas.microsoft.com/office/drawing/2014/main" id="{7C464AE5-0320-E1E9-184D-82F1D6C0ACDD}"/>
              </a:ext>
            </a:extLst>
          </p:cNvPr>
          <p:cNvSpPr txBox="1"/>
          <p:nvPr/>
        </p:nvSpPr>
        <p:spPr>
          <a:xfrm>
            <a:off x="3045999" y="2551198"/>
            <a:ext cx="373820" cy="461665"/>
          </a:xfrm>
          <a:prstGeom prst="rect">
            <a:avLst/>
          </a:prstGeom>
          <a:noFill/>
        </p:spPr>
        <p:txBody>
          <a:bodyPr wrap="none" rtlCol="0" anchor="ctr">
            <a:spAutoFit/>
          </a:bodyPr>
          <a:lstStyle>
            <a:defPPr>
              <a:defRPr lang="de-DE"/>
            </a:defPPr>
            <a:lvl1pPr marR="0" lvl="0" indent="0" algn="ctr" fontAlgn="auto">
              <a:lnSpc>
                <a:spcPct val="100000"/>
              </a:lnSpc>
              <a:spcBef>
                <a:spcPts val="0"/>
              </a:spcBef>
              <a:spcAft>
                <a:spcPts val="0"/>
              </a:spcAft>
              <a:buClrTx/>
              <a:buSzTx/>
              <a:buFontTx/>
              <a:buNone/>
              <a:tabLst/>
              <a:defRPr sz="2200">
                <a:solidFill>
                  <a:prstClr val="black"/>
                </a:solidFill>
                <a:latin typeface="Be Vietnam" pitchFamily="2" charset="77"/>
              </a:defRPr>
            </a:lvl1pPr>
          </a:lstStyle>
          <a:p>
            <a:r>
              <a:rPr lang="de-DE" sz="2400" dirty="0"/>
              <a:t>Z</a:t>
            </a:r>
          </a:p>
        </p:txBody>
      </p:sp>
      <p:sp>
        <p:nvSpPr>
          <p:cNvPr id="24" name="Textfeld 23">
            <a:extLst>
              <a:ext uri="{FF2B5EF4-FFF2-40B4-BE49-F238E27FC236}">
                <a16:creationId xmlns:a16="http://schemas.microsoft.com/office/drawing/2014/main" id="{8276ADCF-FC1D-1713-EA18-707C91999A76}"/>
              </a:ext>
            </a:extLst>
          </p:cNvPr>
          <p:cNvSpPr txBox="1"/>
          <p:nvPr/>
        </p:nvSpPr>
        <p:spPr>
          <a:xfrm>
            <a:off x="3567377" y="2551199"/>
            <a:ext cx="3593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E</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25" name="Gerade Verbindung 24">
            <a:extLst>
              <a:ext uri="{FF2B5EF4-FFF2-40B4-BE49-F238E27FC236}">
                <a16:creationId xmlns:a16="http://schemas.microsoft.com/office/drawing/2014/main" id="{7C5DD92B-2ED5-829B-BADD-5D9D55481BA8}"/>
              </a:ext>
            </a:extLst>
          </p:cNvPr>
          <p:cNvCxnSpPr>
            <a:cxnSpLocks/>
          </p:cNvCxnSpPr>
          <p:nvPr/>
        </p:nvCxnSpPr>
        <p:spPr>
          <a:xfrm>
            <a:off x="1440466"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6" name="Gerade Verbindung 25">
            <a:extLst>
              <a:ext uri="{FF2B5EF4-FFF2-40B4-BE49-F238E27FC236}">
                <a16:creationId xmlns:a16="http://schemas.microsoft.com/office/drawing/2014/main" id="{1F5DDE44-7ABA-77A3-3DBC-AA31DCE389A6}"/>
              </a:ext>
            </a:extLst>
          </p:cNvPr>
          <p:cNvCxnSpPr>
            <a:cxnSpLocks/>
          </p:cNvCxnSpPr>
          <p:nvPr/>
        </p:nvCxnSpPr>
        <p:spPr>
          <a:xfrm>
            <a:off x="195005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7" name="Gerade Verbindung 26">
            <a:extLst>
              <a:ext uri="{FF2B5EF4-FFF2-40B4-BE49-F238E27FC236}">
                <a16:creationId xmlns:a16="http://schemas.microsoft.com/office/drawing/2014/main" id="{03B077E8-0BAF-75D9-B330-82B1E53FFD76}"/>
              </a:ext>
            </a:extLst>
          </p:cNvPr>
          <p:cNvCxnSpPr>
            <a:cxnSpLocks/>
          </p:cNvCxnSpPr>
          <p:nvPr/>
        </p:nvCxnSpPr>
        <p:spPr>
          <a:xfrm>
            <a:off x="245840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8" name="Gerade Verbindung 27">
            <a:extLst>
              <a:ext uri="{FF2B5EF4-FFF2-40B4-BE49-F238E27FC236}">
                <a16:creationId xmlns:a16="http://schemas.microsoft.com/office/drawing/2014/main" id="{B8B9EA65-3D74-22A6-D58C-335219567F2E}"/>
              </a:ext>
            </a:extLst>
          </p:cNvPr>
          <p:cNvCxnSpPr>
            <a:cxnSpLocks/>
          </p:cNvCxnSpPr>
          <p:nvPr/>
        </p:nvCxnSpPr>
        <p:spPr>
          <a:xfrm>
            <a:off x="2975732"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2" name="Gerade Verbindung 31">
            <a:extLst>
              <a:ext uri="{FF2B5EF4-FFF2-40B4-BE49-F238E27FC236}">
                <a16:creationId xmlns:a16="http://schemas.microsoft.com/office/drawing/2014/main" id="{8E2EF0EC-40D0-8BE1-F9C7-F472E61AD075}"/>
              </a:ext>
            </a:extLst>
          </p:cNvPr>
          <p:cNvCxnSpPr>
            <a:cxnSpLocks/>
          </p:cNvCxnSpPr>
          <p:nvPr/>
        </p:nvCxnSpPr>
        <p:spPr>
          <a:xfrm>
            <a:off x="3490087"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4" name="Gerade Verbindung 33">
            <a:extLst>
              <a:ext uri="{FF2B5EF4-FFF2-40B4-BE49-F238E27FC236}">
                <a16:creationId xmlns:a16="http://schemas.microsoft.com/office/drawing/2014/main" id="{A3E9E3FA-B803-E650-CE4A-4C8CF2F54DC2}"/>
              </a:ext>
            </a:extLst>
          </p:cNvPr>
          <p:cNvCxnSpPr>
            <a:cxnSpLocks/>
          </p:cNvCxnSpPr>
          <p:nvPr/>
        </p:nvCxnSpPr>
        <p:spPr>
          <a:xfrm>
            <a:off x="4004061"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8" name="Gerade Verbindung 37">
            <a:extLst>
              <a:ext uri="{FF2B5EF4-FFF2-40B4-BE49-F238E27FC236}">
                <a16:creationId xmlns:a16="http://schemas.microsoft.com/office/drawing/2014/main" id="{4D9C2B3A-8390-00F2-C9F7-BA33608EDD18}"/>
              </a:ext>
            </a:extLst>
          </p:cNvPr>
          <p:cNvCxnSpPr>
            <a:cxnSpLocks/>
          </p:cNvCxnSpPr>
          <p:nvPr/>
        </p:nvCxnSpPr>
        <p:spPr>
          <a:xfrm>
            <a:off x="1164242" y="25450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9" name="Gerade Verbindung 38">
            <a:extLst>
              <a:ext uri="{FF2B5EF4-FFF2-40B4-BE49-F238E27FC236}">
                <a16:creationId xmlns:a16="http://schemas.microsoft.com/office/drawing/2014/main" id="{33C77F54-C5D7-3A27-C9AF-176A266701FD}"/>
              </a:ext>
            </a:extLst>
          </p:cNvPr>
          <p:cNvCxnSpPr>
            <a:cxnSpLocks/>
          </p:cNvCxnSpPr>
          <p:nvPr/>
        </p:nvCxnSpPr>
        <p:spPr>
          <a:xfrm>
            <a:off x="1164242" y="301896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0" name="Gerade Verbindung 39">
            <a:extLst>
              <a:ext uri="{FF2B5EF4-FFF2-40B4-BE49-F238E27FC236}">
                <a16:creationId xmlns:a16="http://schemas.microsoft.com/office/drawing/2014/main" id="{4237042E-90A4-96BE-003D-5B45B7832EFA}"/>
              </a:ext>
            </a:extLst>
          </p:cNvPr>
          <p:cNvCxnSpPr>
            <a:cxnSpLocks/>
          </p:cNvCxnSpPr>
          <p:nvPr/>
        </p:nvCxnSpPr>
        <p:spPr>
          <a:xfrm>
            <a:off x="1164242" y="34975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1" name="Gerade Verbindung 40">
            <a:extLst>
              <a:ext uri="{FF2B5EF4-FFF2-40B4-BE49-F238E27FC236}">
                <a16:creationId xmlns:a16="http://schemas.microsoft.com/office/drawing/2014/main" id="{58635EEB-299F-484E-2016-C72CF321A8C4}"/>
              </a:ext>
            </a:extLst>
          </p:cNvPr>
          <p:cNvCxnSpPr>
            <a:cxnSpLocks/>
          </p:cNvCxnSpPr>
          <p:nvPr/>
        </p:nvCxnSpPr>
        <p:spPr>
          <a:xfrm>
            <a:off x="1164242" y="3970331"/>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3" name="Gerade Verbindung 42">
            <a:extLst>
              <a:ext uri="{FF2B5EF4-FFF2-40B4-BE49-F238E27FC236}">
                <a16:creationId xmlns:a16="http://schemas.microsoft.com/office/drawing/2014/main" id="{A65E6F3D-8DCF-3517-394E-B9F11B0060FC}"/>
              </a:ext>
            </a:extLst>
          </p:cNvPr>
          <p:cNvCxnSpPr>
            <a:cxnSpLocks/>
          </p:cNvCxnSpPr>
          <p:nvPr/>
        </p:nvCxnSpPr>
        <p:spPr>
          <a:xfrm>
            <a:off x="1164242" y="4440572"/>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4" name="Gerade Verbindung 43">
            <a:extLst>
              <a:ext uri="{FF2B5EF4-FFF2-40B4-BE49-F238E27FC236}">
                <a16:creationId xmlns:a16="http://schemas.microsoft.com/office/drawing/2014/main" id="{082E8864-E619-307D-6D9F-B0CF3C102271}"/>
              </a:ext>
            </a:extLst>
          </p:cNvPr>
          <p:cNvCxnSpPr>
            <a:cxnSpLocks/>
          </p:cNvCxnSpPr>
          <p:nvPr/>
        </p:nvCxnSpPr>
        <p:spPr>
          <a:xfrm>
            <a:off x="1164242" y="4919203"/>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45" name="Textfeld 44">
            <a:extLst>
              <a:ext uri="{FF2B5EF4-FFF2-40B4-BE49-F238E27FC236}">
                <a16:creationId xmlns:a16="http://schemas.microsoft.com/office/drawing/2014/main" id="{C7F27F18-B333-D696-09F6-63FD5CF76D65}"/>
              </a:ext>
            </a:extLst>
          </p:cNvPr>
          <p:cNvSpPr txBox="1"/>
          <p:nvPr/>
        </p:nvSpPr>
        <p:spPr>
          <a:xfrm>
            <a:off x="1461898" y="4161367"/>
            <a:ext cx="2723823" cy="369332"/>
          </a:xfrm>
          <a:prstGeom prst="rect">
            <a:avLst/>
          </a:prstGeom>
          <a:noFill/>
        </p:spPr>
        <p:txBody>
          <a:bodyPr wrap="none" rtlCol="0">
            <a:spAutoFit/>
          </a:bodyPr>
          <a:lstStyle/>
          <a:p>
            <a:r>
              <a:rPr lang="de-DE" dirty="0"/>
              <a:t>______________________</a:t>
            </a:r>
          </a:p>
        </p:txBody>
      </p:sp>
      <p:sp>
        <p:nvSpPr>
          <p:cNvPr id="147" name="Textfeld 146">
            <a:extLst>
              <a:ext uri="{FF2B5EF4-FFF2-40B4-BE49-F238E27FC236}">
                <a16:creationId xmlns:a16="http://schemas.microsoft.com/office/drawing/2014/main" id="{C0272204-05D8-3FDA-0F99-8D58BB05E9B0}"/>
              </a:ext>
            </a:extLst>
          </p:cNvPr>
          <p:cNvSpPr txBox="1"/>
          <p:nvPr/>
        </p:nvSpPr>
        <p:spPr>
          <a:xfrm>
            <a:off x="2579048" y="3111669"/>
            <a:ext cx="276038" cy="307777"/>
          </a:xfrm>
          <a:prstGeom prst="rect">
            <a:avLst/>
          </a:prstGeom>
          <a:noFill/>
        </p:spPr>
        <p:txBody>
          <a:bodyPr wrap="none" rtlCol="0" anchor="ctr">
            <a:spAutoFit/>
          </a:bodyPr>
          <a:lstStyle/>
          <a:p>
            <a:pPr algn="ctr"/>
            <a:r>
              <a:rPr lang="de-DE" sz="1400" dirty="0">
                <a:latin typeface="Be Vietnam" pitchFamily="2" charset="77"/>
              </a:rPr>
              <a:t>2</a:t>
            </a:r>
          </a:p>
        </p:txBody>
      </p:sp>
      <p:sp>
        <p:nvSpPr>
          <p:cNvPr id="148" name="Textfeld 147">
            <a:extLst>
              <a:ext uri="{FF2B5EF4-FFF2-40B4-BE49-F238E27FC236}">
                <a16:creationId xmlns:a16="http://schemas.microsoft.com/office/drawing/2014/main" id="{C6297814-0C2B-C460-BC07-2471EB6021B5}"/>
              </a:ext>
            </a:extLst>
          </p:cNvPr>
          <p:cNvSpPr txBox="1"/>
          <p:nvPr/>
        </p:nvSpPr>
        <p:spPr>
          <a:xfrm>
            <a:off x="3040835" y="3111259"/>
            <a:ext cx="367408" cy="307777"/>
          </a:xfrm>
          <a:prstGeom prst="rect">
            <a:avLst/>
          </a:prstGeom>
          <a:noFill/>
        </p:spPr>
        <p:txBody>
          <a:bodyPr wrap="none" rtlCol="0" anchor="ctr">
            <a:spAutoFit/>
          </a:bodyPr>
          <a:lstStyle/>
          <a:p>
            <a:pPr algn="ctr"/>
            <a:r>
              <a:rPr lang="de-DE" sz="1400" dirty="0">
                <a:latin typeface="Be Vietnam" pitchFamily="2" charset="77"/>
              </a:rPr>
              <a:t>10</a:t>
            </a:r>
          </a:p>
        </p:txBody>
      </p:sp>
      <p:sp>
        <p:nvSpPr>
          <p:cNvPr id="149" name="Textfeld 148">
            <a:extLst>
              <a:ext uri="{FF2B5EF4-FFF2-40B4-BE49-F238E27FC236}">
                <a16:creationId xmlns:a16="http://schemas.microsoft.com/office/drawing/2014/main" id="{E2C4C846-54A0-E7E5-8D5B-9E35763F9C30}"/>
              </a:ext>
            </a:extLst>
          </p:cNvPr>
          <p:cNvSpPr txBox="1"/>
          <p:nvPr/>
        </p:nvSpPr>
        <p:spPr>
          <a:xfrm>
            <a:off x="3584655" y="4463204"/>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5" name="Textfeld 14">
            <a:extLst>
              <a:ext uri="{FF2B5EF4-FFF2-40B4-BE49-F238E27FC236}">
                <a16:creationId xmlns:a16="http://schemas.microsoft.com/office/drawing/2014/main" id="{6A0DB51B-D36F-87DF-A1D7-3BCA12AC965E}"/>
              </a:ext>
            </a:extLst>
          </p:cNvPr>
          <p:cNvSpPr txBox="1"/>
          <p:nvPr/>
        </p:nvSpPr>
        <p:spPr>
          <a:xfrm>
            <a:off x="2585122" y="3503131"/>
            <a:ext cx="267120" cy="461665"/>
          </a:xfrm>
          <a:prstGeom prst="rect">
            <a:avLst/>
          </a:prstGeom>
          <a:solidFill>
            <a:schemeClr val="bg1"/>
          </a:solidFill>
        </p:spPr>
        <p:txBody>
          <a:bodyPr wrap="square" rtlCol="0" anchor="ctr">
            <a:spAutoFit/>
          </a:bodyPr>
          <a:lstStyle/>
          <a:p>
            <a:pPr algn="ctr"/>
            <a:r>
              <a:rPr lang="de-DE" sz="2400" dirty="0">
                <a:latin typeface="Be Vietnam" pitchFamily="2" charset="77"/>
              </a:rPr>
              <a:t>3</a:t>
            </a:r>
          </a:p>
        </p:txBody>
      </p:sp>
      <p:sp>
        <p:nvSpPr>
          <p:cNvPr id="152" name="Textfeld 151">
            <a:extLst>
              <a:ext uri="{FF2B5EF4-FFF2-40B4-BE49-F238E27FC236}">
                <a16:creationId xmlns:a16="http://schemas.microsoft.com/office/drawing/2014/main" id="{422E4068-2AE5-8CE6-8224-89089908347E}"/>
              </a:ext>
            </a:extLst>
          </p:cNvPr>
          <p:cNvSpPr txBox="1"/>
          <p:nvPr/>
        </p:nvSpPr>
        <p:spPr>
          <a:xfrm>
            <a:off x="3079661" y="4469753"/>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9</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 name="Textfeld 2">
            <a:extLst>
              <a:ext uri="{FF2B5EF4-FFF2-40B4-BE49-F238E27FC236}">
                <a16:creationId xmlns:a16="http://schemas.microsoft.com/office/drawing/2014/main" id="{AD402550-83D4-E37F-67E4-EA326A7F3FE2}"/>
              </a:ext>
            </a:extLst>
          </p:cNvPr>
          <p:cNvSpPr txBox="1"/>
          <p:nvPr/>
        </p:nvSpPr>
        <p:spPr>
          <a:xfrm>
            <a:off x="2093393" y="3993946"/>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noProof="0" dirty="0">
                <a:ln>
                  <a:noFill/>
                </a:ln>
                <a:solidFill>
                  <a:prstClr val="black"/>
                </a:solidFill>
                <a:effectLst/>
                <a:uLnTx/>
                <a:uFillTx/>
                <a:latin typeface="Be Vietnam" pitchFamily="2" charset="77"/>
              </a:rPr>
              <a:t>-</a:t>
            </a:r>
          </a:p>
        </p:txBody>
      </p:sp>
      <p:cxnSp>
        <p:nvCxnSpPr>
          <p:cNvPr id="5" name="Gerade Verbindung 4">
            <a:extLst>
              <a:ext uri="{FF2B5EF4-FFF2-40B4-BE49-F238E27FC236}">
                <a16:creationId xmlns:a16="http://schemas.microsoft.com/office/drawing/2014/main" id="{D5C19364-F57B-8D27-6834-B07FA7335E7C}"/>
              </a:ext>
            </a:extLst>
          </p:cNvPr>
          <p:cNvCxnSpPr>
            <a:cxnSpLocks/>
          </p:cNvCxnSpPr>
          <p:nvPr/>
        </p:nvCxnSpPr>
        <p:spPr>
          <a:xfrm flipV="1">
            <a:off x="2564892" y="3574140"/>
            <a:ext cx="292614" cy="337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E3FCA5BC-9A21-7521-7E03-5E3A68CA82F3}"/>
              </a:ext>
            </a:extLst>
          </p:cNvPr>
          <p:cNvSpPr txBox="1"/>
          <p:nvPr/>
        </p:nvSpPr>
        <p:spPr>
          <a:xfrm>
            <a:off x="2586798" y="3974618"/>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1" name="Textfeld 10">
            <a:extLst>
              <a:ext uri="{FF2B5EF4-FFF2-40B4-BE49-F238E27FC236}">
                <a16:creationId xmlns:a16="http://schemas.microsoft.com/office/drawing/2014/main" id="{56B206C6-A05B-26EE-62BF-EB78F60E18D8}"/>
              </a:ext>
            </a:extLst>
          </p:cNvPr>
          <p:cNvSpPr txBox="1"/>
          <p:nvPr/>
        </p:nvSpPr>
        <p:spPr>
          <a:xfrm>
            <a:off x="1115360" y="1861611"/>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sp>
        <p:nvSpPr>
          <p:cNvPr id="33" name="Rechteck 32">
            <a:extLst>
              <a:ext uri="{FF2B5EF4-FFF2-40B4-BE49-F238E27FC236}">
                <a16:creationId xmlns:a16="http://schemas.microsoft.com/office/drawing/2014/main" id="{FFD9079A-3513-D634-E5D1-E047A3CA25C5}"/>
              </a:ext>
            </a:extLst>
          </p:cNvPr>
          <p:cNvSpPr/>
          <p:nvPr/>
        </p:nvSpPr>
        <p:spPr>
          <a:xfrm>
            <a:off x="2965402" y="2551198"/>
            <a:ext cx="513974" cy="2380208"/>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Abgerundetes Rechteck 48">
            <a:extLst>
              <a:ext uri="{FF2B5EF4-FFF2-40B4-BE49-F238E27FC236}">
                <a16:creationId xmlns:a16="http://schemas.microsoft.com/office/drawing/2014/main" id="{EB31AF36-0BD5-AB3B-D91F-6C8A3E8E7669}"/>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2. Schriftlich subtrahieren mit Entbündeln</a:t>
            </a:r>
          </a:p>
        </p:txBody>
      </p:sp>
      <p:pic>
        <p:nvPicPr>
          <p:cNvPr id="2" name="Grafik 1">
            <a:extLst>
              <a:ext uri="{FF2B5EF4-FFF2-40B4-BE49-F238E27FC236}">
                <a16:creationId xmlns:a16="http://schemas.microsoft.com/office/drawing/2014/main" id="{3B865129-D5CC-5A65-F8DF-A5956867EC24}"/>
              </a:ext>
            </a:extLst>
          </p:cNvPr>
          <p:cNvPicPr>
            <a:picLocks noChangeAspect="1"/>
          </p:cNvPicPr>
          <p:nvPr/>
        </p:nvPicPr>
        <p:blipFill>
          <a:blip r:embed="rId3"/>
          <a:srcRect/>
          <a:stretch/>
        </p:blipFill>
        <p:spPr>
          <a:xfrm>
            <a:off x="4820411" y="2786830"/>
            <a:ext cx="1748968" cy="1748968"/>
          </a:xfrm>
          <a:prstGeom prst="rect">
            <a:avLst/>
          </a:prstGeom>
          <a:effectLst>
            <a:glow rad="12700">
              <a:schemeClr val="bg1"/>
            </a:glow>
          </a:effectLst>
        </p:spPr>
      </p:pic>
      <p:pic>
        <p:nvPicPr>
          <p:cNvPr id="12" name="Grafik 11">
            <a:extLst>
              <a:ext uri="{FF2B5EF4-FFF2-40B4-BE49-F238E27FC236}">
                <a16:creationId xmlns:a16="http://schemas.microsoft.com/office/drawing/2014/main" id="{D1E07A6B-FD8A-481B-ABC3-0F204EEE2865}"/>
              </a:ext>
            </a:extLst>
          </p:cNvPr>
          <p:cNvPicPr>
            <a:picLocks noChangeAspect="1"/>
          </p:cNvPicPr>
          <p:nvPr/>
        </p:nvPicPr>
        <p:blipFill>
          <a:blip r:embed="rId4"/>
          <a:srcRect/>
          <a:stretch/>
        </p:blipFill>
        <p:spPr>
          <a:xfrm>
            <a:off x="7408867" y="2812905"/>
            <a:ext cx="1722864" cy="222304"/>
          </a:xfrm>
          <a:prstGeom prst="rect">
            <a:avLst/>
          </a:prstGeom>
        </p:spPr>
      </p:pic>
      <p:pic>
        <p:nvPicPr>
          <p:cNvPr id="19" name="Grafik 18">
            <a:extLst>
              <a:ext uri="{FF2B5EF4-FFF2-40B4-BE49-F238E27FC236}">
                <a16:creationId xmlns:a16="http://schemas.microsoft.com/office/drawing/2014/main" id="{F7B9DC01-AF44-3801-A11C-89047AFF2B62}"/>
              </a:ext>
            </a:extLst>
          </p:cNvPr>
          <p:cNvPicPr>
            <a:picLocks noChangeAspect="1"/>
          </p:cNvPicPr>
          <p:nvPr/>
        </p:nvPicPr>
        <p:blipFill>
          <a:blip r:embed="rId5"/>
          <a:srcRect/>
          <a:stretch/>
        </p:blipFill>
        <p:spPr>
          <a:xfrm>
            <a:off x="9751236" y="2806589"/>
            <a:ext cx="234936" cy="234936"/>
          </a:xfrm>
          <a:prstGeom prst="rect">
            <a:avLst/>
          </a:prstGeom>
        </p:spPr>
      </p:pic>
      <p:pic>
        <p:nvPicPr>
          <p:cNvPr id="47" name="Grafik 46">
            <a:extLst>
              <a:ext uri="{FF2B5EF4-FFF2-40B4-BE49-F238E27FC236}">
                <a16:creationId xmlns:a16="http://schemas.microsoft.com/office/drawing/2014/main" id="{05306F7A-4A49-1EDC-5AA8-DF934442B552}"/>
              </a:ext>
            </a:extLst>
          </p:cNvPr>
          <p:cNvPicPr>
            <a:picLocks noChangeAspect="1"/>
          </p:cNvPicPr>
          <p:nvPr/>
        </p:nvPicPr>
        <p:blipFill>
          <a:blip r:embed="rId4"/>
          <a:srcRect/>
          <a:stretch/>
        </p:blipFill>
        <p:spPr>
          <a:xfrm>
            <a:off x="7408867" y="3073388"/>
            <a:ext cx="1722864" cy="222304"/>
          </a:xfrm>
          <a:prstGeom prst="rect">
            <a:avLst/>
          </a:prstGeom>
        </p:spPr>
      </p:pic>
      <p:sp>
        <p:nvSpPr>
          <p:cNvPr id="48" name="Rechteck 47">
            <a:extLst>
              <a:ext uri="{FF2B5EF4-FFF2-40B4-BE49-F238E27FC236}">
                <a16:creationId xmlns:a16="http://schemas.microsoft.com/office/drawing/2014/main" id="{7A47A928-AC15-13C9-DD3F-2327B90ABB6B}"/>
              </a:ext>
            </a:extLst>
          </p:cNvPr>
          <p:cNvSpPr/>
          <p:nvPr/>
        </p:nvSpPr>
        <p:spPr>
          <a:xfrm>
            <a:off x="6483173" y="5163283"/>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50" name="Grafik 49">
            <a:extLst>
              <a:ext uri="{FF2B5EF4-FFF2-40B4-BE49-F238E27FC236}">
                <a16:creationId xmlns:a16="http://schemas.microsoft.com/office/drawing/2014/main" id="{3D08EC60-A487-1773-B95F-1CF8C4219FCB}"/>
              </a:ext>
            </a:extLst>
          </p:cNvPr>
          <p:cNvPicPr>
            <a:picLocks noChangeAspect="1"/>
          </p:cNvPicPr>
          <p:nvPr/>
        </p:nvPicPr>
        <p:blipFill>
          <a:blip r:embed="rId6"/>
          <a:srcRect/>
          <a:stretch/>
        </p:blipFill>
        <p:spPr>
          <a:xfrm>
            <a:off x="7406081" y="5727379"/>
            <a:ext cx="1722858" cy="222304"/>
          </a:xfrm>
          <a:prstGeom prst="rect">
            <a:avLst/>
          </a:prstGeom>
        </p:spPr>
      </p:pic>
      <p:pic>
        <p:nvPicPr>
          <p:cNvPr id="51" name="Grafik 50">
            <a:extLst>
              <a:ext uri="{FF2B5EF4-FFF2-40B4-BE49-F238E27FC236}">
                <a16:creationId xmlns:a16="http://schemas.microsoft.com/office/drawing/2014/main" id="{D94DD142-E2DA-E916-76BE-C1A989746E41}"/>
              </a:ext>
            </a:extLst>
          </p:cNvPr>
          <p:cNvPicPr>
            <a:picLocks noChangeAspect="1"/>
          </p:cNvPicPr>
          <p:nvPr/>
        </p:nvPicPr>
        <p:blipFill>
          <a:blip r:embed="rId4"/>
          <a:srcRect/>
          <a:stretch/>
        </p:blipFill>
        <p:spPr>
          <a:xfrm>
            <a:off x="7406075" y="5473294"/>
            <a:ext cx="1722864" cy="222304"/>
          </a:xfrm>
          <a:prstGeom prst="rect">
            <a:avLst/>
          </a:prstGeom>
        </p:spPr>
      </p:pic>
      <p:pic>
        <p:nvPicPr>
          <p:cNvPr id="52" name="Grafik 51">
            <a:extLst>
              <a:ext uri="{FF2B5EF4-FFF2-40B4-BE49-F238E27FC236}">
                <a16:creationId xmlns:a16="http://schemas.microsoft.com/office/drawing/2014/main" id="{C0B1A64F-C1A5-FAE3-B642-55E1F6184C62}"/>
              </a:ext>
            </a:extLst>
          </p:cNvPr>
          <p:cNvPicPr>
            <a:picLocks noChangeAspect="1"/>
          </p:cNvPicPr>
          <p:nvPr/>
        </p:nvPicPr>
        <p:blipFill>
          <a:blip r:embed="rId4"/>
          <a:srcRect/>
          <a:stretch/>
        </p:blipFill>
        <p:spPr>
          <a:xfrm>
            <a:off x="7406075" y="5154156"/>
            <a:ext cx="1722864" cy="222304"/>
          </a:xfrm>
          <a:prstGeom prst="rect">
            <a:avLst/>
          </a:prstGeom>
        </p:spPr>
      </p:pic>
      <p:pic>
        <p:nvPicPr>
          <p:cNvPr id="53" name="Grafik 52">
            <a:extLst>
              <a:ext uri="{FF2B5EF4-FFF2-40B4-BE49-F238E27FC236}">
                <a16:creationId xmlns:a16="http://schemas.microsoft.com/office/drawing/2014/main" id="{6185ADA8-488D-5844-6612-4706D5DD324B}"/>
              </a:ext>
            </a:extLst>
          </p:cNvPr>
          <p:cNvPicPr>
            <a:picLocks noChangeAspect="1"/>
          </p:cNvPicPr>
          <p:nvPr/>
        </p:nvPicPr>
        <p:blipFill>
          <a:blip r:embed="rId4"/>
          <a:srcRect/>
          <a:stretch/>
        </p:blipFill>
        <p:spPr>
          <a:xfrm>
            <a:off x="7406075" y="4904680"/>
            <a:ext cx="1722864" cy="222304"/>
          </a:xfrm>
          <a:prstGeom prst="rect">
            <a:avLst/>
          </a:prstGeom>
        </p:spPr>
      </p:pic>
      <p:pic>
        <p:nvPicPr>
          <p:cNvPr id="54" name="Grafik 53">
            <a:extLst>
              <a:ext uri="{FF2B5EF4-FFF2-40B4-BE49-F238E27FC236}">
                <a16:creationId xmlns:a16="http://schemas.microsoft.com/office/drawing/2014/main" id="{EE344DBD-0A3F-9181-F03A-1689A67D2098}"/>
              </a:ext>
            </a:extLst>
          </p:cNvPr>
          <p:cNvPicPr>
            <a:picLocks noChangeAspect="1"/>
          </p:cNvPicPr>
          <p:nvPr/>
        </p:nvPicPr>
        <p:blipFill>
          <a:blip r:embed="rId4"/>
          <a:srcRect/>
          <a:stretch/>
        </p:blipFill>
        <p:spPr>
          <a:xfrm>
            <a:off x="7406075" y="4657943"/>
            <a:ext cx="1722864" cy="222304"/>
          </a:xfrm>
          <a:prstGeom prst="rect">
            <a:avLst/>
          </a:prstGeom>
        </p:spPr>
      </p:pic>
      <p:pic>
        <p:nvPicPr>
          <p:cNvPr id="55" name="Grafik 54">
            <a:extLst>
              <a:ext uri="{FF2B5EF4-FFF2-40B4-BE49-F238E27FC236}">
                <a16:creationId xmlns:a16="http://schemas.microsoft.com/office/drawing/2014/main" id="{D328DC03-A4CE-7DEF-1812-E6CD98A951DE}"/>
              </a:ext>
            </a:extLst>
          </p:cNvPr>
          <p:cNvPicPr>
            <a:picLocks noChangeAspect="1"/>
          </p:cNvPicPr>
          <p:nvPr/>
        </p:nvPicPr>
        <p:blipFill>
          <a:blip r:embed="rId4"/>
          <a:srcRect/>
          <a:stretch/>
        </p:blipFill>
        <p:spPr>
          <a:xfrm>
            <a:off x="7408867" y="4407838"/>
            <a:ext cx="1722864" cy="222304"/>
          </a:xfrm>
          <a:prstGeom prst="rect">
            <a:avLst/>
          </a:prstGeom>
        </p:spPr>
      </p:pic>
      <p:pic>
        <p:nvPicPr>
          <p:cNvPr id="56" name="Grafik 55">
            <a:extLst>
              <a:ext uri="{FF2B5EF4-FFF2-40B4-BE49-F238E27FC236}">
                <a16:creationId xmlns:a16="http://schemas.microsoft.com/office/drawing/2014/main" id="{039D3BC1-876A-85A3-D835-1616D9B00722}"/>
              </a:ext>
            </a:extLst>
          </p:cNvPr>
          <p:cNvPicPr>
            <a:picLocks noChangeAspect="1"/>
          </p:cNvPicPr>
          <p:nvPr/>
        </p:nvPicPr>
        <p:blipFill>
          <a:blip r:embed="rId4"/>
          <a:srcRect/>
          <a:stretch/>
        </p:blipFill>
        <p:spPr>
          <a:xfrm>
            <a:off x="7406075" y="4157339"/>
            <a:ext cx="1722864" cy="222304"/>
          </a:xfrm>
          <a:prstGeom prst="rect">
            <a:avLst/>
          </a:prstGeom>
        </p:spPr>
      </p:pic>
      <p:pic>
        <p:nvPicPr>
          <p:cNvPr id="57" name="Grafik 56">
            <a:extLst>
              <a:ext uri="{FF2B5EF4-FFF2-40B4-BE49-F238E27FC236}">
                <a16:creationId xmlns:a16="http://schemas.microsoft.com/office/drawing/2014/main" id="{F619500B-EC38-B88B-77B0-CD113D115F9F}"/>
              </a:ext>
            </a:extLst>
          </p:cNvPr>
          <p:cNvPicPr>
            <a:picLocks noChangeAspect="1"/>
          </p:cNvPicPr>
          <p:nvPr/>
        </p:nvPicPr>
        <p:blipFill>
          <a:blip r:embed="rId4"/>
          <a:srcRect/>
          <a:stretch/>
        </p:blipFill>
        <p:spPr>
          <a:xfrm>
            <a:off x="7408867" y="3834388"/>
            <a:ext cx="1722864" cy="222304"/>
          </a:xfrm>
          <a:prstGeom prst="rect">
            <a:avLst/>
          </a:prstGeom>
        </p:spPr>
      </p:pic>
      <p:pic>
        <p:nvPicPr>
          <p:cNvPr id="58" name="Grafik 57">
            <a:extLst>
              <a:ext uri="{FF2B5EF4-FFF2-40B4-BE49-F238E27FC236}">
                <a16:creationId xmlns:a16="http://schemas.microsoft.com/office/drawing/2014/main" id="{7CC3C80D-C787-807D-0498-7518E115976C}"/>
              </a:ext>
            </a:extLst>
          </p:cNvPr>
          <p:cNvPicPr>
            <a:picLocks noChangeAspect="1"/>
          </p:cNvPicPr>
          <p:nvPr/>
        </p:nvPicPr>
        <p:blipFill>
          <a:blip r:embed="rId4"/>
          <a:srcRect/>
          <a:stretch/>
        </p:blipFill>
        <p:spPr>
          <a:xfrm>
            <a:off x="7408867" y="3582691"/>
            <a:ext cx="1722864" cy="222304"/>
          </a:xfrm>
          <a:prstGeom prst="rect">
            <a:avLst/>
          </a:prstGeom>
        </p:spPr>
      </p:pic>
      <p:pic>
        <p:nvPicPr>
          <p:cNvPr id="59" name="Grafik 58">
            <a:extLst>
              <a:ext uri="{FF2B5EF4-FFF2-40B4-BE49-F238E27FC236}">
                <a16:creationId xmlns:a16="http://schemas.microsoft.com/office/drawing/2014/main" id="{1E9FB8D3-CB73-604A-87AB-48200D928D76}"/>
              </a:ext>
            </a:extLst>
          </p:cNvPr>
          <p:cNvPicPr>
            <a:picLocks noChangeAspect="1"/>
          </p:cNvPicPr>
          <p:nvPr/>
        </p:nvPicPr>
        <p:blipFill>
          <a:blip r:embed="rId4"/>
          <a:srcRect/>
          <a:stretch/>
        </p:blipFill>
        <p:spPr>
          <a:xfrm>
            <a:off x="7408867" y="3333984"/>
            <a:ext cx="1722864" cy="222304"/>
          </a:xfrm>
          <a:prstGeom prst="rect">
            <a:avLst/>
          </a:prstGeom>
        </p:spPr>
      </p:pic>
      <p:pic>
        <p:nvPicPr>
          <p:cNvPr id="60" name="Grafik 59">
            <a:extLst>
              <a:ext uri="{FF2B5EF4-FFF2-40B4-BE49-F238E27FC236}">
                <a16:creationId xmlns:a16="http://schemas.microsoft.com/office/drawing/2014/main" id="{E75315A5-D4D9-4BC1-FFFC-1B781F1B04A5}"/>
              </a:ext>
            </a:extLst>
          </p:cNvPr>
          <p:cNvPicPr>
            <a:picLocks noChangeAspect="1"/>
          </p:cNvPicPr>
          <p:nvPr/>
        </p:nvPicPr>
        <p:blipFill>
          <a:blip r:embed="rId3"/>
          <a:srcRect/>
          <a:stretch/>
        </p:blipFill>
        <p:spPr>
          <a:xfrm>
            <a:off x="4972811" y="2939230"/>
            <a:ext cx="1748968" cy="1748968"/>
          </a:xfrm>
          <a:prstGeom prst="rect">
            <a:avLst/>
          </a:prstGeom>
          <a:effectLst>
            <a:glow rad="12700">
              <a:schemeClr val="bg1"/>
            </a:glow>
          </a:effectLst>
        </p:spPr>
      </p:pic>
      <p:sp>
        <p:nvSpPr>
          <p:cNvPr id="6" name="Textfeld 5">
            <a:extLst>
              <a:ext uri="{FF2B5EF4-FFF2-40B4-BE49-F238E27FC236}">
                <a16:creationId xmlns:a16="http://schemas.microsoft.com/office/drawing/2014/main" id="{ABF22E46-8C1C-B1C3-4124-6DDBC09A525B}"/>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23917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500"/>
                                        <p:tgtEl>
                                          <p:spTgt spid="152"/>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E-6 -4.07407E-6 L 0.25105 0.33588 " pathEditMode="relative" rAng="0" ptsTypes="AA">
                                      <p:cBhvr>
                                        <p:cTn id="26" dur="2000" fill="hold"/>
                                        <p:tgtEl>
                                          <p:spTgt spid="52"/>
                                        </p:tgtEl>
                                        <p:attrNameLst>
                                          <p:attrName>ppt_x</p:attrName>
                                          <p:attrName>ppt_y</p:attrName>
                                        </p:attrNameLst>
                                      </p:cBhvr>
                                      <p:rCtr x="12552" y="16782"/>
                                    </p:animMotion>
                                  </p:childTnLst>
                                </p:cTn>
                              </p:par>
                              <p:par>
                                <p:cTn id="27" presetID="0" presetClass="path" presetSubtype="0" accel="50000" decel="50000" fill="hold" nodeType="withEffect">
                                  <p:stCondLst>
                                    <p:cond delay="0"/>
                                  </p:stCondLst>
                                  <p:childTnLst>
                                    <p:animMotion origin="layout" path="M 5E-6 -1.85185E-6 L 0.25105 0.33588 " pathEditMode="relative" rAng="0" ptsTypes="AA">
                                      <p:cBhvr>
                                        <p:cTn id="28" dur="2000" fill="hold"/>
                                        <p:tgtEl>
                                          <p:spTgt spid="51"/>
                                        </p:tgtEl>
                                        <p:attrNameLst>
                                          <p:attrName>ppt_x</p:attrName>
                                          <p:attrName>ppt_y</p:attrName>
                                        </p:attrNameLst>
                                      </p:cBhvr>
                                      <p:rCtr x="12552" y="16782"/>
                                    </p:animMotion>
                                  </p:childTnLst>
                                </p:cTn>
                              </p:par>
                              <p:par>
                                <p:cTn id="29" presetID="0" presetClass="path" presetSubtype="0" accel="50000" decel="50000" fill="hold" nodeType="withEffect">
                                  <p:stCondLst>
                                    <p:cond delay="0"/>
                                  </p:stCondLst>
                                  <p:childTnLst>
                                    <p:animMotion origin="layout" path="M 5E-6 1.11111E-6 L 0.25105 0.33588 " pathEditMode="relative" rAng="0" ptsTypes="AA">
                                      <p:cBhvr>
                                        <p:cTn id="30" dur="2000" fill="hold"/>
                                        <p:tgtEl>
                                          <p:spTgt spid="50"/>
                                        </p:tgtEl>
                                        <p:attrNameLst>
                                          <p:attrName>ppt_x</p:attrName>
                                          <p:attrName>ppt_y</p:attrName>
                                        </p:attrNameLst>
                                      </p:cBhvr>
                                      <p:rCtr x="1255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P spid="1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feld 145">
            <a:extLst>
              <a:ext uri="{FF2B5EF4-FFF2-40B4-BE49-F238E27FC236}">
                <a16:creationId xmlns:a16="http://schemas.microsoft.com/office/drawing/2014/main" id="{CEF7C4D4-1527-EBFF-57C0-4CC3E2CB6065}"/>
              </a:ext>
            </a:extLst>
          </p:cNvPr>
          <p:cNvSpPr txBox="1"/>
          <p:nvPr/>
        </p:nvSpPr>
        <p:spPr>
          <a:xfrm>
            <a:off x="2548477" y="3495989"/>
            <a:ext cx="340157" cy="461665"/>
          </a:xfrm>
          <a:prstGeom prst="rect">
            <a:avLst/>
          </a:prstGeom>
          <a:noFill/>
        </p:spPr>
        <p:txBody>
          <a:bodyPr wrap="none" rtlCol="0" anchor="ctr">
            <a:spAutoFit/>
          </a:bodyPr>
          <a:lstStyle/>
          <a:p>
            <a:pPr algn="ctr"/>
            <a:r>
              <a:rPr lang="de-DE" sz="2400" strike="sngStrike" dirty="0">
                <a:latin typeface="Be Vietnam" pitchFamily="2" charset="77"/>
              </a:rPr>
              <a:t>3</a:t>
            </a:r>
          </a:p>
        </p:txBody>
      </p:sp>
      <p:sp>
        <p:nvSpPr>
          <p:cNvPr id="66" name="Rechteck 65">
            <a:extLst>
              <a:ext uri="{FF2B5EF4-FFF2-40B4-BE49-F238E27FC236}">
                <a16:creationId xmlns:a16="http://schemas.microsoft.com/office/drawing/2014/main" id="{EDBFF1B9-0759-6829-6B38-23884A31BD79}"/>
              </a:ext>
            </a:extLst>
          </p:cNvPr>
          <p:cNvSpPr/>
          <p:nvPr/>
        </p:nvSpPr>
        <p:spPr>
          <a:xfrm>
            <a:off x="2223142" y="46881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516421B5-6D78-2109-390B-6B9003835FA1}"/>
              </a:ext>
            </a:extLst>
          </p:cNvPr>
          <p:cNvSpPr txBox="1"/>
          <p:nvPr/>
        </p:nvSpPr>
        <p:spPr>
          <a:xfrm>
            <a:off x="3050809" y="3503131"/>
            <a:ext cx="364203"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17" name="Textfeld 16">
            <a:extLst>
              <a:ext uri="{FF2B5EF4-FFF2-40B4-BE49-F238E27FC236}">
                <a16:creationId xmlns:a16="http://schemas.microsoft.com/office/drawing/2014/main" id="{0E4EB7C4-4048-6A0E-B711-F8BC27F4C25F}"/>
              </a:ext>
            </a:extLst>
          </p:cNvPr>
          <p:cNvSpPr txBox="1"/>
          <p:nvPr/>
        </p:nvSpPr>
        <p:spPr>
          <a:xfrm>
            <a:off x="3576995" y="3503131"/>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8" name="Textfeld 17">
            <a:extLst>
              <a:ext uri="{FF2B5EF4-FFF2-40B4-BE49-F238E27FC236}">
                <a16:creationId xmlns:a16="http://schemas.microsoft.com/office/drawing/2014/main" id="{168163EA-A12C-3654-8BE0-1531DA1D0897}"/>
              </a:ext>
            </a:extLst>
          </p:cNvPr>
          <p:cNvSpPr txBox="1"/>
          <p:nvPr/>
        </p:nvSpPr>
        <p:spPr>
          <a:xfrm>
            <a:off x="2564892" y="3574140"/>
            <a:ext cx="269647" cy="350998"/>
          </a:xfrm>
          <a:prstGeom prst="rect">
            <a:avLst/>
          </a:prstGeom>
          <a:solidFill>
            <a:schemeClr val="bg1"/>
          </a:solidFill>
        </p:spPr>
        <p:txBody>
          <a:bodyPr wrap="square" rtlCol="0" anchor="ctr">
            <a:spAutoFit/>
          </a:bodyPr>
          <a:lstStyle/>
          <a:p>
            <a:pPr algn="ctr"/>
            <a:endParaRPr lang="de-DE" sz="2400" dirty="0">
              <a:latin typeface="Be Vietnam" pitchFamily="2" charset="77"/>
            </a:endParaRPr>
          </a:p>
        </p:txBody>
      </p:sp>
      <p:sp>
        <p:nvSpPr>
          <p:cNvPr id="20" name="Textfeld 19">
            <a:extLst>
              <a:ext uri="{FF2B5EF4-FFF2-40B4-BE49-F238E27FC236}">
                <a16:creationId xmlns:a16="http://schemas.microsoft.com/office/drawing/2014/main" id="{C51154DC-277C-0927-0075-BFA5948B1E74}"/>
              </a:ext>
            </a:extLst>
          </p:cNvPr>
          <p:cNvSpPr txBox="1"/>
          <p:nvPr/>
        </p:nvSpPr>
        <p:spPr>
          <a:xfrm>
            <a:off x="3050006" y="3974619"/>
            <a:ext cx="36580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1" name="Textfeld 20">
            <a:extLst>
              <a:ext uri="{FF2B5EF4-FFF2-40B4-BE49-F238E27FC236}">
                <a16:creationId xmlns:a16="http://schemas.microsoft.com/office/drawing/2014/main" id="{66A52905-F85F-12E0-A4CD-5BD890F871D0}"/>
              </a:ext>
            </a:extLst>
          </p:cNvPr>
          <p:cNvSpPr txBox="1"/>
          <p:nvPr/>
        </p:nvSpPr>
        <p:spPr>
          <a:xfrm>
            <a:off x="3576995" y="397461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2" name="Textfeld 21">
            <a:extLst>
              <a:ext uri="{FF2B5EF4-FFF2-40B4-BE49-F238E27FC236}">
                <a16:creationId xmlns:a16="http://schemas.microsoft.com/office/drawing/2014/main" id="{B96B3ECC-227F-0402-1FAB-BC6041DA0A92}"/>
              </a:ext>
            </a:extLst>
          </p:cNvPr>
          <p:cNvSpPr txBox="1"/>
          <p:nvPr/>
        </p:nvSpPr>
        <p:spPr>
          <a:xfrm>
            <a:off x="2520540" y="2551198"/>
            <a:ext cx="39305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H</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23" name="Textfeld 22">
            <a:extLst>
              <a:ext uri="{FF2B5EF4-FFF2-40B4-BE49-F238E27FC236}">
                <a16:creationId xmlns:a16="http://schemas.microsoft.com/office/drawing/2014/main" id="{7C464AE5-0320-E1E9-184D-82F1D6C0ACDD}"/>
              </a:ext>
            </a:extLst>
          </p:cNvPr>
          <p:cNvSpPr txBox="1"/>
          <p:nvPr/>
        </p:nvSpPr>
        <p:spPr>
          <a:xfrm>
            <a:off x="3045999" y="2551198"/>
            <a:ext cx="373820" cy="461665"/>
          </a:xfrm>
          <a:prstGeom prst="rect">
            <a:avLst/>
          </a:prstGeom>
          <a:noFill/>
        </p:spPr>
        <p:txBody>
          <a:bodyPr wrap="none" rtlCol="0" anchor="ctr">
            <a:spAutoFit/>
          </a:bodyPr>
          <a:lstStyle>
            <a:defPPr>
              <a:defRPr lang="de-DE"/>
            </a:defPPr>
            <a:lvl1pPr marR="0" lvl="0" indent="0" algn="ctr" fontAlgn="auto">
              <a:lnSpc>
                <a:spcPct val="100000"/>
              </a:lnSpc>
              <a:spcBef>
                <a:spcPts val="0"/>
              </a:spcBef>
              <a:spcAft>
                <a:spcPts val="0"/>
              </a:spcAft>
              <a:buClrTx/>
              <a:buSzTx/>
              <a:buFontTx/>
              <a:buNone/>
              <a:tabLst/>
              <a:defRPr sz="2200">
                <a:solidFill>
                  <a:prstClr val="black"/>
                </a:solidFill>
                <a:latin typeface="Be Vietnam" pitchFamily="2" charset="77"/>
              </a:defRPr>
            </a:lvl1pPr>
          </a:lstStyle>
          <a:p>
            <a:r>
              <a:rPr lang="de-DE" sz="2400" dirty="0"/>
              <a:t>Z</a:t>
            </a:r>
          </a:p>
        </p:txBody>
      </p:sp>
      <p:sp>
        <p:nvSpPr>
          <p:cNvPr id="24" name="Textfeld 23">
            <a:extLst>
              <a:ext uri="{FF2B5EF4-FFF2-40B4-BE49-F238E27FC236}">
                <a16:creationId xmlns:a16="http://schemas.microsoft.com/office/drawing/2014/main" id="{8276ADCF-FC1D-1713-EA18-707C91999A76}"/>
              </a:ext>
            </a:extLst>
          </p:cNvPr>
          <p:cNvSpPr txBox="1"/>
          <p:nvPr/>
        </p:nvSpPr>
        <p:spPr>
          <a:xfrm>
            <a:off x="3567377" y="2551199"/>
            <a:ext cx="3593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E</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25" name="Gerade Verbindung 24">
            <a:extLst>
              <a:ext uri="{FF2B5EF4-FFF2-40B4-BE49-F238E27FC236}">
                <a16:creationId xmlns:a16="http://schemas.microsoft.com/office/drawing/2014/main" id="{7C5DD92B-2ED5-829B-BADD-5D9D55481BA8}"/>
              </a:ext>
            </a:extLst>
          </p:cNvPr>
          <p:cNvCxnSpPr>
            <a:cxnSpLocks/>
          </p:cNvCxnSpPr>
          <p:nvPr/>
        </p:nvCxnSpPr>
        <p:spPr>
          <a:xfrm>
            <a:off x="1440466"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6" name="Gerade Verbindung 25">
            <a:extLst>
              <a:ext uri="{FF2B5EF4-FFF2-40B4-BE49-F238E27FC236}">
                <a16:creationId xmlns:a16="http://schemas.microsoft.com/office/drawing/2014/main" id="{1F5DDE44-7ABA-77A3-3DBC-AA31DCE389A6}"/>
              </a:ext>
            </a:extLst>
          </p:cNvPr>
          <p:cNvCxnSpPr>
            <a:cxnSpLocks/>
          </p:cNvCxnSpPr>
          <p:nvPr/>
        </p:nvCxnSpPr>
        <p:spPr>
          <a:xfrm>
            <a:off x="195005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7" name="Gerade Verbindung 26">
            <a:extLst>
              <a:ext uri="{FF2B5EF4-FFF2-40B4-BE49-F238E27FC236}">
                <a16:creationId xmlns:a16="http://schemas.microsoft.com/office/drawing/2014/main" id="{03B077E8-0BAF-75D9-B330-82B1E53FFD76}"/>
              </a:ext>
            </a:extLst>
          </p:cNvPr>
          <p:cNvCxnSpPr>
            <a:cxnSpLocks/>
          </p:cNvCxnSpPr>
          <p:nvPr/>
        </p:nvCxnSpPr>
        <p:spPr>
          <a:xfrm>
            <a:off x="2458405"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8" name="Gerade Verbindung 27">
            <a:extLst>
              <a:ext uri="{FF2B5EF4-FFF2-40B4-BE49-F238E27FC236}">
                <a16:creationId xmlns:a16="http://schemas.microsoft.com/office/drawing/2014/main" id="{B8B9EA65-3D74-22A6-D58C-335219567F2E}"/>
              </a:ext>
            </a:extLst>
          </p:cNvPr>
          <p:cNvCxnSpPr>
            <a:cxnSpLocks/>
          </p:cNvCxnSpPr>
          <p:nvPr/>
        </p:nvCxnSpPr>
        <p:spPr>
          <a:xfrm>
            <a:off x="2975732"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2" name="Gerade Verbindung 31">
            <a:extLst>
              <a:ext uri="{FF2B5EF4-FFF2-40B4-BE49-F238E27FC236}">
                <a16:creationId xmlns:a16="http://schemas.microsoft.com/office/drawing/2014/main" id="{8E2EF0EC-40D0-8BE1-F9C7-F472E61AD075}"/>
              </a:ext>
            </a:extLst>
          </p:cNvPr>
          <p:cNvCxnSpPr>
            <a:cxnSpLocks/>
          </p:cNvCxnSpPr>
          <p:nvPr/>
        </p:nvCxnSpPr>
        <p:spPr>
          <a:xfrm>
            <a:off x="3490087"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4" name="Gerade Verbindung 33">
            <a:extLst>
              <a:ext uri="{FF2B5EF4-FFF2-40B4-BE49-F238E27FC236}">
                <a16:creationId xmlns:a16="http://schemas.microsoft.com/office/drawing/2014/main" id="{A3E9E3FA-B803-E650-CE4A-4C8CF2F54DC2}"/>
              </a:ext>
            </a:extLst>
          </p:cNvPr>
          <p:cNvCxnSpPr>
            <a:cxnSpLocks/>
          </p:cNvCxnSpPr>
          <p:nvPr/>
        </p:nvCxnSpPr>
        <p:spPr>
          <a:xfrm>
            <a:off x="4004061" y="2270369"/>
            <a:ext cx="0" cy="2772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8" name="Gerade Verbindung 37">
            <a:extLst>
              <a:ext uri="{FF2B5EF4-FFF2-40B4-BE49-F238E27FC236}">
                <a16:creationId xmlns:a16="http://schemas.microsoft.com/office/drawing/2014/main" id="{4D9C2B3A-8390-00F2-C9F7-BA33608EDD18}"/>
              </a:ext>
            </a:extLst>
          </p:cNvPr>
          <p:cNvCxnSpPr>
            <a:cxnSpLocks/>
          </p:cNvCxnSpPr>
          <p:nvPr/>
        </p:nvCxnSpPr>
        <p:spPr>
          <a:xfrm>
            <a:off x="1164242" y="25450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9" name="Gerade Verbindung 38">
            <a:extLst>
              <a:ext uri="{FF2B5EF4-FFF2-40B4-BE49-F238E27FC236}">
                <a16:creationId xmlns:a16="http://schemas.microsoft.com/office/drawing/2014/main" id="{33C77F54-C5D7-3A27-C9AF-176A266701FD}"/>
              </a:ext>
            </a:extLst>
          </p:cNvPr>
          <p:cNvCxnSpPr>
            <a:cxnSpLocks/>
          </p:cNvCxnSpPr>
          <p:nvPr/>
        </p:nvCxnSpPr>
        <p:spPr>
          <a:xfrm>
            <a:off x="1164242" y="301896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0" name="Gerade Verbindung 39">
            <a:extLst>
              <a:ext uri="{FF2B5EF4-FFF2-40B4-BE49-F238E27FC236}">
                <a16:creationId xmlns:a16="http://schemas.microsoft.com/office/drawing/2014/main" id="{4237042E-90A4-96BE-003D-5B45B7832EFA}"/>
              </a:ext>
            </a:extLst>
          </p:cNvPr>
          <p:cNvCxnSpPr>
            <a:cxnSpLocks/>
          </p:cNvCxnSpPr>
          <p:nvPr/>
        </p:nvCxnSpPr>
        <p:spPr>
          <a:xfrm>
            <a:off x="1164242" y="3497596"/>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1" name="Gerade Verbindung 40">
            <a:extLst>
              <a:ext uri="{FF2B5EF4-FFF2-40B4-BE49-F238E27FC236}">
                <a16:creationId xmlns:a16="http://schemas.microsoft.com/office/drawing/2014/main" id="{58635EEB-299F-484E-2016-C72CF321A8C4}"/>
              </a:ext>
            </a:extLst>
          </p:cNvPr>
          <p:cNvCxnSpPr>
            <a:cxnSpLocks/>
          </p:cNvCxnSpPr>
          <p:nvPr/>
        </p:nvCxnSpPr>
        <p:spPr>
          <a:xfrm>
            <a:off x="1164242" y="3970331"/>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3" name="Gerade Verbindung 42">
            <a:extLst>
              <a:ext uri="{FF2B5EF4-FFF2-40B4-BE49-F238E27FC236}">
                <a16:creationId xmlns:a16="http://schemas.microsoft.com/office/drawing/2014/main" id="{A65E6F3D-8DCF-3517-394E-B9F11B0060FC}"/>
              </a:ext>
            </a:extLst>
          </p:cNvPr>
          <p:cNvCxnSpPr>
            <a:cxnSpLocks/>
          </p:cNvCxnSpPr>
          <p:nvPr/>
        </p:nvCxnSpPr>
        <p:spPr>
          <a:xfrm>
            <a:off x="1164242" y="4440572"/>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4" name="Gerade Verbindung 43">
            <a:extLst>
              <a:ext uri="{FF2B5EF4-FFF2-40B4-BE49-F238E27FC236}">
                <a16:creationId xmlns:a16="http://schemas.microsoft.com/office/drawing/2014/main" id="{082E8864-E619-307D-6D9F-B0CF3C102271}"/>
              </a:ext>
            </a:extLst>
          </p:cNvPr>
          <p:cNvCxnSpPr>
            <a:cxnSpLocks/>
          </p:cNvCxnSpPr>
          <p:nvPr/>
        </p:nvCxnSpPr>
        <p:spPr>
          <a:xfrm>
            <a:off x="1164242" y="4919203"/>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45" name="Textfeld 44">
            <a:extLst>
              <a:ext uri="{FF2B5EF4-FFF2-40B4-BE49-F238E27FC236}">
                <a16:creationId xmlns:a16="http://schemas.microsoft.com/office/drawing/2014/main" id="{C7F27F18-B333-D696-09F6-63FD5CF76D65}"/>
              </a:ext>
            </a:extLst>
          </p:cNvPr>
          <p:cNvSpPr txBox="1"/>
          <p:nvPr/>
        </p:nvSpPr>
        <p:spPr>
          <a:xfrm>
            <a:off x="1461898" y="4161367"/>
            <a:ext cx="2723823" cy="369332"/>
          </a:xfrm>
          <a:prstGeom prst="rect">
            <a:avLst/>
          </a:prstGeom>
          <a:noFill/>
        </p:spPr>
        <p:txBody>
          <a:bodyPr wrap="none" rtlCol="0">
            <a:spAutoFit/>
          </a:bodyPr>
          <a:lstStyle/>
          <a:p>
            <a:r>
              <a:rPr lang="de-DE" dirty="0"/>
              <a:t>______________________</a:t>
            </a:r>
          </a:p>
        </p:txBody>
      </p:sp>
      <p:sp>
        <p:nvSpPr>
          <p:cNvPr id="147" name="Textfeld 146">
            <a:extLst>
              <a:ext uri="{FF2B5EF4-FFF2-40B4-BE49-F238E27FC236}">
                <a16:creationId xmlns:a16="http://schemas.microsoft.com/office/drawing/2014/main" id="{C0272204-05D8-3FDA-0F99-8D58BB05E9B0}"/>
              </a:ext>
            </a:extLst>
          </p:cNvPr>
          <p:cNvSpPr txBox="1"/>
          <p:nvPr/>
        </p:nvSpPr>
        <p:spPr>
          <a:xfrm>
            <a:off x="2579048" y="3111669"/>
            <a:ext cx="276038" cy="307777"/>
          </a:xfrm>
          <a:prstGeom prst="rect">
            <a:avLst/>
          </a:prstGeom>
          <a:noFill/>
        </p:spPr>
        <p:txBody>
          <a:bodyPr wrap="none" rtlCol="0" anchor="ctr">
            <a:spAutoFit/>
          </a:bodyPr>
          <a:lstStyle/>
          <a:p>
            <a:pPr algn="ctr"/>
            <a:r>
              <a:rPr lang="de-DE" sz="1400" dirty="0">
                <a:latin typeface="Be Vietnam" pitchFamily="2" charset="77"/>
              </a:rPr>
              <a:t>2</a:t>
            </a:r>
          </a:p>
        </p:txBody>
      </p:sp>
      <p:sp>
        <p:nvSpPr>
          <p:cNvPr id="148" name="Textfeld 147">
            <a:extLst>
              <a:ext uri="{FF2B5EF4-FFF2-40B4-BE49-F238E27FC236}">
                <a16:creationId xmlns:a16="http://schemas.microsoft.com/office/drawing/2014/main" id="{C6297814-0C2B-C460-BC07-2471EB6021B5}"/>
              </a:ext>
            </a:extLst>
          </p:cNvPr>
          <p:cNvSpPr txBox="1"/>
          <p:nvPr/>
        </p:nvSpPr>
        <p:spPr>
          <a:xfrm>
            <a:off x="3040835" y="3111259"/>
            <a:ext cx="367408" cy="307777"/>
          </a:xfrm>
          <a:prstGeom prst="rect">
            <a:avLst/>
          </a:prstGeom>
          <a:noFill/>
        </p:spPr>
        <p:txBody>
          <a:bodyPr wrap="none" rtlCol="0" anchor="ctr">
            <a:spAutoFit/>
          </a:bodyPr>
          <a:lstStyle/>
          <a:p>
            <a:pPr algn="ctr"/>
            <a:r>
              <a:rPr lang="de-DE" sz="1400" dirty="0">
                <a:latin typeface="Be Vietnam" pitchFamily="2" charset="77"/>
              </a:rPr>
              <a:t>10</a:t>
            </a:r>
          </a:p>
        </p:txBody>
      </p:sp>
      <p:sp>
        <p:nvSpPr>
          <p:cNvPr id="149" name="Textfeld 148">
            <a:extLst>
              <a:ext uri="{FF2B5EF4-FFF2-40B4-BE49-F238E27FC236}">
                <a16:creationId xmlns:a16="http://schemas.microsoft.com/office/drawing/2014/main" id="{E2C4C846-54A0-E7E5-8D5B-9E35763F9C30}"/>
              </a:ext>
            </a:extLst>
          </p:cNvPr>
          <p:cNvSpPr txBox="1"/>
          <p:nvPr/>
        </p:nvSpPr>
        <p:spPr>
          <a:xfrm>
            <a:off x="3584655" y="4463204"/>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5" name="Textfeld 14">
            <a:extLst>
              <a:ext uri="{FF2B5EF4-FFF2-40B4-BE49-F238E27FC236}">
                <a16:creationId xmlns:a16="http://schemas.microsoft.com/office/drawing/2014/main" id="{6A0DB51B-D36F-87DF-A1D7-3BCA12AC965E}"/>
              </a:ext>
            </a:extLst>
          </p:cNvPr>
          <p:cNvSpPr txBox="1"/>
          <p:nvPr/>
        </p:nvSpPr>
        <p:spPr>
          <a:xfrm>
            <a:off x="2585122" y="3503131"/>
            <a:ext cx="267120" cy="461665"/>
          </a:xfrm>
          <a:prstGeom prst="rect">
            <a:avLst/>
          </a:prstGeom>
          <a:solidFill>
            <a:schemeClr val="bg1"/>
          </a:solidFill>
        </p:spPr>
        <p:txBody>
          <a:bodyPr wrap="square" rtlCol="0" anchor="ctr">
            <a:spAutoFit/>
          </a:bodyPr>
          <a:lstStyle/>
          <a:p>
            <a:pPr algn="ctr"/>
            <a:r>
              <a:rPr lang="de-DE" sz="2400" dirty="0">
                <a:latin typeface="Be Vietnam" pitchFamily="2" charset="77"/>
              </a:rPr>
              <a:t>3</a:t>
            </a:r>
          </a:p>
        </p:txBody>
      </p:sp>
      <p:sp>
        <p:nvSpPr>
          <p:cNvPr id="152" name="Textfeld 151">
            <a:extLst>
              <a:ext uri="{FF2B5EF4-FFF2-40B4-BE49-F238E27FC236}">
                <a16:creationId xmlns:a16="http://schemas.microsoft.com/office/drawing/2014/main" id="{422E4068-2AE5-8CE6-8224-89089908347E}"/>
              </a:ext>
            </a:extLst>
          </p:cNvPr>
          <p:cNvSpPr txBox="1"/>
          <p:nvPr/>
        </p:nvSpPr>
        <p:spPr>
          <a:xfrm>
            <a:off x="3079661" y="4469753"/>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9</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53" name="Textfeld 152">
            <a:extLst>
              <a:ext uri="{FF2B5EF4-FFF2-40B4-BE49-F238E27FC236}">
                <a16:creationId xmlns:a16="http://schemas.microsoft.com/office/drawing/2014/main" id="{412FC309-5830-A04E-2391-4CDB74D66F92}"/>
              </a:ext>
            </a:extLst>
          </p:cNvPr>
          <p:cNvSpPr txBox="1"/>
          <p:nvPr/>
        </p:nvSpPr>
        <p:spPr>
          <a:xfrm>
            <a:off x="2552973" y="4465431"/>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3" name="Textfeld 2">
            <a:extLst>
              <a:ext uri="{FF2B5EF4-FFF2-40B4-BE49-F238E27FC236}">
                <a16:creationId xmlns:a16="http://schemas.microsoft.com/office/drawing/2014/main" id="{AD402550-83D4-E37F-67E4-EA326A7F3FE2}"/>
              </a:ext>
            </a:extLst>
          </p:cNvPr>
          <p:cNvSpPr txBox="1"/>
          <p:nvPr/>
        </p:nvSpPr>
        <p:spPr>
          <a:xfrm>
            <a:off x="2093393" y="3993946"/>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noProof="0" dirty="0">
                <a:ln>
                  <a:noFill/>
                </a:ln>
                <a:solidFill>
                  <a:prstClr val="black"/>
                </a:solidFill>
                <a:effectLst/>
                <a:uLnTx/>
                <a:uFillTx/>
                <a:latin typeface="Be Vietnam" pitchFamily="2" charset="77"/>
              </a:rPr>
              <a:t>-</a:t>
            </a:r>
          </a:p>
        </p:txBody>
      </p:sp>
      <p:pic>
        <p:nvPicPr>
          <p:cNvPr id="6" name="Grafik 5">
            <a:extLst>
              <a:ext uri="{FF2B5EF4-FFF2-40B4-BE49-F238E27FC236}">
                <a16:creationId xmlns:a16="http://schemas.microsoft.com/office/drawing/2014/main" id="{2EE77DA3-2179-9CE1-4933-CAFF83993DDD}"/>
              </a:ext>
            </a:extLst>
          </p:cNvPr>
          <p:cNvPicPr>
            <a:picLocks noChangeAspect="1"/>
          </p:cNvPicPr>
          <p:nvPr/>
        </p:nvPicPr>
        <p:blipFill>
          <a:blip r:embed="rId3"/>
          <a:srcRect/>
          <a:stretch/>
        </p:blipFill>
        <p:spPr>
          <a:xfrm>
            <a:off x="4837908" y="2786830"/>
            <a:ext cx="1748968" cy="1748968"/>
          </a:xfrm>
          <a:prstGeom prst="rect">
            <a:avLst/>
          </a:prstGeom>
          <a:effectLst>
            <a:glow rad="12700">
              <a:schemeClr val="bg1"/>
            </a:glow>
          </a:effectLst>
        </p:spPr>
      </p:pic>
      <p:pic>
        <p:nvPicPr>
          <p:cNvPr id="8" name="Grafik 7">
            <a:extLst>
              <a:ext uri="{FF2B5EF4-FFF2-40B4-BE49-F238E27FC236}">
                <a16:creationId xmlns:a16="http://schemas.microsoft.com/office/drawing/2014/main" id="{8319B14B-2FAD-5CC2-83D0-9965012E412F}"/>
              </a:ext>
            </a:extLst>
          </p:cNvPr>
          <p:cNvPicPr>
            <a:picLocks noChangeAspect="1"/>
          </p:cNvPicPr>
          <p:nvPr/>
        </p:nvPicPr>
        <p:blipFill>
          <a:blip r:embed="rId4"/>
          <a:srcRect/>
          <a:stretch/>
        </p:blipFill>
        <p:spPr>
          <a:xfrm>
            <a:off x="7426364" y="2812905"/>
            <a:ext cx="1722864" cy="222304"/>
          </a:xfrm>
          <a:prstGeom prst="rect">
            <a:avLst/>
          </a:prstGeom>
        </p:spPr>
      </p:pic>
      <p:pic>
        <p:nvPicPr>
          <p:cNvPr id="9" name="Grafik 8">
            <a:extLst>
              <a:ext uri="{FF2B5EF4-FFF2-40B4-BE49-F238E27FC236}">
                <a16:creationId xmlns:a16="http://schemas.microsoft.com/office/drawing/2014/main" id="{A671CE7A-6726-BB98-A6E1-E8CF698DEEAA}"/>
              </a:ext>
            </a:extLst>
          </p:cNvPr>
          <p:cNvPicPr>
            <a:picLocks noChangeAspect="1"/>
          </p:cNvPicPr>
          <p:nvPr/>
        </p:nvPicPr>
        <p:blipFill>
          <a:blip r:embed="rId5"/>
          <a:srcRect/>
          <a:stretch/>
        </p:blipFill>
        <p:spPr>
          <a:xfrm>
            <a:off x="9768733" y="2806589"/>
            <a:ext cx="234936" cy="234936"/>
          </a:xfrm>
          <a:prstGeom prst="rect">
            <a:avLst/>
          </a:prstGeom>
        </p:spPr>
      </p:pic>
      <p:pic>
        <p:nvPicPr>
          <p:cNvPr id="10" name="Grafik 9">
            <a:extLst>
              <a:ext uri="{FF2B5EF4-FFF2-40B4-BE49-F238E27FC236}">
                <a16:creationId xmlns:a16="http://schemas.microsoft.com/office/drawing/2014/main" id="{B7A2DEC0-84B4-8C4C-9922-C2DB3CB73286}"/>
              </a:ext>
            </a:extLst>
          </p:cNvPr>
          <p:cNvPicPr>
            <a:picLocks noChangeAspect="1"/>
          </p:cNvPicPr>
          <p:nvPr/>
        </p:nvPicPr>
        <p:blipFill>
          <a:blip r:embed="rId4"/>
          <a:srcRect/>
          <a:stretch/>
        </p:blipFill>
        <p:spPr>
          <a:xfrm>
            <a:off x="7426364" y="3073388"/>
            <a:ext cx="1722864" cy="222304"/>
          </a:xfrm>
          <a:prstGeom prst="rect">
            <a:avLst/>
          </a:prstGeom>
        </p:spPr>
      </p:pic>
      <p:pic>
        <p:nvPicPr>
          <p:cNvPr id="30" name="Grafik 29">
            <a:extLst>
              <a:ext uri="{FF2B5EF4-FFF2-40B4-BE49-F238E27FC236}">
                <a16:creationId xmlns:a16="http://schemas.microsoft.com/office/drawing/2014/main" id="{66EFB499-4C96-C7B4-47D2-41C6666DAD41}"/>
              </a:ext>
            </a:extLst>
          </p:cNvPr>
          <p:cNvPicPr>
            <a:picLocks noChangeAspect="1"/>
          </p:cNvPicPr>
          <p:nvPr/>
        </p:nvPicPr>
        <p:blipFill>
          <a:blip r:embed="rId4"/>
          <a:srcRect/>
          <a:stretch/>
        </p:blipFill>
        <p:spPr>
          <a:xfrm>
            <a:off x="7422987" y="4884843"/>
            <a:ext cx="1722864" cy="222304"/>
          </a:xfrm>
          <a:prstGeom prst="rect">
            <a:avLst/>
          </a:prstGeom>
        </p:spPr>
      </p:pic>
      <p:pic>
        <p:nvPicPr>
          <p:cNvPr id="31" name="Grafik 30">
            <a:extLst>
              <a:ext uri="{FF2B5EF4-FFF2-40B4-BE49-F238E27FC236}">
                <a16:creationId xmlns:a16="http://schemas.microsoft.com/office/drawing/2014/main" id="{44B7941A-D1D7-AE1B-D730-508EAAD3A34E}"/>
              </a:ext>
            </a:extLst>
          </p:cNvPr>
          <p:cNvPicPr>
            <a:picLocks noChangeAspect="1"/>
          </p:cNvPicPr>
          <p:nvPr/>
        </p:nvPicPr>
        <p:blipFill>
          <a:blip r:embed="rId4"/>
          <a:srcRect/>
          <a:stretch/>
        </p:blipFill>
        <p:spPr>
          <a:xfrm>
            <a:off x="7422987" y="4633471"/>
            <a:ext cx="1722864" cy="222304"/>
          </a:xfrm>
          <a:prstGeom prst="rect">
            <a:avLst/>
          </a:prstGeom>
        </p:spPr>
      </p:pic>
      <p:pic>
        <p:nvPicPr>
          <p:cNvPr id="35" name="Grafik 34">
            <a:extLst>
              <a:ext uri="{FF2B5EF4-FFF2-40B4-BE49-F238E27FC236}">
                <a16:creationId xmlns:a16="http://schemas.microsoft.com/office/drawing/2014/main" id="{259378AF-51A0-6431-7B1A-2507BECDB9DD}"/>
              </a:ext>
            </a:extLst>
          </p:cNvPr>
          <p:cNvPicPr>
            <a:picLocks noChangeAspect="1"/>
          </p:cNvPicPr>
          <p:nvPr/>
        </p:nvPicPr>
        <p:blipFill>
          <a:blip r:embed="rId4"/>
          <a:srcRect/>
          <a:stretch/>
        </p:blipFill>
        <p:spPr>
          <a:xfrm>
            <a:off x="7422987" y="4373310"/>
            <a:ext cx="1722864" cy="222304"/>
          </a:xfrm>
          <a:prstGeom prst="rect">
            <a:avLst/>
          </a:prstGeom>
        </p:spPr>
      </p:pic>
      <p:pic>
        <p:nvPicPr>
          <p:cNvPr id="36" name="Grafik 35">
            <a:extLst>
              <a:ext uri="{FF2B5EF4-FFF2-40B4-BE49-F238E27FC236}">
                <a16:creationId xmlns:a16="http://schemas.microsoft.com/office/drawing/2014/main" id="{92AD5156-8B1D-FB8D-59D3-21F72007265A}"/>
              </a:ext>
            </a:extLst>
          </p:cNvPr>
          <p:cNvPicPr>
            <a:picLocks noChangeAspect="1"/>
          </p:cNvPicPr>
          <p:nvPr/>
        </p:nvPicPr>
        <p:blipFill>
          <a:blip r:embed="rId4"/>
          <a:srcRect/>
          <a:stretch/>
        </p:blipFill>
        <p:spPr>
          <a:xfrm>
            <a:off x="7422987" y="4121567"/>
            <a:ext cx="1722864" cy="222304"/>
          </a:xfrm>
          <a:prstGeom prst="rect">
            <a:avLst/>
          </a:prstGeom>
        </p:spPr>
      </p:pic>
      <p:pic>
        <p:nvPicPr>
          <p:cNvPr id="37" name="Grafik 36">
            <a:extLst>
              <a:ext uri="{FF2B5EF4-FFF2-40B4-BE49-F238E27FC236}">
                <a16:creationId xmlns:a16="http://schemas.microsoft.com/office/drawing/2014/main" id="{4703104B-E968-8497-7EF7-BBCA21DC352A}"/>
              </a:ext>
            </a:extLst>
          </p:cNvPr>
          <p:cNvPicPr>
            <a:picLocks noChangeAspect="1"/>
          </p:cNvPicPr>
          <p:nvPr/>
        </p:nvPicPr>
        <p:blipFill>
          <a:blip r:embed="rId4"/>
          <a:srcRect/>
          <a:stretch/>
        </p:blipFill>
        <p:spPr>
          <a:xfrm>
            <a:off x="7422987" y="3837333"/>
            <a:ext cx="1722864" cy="222304"/>
          </a:xfrm>
          <a:prstGeom prst="rect">
            <a:avLst/>
          </a:prstGeom>
        </p:spPr>
      </p:pic>
      <p:pic>
        <p:nvPicPr>
          <p:cNvPr id="42" name="Grafik 41">
            <a:extLst>
              <a:ext uri="{FF2B5EF4-FFF2-40B4-BE49-F238E27FC236}">
                <a16:creationId xmlns:a16="http://schemas.microsoft.com/office/drawing/2014/main" id="{C6658FA5-99E3-6C44-9317-B4262BF359D7}"/>
              </a:ext>
            </a:extLst>
          </p:cNvPr>
          <p:cNvPicPr>
            <a:picLocks noChangeAspect="1"/>
          </p:cNvPicPr>
          <p:nvPr/>
        </p:nvPicPr>
        <p:blipFill>
          <a:blip r:embed="rId4"/>
          <a:srcRect/>
          <a:stretch/>
        </p:blipFill>
        <p:spPr>
          <a:xfrm>
            <a:off x="7422987" y="3583151"/>
            <a:ext cx="1722864" cy="222304"/>
          </a:xfrm>
          <a:prstGeom prst="rect">
            <a:avLst/>
          </a:prstGeom>
        </p:spPr>
      </p:pic>
      <p:pic>
        <p:nvPicPr>
          <p:cNvPr id="46" name="Grafik 45">
            <a:extLst>
              <a:ext uri="{FF2B5EF4-FFF2-40B4-BE49-F238E27FC236}">
                <a16:creationId xmlns:a16="http://schemas.microsoft.com/office/drawing/2014/main" id="{D3FD6106-AA71-087B-0FAD-F4DACCD633F1}"/>
              </a:ext>
            </a:extLst>
          </p:cNvPr>
          <p:cNvPicPr>
            <a:picLocks noChangeAspect="1"/>
          </p:cNvPicPr>
          <p:nvPr/>
        </p:nvPicPr>
        <p:blipFill>
          <a:blip r:embed="rId4"/>
          <a:srcRect/>
          <a:stretch/>
        </p:blipFill>
        <p:spPr>
          <a:xfrm>
            <a:off x="7422993" y="3329833"/>
            <a:ext cx="1722864" cy="222304"/>
          </a:xfrm>
          <a:prstGeom prst="rect">
            <a:avLst/>
          </a:prstGeom>
        </p:spPr>
      </p:pic>
      <p:pic>
        <p:nvPicPr>
          <p:cNvPr id="7" name="Grafik 6">
            <a:extLst>
              <a:ext uri="{FF2B5EF4-FFF2-40B4-BE49-F238E27FC236}">
                <a16:creationId xmlns:a16="http://schemas.microsoft.com/office/drawing/2014/main" id="{D60BC658-519E-6160-01DD-E0800337894D}"/>
              </a:ext>
            </a:extLst>
          </p:cNvPr>
          <p:cNvPicPr>
            <a:picLocks noChangeAspect="1"/>
          </p:cNvPicPr>
          <p:nvPr/>
        </p:nvPicPr>
        <p:blipFill>
          <a:blip r:embed="rId3"/>
          <a:srcRect/>
          <a:stretch/>
        </p:blipFill>
        <p:spPr>
          <a:xfrm>
            <a:off x="4990308" y="2939230"/>
            <a:ext cx="1748968" cy="1748968"/>
          </a:xfrm>
          <a:prstGeom prst="rect">
            <a:avLst/>
          </a:prstGeom>
          <a:effectLst>
            <a:glow rad="12700">
              <a:schemeClr val="bg1"/>
            </a:glow>
          </a:effectLst>
        </p:spPr>
      </p:pic>
      <p:cxnSp>
        <p:nvCxnSpPr>
          <p:cNvPr id="5" name="Gerade Verbindung 4">
            <a:extLst>
              <a:ext uri="{FF2B5EF4-FFF2-40B4-BE49-F238E27FC236}">
                <a16:creationId xmlns:a16="http://schemas.microsoft.com/office/drawing/2014/main" id="{D5C19364-F57B-8D27-6834-B07FA7335E7C}"/>
              </a:ext>
            </a:extLst>
          </p:cNvPr>
          <p:cNvCxnSpPr>
            <a:cxnSpLocks/>
          </p:cNvCxnSpPr>
          <p:nvPr/>
        </p:nvCxnSpPr>
        <p:spPr>
          <a:xfrm flipV="1">
            <a:off x="2564892" y="3574140"/>
            <a:ext cx="292614" cy="337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E3FCA5BC-9A21-7521-7E03-5E3A68CA82F3}"/>
              </a:ext>
            </a:extLst>
          </p:cNvPr>
          <p:cNvSpPr txBox="1"/>
          <p:nvPr/>
        </p:nvSpPr>
        <p:spPr>
          <a:xfrm>
            <a:off x="2586798" y="3974618"/>
            <a:ext cx="24548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1" name="Textfeld 10">
            <a:extLst>
              <a:ext uri="{FF2B5EF4-FFF2-40B4-BE49-F238E27FC236}">
                <a16:creationId xmlns:a16="http://schemas.microsoft.com/office/drawing/2014/main" id="{56B206C6-A05B-26EE-62BF-EB78F60E18D8}"/>
              </a:ext>
            </a:extLst>
          </p:cNvPr>
          <p:cNvSpPr txBox="1"/>
          <p:nvPr/>
        </p:nvSpPr>
        <p:spPr>
          <a:xfrm>
            <a:off x="1115360" y="1861611"/>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sp>
        <p:nvSpPr>
          <p:cNvPr id="12" name="Rechteck 11">
            <a:extLst>
              <a:ext uri="{FF2B5EF4-FFF2-40B4-BE49-F238E27FC236}">
                <a16:creationId xmlns:a16="http://schemas.microsoft.com/office/drawing/2014/main" id="{8CDDA3BE-6577-1284-0456-3BC0D679C837}"/>
              </a:ext>
            </a:extLst>
          </p:cNvPr>
          <p:cNvSpPr/>
          <p:nvPr/>
        </p:nvSpPr>
        <p:spPr>
          <a:xfrm>
            <a:off x="2455784" y="2551198"/>
            <a:ext cx="513974" cy="2380208"/>
          </a:xfrm>
          <a:prstGeom prst="rect">
            <a:avLst/>
          </a:prstGeom>
          <a:noFill/>
          <a:ln w="19050">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Abgerundetes Rechteck 47">
            <a:extLst>
              <a:ext uri="{FF2B5EF4-FFF2-40B4-BE49-F238E27FC236}">
                <a16:creationId xmlns:a16="http://schemas.microsoft.com/office/drawing/2014/main" id="{5524048F-2F81-BA84-F818-95F1CDD904F5}"/>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2. Schriftlich subtrahieren mit Entbündeln</a:t>
            </a:r>
          </a:p>
        </p:txBody>
      </p:sp>
      <p:sp>
        <p:nvSpPr>
          <p:cNvPr id="2" name="Textfeld 1">
            <a:extLst>
              <a:ext uri="{FF2B5EF4-FFF2-40B4-BE49-F238E27FC236}">
                <a16:creationId xmlns:a16="http://schemas.microsoft.com/office/drawing/2014/main" id="{214B2C16-D292-6404-673A-FAC159CEBC43}"/>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63050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7 1.48148E-6 L 0.32148 0.75254 " pathEditMode="relative" rAng="0" ptsTypes="AA">
                                      <p:cBhvr>
                                        <p:cTn id="6" dur="2000" fill="hold"/>
                                        <p:tgtEl>
                                          <p:spTgt spid="7"/>
                                        </p:tgtEl>
                                        <p:attrNameLst>
                                          <p:attrName>ppt_x</p:attrName>
                                          <p:attrName>ppt_y</p:attrName>
                                        </p:attrNameLst>
                                      </p:cBhvr>
                                      <p:rCtr x="16068" y="3761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animEffect transition="in" filter="fade">
                                      <p:cBhvr>
                                        <p:cTn id="1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4283960-892B-6298-06E3-23D7C6B83A4D}"/>
              </a:ext>
            </a:extLst>
          </p:cNvPr>
          <p:cNvSpPr>
            <a:spLocks noGrp="1"/>
          </p:cNvSpPr>
          <p:nvPr>
            <p:ph idx="1"/>
          </p:nvPr>
        </p:nvSpPr>
        <p:spPr>
          <a:xfrm>
            <a:off x="606556" y="1157957"/>
            <a:ext cx="10951197" cy="4418617"/>
          </a:xfrm>
        </p:spPr>
        <p:txBody>
          <a:bodyPr/>
          <a:lstStyle/>
          <a:p>
            <a:pPr marL="0" indent="0">
              <a:lnSpc>
                <a:spcPct val="114000"/>
              </a:lnSpc>
              <a:spcBef>
                <a:spcPts val="400"/>
              </a:spcBef>
              <a:buNone/>
            </a:pPr>
            <a:r>
              <a:rPr lang="de-DE" b="1" dirty="0"/>
              <a:t>Substanzielle Aufgabenformate</a:t>
            </a:r>
            <a:endParaRPr lang="de-DE" dirty="0"/>
          </a:p>
          <a:p>
            <a:pPr algn="just">
              <a:lnSpc>
                <a:spcPct val="114000"/>
              </a:lnSpc>
              <a:spcBef>
                <a:spcPts val="400"/>
              </a:spcBef>
              <a:buFont typeface="Wingdings" pitchFamily="2" charset="77"/>
              <a:buChar char="§"/>
            </a:pPr>
            <a:r>
              <a:rPr lang="de-DE" dirty="0"/>
              <a:t>Das wiederholte Rechnen gleichartiger Aufgaben ist auf das Ziel ausgerichtet, Regelmäßigkeiten und Muster, Beziehungen und Strukturen zu erkennen, zu beschreiben, zu begründen.</a:t>
            </a:r>
          </a:p>
        </p:txBody>
      </p:sp>
      <p:pic>
        <p:nvPicPr>
          <p:cNvPr id="5" name="Grafik 4">
            <a:extLst>
              <a:ext uri="{FF2B5EF4-FFF2-40B4-BE49-F238E27FC236}">
                <a16:creationId xmlns:a16="http://schemas.microsoft.com/office/drawing/2014/main" id="{3793596A-AD7B-6890-D39B-56F22BF8223F}"/>
              </a:ext>
            </a:extLst>
          </p:cNvPr>
          <p:cNvPicPr>
            <a:picLocks noChangeAspect="1"/>
          </p:cNvPicPr>
          <p:nvPr/>
        </p:nvPicPr>
        <p:blipFill rotWithShape="1">
          <a:blip r:embed="rId3"/>
          <a:srcRect l="5692" t="5049" r="12329" b="15187"/>
          <a:stretch/>
        </p:blipFill>
        <p:spPr>
          <a:xfrm>
            <a:off x="6096000" y="2916210"/>
            <a:ext cx="5108811" cy="2966271"/>
          </a:xfrm>
          <a:prstGeom prst="rect">
            <a:avLst/>
          </a:prstGeom>
          <a:ln>
            <a:solidFill>
              <a:srgbClr val="9ED4DC"/>
            </a:solidFill>
          </a:ln>
        </p:spPr>
      </p:pic>
      <p:sp>
        <p:nvSpPr>
          <p:cNvPr id="13" name="Abgerundetes Rechteck 12">
            <a:extLst>
              <a:ext uri="{FF2B5EF4-FFF2-40B4-BE49-F238E27FC236}">
                <a16:creationId xmlns:a16="http://schemas.microsoft.com/office/drawing/2014/main" id="{26B1B029-6DE9-E37F-2A83-B63C747428A7}"/>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3. Schriftlich subtrahieren produktiv üben</a:t>
            </a:r>
          </a:p>
        </p:txBody>
      </p:sp>
      <p:sp>
        <p:nvSpPr>
          <p:cNvPr id="16" name="Abgerundetes Rechteck 15">
            <a:extLst>
              <a:ext uri="{FF2B5EF4-FFF2-40B4-BE49-F238E27FC236}">
                <a16:creationId xmlns:a16="http://schemas.microsoft.com/office/drawing/2014/main" id="{173B6624-690F-5AAC-1AA9-02697040EE04}"/>
              </a:ext>
            </a:extLst>
          </p:cNvPr>
          <p:cNvSpPr/>
          <p:nvPr/>
        </p:nvSpPr>
        <p:spPr>
          <a:xfrm>
            <a:off x="2361697" y="2373748"/>
            <a:ext cx="2037467" cy="362816"/>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de-DE" sz="1600" dirty="0">
                <a:solidFill>
                  <a:schemeClr val="tx1"/>
                </a:solidFill>
                <a:latin typeface="Arial" panose="020B0604020202020204" pitchFamily="34" charset="0"/>
                <a:cs typeface="Arial" panose="020B0604020202020204" pitchFamily="34" charset="0"/>
              </a:rPr>
              <a:t>Entdeckerpäckchen</a:t>
            </a:r>
          </a:p>
        </p:txBody>
      </p:sp>
      <p:sp>
        <p:nvSpPr>
          <p:cNvPr id="17" name="Abgerundetes Rechteck 16">
            <a:extLst>
              <a:ext uri="{FF2B5EF4-FFF2-40B4-BE49-F238E27FC236}">
                <a16:creationId xmlns:a16="http://schemas.microsoft.com/office/drawing/2014/main" id="{47FEF024-F2B3-9DD7-7829-7C19D1F098B3}"/>
              </a:ext>
            </a:extLst>
          </p:cNvPr>
          <p:cNvSpPr/>
          <p:nvPr/>
        </p:nvSpPr>
        <p:spPr>
          <a:xfrm>
            <a:off x="7166829" y="2373748"/>
            <a:ext cx="2967152" cy="362816"/>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de-DE" sz="1600" dirty="0">
                <a:solidFill>
                  <a:schemeClr val="tx1"/>
                </a:solidFill>
                <a:latin typeface="Arial" panose="020B0604020202020204" pitchFamily="34" charset="0"/>
                <a:cs typeface="Arial" panose="020B0604020202020204" pitchFamily="34" charset="0"/>
              </a:rPr>
              <a:t>Umkehrzahlen/Spiegelzahlen</a:t>
            </a:r>
          </a:p>
        </p:txBody>
      </p:sp>
      <p:sp>
        <p:nvSpPr>
          <p:cNvPr id="19" name="Textfeld 18">
            <a:extLst>
              <a:ext uri="{FF2B5EF4-FFF2-40B4-BE49-F238E27FC236}">
                <a16:creationId xmlns:a16="http://schemas.microsoft.com/office/drawing/2014/main" id="{1B253795-5607-2063-1FCF-69F133823628}"/>
              </a:ext>
            </a:extLst>
          </p:cNvPr>
          <p:cNvSpPr txBox="1"/>
          <p:nvPr/>
        </p:nvSpPr>
        <p:spPr>
          <a:xfrm>
            <a:off x="5625813" y="5985713"/>
            <a:ext cx="6631495" cy="276999"/>
          </a:xfrm>
          <a:prstGeom prst="rect">
            <a:avLst/>
          </a:prstGeom>
          <a:noFill/>
        </p:spPr>
        <p:txBody>
          <a:bodyPr wrap="none" rtlCol="0">
            <a:spAutoFit/>
          </a:bodyPr>
          <a:lstStyle/>
          <a:p>
            <a:r>
              <a:rPr lang="de-DE" sz="1200" dirty="0">
                <a:solidFill>
                  <a:schemeClr val="bg1">
                    <a:lumMod val="65000"/>
                  </a:schemeClr>
                </a:solidFill>
                <a:latin typeface="Arial" panose="020B0604020202020204" pitchFamily="34" charset="0"/>
                <a:cs typeface="Arial" panose="020B0604020202020204" pitchFamily="34" charset="0"/>
              </a:rPr>
              <a:t>(Selter &amp; </a:t>
            </a:r>
            <a:r>
              <a:rPr lang="de-DE" sz="1200" dirty="0" err="1">
                <a:solidFill>
                  <a:schemeClr val="bg1">
                    <a:lumMod val="65000"/>
                  </a:schemeClr>
                </a:solidFill>
                <a:latin typeface="Arial" panose="020B0604020202020204" pitchFamily="34" charset="0"/>
                <a:cs typeface="Arial" panose="020B0604020202020204" pitchFamily="34" charset="0"/>
              </a:rPr>
              <a:t>Zannetin</a:t>
            </a:r>
            <a:r>
              <a:rPr lang="de-DE" sz="1200" dirty="0">
                <a:solidFill>
                  <a:schemeClr val="bg1">
                    <a:lumMod val="65000"/>
                  </a:schemeClr>
                </a:solidFill>
                <a:latin typeface="Arial" panose="020B0604020202020204" pitchFamily="34" charset="0"/>
                <a:cs typeface="Arial" panose="020B0604020202020204" pitchFamily="34" charset="0"/>
              </a:rPr>
              <a:t>, 2018; Abb.: https://pikas.dzlm.de/node/554; https://pikas.dzlm.de/node/712)</a:t>
            </a:r>
          </a:p>
        </p:txBody>
      </p:sp>
      <p:pic>
        <p:nvPicPr>
          <p:cNvPr id="6" name="Grafik 5">
            <a:extLst>
              <a:ext uri="{FF2B5EF4-FFF2-40B4-BE49-F238E27FC236}">
                <a16:creationId xmlns:a16="http://schemas.microsoft.com/office/drawing/2014/main" id="{E283E0C3-930B-A0AA-3B43-B56D9344F028}"/>
              </a:ext>
            </a:extLst>
          </p:cNvPr>
          <p:cNvPicPr>
            <a:picLocks noChangeAspect="1"/>
          </p:cNvPicPr>
          <p:nvPr/>
        </p:nvPicPr>
        <p:blipFill>
          <a:blip r:embed="rId4"/>
          <a:stretch>
            <a:fillRect/>
          </a:stretch>
        </p:blipFill>
        <p:spPr>
          <a:xfrm>
            <a:off x="1231913" y="2916210"/>
            <a:ext cx="4297034" cy="2970009"/>
          </a:xfrm>
          <a:prstGeom prst="rect">
            <a:avLst/>
          </a:prstGeom>
          <a:ln>
            <a:solidFill>
              <a:srgbClr val="9ED4DC"/>
            </a:solidFill>
          </a:ln>
        </p:spPr>
      </p:pic>
    </p:spTree>
    <p:extLst>
      <p:ext uri="{BB962C8B-B14F-4D97-AF65-F5344CB8AC3E}">
        <p14:creationId xmlns:p14="http://schemas.microsoft.com/office/powerpoint/2010/main" val="69911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0" y="3028950"/>
            <a:ext cx="121920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zur schriftlichen Subtraktion</a:t>
            </a:r>
          </a:p>
          <a:p>
            <a:pPr lvl="1">
              <a:buClr>
                <a:srgbClr val="327A86"/>
              </a:buClr>
            </a:pPr>
            <a:r>
              <a:rPr lang="de-DE" sz="2400" dirty="0"/>
              <a:t>Hintergründe zum schriftlichen Subtraktionsalgorithmus</a:t>
            </a:r>
          </a:p>
          <a:p>
            <a:pPr lvl="1">
              <a:buClr>
                <a:srgbClr val="327A86"/>
              </a:buClr>
            </a:pPr>
            <a:r>
              <a:rPr lang="de-DE" sz="2400" dirty="0"/>
              <a:t>Beispielhafte Erarbeitung des Entbündelns mit Abziehen</a:t>
            </a:r>
          </a:p>
          <a:p>
            <a:pPr>
              <a:buClr>
                <a:srgbClr val="327A86"/>
              </a:buClr>
            </a:pPr>
            <a:r>
              <a:rPr lang="de-DE" sz="2400" dirty="0"/>
              <a:t>divomath – Das Modul „Schriftlich subtrahieren“</a:t>
            </a:r>
          </a:p>
          <a:p>
            <a:pPr>
              <a:buClr>
                <a:srgbClr val="327A86"/>
              </a:buClr>
            </a:pPr>
            <a:r>
              <a:rPr lang="de-DE" sz="2400" dirty="0"/>
              <a:t>Erprobungsauftrag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8523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88539CE-914A-2C27-C68A-63746B9D1CDF}"/>
              </a:ext>
            </a:extLst>
          </p:cNvPr>
          <p:cNvSpPr>
            <a:spLocks noGrp="1"/>
          </p:cNvSpPr>
          <p:nvPr>
            <p:ph type="title"/>
          </p:nvPr>
        </p:nvSpPr>
        <p:spPr/>
        <p:txBody>
          <a:bodyPr>
            <a:normAutofit/>
          </a:bodyPr>
          <a:lstStyle/>
          <a:p>
            <a:r>
              <a:rPr lang="de-DE" dirty="0"/>
              <a:t>Grundlegendes zu </a:t>
            </a:r>
            <a:r>
              <a:rPr lang="de-DE" dirty="0" err="1"/>
              <a:t>divomath</a:t>
            </a:r>
            <a:endParaRPr lang="de-DE" dirty="0"/>
          </a:p>
        </p:txBody>
      </p:sp>
      <p:sp>
        <p:nvSpPr>
          <p:cNvPr id="4" name="Textplatzhalter 3">
            <a:extLst>
              <a:ext uri="{FF2B5EF4-FFF2-40B4-BE49-F238E27FC236}">
                <a16:creationId xmlns:a16="http://schemas.microsoft.com/office/drawing/2014/main" id="{2C365475-8A00-CE62-2A80-277E70F2DDEE}"/>
              </a:ext>
            </a:extLst>
          </p:cNvPr>
          <p:cNvSpPr>
            <a:spLocks noGrp="1"/>
          </p:cNvSpPr>
          <p:nvPr>
            <p:ph type="body" sz="quarter" idx="13"/>
          </p:nvPr>
        </p:nvSpPr>
        <p:spPr>
          <a:xfrm>
            <a:off x="9187543" y="5891627"/>
            <a:ext cx="3137858" cy="445628"/>
          </a:xfrm>
        </p:spPr>
        <p:txBody>
          <a:bodyPr/>
          <a:lstStyle/>
          <a:p>
            <a:r>
              <a:rPr lang="de-DE" sz="1100" dirty="0">
                <a:solidFill>
                  <a:schemeClr val="bg1">
                    <a:lumMod val="65000"/>
                  </a:schemeClr>
                </a:solidFill>
              </a:rPr>
              <a:t>(Prediger et al., 2022; Abraham et al., 2022)</a:t>
            </a:r>
          </a:p>
          <a:p>
            <a:endParaRPr lang="de-DE" dirty="0"/>
          </a:p>
        </p:txBody>
      </p:sp>
      <p:sp>
        <p:nvSpPr>
          <p:cNvPr id="2" name="Inhaltsplatzhalter 1">
            <a:extLst>
              <a:ext uri="{FF2B5EF4-FFF2-40B4-BE49-F238E27FC236}">
                <a16:creationId xmlns:a16="http://schemas.microsoft.com/office/drawing/2014/main" id="{A48E4E42-54B1-E7E2-4789-DE1EB03EAAFB}"/>
              </a:ext>
            </a:extLst>
          </p:cNvPr>
          <p:cNvSpPr>
            <a:spLocks noGrp="1"/>
          </p:cNvSpPr>
          <p:nvPr>
            <p:ph idx="1"/>
          </p:nvPr>
        </p:nvSpPr>
        <p:spPr>
          <a:xfrm>
            <a:off x="566979" y="1188720"/>
            <a:ext cx="11438753" cy="4978757"/>
          </a:xfrm>
        </p:spPr>
        <p:txBody>
          <a:bodyPr/>
          <a:lstStyle/>
          <a:p>
            <a:pPr marL="0" indent="0">
              <a:buNone/>
            </a:pPr>
            <a:r>
              <a:rPr lang="de-DE" sz="1800" b="1" dirty="0"/>
              <a:t>Was ist		       ?</a:t>
            </a:r>
          </a:p>
          <a:p>
            <a:pPr>
              <a:lnSpc>
                <a:spcPct val="100000"/>
              </a:lnSpc>
            </a:pPr>
            <a:r>
              <a:rPr lang="de-DE" sz="1800" b="1" dirty="0">
                <a:solidFill>
                  <a:srgbClr val="327A86"/>
                </a:solidFill>
              </a:rPr>
              <a:t>di</a:t>
            </a:r>
            <a:r>
              <a:rPr lang="de-DE" sz="1800" dirty="0"/>
              <a:t>gitale </a:t>
            </a:r>
            <a:r>
              <a:rPr lang="de-DE" sz="1800" b="1" dirty="0">
                <a:solidFill>
                  <a:schemeClr val="tx2"/>
                </a:solidFill>
              </a:rPr>
              <a:t>v</a:t>
            </a:r>
            <a:r>
              <a:rPr lang="de-DE" sz="1800" dirty="0"/>
              <a:t>erstehens</a:t>
            </a:r>
            <a:r>
              <a:rPr lang="de-DE" sz="1800" b="1" dirty="0">
                <a:solidFill>
                  <a:srgbClr val="327A86"/>
                </a:solidFill>
              </a:rPr>
              <a:t>o</a:t>
            </a:r>
            <a:r>
              <a:rPr lang="de-DE" sz="1800" dirty="0"/>
              <a:t>rientierte Lernumgebung zur Sicherung </a:t>
            </a:r>
            <a:r>
              <a:rPr lang="de-DE" sz="1800" b="1" dirty="0">
                <a:solidFill>
                  <a:srgbClr val="327A86"/>
                </a:solidFill>
              </a:rPr>
              <a:t>math</a:t>
            </a:r>
            <a:r>
              <a:rPr lang="de-DE" sz="1800" dirty="0"/>
              <a:t>ematischer Basiskompetenzen</a:t>
            </a:r>
          </a:p>
          <a:p>
            <a:pPr>
              <a:spcBef>
                <a:spcPts val="0"/>
              </a:spcBef>
            </a:pPr>
            <a:r>
              <a:rPr lang="de-DE" sz="1800" b="1" dirty="0"/>
              <a:t>Zentrale Gestaltungsprinzipien in divomath:</a:t>
            </a:r>
          </a:p>
          <a:p>
            <a:pPr marL="0" indent="0">
              <a:buNone/>
            </a:pPr>
            <a:endParaRPr lang="de-DE" dirty="0"/>
          </a:p>
          <a:p>
            <a:pPr marL="0" indent="0">
              <a:buNone/>
            </a:pPr>
            <a:endParaRPr lang="de-DE" dirty="0"/>
          </a:p>
          <a:p>
            <a:pPr marL="0" indent="0">
              <a:buNone/>
            </a:pPr>
            <a:endParaRPr lang="de-DE" sz="500" dirty="0"/>
          </a:p>
          <a:p>
            <a:endParaRPr lang="de-DE" dirty="0"/>
          </a:p>
          <a:p>
            <a:pPr marL="216100" lvl="2" indent="0">
              <a:buNone/>
            </a:pPr>
            <a:endParaRPr lang="de-DE" sz="1200" dirty="0">
              <a:sym typeface="Wingdings" pitchFamily="2" charset="2"/>
            </a:endParaRPr>
          </a:p>
          <a:p>
            <a:pPr marL="864000" lvl="4" indent="0">
              <a:spcAft>
                <a:spcPts val="1200"/>
              </a:spcAft>
              <a:buNone/>
            </a:pPr>
            <a:endParaRPr lang="de-DE" dirty="0"/>
          </a:p>
          <a:p>
            <a:pPr marL="864000" lvl="4" indent="0">
              <a:spcAft>
                <a:spcPts val="1200"/>
              </a:spcAft>
              <a:buNone/>
            </a:pPr>
            <a:r>
              <a:rPr lang="de-DE" dirty="0"/>
              <a:t>Vernetzung von konzeptuellem und prozeduralem Wissen </a:t>
            </a:r>
          </a:p>
          <a:p>
            <a:pPr marL="864000" lvl="4" indent="0">
              <a:spcAft>
                <a:spcPts val="1200"/>
              </a:spcAft>
              <a:buNone/>
            </a:pPr>
            <a:r>
              <a:rPr lang="de-DE" dirty="0"/>
              <a:t>Kein Selbstlernbetrieb, sondern Mathematiklernen durch reichhaltige Sprachhandlungen</a:t>
            </a:r>
            <a:endParaRPr lang="de-DE" dirty="0">
              <a:solidFill>
                <a:schemeClr val="tx2"/>
              </a:solidFill>
              <a:sym typeface="Wingdings" pitchFamily="2" charset="2"/>
            </a:endParaRPr>
          </a:p>
          <a:p>
            <a:pPr marL="864000" lvl="3" indent="0">
              <a:lnSpc>
                <a:spcPct val="150000"/>
              </a:lnSpc>
              <a:spcAft>
                <a:spcPts val="1200"/>
              </a:spcAft>
              <a:buNone/>
            </a:pPr>
            <a:r>
              <a:rPr lang="de-DE" dirty="0">
                <a:solidFill>
                  <a:srgbClr val="327A86"/>
                </a:solidFill>
                <a:sym typeface="Wingdings" pitchFamily="2" charset="2"/>
              </a:rPr>
              <a:t>Unterstützung </a:t>
            </a:r>
            <a:r>
              <a:rPr lang="de-DE" b="1" dirty="0">
                <a:solidFill>
                  <a:srgbClr val="327A86"/>
                </a:solidFill>
                <a:sym typeface="Wingdings" pitchFamily="2" charset="2"/>
              </a:rPr>
              <a:t>beim Lernen </a:t>
            </a:r>
            <a:r>
              <a:rPr lang="de-DE" dirty="0">
                <a:solidFill>
                  <a:srgbClr val="327A86"/>
                </a:solidFill>
                <a:sym typeface="Wingdings" pitchFamily="2" charset="2"/>
              </a:rPr>
              <a:t>neuer Inhalte – nicht nur </a:t>
            </a:r>
            <a:r>
              <a:rPr lang="de-DE" dirty="0" err="1">
                <a:solidFill>
                  <a:srgbClr val="327A86"/>
                </a:solidFill>
                <a:sym typeface="Wingdings" pitchFamily="2" charset="2"/>
              </a:rPr>
              <a:t>für‘s</a:t>
            </a:r>
            <a:r>
              <a:rPr lang="de-DE" dirty="0">
                <a:solidFill>
                  <a:srgbClr val="327A86"/>
                </a:solidFill>
                <a:sym typeface="Wingdings" pitchFamily="2" charset="2"/>
              </a:rPr>
              <a:t> Üben danach!</a:t>
            </a:r>
            <a:endParaRPr lang="de-DE" sz="2800" dirty="0">
              <a:solidFill>
                <a:srgbClr val="327A86"/>
              </a:solidFill>
            </a:endParaRPr>
          </a:p>
        </p:txBody>
      </p:sp>
      <p:grpSp>
        <p:nvGrpSpPr>
          <p:cNvPr id="20" name="Gruppieren 19">
            <a:extLst>
              <a:ext uri="{FF2B5EF4-FFF2-40B4-BE49-F238E27FC236}">
                <a16:creationId xmlns:a16="http://schemas.microsoft.com/office/drawing/2014/main" id="{9F9B190D-2855-59ED-32A6-AF54E1765FEA}"/>
              </a:ext>
            </a:extLst>
          </p:cNvPr>
          <p:cNvGrpSpPr>
            <a:grpSpLocks noChangeAspect="1"/>
          </p:cNvGrpSpPr>
          <p:nvPr/>
        </p:nvGrpSpPr>
        <p:grpSpPr>
          <a:xfrm>
            <a:off x="745815" y="3508105"/>
            <a:ext cx="3420000" cy="867512"/>
            <a:chOff x="4510710" y="4683043"/>
            <a:chExt cx="2696540" cy="684000"/>
          </a:xfrm>
        </p:grpSpPr>
        <p:sp>
          <p:nvSpPr>
            <p:cNvPr id="21" name="Abgerundetes Rechteck 22">
              <a:extLst>
                <a:ext uri="{FF2B5EF4-FFF2-40B4-BE49-F238E27FC236}">
                  <a16:creationId xmlns:a16="http://schemas.microsoft.com/office/drawing/2014/main" id="{14E29760-A81F-12E1-0E64-FBCDC7BC768B}"/>
                </a:ext>
              </a:extLst>
            </p:cNvPr>
            <p:cNvSpPr/>
            <p:nvPr/>
          </p:nvSpPr>
          <p:spPr bwMode="auto">
            <a:xfrm>
              <a:off x="4829515" y="4732656"/>
              <a:ext cx="237773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rgbClr val="327A86"/>
                  </a:solidFill>
                  <a:latin typeface="Calibri"/>
                  <a:cs typeface="Calibri"/>
                </a:rPr>
                <a:t>Lernenden-Orientierung &amp; Adaptivität</a:t>
              </a:r>
            </a:p>
          </p:txBody>
        </p:sp>
        <p:pic>
          <p:nvPicPr>
            <p:cNvPr id="22" name="Grafik 7">
              <a:extLst>
                <a:ext uri="{FF2B5EF4-FFF2-40B4-BE49-F238E27FC236}">
                  <a16:creationId xmlns:a16="http://schemas.microsoft.com/office/drawing/2014/main" id="{64FD3E5A-E0F9-157B-67A6-9166A3FCCA85}"/>
                </a:ext>
              </a:extLst>
            </p:cNvPr>
            <p:cNvPicPr>
              <a:picLocks noChangeAspect="1"/>
            </p:cNvPicPr>
            <p:nvPr/>
          </p:nvPicPr>
          <p:blipFill>
            <a:blip r:embed="rId3"/>
            <a:stretch>
              <a:fillRect/>
            </a:stretch>
          </p:blipFill>
          <p:spPr bwMode="auto">
            <a:xfrm>
              <a:off x="4510710" y="4683043"/>
              <a:ext cx="684000" cy="684000"/>
            </a:xfrm>
            <a:prstGeom prst="rect">
              <a:avLst/>
            </a:prstGeom>
            <a:effectLst>
              <a:outerShdw blurRad="50800" dist="38100" dir="2700000" algn="tl" rotWithShape="0">
                <a:schemeClr val="tx2">
                  <a:alpha val="40000"/>
                </a:schemeClr>
              </a:outerShdw>
            </a:effectLst>
          </p:spPr>
        </p:pic>
      </p:grpSp>
      <p:grpSp>
        <p:nvGrpSpPr>
          <p:cNvPr id="23" name="Gruppieren 22">
            <a:extLst>
              <a:ext uri="{FF2B5EF4-FFF2-40B4-BE49-F238E27FC236}">
                <a16:creationId xmlns:a16="http://schemas.microsoft.com/office/drawing/2014/main" id="{034DE9EC-2687-0911-3DF6-1ADDDE22F7DF}"/>
              </a:ext>
            </a:extLst>
          </p:cNvPr>
          <p:cNvGrpSpPr>
            <a:grpSpLocks noChangeAspect="1"/>
          </p:cNvGrpSpPr>
          <p:nvPr/>
        </p:nvGrpSpPr>
        <p:grpSpPr>
          <a:xfrm>
            <a:off x="6114446" y="2560617"/>
            <a:ext cx="3658077" cy="867516"/>
            <a:chOff x="4510710" y="5529462"/>
            <a:chExt cx="2884256" cy="684000"/>
          </a:xfrm>
        </p:grpSpPr>
        <p:sp>
          <p:nvSpPr>
            <p:cNvPr id="24" name="Abgerundetes Rechteck 26">
              <a:extLst>
                <a:ext uri="{FF2B5EF4-FFF2-40B4-BE49-F238E27FC236}">
                  <a16:creationId xmlns:a16="http://schemas.microsoft.com/office/drawing/2014/main" id="{4A9A3B02-C023-6037-3521-1DC1493C54BD}"/>
                </a:ext>
              </a:extLst>
            </p:cNvPr>
            <p:cNvSpPr/>
            <p:nvPr/>
          </p:nvSpPr>
          <p:spPr bwMode="auto">
            <a:xfrm>
              <a:off x="4829514" y="5579075"/>
              <a:ext cx="256545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Kommunikationsförderung</a:t>
              </a:r>
              <a:endParaRPr lang="de-DE" sz="1400"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Grafik 8">
              <a:extLst>
                <a:ext uri="{FF2B5EF4-FFF2-40B4-BE49-F238E27FC236}">
                  <a16:creationId xmlns:a16="http://schemas.microsoft.com/office/drawing/2014/main" id="{6742B225-3E2F-1A85-EE33-18DA56B88199}"/>
                </a:ext>
              </a:extLst>
            </p:cNvPr>
            <p:cNvPicPr>
              <a:picLocks noChangeAspect="1"/>
            </p:cNvPicPr>
            <p:nvPr/>
          </p:nvPicPr>
          <p:blipFill>
            <a:blip r:embed="rId4"/>
            <a:stretch>
              <a:fillRect/>
            </a:stretch>
          </p:blipFill>
          <p:spPr bwMode="auto">
            <a:xfrm>
              <a:off x="4510710" y="5529462"/>
              <a:ext cx="684000" cy="684000"/>
            </a:xfrm>
            <a:prstGeom prst="rect">
              <a:avLst/>
            </a:prstGeom>
            <a:effectLst>
              <a:outerShdw blurRad="50800" dist="38100" dir="2700000" algn="tl" rotWithShape="0">
                <a:schemeClr val="tx2">
                  <a:alpha val="40000"/>
                </a:schemeClr>
              </a:outerShdw>
            </a:effectLst>
          </p:spPr>
        </p:pic>
      </p:grpSp>
      <p:grpSp>
        <p:nvGrpSpPr>
          <p:cNvPr id="26" name="Gruppieren 25">
            <a:extLst>
              <a:ext uri="{FF2B5EF4-FFF2-40B4-BE49-F238E27FC236}">
                <a16:creationId xmlns:a16="http://schemas.microsoft.com/office/drawing/2014/main" id="{FB5280E4-94F7-EF74-3576-E247C3A2835D}"/>
              </a:ext>
            </a:extLst>
          </p:cNvPr>
          <p:cNvGrpSpPr>
            <a:grpSpLocks noChangeAspect="1"/>
          </p:cNvGrpSpPr>
          <p:nvPr/>
        </p:nvGrpSpPr>
        <p:grpSpPr>
          <a:xfrm>
            <a:off x="2415972" y="2561881"/>
            <a:ext cx="3418450" cy="867119"/>
            <a:chOff x="4510710" y="2996952"/>
            <a:chExt cx="2696541" cy="684000"/>
          </a:xfrm>
        </p:grpSpPr>
        <p:sp>
          <p:nvSpPr>
            <p:cNvPr id="27" name="Abgerundetes Rechteck 29">
              <a:extLst>
                <a:ext uri="{FF2B5EF4-FFF2-40B4-BE49-F238E27FC236}">
                  <a16:creationId xmlns:a16="http://schemas.microsoft.com/office/drawing/2014/main" id="{3C5787C0-8663-F29B-E518-D51A76C105F3}"/>
                </a:ext>
              </a:extLst>
            </p:cNvPr>
            <p:cNvSpPr/>
            <p:nvPr/>
          </p:nvSpPr>
          <p:spPr bwMode="auto">
            <a:xfrm>
              <a:off x="4829515" y="3046565"/>
              <a:ext cx="2377736"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Verstehensorientierung</a:t>
              </a:r>
              <a:endParaRPr lang="de-DE" sz="1400"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8" name="Grafik 27">
              <a:extLst>
                <a:ext uri="{FF2B5EF4-FFF2-40B4-BE49-F238E27FC236}">
                  <a16:creationId xmlns:a16="http://schemas.microsoft.com/office/drawing/2014/main" id="{165B2CB8-2EDB-8AE5-445A-B1F928E61284}"/>
                </a:ext>
              </a:extLst>
            </p:cNvPr>
            <p:cNvPicPr>
              <a:picLocks noChangeAspect="1"/>
            </p:cNvPicPr>
            <p:nvPr/>
          </p:nvPicPr>
          <p:blipFill>
            <a:blip r:embed="rId5"/>
            <a:stretch>
              <a:fillRect/>
            </a:stretch>
          </p:blipFill>
          <p:spPr bwMode="auto">
            <a:xfrm>
              <a:off x="4510710" y="2996952"/>
              <a:ext cx="684000" cy="684000"/>
            </a:xfrm>
            <a:prstGeom prst="rect">
              <a:avLst/>
            </a:prstGeom>
            <a:effectLst>
              <a:outerShdw blurRad="50800" dist="38100" dir="2700000" algn="tl" rotWithShape="0">
                <a:schemeClr val="tx2">
                  <a:alpha val="40000"/>
                </a:schemeClr>
              </a:outerShdw>
            </a:effectLst>
          </p:spPr>
        </p:pic>
      </p:grpSp>
      <p:grpSp>
        <p:nvGrpSpPr>
          <p:cNvPr id="29" name="Gruppieren 28">
            <a:extLst>
              <a:ext uri="{FF2B5EF4-FFF2-40B4-BE49-F238E27FC236}">
                <a16:creationId xmlns:a16="http://schemas.microsoft.com/office/drawing/2014/main" id="{AD8995C6-AAA0-7121-DA52-EB0BA533FC3F}"/>
              </a:ext>
            </a:extLst>
          </p:cNvPr>
          <p:cNvGrpSpPr>
            <a:grpSpLocks noChangeAspect="1"/>
          </p:cNvGrpSpPr>
          <p:nvPr/>
        </p:nvGrpSpPr>
        <p:grpSpPr>
          <a:xfrm>
            <a:off x="4344650" y="3519066"/>
            <a:ext cx="3420000" cy="867512"/>
            <a:chOff x="4510710" y="2173209"/>
            <a:chExt cx="2696540" cy="684000"/>
          </a:xfrm>
        </p:grpSpPr>
        <p:sp>
          <p:nvSpPr>
            <p:cNvPr id="30" name="Abgerundetes Rechteck 32">
              <a:extLst>
                <a:ext uri="{FF2B5EF4-FFF2-40B4-BE49-F238E27FC236}">
                  <a16:creationId xmlns:a16="http://schemas.microsoft.com/office/drawing/2014/main" id="{0163E1B4-3CFF-2138-CB26-6A5955D117F1}"/>
                </a:ext>
              </a:extLst>
            </p:cNvPr>
            <p:cNvSpPr/>
            <p:nvPr/>
          </p:nvSpPr>
          <p:spPr bwMode="auto">
            <a:xfrm>
              <a:off x="4829515" y="2222822"/>
              <a:ext cx="2377735"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rgbClr val="327A86"/>
                  </a:solidFill>
                  <a:latin typeface="Calibri"/>
                  <a:cs typeface="Calibri"/>
                </a:rPr>
                <a:t>Kognitive Aktivierung</a:t>
              </a:r>
              <a:endPar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1" name="Grafik 30">
              <a:extLst>
                <a:ext uri="{FF2B5EF4-FFF2-40B4-BE49-F238E27FC236}">
                  <a16:creationId xmlns:a16="http://schemas.microsoft.com/office/drawing/2014/main" id="{D052D0C9-C470-ED9D-DADD-15D5E43DB264}"/>
                </a:ext>
              </a:extLst>
            </p:cNvPr>
            <p:cNvPicPr>
              <a:picLocks noChangeAspect="1"/>
            </p:cNvPicPr>
            <p:nvPr/>
          </p:nvPicPr>
          <p:blipFill>
            <a:blip r:embed="rId6"/>
            <a:stretch>
              <a:fillRect/>
            </a:stretch>
          </p:blipFill>
          <p:spPr bwMode="auto">
            <a:xfrm>
              <a:off x="4510710" y="2173209"/>
              <a:ext cx="684000" cy="684000"/>
            </a:xfrm>
            <a:prstGeom prst="rect">
              <a:avLst/>
            </a:prstGeom>
            <a:effectLst>
              <a:outerShdw blurRad="50800" dist="38100" dir="2700000" algn="tl" rotWithShape="0">
                <a:schemeClr val="tx2">
                  <a:alpha val="40000"/>
                </a:schemeClr>
              </a:outerShdw>
            </a:effectLst>
          </p:spPr>
        </p:pic>
      </p:grpSp>
      <p:grpSp>
        <p:nvGrpSpPr>
          <p:cNvPr id="32" name="Gruppieren 31">
            <a:extLst>
              <a:ext uri="{FF2B5EF4-FFF2-40B4-BE49-F238E27FC236}">
                <a16:creationId xmlns:a16="http://schemas.microsoft.com/office/drawing/2014/main" id="{57643222-94F3-A682-0454-40E6AC84BADC}"/>
              </a:ext>
            </a:extLst>
          </p:cNvPr>
          <p:cNvGrpSpPr>
            <a:grpSpLocks noChangeAspect="1"/>
          </p:cNvGrpSpPr>
          <p:nvPr/>
        </p:nvGrpSpPr>
        <p:grpSpPr>
          <a:xfrm>
            <a:off x="7943485" y="3519066"/>
            <a:ext cx="3420000" cy="867512"/>
            <a:chOff x="4510710" y="3861048"/>
            <a:chExt cx="2696541" cy="684000"/>
          </a:xfrm>
        </p:grpSpPr>
        <p:sp>
          <p:nvSpPr>
            <p:cNvPr id="33" name="Abgerundetes Rechteck 35">
              <a:extLst>
                <a:ext uri="{FF2B5EF4-FFF2-40B4-BE49-F238E27FC236}">
                  <a16:creationId xmlns:a16="http://schemas.microsoft.com/office/drawing/2014/main" id="{A6BA9C42-674D-392B-9DC0-539399E7B0EB}"/>
                </a:ext>
              </a:extLst>
            </p:cNvPr>
            <p:cNvSpPr/>
            <p:nvPr/>
          </p:nvSpPr>
          <p:spPr bwMode="auto">
            <a:xfrm>
              <a:off x="4829515" y="3910661"/>
              <a:ext cx="2377736"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rgbClr val="327A86"/>
                  </a:solidFill>
                  <a:latin typeface="Calibri"/>
                  <a:cs typeface="Calibri"/>
                </a:rPr>
                <a:t>Durchgängigkeit</a:t>
              </a:r>
              <a:endParaRPr lang="de-DE" sz="1600" dirty="0">
                <a:solidFill>
                  <a:srgbClr val="327A86"/>
                </a:solidFill>
                <a:latin typeface="Calibri" panose="020F0502020204030204" pitchFamily="34" charset="0"/>
              </a:endParaRPr>
            </a:p>
          </p:txBody>
        </p:sp>
        <p:pic>
          <p:nvPicPr>
            <p:cNvPr id="34" name="Grafik 9">
              <a:extLst>
                <a:ext uri="{FF2B5EF4-FFF2-40B4-BE49-F238E27FC236}">
                  <a16:creationId xmlns:a16="http://schemas.microsoft.com/office/drawing/2014/main" id="{8694FDC2-DEBD-28F2-836E-FD866D194648}"/>
                </a:ext>
              </a:extLst>
            </p:cNvPr>
            <p:cNvPicPr>
              <a:picLocks noChangeAspect="1"/>
            </p:cNvPicPr>
            <p:nvPr/>
          </p:nvPicPr>
          <p:blipFill>
            <a:blip r:embed="rId7"/>
            <a:stretch>
              <a:fillRect/>
            </a:stretch>
          </p:blipFill>
          <p:spPr bwMode="auto">
            <a:xfrm>
              <a:off x="4510710" y="3861048"/>
              <a:ext cx="684000" cy="684000"/>
            </a:xfrm>
            <a:prstGeom prst="rect">
              <a:avLst/>
            </a:prstGeom>
            <a:effectLst>
              <a:outerShdw blurRad="50800" dist="38100" dir="2700000" algn="tl" rotWithShape="0">
                <a:schemeClr val="tx2">
                  <a:alpha val="40000"/>
                </a:schemeClr>
              </a:outerShdw>
            </a:effectLst>
          </p:spPr>
        </p:pic>
      </p:grpSp>
      <p:sp>
        <p:nvSpPr>
          <p:cNvPr id="36" name="Bogen 35">
            <a:extLst>
              <a:ext uri="{FF2B5EF4-FFF2-40B4-BE49-F238E27FC236}">
                <a16:creationId xmlns:a16="http://schemas.microsoft.com/office/drawing/2014/main" id="{46B2A610-C6A8-31DF-5339-9EDE292B4137}"/>
              </a:ext>
            </a:extLst>
          </p:cNvPr>
          <p:cNvSpPr/>
          <p:nvPr/>
        </p:nvSpPr>
        <p:spPr bwMode="auto">
          <a:xfrm>
            <a:off x="17614" y="4836266"/>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7" name="Bogen 36">
            <a:extLst>
              <a:ext uri="{FF2B5EF4-FFF2-40B4-BE49-F238E27FC236}">
                <a16:creationId xmlns:a16="http://schemas.microsoft.com/office/drawing/2014/main" id="{20D2FE31-227B-C2A0-5574-70B69ED630CD}"/>
              </a:ext>
            </a:extLst>
          </p:cNvPr>
          <p:cNvSpPr/>
          <p:nvPr/>
        </p:nvSpPr>
        <p:spPr bwMode="auto">
          <a:xfrm>
            <a:off x="4039" y="5334405"/>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5" name="Grafik 4">
            <a:extLst>
              <a:ext uri="{FF2B5EF4-FFF2-40B4-BE49-F238E27FC236}">
                <a16:creationId xmlns:a16="http://schemas.microsoft.com/office/drawing/2014/main" id="{1AA84F99-3A64-C09F-043B-D682AF291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779" y="1303781"/>
            <a:ext cx="1171577" cy="316576"/>
          </a:xfrm>
          <a:prstGeom prst="rect">
            <a:avLst/>
          </a:prstGeom>
        </p:spPr>
      </p:pic>
      <p:sp>
        <p:nvSpPr>
          <p:cNvPr id="6" name="Bogen 5">
            <a:extLst>
              <a:ext uri="{FF2B5EF4-FFF2-40B4-BE49-F238E27FC236}">
                <a16:creationId xmlns:a16="http://schemas.microsoft.com/office/drawing/2014/main" id="{F2649B4A-02D7-763A-B8D3-7CA9C6EA8A84}"/>
              </a:ext>
            </a:extLst>
          </p:cNvPr>
          <p:cNvSpPr/>
          <p:nvPr/>
        </p:nvSpPr>
        <p:spPr bwMode="auto">
          <a:xfrm>
            <a:off x="0" y="5909549"/>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655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0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0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6098245" y="1300092"/>
            <a:ext cx="5208695" cy="861774"/>
          </a:xfrm>
          <a:prstGeom prst="rect">
            <a:avLst/>
          </a:prstGeom>
          <a:noFill/>
        </p:spPr>
        <p:txBody>
          <a:bodyPr wrap="square" rtlCol="0">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Inhalt vor Kalkül</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Darstellungsvernetzung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Aufbau bedeutungsbezogener Denksprache</a:t>
            </a:r>
            <a:endParaRPr lang="en-GB" sz="1600" dirty="0">
              <a:latin typeface="Arial" panose="020B0604020202020204" pitchFamily="34" charset="0"/>
              <a:cs typeface="Arial" panose="020B0604020202020204" pitchFamily="34" charset="0"/>
            </a:endParaRPr>
          </a:p>
        </p:txBody>
      </p:sp>
      <p:sp>
        <p:nvSpPr>
          <p:cNvPr id="4" name="Rechteck 3"/>
          <p:cNvSpPr/>
          <p:nvPr/>
        </p:nvSpPr>
        <p:spPr>
          <a:xfrm>
            <a:off x="6098245" y="3259491"/>
            <a:ext cx="5208695" cy="861774"/>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Reduktion von unnötigem </a:t>
            </a:r>
            <a:r>
              <a:rPr lang="de-DE" sz="1600" dirty="0" err="1">
                <a:latin typeface="Arial" panose="020B0604020202020204" pitchFamily="34" charset="0"/>
                <a:cs typeface="Arial" panose="020B0604020202020204" pitchFamily="34" charset="0"/>
              </a:rPr>
              <a:t>Cognitive</a:t>
            </a:r>
            <a:r>
              <a:rPr lang="de-DE" sz="1600" dirty="0">
                <a:latin typeface="Arial" panose="020B0604020202020204" pitchFamily="34" charset="0"/>
                <a:cs typeface="Arial" panose="020B0604020202020204" pitchFamily="34" charset="0"/>
              </a:rPr>
              <a:t> Load</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Fokussierte kognitive Aktivierung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Wissensaufbau über mehrere Phasen hinweg</a:t>
            </a:r>
            <a:endParaRPr lang="en-GB" sz="1600" dirty="0">
              <a:latin typeface="Arial" panose="020B0604020202020204" pitchFamily="34" charset="0"/>
              <a:cs typeface="Arial" panose="020B0604020202020204" pitchFamily="34" charset="0"/>
            </a:endParaRPr>
          </a:p>
        </p:txBody>
      </p:sp>
      <p:sp>
        <p:nvSpPr>
          <p:cNvPr id="12" name="Rechteck 11"/>
          <p:cNvSpPr/>
          <p:nvPr/>
        </p:nvSpPr>
        <p:spPr>
          <a:xfrm>
            <a:off x="6109045" y="4261139"/>
            <a:ext cx="5208695" cy="861774"/>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Aufgreifen von </a:t>
            </a:r>
            <a:r>
              <a:rPr lang="de-DE" sz="1600" dirty="0" err="1">
                <a:latin typeface="Arial" panose="020B0604020202020204" pitchFamily="34" charset="0"/>
                <a:cs typeface="Arial" panose="020B0604020202020204" pitchFamily="34" charset="0"/>
              </a:rPr>
              <a:t>Lernendendenken</a:t>
            </a:r>
            <a:r>
              <a:rPr lang="de-DE"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Adaptives Üben durch inhaltsbezogenes Feedback</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Formatives Assessment</a:t>
            </a:r>
            <a:endParaRPr lang="en-GB" sz="1600" dirty="0">
              <a:latin typeface="Arial" panose="020B0604020202020204" pitchFamily="34" charset="0"/>
              <a:cs typeface="Arial" panose="020B0604020202020204" pitchFamily="34" charset="0"/>
            </a:endParaRPr>
          </a:p>
        </p:txBody>
      </p:sp>
      <p:sp>
        <p:nvSpPr>
          <p:cNvPr id="13" name="Rechteck 12"/>
          <p:cNvSpPr/>
          <p:nvPr/>
        </p:nvSpPr>
        <p:spPr>
          <a:xfrm>
            <a:off x="6109045" y="5402661"/>
            <a:ext cx="5197895" cy="584775"/>
          </a:xfrm>
          <a:prstGeom prst="rect">
            <a:avLst/>
          </a:prstGeom>
        </p:spPr>
        <p:txBody>
          <a:bodyPr wrap="square">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Reichhaltige Diskursanregung</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Sprachbildung</a:t>
            </a:r>
            <a:endParaRPr lang="en-GB" sz="1600" dirty="0">
              <a:latin typeface="Arial" panose="020B0604020202020204" pitchFamily="34" charset="0"/>
              <a:cs typeface="Arial" panose="020B0604020202020204" pitchFamily="34" charset="0"/>
            </a:endParaRPr>
          </a:p>
        </p:txBody>
      </p:sp>
      <p:sp>
        <p:nvSpPr>
          <p:cNvPr id="14" name="Textfeld 13"/>
          <p:cNvSpPr txBox="1"/>
          <p:nvPr/>
        </p:nvSpPr>
        <p:spPr>
          <a:xfrm>
            <a:off x="6109045" y="2270122"/>
            <a:ext cx="5208695"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Aufeinander aufbauende Einheiten und Module</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Wiederverwendung und Weiterentwicklung strukturgleicher Darstellungen </a:t>
            </a:r>
            <a:endParaRPr lang="en-GB" sz="1600" dirty="0">
              <a:latin typeface="Arial" panose="020B0604020202020204" pitchFamily="34" charset="0"/>
              <a:cs typeface="Arial" panose="020B0604020202020204" pitchFamily="34" charset="0"/>
            </a:endParaRPr>
          </a:p>
        </p:txBody>
      </p:sp>
      <p:sp>
        <p:nvSpPr>
          <p:cNvPr id="3" name="Titel 2">
            <a:extLst>
              <a:ext uri="{FF2B5EF4-FFF2-40B4-BE49-F238E27FC236}">
                <a16:creationId xmlns:a16="http://schemas.microsoft.com/office/drawing/2014/main" id="{1481CCE0-FDA9-A868-F5CF-D46F251B0315}"/>
              </a:ext>
            </a:extLst>
          </p:cNvPr>
          <p:cNvSpPr>
            <a:spLocks noGrp="1"/>
          </p:cNvSpPr>
          <p:nvPr>
            <p:ph type="title"/>
          </p:nvPr>
        </p:nvSpPr>
        <p:spPr/>
        <p:txBody>
          <a:bodyPr>
            <a:normAutofit/>
          </a:bodyPr>
          <a:lstStyle/>
          <a:p>
            <a:r>
              <a:rPr lang="de-DE" dirty="0"/>
              <a:t>Zentrale Gestaltungsprinzipien</a:t>
            </a:r>
          </a:p>
        </p:txBody>
      </p:sp>
      <p:grpSp>
        <p:nvGrpSpPr>
          <p:cNvPr id="5" name="Gruppieren 4">
            <a:extLst>
              <a:ext uri="{FF2B5EF4-FFF2-40B4-BE49-F238E27FC236}">
                <a16:creationId xmlns:a16="http://schemas.microsoft.com/office/drawing/2014/main" id="{8997AD5E-5121-9FBE-A0AD-9DE47BC3B6C9}"/>
              </a:ext>
            </a:extLst>
          </p:cNvPr>
          <p:cNvGrpSpPr/>
          <p:nvPr/>
        </p:nvGrpSpPr>
        <p:grpSpPr>
          <a:xfrm>
            <a:off x="1461898" y="5341491"/>
            <a:ext cx="4417906" cy="684000"/>
            <a:chOff x="1145471" y="5316938"/>
            <a:chExt cx="4417906" cy="684000"/>
          </a:xfrm>
        </p:grpSpPr>
        <p:sp>
          <p:nvSpPr>
            <p:cNvPr id="6" name="Abgerundetes Rechteck 26">
              <a:extLst>
                <a:ext uri="{FF2B5EF4-FFF2-40B4-BE49-F238E27FC236}">
                  <a16:creationId xmlns:a16="http://schemas.microsoft.com/office/drawing/2014/main" id="{24A0A84C-D9B0-DC5C-E006-2DC347FBA4FE}"/>
                </a:ext>
              </a:extLst>
            </p:cNvPr>
            <p:cNvSpPr/>
            <p:nvPr/>
          </p:nvSpPr>
          <p:spPr bwMode="auto">
            <a:xfrm>
              <a:off x="1464275" y="5366551"/>
              <a:ext cx="409910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600" b="1" dirty="0">
                  <a:solidFill>
                    <a:srgbClr val="327A86"/>
                  </a:solidFill>
                  <a:latin typeface="Calibri"/>
                  <a:ea typeface="ＭＳ Ｐゴシック" charset="-128"/>
                  <a:cs typeface="Calibri"/>
                </a:rPr>
                <a:t>Kommunikationsförderung</a:t>
              </a:r>
              <a:r>
                <a:rPr lang="de-DE" sz="1400" b="1" dirty="0">
                  <a:solidFill>
                    <a:srgbClr val="327A86"/>
                  </a:solidFill>
                  <a:latin typeface="Calibri"/>
                  <a:ea typeface="ＭＳ Ｐゴシック" charset="-128"/>
                  <a:cs typeface="Calibri"/>
                </a:rPr>
                <a:t>:</a:t>
              </a:r>
              <a:br>
                <a:rPr lang="de-DE" sz="1400" b="1"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Über Mathematik sprechen</a:t>
              </a:r>
            </a:p>
          </p:txBody>
        </p:sp>
        <p:pic>
          <p:nvPicPr>
            <p:cNvPr id="7" name="Grafik 8">
              <a:extLst>
                <a:ext uri="{FF2B5EF4-FFF2-40B4-BE49-F238E27FC236}">
                  <a16:creationId xmlns:a16="http://schemas.microsoft.com/office/drawing/2014/main" id="{61D7CF42-24C3-1F58-3A4E-32FCDF6C0FE9}"/>
                </a:ext>
              </a:extLst>
            </p:cNvPr>
            <p:cNvPicPr>
              <a:picLocks noChangeAspect="1"/>
            </p:cNvPicPr>
            <p:nvPr/>
          </p:nvPicPr>
          <p:blipFill>
            <a:blip r:embed="rId3"/>
            <a:stretch>
              <a:fillRect/>
            </a:stretch>
          </p:blipFill>
          <p:spPr bwMode="auto">
            <a:xfrm>
              <a:off x="1145471" y="5316938"/>
              <a:ext cx="684000" cy="684000"/>
            </a:xfrm>
            <a:prstGeom prst="rect">
              <a:avLst/>
            </a:prstGeom>
            <a:effectLst>
              <a:outerShdw blurRad="50800" dist="38100" dir="2700000" algn="tl" rotWithShape="0">
                <a:schemeClr val="tx2">
                  <a:alpha val="40000"/>
                </a:schemeClr>
              </a:outerShdw>
            </a:effectLst>
          </p:spPr>
        </p:pic>
      </p:grpSp>
      <p:grpSp>
        <p:nvGrpSpPr>
          <p:cNvPr id="8" name="Gruppieren 7">
            <a:extLst>
              <a:ext uri="{FF2B5EF4-FFF2-40B4-BE49-F238E27FC236}">
                <a16:creationId xmlns:a16="http://schemas.microsoft.com/office/drawing/2014/main" id="{19797A59-85C2-CDE7-0BFF-AD2BD4B0CB82}"/>
              </a:ext>
            </a:extLst>
          </p:cNvPr>
          <p:cNvGrpSpPr/>
          <p:nvPr/>
        </p:nvGrpSpPr>
        <p:grpSpPr>
          <a:xfrm>
            <a:off x="1461898" y="3334225"/>
            <a:ext cx="4417906" cy="684000"/>
            <a:chOff x="1145471" y="1960685"/>
            <a:chExt cx="4417906" cy="684000"/>
          </a:xfrm>
        </p:grpSpPr>
        <p:sp>
          <p:nvSpPr>
            <p:cNvPr id="9" name="Abgerundetes Rechteck 32">
              <a:extLst>
                <a:ext uri="{FF2B5EF4-FFF2-40B4-BE49-F238E27FC236}">
                  <a16:creationId xmlns:a16="http://schemas.microsoft.com/office/drawing/2014/main" id="{E8E000EC-9AAC-0467-9B11-01D2DDC54C80}"/>
                </a:ext>
              </a:extLst>
            </p:cNvPr>
            <p:cNvSpPr/>
            <p:nvPr/>
          </p:nvSpPr>
          <p:spPr bwMode="auto">
            <a:xfrm>
              <a:off x="1464275" y="2010298"/>
              <a:ext cx="409910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pPr indent="-9525"/>
              <a:r>
                <a:rPr lang="de-DE" sz="1600" b="1" dirty="0">
                  <a:solidFill>
                    <a:srgbClr val="327A86"/>
                  </a:solidFill>
                  <a:latin typeface="Calibri"/>
                  <a:ea typeface="ＭＳ Ｐゴシック" charset="-128"/>
                  <a:cs typeface="Calibri"/>
                </a:rPr>
                <a:t>Kognitive Aktivierung</a:t>
              </a:r>
              <a:r>
                <a:rPr lang="de-DE" sz="1400" b="1" dirty="0">
                  <a:solidFill>
                    <a:srgbClr val="327A86"/>
                  </a:solidFill>
                  <a:latin typeface="Calibri"/>
                  <a:ea typeface="ＭＳ Ｐゴシック" charset="-128"/>
                  <a:cs typeface="Calibri"/>
                </a:rPr>
                <a:t>:</a:t>
              </a:r>
              <a:br>
                <a:rPr lang="de-DE" sz="1400" b="1"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Aktive Lernprozesse anregen</a:t>
              </a:r>
            </a:p>
          </p:txBody>
        </p:sp>
        <p:pic>
          <p:nvPicPr>
            <p:cNvPr id="11" name="Grafik 10">
              <a:extLst>
                <a:ext uri="{FF2B5EF4-FFF2-40B4-BE49-F238E27FC236}">
                  <a16:creationId xmlns:a16="http://schemas.microsoft.com/office/drawing/2014/main" id="{EF6BB69D-ED9A-2CE1-75C3-13EE5ADFF299}"/>
                </a:ext>
              </a:extLst>
            </p:cNvPr>
            <p:cNvPicPr>
              <a:picLocks noChangeAspect="1"/>
            </p:cNvPicPr>
            <p:nvPr/>
          </p:nvPicPr>
          <p:blipFill>
            <a:blip r:embed="rId4"/>
            <a:stretch>
              <a:fillRect/>
            </a:stretch>
          </p:blipFill>
          <p:spPr bwMode="auto">
            <a:xfrm>
              <a:off x="1145471" y="1960685"/>
              <a:ext cx="684000" cy="684000"/>
            </a:xfrm>
            <a:prstGeom prst="rect">
              <a:avLst/>
            </a:prstGeom>
            <a:effectLst>
              <a:outerShdw blurRad="50800" dist="38100" dir="2700000" algn="tl" rotWithShape="0">
                <a:schemeClr val="tx2">
                  <a:alpha val="40000"/>
                </a:schemeClr>
              </a:outerShdw>
            </a:effectLst>
          </p:spPr>
        </p:pic>
      </p:grpSp>
      <p:grpSp>
        <p:nvGrpSpPr>
          <p:cNvPr id="15" name="Gruppieren 14">
            <a:extLst>
              <a:ext uri="{FF2B5EF4-FFF2-40B4-BE49-F238E27FC236}">
                <a16:creationId xmlns:a16="http://schemas.microsoft.com/office/drawing/2014/main" id="{2CC2AE0C-842C-F5E5-643E-4E8C1ACE171A}"/>
              </a:ext>
            </a:extLst>
          </p:cNvPr>
          <p:cNvGrpSpPr/>
          <p:nvPr/>
        </p:nvGrpSpPr>
        <p:grpSpPr>
          <a:xfrm>
            <a:off x="1461898" y="2330592"/>
            <a:ext cx="4417906" cy="684000"/>
            <a:chOff x="1145471" y="2796658"/>
            <a:chExt cx="4417906" cy="684000"/>
          </a:xfrm>
        </p:grpSpPr>
        <p:sp>
          <p:nvSpPr>
            <p:cNvPr id="16" name="Abgerundetes Rechteck 35">
              <a:extLst>
                <a:ext uri="{FF2B5EF4-FFF2-40B4-BE49-F238E27FC236}">
                  <a16:creationId xmlns:a16="http://schemas.microsoft.com/office/drawing/2014/main" id="{0D8E0273-33B9-BEB9-41BC-2A3FBB698A20}"/>
                </a:ext>
              </a:extLst>
            </p:cNvPr>
            <p:cNvSpPr/>
            <p:nvPr/>
          </p:nvSpPr>
          <p:spPr bwMode="auto">
            <a:xfrm>
              <a:off x="1464274" y="2846271"/>
              <a:ext cx="4099103"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600" b="1" dirty="0">
                  <a:solidFill>
                    <a:srgbClr val="327A86"/>
                  </a:solidFill>
                  <a:latin typeface="Calibri"/>
                  <a:ea typeface="ＭＳ Ｐゴシック" charset="-128"/>
                  <a:cs typeface="Calibri"/>
                </a:rPr>
                <a:t>Durchgängigkeit</a:t>
              </a:r>
              <a:r>
                <a:rPr lang="de-DE" sz="1400" b="1" dirty="0">
                  <a:solidFill>
                    <a:srgbClr val="327A86"/>
                  </a:solidFill>
                  <a:latin typeface="Calibri"/>
                  <a:ea typeface="ＭＳ Ｐゴシック" charset="-128"/>
                  <a:cs typeface="Calibri"/>
                </a:rPr>
                <a:t>:</a:t>
              </a:r>
              <a:r>
                <a:rPr lang="de-DE" sz="1400" dirty="0">
                  <a:solidFill>
                    <a:srgbClr val="327A86"/>
                  </a:solidFill>
                  <a:latin typeface="Calibri"/>
                  <a:ea typeface="ＭＳ Ｐゴシック" charset="-128"/>
                  <a:cs typeface="Calibri"/>
                </a:rPr>
                <a:t> </a:t>
              </a:r>
              <a:br>
                <a:rPr lang="de-DE" sz="1400" dirty="0">
                  <a:solidFill>
                    <a:srgbClr val="327A86"/>
                  </a:solidFill>
                  <a:latin typeface="Calibri"/>
                  <a:ea typeface="ＭＳ Ｐゴシック" charset="-128"/>
                  <a:cs typeface="Calibri"/>
                </a:rPr>
              </a:br>
              <a:r>
                <a:rPr lang="de-DE" sz="1400" dirty="0">
                  <a:solidFill>
                    <a:srgbClr val="327A86"/>
                  </a:solidFill>
                  <a:latin typeface="Calibri"/>
                  <a:cs typeface="Calibri"/>
                </a:rPr>
                <a:t>Langfristiges Lernen ermöglichen</a:t>
              </a:r>
            </a:p>
          </p:txBody>
        </p:sp>
        <p:pic>
          <p:nvPicPr>
            <p:cNvPr id="17" name="Grafik 9">
              <a:extLst>
                <a:ext uri="{FF2B5EF4-FFF2-40B4-BE49-F238E27FC236}">
                  <a16:creationId xmlns:a16="http://schemas.microsoft.com/office/drawing/2014/main" id="{DAB39B24-5B26-ABA0-262C-E16BC1D2424F}"/>
                </a:ext>
              </a:extLst>
            </p:cNvPr>
            <p:cNvPicPr>
              <a:picLocks noChangeAspect="1"/>
            </p:cNvPicPr>
            <p:nvPr/>
          </p:nvPicPr>
          <p:blipFill>
            <a:blip r:embed="rId5"/>
            <a:stretch>
              <a:fillRect/>
            </a:stretch>
          </p:blipFill>
          <p:spPr bwMode="auto">
            <a:xfrm>
              <a:off x="1145471" y="2796658"/>
              <a:ext cx="684000" cy="684000"/>
            </a:xfrm>
            <a:prstGeom prst="rect">
              <a:avLst/>
            </a:prstGeom>
            <a:effectLst>
              <a:outerShdw blurRad="50800" dist="38100" dir="2700000" algn="tl" rotWithShape="0">
                <a:schemeClr val="tx2">
                  <a:alpha val="40000"/>
                </a:schemeClr>
              </a:outerShdw>
            </a:effectLst>
          </p:spPr>
        </p:pic>
      </p:grpSp>
      <p:grpSp>
        <p:nvGrpSpPr>
          <p:cNvPr id="18" name="Gruppieren 17">
            <a:extLst>
              <a:ext uri="{FF2B5EF4-FFF2-40B4-BE49-F238E27FC236}">
                <a16:creationId xmlns:a16="http://schemas.microsoft.com/office/drawing/2014/main" id="{CCBB1E85-AFFD-1BBB-7ACF-69A5199F424E}"/>
              </a:ext>
            </a:extLst>
          </p:cNvPr>
          <p:cNvGrpSpPr/>
          <p:nvPr/>
        </p:nvGrpSpPr>
        <p:grpSpPr>
          <a:xfrm>
            <a:off x="1461898" y="1376572"/>
            <a:ext cx="4417907" cy="684000"/>
            <a:chOff x="1145471" y="3633588"/>
            <a:chExt cx="4417907" cy="684000"/>
          </a:xfrm>
        </p:grpSpPr>
        <p:sp>
          <p:nvSpPr>
            <p:cNvPr id="19" name="Abgerundetes Rechteck 29">
              <a:extLst>
                <a:ext uri="{FF2B5EF4-FFF2-40B4-BE49-F238E27FC236}">
                  <a16:creationId xmlns:a16="http://schemas.microsoft.com/office/drawing/2014/main" id="{3880E067-49F0-A912-FA61-4D8C3403ADD6}"/>
                </a:ext>
              </a:extLst>
            </p:cNvPr>
            <p:cNvSpPr/>
            <p:nvPr/>
          </p:nvSpPr>
          <p:spPr bwMode="auto">
            <a:xfrm>
              <a:off x="1464274" y="3683201"/>
              <a:ext cx="4099104"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r>
                <a:rPr lang="de-DE" sz="1600" b="1" dirty="0" err="1">
                  <a:solidFill>
                    <a:srgbClr val="327A86"/>
                  </a:solidFill>
                  <a:latin typeface="Calibri"/>
                  <a:cs typeface="Calibri"/>
                </a:rPr>
                <a:t>Verstehensorientierung</a:t>
              </a:r>
              <a:r>
                <a:rPr lang="de-DE" sz="1400" b="1" dirty="0">
                  <a:solidFill>
                    <a:srgbClr val="327A86"/>
                  </a:solidFill>
                  <a:latin typeface="Calibri"/>
                  <a:cs typeface="Calibri"/>
                </a:rPr>
                <a:t>:</a:t>
              </a:r>
            </a:p>
            <a:p>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Konzepte und Verfahren/Strategien grundlegen</a:t>
              </a:r>
            </a:p>
          </p:txBody>
        </p:sp>
        <p:pic>
          <p:nvPicPr>
            <p:cNvPr id="20" name="Grafik 19">
              <a:extLst>
                <a:ext uri="{FF2B5EF4-FFF2-40B4-BE49-F238E27FC236}">
                  <a16:creationId xmlns:a16="http://schemas.microsoft.com/office/drawing/2014/main" id="{493B72AC-F115-60DF-F971-C1A1CA19F44B}"/>
                </a:ext>
              </a:extLst>
            </p:cNvPr>
            <p:cNvPicPr>
              <a:picLocks noChangeAspect="1"/>
            </p:cNvPicPr>
            <p:nvPr/>
          </p:nvPicPr>
          <p:blipFill>
            <a:blip r:embed="rId6"/>
            <a:stretch>
              <a:fillRect/>
            </a:stretch>
          </p:blipFill>
          <p:spPr bwMode="auto">
            <a:xfrm>
              <a:off x="1145471" y="3633588"/>
              <a:ext cx="684000" cy="684000"/>
            </a:xfrm>
            <a:prstGeom prst="rect">
              <a:avLst/>
            </a:prstGeom>
            <a:effectLst>
              <a:outerShdw blurRad="50800" dist="38100" dir="2700000" algn="tl" rotWithShape="0">
                <a:schemeClr val="tx2">
                  <a:alpha val="40000"/>
                </a:schemeClr>
              </a:outerShdw>
            </a:effectLst>
          </p:spPr>
        </p:pic>
      </p:grpSp>
      <p:grpSp>
        <p:nvGrpSpPr>
          <p:cNvPr id="21" name="Gruppieren 20">
            <a:extLst>
              <a:ext uri="{FF2B5EF4-FFF2-40B4-BE49-F238E27FC236}">
                <a16:creationId xmlns:a16="http://schemas.microsoft.com/office/drawing/2014/main" id="{BE2990D6-26FF-DD07-FFD1-E9EDC59B9CAE}"/>
              </a:ext>
            </a:extLst>
          </p:cNvPr>
          <p:cNvGrpSpPr/>
          <p:nvPr/>
        </p:nvGrpSpPr>
        <p:grpSpPr>
          <a:xfrm>
            <a:off x="1461898" y="4337858"/>
            <a:ext cx="4417906" cy="684000"/>
            <a:chOff x="1145471" y="4470519"/>
            <a:chExt cx="4417906" cy="684000"/>
          </a:xfrm>
        </p:grpSpPr>
        <p:sp>
          <p:nvSpPr>
            <p:cNvPr id="22" name="Abgerundetes Rechteck 22">
              <a:extLst>
                <a:ext uri="{FF2B5EF4-FFF2-40B4-BE49-F238E27FC236}">
                  <a16:creationId xmlns:a16="http://schemas.microsoft.com/office/drawing/2014/main" id="{E108DED9-D4C2-2E31-72B6-F2DD3BFDCB08}"/>
                </a:ext>
              </a:extLst>
            </p:cNvPr>
            <p:cNvSpPr/>
            <p:nvPr/>
          </p:nvSpPr>
          <p:spPr bwMode="auto">
            <a:xfrm>
              <a:off x="1464275" y="4520132"/>
              <a:ext cx="4099102" cy="584775"/>
            </a:xfrm>
            <a:prstGeom prst="roundRect">
              <a:avLst>
                <a:gd name="adj" fmla="val 16466"/>
              </a:avLst>
            </a:prstGeom>
            <a:solidFill>
              <a:srgbClr val="CBE3E7"/>
            </a:solidFill>
            <a:ln w="9525" cap="flat" cmpd="sng" algn="ctr">
              <a:noFill/>
              <a:prstDash val="solid"/>
              <a:round/>
              <a:headEnd type="none" w="med" len="med"/>
              <a:tailEnd type="none" w="med" len="med"/>
            </a:ln>
            <a:effectLst/>
          </p:spPr>
          <p:txBody>
            <a:bodyPr vert="horz" wrap="square" lIns="432000" tIns="0" rIns="108000" bIns="0" numCol="1" rtlCol="0" anchor="ctr" anchorCtr="0" compatLnSpc="1">
              <a:prstTxWarp prst="textNoShape">
                <a:avLst/>
              </a:prstTxWarp>
            </a:bodyPr>
            <a:lstStyle/>
            <a:p>
              <a:pPr indent="-9525"/>
              <a:r>
                <a:rPr lang="de-DE" sz="1600" b="1" dirty="0">
                  <a:solidFill>
                    <a:srgbClr val="327A86"/>
                  </a:solidFill>
                  <a:latin typeface="Calibri"/>
                  <a:ea typeface="ＭＳ Ｐゴシック" charset="-128"/>
                  <a:cs typeface="Calibri"/>
                </a:rPr>
                <a:t>Lernenden-Orientierung &amp; Adaptivität</a:t>
              </a:r>
              <a:r>
                <a:rPr lang="de-DE" sz="1400" b="1" dirty="0">
                  <a:solidFill>
                    <a:srgbClr val="327A86"/>
                  </a:solidFill>
                  <a:latin typeface="Calibri"/>
                  <a:ea typeface="ＭＳ Ｐゴシック" charset="-128"/>
                  <a:cs typeface="Calibri"/>
                </a:rPr>
                <a:t>:</a:t>
              </a:r>
              <a:br>
                <a:rPr lang="de-DE" sz="1400" dirty="0">
                  <a:solidFill>
                    <a:srgbClr val="327A86"/>
                  </a:solidFill>
                  <a:latin typeface="Calibri"/>
                  <a:ea typeface="ＭＳ Ｐゴシック" charset="-128"/>
                  <a:cs typeface="Calibri"/>
                </a:rPr>
              </a:br>
              <a:r>
                <a:rPr lang="de-DE" sz="1400" dirty="0">
                  <a:solidFill>
                    <a:srgbClr val="327A86"/>
                  </a:solidFill>
                  <a:latin typeface="Calibri" panose="020F0502020204030204" pitchFamily="34" charset="0"/>
                  <a:ea typeface="Calibri" panose="020F0502020204030204" pitchFamily="34" charset="0"/>
                  <a:cs typeface="Calibri" panose="020F0502020204030204" pitchFamily="34" charset="0"/>
                </a:rPr>
                <a:t>Lernstände aufgreifen</a:t>
              </a:r>
            </a:p>
          </p:txBody>
        </p:sp>
        <p:pic>
          <p:nvPicPr>
            <p:cNvPr id="23" name="Grafik 7">
              <a:extLst>
                <a:ext uri="{FF2B5EF4-FFF2-40B4-BE49-F238E27FC236}">
                  <a16:creationId xmlns:a16="http://schemas.microsoft.com/office/drawing/2014/main" id="{C432FF54-F31A-2C30-C507-E51DEE1D3912}"/>
                </a:ext>
              </a:extLst>
            </p:cNvPr>
            <p:cNvPicPr>
              <a:picLocks noChangeAspect="1"/>
            </p:cNvPicPr>
            <p:nvPr/>
          </p:nvPicPr>
          <p:blipFill>
            <a:blip r:embed="rId7"/>
            <a:stretch>
              <a:fillRect/>
            </a:stretch>
          </p:blipFill>
          <p:spPr bwMode="auto">
            <a:xfrm>
              <a:off x="1145471" y="4470519"/>
              <a:ext cx="684000" cy="684000"/>
            </a:xfrm>
            <a:prstGeom prst="rect">
              <a:avLst/>
            </a:prstGeom>
            <a:effectLst>
              <a:outerShdw blurRad="50800" dist="38100" dir="2700000" algn="tl" rotWithShape="0">
                <a:schemeClr val="tx2">
                  <a:alpha val="40000"/>
                </a:schemeClr>
              </a:outerShdw>
            </a:effectLst>
          </p:spPr>
        </p:pic>
      </p:grpSp>
      <p:sp>
        <p:nvSpPr>
          <p:cNvPr id="2" name="Textplatzhalter 3">
            <a:extLst>
              <a:ext uri="{FF2B5EF4-FFF2-40B4-BE49-F238E27FC236}">
                <a16:creationId xmlns:a16="http://schemas.microsoft.com/office/drawing/2014/main" id="{485B6218-4EA2-7E05-6519-A17840C3DF0F}"/>
              </a:ext>
            </a:extLst>
          </p:cNvPr>
          <p:cNvSpPr>
            <a:spLocks noGrp="1"/>
          </p:cNvSpPr>
          <p:nvPr>
            <p:ph type="body" sz="quarter" idx="13"/>
          </p:nvPr>
        </p:nvSpPr>
        <p:spPr>
          <a:xfrm>
            <a:off x="10464799" y="5891627"/>
            <a:ext cx="1860601" cy="445628"/>
          </a:xfrm>
        </p:spPr>
        <p:txBody>
          <a:bodyPr/>
          <a:lstStyle/>
          <a:p>
            <a:r>
              <a:rPr lang="de-DE" sz="1100" dirty="0">
                <a:solidFill>
                  <a:schemeClr val="bg1">
                    <a:lumMod val="65000"/>
                  </a:schemeClr>
                </a:solidFill>
              </a:rPr>
              <a:t>(Holzäpfel et al., 2024)</a:t>
            </a:r>
            <a:endParaRPr lang="de-DE" dirty="0"/>
          </a:p>
        </p:txBody>
      </p:sp>
    </p:spTree>
    <p:extLst>
      <p:ext uri="{BB962C8B-B14F-4D97-AF65-F5344CB8AC3E}">
        <p14:creationId xmlns:p14="http://schemas.microsoft.com/office/powerpoint/2010/main" val="42591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564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schriftliche Subtraktion mit </a:t>
            </a:r>
            <a:r>
              <a:rPr lang="de-DE" sz="2400" dirty="0" err="1"/>
              <a:t>divomath</a:t>
            </a:r>
            <a:r>
              <a:rPr lang="de-DE" sz="2400" dirty="0"/>
              <a:t> erarbeiten</a:t>
            </a:r>
          </a:p>
        </p:txBody>
      </p:sp>
      <p:pic>
        <p:nvPicPr>
          <p:cNvPr id="4" name="Grafik 3">
            <a:extLst>
              <a:ext uri="{FF2B5EF4-FFF2-40B4-BE49-F238E27FC236}">
                <a16:creationId xmlns:a16="http://schemas.microsoft.com/office/drawing/2014/main" id="{DB4C0A87-9C6F-8F76-92CD-EA82FB1880B4}"/>
              </a:ext>
            </a:extLst>
          </p:cNvPr>
          <p:cNvPicPr>
            <a:picLocks noChangeAspect="1"/>
          </p:cNvPicPr>
          <p:nvPr/>
        </p:nvPicPr>
        <p:blipFill rotWithShape="1">
          <a:blip r:embed="rId3"/>
          <a:srcRect r="40991" b="88573"/>
          <a:stretch/>
        </p:blipFill>
        <p:spPr>
          <a:xfrm>
            <a:off x="570775" y="1448683"/>
            <a:ext cx="5525225" cy="324130"/>
          </a:xfrm>
          <a:prstGeom prst="rect">
            <a:avLst/>
          </a:prstGeom>
        </p:spPr>
      </p:pic>
      <p:pic>
        <p:nvPicPr>
          <p:cNvPr id="38" name="Grafik 37">
            <a:extLst>
              <a:ext uri="{FF2B5EF4-FFF2-40B4-BE49-F238E27FC236}">
                <a16:creationId xmlns:a16="http://schemas.microsoft.com/office/drawing/2014/main" id="{77DC6B6E-6CD6-82B8-21C0-4602F01639FD}"/>
              </a:ext>
            </a:extLst>
          </p:cNvPr>
          <p:cNvPicPr>
            <a:picLocks noChangeAspect="1"/>
          </p:cNvPicPr>
          <p:nvPr/>
        </p:nvPicPr>
        <p:blipFill rotWithShape="1">
          <a:blip r:embed="rId4"/>
          <a:srcRect r="43794" b="88089"/>
          <a:stretch/>
        </p:blipFill>
        <p:spPr>
          <a:xfrm>
            <a:off x="6394810" y="2544736"/>
            <a:ext cx="5262794" cy="344047"/>
          </a:xfrm>
          <a:prstGeom prst="rect">
            <a:avLst/>
          </a:prstGeom>
        </p:spPr>
      </p:pic>
      <p:sp>
        <p:nvSpPr>
          <p:cNvPr id="49" name="Abgerundetes Rechteck 48">
            <a:extLst>
              <a:ext uri="{FF2B5EF4-FFF2-40B4-BE49-F238E27FC236}">
                <a16:creationId xmlns:a16="http://schemas.microsoft.com/office/drawing/2014/main" id="{1F0CAFF7-8187-54B3-58CB-76DC826E3558}"/>
              </a:ext>
            </a:extLst>
          </p:cNvPr>
          <p:cNvSpPr/>
          <p:nvPr/>
        </p:nvSpPr>
        <p:spPr>
          <a:xfrm>
            <a:off x="642937" y="1338253"/>
            <a:ext cx="5582555" cy="2305059"/>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3" name="Grafik 42">
            <a:extLst>
              <a:ext uri="{FF2B5EF4-FFF2-40B4-BE49-F238E27FC236}">
                <a16:creationId xmlns:a16="http://schemas.microsoft.com/office/drawing/2014/main" id="{9D0D215B-9039-9A61-C459-3EC4DED4D066}"/>
              </a:ext>
            </a:extLst>
          </p:cNvPr>
          <p:cNvPicPr>
            <a:picLocks noChangeAspect="1"/>
          </p:cNvPicPr>
          <p:nvPr/>
        </p:nvPicPr>
        <p:blipFill rotWithShape="1">
          <a:blip r:embed="rId5"/>
          <a:srcRect r="39713" b="92763"/>
          <a:stretch/>
        </p:blipFill>
        <p:spPr>
          <a:xfrm>
            <a:off x="580568" y="4014495"/>
            <a:ext cx="5644925" cy="383301"/>
          </a:xfrm>
          <a:prstGeom prst="rect">
            <a:avLst/>
          </a:prstGeom>
        </p:spPr>
      </p:pic>
      <p:pic>
        <p:nvPicPr>
          <p:cNvPr id="3" name="Grafik 2">
            <a:extLst>
              <a:ext uri="{FF2B5EF4-FFF2-40B4-BE49-F238E27FC236}">
                <a16:creationId xmlns:a16="http://schemas.microsoft.com/office/drawing/2014/main" id="{81FD1742-6BF3-2249-1BB0-76B2EFF6AB20}"/>
              </a:ext>
            </a:extLst>
          </p:cNvPr>
          <p:cNvPicPr>
            <a:picLocks noChangeAspect="1"/>
          </p:cNvPicPr>
          <p:nvPr/>
        </p:nvPicPr>
        <p:blipFill>
          <a:blip r:embed="rId6"/>
          <a:stretch>
            <a:fillRect/>
          </a:stretch>
        </p:blipFill>
        <p:spPr>
          <a:xfrm>
            <a:off x="813684" y="1850382"/>
            <a:ext cx="1587500" cy="1625600"/>
          </a:xfrm>
          <a:prstGeom prst="rect">
            <a:avLst/>
          </a:prstGeom>
          <a:ln>
            <a:solidFill>
              <a:srgbClr val="9ED4DC"/>
            </a:solidFill>
          </a:ln>
        </p:spPr>
      </p:pic>
      <p:pic>
        <p:nvPicPr>
          <p:cNvPr id="7" name="Grafik 6">
            <a:extLst>
              <a:ext uri="{FF2B5EF4-FFF2-40B4-BE49-F238E27FC236}">
                <a16:creationId xmlns:a16="http://schemas.microsoft.com/office/drawing/2014/main" id="{363AFB5F-DAB9-D2F3-9AD4-DD1C5F2DEB00}"/>
              </a:ext>
            </a:extLst>
          </p:cNvPr>
          <p:cNvPicPr>
            <a:picLocks noChangeAspect="1"/>
          </p:cNvPicPr>
          <p:nvPr/>
        </p:nvPicPr>
        <p:blipFill>
          <a:blip r:embed="rId7"/>
          <a:stretch>
            <a:fillRect/>
          </a:stretch>
        </p:blipFill>
        <p:spPr>
          <a:xfrm>
            <a:off x="2602930" y="1850382"/>
            <a:ext cx="1600200" cy="1625600"/>
          </a:xfrm>
          <a:prstGeom prst="rect">
            <a:avLst/>
          </a:prstGeom>
          <a:ln>
            <a:solidFill>
              <a:srgbClr val="9ED4DC"/>
            </a:solidFill>
          </a:ln>
        </p:spPr>
      </p:pic>
      <p:pic>
        <p:nvPicPr>
          <p:cNvPr id="10" name="Grafik 9">
            <a:extLst>
              <a:ext uri="{FF2B5EF4-FFF2-40B4-BE49-F238E27FC236}">
                <a16:creationId xmlns:a16="http://schemas.microsoft.com/office/drawing/2014/main" id="{CDE3604A-DDAB-8048-2BF5-9CFEBF24B651}"/>
              </a:ext>
            </a:extLst>
          </p:cNvPr>
          <p:cNvPicPr>
            <a:picLocks noChangeAspect="1"/>
          </p:cNvPicPr>
          <p:nvPr/>
        </p:nvPicPr>
        <p:blipFill>
          <a:blip r:embed="rId8"/>
          <a:stretch>
            <a:fillRect/>
          </a:stretch>
        </p:blipFill>
        <p:spPr>
          <a:xfrm>
            <a:off x="813684" y="4372739"/>
            <a:ext cx="1701800" cy="1701800"/>
          </a:xfrm>
          <a:prstGeom prst="rect">
            <a:avLst/>
          </a:prstGeom>
          <a:ln>
            <a:solidFill>
              <a:srgbClr val="9ED4DC"/>
            </a:solidFill>
          </a:ln>
        </p:spPr>
      </p:pic>
      <p:pic>
        <p:nvPicPr>
          <p:cNvPr id="12" name="Grafik 11">
            <a:extLst>
              <a:ext uri="{FF2B5EF4-FFF2-40B4-BE49-F238E27FC236}">
                <a16:creationId xmlns:a16="http://schemas.microsoft.com/office/drawing/2014/main" id="{EB8896AD-DE09-3551-241D-DD233B64E505}"/>
              </a:ext>
            </a:extLst>
          </p:cNvPr>
          <p:cNvPicPr>
            <a:picLocks noChangeAspect="1"/>
          </p:cNvPicPr>
          <p:nvPr/>
        </p:nvPicPr>
        <p:blipFill>
          <a:blip r:embed="rId9"/>
          <a:stretch>
            <a:fillRect/>
          </a:stretch>
        </p:blipFill>
        <p:spPr>
          <a:xfrm>
            <a:off x="2708807" y="4372739"/>
            <a:ext cx="1485900" cy="1701800"/>
          </a:xfrm>
          <a:prstGeom prst="rect">
            <a:avLst/>
          </a:prstGeom>
          <a:ln>
            <a:solidFill>
              <a:srgbClr val="9ED4DC"/>
            </a:solidFill>
          </a:ln>
        </p:spPr>
      </p:pic>
      <p:pic>
        <p:nvPicPr>
          <p:cNvPr id="14" name="Grafik 13">
            <a:extLst>
              <a:ext uri="{FF2B5EF4-FFF2-40B4-BE49-F238E27FC236}">
                <a16:creationId xmlns:a16="http://schemas.microsoft.com/office/drawing/2014/main" id="{A6473869-EA1F-2004-CF71-F4526A6C030D}"/>
              </a:ext>
            </a:extLst>
          </p:cNvPr>
          <p:cNvPicPr>
            <a:picLocks noChangeAspect="1"/>
          </p:cNvPicPr>
          <p:nvPr/>
        </p:nvPicPr>
        <p:blipFill>
          <a:blip r:embed="rId10"/>
          <a:stretch>
            <a:fillRect/>
          </a:stretch>
        </p:blipFill>
        <p:spPr>
          <a:xfrm>
            <a:off x="4388031" y="4350042"/>
            <a:ext cx="1485900" cy="1701800"/>
          </a:xfrm>
          <a:prstGeom prst="rect">
            <a:avLst/>
          </a:prstGeom>
          <a:ln>
            <a:solidFill>
              <a:srgbClr val="9ED4DC"/>
            </a:solidFill>
          </a:ln>
        </p:spPr>
      </p:pic>
      <p:pic>
        <p:nvPicPr>
          <p:cNvPr id="16" name="Grafik 15">
            <a:extLst>
              <a:ext uri="{FF2B5EF4-FFF2-40B4-BE49-F238E27FC236}">
                <a16:creationId xmlns:a16="http://schemas.microsoft.com/office/drawing/2014/main" id="{0339582A-D1F0-5D0B-73BB-66C5E1F15D98}"/>
              </a:ext>
            </a:extLst>
          </p:cNvPr>
          <p:cNvPicPr>
            <a:picLocks noChangeAspect="1"/>
          </p:cNvPicPr>
          <p:nvPr/>
        </p:nvPicPr>
        <p:blipFill>
          <a:blip r:embed="rId11"/>
          <a:stretch>
            <a:fillRect/>
          </a:stretch>
        </p:blipFill>
        <p:spPr>
          <a:xfrm>
            <a:off x="6578027" y="2888783"/>
            <a:ext cx="1511300" cy="1727200"/>
          </a:xfrm>
          <a:prstGeom prst="rect">
            <a:avLst/>
          </a:prstGeom>
          <a:ln>
            <a:solidFill>
              <a:srgbClr val="9ED4DC"/>
            </a:solidFill>
          </a:ln>
        </p:spPr>
      </p:pic>
      <p:pic>
        <p:nvPicPr>
          <p:cNvPr id="18" name="Grafik 17">
            <a:extLst>
              <a:ext uri="{FF2B5EF4-FFF2-40B4-BE49-F238E27FC236}">
                <a16:creationId xmlns:a16="http://schemas.microsoft.com/office/drawing/2014/main" id="{C6E1EC40-6804-4189-17A3-D9DA723DD4A4}"/>
              </a:ext>
            </a:extLst>
          </p:cNvPr>
          <p:cNvPicPr>
            <a:picLocks noChangeAspect="1"/>
          </p:cNvPicPr>
          <p:nvPr/>
        </p:nvPicPr>
        <p:blipFill>
          <a:blip r:embed="rId12"/>
          <a:stretch>
            <a:fillRect/>
          </a:stretch>
        </p:blipFill>
        <p:spPr>
          <a:xfrm>
            <a:off x="8272543" y="2901483"/>
            <a:ext cx="1511300" cy="1701800"/>
          </a:xfrm>
          <a:prstGeom prst="rect">
            <a:avLst/>
          </a:prstGeom>
          <a:ln>
            <a:solidFill>
              <a:srgbClr val="9ED4DC"/>
            </a:solidFill>
          </a:ln>
        </p:spPr>
      </p:pic>
      <p:sp>
        <p:nvSpPr>
          <p:cNvPr id="2" name="Textfeld 1">
            <a:extLst>
              <a:ext uri="{FF2B5EF4-FFF2-40B4-BE49-F238E27FC236}">
                <a16:creationId xmlns:a16="http://schemas.microsoft.com/office/drawing/2014/main" id="{F1083FE2-EEFA-C5F5-66F7-3C8B93FBD535}"/>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8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396C6B9-0024-B150-1A6F-7434C74E61CF}"/>
              </a:ext>
            </a:extLst>
          </p:cNvPr>
          <p:cNvSpPr txBox="1"/>
          <p:nvPr/>
        </p:nvSpPr>
        <p:spPr>
          <a:xfrm>
            <a:off x="314737" y="4014426"/>
            <a:ext cx="5525225" cy="707886"/>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Wann müssen wir beim Rechnen von Minusaufgaben mit Würfelmaterial entbündeln?</a:t>
            </a:r>
          </a:p>
        </p:txBody>
      </p:sp>
      <p:sp>
        <p:nvSpPr>
          <p:cNvPr id="3" name="Textfeld 2">
            <a:extLst>
              <a:ext uri="{FF2B5EF4-FFF2-40B4-BE49-F238E27FC236}">
                <a16:creationId xmlns:a16="http://schemas.microsoft.com/office/drawing/2014/main" id="{B869812B-C3A0-6ACF-E51B-0BDC7B3D2501}"/>
              </a:ext>
            </a:extLst>
          </p:cNvPr>
          <p:cNvSpPr txBox="1"/>
          <p:nvPr/>
        </p:nvSpPr>
        <p:spPr>
          <a:xfrm>
            <a:off x="5745331" y="4014426"/>
            <a:ext cx="6751339" cy="707886"/>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Wie können wir schwierige Minusaufgaben mit Würfelmaterial lösen?</a:t>
            </a:r>
          </a:p>
        </p:txBody>
      </p:sp>
      <p:pic>
        <p:nvPicPr>
          <p:cNvPr id="6" name="Grafik 5">
            <a:extLst>
              <a:ext uri="{FF2B5EF4-FFF2-40B4-BE49-F238E27FC236}">
                <a16:creationId xmlns:a16="http://schemas.microsoft.com/office/drawing/2014/main" id="{B7F6437A-3C5A-06F1-BDAE-4FE5FC4F63D7}"/>
              </a:ext>
            </a:extLst>
          </p:cNvPr>
          <p:cNvPicPr>
            <a:picLocks noChangeAspect="1"/>
          </p:cNvPicPr>
          <p:nvPr/>
        </p:nvPicPr>
        <p:blipFill>
          <a:blip r:embed="rId3"/>
          <a:stretch>
            <a:fillRect/>
          </a:stretch>
        </p:blipFill>
        <p:spPr>
          <a:xfrm>
            <a:off x="2283600" y="2144406"/>
            <a:ext cx="1587500" cy="1625600"/>
          </a:xfrm>
          <a:prstGeom prst="rect">
            <a:avLst/>
          </a:prstGeom>
          <a:ln>
            <a:solidFill>
              <a:srgbClr val="9ED4DC"/>
            </a:solidFill>
          </a:ln>
        </p:spPr>
      </p:pic>
      <p:pic>
        <p:nvPicPr>
          <p:cNvPr id="7" name="Grafik 6">
            <a:extLst>
              <a:ext uri="{FF2B5EF4-FFF2-40B4-BE49-F238E27FC236}">
                <a16:creationId xmlns:a16="http://schemas.microsoft.com/office/drawing/2014/main" id="{692141BC-7D1C-15AC-0F9E-9F05024C673F}"/>
              </a:ext>
            </a:extLst>
          </p:cNvPr>
          <p:cNvPicPr>
            <a:picLocks noChangeAspect="1"/>
          </p:cNvPicPr>
          <p:nvPr/>
        </p:nvPicPr>
        <p:blipFill>
          <a:blip r:embed="rId4"/>
          <a:stretch>
            <a:fillRect/>
          </a:stretch>
        </p:blipFill>
        <p:spPr>
          <a:xfrm>
            <a:off x="8320901" y="2144406"/>
            <a:ext cx="1600200" cy="1625600"/>
          </a:xfrm>
          <a:prstGeom prst="rect">
            <a:avLst/>
          </a:prstGeom>
          <a:ln>
            <a:solidFill>
              <a:srgbClr val="9ED4DC"/>
            </a:solidFill>
          </a:ln>
        </p:spPr>
      </p:pic>
      <p:pic>
        <p:nvPicPr>
          <p:cNvPr id="9" name="Grafik 8">
            <a:extLst>
              <a:ext uri="{FF2B5EF4-FFF2-40B4-BE49-F238E27FC236}">
                <a16:creationId xmlns:a16="http://schemas.microsoft.com/office/drawing/2014/main" id="{B7431B2B-0EF5-1745-CCE5-1F978066FD03}"/>
              </a:ext>
            </a:extLst>
          </p:cNvPr>
          <p:cNvPicPr>
            <a:picLocks noChangeAspect="1"/>
          </p:cNvPicPr>
          <p:nvPr/>
        </p:nvPicPr>
        <p:blipFill rotWithShape="1">
          <a:blip r:embed="rId5"/>
          <a:srcRect r="40991" b="88573"/>
          <a:stretch/>
        </p:blipFill>
        <p:spPr>
          <a:xfrm>
            <a:off x="1418995" y="1270317"/>
            <a:ext cx="5525225" cy="324130"/>
          </a:xfrm>
          <a:prstGeom prst="rect">
            <a:avLst/>
          </a:prstGeom>
        </p:spPr>
      </p:pic>
      <p:sp>
        <p:nvSpPr>
          <p:cNvPr id="14" name="Abgerundetes Rechteck 13">
            <a:extLst>
              <a:ext uri="{FF2B5EF4-FFF2-40B4-BE49-F238E27FC236}">
                <a16:creationId xmlns:a16="http://schemas.microsoft.com/office/drawing/2014/main" id="{F1176A8C-83E8-2CFB-D56B-4D66D01E2A5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Stellenweise subtrahieren mit Würfelmaterial</a:t>
            </a:r>
          </a:p>
        </p:txBody>
      </p:sp>
      <p:sp>
        <p:nvSpPr>
          <p:cNvPr id="8" name="Textfeld 7">
            <a:extLst>
              <a:ext uri="{FF2B5EF4-FFF2-40B4-BE49-F238E27FC236}">
                <a16:creationId xmlns:a16="http://schemas.microsoft.com/office/drawing/2014/main" id="{C40FC535-7883-E213-F494-167711608E7C}"/>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1026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BDCC660A-985E-2513-A967-EAADD82951A4}"/>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Stellenweise subtrahieren mit Würfelmaterial</a:t>
            </a:r>
          </a:p>
        </p:txBody>
      </p:sp>
      <p:pic>
        <p:nvPicPr>
          <p:cNvPr id="9" name="Grafik 8">
            <a:extLst>
              <a:ext uri="{FF2B5EF4-FFF2-40B4-BE49-F238E27FC236}">
                <a16:creationId xmlns:a16="http://schemas.microsoft.com/office/drawing/2014/main" id="{8B990026-3862-DED9-32A2-1FD3D8680182}"/>
              </a:ext>
            </a:extLst>
          </p:cNvPr>
          <p:cNvPicPr>
            <a:picLocks noChangeAspect="1"/>
          </p:cNvPicPr>
          <p:nvPr/>
        </p:nvPicPr>
        <p:blipFill>
          <a:blip r:embed="rId5"/>
          <a:stretch>
            <a:fillRect/>
          </a:stretch>
        </p:blipFill>
        <p:spPr>
          <a:xfrm>
            <a:off x="6384395" y="1454639"/>
            <a:ext cx="5760000" cy="4334257"/>
          </a:xfrm>
          <a:prstGeom prst="rect">
            <a:avLst/>
          </a:prstGeom>
        </p:spPr>
      </p:pic>
      <p:pic>
        <p:nvPicPr>
          <p:cNvPr id="11" name="Grafik 10">
            <a:extLst>
              <a:ext uri="{FF2B5EF4-FFF2-40B4-BE49-F238E27FC236}">
                <a16:creationId xmlns:a16="http://schemas.microsoft.com/office/drawing/2014/main" id="{49DFD65F-C85E-2C30-B28A-EEFDA8C5B773}"/>
              </a:ext>
            </a:extLst>
          </p:cNvPr>
          <p:cNvPicPr>
            <a:picLocks noChangeAspect="1"/>
          </p:cNvPicPr>
          <p:nvPr/>
        </p:nvPicPr>
        <p:blipFill>
          <a:blip r:embed="rId6"/>
          <a:stretch>
            <a:fillRect/>
          </a:stretch>
        </p:blipFill>
        <p:spPr>
          <a:xfrm>
            <a:off x="0" y="1448512"/>
            <a:ext cx="5760000" cy="4334257"/>
          </a:xfrm>
          <a:prstGeom prst="rect">
            <a:avLst/>
          </a:prstGeom>
        </p:spPr>
      </p:pic>
      <p:pic>
        <p:nvPicPr>
          <p:cNvPr id="4" name="3.1A1 Minusaufgabe mit Entbündeln mit digitalem Würfelmaterial lösen Video 22082023_Video 2">
            <a:hlinkClick r:id="" action="ppaction://media"/>
            <a:extLst>
              <a:ext uri="{FF2B5EF4-FFF2-40B4-BE49-F238E27FC236}">
                <a16:creationId xmlns:a16="http://schemas.microsoft.com/office/drawing/2014/main" id="{EC58649A-6128-52F1-911F-EC4F60794332}"/>
              </a:ext>
            </a:extLst>
          </p:cNvPr>
          <p:cNvPicPr>
            <a:picLocks noChangeAspect="1"/>
          </p:cNvPicPr>
          <p:nvPr>
            <a:videoFile r:link="rId1"/>
            <p:extLst>
              <p:ext uri="{DAA4B4D4-6D71-4841-9C94-3DE7FCFB9230}">
                <p14:media xmlns:p14="http://schemas.microsoft.com/office/powerpoint/2010/main" r:embed="rId2">
                  <p14:trim st="102515.5729" end="125014.401"/>
                </p14:media>
              </p:ext>
            </p:extLst>
          </p:nvPr>
        </p:nvPicPr>
        <p:blipFill>
          <a:blip r:embed="rId7"/>
          <a:stretch>
            <a:fillRect/>
          </a:stretch>
        </p:blipFill>
        <p:spPr>
          <a:xfrm>
            <a:off x="7327996" y="2339775"/>
            <a:ext cx="3872798" cy="2178449"/>
          </a:xfrm>
          <a:prstGeom prst="rect">
            <a:avLst/>
          </a:prstGeom>
          <a:ln>
            <a:solidFill>
              <a:srgbClr val="9ED4DC"/>
            </a:solidFill>
          </a:ln>
        </p:spPr>
      </p:pic>
      <p:sp>
        <p:nvSpPr>
          <p:cNvPr id="2" name="Inhaltsplatzhalter 3">
            <a:extLst>
              <a:ext uri="{FF2B5EF4-FFF2-40B4-BE49-F238E27FC236}">
                <a16:creationId xmlns:a16="http://schemas.microsoft.com/office/drawing/2014/main" id="{9128C3C6-B679-E8DD-BBE3-2EE386DAE414}"/>
              </a:ext>
            </a:extLst>
          </p:cNvPr>
          <p:cNvSpPr>
            <a:spLocks noGrp="1"/>
          </p:cNvSpPr>
          <p:nvPr>
            <p:ph idx="1"/>
          </p:nvPr>
        </p:nvSpPr>
        <p:spPr>
          <a:xfrm>
            <a:off x="0" y="1166845"/>
            <a:ext cx="12192000" cy="281667"/>
          </a:xfrm>
        </p:spPr>
        <p:txBody>
          <a:bodyPr/>
          <a:lstStyle/>
          <a:p>
            <a:pPr marL="0" indent="0" algn="ctr">
              <a:lnSpc>
                <a:spcPct val="114000"/>
              </a:lnSpc>
              <a:spcBef>
                <a:spcPts val="400"/>
              </a:spcBef>
              <a:buNone/>
            </a:pPr>
            <a:r>
              <a:rPr lang="de-DE" b="1" dirty="0"/>
              <a:t>Beispielhafte Auszüge aus divomath</a:t>
            </a:r>
            <a:endParaRPr lang="de-DE" dirty="0"/>
          </a:p>
        </p:txBody>
      </p:sp>
      <p:pic>
        <p:nvPicPr>
          <p:cNvPr id="6" name="Grafik 5">
            <a:extLst>
              <a:ext uri="{FF2B5EF4-FFF2-40B4-BE49-F238E27FC236}">
                <a16:creationId xmlns:a16="http://schemas.microsoft.com/office/drawing/2014/main" id="{8B0BAF3E-AB20-885A-8B51-4EDB22A7FF49}"/>
              </a:ext>
            </a:extLst>
          </p:cNvPr>
          <p:cNvPicPr>
            <a:picLocks noChangeAspect="1"/>
          </p:cNvPicPr>
          <p:nvPr/>
        </p:nvPicPr>
        <p:blipFill>
          <a:blip r:embed="rId8"/>
          <a:stretch>
            <a:fillRect/>
          </a:stretch>
        </p:blipFill>
        <p:spPr>
          <a:xfrm>
            <a:off x="3182598" y="2136260"/>
            <a:ext cx="5779200" cy="4334400"/>
          </a:xfrm>
          <a:prstGeom prst="rect">
            <a:avLst/>
          </a:prstGeom>
        </p:spPr>
      </p:pic>
      <p:sp>
        <p:nvSpPr>
          <p:cNvPr id="8" name="Textfeld 7">
            <a:extLst>
              <a:ext uri="{FF2B5EF4-FFF2-40B4-BE49-F238E27FC236}">
                <a16:creationId xmlns:a16="http://schemas.microsoft.com/office/drawing/2014/main" id="{F7D6B08E-12FC-EC00-E778-2D62904C980E}"/>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4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423" fill="hold"/>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fullScrn="1">
              <p:cMediaNode vol="80000" mute="1">
                <p:cTn id="30"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schriftliche Subtraktion mit </a:t>
            </a:r>
            <a:r>
              <a:rPr lang="de-DE" sz="2400" dirty="0" err="1"/>
              <a:t>divomath</a:t>
            </a:r>
            <a:r>
              <a:rPr lang="de-DE" sz="2400" dirty="0"/>
              <a:t> erarbeiten</a:t>
            </a:r>
          </a:p>
        </p:txBody>
      </p:sp>
      <p:pic>
        <p:nvPicPr>
          <p:cNvPr id="4" name="Grafik 3">
            <a:extLst>
              <a:ext uri="{FF2B5EF4-FFF2-40B4-BE49-F238E27FC236}">
                <a16:creationId xmlns:a16="http://schemas.microsoft.com/office/drawing/2014/main" id="{DB4C0A87-9C6F-8F76-92CD-EA82FB1880B4}"/>
              </a:ext>
            </a:extLst>
          </p:cNvPr>
          <p:cNvPicPr>
            <a:picLocks noChangeAspect="1"/>
          </p:cNvPicPr>
          <p:nvPr/>
        </p:nvPicPr>
        <p:blipFill rotWithShape="1">
          <a:blip r:embed="rId3"/>
          <a:srcRect r="40991" b="88573"/>
          <a:stretch/>
        </p:blipFill>
        <p:spPr>
          <a:xfrm>
            <a:off x="570775" y="1448683"/>
            <a:ext cx="5525225" cy="324130"/>
          </a:xfrm>
          <a:prstGeom prst="rect">
            <a:avLst/>
          </a:prstGeom>
        </p:spPr>
      </p:pic>
      <p:pic>
        <p:nvPicPr>
          <p:cNvPr id="38" name="Grafik 37">
            <a:extLst>
              <a:ext uri="{FF2B5EF4-FFF2-40B4-BE49-F238E27FC236}">
                <a16:creationId xmlns:a16="http://schemas.microsoft.com/office/drawing/2014/main" id="{77DC6B6E-6CD6-82B8-21C0-4602F01639FD}"/>
              </a:ext>
            </a:extLst>
          </p:cNvPr>
          <p:cNvPicPr>
            <a:picLocks noChangeAspect="1"/>
          </p:cNvPicPr>
          <p:nvPr/>
        </p:nvPicPr>
        <p:blipFill rotWithShape="1">
          <a:blip r:embed="rId4"/>
          <a:srcRect r="43794" b="88089"/>
          <a:stretch/>
        </p:blipFill>
        <p:spPr>
          <a:xfrm>
            <a:off x="6394810" y="2544736"/>
            <a:ext cx="5262794" cy="344047"/>
          </a:xfrm>
          <a:prstGeom prst="rect">
            <a:avLst/>
          </a:prstGeom>
        </p:spPr>
      </p:pic>
      <p:pic>
        <p:nvPicPr>
          <p:cNvPr id="43" name="Grafik 42">
            <a:extLst>
              <a:ext uri="{FF2B5EF4-FFF2-40B4-BE49-F238E27FC236}">
                <a16:creationId xmlns:a16="http://schemas.microsoft.com/office/drawing/2014/main" id="{9D0D215B-9039-9A61-C459-3EC4DED4D066}"/>
              </a:ext>
            </a:extLst>
          </p:cNvPr>
          <p:cNvPicPr>
            <a:picLocks noChangeAspect="1"/>
          </p:cNvPicPr>
          <p:nvPr/>
        </p:nvPicPr>
        <p:blipFill rotWithShape="1">
          <a:blip r:embed="rId5"/>
          <a:srcRect r="39713" b="92763"/>
          <a:stretch/>
        </p:blipFill>
        <p:spPr>
          <a:xfrm>
            <a:off x="580568" y="4014495"/>
            <a:ext cx="5644925" cy="383301"/>
          </a:xfrm>
          <a:prstGeom prst="rect">
            <a:avLst/>
          </a:prstGeom>
        </p:spPr>
      </p:pic>
      <p:sp>
        <p:nvSpPr>
          <p:cNvPr id="56" name="Abgerundetes Rechteck 55">
            <a:extLst>
              <a:ext uri="{FF2B5EF4-FFF2-40B4-BE49-F238E27FC236}">
                <a16:creationId xmlns:a16="http://schemas.microsoft.com/office/drawing/2014/main" id="{6D890E7D-05E9-2CE8-0291-1F242E1CDB3E}"/>
              </a:ext>
            </a:extLst>
          </p:cNvPr>
          <p:cNvSpPr/>
          <p:nvPr/>
        </p:nvSpPr>
        <p:spPr>
          <a:xfrm>
            <a:off x="642937" y="3885086"/>
            <a:ext cx="5582555" cy="2305058"/>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9C1C68B6-1213-A31D-041C-0515282CDCB4}"/>
              </a:ext>
            </a:extLst>
          </p:cNvPr>
          <p:cNvPicPr>
            <a:picLocks noChangeAspect="1"/>
          </p:cNvPicPr>
          <p:nvPr/>
        </p:nvPicPr>
        <p:blipFill>
          <a:blip r:embed="rId6"/>
          <a:stretch>
            <a:fillRect/>
          </a:stretch>
        </p:blipFill>
        <p:spPr>
          <a:xfrm>
            <a:off x="813684" y="1850382"/>
            <a:ext cx="1587500" cy="1625600"/>
          </a:xfrm>
          <a:prstGeom prst="rect">
            <a:avLst/>
          </a:prstGeom>
          <a:ln>
            <a:solidFill>
              <a:srgbClr val="9ED4DC"/>
            </a:solidFill>
          </a:ln>
        </p:spPr>
      </p:pic>
      <p:pic>
        <p:nvPicPr>
          <p:cNvPr id="3" name="Grafik 2">
            <a:extLst>
              <a:ext uri="{FF2B5EF4-FFF2-40B4-BE49-F238E27FC236}">
                <a16:creationId xmlns:a16="http://schemas.microsoft.com/office/drawing/2014/main" id="{3E2BA5DF-EB40-49BA-855D-29DEBBB5A43B}"/>
              </a:ext>
            </a:extLst>
          </p:cNvPr>
          <p:cNvPicPr>
            <a:picLocks noChangeAspect="1"/>
          </p:cNvPicPr>
          <p:nvPr/>
        </p:nvPicPr>
        <p:blipFill>
          <a:blip r:embed="rId7"/>
          <a:stretch>
            <a:fillRect/>
          </a:stretch>
        </p:blipFill>
        <p:spPr>
          <a:xfrm>
            <a:off x="2602930" y="1850382"/>
            <a:ext cx="1600200" cy="1625600"/>
          </a:xfrm>
          <a:prstGeom prst="rect">
            <a:avLst/>
          </a:prstGeom>
          <a:ln>
            <a:solidFill>
              <a:srgbClr val="9ED4DC"/>
            </a:solidFill>
          </a:ln>
        </p:spPr>
      </p:pic>
      <p:pic>
        <p:nvPicPr>
          <p:cNvPr id="6" name="Grafik 5">
            <a:extLst>
              <a:ext uri="{FF2B5EF4-FFF2-40B4-BE49-F238E27FC236}">
                <a16:creationId xmlns:a16="http://schemas.microsoft.com/office/drawing/2014/main" id="{C2F720D5-B107-1AC0-A5DA-65794252A567}"/>
              </a:ext>
            </a:extLst>
          </p:cNvPr>
          <p:cNvPicPr>
            <a:picLocks noChangeAspect="1"/>
          </p:cNvPicPr>
          <p:nvPr/>
        </p:nvPicPr>
        <p:blipFill>
          <a:blip r:embed="rId8"/>
          <a:stretch>
            <a:fillRect/>
          </a:stretch>
        </p:blipFill>
        <p:spPr>
          <a:xfrm>
            <a:off x="813684" y="4372739"/>
            <a:ext cx="1701800" cy="1701800"/>
          </a:xfrm>
          <a:prstGeom prst="rect">
            <a:avLst/>
          </a:prstGeom>
          <a:ln>
            <a:solidFill>
              <a:srgbClr val="9ED4DC"/>
            </a:solidFill>
          </a:ln>
        </p:spPr>
      </p:pic>
      <p:pic>
        <p:nvPicPr>
          <p:cNvPr id="7" name="Grafik 6">
            <a:extLst>
              <a:ext uri="{FF2B5EF4-FFF2-40B4-BE49-F238E27FC236}">
                <a16:creationId xmlns:a16="http://schemas.microsoft.com/office/drawing/2014/main" id="{BCDF28D0-D7D4-8BBD-05B4-FB56A4181EAC}"/>
              </a:ext>
            </a:extLst>
          </p:cNvPr>
          <p:cNvPicPr>
            <a:picLocks noChangeAspect="1"/>
          </p:cNvPicPr>
          <p:nvPr/>
        </p:nvPicPr>
        <p:blipFill>
          <a:blip r:embed="rId9"/>
          <a:stretch>
            <a:fillRect/>
          </a:stretch>
        </p:blipFill>
        <p:spPr>
          <a:xfrm>
            <a:off x="2708807" y="4372739"/>
            <a:ext cx="1485900" cy="1701800"/>
          </a:xfrm>
          <a:prstGeom prst="rect">
            <a:avLst/>
          </a:prstGeom>
          <a:ln>
            <a:solidFill>
              <a:srgbClr val="9ED4DC"/>
            </a:solidFill>
          </a:ln>
        </p:spPr>
      </p:pic>
      <p:pic>
        <p:nvPicPr>
          <p:cNvPr id="9" name="Grafik 8">
            <a:extLst>
              <a:ext uri="{FF2B5EF4-FFF2-40B4-BE49-F238E27FC236}">
                <a16:creationId xmlns:a16="http://schemas.microsoft.com/office/drawing/2014/main" id="{65A92520-0579-838D-AF99-37B0F4D4C0E5}"/>
              </a:ext>
            </a:extLst>
          </p:cNvPr>
          <p:cNvPicPr>
            <a:picLocks noChangeAspect="1"/>
          </p:cNvPicPr>
          <p:nvPr/>
        </p:nvPicPr>
        <p:blipFill>
          <a:blip r:embed="rId10"/>
          <a:stretch>
            <a:fillRect/>
          </a:stretch>
        </p:blipFill>
        <p:spPr>
          <a:xfrm>
            <a:off x="4388031" y="4350042"/>
            <a:ext cx="1485900" cy="1701800"/>
          </a:xfrm>
          <a:prstGeom prst="rect">
            <a:avLst/>
          </a:prstGeom>
          <a:ln>
            <a:solidFill>
              <a:srgbClr val="9ED4DC"/>
            </a:solidFill>
          </a:ln>
        </p:spPr>
      </p:pic>
      <p:pic>
        <p:nvPicPr>
          <p:cNvPr id="10" name="Grafik 9">
            <a:extLst>
              <a:ext uri="{FF2B5EF4-FFF2-40B4-BE49-F238E27FC236}">
                <a16:creationId xmlns:a16="http://schemas.microsoft.com/office/drawing/2014/main" id="{ECD40EC0-673B-EF6A-EA4B-E2C3ABCB7A4F}"/>
              </a:ext>
            </a:extLst>
          </p:cNvPr>
          <p:cNvPicPr>
            <a:picLocks noChangeAspect="1"/>
          </p:cNvPicPr>
          <p:nvPr/>
        </p:nvPicPr>
        <p:blipFill>
          <a:blip r:embed="rId11"/>
          <a:stretch>
            <a:fillRect/>
          </a:stretch>
        </p:blipFill>
        <p:spPr>
          <a:xfrm>
            <a:off x="6578027" y="2888783"/>
            <a:ext cx="1511300" cy="1727200"/>
          </a:xfrm>
          <a:prstGeom prst="rect">
            <a:avLst/>
          </a:prstGeom>
          <a:ln>
            <a:solidFill>
              <a:srgbClr val="9ED4DC"/>
            </a:solidFill>
          </a:ln>
        </p:spPr>
      </p:pic>
      <p:pic>
        <p:nvPicPr>
          <p:cNvPr id="11" name="Grafik 10">
            <a:extLst>
              <a:ext uri="{FF2B5EF4-FFF2-40B4-BE49-F238E27FC236}">
                <a16:creationId xmlns:a16="http://schemas.microsoft.com/office/drawing/2014/main" id="{15B996D8-A31A-A523-8A36-70EF96592549}"/>
              </a:ext>
            </a:extLst>
          </p:cNvPr>
          <p:cNvPicPr>
            <a:picLocks noChangeAspect="1"/>
          </p:cNvPicPr>
          <p:nvPr/>
        </p:nvPicPr>
        <p:blipFill>
          <a:blip r:embed="rId12"/>
          <a:stretch>
            <a:fillRect/>
          </a:stretch>
        </p:blipFill>
        <p:spPr>
          <a:xfrm>
            <a:off x="8272543" y="2901483"/>
            <a:ext cx="1511300" cy="1701800"/>
          </a:xfrm>
          <a:prstGeom prst="rect">
            <a:avLst/>
          </a:prstGeom>
          <a:ln>
            <a:solidFill>
              <a:srgbClr val="9ED4DC"/>
            </a:solidFill>
          </a:ln>
        </p:spPr>
      </p:pic>
      <p:sp>
        <p:nvSpPr>
          <p:cNvPr id="13" name="Textfeld 12">
            <a:extLst>
              <a:ext uri="{FF2B5EF4-FFF2-40B4-BE49-F238E27FC236}">
                <a16:creationId xmlns:a16="http://schemas.microsoft.com/office/drawing/2014/main" id="{D3CB7014-1603-99A9-1A44-CD16D082CE79}"/>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6D61502-2279-1A67-60E2-A3722A1DFAD1}"/>
              </a:ext>
            </a:extLst>
          </p:cNvPr>
          <p:cNvSpPr txBox="1"/>
          <p:nvPr/>
        </p:nvSpPr>
        <p:spPr>
          <a:xfrm>
            <a:off x="-91024" y="4003536"/>
            <a:ext cx="4770159" cy="707886"/>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Worauf müssen wir beim schriftlichen Subtrahieren mit Entbündeln achten?</a:t>
            </a:r>
          </a:p>
        </p:txBody>
      </p:sp>
      <p:sp>
        <p:nvSpPr>
          <p:cNvPr id="3" name="Textfeld 2">
            <a:extLst>
              <a:ext uri="{FF2B5EF4-FFF2-40B4-BE49-F238E27FC236}">
                <a16:creationId xmlns:a16="http://schemas.microsoft.com/office/drawing/2014/main" id="{DE795CB4-D3C6-3716-FE89-4F2380916D80}"/>
              </a:ext>
            </a:extLst>
          </p:cNvPr>
          <p:cNvSpPr txBox="1"/>
          <p:nvPr/>
        </p:nvSpPr>
        <p:spPr>
          <a:xfrm>
            <a:off x="7884221" y="4002279"/>
            <a:ext cx="3967162" cy="707886"/>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Wie können wir Minusaufgaben sicher schriftlich lösen?</a:t>
            </a:r>
          </a:p>
        </p:txBody>
      </p:sp>
      <p:sp>
        <p:nvSpPr>
          <p:cNvPr id="4" name="Textfeld 3">
            <a:extLst>
              <a:ext uri="{FF2B5EF4-FFF2-40B4-BE49-F238E27FC236}">
                <a16:creationId xmlns:a16="http://schemas.microsoft.com/office/drawing/2014/main" id="{3465FA04-1C76-128E-40FC-F9F76A57EFAF}"/>
              </a:ext>
            </a:extLst>
          </p:cNvPr>
          <p:cNvSpPr txBox="1"/>
          <p:nvPr/>
        </p:nvSpPr>
        <p:spPr>
          <a:xfrm>
            <a:off x="3615806" y="5118126"/>
            <a:ext cx="5038196" cy="707886"/>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Wie lösen wir schwierige Minusaufgaben mit Entbündeln schriftlich?</a:t>
            </a:r>
          </a:p>
        </p:txBody>
      </p:sp>
      <p:pic>
        <p:nvPicPr>
          <p:cNvPr id="6" name="Grafik 5">
            <a:extLst>
              <a:ext uri="{FF2B5EF4-FFF2-40B4-BE49-F238E27FC236}">
                <a16:creationId xmlns:a16="http://schemas.microsoft.com/office/drawing/2014/main" id="{D6DDB0FE-1885-321E-16DA-2C388F9B5689}"/>
              </a:ext>
            </a:extLst>
          </p:cNvPr>
          <p:cNvPicPr>
            <a:picLocks noChangeAspect="1"/>
          </p:cNvPicPr>
          <p:nvPr/>
        </p:nvPicPr>
        <p:blipFill>
          <a:blip r:embed="rId3"/>
          <a:stretch>
            <a:fillRect/>
          </a:stretch>
        </p:blipFill>
        <p:spPr>
          <a:xfrm>
            <a:off x="1443156" y="2149231"/>
            <a:ext cx="1701800" cy="1701800"/>
          </a:xfrm>
          <a:prstGeom prst="rect">
            <a:avLst/>
          </a:prstGeom>
          <a:ln>
            <a:solidFill>
              <a:srgbClr val="9ED4DC"/>
            </a:solidFill>
          </a:ln>
        </p:spPr>
      </p:pic>
      <p:pic>
        <p:nvPicPr>
          <p:cNvPr id="7" name="Grafik 6">
            <a:extLst>
              <a:ext uri="{FF2B5EF4-FFF2-40B4-BE49-F238E27FC236}">
                <a16:creationId xmlns:a16="http://schemas.microsoft.com/office/drawing/2014/main" id="{73C3609F-FF48-5890-1AD7-0D9298A619BA}"/>
              </a:ext>
            </a:extLst>
          </p:cNvPr>
          <p:cNvPicPr>
            <a:picLocks noChangeAspect="1"/>
          </p:cNvPicPr>
          <p:nvPr/>
        </p:nvPicPr>
        <p:blipFill>
          <a:blip r:embed="rId4"/>
          <a:stretch>
            <a:fillRect/>
          </a:stretch>
        </p:blipFill>
        <p:spPr>
          <a:xfrm>
            <a:off x="5391954" y="3265078"/>
            <a:ext cx="1485900" cy="1701800"/>
          </a:xfrm>
          <a:prstGeom prst="rect">
            <a:avLst/>
          </a:prstGeom>
          <a:ln>
            <a:solidFill>
              <a:srgbClr val="9ED4DC"/>
            </a:solidFill>
          </a:ln>
        </p:spPr>
      </p:pic>
      <p:pic>
        <p:nvPicPr>
          <p:cNvPr id="8" name="Grafik 7">
            <a:extLst>
              <a:ext uri="{FF2B5EF4-FFF2-40B4-BE49-F238E27FC236}">
                <a16:creationId xmlns:a16="http://schemas.microsoft.com/office/drawing/2014/main" id="{7195402B-237C-89DF-E8EB-24F4D8846E2E}"/>
              </a:ext>
            </a:extLst>
          </p:cNvPr>
          <p:cNvPicPr>
            <a:picLocks noChangeAspect="1"/>
          </p:cNvPicPr>
          <p:nvPr/>
        </p:nvPicPr>
        <p:blipFill>
          <a:blip r:embed="rId5"/>
          <a:stretch>
            <a:fillRect/>
          </a:stretch>
        </p:blipFill>
        <p:spPr>
          <a:xfrm>
            <a:off x="9124852" y="2149231"/>
            <a:ext cx="1485900" cy="1701800"/>
          </a:xfrm>
          <a:prstGeom prst="rect">
            <a:avLst/>
          </a:prstGeom>
          <a:ln>
            <a:solidFill>
              <a:srgbClr val="9ED4DC"/>
            </a:solidFill>
          </a:ln>
        </p:spPr>
      </p:pic>
      <p:pic>
        <p:nvPicPr>
          <p:cNvPr id="11" name="Grafik 10">
            <a:extLst>
              <a:ext uri="{FF2B5EF4-FFF2-40B4-BE49-F238E27FC236}">
                <a16:creationId xmlns:a16="http://schemas.microsoft.com/office/drawing/2014/main" id="{397052B8-C9B5-CBE4-57B3-E213D9D1BF42}"/>
              </a:ext>
            </a:extLst>
          </p:cNvPr>
          <p:cNvPicPr>
            <a:picLocks noChangeAspect="1"/>
          </p:cNvPicPr>
          <p:nvPr/>
        </p:nvPicPr>
        <p:blipFill rotWithShape="1">
          <a:blip r:embed="rId6"/>
          <a:srcRect r="39713" b="92763"/>
          <a:stretch/>
        </p:blipFill>
        <p:spPr>
          <a:xfrm>
            <a:off x="1443156" y="1273448"/>
            <a:ext cx="5644925" cy="383301"/>
          </a:xfrm>
          <a:prstGeom prst="rect">
            <a:avLst/>
          </a:prstGeom>
        </p:spPr>
      </p:pic>
      <p:sp>
        <p:nvSpPr>
          <p:cNvPr id="17" name="Abgerundetes Rechteck 16">
            <a:extLst>
              <a:ext uri="{FF2B5EF4-FFF2-40B4-BE49-F238E27FC236}">
                <a16:creationId xmlns:a16="http://schemas.microsoft.com/office/drawing/2014/main" id="{4CCBB631-6EC7-CA5E-A242-1E6B04BD7EFD}"/>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2. Schriftlich subtrahieren mit Entbündeln</a:t>
            </a:r>
          </a:p>
        </p:txBody>
      </p:sp>
      <p:sp>
        <p:nvSpPr>
          <p:cNvPr id="12" name="Textfeld 11">
            <a:extLst>
              <a:ext uri="{FF2B5EF4-FFF2-40B4-BE49-F238E27FC236}">
                <a16:creationId xmlns:a16="http://schemas.microsoft.com/office/drawing/2014/main" id="{6923B7E6-DC58-27B6-1208-37F89BDC2021}"/>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633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C570E17D-1654-1856-3FC8-E80149BE1894}"/>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2. Schriftlich subtrahieren mit Entbündeln</a:t>
            </a:r>
          </a:p>
        </p:txBody>
      </p:sp>
      <p:pic>
        <p:nvPicPr>
          <p:cNvPr id="7" name="Grafik 6">
            <a:extLst>
              <a:ext uri="{FF2B5EF4-FFF2-40B4-BE49-F238E27FC236}">
                <a16:creationId xmlns:a16="http://schemas.microsoft.com/office/drawing/2014/main" id="{C72D378D-D2E0-A59B-C2D4-25066D999F12}"/>
              </a:ext>
            </a:extLst>
          </p:cNvPr>
          <p:cNvPicPr>
            <a:picLocks noChangeAspect="1"/>
          </p:cNvPicPr>
          <p:nvPr/>
        </p:nvPicPr>
        <p:blipFill>
          <a:blip r:embed="rId3"/>
          <a:stretch>
            <a:fillRect/>
          </a:stretch>
        </p:blipFill>
        <p:spPr>
          <a:xfrm>
            <a:off x="0" y="1342791"/>
            <a:ext cx="5760000" cy="4334257"/>
          </a:xfrm>
          <a:prstGeom prst="rect">
            <a:avLst/>
          </a:prstGeom>
        </p:spPr>
      </p:pic>
      <p:pic>
        <p:nvPicPr>
          <p:cNvPr id="9" name="Grafik 8">
            <a:extLst>
              <a:ext uri="{FF2B5EF4-FFF2-40B4-BE49-F238E27FC236}">
                <a16:creationId xmlns:a16="http://schemas.microsoft.com/office/drawing/2014/main" id="{D0D3B301-A3FC-D8FE-3220-D7B25CA4B504}"/>
              </a:ext>
            </a:extLst>
          </p:cNvPr>
          <p:cNvPicPr>
            <a:picLocks noChangeAspect="1"/>
          </p:cNvPicPr>
          <p:nvPr/>
        </p:nvPicPr>
        <p:blipFill>
          <a:blip r:embed="rId4"/>
          <a:stretch>
            <a:fillRect/>
          </a:stretch>
        </p:blipFill>
        <p:spPr>
          <a:xfrm>
            <a:off x="6384395" y="1342791"/>
            <a:ext cx="5760000" cy="4334257"/>
          </a:xfrm>
          <a:prstGeom prst="rect">
            <a:avLst/>
          </a:prstGeom>
        </p:spPr>
      </p:pic>
      <p:pic>
        <p:nvPicPr>
          <p:cNvPr id="11" name="Grafik 10">
            <a:extLst>
              <a:ext uri="{FF2B5EF4-FFF2-40B4-BE49-F238E27FC236}">
                <a16:creationId xmlns:a16="http://schemas.microsoft.com/office/drawing/2014/main" id="{2DF6850B-5FA1-2E3D-56D3-AA494A770DF1}"/>
              </a:ext>
            </a:extLst>
          </p:cNvPr>
          <p:cNvPicPr>
            <a:picLocks noChangeAspect="1"/>
          </p:cNvPicPr>
          <p:nvPr/>
        </p:nvPicPr>
        <p:blipFill>
          <a:blip r:embed="rId5"/>
          <a:stretch>
            <a:fillRect/>
          </a:stretch>
        </p:blipFill>
        <p:spPr>
          <a:xfrm>
            <a:off x="3192198" y="2136403"/>
            <a:ext cx="5760000" cy="4334257"/>
          </a:xfrm>
          <a:prstGeom prst="rect">
            <a:avLst/>
          </a:prstGeom>
        </p:spPr>
      </p:pic>
      <p:sp>
        <p:nvSpPr>
          <p:cNvPr id="2" name="Inhaltsplatzhalter 3">
            <a:extLst>
              <a:ext uri="{FF2B5EF4-FFF2-40B4-BE49-F238E27FC236}">
                <a16:creationId xmlns:a16="http://schemas.microsoft.com/office/drawing/2014/main" id="{E0847045-FF37-9455-38F1-B03A6245F4E6}"/>
              </a:ext>
            </a:extLst>
          </p:cNvPr>
          <p:cNvSpPr>
            <a:spLocks noGrp="1"/>
          </p:cNvSpPr>
          <p:nvPr>
            <p:ph idx="1"/>
          </p:nvPr>
        </p:nvSpPr>
        <p:spPr>
          <a:xfrm>
            <a:off x="0" y="1166845"/>
            <a:ext cx="12192000" cy="281667"/>
          </a:xfrm>
        </p:spPr>
        <p:txBody>
          <a:bodyPr/>
          <a:lstStyle/>
          <a:p>
            <a:pPr marL="0" indent="0" algn="ctr">
              <a:lnSpc>
                <a:spcPct val="114000"/>
              </a:lnSpc>
              <a:spcBef>
                <a:spcPts val="400"/>
              </a:spcBef>
              <a:buNone/>
            </a:pPr>
            <a:r>
              <a:rPr lang="de-DE" b="1" dirty="0"/>
              <a:t>Beispielhafte Auszüge aus divomath</a:t>
            </a:r>
            <a:endParaRPr lang="de-DE" dirty="0"/>
          </a:p>
        </p:txBody>
      </p:sp>
      <p:sp>
        <p:nvSpPr>
          <p:cNvPr id="8" name="Textfeld 7">
            <a:extLst>
              <a:ext uri="{FF2B5EF4-FFF2-40B4-BE49-F238E27FC236}">
                <a16:creationId xmlns:a16="http://schemas.microsoft.com/office/drawing/2014/main" id="{0CCB8581-2F7F-ACD2-6D20-F7313E27BEF0}"/>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0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D720C4-C8A1-9FB5-7900-EA1BDBF6FD19}"/>
              </a:ext>
            </a:extLst>
          </p:cNvPr>
          <p:cNvSpPr>
            <a:spLocks noGrp="1"/>
          </p:cNvSpPr>
          <p:nvPr>
            <p:ph type="title"/>
          </p:nvPr>
        </p:nvSpPr>
        <p:spPr/>
        <p:txBody>
          <a:bodyPr>
            <a:noAutofit/>
          </a:bodyPr>
          <a:lstStyle/>
          <a:p>
            <a:r>
              <a:rPr lang="de-DE" sz="2400" dirty="0"/>
              <a:t>Die schriftliche Subtraktion mit </a:t>
            </a:r>
            <a:r>
              <a:rPr lang="de-DE" sz="2400" dirty="0" err="1"/>
              <a:t>divomath</a:t>
            </a:r>
            <a:r>
              <a:rPr lang="de-DE" sz="2400" dirty="0"/>
              <a:t> erarbeiten</a:t>
            </a:r>
          </a:p>
        </p:txBody>
      </p:sp>
      <p:pic>
        <p:nvPicPr>
          <p:cNvPr id="4" name="Grafik 3">
            <a:extLst>
              <a:ext uri="{FF2B5EF4-FFF2-40B4-BE49-F238E27FC236}">
                <a16:creationId xmlns:a16="http://schemas.microsoft.com/office/drawing/2014/main" id="{DB4C0A87-9C6F-8F76-92CD-EA82FB1880B4}"/>
              </a:ext>
            </a:extLst>
          </p:cNvPr>
          <p:cNvPicPr>
            <a:picLocks noChangeAspect="1"/>
          </p:cNvPicPr>
          <p:nvPr/>
        </p:nvPicPr>
        <p:blipFill rotWithShape="1">
          <a:blip r:embed="rId3"/>
          <a:srcRect r="40991" b="88573"/>
          <a:stretch/>
        </p:blipFill>
        <p:spPr>
          <a:xfrm>
            <a:off x="570775" y="1448683"/>
            <a:ext cx="5525225" cy="324130"/>
          </a:xfrm>
          <a:prstGeom prst="rect">
            <a:avLst/>
          </a:prstGeom>
        </p:spPr>
      </p:pic>
      <p:pic>
        <p:nvPicPr>
          <p:cNvPr id="38" name="Grafik 37">
            <a:extLst>
              <a:ext uri="{FF2B5EF4-FFF2-40B4-BE49-F238E27FC236}">
                <a16:creationId xmlns:a16="http://schemas.microsoft.com/office/drawing/2014/main" id="{77DC6B6E-6CD6-82B8-21C0-4602F01639FD}"/>
              </a:ext>
            </a:extLst>
          </p:cNvPr>
          <p:cNvPicPr>
            <a:picLocks noChangeAspect="1"/>
          </p:cNvPicPr>
          <p:nvPr/>
        </p:nvPicPr>
        <p:blipFill rotWithShape="1">
          <a:blip r:embed="rId4"/>
          <a:srcRect r="43794" b="88089"/>
          <a:stretch/>
        </p:blipFill>
        <p:spPr>
          <a:xfrm>
            <a:off x="6394810" y="2544736"/>
            <a:ext cx="5262794" cy="344047"/>
          </a:xfrm>
          <a:prstGeom prst="rect">
            <a:avLst/>
          </a:prstGeom>
        </p:spPr>
      </p:pic>
      <p:pic>
        <p:nvPicPr>
          <p:cNvPr id="43" name="Grafik 42">
            <a:extLst>
              <a:ext uri="{FF2B5EF4-FFF2-40B4-BE49-F238E27FC236}">
                <a16:creationId xmlns:a16="http://schemas.microsoft.com/office/drawing/2014/main" id="{9D0D215B-9039-9A61-C459-3EC4DED4D066}"/>
              </a:ext>
            </a:extLst>
          </p:cNvPr>
          <p:cNvPicPr>
            <a:picLocks noChangeAspect="1"/>
          </p:cNvPicPr>
          <p:nvPr/>
        </p:nvPicPr>
        <p:blipFill rotWithShape="1">
          <a:blip r:embed="rId5"/>
          <a:srcRect r="39713" b="92763"/>
          <a:stretch/>
        </p:blipFill>
        <p:spPr>
          <a:xfrm>
            <a:off x="580568" y="4014495"/>
            <a:ext cx="5644925" cy="383301"/>
          </a:xfrm>
          <a:prstGeom prst="rect">
            <a:avLst/>
          </a:prstGeom>
        </p:spPr>
      </p:pic>
      <p:sp>
        <p:nvSpPr>
          <p:cNvPr id="57" name="Abgerundetes Rechteck 56">
            <a:extLst>
              <a:ext uri="{FF2B5EF4-FFF2-40B4-BE49-F238E27FC236}">
                <a16:creationId xmlns:a16="http://schemas.microsoft.com/office/drawing/2014/main" id="{59BF9910-FB8F-8A2B-0E68-A7B51658692E}"/>
              </a:ext>
            </a:extLst>
          </p:cNvPr>
          <p:cNvSpPr/>
          <p:nvPr/>
        </p:nvSpPr>
        <p:spPr>
          <a:xfrm>
            <a:off x="6394811" y="2435781"/>
            <a:ext cx="5582554" cy="2305057"/>
          </a:xfrm>
          <a:prstGeom prst="roundRect">
            <a:avLst/>
          </a:prstGeom>
          <a:no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BDB2C71B-B6EC-F127-026C-63DEEB3FA2DF}"/>
              </a:ext>
            </a:extLst>
          </p:cNvPr>
          <p:cNvPicPr>
            <a:picLocks noChangeAspect="1"/>
          </p:cNvPicPr>
          <p:nvPr/>
        </p:nvPicPr>
        <p:blipFill>
          <a:blip r:embed="rId6"/>
          <a:stretch>
            <a:fillRect/>
          </a:stretch>
        </p:blipFill>
        <p:spPr>
          <a:xfrm>
            <a:off x="813684" y="1850382"/>
            <a:ext cx="1587500" cy="1625600"/>
          </a:xfrm>
          <a:prstGeom prst="rect">
            <a:avLst/>
          </a:prstGeom>
          <a:ln>
            <a:solidFill>
              <a:srgbClr val="9ED4DC"/>
            </a:solidFill>
          </a:ln>
        </p:spPr>
      </p:pic>
      <p:pic>
        <p:nvPicPr>
          <p:cNvPr id="3" name="Grafik 2">
            <a:extLst>
              <a:ext uri="{FF2B5EF4-FFF2-40B4-BE49-F238E27FC236}">
                <a16:creationId xmlns:a16="http://schemas.microsoft.com/office/drawing/2014/main" id="{30BE11B7-F55E-D77E-734F-4F599AE3C34C}"/>
              </a:ext>
            </a:extLst>
          </p:cNvPr>
          <p:cNvPicPr>
            <a:picLocks noChangeAspect="1"/>
          </p:cNvPicPr>
          <p:nvPr/>
        </p:nvPicPr>
        <p:blipFill>
          <a:blip r:embed="rId7"/>
          <a:stretch>
            <a:fillRect/>
          </a:stretch>
        </p:blipFill>
        <p:spPr>
          <a:xfrm>
            <a:off x="2602930" y="1850382"/>
            <a:ext cx="1600200" cy="1625600"/>
          </a:xfrm>
          <a:prstGeom prst="rect">
            <a:avLst/>
          </a:prstGeom>
          <a:ln>
            <a:solidFill>
              <a:srgbClr val="9ED4DC"/>
            </a:solidFill>
          </a:ln>
        </p:spPr>
      </p:pic>
      <p:pic>
        <p:nvPicPr>
          <p:cNvPr id="6" name="Grafik 5">
            <a:extLst>
              <a:ext uri="{FF2B5EF4-FFF2-40B4-BE49-F238E27FC236}">
                <a16:creationId xmlns:a16="http://schemas.microsoft.com/office/drawing/2014/main" id="{26D98B11-7403-460F-C588-C43439F0D57E}"/>
              </a:ext>
            </a:extLst>
          </p:cNvPr>
          <p:cNvPicPr>
            <a:picLocks noChangeAspect="1"/>
          </p:cNvPicPr>
          <p:nvPr/>
        </p:nvPicPr>
        <p:blipFill>
          <a:blip r:embed="rId8"/>
          <a:stretch>
            <a:fillRect/>
          </a:stretch>
        </p:blipFill>
        <p:spPr>
          <a:xfrm>
            <a:off x="813684" y="4372739"/>
            <a:ext cx="1701800" cy="1701800"/>
          </a:xfrm>
          <a:prstGeom prst="rect">
            <a:avLst/>
          </a:prstGeom>
          <a:ln>
            <a:solidFill>
              <a:srgbClr val="9ED4DC"/>
            </a:solidFill>
          </a:ln>
        </p:spPr>
      </p:pic>
      <p:pic>
        <p:nvPicPr>
          <p:cNvPr id="7" name="Grafik 6">
            <a:extLst>
              <a:ext uri="{FF2B5EF4-FFF2-40B4-BE49-F238E27FC236}">
                <a16:creationId xmlns:a16="http://schemas.microsoft.com/office/drawing/2014/main" id="{97A40728-D729-91D5-2165-28F741A7413E}"/>
              </a:ext>
            </a:extLst>
          </p:cNvPr>
          <p:cNvPicPr>
            <a:picLocks noChangeAspect="1"/>
          </p:cNvPicPr>
          <p:nvPr/>
        </p:nvPicPr>
        <p:blipFill>
          <a:blip r:embed="rId9"/>
          <a:stretch>
            <a:fillRect/>
          </a:stretch>
        </p:blipFill>
        <p:spPr>
          <a:xfrm>
            <a:off x="2708807" y="4372739"/>
            <a:ext cx="1485900" cy="1701800"/>
          </a:xfrm>
          <a:prstGeom prst="rect">
            <a:avLst/>
          </a:prstGeom>
          <a:ln>
            <a:solidFill>
              <a:srgbClr val="9ED4DC"/>
            </a:solidFill>
          </a:ln>
        </p:spPr>
      </p:pic>
      <p:pic>
        <p:nvPicPr>
          <p:cNvPr id="9" name="Grafik 8">
            <a:extLst>
              <a:ext uri="{FF2B5EF4-FFF2-40B4-BE49-F238E27FC236}">
                <a16:creationId xmlns:a16="http://schemas.microsoft.com/office/drawing/2014/main" id="{17046B3D-FF0F-1E0C-96DB-A2E5C7065109}"/>
              </a:ext>
            </a:extLst>
          </p:cNvPr>
          <p:cNvPicPr>
            <a:picLocks noChangeAspect="1"/>
          </p:cNvPicPr>
          <p:nvPr/>
        </p:nvPicPr>
        <p:blipFill>
          <a:blip r:embed="rId10"/>
          <a:stretch>
            <a:fillRect/>
          </a:stretch>
        </p:blipFill>
        <p:spPr>
          <a:xfrm>
            <a:off x="4388031" y="4350042"/>
            <a:ext cx="1485900" cy="1701800"/>
          </a:xfrm>
          <a:prstGeom prst="rect">
            <a:avLst/>
          </a:prstGeom>
          <a:ln>
            <a:solidFill>
              <a:srgbClr val="9ED4DC"/>
            </a:solidFill>
          </a:ln>
        </p:spPr>
      </p:pic>
      <p:pic>
        <p:nvPicPr>
          <p:cNvPr id="10" name="Grafik 9">
            <a:extLst>
              <a:ext uri="{FF2B5EF4-FFF2-40B4-BE49-F238E27FC236}">
                <a16:creationId xmlns:a16="http://schemas.microsoft.com/office/drawing/2014/main" id="{A7CBB987-9F31-2EBD-448B-4D26FE79E8A4}"/>
              </a:ext>
            </a:extLst>
          </p:cNvPr>
          <p:cNvPicPr>
            <a:picLocks noChangeAspect="1"/>
          </p:cNvPicPr>
          <p:nvPr/>
        </p:nvPicPr>
        <p:blipFill>
          <a:blip r:embed="rId11"/>
          <a:stretch>
            <a:fillRect/>
          </a:stretch>
        </p:blipFill>
        <p:spPr>
          <a:xfrm>
            <a:off x="6578027" y="2888783"/>
            <a:ext cx="1511300" cy="1727200"/>
          </a:xfrm>
          <a:prstGeom prst="rect">
            <a:avLst/>
          </a:prstGeom>
          <a:ln>
            <a:solidFill>
              <a:srgbClr val="9ED4DC"/>
            </a:solidFill>
          </a:ln>
        </p:spPr>
      </p:pic>
      <p:pic>
        <p:nvPicPr>
          <p:cNvPr id="11" name="Grafik 10">
            <a:extLst>
              <a:ext uri="{FF2B5EF4-FFF2-40B4-BE49-F238E27FC236}">
                <a16:creationId xmlns:a16="http://schemas.microsoft.com/office/drawing/2014/main" id="{A7094CFC-3891-4B7C-0446-AEF4FE7BACB2}"/>
              </a:ext>
            </a:extLst>
          </p:cNvPr>
          <p:cNvPicPr>
            <a:picLocks noChangeAspect="1"/>
          </p:cNvPicPr>
          <p:nvPr/>
        </p:nvPicPr>
        <p:blipFill>
          <a:blip r:embed="rId12"/>
          <a:stretch>
            <a:fillRect/>
          </a:stretch>
        </p:blipFill>
        <p:spPr>
          <a:xfrm>
            <a:off x="8272543" y="2901483"/>
            <a:ext cx="1511300" cy="1701800"/>
          </a:xfrm>
          <a:prstGeom prst="rect">
            <a:avLst/>
          </a:prstGeom>
          <a:ln>
            <a:solidFill>
              <a:srgbClr val="9ED4DC"/>
            </a:solidFill>
          </a:ln>
        </p:spPr>
      </p:pic>
      <p:sp>
        <p:nvSpPr>
          <p:cNvPr id="13" name="Textfeld 12">
            <a:extLst>
              <a:ext uri="{FF2B5EF4-FFF2-40B4-BE49-F238E27FC236}">
                <a16:creationId xmlns:a16="http://schemas.microsoft.com/office/drawing/2014/main" id="{3731608D-3781-9877-5AB6-02E53BF334BC}"/>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11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77DC6B6E-6CD6-82B8-21C0-4602F01639FD}"/>
              </a:ext>
            </a:extLst>
          </p:cNvPr>
          <p:cNvPicPr>
            <a:picLocks noChangeAspect="1"/>
          </p:cNvPicPr>
          <p:nvPr/>
        </p:nvPicPr>
        <p:blipFill rotWithShape="1">
          <a:blip r:embed="rId3"/>
          <a:srcRect r="43794" b="88089"/>
          <a:stretch/>
        </p:blipFill>
        <p:spPr>
          <a:xfrm>
            <a:off x="1478523" y="1275875"/>
            <a:ext cx="5262794" cy="344047"/>
          </a:xfrm>
          <a:prstGeom prst="rect">
            <a:avLst/>
          </a:prstGeom>
        </p:spPr>
      </p:pic>
      <p:sp>
        <p:nvSpPr>
          <p:cNvPr id="2" name="Textfeld 1">
            <a:extLst>
              <a:ext uri="{FF2B5EF4-FFF2-40B4-BE49-F238E27FC236}">
                <a16:creationId xmlns:a16="http://schemas.microsoft.com/office/drawing/2014/main" id="{C7FBF2BA-E115-8358-A7F4-5ACD9A1EA190}"/>
              </a:ext>
            </a:extLst>
          </p:cNvPr>
          <p:cNvSpPr txBox="1"/>
          <p:nvPr/>
        </p:nvSpPr>
        <p:spPr>
          <a:xfrm>
            <a:off x="6292938" y="3998616"/>
            <a:ext cx="5569204" cy="707885"/>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Wie können wir mit Ziffernkarten geschickt Minusaufgaben finden?</a:t>
            </a:r>
          </a:p>
        </p:txBody>
      </p:sp>
      <p:sp>
        <p:nvSpPr>
          <p:cNvPr id="8" name="Textfeld 7">
            <a:extLst>
              <a:ext uri="{FF2B5EF4-FFF2-40B4-BE49-F238E27FC236}">
                <a16:creationId xmlns:a16="http://schemas.microsoft.com/office/drawing/2014/main" id="{10556A7E-5D58-EE99-B566-CD7144C30092}"/>
              </a:ext>
            </a:extLst>
          </p:cNvPr>
          <p:cNvSpPr txBox="1"/>
          <p:nvPr/>
        </p:nvSpPr>
        <p:spPr>
          <a:xfrm>
            <a:off x="-68075" y="3998616"/>
            <a:ext cx="6365070" cy="707886"/>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Was passiert mit der Differenz, wenn die erste oder zweite Zahl der Minusaufgaben verändert wird?</a:t>
            </a:r>
          </a:p>
        </p:txBody>
      </p:sp>
      <p:pic>
        <p:nvPicPr>
          <p:cNvPr id="10" name="Grafik 9">
            <a:extLst>
              <a:ext uri="{FF2B5EF4-FFF2-40B4-BE49-F238E27FC236}">
                <a16:creationId xmlns:a16="http://schemas.microsoft.com/office/drawing/2014/main" id="{9EDA8BBA-85CC-C56B-BB46-03133C3128A0}"/>
              </a:ext>
            </a:extLst>
          </p:cNvPr>
          <p:cNvPicPr>
            <a:picLocks noChangeAspect="1"/>
          </p:cNvPicPr>
          <p:nvPr/>
        </p:nvPicPr>
        <p:blipFill>
          <a:blip r:embed="rId4"/>
          <a:stretch>
            <a:fillRect/>
          </a:stretch>
        </p:blipFill>
        <p:spPr>
          <a:xfrm>
            <a:off x="8321890" y="2120368"/>
            <a:ext cx="1511300" cy="1701800"/>
          </a:xfrm>
          <a:prstGeom prst="rect">
            <a:avLst/>
          </a:prstGeom>
          <a:ln>
            <a:solidFill>
              <a:srgbClr val="9ED4DC"/>
            </a:solidFill>
          </a:ln>
        </p:spPr>
      </p:pic>
      <p:pic>
        <p:nvPicPr>
          <p:cNvPr id="12" name="Grafik 11">
            <a:extLst>
              <a:ext uri="{FF2B5EF4-FFF2-40B4-BE49-F238E27FC236}">
                <a16:creationId xmlns:a16="http://schemas.microsoft.com/office/drawing/2014/main" id="{3E99E723-B2C5-AB34-5942-088917D77AAF}"/>
              </a:ext>
            </a:extLst>
          </p:cNvPr>
          <p:cNvPicPr>
            <a:picLocks noChangeAspect="1"/>
          </p:cNvPicPr>
          <p:nvPr/>
        </p:nvPicPr>
        <p:blipFill>
          <a:blip r:embed="rId5"/>
          <a:stretch>
            <a:fillRect/>
          </a:stretch>
        </p:blipFill>
        <p:spPr>
          <a:xfrm>
            <a:off x="2357820" y="2120368"/>
            <a:ext cx="1511300" cy="1727200"/>
          </a:xfrm>
          <a:prstGeom prst="rect">
            <a:avLst/>
          </a:prstGeom>
          <a:ln>
            <a:solidFill>
              <a:srgbClr val="9ED4DC"/>
            </a:solidFill>
          </a:ln>
        </p:spPr>
      </p:pic>
      <p:sp>
        <p:nvSpPr>
          <p:cNvPr id="15" name="Abgerundetes Rechteck 14">
            <a:extLst>
              <a:ext uri="{FF2B5EF4-FFF2-40B4-BE49-F238E27FC236}">
                <a16:creationId xmlns:a16="http://schemas.microsoft.com/office/drawing/2014/main" id="{B7CC0E22-8792-0D90-4652-64647BE50A10}"/>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3. Schriftlich subtrahieren produktiv üben</a:t>
            </a:r>
          </a:p>
        </p:txBody>
      </p:sp>
      <p:sp>
        <p:nvSpPr>
          <p:cNvPr id="6" name="Textfeld 5">
            <a:extLst>
              <a:ext uri="{FF2B5EF4-FFF2-40B4-BE49-F238E27FC236}">
                <a16:creationId xmlns:a16="http://schemas.microsoft.com/office/drawing/2014/main" id="{C1C616A3-7B58-67C2-4DF9-9F0FB13139CD}"/>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134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3119DBF0-87CA-1982-362B-99B80C54F18B}"/>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3. Schriftlich subtrahieren produktiv üben</a:t>
            </a:r>
          </a:p>
        </p:txBody>
      </p:sp>
      <p:pic>
        <p:nvPicPr>
          <p:cNvPr id="9" name="Grafik 8">
            <a:extLst>
              <a:ext uri="{FF2B5EF4-FFF2-40B4-BE49-F238E27FC236}">
                <a16:creationId xmlns:a16="http://schemas.microsoft.com/office/drawing/2014/main" id="{B8D9C6B7-54F9-4847-D511-D8807745F82B}"/>
              </a:ext>
            </a:extLst>
          </p:cNvPr>
          <p:cNvPicPr>
            <a:picLocks noChangeAspect="1"/>
          </p:cNvPicPr>
          <p:nvPr/>
        </p:nvPicPr>
        <p:blipFill>
          <a:blip r:embed="rId3"/>
          <a:stretch>
            <a:fillRect/>
          </a:stretch>
        </p:blipFill>
        <p:spPr>
          <a:xfrm>
            <a:off x="6096000" y="1478281"/>
            <a:ext cx="5760000" cy="4334257"/>
          </a:xfrm>
          <a:prstGeom prst="rect">
            <a:avLst/>
          </a:prstGeom>
        </p:spPr>
      </p:pic>
      <p:pic>
        <p:nvPicPr>
          <p:cNvPr id="11" name="Grafik 10">
            <a:extLst>
              <a:ext uri="{FF2B5EF4-FFF2-40B4-BE49-F238E27FC236}">
                <a16:creationId xmlns:a16="http://schemas.microsoft.com/office/drawing/2014/main" id="{5E8AA704-5A18-FB1B-B734-ACB357822C24}"/>
              </a:ext>
            </a:extLst>
          </p:cNvPr>
          <p:cNvPicPr>
            <a:picLocks noChangeAspect="1"/>
          </p:cNvPicPr>
          <p:nvPr/>
        </p:nvPicPr>
        <p:blipFill>
          <a:blip r:embed="rId4"/>
          <a:stretch>
            <a:fillRect/>
          </a:stretch>
        </p:blipFill>
        <p:spPr>
          <a:xfrm>
            <a:off x="336000" y="1478281"/>
            <a:ext cx="5760000" cy="4334257"/>
          </a:xfrm>
          <a:prstGeom prst="rect">
            <a:avLst/>
          </a:prstGeom>
        </p:spPr>
      </p:pic>
      <p:sp>
        <p:nvSpPr>
          <p:cNvPr id="2" name="Inhaltsplatzhalter 3">
            <a:extLst>
              <a:ext uri="{FF2B5EF4-FFF2-40B4-BE49-F238E27FC236}">
                <a16:creationId xmlns:a16="http://schemas.microsoft.com/office/drawing/2014/main" id="{7DD2BD00-C742-F73C-EC2C-DDF0F58E6453}"/>
              </a:ext>
            </a:extLst>
          </p:cNvPr>
          <p:cNvSpPr>
            <a:spLocks noGrp="1"/>
          </p:cNvSpPr>
          <p:nvPr>
            <p:ph idx="1"/>
          </p:nvPr>
        </p:nvSpPr>
        <p:spPr>
          <a:xfrm>
            <a:off x="0" y="1166845"/>
            <a:ext cx="12192000" cy="281667"/>
          </a:xfrm>
        </p:spPr>
        <p:txBody>
          <a:bodyPr/>
          <a:lstStyle/>
          <a:p>
            <a:pPr marL="0" indent="0" algn="ctr">
              <a:lnSpc>
                <a:spcPct val="114000"/>
              </a:lnSpc>
              <a:spcBef>
                <a:spcPts val="400"/>
              </a:spcBef>
              <a:buNone/>
            </a:pPr>
            <a:r>
              <a:rPr lang="de-DE" b="1" dirty="0"/>
              <a:t>Beispielhafte Auszüge aus divomath</a:t>
            </a:r>
            <a:endParaRPr lang="de-DE" dirty="0"/>
          </a:p>
        </p:txBody>
      </p:sp>
      <p:pic>
        <p:nvPicPr>
          <p:cNvPr id="4" name="Grafik 3">
            <a:extLst>
              <a:ext uri="{FF2B5EF4-FFF2-40B4-BE49-F238E27FC236}">
                <a16:creationId xmlns:a16="http://schemas.microsoft.com/office/drawing/2014/main" id="{5A3397FF-B8D2-6ECD-9BE5-FE1FFC615E7E}"/>
              </a:ext>
            </a:extLst>
          </p:cNvPr>
          <p:cNvPicPr>
            <a:picLocks noChangeAspect="1"/>
          </p:cNvPicPr>
          <p:nvPr/>
        </p:nvPicPr>
        <p:blipFill>
          <a:blip r:embed="rId5"/>
          <a:stretch>
            <a:fillRect/>
          </a:stretch>
        </p:blipFill>
        <p:spPr>
          <a:xfrm>
            <a:off x="322145" y="1483148"/>
            <a:ext cx="5779200" cy="4334400"/>
          </a:xfrm>
          <a:prstGeom prst="rect">
            <a:avLst/>
          </a:prstGeom>
        </p:spPr>
      </p:pic>
      <p:pic>
        <p:nvPicPr>
          <p:cNvPr id="7" name="Grafik 6">
            <a:extLst>
              <a:ext uri="{FF2B5EF4-FFF2-40B4-BE49-F238E27FC236}">
                <a16:creationId xmlns:a16="http://schemas.microsoft.com/office/drawing/2014/main" id="{E84C2A16-1026-A779-177E-267CF4890218}"/>
              </a:ext>
            </a:extLst>
          </p:cNvPr>
          <p:cNvPicPr>
            <a:picLocks noChangeAspect="1"/>
          </p:cNvPicPr>
          <p:nvPr/>
        </p:nvPicPr>
        <p:blipFill>
          <a:blip r:embed="rId6"/>
          <a:stretch>
            <a:fillRect/>
          </a:stretch>
        </p:blipFill>
        <p:spPr>
          <a:xfrm>
            <a:off x="6101345" y="1488015"/>
            <a:ext cx="5779200" cy="4334400"/>
          </a:xfrm>
          <a:prstGeom prst="rect">
            <a:avLst/>
          </a:prstGeom>
        </p:spPr>
      </p:pic>
      <p:sp>
        <p:nvSpPr>
          <p:cNvPr id="10" name="Textfeld 9">
            <a:extLst>
              <a:ext uri="{FF2B5EF4-FFF2-40B4-BE49-F238E27FC236}">
                <a16:creationId xmlns:a16="http://schemas.microsoft.com/office/drawing/2014/main" id="{39271B12-55BB-0D15-D580-35E77BEEED6C}"/>
              </a:ext>
            </a:extLst>
          </p:cNvPr>
          <p:cNvSpPr txBox="1"/>
          <p:nvPr/>
        </p:nvSpPr>
        <p:spPr>
          <a:xfrm>
            <a:off x="9902591" y="5947581"/>
            <a:ext cx="2289409" cy="253916"/>
          </a:xfrm>
          <a:prstGeom prst="rect">
            <a:avLst/>
          </a:prstGeom>
          <a:noFill/>
        </p:spPr>
        <p:txBody>
          <a:bodyPr wrap="none" rtlCol="0">
            <a:spAutoFit/>
          </a:bodyPr>
          <a:lstStyle/>
          <a:p>
            <a:r>
              <a:rPr lang="de-DE" sz="1050" dirty="0">
                <a:solidFill>
                  <a:schemeClr val="bg1">
                    <a:lumMod val="65000"/>
                  </a:schemeClr>
                </a:solidFill>
                <a:latin typeface="Arial" panose="020B0604020202020204" pitchFamily="34" charset="0"/>
                <a:cs typeface="Arial" panose="020B0604020202020204" pitchFamily="34" charset="0"/>
              </a:rPr>
              <a:t>(Abb.: https://</a:t>
            </a:r>
            <a:r>
              <a:rPr lang="de-DE" sz="1050" dirty="0" err="1">
                <a:solidFill>
                  <a:schemeClr val="bg1">
                    <a:lumMod val="65000"/>
                  </a:schemeClr>
                </a:solidFill>
                <a:latin typeface="Arial" panose="020B0604020202020204" pitchFamily="34" charset="0"/>
                <a:cs typeface="Arial" panose="020B0604020202020204" pitchFamily="34" charset="0"/>
              </a:rPr>
              <a:t>app.divomath-nrw.de</a:t>
            </a:r>
            <a:r>
              <a:rPr lang="de-DE" sz="1050" dirty="0">
                <a:solidFill>
                  <a:schemeClr val="bg1">
                    <a:lumMod val="65000"/>
                  </a:schemeClr>
                </a:solidFill>
                <a:latin typeface="Arial" panose="020B0604020202020204" pitchFamily="34" charset="0"/>
                <a:cs typeface="Arial" panose="020B0604020202020204" pitchFamily="34" charset="0"/>
              </a:rPr>
              <a:t>)</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46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0" y="3662380"/>
            <a:ext cx="121920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zur schriftlichen Subtraktion</a:t>
            </a:r>
          </a:p>
          <a:p>
            <a:pPr lvl="1">
              <a:buClr>
                <a:srgbClr val="327A86"/>
              </a:buClr>
            </a:pPr>
            <a:r>
              <a:rPr lang="de-DE" sz="2400" dirty="0"/>
              <a:t>Hintergründe zum schriftlichen Subtraktionsalgorithmus</a:t>
            </a:r>
          </a:p>
          <a:p>
            <a:pPr lvl="1">
              <a:buClr>
                <a:srgbClr val="327A86"/>
              </a:buClr>
            </a:pPr>
            <a:r>
              <a:rPr lang="de-DE" sz="2400" dirty="0"/>
              <a:t>Beispielhafte Erarbeitung des Entbündelns mit Abziehen</a:t>
            </a:r>
          </a:p>
          <a:p>
            <a:pPr>
              <a:buClr>
                <a:srgbClr val="327A86"/>
              </a:buClr>
            </a:pPr>
            <a:r>
              <a:rPr lang="de-DE" sz="2400" dirty="0"/>
              <a:t>divomath – Das Modul „Schriftlich subtrahieren“</a:t>
            </a:r>
          </a:p>
          <a:p>
            <a:pPr>
              <a:buClr>
                <a:srgbClr val="327A86"/>
              </a:buClr>
            </a:pPr>
            <a:r>
              <a:rPr lang="de-DE" sz="2400" dirty="0"/>
              <a:t>Erprobungsauftrag – divomath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74495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649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0368E-6E5A-61F1-65C9-7C5F432DC96C}"/>
              </a:ext>
            </a:extLst>
          </p:cNvPr>
          <p:cNvSpPr>
            <a:spLocks noGrp="1"/>
          </p:cNvSpPr>
          <p:nvPr>
            <p:ph type="title"/>
          </p:nvPr>
        </p:nvSpPr>
        <p:spPr/>
        <p:txBody>
          <a:bodyPr>
            <a:noAutofit/>
          </a:bodyPr>
          <a:lstStyle/>
          <a:p>
            <a:r>
              <a:rPr lang="de-DE" sz="2400" dirty="0"/>
              <a:t>Erprobungsauftrag – </a:t>
            </a:r>
            <a:r>
              <a:rPr lang="de-DE" sz="2400" dirty="0" err="1"/>
              <a:t>divomath</a:t>
            </a:r>
            <a:r>
              <a:rPr lang="de-DE" sz="2400" dirty="0"/>
              <a:t> im Unterricht nutzen</a:t>
            </a:r>
          </a:p>
        </p:txBody>
      </p:sp>
      <p:sp>
        <p:nvSpPr>
          <p:cNvPr id="8" name="Textplatzhalter 7">
            <a:extLst>
              <a:ext uri="{FF2B5EF4-FFF2-40B4-BE49-F238E27FC236}">
                <a16:creationId xmlns:a16="http://schemas.microsoft.com/office/drawing/2014/main" id="{17A45336-859D-0C4E-A4E6-73C6B32F992B}"/>
              </a:ext>
            </a:extLst>
          </p:cNvPr>
          <p:cNvSpPr>
            <a:spLocks noGrp="1"/>
          </p:cNvSpPr>
          <p:nvPr>
            <p:ph type="body" sz="quarter" idx="13"/>
          </p:nvPr>
        </p:nvSpPr>
        <p:spPr>
          <a:xfrm>
            <a:off x="1461897" y="4134424"/>
            <a:ext cx="10472527" cy="2225815"/>
          </a:xfrm>
        </p:spPr>
        <p:txBody>
          <a:bodyPr>
            <a:noAutofit/>
          </a:bodyPr>
          <a:lstStyle/>
          <a:p>
            <a:pPr>
              <a:lnSpc>
                <a:spcPct val="124000"/>
              </a:lnSpc>
              <a:spcBef>
                <a:spcPts val="600"/>
              </a:spcBef>
              <a:buClr>
                <a:schemeClr val="tx2"/>
              </a:buClr>
              <a:buSzPct val="100000"/>
            </a:pPr>
            <a:r>
              <a:rPr lang="de-DE" sz="1600" dirty="0">
                <a:solidFill>
                  <a:schemeClr val="tx1"/>
                </a:solidFill>
              </a:rPr>
              <a:t>Überlegen Sie gemeinsam und </a:t>
            </a:r>
            <a:r>
              <a:rPr lang="de-DE" sz="1600" b="1" dirty="0">
                <a:solidFill>
                  <a:schemeClr val="tx1"/>
                </a:solidFill>
              </a:rPr>
              <a:t>sammeln Sie auf der TaskCard</a:t>
            </a:r>
            <a:r>
              <a:rPr lang="de-DE" sz="1600" dirty="0">
                <a:solidFill>
                  <a:schemeClr val="tx1"/>
                </a:solidFill>
              </a:rPr>
              <a:t>:</a:t>
            </a:r>
          </a:p>
          <a:p>
            <a:pPr marL="559000" lvl="1" indent="-342900">
              <a:lnSpc>
                <a:spcPct val="124000"/>
              </a:lnSpc>
              <a:spcBef>
                <a:spcPts val="600"/>
              </a:spcBef>
              <a:buFont typeface="Arial" panose="020B0604020202020204" pitchFamily="34" charset="0"/>
              <a:buChar char="•"/>
            </a:pPr>
            <a:r>
              <a:rPr lang="de-DE" dirty="0">
                <a:solidFill>
                  <a:schemeClr val="tx1"/>
                </a:solidFill>
              </a:rPr>
              <a:t>Welche </a:t>
            </a:r>
            <a:r>
              <a:rPr lang="de-DE" b="1" dirty="0">
                <a:solidFill>
                  <a:schemeClr val="tx1"/>
                </a:solidFill>
              </a:rPr>
              <a:t>neuen Gestaltungs</a:t>
            </a:r>
            <a:r>
              <a:rPr lang="de-DE" b="1" dirty="0"/>
              <a:t>möglichkeiten </a:t>
            </a:r>
            <a:r>
              <a:rPr lang="de-DE" dirty="0"/>
              <a:t>einer digital gestützten Einheit zur schriftlichen Subtraktion eröffnen sich für Ihre Klasse/ Ihren Unterricht? </a:t>
            </a:r>
            <a:r>
              <a:rPr lang="de-DE" b="1" dirty="0">
                <a:solidFill>
                  <a:schemeClr val="tx1"/>
                </a:solidFill>
              </a:rPr>
              <a:t>Wo unterstützt </a:t>
            </a:r>
            <a:r>
              <a:rPr lang="de-DE" dirty="0">
                <a:solidFill>
                  <a:schemeClr val="tx1"/>
                </a:solidFill>
              </a:rPr>
              <a:t>Sie die Lernumgebung </a:t>
            </a:r>
            <a:r>
              <a:rPr lang="de-DE" b="1" dirty="0">
                <a:solidFill>
                  <a:schemeClr val="tx1"/>
                </a:solidFill>
              </a:rPr>
              <a:t>beim Unterrichten</a:t>
            </a:r>
            <a:r>
              <a:rPr lang="de-DE" dirty="0">
                <a:solidFill>
                  <a:schemeClr val="tx1"/>
                </a:solidFill>
              </a:rPr>
              <a:t>? </a:t>
            </a:r>
          </a:p>
          <a:p>
            <a:pPr marL="559000" lvl="1" indent="-342900">
              <a:lnSpc>
                <a:spcPct val="124000"/>
              </a:lnSpc>
              <a:spcBef>
                <a:spcPts val="600"/>
              </a:spcBef>
              <a:buFont typeface="Arial" panose="020B0604020202020204" pitchFamily="34" charset="0"/>
              <a:buChar char="•"/>
            </a:pPr>
            <a:r>
              <a:rPr lang="de-DE" dirty="0"/>
              <a:t>Wo müssen Sie im Unterricht den </a:t>
            </a:r>
            <a:r>
              <a:rPr lang="de-DE" b="1" dirty="0"/>
              <a:t>Verständnisaufbau</a:t>
            </a:r>
            <a:r>
              <a:rPr lang="de-DE" dirty="0"/>
              <a:t> </a:t>
            </a:r>
            <a:r>
              <a:rPr lang="de-DE" b="1" dirty="0"/>
              <a:t>unterstützen / moderieren</a:t>
            </a:r>
            <a:r>
              <a:rPr lang="de-DE" dirty="0"/>
              <a:t>? </a:t>
            </a:r>
          </a:p>
          <a:p>
            <a:pPr marL="559000" lvl="1" indent="-342900">
              <a:lnSpc>
                <a:spcPct val="124000"/>
              </a:lnSpc>
              <a:spcBef>
                <a:spcPts val="600"/>
              </a:spcBef>
              <a:buFont typeface="Arial" panose="020B0604020202020204" pitchFamily="34" charset="0"/>
              <a:buChar char="•"/>
            </a:pPr>
            <a:r>
              <a:rPr lang="de-DE" dirty="0"/>
              <a:t>Welche </a:t>
            </a:r>
            <a:r>
              <a:rPr lang="de-DE" b="1" dirty="0"/>
              <a:t>Vorbereitungen</a:t>
            </a:r>
            <a:r>
              <a:rPr lang="de-DE" dirty="0"/>
              <a:t> müssen Sie für die erfolgreiche Integration im Unterricht erledigen? Wie können Sie das </a:t>
            </a:r>
            <a:r>
              <a:rPr lang="de-DE" b="1" dirty="0"/>
              <a:t>Angebot der Lernumgebung dafür nutzen</a:t>
            </a:r>
            <a:r>
              <a:rPr lang="de-DE" dirty="0"/>
              <a:t>?</a:t>
            </a:r>
          </a:p>
          <a:p>
            <a:pPr>
              <a:lnSpc>
                <a:spcPct val="124000"/>
              </a:lnSpc>
              <a:spcBef>
                <a:spcPts val="600"/>
              </a:spcBef>
            </a:pPr>
            <a:endParaRPr lang="de-DE" sz="1600" dirty="0"/>
          </a:p>
        </p:txBody>
      </p:sp>
      <p:sp>
        <p:nvSpPr>
          <p:cNvPr id="10" name="Textplatzhalter 9">
            <a:extLst>
              <a:ext uri="{FF2B5EF4-FFF2-40B4-BE49-F238E27FC236}">
                <a16:creationId xmlns:a16="http://schemas.microsoft.com/office/drawing/2014/main" id="{0EB4B2D2-AFF2-5D32-3CF9-44EAC8B360E6}"/>
              </a:ext>
            </a:extLst>
          </p:cNvPr>
          <p:cNvSpPr>
            <a:spLocks noGrp="1"/>
          </p:cNvSpPr>
          <p:nvPr>
            <p:ph type="body" sz="quarter" idx="14"/>
          </p:nvPr>
        </p:nvSpPr>
        <p:spPr>
          <a:xfrm>
            <a:off x="2351088" y="1660387"/>
            <a:ext cx="8835072" cy="2225815"/>
          </a:xfrm>
        </p:spPr>
        <p:txBody>
          <a:bodyPr>
            <a:normAutofit/>
          </a:bodyPr>
          <a:lstStyle/>
          <a:p>
            <a:pPr marL="342900" indent="-342900">
              <a:lnSpc>
                <a:spcPct val="110000"/>
              </a:lnSpc>
              <a:buSzPct val="100000"/>
              <a:buFont typeface="+mj-lt"/>
              <a:buAutoNum type="arabicPeriod"/>
            </a:pPr>
            <a:r>
              <a:rPr lang="de-DE" sz="1600" dirty="0"/>
              <a:t>Loggen Sie sich mit den Zugangsdaten als Lehrkraft auf </a:t>
            </a:r>
            <a:r>
              <a:rPr lang="de-DE" sz="1600" dirty="0">
                <a:hlinkClick r:id="rId3"/>
              </a:rPr>
              <a:t>https://www.divomath-nrw.de</a:t>
            </a:r>
            <a:r>
              <a:rPr lang="de-DE" sz="1600" dirty="0"/>
              <a:t> ein. </a:t>
            </a:r>
          </a:p>
          <a:p>
            <a:pPr marL="342900" indent="-342900">
              <a:lnSpc>
                <a:spcPct val="110000"/>
              </a:lnSpc>
              <a:buSzPct val="100000"/>
              <a:buFont typeface="+mj-lt"/>
              <a:buAutoNum type="arabicPeriod"/>
            </a:pPr>
            <a:r>
              <a:rPr lang="de-DE" sz="1600" dirty="0"/>
              <a:t>Sehen Sie sich die Unterrichtseinheiten </a:t>
            </a:r>
            <a:r>
              <a:rPr lang="de-DE" sz="1600" b="1" dirty="0"/>
              <a:t>„Minusaufgaben mit Würfelmaterial lösen“ </a:t>
            </a:r>
            <a:r>
              <a:rPr lang="de-DE" sz="1600" dirty="0"/>
              <a:t>(Baustein „Stellenweise Rechnen mit Entbündeln“) oder </a:t>
            </a:r>
            <a:r>
              <a:rPr lang="de-DE" sz="1600" b="1" dirty="0"/>
              <a:t>„Die schriftliche Subtraktion verstehen“ </a:t>
            </a:r>
            <a:r>
              <a:rPr lang="de-DE" sz="1600" dirty="0"/>
              <a:t>(Baustein „Das </a:t>
            </a:r>
            <a:r>
              <a:rPr lang="de-DE" sz="1600" dirty="0" err="1"/>
              <a:t>Entbündelungsverfahren</a:t>
            </a:r>
            <a:r>
              <a:rPr lang="de-DE" sz="1600" dirty="0"/>
              <a:t> verstehen“) an.</a:t>
            </a:r>
            <a:endParaRPr lang="de-DE" sz="1600" strike="sngStrike" dirty="0"/>
          </a:p>
          <a:p>
            <a:pPr marL="342900" indent="-342900">
              <a:lnSpc>
                <a:spcPct val="110000"/>
              </a:lnSpc>
              <a:buSzPct val="100000"/>
              <a:buFont typeface="+mj-lt"/>
              <a:buAutoNum type="arabicPeriod"/>
            </a:pPr>
            <a:r>
              <a:rPr lang="de-DE" sz="1600" dirty="0"/>
              <a:t>Sichten Sie die dazugehörigen Angebote für Lehrkräfte (Handreichungen zu den Einheiten, fachdidaktischer Hintergrund).</a:t>
            </a:r>
          </a:p>
        </p:txBody>
      </p:sp>
      <p:sp>
        <p:nvSpPr>
          <p:cNvPr id="3" name="Rechteck 2">
            <a:extLst>
              <a:ext uri="{FF2B5EF4-FFF2-40B4-BE49-F238E27FC236}">
                <a16:creationId xmlns:a16="http://schemas.microsoft.com/office/drawing/2014/main" id="{1B867FA9-6D66-652C-CDE3-8460CF9B6D82}"/>
              </a:ext>
            </a:extLst>
          </p:cNvPr>
          <p:cNvSpPr/>
          <p:nvPr/>
        </p:nvSpPr>
        <p:spPr>
          <a:xfrm>
            <a:off x="257576" y="4527331"/>
            <a:ext cx="1440000" cy="1440000"/>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QR-Code zur </a:t>
            </a:r>
            <a:r>
              <a:rPr lang="de-DE" dirty="0" err="1">
                <a:solidFill>
                  <a:schemeClr val="tx1"/>
                </a:solidFill>
              </a:rPr>
              <a:t>TaskCard</a:t>
            </a:r>
            <a:endParaRPr lang="de-DE" dirty="0">
              <a:solidFill>
                <a:schemeClr val="tx1"/>
              </a:solidFill>
            </a:endParaRPr>
          </a:p>
        </p:txBody>
      </p:sp>
    </p:spTree>
    <p:extLst>
      <p:ext uri="{BB962C8B-B14F-4D97-AF65-F5344CB8AC3E}">
        <p14:creationId xmlns:p14="http://schemas.microsoft.com/office/powerpoint/2010/main" val="34654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0" y="4362450"/>
            <a:ext cx="121920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zur schriftlichen Subtraktion</a:t>
            </a:r>
          </a:p>
          <a:p>
            <a:pPr lvl="1">
              <a:buClr>
                <a:srgbClr val="327A86"/>
              </a:buClr>
            </a:pPr>
            <a:r>
              <a:rPr lang="de-DE" sz="2400" dirty="0"/>
              <a:t>Hintergründe zum schriftlichen Subtraktionsalgorithmus</a:t>
            </a:r>
          </a:p>
          <a:p>
            <a:pPr lvl="1">
              <a:buClr>
                <a:srgbClr val="327A86"/>
              </a:buClr>
            </a:pPr>
            <a:r>
              <a:rPr lang="de-DE" sz="2400" dirty="0"/>
              <a:t>Beispielhafte Erarbeitung des Entbündelns mit Abziehen</a:t>
            </a:r>
          </a:p>
          <a:p>
            <a:pPr>
              <a:buClr>
                <a:srgbClr val="327A86"/>
              </a:buClr>
            </a:pPr>
            <a:r>
              <a:rPr lang="de-DE" sz="2400" dirty="0"/>
              <a:t>divomath – Das Modul „Schriftlich subtrahieren“</a:t>
            </a:r>
          </a:p>
          <a:p>
            <a:pPr>
              <a:buClr>
                <a:srgbClr val="327A86"/>
              </a:buClr>
            </a:pPr>
            <a:r>
              <a:rPr lang="de-DE" sz="2400" dirty="0"/>
              <a:t>Erprobungsauftrag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44053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2A8AB7-F862-274D-AEE4-4885ADC1CCEA}"/>
              </a:ext>
            </a:extLst>
          </p:cNvPr>
          <p:cNvSpPr>
            <a:spLocks noGrp="1"/>
          </p:cNvSpPr>
          <p:nvPr>
            <p:ph type="title"/>
          </p:nvPr>
        </p:nvSpPr>
        <p:spPr/>
        <p:txBody>
          <a:bodyPr/>
          <a:lstStyle/>
          <a:p>
            <a:r>
              <a:rPr lang="de-DE" dirty="0"/>
              <a:t>Weitere Angebote</a:t>
            </a:r>
          </a:p>
        </p:txBody>
      </p:sp>
      <p:sp>
        <p:nvSpPr>
          <p:cNvPr id="2" name="Inhaltsplatzhalter 1">
            <a:extLst>
              <a:ext uri="{FF2B5EF4-FFF2-40B4-BE49-F238E27FC236}">
                <a16:creationId xmlns:a16="http://schemas.microsoft.com/office/drawing/2014/main" id="{D7273C59-8ED3-2FF0-469B-C4986613A166}"/>
              </a:ext>
            </a:extLst>
          </p:cNvPr>
          <p:cNvSpPr>
            <a:spLocks noGrp="1"/>
          </p:cNvSpPr>
          <p:nvPr>
            <p:ph idx="1"/>
          </p:nvPr>
        </p:nvSpPr>
        <p:spPr>
          <a:xfrm>
            <a:off x="605591" y="1364169"/>
            <a:ext cx="10712531" cy="3405951"/>
          </a:xfrm>
        </p:spPr>
        <p:txBody>
          <a:bodyPr/>
          <a:lstStyle/>
          <a:p>
            <a:r>
              <a:rPr lang="de-DE" b="1" dirty="0">
                <a:solidFill>
                  <a:srgbClr val="327A86"/>
                </a:solidFill>
              </a:rPr>
              <a:t>Webinare</a:t>
            </a:r>
            <a:r>
              <a:rPr lang="de-DE" dirty="0"/>
              <a:t> </a:t>
            </a:r>
          </a:p>
          <a:p>
            <a:r>
              <a:rPr lang="de-DE" sz="1600" b="1" strike="noStrike" dirty="0">
                <a:solidFill>
                  <a:srgbClr val="000000"/>
                </a:solidFill>
                <a:effectLst/>
              </a:rPr>
              <a:t>Einführung ins Modul ‚Schriftlich subtrahieren‘</a:t>
            </a:r>
          </a:p>
          <a:p>
            <a:pPr marL="285750" indent="-285750">
              <a:buFont typeface="Wingdings" pitchFamily="2" charset="2"/>
              <a:buChar char="§"/>
            </a:pPr>
            <a:r>
              <a:rPr lang="de-DE" sz="1600" i="0" u="none" strike="noStrike" dirty="0">
                <a:solidFill>
                  <a:srgbClr val="000000"/>
                </a:solidFill>
                <a:effectLst/>
              </a:rPr>
              <a:t>23.04.2024, 15:30 - 16:30 Uhr (Wiederholung von heute)</a:t>
            </a:r>
            <a:endParaRPr lang="de-DE" sz="1600" b="1" strike="noStrike" dirty="0">
              <a:solidFill>
                <a:srgbClr val="000000"/>
              </a:solidFill>
              <a:effectLst/>
            </a:endParaRPr>
          </a:p>
          <a:p>
            <a:pPr algn="l"/>
            <a:r>
              <a:rPr lang="de-DE" sz="1600" b="1" strike="noStrike" dirty="0">
                <a:solidFill>
                  <a:srgbClr val="000000"/>
                </a:solidFill>
                <a:effectLst/>
              </a:rPr>
              <a:t>Einführung ins Modul ‚Die Zahlen bis 1000 erkunden‘</a:t>
            </a:r>
          </a:p>
          <a:p>
            <a:pPr marL="285750" indent="-285750" algn="l">
              <a:buFont typeface="Wingdings" pitchFamily="2" charset="2"/>
              <a:buChar char="§"/>
            </a:pPr>
            <a:r>
              <a:rPr lang="de-DE" sz="1600" i="0" u="none" strike="noStrike" dirty="0">
                <a:solidFill>
                  <a:srgbClr val="000000"/>
                </a:solidFill>
                <a:effectLst/>
              </a:rPr>
              <a:t>27.08.2024, 15:30 - 16:30 Uhr</a:t>
            </a:r>
          </a:p>
          <a:p>
            <a:pPr marL="285750" indent="-285750" algn="l">
              <a:buFont typeface="Wingdings" pitchFamily="2" charset="2"/>
              <a:buChar char="§"/>
            </a:pPr>
            <a:r>
              <a:rPr lang="de-DE" sz="1600" i="0" u="none" strike="noStrike" dirty="0">
                <a:solidFill>
                  <a:srgbClr val="000000"/>
                </a:solidFill>
                <a:effectLst/>
              </a:rPr>
              <a:t>29.08.2024, 15:30 - 16:30 Uhr (Wiederholung des 27.08.)</a:t>
            </a:r>
          </a:p>
          <a:p>
            <a:endParaRPr lang="de-DE" sz="1050" b="1" dirty="0">
              <a:solidFill>
                <a:srgbClr val="327A86"/>
              </a:solidFill>
            </a:endParaRPr>
          </a:p>
        </p:txBody>
      </p:sp>
      <p:grpSp>
        <p:nvGrpSpPr>
          <p:cNvPr id="17" name="Gruppieren 16">
            <a:extLst>
              <a:ext uri="{FF2B5EF4-FFF2-40B4-BE49-F238E27FC236}">
                <a16:creationId xmlns:a16="http://schemas.microsoft.com/office/drawing/2014/main" id="{7F2F0F76-9489-D7F4-AC33-B359E0A508DD}"/>
              </a:ext>
            </a:extLst>
          </p:cNvPr>
          <p:cNvGrpSpPr/>
          <p:nvPr/>
        </p:nvGrpSpPr>
        <p:grpSpPr>
          <a:xfrm>
            <a:off x="6690271" y="2640907"/>
            <a:ext cx="5147735" cy="1204741"/>
            <a:chOff x="3038103" y="4333345"/>
            <a:chExt cx="6115793" cy="1334984"/>
          </a:xfrm>
        </p:grpSpPr>
        <p:sp>
          <p:nvSpPr>
            <p:cNvPr id="8" name="Rechteck 7">
              <a:extLst>
                <a:ext uri="{FF2B5EF4-FFF2-40B4-BE49-F238E27FC236}">
                  <a16:creationId xmlns:a16="http://schemas.microsoft.com/office/drawing/2014/main" id="{67A4D985-2C3F-EF9B-E24F-1833DA6165D0}"/>
                </a:ext>
              </a:extLst>
            </p:cNvPr>
            <p:cNvSpPr/>
            <p:nvPr/>
          </p:nvSpPr>
          <p:spPr bwMode="auto">
            <a:xfrm>
              <a:off x="3038103" y="4333345"/>
              <a:ext cx="6115793" cy="1334984"/>
            </a:xfrm>
            <a:prstGeom prst="rect">
              <a:avLst/>
            </a:prstGeom>
            <a:solidFill>
              <a:srgbClr val="CBE3E7"/>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divomath</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 FAQ und Hilfebereich:</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1" eaLnBrk="0" fontAlgn="base" hangingPunct="0">
                <a:spcBef>
                  <a:spcPct val="0"/>
                </a:spcBef>
                <a:spcAft>
                  <a:spcPct val="0"/>
                </a:spcAft>
              </a:pP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app.divomath-nrw.de</a:t>
              </a:r>
              <a:r>
                <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rPr>
                <a:t>/</a:t>
              </a:r>
              <a:r>
                <a:rPr kumimoji="0" lang="de-DE" sz="20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faq</a:t>
              </a:r>
              <a:endParaRPr kumimoji="0" lang="de-DE" sz="2000" b="1" i="0" u="none" strike="noStrike" cap="none" normalizeH="0" baseline="0" dirty="0">
                <a:ln>
                  <a:noFill/>
                </a:ln>
                <a:solidFill>
                  <a:srgbClr val="327A86"/>
                </a:solidFill>
                <a:effectLst/>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35119712-9FBE-E1C2-70BF-91A109656DB4}"/>
                </a:ext>
              </a:extLst>
            </p:cNvPr>
            <p:cNvPicPr>
              <a:picLocks noChangeAspect="1"/>
            </p:cNvPicPr>
            <p:nvPr/>
          </p:nvPicPr>
          <p:blipFill>
            <a:blip r:embed="rId3"/>
            <a:srcRect/>
            <a:stretch/>
          </p:blipFill>
          <p:spPr>
            <a:xfrm>
              <a:off x="7818912" y="4333345"/>
              <a:ext cx="1334984" cy="1334984"/>
            </a:xfrm>
            <a:prstGeom prst="rect">
              <a:avLst/>
            </a:prstGeom>
          </p:spPr>
        </p:pic>
      </p:grpSp>
      <p:grpSp>
        <p:nvGrpSpPr>
          <p:cNvPr id="23" name="Gruppieren 22">
            <a:extLst>
              <a:ext uri="{FF2B5EF4-FFF2-40B4-BE49-F238E27FC236}">
                <a16:creationId xmlns:a16="http://schemas.microsoft.com/office/drawing/2014/main" id="{8C795BF9-B8E2-5F1A-503F-33A0FC7E24C7}"/>
              </a:ext>
            </a:extLst>
          </p:cNvPr>
          <p:cNvGrpSpPr/>
          <p:nvPr/>
        </p:nvGrpSpPr>
        <p:grpSpPr>
          <a:xfrm>
            <a:off x="6690270" y="4027614"/>
            <a:ext cx="5147735" cy="1204742"/>
            <a:chOff x="519491" y="4681252"/>
            <a:chExt cx="6115793" cy="1334984"/>
          </a:xfrm>
        </p:grpSpPr>
        <p:sp>
          <p:nvSpPr>
            <p:cNvPr id="19" name="Rechteck 18">
              <a:extLst>
                <a:ext uri="{FF2B5EF4-FFF2-40B4-BE49-F238E27FC236}">
                  <a16:creationId xmlns:a16="http://schemas.microsoft.com/office/drawing/2014/main" id="{F18FAA98-BBA3-28FD-C953-0EE09EBA60B9}"/>
                </a:ext>
              </a:extLst>
            </p:cNvPr>
            <p:cNvSpPr/>
            <p:nvPr/>
          </p:nvSpPr>
          <p:spPr bwMode="auto">
            <a:xfrm>
              <a:off x="519491" y="4681252"/>
              <a:ext cx="6115793" cy="1334984"/>
            </a:xfrm>
            <a:prstGeom prst="rect">
              <a:avLst/>
            </a:prstGeom>
            <a:solidFill>
              <a:srgbClr val="CBE3E7"/>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divomath</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 im DZLM-</a:t>
              </a:r>
              <a:r>
                <a:rPr kumimoji="0" lang="de-DE"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Moodle</a:t>
              </a:r>
              <a:r>
                <a:rPr kumimoji="0" lang="de-DE"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2" eaLnBrk="0" fontAlgn="base" hangingPunct="0">
                <a:spcBef>
                  <a:spcPct val="0"/>
                </a:spcBef>
                <a:spcAft>
                  <a:spcPct val="0"/>
                </a:spcAft>
              </a:pPr>
              <a:r>
                <a:rPr kumimoji="0" lang="de-DE" sz="24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shorturl.at</a:t>
              </a:r>
              <a:r>
                <a:rPr kumimoji="0" lang="de-DE" sz="2400" b="1" i="0" u="none" strike="noStrike" cap="none" normalizeH="0" baseline="0" dirty="0">
                  <a:ln>
                    <a:noFill/>
                  </a:ln>
                  <a:solidFill>
                    <a:srgbClr val="327A86"/>
                  </a:solidFill>
                  <a:effectLst/>
                  <a:latin typeface="Arial" panose="020B0604020202020204" pitchFamily="34" charset="0"/>
                  <a:cs typeface="Arial" panose="020B0604020202020204" pitchFamily="34" charset="0"/>
                </a:rPr>
                <a:t>/</a:t>
              </a:r>
              <a:r>
                <a:rPr kumimoji="0" lang="de-DE" sz="2400" b="1" i="0" u="none" strike="noStrike" cap="none" normalizeH="0" baseline="0" dirty="0" err="1">
                  <a:ln>
                    <a:noFill/>
                  </a:ln>
                  <a:solidFill>
                    <a:srgbClr val="327A86"/>
                  </a:solidFill>
                  <a:effectLst/>
                  <a:latin typeface="Arial" panose="020B0604020202020204" pitchFamily="34" charset="0"/>
                  <a:cs typeface="Arial" panose="020B0604020202020204" pitchFamily="34" charset="0"/>
                </a:rPr>
                <a:t>hiwFR</a:t>
              </a:r>
              <a:endParaRPr kumimoji="0" lang="de-DE" sz="2400" b="1" i="0" u="none" strike="noStrike" cap="none" normalizeH="0" baseline="0" dirty="0">
                <a:ln>
                  <a:noFill/>
                </a:ln>
                <a:solidFill>
                  <a:srgbClr val="327A86"/>
                </a:solidFill>
                <a:effectLst/>
                <a:latin typeface="Arial" panose="020B0604020202020204" pitchFamily="34" charset="0"/>
                <a:cs typeface="Arial" panose="020B0604020202020204" pitchFamily="34" charset="0"/>
              </a:endParaRPr>
            </a:p>
          </p:txBody>
        </p:sp>
        <p:pic>
          <p:nvPicPr>
            <p:cNvPr id="20" name="Grafik 19">
              <a:extLst>
                <a:ext uri="{FF2B5EF4-FFF2-40B4-BE49-F238E27FC236}">
                  <a16:creationId xmlns:a16="http://schemas.microsoft.com/office/drawing/2014/main" id="{6B6EE075-7D4E-9771-0CEE-A094601712BB}"/>
                </a:ext>
              </a:extLst>
            </p:cNvPr>
            <p:cNvPicPr>
              <a:picLocks noChangeAspect="1"/>
            </p:cNvPicPr>
            <p:nvPr/>
          </p:nvPicPr>
          <p:blipFill>
            <a:blip r:embed="rId4"/>
            <a:srcRect/>
            <a:stretch/>
          </p:blipFill>
          <p:spPr>
            <a:xfrm>
              <a:off x="5300300" y="4681252"/>
              <a:ext cx="1334984" cy="1334984"/>
            </a:xfrm>
            <a:prstGeom prst="rect">
              <a:avLst/>
            </a:prstGeom>
          </p:spPr>
        </p:pic>
      </p:grpSp>
      <p:sp>
        <p:nvSpPr>
          <p:cNvPr id="4" name="Textfeld 3">
            <a:extLst>
              <a:ext uri="{FF2B5EF4-FFF2-40B4-BE49-F238E27FC236}">
                <a16:creationId xmlns:a16="http://schemas.microsoft.com/office/drawing/2014/main" id="{6077C888-429F-7AEB-5F39-9270C46E725E}"/>
              </a:ext>
            </a:extLst>
          </p:cNvPr>
          <p:cNvSpPr txBox="1"/>
          <p:nvPr/>
        </p:nvSpPr>
        <p:spPr>
          <a:xfrm>
            <a:off x="6690270" y="1418279"/>
            <a:ext cx="2871171" cy="831510"/>
          </a:xfrm>
          <a:prstGeom prst="rect">
            <a:avLst/>
          </a:prstGeom>
          <a:noFill/>
        </p:spPr>
        <p:txBody>
          <a:bodyPr wrap="none" rtlCol="0">
            <a:spAutoFit/>
          </a:bodyPr>
          <a:lstStyle/>
          <a:p>
            <a:pPr>
              <a:lnSpc>
                <a:spcPct val="150000"/>
              </a:lnSpc>
            </a:pPr>
            <a:r>
              <a:rPr lang="de-DE" b="1" dirty="0">
                <a:solidFill>
                  <a:srgbClr val="327A86"/>
                </a:solidFill>
                <a:latin typeface="Arial" panose="020B0604020202020204" pitchFamily="34" charset="0"/>
                <a:cs typeface="Arial" panose="020B0604020202020204" pitchFamily="34" charset="0"/>
              </a:rPr>
              <a:t>Weitere Hilfsangebote</a:t>
            </a:r>
          </a:p>
          <a:p>
            <a:pPr marL="285750" indent="-285750">
              <a:lnSpc>
                <a:spcPct val="150000"/>
              </a:lnSpc>
              <a:buFont typeface="Wingdings" pitchFamily="2" charset="2"/>
              <a:buChar char="§"/>
            </a:pPr>
            <a:r>
              <a:rPr lang="de-DE" sz="1600" dirty="0" err="1">
                <a:latin typeface="Arial" panose="020B0604020202020204" pitchFamily="34" charset="0"/>
                <a:cs typeface="Arial" panose="020B0604020202020204" pitchFamily="34" charset="0"/>
              </a:rPr>
              <a:t>support@divomath-nrw.de</a:t>
            </a: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81102EAD-4D0C-3076-3101-4F6ED3703D9E}"/>
              </a:ext>
            </a:extLst>
          </p:cNvPr>
          <p:cNvSpPr txBox="1"/>
          <p:nvPr/>
        </p:nvSpPr>
        <p:spPr>
          <a:xfrm>
            <a:off x="417399" y="5397544"/>
            <a:ext cx="6272871" cy="338554"/>
          </a:xfrm>
          <a:prstGeom prst="rect">
            <a:avLst/>
          </a:prstGeom>
          <a:noFill/>
        </p:spPr>
        <p:txBody>
          <a:bodyPr wrap="none" rtlCol="0">
            <a:spAutoFit/>
          </a:bodyPr>
          <a:lstStyle/>
          <a:p>
            <a:r>
              <a:rPr lang="de-DE" sz="1600" b="0" i="0" dirty="0">
                <a:solidFill>
                  <a:srgbClr val="327A86"/>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https://dzlm.de/kalender/online-seminarreihe-für-alle-schulen-nrw-0</a:t>
            </a:r>
            <a:endParaRPr lang="de-DE" sz="1600" dirty="0">
              <a:solidFill>
                <a:srgbClr val="327A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972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60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83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477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9243DF6-3ED3-4908-949C-1004F69BF17D}"/>
              </a:ext>
            </a:extLst>
          </p:cNvPr>
          <p:cNvSpPr>
            <a:spLocks noGrp="1"/>
          </p:cNvSpPr>
          <p:nvPr>
            <p:ph type="title"/>
          </p:nvPr>
        </p:nvSpPr>
        <p:spPr/>
        <p:txBody>
          <a:bodyPr/>
          <a:lstStyle/>
          <a:p>
            <a:r>
              <a:rPr lang="de-DE" dirty="0"/>
              <a:t>Literatur</a:t>
            </a:r>
          </a:p>
        </p:txBody>
      </p:sp>
      <p:sp>
        <p:nvSpPr>
          <p:cNvPr id="5" name="Inhaltsplatzhalter 4">
            <a:extLst>
              <a:ext uri="{FF2B5EF4-FFF2-40B4-BE49-F238E27FC236}">
                <a16:creationId xmlns:a16="http://schemas.microsoft.com/office/drawing/2014/main" id="{46F1AEE9-C130-44A3-85C5-6CC453541CE7}"/>
              </a:ext>
            </a:extLst>
          </p:cNvPr>
          <p:cNvSpPr>
            <a:spLocks noGrp="1"/>
          </p:cNvSpPr>
          <p:nvPr>
            <p:ph idx="1"/>
          </p:nvPr>
        </p:nvSpPr>
        <p:spPr>
          <a:xfrm>
            <a:off x="667657" y="1324052"/>
            <a:ext cx="10546653" cy="4418617"/>
          </a:xfrm>
        </p:spPr>
        <p:txBody>
          <a:bodyPr/>
          <a:lstStyle/>
          <a:p>
            <a:pPr>
              <a:lnSpc>
                <a:spcPct val="100000"/>
              </a:lnSpc>
              <a:spcBef>
                <a:spcPts val="0"/>
              </a:spcBef>
              <a:spcAft>
                <a:spcPts val="600"/>
              </a:spcAft>
              <a:buFont typeface="Wingdings" pitchFamily="2" charset="2"/>
              <a:buChar char="§"/>
            </a:pPr>
            <a:r>
              <a:rPr lang="de-DE" sz="1200" dirty="0">
                <a:effectLst/>
                <a:latin typeface="Arial" panose="020B0604020202020204" pitchFamily="34" charset="0"/>
                <a:cs typeface="Arial" panose="020B0604020202020204" pitchFamily="34" charset="0"/>
              </a:rPr>
              <a:t>Abraham, M., Bielinski, S., Kissel, E., Selter, </a:t>
            </a:r>
            <a:r>
              <a:rPr lang="de-DE" sz="1200" dirty="0" err="1">
                <a:effectLst/>
                <a:latin typeface="Arial" panose="020B0604020202020204" pitchFamily="34" charset="0"/>
                <a:cs typeface="Arial" panose="020B0604020202020204" pitchFamily="34" charset="0"/>
              </a:rPr>
              <a:t>Ch</a:t>
            </a:r>
            <a:r>
              <a:rPr lang="de-DE" sz="1200" dirty="0">
                <a:effectLst/>
                <a:latin typeface="Arial" panose="020B0604020202020204" pitchFamily="34" charset="0"/>
                <a:cs typeface="Arial" panose="020B0604020202020204" pitchFamily="34" charset="0"/>
              </a:rPr>
              <a:t>., Prediger, S., &amp; </a:t>
            </a:r>
            <a:r>
              <a:rPr lang="de-DE" sz="1200" dirty="0" err="1">
                <a:effectLst/>
                <a:latin typeface="Arial" panose="020B0604020202020204" pitchFamily="34" charset="0"/>
                <a:cs typeface="Arial" panose="020B0604020202020204" pitchFamily="34" charset="0"/>
              </a:rPr>
              <a:t>Vonstein</a:t>
            </a:r>
            <a:r>
              <a:rPr lang="de-DE" sz="1200" dirty="0">
                <a:effectLst/>
                <a:latin typeface="Arial" panose="020B0604020202020204" pitchFamily="34" charset="0"/>
                <a:cs typeface="Arial" panose="020B0604020202020204" pitchFamily="34" charset="0"/>
              </a:rPr>
              <a:t>, H. (2023). Designprinzipien in </a:t>
            </a:r>
            <a:r>
              <a:rPr lang="de-DE" sz="1200" dirty="0" err="1">
                <a:effectLst/>
                <a:latin typeface="Arial" panose="020B0604020202020204" pitchFamily="34" charset="0"/>
                <a:cs typeface="Arial" panose="020B0604020202020204" pitchFamily="34" charset="0"/>
              </a:rPr>
              <a:t>divomath</a:t>
            </a:r>
            <a:r>
              <a:rPr lang="de-DE" sz="1200" dirty="0">
                <a:effectLst/>
                <a:latin typeface="Arial" panose="020B0604020202020204" pitchFamily="34" charset="0"/>
                <a:cs typeface="Arial" panose="020B0604020202020204" pitchFamily="34" charset="0"/>
              </a:rPr>
              <a:t>: Digitale </a:t>
            </a:r>
            <a:r>
              <a:rPr lang="de-DE" sz="1200" dirty="0" err="1">
                <a:effectLst/>
                <a:latin typeface="Arial" panose="020B0604020202020204" pitchFamily="34" charset="0"/>
                <a:cs typeface="Arial" panose="020B0604020202020204" pitchFamily="34" charset="0"/>
              </a:rPr>
              <a:t>verstehensorientierte</a:t>
            </a:r>
            <a:r>
              <a:rPr lang="de-DE" sz="1200" dirty="0">
                <a:effectLst/>
                <a:latin typeface="Arial" panose="020B0604020202020204" pitchFamily="34" charset="0"/>
                <a:cs typeface="Arial" panose="020B0604020202020204" pitchFamily="34" charset="0"/>
              </a:rPr>
              <a:t> Lehr-Lern-Umgebungen für alle Unterrichtsphasen. In F. Dilling, D. Thurm, &amp; I. Witzke (Hrsg.), </a:t>
            </a:r>
            <a:r>
              <a:rPr lang="de-DE" sz="1200" i="1" dirty="0">
                <a:effectLst/>
                <a:latin typeface="Arial" panose="020B0604020202020204" pitchFamily="34" charset="0"/>
                <a:cs typeface="Arial" panose="020B0604020202020204" pitchFamily="34" charset="0"/>
              </a:rPr>
              <a:t>Digitaler Mathematikunterricht in Forschung und Praxis. Tagungsband zur Vernetzungstagung 2022 in Siegen</a:t>
            </a:r>
            <a:r>
              <a:rPr lang="de-DE" sz="1200" dirty="0">
                <a:effectLst/>
                <a:latin typeface="Arial" panose="020B0604020202020204" pitchFamily="34" charset="0"/>
                <a:cs typeface="Arial" panose="020B0604020202020204" pitchFamily="34" charset="0"/>
              </a:rPr>
              <a:t> (S. 1–10). WTM. </a:t>
            </a:r>
            <a:r>
              <a:rPr lang="de-DE" sz="120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https://doi.org/10.37626/GA9783959872041.0</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a:p>
            <a:pPr algn="just">
              <a:lnSpc>
                <a:spcPct val="100000"/>
              </a:lnSpc>
              <a:spcBef>
                <a:spcPts val="0"/>
              </a:spcBef>
              <a:spcAft>
                <a:spcPts val="600"/>
              </a:spcAft>
              <a:buFont typeface="Wingdings" pitchFamily="2" charset="2"/>
              <a:buChar char="§"/>
            </a:pPr>
            <a:r>
              <a:rPr lang="de-DE" sz="1200" dirty="0">
                <a:latin typeface="Arial" panose="020B0604020202020204" pitchFamily="34" charset="0"/>
                <a:cs typeface="Arial" panose="020B0604020202020204" pitchFamily="34" charset="0"/>
              </a:rPr>
              <a:t>Holzäpfel, L., Prediger, S., Götze, D., </a:t>
            </a:r>
            <a:r>
              <a:rPr lang="de-DE" sz="1200" dirty="0" err="1">
                <a:latin typeface="Arial" panose="020B0604020202020204" pitchFamily="34" charset="0"/>
                <a:cs typeface="Arial" panose="020B0604020202020204" pitchFamily="34" charset="0"/>
              </a:rPr>
              <a:t>Rösken</a:t>
            </a:r>
            <a:r>
              <a:rPr lang="de-DE" sz="1200" dirty="0">
                <a:latin typeface="Arial" panose="020B0604020202020204" pitchFamily="34" charset="0"/>
                <a:cs typeface="Arial" panose="020B0604020202020204" pitchFamily="34" charset="0"/>
              </a:rPr>
              <a:t>-Winter, B., &amp; Selter, C. (2024). Fünf Prinzipien für qualitätsvollen Mathematikunterricht. </a:t>
            </a:r>
            <a:r>
              <a:rPr lang="de-DE" sz="1200" i="1" dirty="0">
                <a:latin typeface="Arial" panose="020B0604020202020204" pitchFamily="34" charset="0"/>
                <a:cs typeface="Arial" panose="020B0604020202020204" pitchFamily="34" charset="0"/>
              </a:rPr>
              <a:t>Mathematik lehren</a:t>
            </a:r>
            <a:r>
              <a:rPr lang="de-DE" sz="1200" dirty="0">
                <a:latin typeface="Arial" panose="020B0604020202020204" pitchFamily="34" charset="0"/>
                <a:cs typeface="Arial" panose="020B0604020202020204" pitchFamily="34" charset="0"/>
              </a:rPr>
              <a:t>, 242, 2–9 </a:t>
            </a:r>
          </a:p>
          <a:p>
            <a:pPr algn="just">
              <a:lnSpc>
                <a:spcPct val="100000"/>
              </a:lnSpc>
              <a:spcBef>
                <a:spcPts val="0"/>
              </a:spcBef>
              <a:spcAft>
                <a:spcPts val="600"/>
              </a:spcAft>
              <a:buFont typeface="Wingdings" pitchFamily="2" charset="2"/>
              <a:buChar char="§"/>
            </a:pPr>
            <a:r>
              <a:rPr lang="de-DE" sz="1200" dirty="0"/>
              <a:t>Jensen, S., &amp; Gasteiger, H. (2019). „Ergänzen mit Erweitern“ und „Abziehen mit Entbündeln“ – Eine explorative Studie zu spezifischen Fehlern und zum Verständnis des Algorithmus. </a:t>
            </a:r>
            <a:r>
              <a:rPr lang="de-DE" sz="1200" i="1" dirty="0"/>
              <a:t>JMD 40 </a:t>
            </a:r>
            <a:r>
              <a:rPr lang="de-DE" sz="1200" dirty="0"/>
              <a:t>(2), 135–167.</a:t>
            </a:r>
          </a:p>
          <a:p>
            <a:pPr algn="just">
              <a:lnSpc>
                <a:spcPct val="100000"/>
              </a:lnSpc>
              <a:spcBef>
                <a:spcPts val="0"/>
              </a:spcBef>
              <a:spcAft>
                <a:spcPts val="600"/>
              </a:spcAft>
              <a:buFont typeface="Wingdings" pitchFamily="2" charset="2"/>
              <a:buChar char="§"/>
            </a:pPr>
            <a:r>
              <a:rPr lang="de-DE" sz="1200" dirty="0">
                <a:effectLst/>
              </a:rPr>
              <a:t>Krauthausen, G. (2018). </a:t>
            </a:r>
            <a:r>
              <a:rPr lang="de-DE" sz="1200" i="1" dirty="0">
                <a:effectLst/>
              </a:rPr>
              <a:t>Einführung in die Mathematikdidaktik – Grundschule</a:t>
            </a:r>
            <a:r>
              <a:rPr lang="de-DE" sz="1200" dirty="0">
                <a:effectLst/>
              </a:rPr>
              <a:t>. Springer.</a:t>
            </a:r>
          </a:p>
          <a:p>
            <a:pPr algn="just">
              <a:lnSpc>
                <a:spcPct val="100000"/>
              </a:lnSpc>
              <a:spcBef>
                <a:spcPts val="0"/>
              </a:spcBef>
              <a:spcAft>
                <a:spcPts val="600"/>
              </a:spcAft>
              <a:buFont typeface="Wingdings" pitchFamily="2" charset="2"/>
              <a:buChar char="§"/>
            </a:pPr>
            <a:r>
              <a:rPr lang="de-DE" sz="1200" dirty="0"/>
              <a:t>Ministerium für Schule und Bildung des Landes Nordrhein-Westfalen (Hrsg.) (2021). </a:t>
            </a:r>
            <a:r>
              <a:rPr lang="de-DE" sz="1200" i="1" dirty="0"/>
              <a:t>Lehrpläne für die Primarstufe Nordrhein-Westfalen</a:t>
            </a:r>
            <a:r>
              <a:rPr lang="de-DE" sz="1200" dirty="0"/>
              <a:t>. </a:t>
            </a:r>
            <a:r>
              <a:rPr lang="de-DE" sz="1200" dirty="0">
                <a:hlinkClick r:id="rId4">
                  <a:extLst>
                    <a:ext uri="{A12FA001-AC4F-418D-AE19-62706E023703}">
                      <ahyp:hlinkClr xmlns:ahyp="http://schemas.microsoft.com/office/drawing/2018/hyperlinkcolor" val="tx"/>
                    </a:ext>
                  </a:extLst>
                </a:hlinkClick>
              </a:rPr>
              <a:t>https://www.schulentwicklung.nrw.de/lehrplaene/lehrplannavigator-primarstufe-neu/index.html</a:t>
            </a:r>
            <a:r>
              <a:rPr lang="de-DE" sz="1200" dirty="0"/>
              <a:t> </a:t>
            </a:r>
          </a:p>
          <a:p>
            <a:pPr algn="just">
              <a:lnSpc>
                <a:spcPct val="100000"/>
              </a:lnSpc>
              <a:spcBef>
                <a:spcPts val="0"/>
              </a:spcBef>
              <a:spcAft>
                <a:spcPts val="600"/>
              </a:spcAft>
              <a:buFont typeface="Wingdings" pitchFamily="2" charset="2"/>
              <a:buChar char="§"/>
            </a:pPr>
            <a:r>
              <a:rPr lang="de-DE" sz="1200" dirty="0"/>
              <a:t>Padberg, F., &amp; Benz, C. (2021). </a:t>
            </a:r>
            <a:r>
              <a:rPr lang="de-DE" sz="1200" i="1" dirty="0"/>
              <a:t>Didaktik der Arithmetik. Fundiert, vielseitig, praxisnah</a:t>
            </a:r>
            <a:r>
              <a:rPr lang="de-DE" sz="1200" dirty="0"/>
              <a:t>. Springer.</a:t>
            </a:r>
          </a:p>
          <a:p>
            <a:pPr>
              <a:lnSpc>
                <a:spcPct val="100000"/>
              </a:lnSpc>
              <a:spcBef>
                <a:spcPts val="0"/>
              </a:spcBef>
              <a:spcAft>
                <a:spcPts val="600"/>
              </a:spcAft>
              <a:buFont typeface="Wingdings" pitchFamily="2" charset="2"/>
              <a:buChar char="§"/>
            </a:pPr>
            <a:r>
              <a:rPr lang="de-DE" sz="1200" dirty="0">
                <a:latin typeface="Arial" panose="020B0604020202020204" pitchFamily="34" charset="0"/>
                <a:cs typeface="Arial" panose="020B0604020202020204" pitchFamily="34" charset="0"/>
              </a:rPr>
              <a:t>Prediger S, Götze D, Holzäpfel L, </a:t>
            </a:r>
            <a:r>
              <a:rPr lang="de-DE" sz="1200" dirty="0" err="1">
                <a:latin typeface="Arial" panose="020B0604020202020204" pitchFamily="34" charset="0"/>
                <a:cs typeface="Arial" panose="020B0604020202020204" pitchFamily="34" charset="0"/>
              </a:rPr>
              <a:t>Rösken</a:t>
            </a:r>
            <a:r>
              <a:rPr lang="de-DE" sz="1200" dirty="0">
                <a:latin typeface="Arial" panose="020B0604020202020204" pitchFamily="34" charset="0"/>
                <a:cs typeface="Arial" panose="020B0604020202020204" pitchFamily="34" charset="0"/>
              </a:rPr>
              <a:t>-Winter B and Selter C (2022). Five </a:t>
            </a:r>
            <a:r>
              <a:rPr lang="de-DE" sz="1200" dirty="0" err="1">
                <a:latin typeface="Arial" panose="020B0604020202020204" pitchFamily="34" charset="0"/>
                <a:cs typeface="Arial" panose="020B0604020202020204" pitchFamily="34" charset="0"/>
              </a:rPr>
              <a:t>principles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high-quality </a:t>
            </a:r>
            <a:r>
              <a:rPr lang="de-DE" sz="1200" dirty="0" err="1">
                <a:latin typeface="Arial" panose="020B0604020202020204" pitchFamily="34" charset="0"/>
                <a:cs typeface="Arial" panose="020B0604020202020204" pitchFamily="34" charset="0"/>
              </a:rPr>
              <a:t>mathematics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teaching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Combining</a:t>
            </a:r>
            <a:r>
              <a:rPr lang="de-DE" sz="1200" dirty="0">
                <a:latin typeface="Arial" panose="020B0604020202020204" pitchFamily="34" charset="0"/>
                <a:cs typeface="Arial" panose="020B0604020202020204" pitchFamily="34" charset="0"/>
              </a:rPr>
              <a:t> normative, </a:t>
            </a:r>
            <a:r>
              <a:rPr lang="de-DE" sz="1200" dirty="0" err="1">
                <a:latin typeface="Arial" panose="020B0604020202020204" pitchFamily="34" charset="0"/>
                <a:cs typeface="Arial" panose="020B0604020202020204" pitchFamily="34" charset="0"/>
              </a:rPr>
              <a:t>epistemological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empirical</a:t>
            </a:r>
            <a:r>
              <a:rPr lang="de-DE" sz="1200" dirty="0">
                <a:latin typeface="Arial" panose="020B0604020202020204" pitchFamily="34" charset="0"/>
                <a:cs typeface="Arial" panose="020B0604020202020204" pitchFamily="34" charset="0"/>
              </a:rPr>
              <a:t>, and </a:t>
            </a:r>
            <a:r>
              <a:rPr lang="de-DE" sz="1200" dirty="0" err="1">
                <a:latin typeface="Arial" panose="020B0604020202020204" pitchFamily="34" charset="0"/>
                <a:cs typeface="Arial" panose="020B0604020202020204" pitchFamily="34" charset="0"/>
              </a:rPr>
              <a:t>pragmatic</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perspectives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specifying</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the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content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professional </a:t>
            </a:r>
            <a:r>
              <a:rPr lang="de-DE" sz="1200" dirty="0" err="1">
                <a:latin typeface="Arial" panose="020B0604020202020204" pitchFamily="34" charset="0"/>
                <a:cs typeface="Arial" panose="020B0604020202020204" pitchFamily="34" charset="0"/>
              </a:rPr>
              <a:t>development</a:t>
            </a:r>
            <a:r>
              <a:rPr lang="de-DE" sz="1200" dirty="0"/>
              <a:t>. </a:t>
            </a:r>
            <a:r>
              <a:rPr lang="de-DE" sz="1200" i="1" dirty="0"/>
              <a:t>Frontiers in Education,</a:t>
            </a:r>
            <a:r>
              <a:rPr lang="de-DE" sz="1200" dirty="0"/>
              <a:t> </a:t>
            </a:r>
            <a:r>
              <a:rPr lang="de-DE" sz="1200" dirty="0">
                <a:hlinkClick r:id="rId5">
                  <a:extLst>
                    <a:ext uri="{A12FA001-AC4F-418D-AE19-62706E023703}">
                      <ahyp:hlinkClr xmlns:ahyp="http://schemas.microsoft.com/office/drawing/2018/hyperlinkcolor" val="tx"/>
                    </a:ext>
                  </a:extLst>
                </a:hlinkClick>
              </a:rPr>
              <a:t>https://doi.org/10.3389/feduc.2022.969212</a:t>
            </a:r>
            <a:endParaRPr lang="de-DE" sz="1200" dirty="0">
              <a:latin typeface="Arial" panose="020B0604020202020204" pitchFamily="34" charset="0"/>
              <a:cs typeface="Arial" panose="020B0604020202020204" pitchFamily="34" charset="0"/>
            </a:endParaRPr>
          </a:p>
          <a:p>
            <a:pPr>
              <a:lnSpc>
                <a:spcPct val="100000"/>
              </a:lnSpc>
              <a:spcBef>
                <a:spcPts val="0"/>
              </a:spcBef>
              <a:spcAft>
                <a:spcPts val="600"/>
              </a:spcAft>
              <a:buFont typeface="Wingdings" pitchFamily="2" charset="2"/>
              <a:buChar char="§"/>
            </a:pPr>
            <a:r>
              <a:rPr lang="de-DE" sz="1200" dirty="0"/>
              <a:t>Selter, C., &amp; </a:t>
            </a:r>
            <a:r>
              <a:rPr lang="de-DE" sz="1200" dirty="0" err="1"/>
              <a:t>Zannetin</a:t>
            </a:r>
            <a:r>
              <a:rPr lang="de-DE" sz="1200" dirty="0"/>
              <a:t>, E. (2018). </a:t>
            </a:r>
            <a:r>
              <a:rPr lang="de-DE" sz="1200" i="1" dirty="0"/>
              <a:t>Mathematik unterrichten in der Grundschule. Inhalte – Leitideen – Beispiele</a:t>
            </a:r>
            <a:r>
              <a:rPr lang="de-DE" sz="1200" dirty="0"/>
              <a:t>. Klett/Kallmeyer.</a:t>
            </a:r>
            <a:endParaRPr lang="de-DE" sz="12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de-DE" sz="1200" dirty="0"/>
          </a:p>
          <a:p>
            <a:pPr marL="0" indent="0">
              <a:lnSpc>
                <a:spcPct val="100000"/>
              </a:lnSpc>
              <a:spcBef>
                <a:spcPts val="0"/>
              </a:spcBef>
              <a:spcAft>
                <a:spcPts val="600"/>
              </a:spcAft>
              <a:buNone/>
            </a:pPr>
            <a:r>
              <a:rPr lang="de-DE" sz="1600" dirty="0">
                <a:solidFill>
                  <a:srgbClr val="327A86"/>
                </a:solidFill>
              </a:rPr>
              <a:t>Lernplattform</a:t>
            </a:r>
          </a:p>
          <a:p>
            <a:pPr>
              <a:lnSpc>
                <a:spcPct val="100000"/>
              </a:lnSpc>
              <a:spcBef>
                <a:spcPts val="0"/>
              </a:spcBef>
              <a:spcAft>
                <a:spcPts val="600"/>
              </a:spcAft>
              <a:buFont typeface="Wingdings" pitchFamily="2" charset="2"/>
              <a:buChar char="§"/>
            </a:pPr>
            <a:r>
              <a:rPr lang="de-DE" sz="1200" kern="100" dirty="0" err="1">
                <a:ea typeface="Calibri" panose="020F0502020204030204" pitchFamily="34" charset="0"/>
              </a:rPr>
              <a:t>divomath</a:t>
            </a:r>
            <a:r>
              <a:rPr lang="de-DE" sz="1200" kern="100" dirty="0">
                <a:ea typeface="Calibri" panose="020F0502020204030204" pitchFamily="34" charset="0"/>
              </a:rPr>
              <a:t> (o.J.). </a:t>
            </a:r>
            <a:r>
              <a:rPr lang="de-DE" sz="1200" i="1" kern="100" dirty="0" err="1">
                <a:ea typeface="Calibri" panose="020F0502020204030204" pitchFamily="34" charset="0"/>
              </a:rPr>
              <a:t>Divomath</a:t>
            </a:r>
            <a:r>
              <a:rPr lang="de-DE" sz="1200" i="1" kern="100" dirty="0">
                <a:ea typeface="Calibri" panose="020F0502020204030204" pitchFamily="34" charset="0"/>
              </a:rPr>
              <a:t> – digital und </a:t>
            </a:r>
            <a:r>
              <a:rPr lang="de-DE" sz="1200" i="1" kern="100" dirty="0" err="1">
                <a:ea typeface="Calibri" panose="020F0502020204030204" pitchFamily="34" charset="0"/>
              </a:rPr>
              <a:t>verstehensorientiert</a:t>
            </a:r>
            <a:r>
              <a:rPr lang="de-DE" sz="1200" i="1" kern="100" dirty="0">
                <a:ea typeface="Calibri" panose="020F0502020204030204" pitchFamily="34" charset="0"/>
              </a:rPr>
              <a:t> Mathematik lernen</a:t>
            </a:r>
            <a:r>
              <a:rPr lang="de-DE" sz="1200" kern="100" dirty="0">
                <a:ea typeface="Calibri" panose="020F0502020204030204" pitchFamily="34" charset="0"/>
              </a:rPr>
              <a:t>. Verfügbar unter: </a:t>
            </a:r>
            <a:r>
              <a:rPr lang="de-DE" sz="1200" dirty="0">
                <a:hlinkClick r:id="rId6">
                  <a:extLst>
                    <a:ext uri="{A12FA001-AC4F-418D-AE19-62706E023703}">
                      <ahyp:hlinkClr xmlns:ahyp="http://schemas.microsoft.com/office/drawing/2018/hyperlinkcolor" val="tx"/>
                    </a:ext>
                  </a:extLst>
                </a:hlinkClick>
              </a:rPr>
              <a:t>https://app.divomath-nrw.de</a:t>
            </a:r>
            <a:r>
              <a:rPr lang="de-DE" sz="1200"/>
              <a:t> </a:t>
            </a:r>
            <a:endParaRPr lang="de-DE" sz="1200" dirty="0">
              <a:latin typeface="Arial" panose="020B0604020202020204" pitchFamily="34" charset="0"/>
              <a:cs typeface="Arial" panose="020B0604020202020204" pitchFamily="34" charset="0"/>
            </a:endParaRPr>
          </a:p>
          <a:p>
            <a:endParaRPr lang="de-DE"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58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9B32101-DC40-4801-9ED9-29F5CBA4E228}"/>
              </a:ext>
            </a:extLst>
          </p:cNvPr>
          <p:cNvSpPr/>
          <p:nvPr/>
        </p:nvSpPr>
        <p:spPr bwMode="auto">
          <a:xfrm>
            <a:off x="16043" y="1203158"/>
            <a:ext cx="12192000" cy="18769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42329348-9B15-BB89-8424-854AF2AC5EAC}"/>
              </a:ext>
            </a:extLst>
          </p:cNvPr>
          <p:cNvSpPr>
            <a:spLocks noGrp="1"/>
          </p:cNvSpPr>
          <p:nvPr>
            <p:ph idx="1"/>
          </p:nvPr>
        </p:nvSpPr>
        <p:spPr/>
        <p:txBody>
          <a:bodyPr/>
          <a:lstStyle/>
          <a:p>
            <a:pPr>
              <a:buClr>
                <a:srgbClr val="327A86"/>
              </a:buClr>
            </a:pPr>
            <a:r>
              <a:rPr lang="de-DE" sz="2400" dirty="0"/>
              <a:t>Grundlagen zur schriftlichen Subtraktion</a:t>
            </a:r>
          </a:p>
          <a:p>
            <a:pPr lvl="1">
              <a:buClr>
                <a:srgbClr val="327A86"/>
              </a:buClr>
            </a:pPr>
            <a:r>
              <a:rPr lang="de-DE" sz="2400" dirty="0"/>
              <a:t>Hintergründe zum schriftlichen Subtraktionsalgorithmus</a:t>
            </a:r>
          </a:p>
          <a:p>
            <a:pPr lvl="1">
              <a:buClr>
                <a:srgbClr val="327A86"/>
              </a:buClr>
            </a:pPr>
            <a:r>
              <a:rPr lang="de-DE" sz="2400" dirty="0"/>
              <a:t>Beispielhafte Erarbeitung des Entbündelns mit Abziehen</a:t>
            </a:r>
          </a:p>
          <a:p>
            <a:pPr>
              <a:buClr>
                <a:srgbClr val="327A86"/>
              </a:buClr>
            </a:pPr>
            <a:r>
              <a:rPr lang="de-DE" sz="2400" dirty="0"/>
              <a:t>divomath – Das Modul „Schriftlich subtrahieren“</a:t>
            </a:r>
          </a:p>
          <a:p>
            <a:pPr>
              <a:buClr>
                <a:srgbClr val="327A86"/>
              </a:buClr>
            </a:pPr>
            <a:r>
              <a:rPr lang="de-DE" sz="2400" dirty="0"/>
              <a:t>Erprobungsauftrag – </a:t>
            </a:r>
            <a:r>
              <a:rPr lang="de-DE" sz="2400" dirty="0" err="1"/>
              <a:t>divomath</a:t>
            </a:r>
            <a:r>
              <a:rPr lang="de-DE" sz="2400" dirty="0"/>
              <a:t> im Unterricht nutzen</a:t>
            </a:r>
          </a:p>
          <a:p>
            <a:pPr>
              <a:buClr>
                <a:srgbClr val="327A86"/>
              </a:buClr>
            </a:pPr>
            <a:r>
              <a:rPr lang="de-DE" sz="2400" dirty="0"/>
              <a:t>Abschluss und Ausblick</a:t>
            </a:r>
          </a:p>
        </p:txBody>
      </p:sp>
      <p:sp>
        <p:nvSpPr>
          <p:cNvPr id="3" name="Titel 2">
            <a:extLst>
              <a:ext uri="{FF2B5EF4-FFF2-40B4-BE49-F238E27FC236}">
                <a16:creationId xmlns:a16="http://schemas.microsoft.com/office/drawing/2014/main" id="{648B9549-A2EF-24A9-B365-C5FE432EFD06}"/>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97513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54A6E-B67A-E633-1BA0-ADA04283F155}"/>
              </a:ext>
            </a:extLst>
          </p:cNvPr>
          <p:cNvSpPr>
            <a:spLocks noGrp="1"/>
          </p:cNvSpPr>
          <p:nvPr>
            <p:ph type="title"/>
          </p:nvPr>
        </p:nvSpPr>
        <p:spPr/>
        <p:txBody>
          <a:bodyPr/>
          <a:lstStyle/>
          <a:p>
            <a:r>
              <a:rPr lang="de-DE" dirty="0"/>
              <a:t>(Halb-)Schriftliche Subtraktion verstehen</a:t>
            </a:r>
          </a:p>
        </p:txBody>
      </p:sp>
      <p:sp>
        <p:nvSpPr>
          <p:cNvPr id="5" name="Textfeld 4">
            <a:extLst>
              <a:ext uri="{FF2B5EF4-FFF2-40B4-BE49-F238E27FC236}">
                <a16:creationId xmlns:a16="http://schemas.microsoft.com/office/drawing/2014/main" id="{7FF2A873-02CD-6CBA-1431-CB7D271B98D3}"/>
              </a:ext>
            </a:extLst>
          </p:cNvPr>
          <p:cNvSpPr txBox="1"/>
          <p:nvPr/>
        </p:nvSpPr>
        <p:spPr>
          <a:xfrm>
            <a:off x="791833" y="4325465"/>
            <a:ext cx="10686141" cy="1446550"/>
          </a:xfrm>
          <a:prstGeom prst="rect">
            <a:avLst/>
          </a:prstGeom>
          <a:noFill/>
          <a:ln>
            <a:solidFill>
              <a:srgbClr val="327A86"/>
            </a:solidFill>
          </a:ln>
        </p:spPr>
        <p:txBody>
          <a:bodyPr wrap="square" rtlCol="0">
            <a:spAutoFit/>
          </a:bodyPr>
          <a:lstStyle/>
          <a:p>
            <a:pPr algn="just"/>
            <a:r>
              <a:rPr lang="de-DE" sz="1600" dirty="0">
                <a:latin typeface="Arial" panose="020B0604020202020204" pitchFamily="34" charset="0"/>
                <a:cs typeface="Arial" panose="020B0604020202020204" pitchFamily="34" charset="0"/>
              </a:rPr>
              <a:t>Die Schülerinnen und Schüler </a:t>
            </a:r>
          </a:p>
          <a:p>
            <a:pPr marL="285750" indent="-285750" algn="just">
              <a:spcAft>
                <a:spcPts val="600"/>
              </a:spcAft>
              <a:buFont typeface="Arial" panose="020B0604020202020204" pitchFamily="34" charset="0"/>
              <a:buChar char="•"/>
            </a:pPr>
            <a:r>
              <a:rPr lang="de-DE" sz="1600" b="1" dirty="0">
                <a:latin typeface="Arial" panose="020B0604020202020204" pitchFamily="34" charset="0"/>
                <a:cs typeface="Arial" panose="020B0604020202020204" pitchFamily="34" charset="0"/>
              </a:rPr>
              <a:t>erläutern</a:t>
            </a:r>
            <a:r>
              <a:rPr lang="de-DE" sz="1600" dirty="0">
                <a:latin typeface="Arial" panose="020B0604020202020204" pitchFamily="34" charset="0"/>
                <a:cs typeface="Arial" panose="020B0604020202020204" pitchFamily="34" charset="0"/>
              </a:rPr>
              <a:t> die schriftlichen Rechenverfahren […] der </a:t>
            </a:r>
            <a:r>
              <a:rPr lang="de-DE" sz="1600" b="1" dirty="0">
                <a:latin typeface="Arial" panose="020B0604020202020204" pitchFamily="34" charset="0"/>
                <a:cs typeface="Arial" panose="020B0604020202020204" pitchFamily="34" charset="0"/>
              </a:rPr>
              <a:t>Subtraktion</a:t>
            </a:r>
            <a:r>
              <a:rPr lang="de-DE" sz="1600" dirty="0">
                <a:latin typeface="Arial" panose="020B0604020202020204" pitchFamily="34" charset="0"/>
                <a:cs typeface="Arial" panose="020B0604020202020204" pitchFamily="34" charset="0"/>
              </a:rPr>
              <a:t> (mit einem Subtrahenden), […], indem sie die </a:t>
            </a:r>
            <a:r>
              <a:rPr lang="de-DE" sz="1600" b="1" dirty="0">
                <a:latin typeface="Arial" panose="020B0604020202020204" pitchFamily="34" charset="0"/>
                <a:cs typeface="Arial" panose="020B0604020202020204" pitchFamily="34" charset="0"/>
              </a:rPr>
              <a:t>einzelnen Rechenschritte der Algorithmen an Beispielen in nachvollziehbarer Weise beschreiben</a:t>
            </a:r>
            <a:r>
              <a:rPr lang="de-DE" sz="1600" dirty="0">
                <a:latin typeface="Arial" panose="020B0604020202020204" pitchFamily="34" charset="0"/>
                <a:cs typeface="Arial" panose="020B0604020202020204" pitchFamily="34" charset="0"/>
              </a:rPr>
              <a:t>,</a:t>
            </a:r>
          </a:p>
          <a:p>
            <a:pPr marL="285750" indent="-285750" algn="just">
              <a:spcAft>
                <a:spcPts val="600"/>
              </a:spcAft>
              <a:buFont typeface="Arial" panose="020B0604020202020204" pitchFamily="34" charset="0"/>
              <a:buChar char="•"/>
            </a:pPr>
            <a:r>
              <a:rPr lang="de-DE" sz="1600" dirty="0">
                <a:latin typeface="Arial" panose="020B0604020202020204" pitchFamily="34" charset="0"/>
                <a:cs typeface="Arial" panose="020B0604020202020204" pitchFamily="34" charset="0"/>
              </a:rPr>
              <a:t>führen die schriftlichen Rechenverfahren der Addition, Subtraktion und Multiplikation </a:t>
            </a:r>
            <a:r>
              <a:rPr lang="de-DE" sz="1600" b="1" dirty="0">
                <a:latin typeface="Arial" panose="020B0604020202020204" pitchFamily="34" charset="0"/>
                <a:cs typeface="Arial" panose="020B0604020202020204" pitchFamily="34" charset="0"/>
              </a:rPr>
              <a:t>sicher aus</a:t>
            </a:r>
            <a:r>
              <a:rPr lang="de-DE" sz="1600" dirty="0">
                <a:latin typeface="Arial" panose="020B0604020202020204" pitchFamily="34" charset="0"/>
                <a:cs typeface="Arial" panose="020B0604020202020204" pitchFamily="34" charset="0"/>
              </a:rPr>
              <a:t>.</a:t>
            </a:r>
          </a:p>
          <a:p>
            <a:pPr algn="r"/>
            <a:r>
              <a:rPr lang="de-DE" sz="1200" dirty="0">
                <a:solidFill>
                  <a:schemeClr val="bg1">
                    <a:lumMod val="65000"/>
                  </a:schemeClr>
                </a:solidFill>
                <a:latin typeface="Arial" panose="020B0604020202020204" pitchFamily="34" charset="0"/>
                <a:cs typeface="Arial" panose="020B0604020202020204" pitchFamily="34" charset="0"/>
              </a:rPr>
              <a:t>(Lehrplan Mathematik NRW, 2021, S. 88)</a:t>
            </a:r>
          </a:p>
        </p:txBody>
      </p:sp>
      <p:sp>
        <p:nvSpPr>
          <p:cNvPr id="8" name="Textfeld 7">
            <a:extLst>
              <a:ext uri="{FF2B5EF4-FFF2-40B4-BE49-F238E27FC236}">
                <a16:creationId xmlns:a16="http://schemas.microsoft.com/office/drawing/2014/main" id="{C0953B67-D6EF-EC3A-7D7D-BD794CC1EE86}"/>
              </a:ext>
            </a:extLst>
          </p:cNvPr>
          <p:cNvSpPr txBox="1"/>
          <p:nvPr/>
        </p:nvSpPr>
        <p:spPr>
          <a:xfrm>
            <a:off x="382401" y="1101699"/>
            <a:ext cx="5652654" cy="1554272"/>
          </a:xfrm>
          <a:prstGeom prst="rect">
            <a:avLst/>
          </a:prstGeom>
          <a:noFill/>
        </p:spPr>
        <p:txBody>
          <a:bodyPr wrap="square" rtlCol="0">
            <a:spAutoFit/>
          </a:bodyPr>
          <a:lstStyle/>
          <a:p>
            <a:pPr algn="ctr">
              <a:spcBef>
                <a:spcPts val="600"/>
              </a:spcBef>
              <a:spcAft>
                <a:spcPts val="600"/>
              </a:spcAft>
            </a:pPr>
            <a:r>
              <a:rPr lang="de-DE" b="1" dirty="0">
                <a:solidFill>
                  <a:srgbClr val="327A86"/>
                </a:solidFill>
                <a:latin typeface="Arial" panose="020B0604020202020204" pitchFamily="34" charset="0"/>
                <a:cs typeface="Arial" panose="020B0604020202020204" pitchFamily="34" charset="0"/>
              </a:rPr>
              <a:t>Zahlenrechnen</a:t>
            </a:r>
          </a:p>
          <a:p>
            <a:pPr algn="ctr"/>
            <a:r>
              <a:rPr lang="de-DE" dirty="0">
                <a:latin typeface="Arial" panose="020B0604020202020204" pitchFamily="34" charset="0"/>
                <a:cs typeface="Arial" panose="020B0604020202020204" pitchFamily="34" charset="0"/>
              </a:rPr>
              <a:t>Rechnen mit </a:t>
            </a:r>
            <a:r>
              <a:rPr lang="de-DE" dirty="0" err="1">
                <a:latin typeface="Arial" panose="020B0604020202020204" pitchFamily="34" charset="0"/>
                <a:cs typeface="Arial" panose="020B0604020202020204" pitchFamily="34" charset="0"/>
              </a:rPr>
              <a:t>Zahlganzheiten</a:t>
            </a:r>
            <a:r>
              <a:rPr lang="de-DE" dirty="0">
                <a:latin typeface="Arial" panose="020B0604020202020204" pitchFamily="34" charset="0"/>
                <a:cs typeface="Arial" panose="020B0604020202020204" pitchFamily="34" charset="0"/>
              </a:rPr>
              <a:t> auf Basis von Zahlbeziehungen und Rechengesetzen auf unterschiedliche Weisen</a:t>
            </a:r>
          </a:p>
          <a:p>
            <a:endParaRPr lang="de-DE" dirty="0"/>
          </a:p>
        </p:txBody>
      </p:sp>
      <p:sp>
        <p:nvSpPr>
          <p:cNvPr id="9" name="Textfeld 8">
            <a:extLst>
              <a:ext uri="{FF2B5EF4-FFF2-40B4-BE49-F238E27FC236}">
                <a16:creationId xmlns:a16="http://schemas.microsoft.com/office/drawing/2014/main" id="{6D7DAE99-F5D8-9BE4-DD2B-9CC3B100D045}"/>
              </a:ext>
            </a:extLst>
          </p:cNvPr>
          <p:cNvSpPr txBox="1"/>
          <p:nvPr/>
        </p:nvSpPr>
        <p:spPr>
          <a:xfrm>
            <a:off x="6332214" y="1101699"/>
            <a:ext cx="5477385" cy="1554272"/>
          </a:xfrm>
          <a:prstGeom prst="rect">
            <a:avLst/>
          </a:prstGeom>
          <a:noFill/>
        </p:spPr>
        <p:txBody>
          <a:bodyPr wrap="square" rtlCol="0">
            <a:spAutoFit/>
          </a:bodyPr>
          <a:lstStyle/>
          <a:p>
            <a:pPr algn="ctr">
              <a:spcBef>
                <a:spcPts val="600"/>
              </a:spcBef>
              <a:spcAft>
                <a:spcPts val="600"/>
              </a:spcAft>
            </a:pPr>
            <a:r>
              <a:rPr lang="de-DE" b="1" dirty="0">
                <a:solidFill>
                  <a:srgbClr val="327A86"/>
                </a:solidFill>
                <a:latin typeface="Arial" panose="020B0604020202020204" pitchFamily="34" charset="0"/>
                <a:cs typeface="Arial" panose="020B0604020202020204" pitchFamily="34" charset="0"/>
              </a:rPr>
              <a:t>Ziffernrechnen </a:t>
            </a:r>
          </a:p>
          <a:p>
            <a:pPr algn="ctr"/>
            <a:r>
              <a:rPr lang="de-DE" dirty="0">
                <a:solidFill>
                  <a:schemeClr val="tx1"/>
                </a:solidFill>
                <a:latin typeface="Arial" panose="020B0604020202020204" pitchFamily="34" charset="0"/>
                <a:cs typeface="Arial" panose="020B0604020202020204" pitchFamily="34" charset="0"/>
              </a:rPr>
              <a:t>Ermittlung des Ergebnisses ziffernweise auf Basis des Stellenwertsystems nach festgelegten Regeln und Konventionen</a:t>
            </a:r>
          </a:p>
          <a:p>
            <a:endParaRPr lang="de-DE" dirty="0"/>
          </a:p>
        </p:txBody>
      </p:sp>
      <p:pic>
        <p:nvPicPr>
          <p:cNvPr id="3" name="Grafik 2">
            <a:extLst>
              <a:ext uri="{FF2B5EF4-FFF2-40B4-BE49-F238E27FC236}">
                <a16:creationId xmlns:a16="http://schemas.microsoft.com/office/drawing/2014/main" id="{8652294B-4074-12E3-94E2-A046D15BB509}"/>
              </a:ext>
            </a:extLst>
          </p:cNvPr>
          <p:cNvPicPr>
            <a:picLocks noChangeAspect="1"/>
          </p:cNvPicPr>
          <p:nvPr/>
        </p:nvPicPr>
        <p:blipFill>
          <a:blip r:embed="rId3"/>
          <a:stretch>
            <a:fillRect/>
          </a:stretch>
        </p:blipFill>
        <p:spPr>
          <a:xfrm>
            <a:off x="1702393" y="2655971"/>
            <a:ext cx="3012670" cy="1206387"/>
          </a:xfrm>
          <a:prstGeom prst="rect">
            <a:avLst/>
          </a:prstGeom>
        </p:spPr>
      </p:pic>
      <p:pic>
        <p:nvPicPr>
          <p:cNvPr id="4" name="Grafik 3">
            <a:extLst>
              <a:ext uri="{FF2B5EF4-FFF2-40B4-BE49-F238E27FC236}">
                <a16:creationId xmlns:a16="http://schemas.microsoft.com/office/drawing/2014/main" id="{5D165B03-B606-6B03-AC84-5F7365001296}"/>
              </a:ext>
            </a:extLst>
          </p:cNvPr>
          <p:cNvPicPr>
            <a:picLocks noChangeAspect="1"/>
          </p:cNvPicPr>
          <p:nvPr/>
        </p:nvPicPr>
        <p:blipFill rotWithShape="1">
          <a:blip r:embed="rId4"/>
          <a:srcRect l="61561" t="35109" r="13489" b="19160"/>
          <a:stretch/>
        </p:blipFill>
        <p:spPr>
          <a:xfrm>
            <a:off x="8220393" y="2519395"/>
            <a:ext cx="1701025" cy="1618047"/>
          </a:xfrm>
          <a:prstGeom prst="rect">
            <a:avLst/>
          </a:prstGeom>
        </p:spPr>
      </p:pic>
      <p:sp>
        <p:nvSpPr>
          <p:cNvPr id="7" name="Textfeld 6">
            <a:extLst>
              <a:ext uri="{FF2B5EF4-FFF2-40B4-BE49-F238E27FC236}">
                <a16:creationId xmlns:a16="http://schemas.microsoft.com/office/drawing/2014/main" id="{A565738A-1DE2-5B86-2CA2-501BBF3D12DE}"/>
              </a:ext>
            </a:extLst>
          </p:cNvPr>
          <p:cNvSpPr txBox="1"/>
          <p:nvPr/>
        </p:nvSpPr>
        <p:spPr>
          <a:xfrm>
            <a:off x="4636738" y="5958123"/>
            <a:ext cx="76388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bg1">
                    <a:lumMod val="65000"/>
                  </a:schemeClr>
                </a:solidFill>
                <a:effectLst/>
                <a:highlight>
                  <a:srgbClr val="FFFFFF"/>
                </a:highlight>
                <a:latin typeface="Arial" panose="020B0604020202020204" pitchFamily="34" charset="0"/>
                <a:cs typeface="Arial" panose="020B0604020202020204" pitchFamily="34" charset="0"/>
              </a:rPr>
              <a:t>(</a:t>
            </a:r>
            <a:r>
              <a:rPr lang="de-DE" sz="1200" dirty="0">
                <a:solidFill>
                  <a:schemeClr val="bg1">
                    <a:lumMod val="65000"/>
                  </a:schemeClr>
                </a:solidFill>
                <a:highlight>
                  <a:srgbClr val="FFFFFF"/>
                </a:highlight>
                <a:latin typeface="Arial" panose="020B0604020202020204" pitchFamily="34" charset="0"/>
                <a:cs typeface="Arial" panose="020B0604020202020204" pitchFamily="34" charset="0"/>
              </a:rPr>
              <a:t>Krauthausen, 2018; Selter &amp; </a:t>
            </a:r>
            <a:r>
              <a:rPr lang="de-DE" sz="1200" dirty="0" err="1">
                <a:solidFill>
                  <a:schemeClr val="bg1">
                    <a:lumMod val="65000"/>
                  </a:schemeClr>
                </a:solidFill>
                <a:highlight>
                  <a:srgbClr val="FFFFFF"/>
                </a:highlight>
                <a:latin typeface="Arial" panose="020B0604020202020204" pitchFamily="34" charset="0"/>
                <a:cs typeface="Arial" panose="020B0604020202020204" pitchFamily="34" charset="0"/>
              </a:rPr>
              <a:t>Zannetin</a:t>
            </a:r>
            <a:r>
              <a:rPr lang="de-DE" sz="1200" dirty="0">
                <a:solidFill>
                  <a:schemeClr val="bg1">
                    <a:lumMod val="65000"/>
                  </a:schemeClr>
                </a:solidFill>
                <a:highlight>
                  <a:srgbClr val="FFFFFF"/>
                </a:highlight>
                <a:latin typeface="Arial" panose="020B0604020202020204" pitchFamily="34" charset="0"/>
                <a:cs typeface="Arial" panose="020B0604020202020204" pitchFamily="34" charset="0"/>
              </a:rPr>
              <a:t>, 2018; Padberg &amp; Benz, 2021; </a:t>
            </a:r>
            <a:r>
              <a:rPr lang="de-DE" sz="1200" b="0" i="0" u="none" strike="noStrike" dirty="0">
                <a:solidFill>
                  <a:schemeClr val="bg1">
                    <a:lumMod val="65000"/>
                  </a:schemeClr>
                </a:solidFill>
                <a:effectLst/>
                <a:highlight>
                  <a:srgbClr val="FFFFFF"/>
                </a:highlight>
                <a:latin typeface="Arial" panose="020B0604020202020204" pitchFamily="34" charset="0"/>
                <a:cs typeface="Arial" panose="020B0604020202020204" pitchFamily="34" charset="0"/>
              </a:rPr>
              <a:t>Abb.: https://</a:t>
            </a:r>
            <a:r>
              <a:rPr lang="de-DE" sz="1200" b="0" i="0" u="none" strike="noStrike" dirty="0" err="1">
                <a:solidFill>
                  <a:schemeClr val="bg1">
                    <a:lumMod val="65000"/>
                  </a:schemeClr>
                </a:solidFill>
                <a:effectLst/>
                <a:highlight>
                  <a:srgbClr val="FFFFFF"/>
                </a:highlight>
                <a:latin typeface="Arial" panose="020B0604020202020204" pitchFamily="34" charset="0"/>
                <a:cs typeface="Arial" panose="020B0604020202020204" pitchFamily="34" charset="0"/>
              </a:rPr>
              <a:t>mahiko.dzlm.de</a:t>
            </a:r>
            <a:r>
              <a:rPr lang="de-DE" sz="1200" b="0" i="0" u="none" strike="noStrike" dirty="0">
                <a:solidFill>
                  <a:schemeClr val="bg1">
                    <a:lumMod val="65000"/>
                  </a:schemeClr>
                </a:solidFill>
                <a:effectLst/>
                <a:highlight>
                  <a:srgbClr val="FFFFFF"/>
                </a:highlight>
                <a:latin typeface="Arial" panose="020B0604020202020204" pitchFamily="34" charset="0"/>
                <a:cs typeface="Arial" panose="020B0604020202020204" pitchFamily="34" charset="0"/>
              </a:rPr>
              <a:t>/</a:t>
            </a:r>
            <a:r>
              <a:rPr lang="de-DE" sz="1200" b="0" i="0" u="none" strike="noStrike" dirty="0" err="1">
                <a:solidFill>
                  <a:schemeClr val="bg1">
                    <a:lumMod val="65000"/>
                  </a:schemeClr>
                </a:solidFill>
                <a:effectLst/>
                <a:highlight>
                  <a:srgbClr val="FFFFFF"/>
                </a:highlight>
                <a:latin typeface="Arial" panose="020B0604020202020204" pitchFamily="34" charset="0"/>
                <a:cs typeface="Arial" panose="020B0604020202020204" pitchFamily="34" charset="0"/>
              </a:rPr>
              <a:t>node</a:t>
            </a:r>
            <a:r>
              <a:rPr lang="de-DE" sz="1200" b="0" i="0" u="none" strike="noStrike" dirty="0">
                <a:solidFill>
                  <a:schemeClr val="bg1">
                    <a:lumMod val="65000"/>
                  </a:schemeClr>
                </a:solidFill>
                <a:effectLst/>
                <a:highlight>
                  <a:srgbClr val="FFFFFF"/>
                </a:highlight>
                <a:latin typeface="Arial" panose="020B0604020202020204" pitchFamily="34" charset="0"/>
                <a:cs typeface="Arial" panose="020B0604020202020204" pitchFamily="34" charset="0"/>
              </a:rPr>
              <a:t>/187)</a:t>
            </a:r>
            <a:endParaRPr lang="de-DE" sz="12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02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8C39D-C591-0A90-FEEA-B8ADBF0B0967}"/>
              </a:ext>
            </a:extLst>
          </p:cNvPr>
          <p:cNvSpPr>
            <a:spLocks noGrp="1"/>
          </p:cNvSpPr>
          <p:nvPr>
            <p:ph type="title"/>
          </p:nvPr>
        </p:nvSpPr>
        <p:spPr/>
        <p:txBody>
          <a:bodyPr/>
          <a:lstStyle/>
          <a:p>
            <a:r>
              <a:rPr lang="de-DE" dirty="0"/>
              <a:t>(Halb-)Schriftliche Subtraktion verstehen</a:t>
            </a:r>
          </a:p>
        </p:txBody>
      </p:sp>
      <p:sp>
        <p:nvSpPr>
          <p:cNvPr id="4" name="Inhaltsplatzhalter 3">
            <a:extLst>
              <a:ext uri="{FF2B5EF4-FFF2-40B4-BE49-F238E27FC236}">
                <a16:creationId xmlns:a16="http://schemas.microsoft.com/office/drawing/2014/main" id="{44D124BD-220B-E80F-CD00-B67234B59D77}"/>
              </a:ext>
            </a:extLst>
          </p:cNvPr>
          <p:cNvSpPr>
            <a:spLocks noGrp="1"/>
          </p:cNvSpPr>
          <p:nvPr>
            <p:ph idx="1"/>
          </p:nvPr>
        </p:nvSpPr>
        <p:spPr>
          <a:xfrm>
            <a:off x="6980572" y="1572779"/>
            <a:ext cx="4862088" cy="4150466"/>
          </a:xfrm>
        </p:spPr>
        <p:txBody>
          <a:bodyPr anchor="t"/>
          <a:lstStyle/>
          <a:p>
            <a:pPr marL="0" indent="0">
              <a:lnSpc>
                <a:spcPct val="114000"/>
              </a:lnSpc>
              <a:spcBef>
                <a:spcPts val="600"/>
              </a:spcBef>
              <a:spcAft>
                <a:spcPts val="600"/>
              </a:spcAft>
              <a:buNone/>
            </a:pPr>
            <a:r>
              <a:rPr lang="de-DE" b="1" dirty="0">
                <a:solidFill>
                  <a:srgbClr val="327A86"/>
                </a:solidFill>
              </a:rPr>
              <a:t>Entbündeln mit Abziehen: </a:t>
            </a:r>
          </a:p>
          <a:p>
            <a:pPr algn="just">
              <a:lnSpc>
                <a:spcPct val="114000"/>
              </a:lnSpc>
              <a:spcBef>
                <a:spcPts val="600"/>
              </a:spcBef>
              <a:buFont typeface="Wingdings" pitchFamily="2" charset="77"/>
              <a:buChar char="§"/>
            </a:pPr>
            <a:r>
              <a:rPr lang="de-DE" sz="1600" b="1" dirty="0"/>
              <a:t>Vorstellungsaufbau</a:t>
            </a:r>
            <a:r>
              <a:rPr lang="de-DE" sz="1600" dirty="0"/>
              <a:t> mithilfe von Würfelmaterial möglich </a:t>
            </a:r>
            <a:r>
              <a:rPr lang="de-DE" sz="1200" dirty="0">
                <a:solidFill>
                  <a:schemeClr val="bg1">
                    <a:lumMod val="65000"/>
                  </a:schemeClr>
                </a:solidFill>
              </a:rPr>
              <a:t>(Padberg &amp; Benz 2021)</a:t>
            </a:r>
          </a:p>
          <a:p>
            <a:pPr algn="just">
              <a:lnSpc>
                <a:spcPct val="114000"/>
              </a:lnSpc>
              <a:spcBef>
                <a:spcPts val="600"/>
              </a:spcBef>
              <a:buFont typeface="Wingdings" pitchFamily="2" charset="77"/>
              <a:buChar char="§"/>
            </a:pPr>
            <a:r>
              <a:rPr lang="de-DE" sz="1600" b="1" dirty="0"/>
              <a:t>begründetes Verständnis</a:t>
            </a:r>
            <a:r>
              <a:rPr lang="de-DE" sz="1600" dirty="0"/>
              <a:t> besonders </a:t>
            </a:r>
            <a:r>
              <a:rPr lang="de-DE" sz="1600" b="1" dirty="0"/>
              <a:t>hoch</a:t>
            </a:r>
            <a:r>
              <a:rPr lang="de-DE" sz="1600" dirty="0"/>
              <a:t> im Gegensatz zur Erweiterungstechnik </a:t>
            </a:r>
            <a:r>
              <a:rPr lang="de-DE" sz="1200" dirty="0">
                <a:solidFill>
                  <a:schemeClr val="bg1">
                    <a:lumMod val="65000"/>
                  </a:schemeClr>
                </a:solidFill>
              </a:rPr>
              <a:t>(Jensen &amp; Gasteiger, 2019)</a:t>
            </a:r>
          </a:p>
          <a:p>
            <a:pPr algn="just">
              <a:lnSpc>
                <a:spcPct val="114000"/>
              </a:lnSpc>
              <a:spcBef>
                <a:spcPts val="600"/>
              </a:spcBef>
              <a:buFont typeface="Wingdings" pitchFamily="2" charset="77"/>
              <a:buChar char="§"/>
            </a:pPr>
            <a:r>
              <a:rPr lang="de-DE" sz="1600" b="1" dirty="0" err="1"/>
              <a:t>Verständnisbasierung</a:t>
            </a:r>
            <a:r>
              <a:rPr lang="de-DE" sz="1600" dirty="0"/>
              <a:t> gelingt besonders bei Anknüpfung an Vorwissen: </a:t>
            </a:r>
            <a:r>
              <a:rPr lang="de-DE" sz="1600" b="1" dirty="0"/>
              <a:t>Herleitung</a:t>
            </a:r>
            <a:r>
              <a:rPr lang="de-DE" sz="1600" dirty="0"/>
              <a:t> aus oder in Beziehung setzen zu </a:t>
            </a:r>
            <a:r>
              <a:rPr lang="de-DE" sz="1600" b="1" dirty="0"/>
              <a:t>halbschriftlichen Strategien</a:t>
            </a:r>
            <a:r>
              <a:rPr lang="de-DE" sz="1600" dirty="0"/>
              <a:t>, z.B. Stellenweise mit Entbündeln möglich </a:t>
            </a:r>
            <a:r>
              <a:rPr lang="de-DE" sz="1200" dirty="0">
                <a:solidFill>
                  <a:schemeClr val="bg1">
                    <a:lumMod val="65000"/>
                  </a:schemeClr>
                </a:solidFill>
              </a:rPr>
              <a:t>(Selter &amp; </a:t>
            </a:r>
            <a:r>
              <a:rPr lang="de-DE" sz="1200" dirty="0" err="1">
                <a:solidFill>
                  <a:schemeClr val="bg1">
                    <a:lumMod val="65000"/>
                  </a:schemeClr>
                </a:solidFill>
              </a:rPr>
              <a:t>Zannetin</a:t>
            </a:r>
            <a:r>
              <a:rPr lang="de-DE" sz="1200" dirty="0">
                <a:solidFill>
                  <a:schemeClr val="bg1">
                    <a:lumMod val="65000"/>
                  </a:schemeClr>
                </a:solidFill>
              </a:rPr>
              <a:t>, 2018)</a:t>
            </a:r>
          </a:p>
          <a:p>
            <a:endParaRPr lang="de-DE" dirty="0"/>
          </a:p>
          <a:p>
            <a:endParaRPr lang="de-DE" dirty="0"/>
          </a:p>
        </p:txBody>
      </p:sp>
      <p:graphicFrame>
        <p:nvGraphicFramePr>
          <p:cNvPr id="5" name="Tabelle 4">
            <a:extLst>
              <a:ext uri="{FF2B5EF4-FFF2-40B4-BE49-F238E27FC236}">
                <a16:creationId xmlns:a16="http://schemas.microsoft.com/office/drawing/2014/main" id="{668C2A24-5C29-FEE7-D409-D348D16DC6DF}"/>
              </a:ext>
            </a:extLst>
          </p:cNvPr>
          <p:cNvGraphicFramePr>
            <a:graphicFrameLocks noGrp="1"/>
          </p:cNvGraphicFramePr>
          <p:nvPr>
            <p:extLst>
              <p:ext uri="{D42A27DB-BD31-4B8C-83A1-F6EECF244321}">
                <p14:modId xmlns:p14="http://schemas.microsoft.com/office/powerpoint/2010/main" val="2231406005"/>
              </p:ext>
            </p:extLst>
          </p:nvPr>
        </p:nvGraphicFramePr>
        <p:xfrm>
          <a:off x="944750" y="1558383"/>
          <a:ext cx="5151252" cy="1496661"/>
        </p:xfrm>
        <a:graphic>
          <a:graphicData uri="http://schemas.openxmlformats.org/drawingml/2006/table">
            <a:tbl>
              <a:tblPr firstRow="1" bandRow="1">
                <a:tableStyleId>{5940675A-B579-460E-94D1-54222C63F5DA}</a:tableStyleId>
              </a:tblPr>
              <a:tblGrid>
                <a:gridCol w="1287813">
                  <a:extLst>
                    <a:ext uri="{9D8B030D-6E8A-4147-A177-3AD203B41FA5}">
                      <a16:colId xmlns:a16="http://schemas.microsoft.com/office/drawing/2014/main" val="2935433256"/>
                    </a:ext>
                  </a:extLst>
                </a:gridCol>
                <a:gridCol w="1287813">
                  <a:extLst>
                    <a:ext uri="{9D8B030D-6E8A-4147-A177-3AD203B41FA5}">
                      <a16:colId xmlns:a16="http://schemas.microsoft.com/office/drawing/2014/main" val="1014456023"/>
                    </a:ext>
                  </a:extLst>
                </a:gridCol>
                <a:gridCol w="1287813">
                  <a:extLst>
                    <a:ext uri="{9D8B030D-6E8A-4147-A177-3AD203B41FA5}">
                      <a16:colId xmlns:a16="http://schemas.microsoft.com/office/drawing/2014/main" val="1519553231"/>
                    </a:ext>
                  </a:extLst>
                </a:gridCol>
                <a:gridCol w="1287813">
                  <a:extLst>
                    <a:ext uri="{9D8B030D-6E8A-4147-A177-3AD203B41FA5}">
                      <a16:colId xmlns:a16="http://schemas.microsoft.com/office/drawing/2014/main" val="696717943"/>
                    </a:ext>
                  </a:extLst>
                </a:gridCol>
              </a:tblGrid>
              <a:tr h="498887">
                <a:tc>
                  <a:txBody>
                    <a:bodyPr/>
                    <a:lstStyle/>
                    <a:p>
                      <a:endParaRPr lang="de-DE" sz="1400">
                        <a:latin typeface="Arial" panose="020B0604020202020204" pitchFamily="34" charset="0"/>
                        <a:cs typeface="Arial" panose="020B0604020202020204" pitchFamily="34" charset="0"/>
                      </a:endParaRPr>
                    </a:p>
                  </a:txBody>
                  <a:tcPr anchor="ctr"/>
                </a:tc>
                <a:tc>
                  <a:txBody>
                    <a:bodyPr/>
                    <a:lstStyle/>
                    <a:p>
                      <a:pPr algn="ctr"/>
                      <a:r>
                        <a:rPr lang="de-DE" sz="1400" b="1" dirty="0">
                          <a:latin typeface="Arial" panose="020B0604020202020204" pitchFamily="34" charset="0"/>
                          <a:cs typeface="Arial" panose="020B0604020202020204" pitchFamily="34" charset="0"/>
                        </a:rPr>
                        <a:t>Entbündeln</a:t>
                      </a:r>
                    </a:p>
                  </a:txBody>
                  <a:tcPr anchor="ctr"/>
                </a:tc>
                <a:tc>
                  <a:txBody>
                    <a:bodyPr/>
                    <a:lstStyle/>
                    <a:p>
                      <a:pPr algn="ctr"/>
                      <a:r>
                        <a:rPr lang="de-DE" sz="1400" b="1" dirty="0">
                          <a:latin typeface="Arial" panose="020B0604020202020204" pitchFamily="34" charset="0"/>
                          <a:cs typeface="Arial" panose="020B0604020202020204" pitchFamily="34" charset="0"/>
                        </a:rPr>
                        <a:t>Erweitern</a:t>
                      </a:r>
                    </a:p>
                  </a:txBody>
                  <a:tcPr anchor="ctr"/>
                </a:tc>
                <a:tc>
                  <a:txBody>
                    <a:bodyPr/>
                    <a:lstStyle/>
                    <a:p>
                      <a:pPr algn="ctr"/>
                      <a:r>
                        <a:rPr lang="de-DE" sz="1400" b="1" dirty="0">
                          <a:latin typeface="Arial" panose="020B0604020202020204" pitchFamily="34" charset="0"/>
                          <a:cs typeface="Arial" panose="020B0604020202020204" pitchFamily="34" charset="0"/>
                        </a:rPr>
                        <a:t>Auffüllen</a:t>
                      </a:r>
                    </a:p>
                  </a:txBody>
                  <a:tcPr anchor="ctr"/>
                </a:tc>
                <a:extLst>
                  <a:ext uri="{0D108BD9-81ED-4DB2-BD59-A6C34878D82A}">
                    <a16:rowId xmlns:a16="http://schemas.microsoft.com/office/drawing/2014/main" val="448524540"/>
                  </a:ext>
                </a:extLst>
              </a:tr>
              <a:tr h="498887">
                <a:tc>
                  <a:txBody>
                    <a:bodyPr/>
                    <a:lstStyle/>
                    <a:p>
                      <a:r>
                        <a:rPr lang="de-DE" sz="1400" b="1" dirty="0">
                          <a:latin typeface="Arial" panose="020B0604020202020204" pitchFamily="34" charset="0"/>
                          <a:cs typeface="Arial" panose="020B0604020202020204" pitchFamily="34" charset="0"/>
                        </a:rPr>
                        <a:t>Abziehen</a:t>
                      </a:r>
                    </a:p>
                  </a:txBody>
                  <a:tcPr anchor="ctr"/>
                </a:tc>
                <a:tc>
                  <a:txBody>
                    <a:bodyPr/>
                    <a:lstStyle/>
                    <a:p>
                      <a:pPr algn="ctr"/>
                      <a:r>
                        <a:rPr lang="de-DE" sz="1400" dirty="0">
                          <a:latin typeface="Arial" panose="020B0604020202020204" pitchFamily="34" charset="0"/>
                          <a:cs typeface="Arial" panose="020B0604020202020204" pitchFamily="34" charset="0"/>
                        </a:rPr>
                        <a:t>x</a:t>
                      </a:r>
                    </a:p>
                  </a:txBody>
                  <a:tcPr anchor="ctr"/>
                </a:tc>
                <a:tc>
                  <a:txBody>
                    <a:bodyPr/>
                    <a:lstStyle/>
                    <a:p>
                      <a:pPr algn="ctr"/>
                      <a:r>
                        <a:rPr lang="de-DE" sz="1400" dirty="0">
                          <a:latin typeface="Arial" panose="020B0604020202020204" pitchFamily="34" charset="0"/>
                          <a:cs typeface="Arial" panose="020B0604020202020204" pitchFamily="34" charset="0"/>
                        </a:rPr>
                        <a:t>x</a:t>
                      </a:r>
                    </a:p>
                  </a:txBody>
                  <a:tcPr anchor="ctr"/>
                </a:tc>
                <a:tc>
                  <a:txBody>
                    <a:bodyPr/>
                    <a:lstStyle/>
                    <a:p>
                      <a:pPr algn="ctr"/>
                      <a:endParaRPr lang="de-DE"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8854799"/>
                  </a:ext>
                </a:extLst>
              </a:tr>
              <a:tr h="498887">
                <a:tc>
                  <a:txBody>
                    <a:bodyPr/>
                    <a:lstStyle/>
                    <a:p>
                      <a:r>
                        <a:rPr lang="de-DE" sz="1400" b="1" dirty="0">
                          <a:latin typeface="Arial" panose="020B0604020202020204" pitchFamily="34" charset="0"/>
                          <a:cs typeface="Arial" panose="020B0604020202020204" pitchFamily="34" charset="0"/>
                        </a:rPr>
                        <a:t>Ergänzen</a:t>
                      </a:r>
                    </a:p>
                  </a:txBody>
                  <a:tcPr anchor="ctr"/>
                </a:tc>
                <a:tc>
                  <a:txBody>
                    <a:bodyPr/>
                    <a:lstStyle/>
                    <a:p>
                      <a:pPr algn="ctr"/>
                      <a:r>
                        <a:rPr lang="de-DE" sz="1400" dirty="0">
                          <a:latin typeface="Arial" panose="020B0604020202020204" pitchFamily="34" charset="0"/>
                          <a:cs typeface="Arial" panose="020B0604020202020204" pitchFamily="34" charset="0"/>
                        </a:rPr>
                        <a:t>x</a:t>
                      </a:r>
                    </a:p>
                  </a:txBody>
                  <a:tcPr anchor="ctr"/>
                </a:tc>
                <a:tc>
                  <a:txBody>
                    <a:bodyPr/>
                    <a:lstStyle/>
                    <a:p>
                      <a:pPr algn="ctr"/>
                      <a:r>
                        <a:rPr lang="de-DE" sz="1400" dirty="0">
                          <a:latin typeface="Arial" panose="020B0604020202020204" pitchFamily="34" charset="0"/>
                          <a:cs typeface="Arial" panose="020B0604020202020204" pitchFamily="34" charset="0"/>
                        </a:rPr>
                        <a:t>x</a:t>
                      </a:r>
                    </a:p>
                  </a:txBody>
                  <a:tcPr anchor="ctr"/>
                </a:tc>
                <a:tc>
                  <a:txBody>
                    <a:bodyPr/>
                    <a:lstStyle/>
                    <a:p>
                      <a:pPr algn="ctr"/>
                      <a:r>
                        <a:rPr lang="de-DE" sz="1400" dirty="0">
                          <a:latin typeface="Arial" panose="020B0604020202020204" pitchFamily="34" charset="0"/>
                          <a:cs typeface="Arial" panose="020B0604020202020204" pitchFamily="34" charset="0"/>
                        </a:rPr>
                        <a:t>x</a:t>
                      </a:r>
                    </a:p>
                  </a:txBody>
                  <a:tcPr anchor="ctr"/>
                </a:tc>
                <a:extLst>
                  <a:ext uri="{0D108BD9-81ED-4DB2-BD59-A6C34878D82A}">
                    <a16:rowId xmlns:a16="http://schemas.microsoft.com/office/drawing/2014/main" val="2307758395"/>
                  </a:ext>
                </a:extLst>
              </a:tr>
            </a:tbl>
          </a:graphicData>
        </a:graphic>
      </p:graphicFrame>
      <p:sp>
        <p:nvSpPr>
          <p:cNvPr id="10" name="Rechteck 9">
            <a:extLst>
              <a:ext uri="{FF2B5EF4-FFF2-40B4-BE49-F238E27FC236}">
                <a16:creationId xmlns:a16="http://schemas.microsoft.com/office/drawing/2014/main" id="{E382D145-35C0-731A-C51D-8726B8C3B50A}"/>
              </a:ext>
            </a:extLst>
          </p:cNvPr>
          <p:cNvSpPr/>
          <p:nvPr/>
        </p:nvSpPr>
        <p:spPr>
          <a:xfrm>
            <a:off x="2234305" y="2056360"/>
            <a:ext cx="1281600" cy="504000"/>
          </a:xfrm>
          <a:prstGeom prst="rect">
            <a:avLst/>
          </a:prstGeom>
          <a:solidFill>
            <a:srgbClr val="9ED4DC">
              <a:alpha val="5330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0FD8BCE9-D654-7FD4-DCE8-946D18EB24E2}"/>
              </a:ext>
            </a:extLst>
          </p:cNvPr>
          <p:cNvPicPr>
            <a:picLocks noChangeAspect="1"/>
          </p:cNvPicPr>
          <p:nvPr/>
        </p:nvPicPr>
        <p:blipFill rotWithShape="1">
          <a:blip r:embed="rId3"/>
          <a:srcRect l="455" r="14298"/>
          <a:stretch/>
        </p:blipFill>
        <p:spPr>
          <a:xfrm>
            <a:off x="203078" y="3268818"/>
            <a:ext cx="6625653" cy="2307961"/>
          </a:xfrm>
          <a:prstGeom prst="rect">
            <a:avLst/>
          </a:prstGeom>
          <a:ln>
            <a:solidFill>
              <a:srgbClr val="9ED4DC"/>
            </a:solidFill>
          </a:ln>
        </p:spPr>
      </p:pic>
      <p:sp>
        <p:nvSpPr>
          <p:cNvPr id="3" name="Textfeld 2">
            <a:extLst>
              <a:ext uri="{FF2B5EF4-FFF2-40B4-BE49-F238E27FC236}">
                <a16:creationId xmlns:a16="http://schemas.microsoft.com/office/drawing/2014/main" id="{5CB4BF0B-FCE5-074F-CBA4-C692C1B8ECB9}"/>
              </a:ext>
            </a:extLst>
          </p:cNvPr>
          <p:cNvSpPr txBox="1"/>
          <p:nvPr/>
        </p:nvSpPr>
        <p:spPr>
          <a:xfrm>
            <a:off x="9335128" y="5935443"/>
            <a:ext cx="2856872" cy="276999"/>
          </a:xfrm>
          <a:prstGeom prst="rect">
            <a:avLst/>
          </a:prstGeom>
          <a:noFill/>
        </p:spPr>
        <p:txBody>
          <a:bodyPr wrap="none" rtlCol="0">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https://pikas.dzlm.de/node/1572)</a:t>
            </a:r>
          </a:p>
        </p:txBody>
      </p:sp>
    </p:spTree>
    <p:extLst>
      <p:ext uri="{BB962C8B-B14F-4D97-AF65-F5344CB8AC3E}">
        <p14:creationId xmlns:p14="http://schemas.microsoft.com/office/powerpoint/2010/main" val="360889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40E0F-A388-C2C5-D190-1CCF728D6746}"/>
              </a:ext>
            </a:extLst>
          </p:cNvPr>
          <p:cNvSpPr>
            <a:spLocks noGrp="1"/>
          </p:cNvSpPr>
          <p:nvPr>
            <p:ph type="title"/>
          </p:nvPr>
        </p:nvSpPr>
        <p:spPr>
          <a:xfrm>
            <a:off x="1461897" y="382774"/>
            <a:ext cx="10439589" cy="603704"/>
          </a:xfrm>
        </p:spPr>
        <p:txBody>
          <a:bodyPr>
            <a:noAutofit/>
          </a:bodyPr>
          <a:lstStyle/>
          <a:p>
            <a:pPr lvl="1">
              <a:buClr>
                <a:srgbClr val="327A86"/>
              </a:buClr>
            </a:pPr>
            <a:r>
              <a:rPr lang="de-DE" sz="2800" b="1" dirty="0"/>
              <a:t>Beispielhafte Erarbeitung des Abziehens mit Entbündeln</a:t>
            </a:r>
          </a:p>
        </p:txBody>
      </p:sp>
      <p:sp>
        <p:nvSpPr>
          <p:cNvPr id="4" name="Inhaltsplatzhalter 3">
            <a:extLst>
              <a:ext uri="{FF2B5EF4-FFF2-40B4-BE49-F238E27FC236}">
                <a16:creationId xmlns:a16="http://schemas.microsoft.com/office/drawing/2014/main" id="{EBC450F1-FFE6-41FA-8CE2-1AA02528976C}"/>
              </a:ext>
            </a:extLst>
          </p:cNvPr>
          <p:cNvSpPr>
            <a:spLocks noGrp="1"/>
          </p:cNvSpPr>
          <p:nvPr>
            <p:ph idx="1"/>
          </p:nvPr>
        </p:nvSpPr>
        <p:spPr>
          <a:xfrm>
            <a:off x="3936672" y="2682310"/>
            <a:ext cx="7964815" cy="3485168"/>
          </a:xfrm>
        </p:spPr>
        <p:txBody>
          <a:bodyPr/>
          <a:lstStyle/>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endParaRPr lang="de-DE" dirty="0"/>
          </a:p>
        </p:txBody>
      </p:sp>
      <p:sp>
        <p:nvSpPr>
          <p:cNvPr id="7" name="Abgerundetes Rechteck 6">
            <a:extLst>
              <a:ext uri="{FF2B5EF4-FFF2-40B4-BE49-F238E27FC236}">
                <a16:creationId xmlns:a16="http://schemas.microsoft.com/office/drawing/2014/main" id="{7A2899A8-FEA7-880D-9A70-F0B8E8E151EC}"/>
              </a:ext>
            </a:extLst>
          </p:cNvPr>
          <p:cNvSpPr/>
          <p:nvPr/>
        </p:nvSpPr>
        <p:spPr>
          <a:xfrm>
            <a:off x="290513" y="1266476"/>
            <a:ext cx="7964815" cy="958194"/>
          </a:xfrm>
          <a:prstGeom prst="roundRect">
            <a:avLst/>
          </a:prstGeom>
          <a:solidFill>
            <a:srgbClr val="9ED4D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500" dirty="0">
                <a:solidFill>
                  <a:schemeClr val="tx1"/>
                </a:solidFill>
                <a:latin typeface="Arial" panose="020B0604020202020204" pitchFamily="34" charset="0"/>
                <a:cs typeface="Arial" panose="020B0604020202020204" pitchFamily="34" charset="0"/>
              </a:rPr>
              <a:t>1. Stellenweise subtrahieren mit Würfelmaterial</a:t>
            </a:r>
          </a:p>
        </p:txBody>
      </p:sp>
      <p:sp>
        <p:nvSpPr>
          <p:cNvPr id="8" name="Abgerundetes Rechteck 7">
            <a:extLst>
              <a:ext uri="{FF2B5EF4-FFF2-40B4-BE49-F238E27FC236}">
                <a16:creationId xmlns:a16="http://schemas.microsoft.com/office/drawing/2014/main" id="{FECC780B-00B9-83D2-E34B-BD1AD39A642F}"/>
              </a:ext>
            </a:extLst>
          </p:cNvPr>
          <p:cNvSpPr/>
          <p:nvPr/>
        </p:nvSpPr>
        <p:spPr>
          <a:xfrm>
            <a:off x="290513" y="2872624"/>
            <a:ext cx="7964815" cy="958195"/>
          </a:xfrm>
          <a:prstGeom prst="roundRect">
            <a:avLst/>
          </a:prstGeom>
          <a:solidFill>
            <a:srgbClr val="9ED4D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500" dirty="0">
                <a:solidFill>
                  <a:schemeClr val="tx1"/>
                </a:solidFill>
                <a:latin typeface="Arial" panose="020B0604020202020204" pitchFamily="34" charset="0"/>
                <a:cs typeface="Arial" panose="020B0604020202020204" pitchFamily="34" charset="0"/>
              </a:rPr>
              <a:t>2. Schriftlich subtrahieren mit Entbündeln</a:t>
            </a:r>
          </a:p>
        </p:txBody>
      </p:sp>
      <p:sp>
        <p:nvSpPr>
          <p:cNvPr id="9" name="Abgerundetes Rechteck 8">
            <a:extLst>
              <a:ext uri="{FF2B5EF4-FFF2-40B4-BE49-F238E27FC236}">
                <a16:creationId xmlns:a16="http://schemas.microsoft.com/office/drawing/2014/main" id="{B334859D-5B9A-7B69-62E1-9B277AAC0399}"/>
              </a:ext>
            </a:extLst>
          </p:cNvPr>
          <p:cNvSpPr/>
          <p:nvPr/>
        </p:nvSpPr>
        <p:spPr>
          <a:xfrm>
            <a:off x="290513" y="4463584"/>
            <a:ext cx="7964815" cy="958195"/>
          </a:xfrm>
          <a:prstGeom prst="roundRect">
            <a:avLst/>
          </a:prstGeom>
          <a:solidFill>
            <a:srgbClr val="9ED4D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500" dirty="0">
                <a:solidFill>
                  <a:schemeClr val="tx1"/>
                </a:solidFill>
                <a:latin typeface="Arial" panose="020B0604020202020204" pitchFamily="34" charset="0"/>
                <a:cs typeface="Arial" panose="020B0604020202020204" pitchFamily="34" charset="0"/>
              </a:rPr>
              <a:t>3. Schriftlich subtrahieren produktiv üben</a:t>
            </a:r>
          </a:p>
        </p:txBody>
      </p:sp>
      <p:pic>
        <p:nvPicPr>
          <p:cNvPr id="13" name="Grafik 12">
            <a:extLst>
              <a:ext uri="{FF2B5EF4-FFF2-40B4-BE49-F238E27FC236}">
                <a16:creationId xmlns:a16="http://schemas.microsoft.com/office/drawing/2014/main" id="{520AF4FA-B25F-2AF3-DD55-902578E7E67F}"/>
              </a:ext>
            </a:extLst>
          </p:cNvPr>
          <p:cNvPicPr>
            <a:picLocks noChangeAspect="1"/>
          </p:cNvPicPr>
          <p:nvPr/>
        </p:nvPicPr>
        <p:blipFill>
          <a:blip r:embed="rId3"/>
          <a:stretch>
            <a:fillRect/>
          </a:stretch>
        </p:blipFill>
        <p:spPr>
          <a:xfrm>
            <a:off x="8389189" y="1221886"/>
            <a:ext cx="1586865" cy="1155700"/>
          </a:xfrm>
          <a:prstGeom prst="rect">
            <a:avLst/>
          </a:prstGeom>
        </p:spPr>
      </p:pic>
      <p:pic>
        <p:nvPicPr>
          <p:cNvPr id="14" name="Grafik 13">
            <a:extLst>
              <a:ext uri="{FF2B5EF4-FFF2-40B4-BE49-F238E27FC236}">
                <a16:creationId xmlns:a16="http://schemas.microsoft.com/office/drawing/2014/main" id="{533F9562-965F-22A7-2433-00038DE5A497}"/>
              </a:ext>
            </a:extLst>
          </p:cNvPr>
          <p:cNvPicPr>
            <a:picLocks noChangeAspect="1"/>
          </p:cNvPicPr>
          <p:nvPr/>
        </p:nvPicPr>
        <p:blipFill>
          <a:blip r:embed="rId4"/>
          <a:stretch>
            <a:fillRect/>
          </a:stretch>
        </p:blipFill>
        <p:spPr>
          <a:xfrm>
            <a:off x="10078489" y="1413875"/>
            <a:ext cx="1927196" cy="771722"/>
          </a:xfrm>
          <a:prstGeom prst="rect">
            <a:avLst/>
          </a:prstGeom>
        </p:spPr>
      </p:pic>
      <p:pic>
        <p:nvPicPr>
          <p:cNvPr id="15" name="Grafik 14">
            <a:extLst>
              <a:ext uri="{FF2B5EF4-FFF2-40B4-BE49-F238E27FC236}">
                <a16:creationId xmlns:a16="http://schemas.microsoft.com/office/drawing/2014/main" id="{E7C789AC-5C65-271B-2FC3-6DA759A4E159}"/>
              </a:ext>
            </a:extLst>
          </p:cNvPr>
          <p:cNvPicPr>
            <a:picLocks noChangeAspect="1"/>
          </p:cNvPicPr>
          <p:nvPr/>
        </p:nvPicPr>
        <p:blipFill rotWithShape="1">
          <a:blip r:embed="rId5"/>
          <a:srcRect l="61561" t="35109" r="13489" b="19160"/>
          <a:stretch/>
        </p:blipFill>
        <p:spPr>
          <a:xfrm>
            <a:off x="10535765" y="2801564"/>
            <a:ext cx="1147063" cy="1091108"/>
          </a:xfrm>
          <a:prstGeom prst="rect">
            <a:avLst/>
          </a:prstGeom>
        </p:spPr>
      </p:pic>
      <p:pic>
        <p:nvPicPr>
          <p:cNvPr id="16" name="Grafik 15">
            <a:extLst>
              <a:ext uri="{FF2B5EF4-FFF2-40B4-BE49-F238E27FC236}">
                <a16:creationId xmlns:a16="http://schemas.microsoft.com/office/drawing/2014/main" id="{7E652FFC-AFF4-40D1-B2BE-B6D743975F8A}"/>
              </a:ext>
            </a:extLst>
          </p:cNvPr>
          <p:cNvPicPr>
            <a:picLocks noChangeAspect="1"/>
          </p:cNvPicPr>
          <p:nvPr/>
        </p:nvPicPr>
        <p:blipFill>
          <a:blip r:embed="rId3"/>
          <a:stretch>
            <a:fillRect/>
          </a:stretch>
        </p:blipFill>
        <p:spPr>
          <a:xfrm>
            <a:off x="8456399" y="2725729"/>
            <a:ext cx="1586865" cy="1155700"/>
          </a:xfrm>
          <a:prstGeom prst="rect">
            <a:avLst/>
          </a:prstGeom>
        </p:spPr>
      </p:pic>
      <p:pic>
        <p:nvPicPr>
          <p:cNvPr id="3" name="Grafik 2">
            <a:extLst>
              <a:ext uri="{FF2B5EF4-FFF2-40B4-BE49-F238E27FC236}">
                <a16:creationId xmlns:a16="http://schemas.microsoft.com/office/drawing/2014/main" id="{AB4207FB-8133-197A-135D-2C1D9692547C}"/>
              </a:ext>
            </a:extLst>
          </p:cNvPr>
          <p:cNvPicPr>
            <a:picLocks noChangeAspect="1"/>
          </p:cNvPicPr>
          <p:nvPr/>
        </p:nvPicPr>
        <p:blipFill>
          <a:blip r:embed="rId6"/>
          <a:stretch>
            <a:fillRect/>
          </a:stretch>
        </p:blipFill>
        <p:spPr>
          <a:xfrm>
            <a:off x="8721129" y="4124066"/>
            <a:ext cx="2714720" cy="1620024"/>
          </a:xfrm>
          <a:prstGeom prst="rect">
            <a:avLst/>
          </a:prstGeom>
        </p:spPr>
      </p:pic>
      <p:sp>
        <p:nvSpPr>
          <p:cNvPr id="6" name="Textfeld 5">
            <a:extLst>
              <a:ext uri="{FF2B5EF4-FFF2-40B4-BE49-F238E27FC236}">
                <a16:creationId xmlns:a16="http://schemas.microsoft.com/office/drawing/2014/main" id="{3C6395F8-3721-B10D-FB06-7079CD67574E}"/>
              </a:ext>
            </a:extLst>
          </p:cNvPr>
          <p:cNvSpPr txBox="1"/>
          <p:nvPr/>
        </p:nvSpPr>
        <p:spPr>
          <a:xfrm>
            <a:off x="4714379" y="5963673"/>
            <a:ext cx="7622451" cy="276999"/>
          </a:xfrm>
          <a:prstGeom prst="rect">
            <a:avLst/>
          </a:prstGeom>
          <a:noFill/>
        </p:spPr>
        <p:txBody>
          <a:bodyPr wrap="square">
            <a:spAutoFit/>
          </a:bodyPr>
          <a:lstStyle/>
          <a:p>
            <a:pPr>
              <a:defRPr/>
            </a:pPr>
            <a:r>
              <a:rPr lang="de-DE" sz="1200" b="0" i="0" strike="noStrike" dirty="0">
                <a:solidFill>
                  <a:schemeClr val="bg1">
                    <a:lumMod val="65000"/>
                  </a:schemeClr>
                </a:solidFill>
                <a:effectLst/>
                <a:highlight>
                  <a:srgbClr val="FFFFFF"/>
                </a:highlight>
                <a:latin typeface="Arial" panose="020B0604020202020204" pitchFamily="34" charset="0"/>
                <a:cs typeface="Arial" panose="020B0604020202020204" pitchFamily="34" charset="0"/>
              </a:rPr>
              <a:t>(Abb.: </a:t>
            </a:r>
            <a:r>
              <a:rPr lang="de-DE" sz="1200" dirty="0">
                <a:solidFill>
                  <a:schemeClr val="bg1">
                    <a:lumMod val="65000"/>
                  </a:schemeClr>
                </a:solidFill>
                <a:highlight>
                  <a:srgbClr val="FFFFFF"/>
                </a:highlight>
                <a:latin typeface="Arial" panose="020B0604020202020204" pitchFamily="34" charset="0"/>
                <a:cs typeface="Arial" panose="020B0604020202020204" pitchFamily="34" charset="0"/>
              </a:rPr>
              <a:t>https://mahiko.dzlm.de/node/187</a:t>
            </a:r>
            <a:r>
              <a:rPr lang="de-DE" sz="1200" b="0" i="0" strike="noStrike" dirty="0">
                <a:solidFill>
                  <a:schemeClr val="bg1">
                    <a:lumMod val="65000"/>
                  </a:schemeClr>
                </a:solidFill>
                <a:effectLst/>
                <a:highlight>
                  <a:srgbClr val="FFFFFF"/>
                </a:highlight>
                <a:latin typeface="Arial" panose="020B0604020202020204" pitchFamily="34" charset="0"/>
                <a:cs typeface="Arial" panose="020B0604020202020204" pitchFamily="34" charset="0"/>
              </a:rPr>
              <a:t>; </a:t>
            </a:r>
            <a:r>
              <a:rPr lang="de-DE" sz="1200" dirty="0">
                <a:solidFill>
                  <a:schemeClr val="bg1">
                    <a:lumMod val="65000"/>
                  </a:schemeClr>
                </a:solidFill>
                <a:latin typeface="Arial" panose="020B0604020202020204" pitchFamily="34" charset="0"/>
                <a:cs typeface="Arial" panose="020B0604020202020204" pitchFamily="34" charset="0"/>
              </a:rPr>
              <a:t>https://primakom.dzlm.de/node/283;</a:t>
            </a:r>
            <a:r>
              <a:rPr lang="de-DE" sz="1200" b="0" i="0" strike="noStrike" dirty="0">
                <a:solidFill>
                  <a:schemeClr val="bg1">
                    <a:lumMod val="65000"/>
                  </a:schemeClr>
                </a:solidFill>
                <a:effectLst/>
                <a:latin typeface="Arial" panose="020B0604020202020204" pitchFamily="34" charset="0"/>
                <a:cs typeface="Arial" panose="020B0604020202020204" pitchFamily="34" charset="0"/>
              </a:rPr>
              <a:t> https://pikas.dzlm.de/node/789</a:t>
            </a:r>
            <a:r>
              <a:rPr lang="de-DE" sz="1200" b="0" i="0" u="none" strike="noStrike" dirty="0">
                <a:solidFill>
                  <a:schemeClr val="bg1">
                    <a:lumMod val="65000"/>
                  </a:schemeClr>
                </a:solidFill>
                <a:effectLst/>
                <a:highlight>
                  <a:srgbClr val="FFFFFF"/>
                </a:highlight>
                <a:latin typeface="Arial" panose="020B0604020202020204" pitchFamily="34" charset="0"/>
                <a:cs typeface="Arial" panose="020B0604020202020204" pitchFamily="34" charset="0"/>
              </a:rPr>
              <a:t>)</a:t>
            </a:r>
            <a:endParaRPr lang="de-DE" sz="12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50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uppieren 130">
            <a:extLst>
              <a:ext uri="{FF2B5EF4-FFF2-40B4-BE49-F238E27FC236}">
                <a16:creationId xmlns:a16="http://schemas.microsoft.com/office/drawing/2014/main" id="{22F5DF9D-11F6-29FC-6E3E-226345C814CF}"/>
              </a:ext>
            </a:extLst>
          </p:cNvPr>
          <p:cNvGrpSpPr/>
          <p:nvPr/>
        </p:nvGrpSpPr>
        <p:grpSpPr>
          <a:xfrm>
            <a:off x="2959016" y="1258783"/>
            <a:ext cx="6245198" cy="1159822"/>
            <a:chOff x="2959016" y="1258783"/>
            <a:chExt cx="6245198" cy="1159822"/>
          </a:xfrm>
        </p:grpSpPr>
        <p:sp>
          <p:nvSpPr>
            <p:cNvPr id="132" name="Rechteck 131">
              <a:extLst>
                <a:ext uri="{FF2B5EF4-FFF2-40B4-BE49-F238E27FC236}">
                  <a16:creationId xmlns:a16="http://schemas.microsoft.com/office/drawing/2014/main" id="{3C7E928B-6D78-254D-4CF0-689E395D9C33}"/>
                </a:ext>
              </a:extLst>
            </p:cNvPr>
            <p:cNvSpPr/>
            <p:nvPr/>
          </p:nvSpPr>
          <p:spPr>
            <a:xfrm>
              <a:off x="6046659" y="17545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2D461B22-EBDA-22E1-D8E5-D43802A9F000}"/>
                </a:ext>
              </a:extLst>
            </p:cNvPr>
            <p:cNvSpPr/>
            <p:nvPr/>
          </p:nvSpPr>
          <p:spPr>
            <a:xfrm>
              <a:off x="5458092" y="1385705"/>
              <a:ext cx="876325"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96864CF5-80B0-4E33-BC83-438619379AFD}"/>
                </a:ext>
              </a:extLst>
            </p:cNvPr>
            <p:cNvSpPr/>
            <p:nvPr/>
          </p:nvSpPr>
          <p:spPr>
            <a:xfrm>
              <a:off x="8225633" y="1681824"/>
              <a:ext cx="876325"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35" name="Textfeld 134">
              <a:extLst>
                <a:ext uri="{FF2B5EF4-FFF2-40B4-BE49-F238E27FC236}">
                  <a16:creationId xmlns:a16="http://schemas.microsoft.com/office/drawing/2014/main" id="{43975720-2A26-83B6-522F-8B12BF1B3F1B}"/>
                </a:ext>
              </a:extLst>
            </p:cNvPr>
            <p:cNvSpPr txBox="1"/>
            <p:nvPr/>
          </p:nvSpPr>
          <p:spPr>
            <a:xfrm>
              <a:off x="3309227" y="1524240"/>
              <a:ext cx="365806"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36" name="Textfeld 135">
              <a:extLst>
                <a:ext uri="{FF2B5EF4-FFF2-40B4-BE49-F238E27FC236}">
                  <a16:creationId xmlns:a16="http://schemas.microsoft.com/office/drawing/2014/main" id="{E757ED77-88B0-AD85-F5E1-1B6B1FE2DAE5}"/>
                </a:ext>
              </a:extLst>
            </p:cNvPr>
            <p:cNvSpPr txBox="1"/>
            <p:nvPr/>
          </p:nvSpPr>
          <p:spPr>
            <a:xfrm>
              <a:off x="3821021" y="1537482"/>
              <a:ext cx="340158"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137" name="Textfeld 136">
              <a:extLst>
                <a:ext uri="{FF2B5EF4-FFF2-40B4-BE49-F238E27FC236}">
                  <a16:creationId xmlns:a16="http://schemas.microsoft.com/office/drawing/2014/main" id="{5229FD7E-8627-2412-BFF4-07EC1D5FACCE}"/>
                </a:ext>
              </a:extLst>
            </p:cNvPr>
            <p:cNvSpPr txBox="1"/>
            <p:nvPr/>
          </p:nvSpPr>
          <p:spPr>
            <a:xfrm>
              <a:off x="4336861" y="1546312"/>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38" name="Textfeld 137">
              <a:extLst>
                <a:ext uri="{FF2B5EF4-FFF2-40B4-BE49-F238E27FC236}">
                  <a16:creationId xmlns:a16="http://schemas.microsoft.com/office/drawing/2014/main" id="{CF4039B3-AF33-E862-0ACF-085AFD70CBCA}"/>
                </a:ext>
              </a:extLst>
            </p:cNvPr>
            <p:cNvSpPr txBox="1"/>
            <p:nvPr/>
          </p:nvSpPr>
          <p:spPr>
            <a:xfrm>
              <a:off x="4853808" y="1548561"/>
              <a:ext cx="369012" cy="461665"/>
            </a:xfrm>
            <a:prstGeom prst="rect">
              <a:avLst/>
            </a:prstGeom>
            <a:noFill/>
          </p:spPr>
          <p:txBody>
            <a:bodyPr wrap="none" rtlCol="0" anchor="ctr">
              <a:spAutoFit/>
            </a:bodyPr>
            <a:lstStyle/>
            <a:p>
              <a:pPr algn="ctr"/>
              <a:r>
                <a:rPr lang="de-DE" sz="2400" dirty="0">
                  <a:latin typeface="Be Vietnam" pitchFamily="2" charset="77"/>
                </a:rPr>
                <a:t>-</a:t>
              </a:r>
            </a:p>
          </p:txBody>
        </p:sp>
        <p:sp>
          <p:nvSpPr>
            <p:cNvPr id="139" name="Textfeld 138">
              <a:extLst>
                <a:ext uri="{FF2B5EF4-FFF2-40B4-BE49-F238E27FC236}">
                  <a16:creationId xmlns:a16="http://schemas.microsoft.com/office/drawing/2014/main" id="{631A9305-0A1A-307A-3498-CFD70C27043D}"/>
                </a:ext>
              </a:extLst>
            </p:cNvPr>
            <p:cNvSpPr txBox="1"/>
            <p:nvPr/>
          </p:nvSpPr>
          <p:spPr>
            <a:xfrm>
              <a:off x="5375565" y="1535172"/>
              <a:ext cx="33695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40" name="Textfeld 139">
              <a:extLst>
                <a:ext uri="{FF2B5EF4-FFF2-40B4-BE49-F238E27FC236}">
                  <a16:creationId xmlns:a16="http://schemas.microsoft.com/office/drawing/2014/main" id="{BCA6A2F6-7DF0-4A90-E709-B30071D88476}"/>
                </a:ext>
              </a:extLst>
            </p:cNvPr>
            <p:cNvSpPr txBox="1"/>
            <p:nvPr/>
          </p:nvSpPr>
          <p:spPr>
            <a:xfrm>
              <a:off x="5883968" y="153580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41" name="Textfeld 140">
              <a:extLst>
                <a:ext uri="{FF2B5EF4-FFF2-40B4-BE49-F238E27FC236}">
                  <a16:creationId xmlns:a16="http://schemas.microsoft.com/office/drawing/2014/main" id="{A5C408BE-54F9-791D-54EA-79C644E47528}"/>
                </a:ext>
              </a:extLst>
            </p:cNvPr>
            <p:cNvSpPr txBox="1"/>
            <p:nvPr/>
          </p:nvSpPr>
          <p:spPr>
            <a:xfrm>
              <a:off x="6406717" y="1535171"/>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142" name="Gerade Verbindung 141">
              <a:extLst>
                <a:ext uri="{FF2B5EF4-FFF2-40B4-BE49-F238E27FC236}">
                  <a16:creationId xmlns:a16="http://schemas.microsoft.com/office/drawing/2014/main" id="{6CBE1113-86B1-6B53-7FDA-6346321826BA}"/>
                </a:ext>
              </a:extLst>
            </p:cNvPr>
            <p:cNvCxnSpPr>
              <a:cxnSpLocks/>
            </p:cNvCxnSpPr>
            <p:nvPr/>
          </p:nvCxnSpPr>
          <p:spPr>
            <a:xfrm>
              <a:off x="6311727" y="1266093"/>
              <a:ext cx="0" cy="1108586"/>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43" name="Gerade Verbindung 142">
              <a:extLst>
                <a:ext uri="{FF2B5EF4-FFF2-40B4-BE49-F238E27FC236}">
                  <a16:creationId xmlns:a16="http://schemas.microsoft.com/office/drawing/2014/main" id="{2CF13364-B705-9927-4073-08D6C2B1094A}"/>
                </a:ext>
              </a:extLst>
            </p:cNvPr>
            <p:cNvCxnSpPr>
              <a:cxnSpLocks/>
            </p:cNvCxnSpPr>
            <p:nvPr/>
          </p:nvCxnSpPr>
          <p:spPr>
            <a:xfrm>
              <a:off x="6035503"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44" name="Gerade Verbindung 143">
              <a:extLst>
                <a:ext uri="{FF2B5EF4-FFF2-40B4-BE49-F238E27FC236}">
                  <a16:creationId xmlns:a16="http://schemas.microsoft.com/office/drawing/2014/main" id="{9DF8E79D-3171-EF7F-2704-D947E327C6BC}"/>
                </a:ext>
              </a:extLst>
            </p:cNvPr>
            <p:cNvCxnSpPr>
              <a:cxnSpLocks/>
            </p:cNvCxnSpPr>
            <p:nvPr/>
          </p:nvCxnSpPr>
          <p:spPr>
            <a:xfrm>
              <a:off x="6035503"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45" name="Gerade Verbindung 144">
              <a:extLst>
                <a:ext uri="{FF2B5EF4-FFF2-40B4-BE49-F238E27FC236}">
                  <a16:creationId xmlns:a16="http://schemas.microsoft.com/office/drawing/2014/main" id="{94E6C996-CB2B-3913-EB84-5B320350115D}"/>
                </a:ext>
              </a:extLst>
            </p:cNvPr>
            <p:cNvCxnSpPr>
              <a:cxnSpLocks/>
            </p:cNvCxnSpPr>
            <p:nvPr/>
          </p:nvCxnSpPr>
          <p:spPr>
            <a:xfrm>
              <a:off x="3235240"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46" name="Gerade Verbindung 145">
              <a:extLst>
                <a:ext uri="{FF2B5EF4-FFF2-40B4-BE49-F238E27FC236}">
                  <a16:creationId xmlns:a16="http://schemas.microsoft.com/office/drawing/2014/main" id="{54EE46E3-2E48-30E1-C1B4-82EC95A4946B}"/>
                </a:ext>
              </a:extLst>
            </p:cNvPr>
            <p:cNvCxnSpPr>
              <a:cxnSpLocks/>
            </p:cNvCxnSpPr>
            <p:nvPr/>
          </p:nvCxnSpPr>
          <p:spPr>
            <a:xfrm>
              <a:off x="374482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47" name="Gerade Verbindung 146">
              <a:extLst>
                <a:ext uri="{FF2B5EF4-FFF2-40B4-BE49-F238E27FC236}">
                  <a16:creationId xmlns:a16="http://schemas.microsoft.com/office/drawing/2014/main" id="{675A4D52-6D1C-ADD7-BF4F-71FF10562308}"/>
                </a:ext>
              </a:extLst>
            </p:cNvPr>
            <p:cNvCxnSpPr>
              <a:cxnSpLocks/>
            </p:cNvCxnSpPr>
            <p:nvPr/>
          </p:nvCxnSpPr>
          <p:spPr>
            <a:xfrm>
              <a:off x="425317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48" name="Gerade Verbindung 147">
              <a:extLst>
                <a:ext uri="{FF2B5EF4-FFF2-40B4-BE49-F238E27FC236}">
                  <a16:creationId xmlns:a16="http://schemas.microsoft.com/office/drawing/2014/main" id="{CA3BD15A-FAA8-4A37-3286-35FD85AD35FE}"/>
                </a:ext>
              </a:extLst>
            </p:cNvPr>
            <p:cNvCxnSpPr>
              <a:cxnSpLocks/>
            </p:cNvCxnSpPr>
            <p:nvPr/>
          </p:nvCxnSpPr>
          <p:spPr>
            <a:xfrm>
              <a:off x="4770506"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49" name="Gerade Verbindung 148">
              <a:extLst>
                <a:ext uri="{FF2B5EF4-FFF2-40B4-BE49-F238E27FC236}">
                  <a16:creationId xmlns:a16="http://schemas.microsoft.com/office/drawing/2014/main" id="{C1A060E0-0855-553B-F2EB-81F98AC287F0}"/>
                </a:ext>
              </a:extLst>
            </p:cNvPr>
            <p:cNvCxnSpPr>
              <a:cxnSpLocks/>
            </p:cNvCxnSpPr>
            <p:nvPr/>
          </p:nvCxnSpPr>
          <p:spPr>
            <a:xfrm>
              <a:off x="5284861"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0" name="Gerade Verbindung 149">
              <a:extLst>
                <a:ext uri="{FF2B5EF4-FFF2-40B4-BE49-F238E27FC236}">
                  <a16:creationId xmlns:a16="http://schemas.microsoft.com/office/drawing/2014/main" id="{AA3B2A7C-5463-CF5B-0149-FB83744E1303}"/>
                </a:ext>
              </a:extLst>
            </p:cNvPr>
            <p:cNvCxnSpPr>
              <a:cxnSpLocks/>
            </p:cNvCxnSpPr>
            <p:nvPr/>
          </p:nvCxnSpPr>
          <p:spPr>
            <a:xfrm>
              <a:off x="2959016"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1" name="Gerade Verbindung 150">
              <a:extLst>
                <a:ext uri="{FF2B5EF4-FFF2-40B4-BE49-F238E27FC236}">
                  <a16:creationId xmlns:a16="http://schemas.microsoft.com/office/drawing/2014/main" id="{BE687B98-325E-96A2-97A7-DA949A512DEB}"/>
                </a:ext>
              </a:extLst>
            </p:cNvPr>
            <p:cNvCxnSpPr>
              <a:cxnSpLocks/>
            </p:cNvCxnSpPr>
            <p:nvPr/>
          </p:nvCxnSpPr>
          <p:spPr>
            <a:xfrm>
              <a:off x="2959016"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152" name="Textfeld 151">
              <a:extLst>
                <a:ext uri="{FF2B5EF4-FFF2-40B4-BE49-F238E27FC236}">
                  <a16:creationId xmlns:a16="http://schemas.microsoft.com/office/drawing/2014/main" id="{A894999D-CE4D-ACB6-01CD-B9BFF856F1BE}"/>
                </a:ext>
              </a:extLst>
            </p:cNvPr>
            <p:cNvSpPr txBox="1"/>
            <p:nvPr/>
          </p:nvSpPr>
          <p:spPr>
            <a:xfrm>
              <a:off x="6915343" y="1542658"/>
              <a:ext cx="338555" cy="461665"/>
            </a:xfrm>
            <a:prstGeom prst="rect">
              <a:avLst/>
            </a:prstGeom>
            <a:noFill/>
          </p:spPr>
          <p:txBody>
            <a:bodyPr wrap="none" rtlCol="0" anchor="ctr">
              <a:spAutoFit/>
            </a:bodyPr>
            <a:lstStyle/>
            <a:p>
              <a:pPr algn="ctr"/>
              <a:r>
                <a:rPr lang="de-DE" sz="2400" dirty="0">
                  <a:latin typeface="Be Vietnam" pitchFamily="2" charset="77"/>
                </a:rPr>
                <a:t>=</a:t>
              </a:r>
            </a:p>
          </p:txBody>
        </p:sp>
        <p:cxnSp>
          <p:nvCxnSpPr>
            <p:cNvPr id="153" name="Gerade Verbindung 152">
              <a:extLst>
                <a:ext uri="{FF2B5EF4-FFF2-40B4-BE49-F238E27FC236}">
                  <a16:creationId xmlns:a16="http://schemas.microsoft.com/office/drawing/2014/main" id="{AC8F29DE-041B-A5F3-E7C3-C85B8BAAEE53}"/>
                </a:ext>
              </a:extLst>
            </p:cNvPr>
            <p:cNvCxnSpPr>
              <a:cxnSpLocks/>
            </p:cNvCxnSpPr>
            <p:nvPr/>
          </p:nvCxnSpPr>
          <p:spPr>
            <a:xfrm>
              <a:off x="579726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4" name="Gerade Verbindung 153">
              <a:extLst>
                <a:ext uri="{FF2B5EF4-FFF2-40B4-BE49-F238E27FC236}">
                  <a16:creationId xmlns:a16="http://schemas.microsoft.com/office/drawing/2014/main" id="{A45F4723-530F-5173-011A-4E22728E5A92}"/>
                </a:ext>
              </a:extLst>
            </p:cNvPr>
            <p:cNvCxnSpPr>
              <a:cxnSpLocks/>
            </p:cNvCxnSpPr>
            <p:nvPr/>
          </p:nvCxnSpPr>
          <p:spPr>
            <a:xfrm>
              <a:off x="631172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5" name="Gerade Verbindung 154">
              <a:extLst>
                <a:ext uri="{FF2B5EF4-FFF2-40B4-BE49-F238E27FC236}">
                  <a16:creationId xmlns:a16="http://schemas.microsoft.com/office/drawing/2014/main" id="{09CAFD1C-85AA-ED4C-C5E6-5B2B09A60BAB}"/>
                </a:ext>
              </a:extLst>
            </p:cNvPr>
            <p:cNvCxnSpPr>
              <a:cxnSpLocks/>
            </p:cNvCxnSpPr>
            <p:nvPr/>
          </p:nvCxnSpPr>
          <p:spPr>
            <a:xfrm>
              <a:off x="6826193"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6" name="Gerade Verbindung 155">
              <a:extLst>
                <a:ext uri="{FF2B5EF4-FFF2-40B4-BE49-F238E27FC236}">
                  <a16:creationId xmlns:a16="http://schemas.microsoft.com/office/drawing/2014/main" id="{9FD387DE-7DF6-2970-B7DF-5B2F0094A5E3}"/>
                </a:ext>
              </a:extLst>
            </p:cNvPr>
            <p:cNvCxnSpPr>
              <a:cxnSpLocks/>
            </p:cNvCxnSpPr>
            <p:nvPr/>
          </p:nvCxnSpPr>
          <p:spPr>
            <a:xfrm>
              <a:off x="7340659"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7" name="Gerade Verbindung 156">
              <a:extLst>
                <a:ext uri="{FF2B5EF4-FFF2-40B4-BE49-F238E27FC236}">
                  <a16:creationId xmlns:a16="http://schemas.microsoft.com/office/drawing/2014/main" id="{739FA842-39DC-1D20-7B0C-9AE7FC4CA7F9}"/>
                </a:ext>
              </a:extLst>
            </p:cNvPr>
            <p:cNvCxnSpPr>
              <a:cxnSpLocks/>
            </p:cNvCxnSpPr>
            <p:nvPr/>
          </p:nvCxnSpPr>
          <p:spPr>
            <a:xfrm>
              <a:off x="7855125"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8" name="Gerade Verbindung 157">
              <a:extLst>
                <a:ext uri="{FF2B5EF4-FFF2-40B4-BE49-F238E27FC236}">
                  <a16:creationId xmlns:a16="http://schemas.microsoft.com/office/drawing/2014/main" id="{36F46950-682D-B048-1302-5D190F19108B}"/>
                </a:ext>
              </a:extLst>
            </p:cNvPr>
            <p:cNvCxnSpPr>
              <a:cxnSpLocks/>
            </p:cNvCxnSpPr>
            <p:nvPr/>
          </p:nvCxnSpPr>
          <p:spPr>
            <a:xfrm>
              <a:off x="836959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159" name="Gerade Verbindung 158">
              <a:extLst>
                <a:ext uri="{FF2B5EF4-FFF2-40B4-BE49-F238E27FC236}">
                  <a16:creationId xmlns:a16="http://schemas.microsoft.com/office/drawing/2014/main" id="{939A119D-8E65-A715-43AD-C80EA60910E2}"/>
                </a:ext>
              </a:extLst>
            </p:cNvPr>
            <p:cNvCxnSpPr>
              <a:cxnSpLocks/>
            </p:cNvCxnSpPr>
            <p:nvPr/>
          </p:nvCxnSpPr>
          <p:spPr>
            <a:xfrm>
              <a:off x="888405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grpSp>
      <p:sp>
        <p:nvSpPr>
          <p:cNvPr id="160" name="Textfeld 159">
            <a:extLst>
              <a:ext uri="{FF2B5EF4-FFF2-40B4-BE49-F238E27FC236}">
                <a16:creationId xmlns:a16="http://schemas.microsoft.com/office/drawing/2014/main" id="{69C23EA7-965F-0FD9-02B0-07CDBA1F26A2}"/>
              </a:ext>
            </a:extLst>
          </p:cNvPr>
          <p:cNvSpPr txBox="1"/>
          <p:nvPr/>
        </p:nvSpPr>
        <p:spPr>
          <a:xfrm>
            <a:off x="2932524" y="1167247"/>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pic>
        <p:nvPicPr>
          <p:cNvPr id="5" name="Grafik 4">
            <a:extLst>
              <a:ext uri="{FF2B5EF4-FFF2-40B4-BE49-F238E27FC236}">
                <a16:creationId xmlns:a16="http://schemas.microsoft.com/office/drawing/2014/main" id="{36CE8986-079A-3958-18FB-EC9C4D710818}"/>
              </a:ext>
            </a:extLst>
          </p:cNvPr>
          <p:cNvPicPr>
            <a:picLocks noChangeAspect="1"/>
          </p:cNvPicPr>
          <p:nvPr/>
        </p:nvPicPr>
        <p:blipFill>
          <a:blip r:embed="rId3"/>
          <a:srcRect/>
          <a:stretch/>
        </p:blipFill>
        <p:spPr>
          <a:xfrm>
            <a:off x="2956829" y="2905920"/>
            <a:ext cx="1748968" cy="1748968"/>
          </a:xfrm>
          <a:prstGeom prst="rect">
            <a:avLst/>
          </a:prstGeom>
          <a:effectLst>
            <a:glow rad="12700">
              <a:schemeClr val="bg1"/>
            </a:glow>
          </a:effectLst>
        </p:spPr>
      </p:pic>
      <p:pic>
        <p:nvPicPr>
          <p:cNvPr id="6" name="Grafik 5">
            <a:extLst>
              <a:ext uri="{FF2B5EF4-FFF2-40B4-BE49-F238E27FC236}">
                <a16:creationId xmlns:a16="http://schemas.microsoft.com/office/drawing/2014/main" id="{4F7205BC-CA01-59F7-4B91-2246CDC4A351}"/>
              </a:ext>
            </a:extLst>
          </p:cNvPr>
          <p:cNvPicPr>
            <a:picLocks noChangeAspect="1"/>
          </p:cNvPicPr>
          <p:nvPr/>
        </p:nvPicPr>
        <p:blipFill>
          <a:blip r:embed="rId3"/>
          <a:srcRect/>
          <a:stretch/>
        </p:blipFill>
        <p:spPr>
          <a:xfrm>
            <a:off x="3109229" y="3058320"/>
            <a:ext cx="1748968" cy="1748968"/>
          </a:xfrm>
          <a:prstGeom prst="rect">
            <a:avLst/>
          </a:prstGeom>
          <a:effectLst>
            <a:glow rad="12700">
              <a:schemeClr val="bg1"/>
            </a:glow>
          </a:effectLst>
        </p:spPr>
      </p:pic>
      <p:pic>
        <p:nvPicPr>
          <p:cNvPr id="7" name="Grafik 6">
            <a:extLst>
              <a:ext uri="{FF2B5EF4-FFF2-40B4-BE49-F238E27FC236}">
                <a16:creationId xmlns:a16="http://schemas.microsoft.com/office/drawing/2014/main" id="{E71F3E8E-2D04-72A5-A8A4-851A86B2137F}"/>
              </a:ext>
            </a:extLst>
          </p:cNvPr>
          <p:cNvPicPr>
            <a:picLocks noChangeAspect="1"/>
          </p:cNvPicPr>
          <p:nvPr/>
        </p:nvPicPr>
        <p:blipFill>
          <a:blip r:embed="rId4"/>
          <a:srcRect/>
          <a:stretch/>
        </p:blipFill>
        <p:spPr>
          <a:xfrm>
            <a:off x="5545285" y="2931995"/>
            <a:ext cx="1722864" cy="222304"/>
          </a:xfrm>
          <a:prstGeom prst="rect">
            <a:avLst/>
          </a:prstGeom>
        </p:spPr>
      </p:pic>
      <p:pic>
        <p:nvPicPr>
          <p:cNvPr id="8" name="Grafik 7">
            <a:extLst>
              <a:ext uri="{FF2B5EF4-FFF2-40B4-BE49-F238E27FC236}">
                <a16:creationId xmlns:a16="http://schemas.microsoft.com/office/drawing/2014/main" id="{3E3E0F90-49C0-AF6B-6ECC-7CAAF13D6429}"/>
              </a:ext>
            </a:extLst>
          </p:cNvPr>
          <p:cNvPicPr>
            <a:picLocks noChangeAspect="1"/>
          </p:cNvPicPr>
          <p:nvPr/>
        </p:nvPicPr>
        <p:blipFill>
          <a:blip r:embed="rId5"/>
          <a:srcRect/>
          <a:stretch/>
        </p:blipFill>
        <p:spPr>
          <a:xfrm>
            <a:off x="7887654" y="2925679"/>
            <a:ext cx="234936" cy="234936"/>
          </a:xfrm>
          <a:prstGeom prst="rect">
            <a:avLst/>
          </a:prstGeom>
        </p:spPr>
      </p:pic>
      <p:pic>
        <p:nvPicPr>
          <p:cNvPr id="19" name="Grafik 18">
            <a:extLst>
              <a:ext uri="{FF2B5EF4-FFF2-40B4-BE49-F238E27FC236}">
                <a16:creationId xmlns:a16="http://schemas.microsoft.com/office/drawing/2014/main" id="{F3C7B92A-28A7-B8F1-2DD9-4FC5320B1618}"/>
              </a:ext>
            </a:extLst>
          </p:cNvPr>
          <p:cNvPicPr>
            <a:picLocks noChangeAspect="1"/>
          </p:cNvPicPr>
          <p:nvPr/>
        </p:nvPicPr>
        <p:blipFill>
          <a:blip r:embed="rId4"/>
          <a:srcRect/>
          <a:stretch/>
        </p:blipFill>
        <p:spPr>
          <a:xfrm>
            <a:off x="5545285" y="3192478"/>
            <a:ext cx="1722864" cy="222304"/>
          </a:xfrm>
          <a:prstGeom prst="rect">
            <a:avLst/>
          </a:prstGeom>
        </p:spPr>
      </p:pic>
      <p:pic>
        <p:nvPicPr>
          <p:cNvPr id="20" name="Grafik 19">
            <a:extLst>
              <a:ext uri="{FF2B5EF4-FFF2-40B4-BE49-F238E27FC236}">
                <a16:creationId xmlns:a16="http://schemas.microsoft.com/office/drawing/2014/main" id="{F28E2B1A-DAF2-68FA-8BF9-CD78DDFFF2AC}"/>
              </a:ext>
            </a:extLst>
          </p:cNvPr>
          <p:cNvPicPr>
            <a:picLocks noChangeAspect="1"/>
          </p:cNvPicPr>
          <p:nvPr/>
        </p:nvPicPr>
        <p:blipFill>
          <a:blip r:embed="rId5"/>
          <a:srcRect/>
          <a:stretch/>
        </p:blipFill>
        <p:spPr>
          <a:xfrm>
            <a:off x="8184279" y="2920075"/>
            <a:ext cx="234936" cy="234936"/>
          </a:xfrm>
          <a:prstGeom prst="rect">
            <a:avLst/>
          </a:prstGeom>
        </p:spPr>
      </p:pic>
      <p:pic>
        <p:nvPicPr>
          <p:cNvPr id="21" name="Grafik 20">
            <a:extLst>
              <a:ext uri="{FF2B5EF4-FFF2-40B4-BE49-F238E27FC236}">
                <a16:creationId xmlns:a16="http://schemas.microsoft.com/office/drawing/2014/main" id="{6FB68F1D-CDC1-67A0-FE08-429D8DDA4D49}"/>
              </a:ext>
            </a:extLst>
          </p:cNvPr>
          <p:cNvPicPr>
            <a:picLocks noChangeAspect="1"/>
          </p:cNvPicPr>
          <p:nvPr/>
        </p:nvPicPr>
        <p:blipFill>
          <a:blip r:embed="rId5"/>
          <a:srcRect/>
          <a:stretch/>
        </p:blipFill>
        <p:spPr>
          <a:xfrm>
            <a:off x="8500880" y="2919363"/>
            <a:ext cx="234936" cy="234936"/>
          </a:xfrm>
          <a:prstGeom prst="rect">
            <a:avLst/>
          </a:prstGeom>
        </p:spPr>
      </p:pic>
      <p:sp>
        <p:nvSpPr>
          <p:cNvPr id="17" name="Ovale Legende 16">
            <a:extLst>
              <a:ext uri="{FF2B5EF4-FFF2-40B4-BE49-F238E27FC236}">
                <a16:creationId xmlns:a16="http://schemas.microsoft.com/office/drawing/2014/main" id="{9AE40F2E-BC6F-F25C-6AF3-113D0633C558}"/>
              </a:ext>
            </a:extLst>
          </p:cNvPr>
          <p:cNvSpPr/>
          <p:nvPr/>
        </p:nvSpPr>
        <p:spPr>
          <a:xfrm>
            <a:off x="187276" y="5132321"/>
            <a:ext cx="3551502" cy="1100665"/>
          </a:xfrm>
          <a:prstGeom prst="wedgeEllipseCallout">
            <a:avLst>
              <a:gd name="adj1" fmla="val 21757"/>
              <a:gd name="adj2" fmla="val -66734"/>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Be Vietnam" pitchFamily="2" charset="77"/>
                <a:cs typeface="Arial" panose="020B0604020202020204" pitchFamily="34" charset="0"/>
              </a:rPr>
              <a:t>Ich lege die erste Zahl: </a:t>
            </a:r>
          </a:p>
          <a:p>
            <a:pPr algn="ctr"/>
            <a:r>
              <a:rPr lang="de-DE" sz="1500" dirty="0">
                <a:solidFill>
                  <a:schemeClr val="tx1"/>
                </a:solidFill>
                <a:latin typeface="Be Vietnam" pitchFamily="2" charset="77"/>
                <a:cs typeface="Arial" panose="020B0604020202020204" pitchFamily="34" charset="0"/>
              </a:rPr>
              <a:t>3 Hunderterplatten, </a:t>
            </a:r>
          </a:p>
          <a:p>
            <a:pPr algn="ctr"/>
            <a:r>
              <a:rPr lang="de-DE" sz="1500" dirty="0">
                <a:solidFill>
                  <a:schemeClr val="tx1"/>
                </a:solidFill>
                <a:latin typeface="Be Vietnam" pitchFamily="2" charset="77"/>
                <a:cs typeface="Arial" panose="020B0604020202020204" pitchFamily="34" charset="0"/>
              </a:rPr>
              <a:t>2 Zehnerstangen  </a:t>
            </a:r>
          </a:p>
          <a:p>
            <a:pPr algn="ctr"/>
            <a:r>
              <a:rPr lang="de-DE" sz="1500" dirty="0">
                <a:solidFill>
                  <a:schemeClr val="tx1"/>
                </a:solidFill>
                <a:latin typeface="Be Vietnam" pitchFamily="2" charset="77"/>
                <a:cs typeface="Arial" panose="020B0604020202020204" pitchFamily="34" charset="0"/>
              </a:rPr>
              <a:t>und 3 Einerwürfel.</a:t>
            </a:r>
          </a:p>
        </p:txBody>
      </p:sp>
      <p:sp>
        <p:nvSpPr>
          <p:cNvPr id="22" name="Ovale Legende 21">
            <a:extLst>
              <a:ext uri="{FF2B5EF4-FFF2-40B4-BE49-F238E27FC236}">
                <a16:creationId xmlns:a16="http://schemas.microsoft.com/office/drawing/2014/main" id="{2198AC0E-171D-8FA4-D164-BBE32361B91B}"/>
              </a:ext>
            </a:extLst>
          </p:cNvPr>
          <p:cNvSpPr/>
          <p:nvPr/>
        </p:nvSpPr>
        <p:spPr>
          <a:xfrm>
            <a:off x="7534132" y="1319946"/>
            <a:ext cx="4541524" cy="1006419"/>
          </a:xfrm>
          <a:prstGeom prst="wedgeEllipseCallout">
            <a:avLst>
              <a:gd name="adj1" fmla="val -34049"/>
              <a:gd name="adj2" fmla="val 88307"/>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Be Vietnam" pitchFamily="2" charset="77"/>
                <a:cs typeface="Arial" panose="020B0604020202020204" pitchFamily="34" charset="0"/>
              </a:rPr>
              <a:t>Ich fange mit den </a:t>
            </a:r>
            <a:r>
              <a:rPr lang="de-DE" sz="1500" dirty="0" err="1">
                <a:solidFill>
                  <a:schemeClr val="tx1"/>
                </a:solidFill>
                <a:latin typeface="Be Vietnam" pitchFamily="2" charset="77"/>
                <a:cs typeface="Arial" panose="020B0604020202020204" pitchFamily="34" charset="0"/>
              </a:rPr>
              <a:t>Einern</a:t>
            </a:r>
            <a:r>
              <a:rPr lang="de-DE" sz="1500" dirty="0">
                <a:solidFill>
                  <a:schemeClr val="tx1"/>
                </a:solidFill>
                <a:latin typeface="Be Vietnam" pitchFamily="2" charset="77"/>
                <a:cs typeface="Arial" panose="020B0604020202020204" pitchFamily="34" charset="0"/>
              </a:rPr>
              <a:t> an. Ich nehme 2 Einer von 3 </a:t>
            </a:r>
            <a:r>
              <a:rPr lang="de-DE" sz="1500" dirty="0" err="1">
                <a:solidFill>
                  <a:schemeClr val="tx1"/>
                </a:solidFill>
                <a:latin typeface="Be Vietnam" pitchFamily="2" charset="77"/>
                <a:cs typeface="Arial" panose="020B0604020202020204" pitchFamily="34" charset="0"/>
              </a:rPr>
              <a:t>Einern</a:t>
            </a:r>
            <a:r>
              <a:rPr lang="de-DE" sz="1500" dirty="0">
                <a:solidFill>
                  <a:schemeClr val="tx1"/>
                </a:solidFill>
                <a:latin typeface="Be Vietnam" pitchFamily="2" charset="77"/>
                <a:cs typeface="Arial" panose="020B0604020202020204" pitchFamily="34" charset="0"/>
              </a:rPr>
              <a:t> weg.</a:t>
            </a:r>
          </a:p>
        </p:txBody>
      </p:sp>
      <p:sp>
        <p:nvSpPr>
          <p:cNvPr id="18" name="Ovale Legende 17">
            <a:extLst>
              <a:ext uri="{FF2B5EF4-FFF2-40B4-BE49-F238E27FC236}">
                <a16:creationId xmlns:a16="http://schemas.microsoft.com/office/drawing/2014/main" id="{1C345F39-FD76-0203-7C05-BDCA3398B676}"/>
              </a:ext>
            </a:extLst>
          </p:cNvPr>
          <p:cNvSpPr/>
          <p:nvPr/>
        </p:nvSpPr>
        <p:spPr>
          <a:xfrm>
            <a:off x="2303528" y="1066928"/>
            <a:ext cx="4982781" cy="1368000"/>
          </a:xfrm>
          <a:prstGeom prst="wedgeEllipseCallout">
            <a:avLst>
              <a:gd name="adj1" fmla="val 17226"/>
              <a:gd name="adj2" fmla="val 76950"/>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Be Vietnam" pitchFamily="2" charset="77"/>
                <a:cs typeface="Arial" panose="020B0604020202020204" pitchFamily="34" charset="0"/>
              </a:rPr>
              <a:t>Ich kann nicht 3 Zehnerstangen von 2 Zehnerstangen wegnehmen. </a:t>
            </a:r>
          </a:p>
          <a:p>
            <a:pPr algn="ctr"/>
            <a:r>
              <a:rPr lang="de-DE" sz="1500" dirty="0">
                <a:solidFill>
                  <a:schemeClr val="tx1"/>
                </a:solidFill>
                <a:latin typeface="Be Vietnam" pitchFamily="2" charset="77"/>
                <a:cs typeface="Arial" panose="020B0604020202020204" pitchFamily="34" charset="0"/>
              </a:rPr>
              <a:t>Ich wechsele eine Hunderterplatte in 10 Zehnerstangen. </a:t>
            </a:r>
          </a:p>
        </p:txBody>
      </p:sp>
      <p:sp>
        <p:nvSpPr>
          <p:cNvPr id="164" name="Abgerundetes Rechteck 163">
            <a:extLst>
              <a:ext uri="{FF2B5EF4-FFF2-40B4-BE49-F238E27FC236}">
                <a16:creationId xmlns:a16="http://schemas.microsoft.com/office/drawing/2014/main" id="{128552EB-C33E-FD3F-28C9-E3DA56167A86}"/>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Stellenweise subtrahieren mit Würfelmaterial</a:t>
            </a:r>
          </a:p>
        </p:txBody>
      </p:sp>
      <p:pic>
        <p:nvPicPr>
          <p:cNvPr id="2" name="Grafik 1">
            <a:extLst>
              <a:ext uri="{FF2B5EF4-FFF2-40B4-BE49-F238E27FC236}">
                <a16:creationId xmlns:a16="http://schemas.microsoft.com/office/drawing/2014/main" id="{C1B515E4-D6B2-73C9-B032-58419C3E6632}"/>
              </a:ext>
            </a:extLst>
          </p:cNvPr>
          <p:cNvPicPr>
            <a:picLocks noChangeAspect="1"/>
          </p:cNvPicPr>
          <p:nvPr/>
        </p:nvPicPr>
        <p:blipFill>
          <a:blip r:embed="rId3"/>
          <a:srcRect/>
          <a:stretch/>
        </p:blipFill>
        <p:spPr>
          <a:xfrm>
            <a:off x="3289346" y="3303630"/>
            <a:ext cx="1748968" cy="1748968"/>
          </a:xfrm>
          <a:prstGeom prst="rect">
            <a:avLst/>
          </a:prstGeom>
          <a:effectLst>
            <a:glow rad="12700">
              <a:schemeClr val="bg1"/>
            </a:glow>
          </a:effectLst>
        </p:spPr>
      </p:pic>
      <p:sp>
        <p:nvSpPr>
          <p:cNvPr id="4" name="Textfeld 3">
            <a:extLst>
              <a:ext uri="{FF2B5EF4-FFF2-40B4-BE49-F238E27FC236}">
                <a16:creationId xmlns:a16="http://schemas.microsoft.com/office/drawing/2014/main" id="{182974FD-C02C-0329-3CC0-5D8E4B2D4685}"/>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18388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7">
                                            <p:txEl>
                                              <p:pRg st="0" end="0"/>
                                            </p:txEl>
                                          </p:spTgt>
                                        </p:tgtEl>
                                      </p:cBhvr>
                                    </p:animEffect>
                                    <p:set>
                                      <p:cBhvr>
                                        <p:cTn id="51" dur="1" fill="hold">
                                          <p:stCondLst>
                                            <p:cond delay="499"/>
                                          </p:stCondLst>
                                        </p:cTn>
                                        <p:tgtEl>
                                          <p:spTgt spid="17">
                                            <p:txEl>
                                              <p:pRg st="0" end="0"/>
                                            </p:txEl>
                                          </p:spTgt>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7">
                                            <p:txEl>
                                              <p:pRg st="1" end="1"/>
                                            </p:txEl>
                                          </p:spTgt>
                                        </p:tgtEl>
                                      </p:cBhvr>
                                    </p:animEffect>
                                    <p:set>
                                      <p:cBhvr>
                                        <p:cTn id="54" dur="1" fill="hold">
                                          <p:stCondLst>
                                            <p:cond delay="499"/>
                                          </p:stCondLst>
                                        </p:cTn>
                                        <p:tgtEl>
                                          <p:spTgt spid="17">
                                            <p:txEl>
                                              <p:pRg st="1" end="1"/>
                                            </p:txEl>
                                          </p:spTgt>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7">
                                            <p:txEl>
                                              <p:pRg st="2" end="2"/>
                                            </p:txEl>
                                          </p:spTgt>
                                        </p:tgtEl>
                                      </p:cBhvr>
                                    </p:animEffect>
                                    <p:set>
                                      <p:cBhvr>
                                        <p:cTn id="57" dur="1" fill="hold">
                                          <p:stCondLst>
                                            <p:cond delay="499"/>
                                          </p:stCondLst>
                                        </p:cTn>
                                        <p:tgtEl>
                                          <p:spTgt spid="17">
                                            <p:txEl>
                                              <p:pRg st="2" end="2"/>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7">
                                            <p:txEl>
                                              <p:pRg st="3" end="3"/>
                                            </p:txEl>
                                          </p:spTgt>
                                        </p:tgtEl>
                                      </p:cBhvr>
                                    </p:animEffect>
                                    <p:set>
                                      <p:cBhvr>
                                        <p:cTn id="60" dur="1" fill="hold">
                                          <p:stCondLst>
                                            <p:cond delay="499"/>
                                          </p:stCondLst>
                                        </p:cTn>
                                        <p:tgtEl>
                                          <p:spTgt spid="17">
                                            <p:txEl>
                                              <p:pRg st="3" end="3"/>
                                            </p:txEl>
                                          </p:spTgt>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1.04167E-6 -4.07407E-6 L 0.37044 0.59352 " pathEditMode="relative" rAng="0" ptsTypes="AA">
                                      <p:cBhvr>
                                        <p:cTn id="67" dur="2000" fill="hold"/>
                                        <p:tgtEl>
                                          <p:spTgt spid="21"/>
                                        </p:tgtEl>
                                        <p:attrNameLst>
                                          <p:attrName>ppt_x</p:attrName>
                                          <p:attrName>ppt_y</p:attrName>
                                        </p:attrNameLst>
                                      </p:cBhvr>
                                      <p:rCtr x="18516" y="29676"/>
                                    </p:animMotion>
                                  </p:childTnLst>
                                </p:cTn>
                              </p:par>
                              <p:par>
                                <p:cTn id="68" presetID="0" presetClass="path" presetSubtype="0" accel="50000" decel="50000" fill="hold" nodeType="withEffect">
                                  <p:stCondLst>
                                    <p:cond delay="0"/>
                                  </p:stCondLst>
                                  <p:childTnLst>
                                    <p:animMotion origin="layout" path="M 6.25E-7 -4.07407E-6 L 0.37044 0.59352 " pathEditMode="relative" rAng="0" ptsTypes="AA">
                                      <p:cBhvr>
                                        <p:cTn id="69" dur="2000" fill="hold"/>
                                        <p:tgtEl>
                                          <p:spTgt spid="20"/>
                                        </p:tgtEl>
                                        <p:attrNameLst>
                                          <p:attrName>ppt_x</p:attrName>
                                          <p:attrName>ppt_y</p:attrName>
                                        </p:attrNameLst>
                                      </p:cBhvr>
                                      <p:rCtr x="18516" y="29676"/>
                                    </p:animMotion>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2" grpId="0" animBg="1"/>
      <p:bldP spid="22" grpId="1"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04A50E7C-B01F-16AF-9D27-DD6FEFD906B4}"/>
              </a:ext>
            </a:extLst>
          </p:cNvPr>
          <p:cNvPicPr>
            <a:picLocks noChangeAspect="1"/>
          </p:cNvPicPr>
          <p:nvPr/>
        </p:nvPicPr>
        <p:blipFill>
          <a:blip r:embed="rId3"/>
          <a:srcRect/>
          <a:stretch/>
        </p:blipFill>
        <p:spPr>
          <a:xfrm>
            <a:off x="2961621" y="2888686"/>
            <a:ext cx="1748968" cy="1748968"/>
          </a:xfrm>
          <a:prstGeom prst="rect">
            <a:avLst/>
          </a:prstGeom>
          <a:effectLst>
            <a:glow rad="12700">
              <a:schemeClr val="bg1"/>
            </a:glow>
          </a:effectLst>
        </p:spPr>
      </p:pic>
      <p:pic>
        <p:nvPicPr>
          <p:cNvPr id="24" name="Grafik 23">
            <a:extLst>
              <a:ext uri="{FF2B5EF4-FFF2-40B4-BE49-F238E27FC236}">
                <a16:creationId xmlns:a16="http://schemas.microsoft.com/office/drawing/2014/main" id="{A89061E4-0E51-35F9-F4DC-ACD80ADB6970}"/>
              </a:ext>
            </a:extLst>
          </p:cNvPr>
          <p:cNvPicPr>
            <a:picLocks noChangeAspect="1"/>
          </p:cNvPicPr>
          <p:nvPr/>
        </p:nvPicPr>
        <p:blipFill>
          <a:blip r:embed="rId3"/>
          <a:srcRect/>
          <a:stretch/>
        </p:blipFill>
        <p:spPr>
          <a:xfrm>
            <a:off x="3114021" y="3041086"/>
            <a:ext cx="1748968" cy="1748968"/>
          </a:xfrm>
          <a:prstGeom prst="rect">
            <a:avLst/>
          </a:prstGeom>
          <a:effectLst>
            <a:glow rad="12700">
              <a:schemeClr val="bg1"/>
            </a:glow>
          </a:effectLst>
        </p:spPr>
      </p:pic>
      <p:pic>
        <p:nvPicPr>
          <p:cNvPr id="25" name="Grafik 24">
            <a:extLst>
              <a:ext uri="{FF2B5EF4-FFF2-40B4-BE49-F238E27FC236}">
                <a16:creationId xmlns:a16="http://schemas.microsoft.com/office/drawing/2014/main" id="{A87741C7-87A7-F23E-1DA9-4561647CF086}"/>
              </a:ext>
            </a:extLst>
          </p:cNvPr>
          <p:cNvPicPr>
            <a:picLocks noChangeAspect="1"/>
          </p:cNvPicPr>
          <p:nvPr/>
        </p:nvPicPr>
        <p:blipFill>
          <a:blip r:embed="rId4"/>
          <a:srcRect/>
          <a:stretch/>
        </p:blipFill>
        <p:spPr>
          <a:xfrm>
            <a:off x="5550077" y="2914761"/>
            <a:ext cx="1722864" cy="222304"/>
          </a:xfrm>
          <a:prstGeom prst="rect">
            <a:avLst/>
          </a:prstGeom>
        </p:spPr>
      </p:pic>
      <p:pic>
        <p:nvPicPr>
          <p:cNvPr id="26" name="Grafik 25">
            <a:extLst>
              <a:ext uri="{FF2B5EF4-FFF2-40B4-BE49-F238E27FC236}">
                <a16:creationId xmlns:a16="http://schemas.microsoft.com/office/drawing/2014/main" id="{81E0061C-9B29-EC32-A2BE-191E4CD27E31}"/>
              </a:ext>
            </a:extLst>
          </p:cNvPr>
          <p:cNvPicPr>
            <a:picLocks noChangeAspect="1"/>
          </p:cNvPicPr>
          <p:nvPr/>
        </p:nvPicPr>
        <p:blipFill>
          <a:blip r:embed="rId5"/>
          <a:srcRect/>
          <a:stretch/>
        </p:blipFill>
        <p:spPr>
          <a:xfrm>
            <a:off x="7892446" y="2908445"/>
            <a:ext cx="234936" cy="234936"/>
          </a:xfrm>
          <a:prstGeom prst="rect">
            <a:avLst/>
          </a:prstGeom>
        </p:spPr>
      </p:pic>
      <p:pic>
        <p:nvPicPr>
          <p:cNvPr id="27" name="Grafik 26">
            <a:extLst>
              <a:ext uri="{FF2B5EF4-FFF2-40B4-BE49-F238E27FC236}">
                <a16:creationId xmlns:a16="http://schemas.microsoft.com/office/drawing/2014/main" id="{6066AF35-3890-F58A-DEC7-4BA87B4B4589}"/>
              </a:ext>
            </a:extLst>
          </p:cNvPr>
          <p:cNvPicPr>
            <a:picLocks noChangeAspect="1"/>
          </p:cNvPicPr>
          <p:nvPr/>
        </p:nvPicPr>
        <p:blipFill>
          <a:blip r:embed="rId4"/>
          <a:srcRect/>
          <a:stretch/>
        </p:blipFill>
        <p:spPr>
          <a:xfrm>
            <a:off x="5550077" y="3175244"/>
            <a:ext cx="1722864" cy="222304"/>
          </a:xfrm>
          <a:prstGeom prst="rect">
            <a:avLst/>
          </a:prstGeom>
        </p:spPr>
      </p:pic>
      <p:grpSp>
        <p:nvGrpSpPr>
          <p:cNvPr id="92" name="Gruppieren 91">
            <a:extLst>
              <a:ext uri="{FF2B5EF4-FFF2-40B4-BE49-F238E27FC236}">
                <a16:creationId xmlns:a16="http://schemas.microsoft.com/office/drawing/2014/main" id="{7B525D0D-7FD4-10B9-8E37-611786A61EF9}"/>
              </a:ext>
            </a:extLst>
          </p:cNvPr>
          <p:cNvGrpSpPr/>
          <p:nvPr/>
        </p:nvGrpSpPr>
        <p:grpSpPr>
          <a:xfrm>
            <a:off x="2959016" y="1258783"/>
            <a:ext cx="6245198" cy="1159822"/>
            <a:chOff x="2959016" y="1258783"/>
            <a:chExt cx="6245198" cy="1159822"/>
          </a:xfrm>
        </p:grpSpPr>
        <p:sp>
          <p:nvSpPr>
            <p:cNvPr id="6" name="Rechteck 5">
              <a:extLst>
                <a:ext uri="{FF2B5EF4-FFF2-40B4-BE49-F238E27FC236}">
                  <a16:creationId xmlns:a16="http://schemas.microsoft.com/office/drawing/2014/main" id="{7FBD7E7A-763E-309B-3AF2-D6D490C2EFCA}"/>
                </a:ext>
              </a:extLst>
            </p:cNvPr>
            <p:cNvSpPr/>
            <p:nvPr/>
          </p:nvSpPr>
          <p:spPr>
            <a:xfrm>
              <a:off x="6046659" y="1754598"/>
              <a:ext cx="283464"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4D8362C-FAE0-1031-A7CB-7EC195A989CF}"/>
                </a:ext>
              </a:extLst>
            </p:cNvPr>
            <p:cNvSpPr/>
            <p:nvPr/>
          </p:nvSpPr>
          <p:spPr>
            <a:xfrm>
              <a:off x="5458092" y="1385705"/>
              <a:ext cx="876325"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B425D92B-7610-FE03-2946-5E1F45D07D61}"/>
                </a:ext>
              </a:extLst>
            </p:cNvPr>
            <p:cNvSpPr/>
            <p:nvPr/>
          </p:nvSpPr>
          <p:spPr>
            <a:xfrm>
              <a:off x="8225633" y="1681824"/>
              <a:ext cx="876325" cy="282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ADBD1339-AF94-6F88-7825-38782A9DD3C3}"/>
                </a:ext>
              </a:extLst>
            </p:cNvPr>
            <p:cNvSpPr txBox="1"/>
            <p:nvPr/>
          </p:nvSpPr>
          <p:spPr>
            <a:xfrm>
              <a:off x="3309227" y="1524240"/>
              <a:ext cx="365806"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0" name="Textfeld 9">
              <a:extLst>
                <a:ext uri="{FF2B5EF4-FFF2-40B4-BE49-F238E27FC236}">
                  <a16:creationId xmlns:a16="http://schemas.microsoft.com/office/drawing/2014/main" id="{B7EDB62C-3966-9063-ABE6-4ED58DE46A91}"/>
                </a:ext>
              </a:extLst>
            </p:cNvPr>
            <p:cNvSpPr txBox="1"/>
            <p:nvPr/>
          </p:nvSpPr>
          <p:spPr>
            <a:xfrm>
              <a:off x="3821021" y="1537482"/>
              <a:ext cx="340158" cy="461665"/>
            </a:xfrm>
            <a:prstGeom prst="rect">
              <a:avLst/>
            </a:prstGeom>
            <a:noFill/>
          </p:spPr>
          <p:txBody>
            <a:bodyPr wrap="none" rtlCol="0" anchor="ctr">
              <a:spAutoFit/>
            </a:bodyPr>
            <a:lstStyle>
              <a:defPPr>
                <a:defRPr lang="de-DE"/>
              </a:defPPr>
              <a:lvl1pPr>
                <a:defRPr sz="2400">
                  <a:latin typeface="Be Vietnam" pitchFamily="2" charset="77"/>
                </a:defRPr>
              </a:lvl1pPr>
            </a:lstStyle>
            <a:p>
              <a:pPr algn="ctr"/>
              <a:r>
                <a:rPr lang="de-DE" dirty="0"/>
                <a:t>2</a:t>
              </a:r>
            </a:p>
          </p:txBody>
        </p:sp>
        <p:sp>
          <p:nvSpPr>
            <p:cNvPr id="11" name="Textfeld 10">
              <a:extLst>
                <a:ext uri="{FF2B5EF4-FFF2-40B4-BE49-F238E27FC236}">
                  <a16:creationId xmlns:a16="http://schemas.microsoft.com/office/drawing/2014/main" id="{46DF2644-F395-0466-13FB-8B971E562D7F}"/>
                </a:ext>
              </a:extLst>
            </p:cNvPr>
            <p:cNvSpPr txBox="1"/>
            <p:nvPr/>
          </p:nvSpPr>
          <p:spPr>
            <a:xfrm>
              <a:off x="4336861" y="1546312"/>
              <a:ext cx="340158" cy="461665"/>
            </a:xfrm>
            <a:prstGeom prst="rect">
              <a:avLst/>
            </a:prstGeom>
            <a:noFill/>
          </p:spPr>
          <p:txBody>
            <a:bodyPr wrap="none" rtlCol="0" anchor="ctr">
              <a:spAutoFit/>
            </a:bodyPr>
            <a:lstStyle/>
            <a:p>
              <a:pPr algn="ctr"/>
              <a:r>
                <a:rPr lang="de-DE" sz="2400" dirty="0">
                  <a:latin typeface="Be Vietnam" pitchFamily="2" charset="77"/>
                </a:rPr>
                <a:t>3</a:t>
              </a:r>
            </a:p>
          </p:txBody>
        </p:sp>
        <p:sp>
          <p:nvSpPr>
            <p:cNvPr id="12" name="Textfeld 11">
              <a:extLst>
                <a:ext uri="{FF2B5EF4-FFF2-40B4-BE49-F238E27FC236}">
                  <a16:creationId xmlns:a16="http://schemas.microsoft.com/office/drawing/2014/main" id="{F98653E2-90DB-D0F0-9838-6411A2D3ED4E}"/>
                </a:ext>
              </a:extLst>
            </p:cNvPr>
            <p:cNvSpPr txBox="1"/>
            <p:nvPr/>
          </p:nvSpPr>
          <p:spPr>
            <a:xfrm>
              <a:off x="4853808" y="1548561"/>
              <a:ext cx="369012" cy="461665"/>
            </a:xfrm>
            <a:prstGeom prst="rect">
              <a:avLst/>
            </a:prstGeom>
            <a:noFill/>
          </p:spPr>
          <p:txBody>
            <a:bodyPr wrap="none" rtlCol="0" anchor="ctr">
              <a:spAutoFit/>
            </a:bodyPr>
            <a:lstStyle/>
            <a:p>
              <a:pPr algn="ctr"/>
              <a:r>
                <a:rPr lang="de-DE" sz="2400" dirty="0">
                  <a:latin typeface="Be Vietnam" pitchFamily="2" charset="77"/>
                </a:rPr>
                <a:t>-</a:t>
              </a:r>
            </a:p>
          </p:txBody>
        </p:sp>
        <p:sp>
          <p:nvSpPr>
            <p:cNvPr id="13" name="Textfeld 12">
              <a:extLst>
                <a:ext uri="{FF2B5EF4-FFF2-40B4-BE49-F238E27FC236}">
                  <a16:creationId xmlns:a16="http://schemas.microsoft.com/office/drawing/2014/main" id="{427B2EAB-506E-20CA-CA68-6D1F9B1B704B}"/>
                </a:ext>
              </a:extLst>
            </p:cNvPr>
            <p:cNvSpPr txBox="1"/>
            <p:nvPr/>
          </p:nvSpPr>
          <p:spPr>
            <a:xfrm>
              <a:off x="5375565" y="1535172"/>
              <a:ext cx="33695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prstClr val="black"/>
                  </a:solidFill>
                  <a:latin typeface="Be Vietnam" pitchFamily="2" charset="77"/>
                </a:rPr>
                <a:t>1</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4" name="Textfeld 13">
              <a:extLst>
                <a:ext uri="{FF2B5EF4-FFF2-40B4-BE49-F238E27FC236}">
                  <a16:creationId xmlns:a16="http://schemas.microsoft.com/office/drawing/2014/main" id="{D7FCC470-04A4-4B4C-1FC8-EF17A89A3AC7}"/>
                </a:ext>
              </a:extLst>
            </p:cNvPr>
            <p:cNvSpPr txBox="1"/>
            <p:nvPr/>
          </p:nvSpPr>
          <p:spPr>
            <a:xfrm>
              <a:off x="5883968" y="1535809"/>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u="none" strike="noStrike" kern="1200" cap="none" spc="0" normalizeH="0" baseline="0" dirty="0">
                  <a:ln>
                    <a:noFill/>
                  </a:ln>
                  <a:solidFill>
                    <a:prstClr val="black"/>
                  </a:solidFill>
                  <a:effectLst/>
                  <a:uLnTx/>
                  <a:uFillTx/>
                  <a:latin typeface="Be Vietnam" pitchFamily="2" charset="77"/>
                </a:rPr>
                <a:t>3</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sp>
          <p:nvSpPr>
            <p:cNvPr id="15" name="Textfeld 14">
              <a:extLst>
                <a:ext uri="{FF2B5EF4-FFF2-40B4-BE49-F238E27FC236}">
                  <a16:creationId xmlns:a16="http://schemas.microsoft.com/office/drawing/2014/main" id="{52781350-97D7-5967-BE93-2413E7698C4D}"/>
                </a:ext>
              </a:extLst>
            </p:cNvPr>
            <p:cNvSpPr txBox="1"/>
            <p:nvPr/>
          </p:nvSpPr>
          <p:spPr>
            <a:xfrm>
              <a:off x="6406717" y="1535171"/>
              <a:ext cx="34015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noProof="0" dirty="0">
                  <a:solidFill>
                    <a:prstClr val="black"/>
                  </a:solidFill>
                  <a:latin typeface="Be Vietnam" pitchFamily="2" charset="77"/>
                </a:rPr>
                <a:t>2</a:t>
              </a:r>
              <a:endParaRPr kumimoji="0" lang="de-DE" sz="2400" u="none" strike="noStrike" kern="1200" cap="none" spc="0" normalizeH="0" baseline="0" noProof="0" dirty="0">
                <a:ln>
                  <a:noFill/>
                </a:ln>
                <a:solidFill>
                  <a:prstClr val="black"/>
                </a:solidFill>
                <a:effectLst/>
                <a:uLnTx/>
                <a:uFillTx/>
                <a:latin typeface="Be Vietnam" pitchFamily="2" charset="77"/>
              </a:endParaRPr>
            </a:p>
          </p:txBody>
        </p:sp>
        <p:cxnSp>
          <p:nvCxnSpPr>
            <p:cNvPr id="16" name="Gerade Verbindung 15">
              <a:extLst>
                <a:ext uri="{FF2B5EF4-FFF2-40B4-BE49-F238E27FC236}">
                  <a16:creationId xmlns:a16="http://schemas.microsoft.com/office/drawing/2014/main" id="{ADC915A9-5999-B297-4E0D-A1B1B35D8C6A}"/>
                </a:ext>
              </a:extLst>
            </p:cNvPr>
            <p:cNvCxnSpPr>
              <a:cxnSpLocks/>
            </p:cNvCxnSpPr>
            <p:nvPr/>
          </p:nvCxnSpPr>
          <p:spPr>
            <a:xfrm>
              <a:off x="6311727" y="1266093"/>
              <a:ext cx="0" cy="1108586"/>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8" name="Gerade Verbindung 37">
              <a:extLst>
                <a:ext uri="{FF2B5EF4-FFF2-40B4-BE49-F238E27FC236}">
                  <a16:creationId xmlns:a16="http://schemas.microsoft.com/office/drawing/2014/main" id="{ACF19170-4123-0D90-1D27-3D7773487162}"/>
                </a:ext>
              </a:extLst>
            </p:cNvPr>
            <p:cNvCxnSpPr>
              <a:cxnSpLocks/>
            </p:cNvCxnSpPr>
            <p:nvPr/>
          </p:nvCxnSpPr>
          <p:spPr>
            <a:xfrm>
              <a:off x="6035503"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9" name="Gerade Verbindung 38">
              <a:extLst>
                <a:ext uri="{FF2B5EF4-FFF2-40B4-BE49-F238E27FC236}">
                  <a16:creationId xmlns:a16="http://schemas.microsoft.com/office/drawing/2014/main" id="{2872C54E-DE46-E71F-44A7-0D669A84696B}"/>
                </a:ext>
              </a:extLst>
            </p:cNvPr>
            <p:cNvCxnSpPr>
              <a:cxnSpLocks/>
            </p:cNvCxnSpPr>
            <p:nvPr/>
          </p:nvCxnSpPr>
          <p:spPr>
            <a:xfrm>
              <a:off x="6035503"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1" name="Gerade Verbindung 40">
              <a:extLst>
                <a:ext uri="{FF2B5EF4-FFF2-40B4-BE49-F238E27FC236}">
                  <a16:creationId xmlns:a16="http://schemas.microsoft.com/office/drawing/2014/main" id="{4734A3AA-8DF6-813A-2618-CF2648E2E218}"/>
                </a:ext>
              </a:extLst>
            </p:cNvPr>
            <p:cNvCxnSpPr>
              <a:cxnSpLocks/>
            </p:cNvCxnSpPr>
            <p:nvPr/>
          </p:nvCxnSpPr>
          <p:spPr>
            <a:xfrm>
              <a:off x="3235240"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2" name="Gerade Verbindung 41">
              <a:extLst>
                <a:ext uri="{FF2B5EF4-FFF2-40B4-BE49-F238E27FC236}">
                  <a16:creationId xmlns:a16="http://schemas.microsoft.com/office/drawing/2014/main" id="{9097B422-A9DF-DEA4-BE4D-AE4D680C0EA6}"/>
                </a:ext>
              </a:extLst>
            </p:cNvPr>
            <p:cNvCxnSpPr>
              <a:cxnSpLocks/>
            </p:cNvCxnSpPr>
            <p:nvPr/>
          </p:nvCxnSpPr>
          <p:spPr>
            <a:xfrm>
              <a:off x="374482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4" name="Gerade Verbindung 43">
              <a:extLst>
                <a:ext uri="{FF2B5EF4-FFF2-40B4-BE49-F238E27FC236}">
                  <a16:creationId xmlns:a16="http://schemas.microsoft.com/office/drawing/2014/main" id="{3C0A89A9-296A-5E39-BE6A-E312D187337F}"/>
                </a:ext>
              </a:extLst>
            </p:cNvPr>
            <p:cNvCxnSpPr>
              <a:cxnSpLocks/>
            </p:cNvCxnSpPr>
            <p:nvPr/>
          </p:nvCxnSpPr>
          <p:spPr>
            <a:xfrm>
              <a:off x="4253179"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5" name="Gerade Verbindung 44">
              <a:extLst>
                <a:ext uri="{FF2B5EF4-FFF2-40B4-BE49-F238E27FC236}">
                  <a16:creationId xmlns:a16="http://schemas.microsoft.com/office/drawing/2014/main" id="{5C0217E2-8DC2-2012-1255-1EEE5EA0830B}"/>
                </a:ext>
              </a:extLst>
            </p:cNvPr>
            <p:cNvCxnSpPr>
              <a:cxnSpLocks/>
            </p:cNvCxnSpPr>
            <p:nvPr/>
          </p:nvCxnSpPr>
          <p:spPr>
            <a:xfrm>
              <a:off x="4770506"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47" name="Gerade Verbindung 46">
              <a:extLst>
                <a:ext uri="{FF2B5EF4-FFF2-40B4-BE49-F238E27FC236}">
                  <a16:creationId xmlns:a16="http://schemas.microsoft.com/office/drawing/2014/main" id="{F53E3161-2B72-70D9-FBA0-C19D7B4A1E86}"/>
                </a:ext>
              </a:extLst>
            </p:cNvPr>
            <p:cNvCxnSpPr>
              <a:cxnSpLocks/>
            </p:cNvCxnSpPr>
            <p:nvPr/>
          </p:nvCxnSpPr>
          <p:spPr>
            <a:xfrm>
              <a:off x="5284861" y="126609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50" name="Gerade Verbindung 49">
              <a:extLst>
                <a:ext uri="{FF2B5EF4-FFF2-40B4-BE49-F238E27FC236}">
                  <a16:creationId xmlns:a16="http://schemas.microsoft.com/office/drawing/2014/main" id="{49A1D3D0-27EE-576A-DB43-6100FB0ABDC4}"/>
                </a:ext>
              </a:extLst>
            </p:cNvPr>
            <p:cNvCxnSpPr>
              <a:cxnSpLocks/>
            </p:cNvCxnSpPr>
            <p:nvPr/>
          </p:nvCxnSpPr>
          <p:spPr>
            <a:xfrm>
              <a:off x="2959016" y="154082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66" name="Gerade Verbindung 65">
              <a:extLst>
                <a:ext uri="{FF2B5EF4-FFF2-40B4-BE49-F238E27FC236}">
                  <a16:creationId xmlns:a16="http://schemas.microsoft.com/office/drawing/2014/main" id="{F145C7C2-B89D-714E-B5AD-E6D3A042E11B}"/>
                </a:ext>
              </a:extLst>
            </p:cNvPr>
            <p:cNvCxnSpPr>
              <a:cxnSpLocks/>
            </p:cNvCxnSpPr>
            <p:nvPr/>
          </p:nvCxnSpPr>
          <p:spPr>
            <a:xfrm>
              <a:off x="2959016" y="2014690"/>
              <a:ext cx="3168711" cy="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67" name="Textfeld 66">
              <a:extLst>
                <a:ext uri="{FF2B5EF4-FFF2-40B4-BE49-F238E27FC236}">
                  <a16:creationId xmlns:a16="http://schemas.microsoft.com/office/drawing/2014/main" id="{74DEF8DD-086B-B3B4-90B5-0D24730E4CC4}"/>
                </a:ext>
              </a:extLst>
            </p:cNvPr>
            <p:cNvSpPr txBox="1"/>
            <p:nvPr/>
          </p:nvSpPr>
          <p:spPr>
            <a:xfrm>
              <a:off x="6915343" y="1542658"/>
              <a:ext cx="338555" cy="461665"/>
            </a:xfrm>
            <a:prstGeom prst="rect">
              <a:avLst/>
            </a:prstGeom>
            <a:noFill/>
          </p:spPr>
          <p:txBody>
            <a:bodyPr wrap="none" rtlCol="0" anchor="ctr">
              <a:spAutoFit/>
            </a:bodyPr>
            <a:lstStyle/>
            <a:p>
              <a:pPr algn="ctr"/>
              <a:r>
                <a:rPr lang="de-DE" sz="2400" dirty="0">
                  <a:latin typeface="Be Vietnam" pitchFamily="2" charset="77"/>
                </a:rPr>
                <a:t>=</a:t>
              </a:r>
            </a:p>
          </p:txBody>
        </p:sp>
        <p:cxnSp>
          <p:nvCxnSpPr>
            <p:cNvPr id="79" name="Gerade Verbindung 78">
              <a:extLst>
                <a:ext uri="{FF2B5EF4-FFF2-40B4-BE49-F238E27FC236}">
                  <a16:creationId xmlns:a16="http://schemas.microsoft.com/office/drawing/2014/main" id="{30389CE5-CBF9-193B-79DC-0A6FCA286FC8}"/>
                </a:ext>
              </a:extLst>
            </p:cNvPr>
            <p:cNvCxnSpPr>
              <a:cxnSpLocks/>
            </p:cNvCxnSpPr>
            <p:nvPr/>
          </p:nvCxnSpPr>
          <p:spPr>
            <a:xfrm>
              <a:off x="579726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0" name="Gerade Verbindung 79">
              <a:extLst>
                <a:ext uri="{FF2B5EF4-FFF2-40B4-BE49-F238E27FC236}">
                  <a16:creationId xmlns:a16="http://schemas.microsoft.com/office/drawing/2014/main" id="{83F7742D-BF22-17E0-33CC-6DB50F4CB768}"/>
                </a:ext>
              </a:extLst>
            </p:cNvPr>
            <p:cNvCxnSpPr>
              <a:cxnSpLocks/>
            </p:cNvCxnSpPr>
            <p:nvPr/>
          </p:nvCxnSpPr>
          <p:spPr>
            <a:xfrm>
              <a:off x="631172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7" name="Gerade Verbindung 86">
              <a:extLst>
                <a:ext uri="{FF2B5EF4-FFF2-40B4-BE49-F238E27FC236}">
                  <a16:creationId xmlns:a16="http://schemas.microsoft.com/office/drawing/2014/main" id="{BD9B5D0A-45A3-7D98-20B4-5F6AA252F674}"/>
                </a:ext>
              </a:extLst>
            </p:cNvPr>
            <p:cNvCxnSpPr>
              <a:cxnSpLocks/>
            </p:cNvCxnSpPr>
            <p:nvPr/>
          </p:nvCxnSpPr>
          <p:spPr>
            <a:xfrm>
              <a:off x="6826193"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8" name="Gerade Verbindung 87">
              <a:extLst>
                <a:ext uri="{FF2B5EF4-FFF2-40B4-BE49-F238E27FC236}">
                  <a16:creationId xmlns:a16="http://schemas.microsoft.com/office/drawing/2014/main" id="{58382400-6F80-068C-FE96-2BE64172ED6C}"/>
                </a:ext>
              </a:extLst>
            </p:cNvPr>
            <p:cNvCxnSpPr>
              <a:cxnSpLocks/>
            </p:cNvCxnSpPr>
            <p:nvPr/>
          </p:nvCxnSpPr>
          <p:spPr>
            <a:xfrm>
              <a:off x="7340659"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89" name="Gerade Verbindung 88">
              <a:extLst>
                <a:ext uri="{FF2B5EF4-FFF2-40B4-BE49-F238E27FC236}">
                  <a16:creationId xmlns:a16="http://schemas.microsoft.com/office/drawing/2014/main" id="{4C69B3C9-5BE7-5853-A2EE-499AEFBE44CC}"/>
                </a:ext>
              </a:extLst>
            </p:cNvPr>
            <p:cNvCxnSpPr>
              <a:cxnSpLocks/>
            </p:cNvCxnSpPr>
            <p:nvPr/>
          </p:nvCxnSpPr>
          <p:spPr>
            <a:xfrm>
              <a:off x="7855125"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90" name="Gerade Verbindung 89">
              <a:extLst>
                <a:ext uri="{FF2B5EF4-FFF2-40B4-BE49-F238E27FC236}">
                  <a16:creationId xmlns:a16="http://schemas.microsoft.com/office/drawing/2014/main" id="{A84B4CA8-2855-8CB9-261F-711826AAEABF}"/>
                </a:ext>
              </a:extLst>
            </p:cNvPr>
            <p:cNvCxnSpPr>
              <a:cxnSpLocks/>
            </p:cNvCxnSpPr>
            <p:nvPr/>
          </p:nvCxnSpPr>
          <p:spPr>
            <a:xfrm>
              <a:off x="8369591"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91" name="Gerade Verbindung 90">
              <a:extLst>
                <a:ext uri="{FF2B5EF4-FFF2-40B4-BE49-F238E27FC236}">
                  <a16:creationId xmlns:a16="http://schemas.microsoft.com/office/drawing/2014/main" id="{8D410AEB-C0F7-E32B-175E-EFE19E8234DB}"/>
                </a:ext>
              </a:extLst>
            </p:cNvPr>
            <p:cNvCxnSpPr>
              <a:cxnSpLocks/>
            </p:cNvCxnSpPr>
            <p:nvPr/>
          </p:nvCxnSpPr>
          <p:spPr>
            <a:xfrm>
              <a:off x="8884057" y="1258783"/>
              <a:ext cx="0" cy="1152512"/>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grpSp>
      <p:sp>
        <p:nvSpPr>
          <p:cNvPr id="94" name="Textfeld 93">
            <a:extLst>
              <a:ext uri="{FF2B5EF4-FFF2-40B4-BE49-F238E27FC236}">
                <a16:creationId xmlns:a16="http://schemas.microsoft.com/office/drawing/2014/main" id="{B6EE2893-FF84-02A7-F398-5BBEDC8A535F}"/>
              </a:ext>
            </a:extLst>
          </p:cNvPr>
          <p:cNvSpPr txBox="1"/>
          <p:nvPr/>
        </p:nvSpPr>
        <p:spPr>
          <a:xfrm>
            <a:off x="2932524" y="1167247"/>
            <a:ext cx="3168709" cy="369332"/>
          </a:xfrm>
          <a:prstGeom prst="rect">
            <a:avLst/>
          </a:prstGeom>
          <a:solidFill>
            <a:srgbClr val="FFFFFF"/>
          </a:solidFill>
        </p:spPr>
        <p:txBody>
          <a:bodyPr wrap="square" rtlCol="0">
            <a:spAutoFit/>
          </a:bodyPr>
          <a:lstStyle/>
          <a:p>
            <a:r>
              <a:rPr lang="de-DE" dirty="0">
                <a:latin typeface="Be Vietnam" pitchFamily="2" charset="77"/>
              </a:rPr>
              <a:t>Aufgabe: Rechne 323-132.</a:t>
            </a:r>
          </a:p>
        </p:txBody>
      </p:sp>
      <p:sp>
        <p:nvSpPr>
          <p:cNvPr id="93" name="Ovale Legende 92">
            <a:extLst>
              <a:ext uri="{FF2B5EF4-FFF2-40B4-BE49-F238E27FC236}">
                <a16:creationId xmlns:a16="http://schemas.microsoft.com/office/drawing/2014/main" id="{810BC5EA-51B5-E24E-06C7-2A3C3801928D}"/>
              </a:ext>
            </a:extLst>
          </p:cNvPr>
          <p:cNvSpPr/>
          <p:nvPr/>
        </p:nvSpPr>
        <p:spPr>
          <a:xfrm>
            <a:off x="2303528" y="1066928"/>
            <a:ext cx="4982781" cy="1368000"/>
          </a:xfrm>
          <a:prstGeom prst="wedgeEllipseCallout">
            <a:avLst>
              <a:gd name="adj1" fmla="val 17226"/>
              <a:gd name="adj2" fmla="val 76950"/>
            </a:avLst>
          </a:prstGeom>
          <a:solidFill>
            <a:srgbClr val="D0E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Be Vietnam" pitchFamily="2" charset="77"/>
                <a:cs typeface="Arial" panose="020B0604020202020204" pitchFamily="34" charset="0"/>
              </a:rPr>
              <a:t>Ich kann nicht 3 Zehnerstangen von 2 Zehnerstangen wegnehmen. </a:t>
            </a:r>
          </a:p>
          <a:p>
            <a:pPr algn="ctr"/>
            <a:r>
              <a:rPr lang="de-DE" sz="1500" dirty="0">
                <a:solidFill>
                  <a:schemeClr val="tx1"/>
                </a:solidFill>
                <a:latin typeface="Be Vietnam" pitchFamily="2" charset="77"/>
                <a:cs typeface="Arial" panose="020B0604020202020204" pitchFamily="34" charset="0"/>
              </a:rPr>
              <a:t>Ich wechsele eine Hunderterplatte in 10 Zehnerstangen. </a:t>
            </a:r>
          </a:p>
        </p:txBody>
      </p:sp>
      <p:sp>
        <p:nvSpPr>
          <p:cNvPr id="104" name="Abgerundetes Rechteck 103">
            <a:extLst>
              <a:ext uri="{FF2B5EF4-FFF2-40B4-BE49-F238E27FC236}">
                <a16:creationId xmlns:a16="http://schemas.microsoft.com/office/drawing/2014/main" id="{B6A2DE61-5C0D-0928-C2CF-F7F1A4A8891F}"/>
              </a:ext>
            </a:extLst>
          </p:cNvPr>
          <p:cNvSpPr/>
          <p:nvPr/>
        </p:nvSpPr>
        <p:spPr>
          <a:xfrm>
            <a:off x="1461898" y="387340"/>
            <a:ext cx="10682497" cy="563333"/>
          </a:xfrm>
          <a:prstGeom prst="roundRect">
            <a:avLst/>
          </a:prstGeom>
          <a:solidFill>
            <a:srgbClr val="9ED4D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de-DE" sz="2800" b="1" dirty="0">
                <a:solidFill>
                  <a:schemeClr val="tx1"/>
                </a:solidFill>
                <a:latin typeface="Arial" panose="020B0604020202020204" pitchFamily="34" charset="0"/>
                <a:cs typeface="Arial" panose="020B0604020202020204" pitchFamily="34" charset="0"/>
              </a:rPr>
              <a:t>1. Stellenweise subtrahieren mit Würfelmaterial</a:t>
            </a:r>
          </a:p>
        </p:txBody>
      </p:sp>
      <p:pic>
        <p:nvPicPr>
          <p:cNvPr id="2" name="Grafik 1">
            <a:extLst>
              <a:ext uri="{FF2B5EF4-FFF2-40B4-BE49-F238E27FC236}">
                <a16:creationId xmlns:a16="http://schemas.microsoft.com/office/drawing/2014/main" id="{2855BCB3-8042-66C1-683D-18AC7AF2D981}"/>
              </a:ext>
            </a:extLst>
          </p:cNvPr>
          <p:cNvPicPr>
            <a:picLocks noChangeAspect="1"/>
          </p:cNvPicPr>
          <p:nvPr/>
        </p:nvPicPr>
        <p:blipFill>
          <a:blip r:embed="rId6"/>
          <a:srcRect/>
          <a:stretch/>
        </p:blipFill>
        <p:spPr>
          <a:xfrm>
            <a:off x="5544686" y="5842138"/>
            <a:ext cx="1722858" cy="222304"/>
          </a:xfrm>
          <a:prstGeom prst="rect">
            <a:avLst/>
          </a:prstGeom>
        </p:spPr>
      </p:pic>
      <p:pic>
        <p:nvPicPr>
          <p:cNvPr id="3" name="Grafik 2">
            <a:extLst>
              <a:ext uri="{FF2B5EF4-FFF2-40B4-BE49-F238E27FC236}">
                <a16:creationId xmlns:a16="http://schemas.microsoft.com/office/drawing/2014/main" id="{0D1DD880-4306-77F4-7981-5C9817A7675E}"/>
              </a:ext>
            </a:extLst>
          </p:cNvPr>
          <p:cNvPicPr>
            <a:picLocks noChangeAspect="1"/>
          </p:cNvPicPr>
          <p:nvPr/>
        </p:nvPicPr>
        <p:blipFill>
          <a:blip r:embed="rId4"/>
          <a:srcRect/>
          <a:stretch/>
        </p:blipFill>
        <p:spPr>
          <a:xfrm>
            <a:off x="5544680" y="5588053"/>
            <a:ext cx="1722864" cy="222304"/>
          </a:xfrm>
          <a:prstGeom prst="rect">
            <a:avLst/>
          </a:prstGeom>
        </p:spPr>
      </p:pic>
      <p:pic>
        <p:nvPicPr>
          <p:cNvPr id="4" name="Grafik 3">
            <a:extLst>
              <a:ext uri="{FF2B5EF4-FFF2-40B4-BE49-F238E27FC236}">
                <a16:creationId xmlns:a16="http://schemas.microsoft.com/office/drawing/2014/main" id="{7552F0EC-62A7-B737-DB7B-7D17030EC261}"/>
              </a:ext>
            </a:extLst>
          </p:cNvPr>
          <p:cNvPicPr>
            <a:picLocks noChangeAspect="1"/>
          </p:cNvPicPr>
          <p:nvPr/>
        </p:nvPicPr>
        <p:blipFill>
          <a:blip r:embed="rId4"/>
          <a:srcRect/>
          <a:stretch/>
        </p:blipFill>
        <p:spPr>
          <a:xfrm>
            <a:off x="5544680" y="5268915"/>
            <a:ext cx="1722864" cy="222304"/>
          </a:xfrm>
          <a:prstGeom prst="rect">
            <a:avLst/>
          </a:prstGeom>
        </p:spPr>
      </p:pic>
      <p:pic>
        <p:nvPicPr>
          <p:cNvPr id="5" name="Grafik 4">
            <a:extLst>
              <a:ext uri="{FF2B5EF4-FFF2-40B4-BE49-F238E27FC236}">
                <a16:creationId xmlns:a16="http://schemas.microsoft.com/office/drawing/2014/main" id="{C644556E-D7F5-4439-AB70-0D07B40EACD3}"/>
              </a:ext>
            </a:extLst>
          </p:cNvPr>
          <p:cNvPicPr>
            <a:picLocks noChangeAspect="1"/>
          </p:cNvPicPr>
          <p:nvPr/>
        </p:nvPicPr>
        <p:blipFill>
          <a:blip r:embed="rId4"/>
          <a:srcRect/>
          <a:stretch/>
        </p:blipFill>
        <p:spPr>
          <a:xfrm>
            <a:off x="5544680" y="5019439"/>
            <a:ext cx="1722864" cy="222304"/>
          </a:xfrm>
          <a:prstGeom prst="rect">
            <a:avLst/>
          </a:prstGeom>
        </p:spPr>
      </p:pic>
      <p:pic>
        <p:nvPicPr>
          <p:cNvPr id="17" name="Grafik 16">
            <a:extLst>
              <a:ext uri="{FF2B5EF4-FFF2-40B4-BE49-F238E27FC236}">
                <a16:creationId xmlns:a16="http://schemas.microsoft.com/office/drawing/2014/main" id="{865610F2-0634-8CD9-502F-4F0E62639F79}"/>
              </a:ext>
            </a:extLst>
          </p:cNvPr>
          <p:cNvPicPr>
            <a:picLocks noChangeAspect="1"/>
          </p:cNvPicPr>
          <p:nvPr/>
        </p:nvPicPr>
        <p:blipFill>
          <a:blip r:embed="rId4"/>
          <a:srcRect/>
          <a:stretch/>
        </p:blipFill>
        <p:spPr>
          <a:xfrm>
            <a:off x="5544680" y="4772702"/>
            <a:ext cx="1722864" cy="222304"/>
          </a:xfrm>
          <a:prstGeom prst="rect">
            <a:avLst/>
          </a:prstGeom>
        </p:spPr>
      </p:pic>
      <p:pic>
        <p:nvPicPr>
          <p:cNvPr id="18" name="Grafik 17">
            <a:extLst>
              <a:ext uri="{FF2B5EF4-FFF2-40B4-BE49-F238E27FC236}">
                <a16:creationId xmlns:a16="http://schemas.microsoft.com/office/drawing/2014/main" id="{6F5C2965-6192-0089-6A94-6FC1B086D4AC}"/>
              </a:ext>
            </a:extLst>
          </p:cNvPr>
          <p:cNvPicPr>
            <a:picLocks noChangeAspect="1"/>
          </p:cNvPicPr>
          <p:nvPr/>
        </p:nvPicPr>
        <p:blipFill>
          <a:blip r:embed="rId4"/>
          <a:srcRect/>
          <a:stretch/>
        </p:blipFill>
        <p:spPr>
          <a:xfrm>
            <a:off x="5547472" y="4522597"/>
            <a:ext cx="1722864" cy="222304"/>
          </a:xfrm>
          <a:prstGeom prst="rect">
            <a:avLst/>
          </a:prstGeom>
        </p:spPr>
      </p:pic>
      <p:pic>
        <p:nvPicPr>
          <p:cNvPr id="19" name="Grafik 18">
            <a:extLst>
              <a:ext uri="{FF2B5EF4-FFF2-40B4-BE49-F238E27FC236}">
                <a16:creationId xmlns:a16="http://schemas.microsoft.com/office/drawing/2014/main" id="{16935AFA-FDB0-6B4B-885B-D02A00029D1A}"/>
              </a:ext>
            </a:extLst>
          </p:cNvPr>
          <p:cNvPicPr>
            <a:picLocks noChangeAspect="1"/>
          </p:cNvPicPr>
          <p:nvPr/>
        </p:nvPicPr>
        <p:blipFill>
          <a:blip r:embed="rId4"/>
          <a:srcRect/>
          <a:stretch/>
        </p:blipFill>
        <p:spPr>
          <a:xfrm>
            <a:off x="5544680" y="4272098"/>
            <a:ext cx="1722864" cy="222304"/>
          </a:xfrm>
          <a:prstGeom prst="rect">
            <a:avLst/>
          </a:prstGeom>
        </p:spPr>
      </p:pic>
      <p:pic>
        <p:nvPicPr>
          <p:cNvPr id="20" name="Grafik 19">
            <a:extLst>
              <a:ext uri="{FF2B5EF4-FFF2-40B4-BE49-F238E27FC236}">
                <a16:creationId xmlns:a16="http://schemas.microsoft.com/office/drawing/2014/main" id="{3E71E8E7-89AF-488E-1C7A-4185EC4C9C1F}"/>
              </a:ext>
            </a:extLst>
          </p:cNvPr>
          <p:cNvPicPr>
            <a:picLocks noChangeAspect="1"/>
          </p:cNvPicPr>
          <p:nvPr/>
        </p:nvPicPr>
        <p:blipFill>
          <a:blip r:embed="rId4"/>
          <a:srcRect/>
          <a:stretch/>
        </p:blipFill>
        <p:spPr>
          <a:xfrm>
            <a:off x="5547472" y="3949147"/>
            <a:ext cx="1722864" cy="222304"/>
          </a:xfrm>
          <a:prstGeom prst="rect">
            <a:avLst/>
          </a:prstGeom>
        </p:spPr>
      </p:pic>
      <p:pic>
        <p:nvPicPr>
          <p:cNvPr id="21" name="Grafik 20">
            <a:extLst>
              <a:ext uri="{FF2B5EF4-FFF2-40B4-BE49-F238E27FC236}">
                <a16:creationId xmlns:a16="http://schemas.microsoft.com/office/drawing/2014/main" id="{B53DD8B0-337E-478B-B6F6-BCA3D1FA60DF}"/>
              </a:ext>
            </a:extLst>
          </p:cNvPr>
          <p:cNvPicPr>
            <a:picLocks noChangeAspect="1"/>
          </p:cNvPicPr>
          <p:nvPr/>
        </p:nvPicPr>
        <p:blipFill>
          <a:blip r:embed="rId4"/>
          <a:srcRect/>
          <a:stretch/>
        </p:blipFill>
        <p:spPr>
          <a:xfrm>
            <a:off x="5547472" y="3697450"/>
            <a:ext cx="1722864" cy="222304"/>
          </a:xfrm>
          <a:prstGeom prst="rect">
            <a:avLst/>
          </a:prstGeom>
        </p:spPr>
      </p:pic>
      <p:pic>
        <p:nvPicPr>
          <p:cNvPr id="22" name="Grafik 21">
            <a:extLst>
              <a:ext uri="{FF2B5EF4-FFF2-40B4-BE49-F238E27FC236}">
                <a16:creationId xmlns:a16="http://schemas.microsoft.com/office/drawing/2014/main" id="{56B87222-34AA-B8C9-2B8C-44E50FC07B2F}"/>
              </a:ext>
            </a:extLst>
          </p:cNvPr>
          <p:cNvPicPr>
            <a:picLocks noChangeAspect="1"/>
          </p:cNvPicPr>
          <p:nvPr/>
        </p:nvPicPr>
        <p:blipFill>
          <a:blip r:embed="rId4"/>
          <a:srcRect/>
          <a:stretch/>
        </p:blipFill>
        <p:spPr>
          <a:xfrm>
            <a:off x="5547472" y="3448743"/>
            <a:ext cx="1722864" cy="222304"/>
          </a:xfrm>
          <a:prstGeom prst="rect">
            <a:avLst/>
          </a:prstGeom>
        </p:spPr>
      </p:pic>
      <p:pic>
        <p:nvPicPr>
          <p:cNvPr id="43" name="Grafik 42">
            <a:extLst>
              <a:ext uri="{FF2B5EF4-FFF2-40B4-BE49-F238E27FC236}">
                <a16:creationId xmlns:a16="http://schemas.microsoft.com/office/drawing/2014/main" id="{A2D7FF54-9545-C04E-6841-0203F1BF59D2}"/>
              </a:ext>
            </a:extLst>
          </p:cNvPr>
          <p:cNvPicPr>
            <a:picLocks noChangeAspect="1"/>
          </p:cNvPicPr>
          <p:nvPr/>
        </p:nvPicPr>
        <p:blipFill>
          <a:blip r:embed="rId3"/>
          <a:srcRect/>
          <a:stretch/>
        </p:blipFill>
        <p:spPr>
          <a:xfrm>
            <a:off x="3294237" y="3286396"/>
            <a:ext cx="1748968" cy="1748968"/>
          </a:xfrm>
          <a:prstGeom prst="rect">
            <a:avLst/>
          </a:prstGeom>
          <a:effectLst>
            <a:glow rad="12700">
              <a:schemeClr val="bg1"/>
            </a:glow>
          </a:effectLst>
        </p:spPr>
      </p:pic>
      <p:sp>
        <p:nvSpPr>
          <p:cNvPr id="28" name="Textfeld 27">
            <a:extLst>
              <a:ext uri="{FF2B5EF4-FFF2-40B4-BE49-F238E27FC236}">
                <a16:creationId xmlns:a16="http://schemas.microsoft.com/office/drawing/2014/main" id="{CD38FE7B-45A6-DD61-6AEB-A9B915367EFC}"/>
              </a:ext>
            </a:extLst>
          </p:cNvPr>
          <p:cNvSpPr txBox="1"/>
          <p:nvPr/>
        </p:nvSpPr>
        <p:spPr>
          <a:xfrm>
            <a:off x="9581037" y="5955987"/>
            <a:ext cx="2610963" cy="276999"/>
          </a:xfrm>
          <a:prstGeom prst="rect">
            <a:avLst/>
          </a:prstGeom>
          <a:noFill/>
        </p:spPr>
        <p:txBody>
          <a:bodyPr wrap="square">
            <a:spAutoFit/>
          </a:bodyPr>
          <a:lstStyle/>
          <a:p>
            <a:r>
              <a:rPr lang="de-DE" sz="1200" dirty="0">
                <a:solidFill>
                  <a:schemeClr val="bg1">
                    <a:lumMod val="65000"/>
                  </a:schemeClr>
                </a:solidFill>
                <a:latin typeface="Arial" panose="020B0604020202020204" pitchFamily="34" charset="0"/>
                <a:cs typeface="Arial" panose="020B0604020202020204" pitchFamily="34" charset="0"/>
              </a:rPr>
              <a:t>(Abb.: https://</a:t>
            </a:r>
            <a:r>
              <a:rPr lang="de-DE" sz="1200" dirty="0" err="1">
                <a:solidFill>
                  <a:schemeClr val="bg1">
                    <a:lumMod val="65000"/>
                  </a:schemeClr>
                </a:solidFill>
                <a:latin typeface="Arial" panose="020B0604020202020204" pitchFamily="34" charset="0"/>
                <a:cs typeface="Arial" panose="020B0604020202020204" pitchFamily="34" charset="0"/>
              </a:rPr>
              <a:t>app.divomath-nrw.de</a:t>
            </a:r>
            <a:r>
              <a:rPr lang="de-DE" sz="1200" dirty="0">
                <a:solidFill>
                  <a:schemeClr val="bg1">
                    <a:lumMod val="65000"/>
                  </a:schemeClr>
                </a:solidFill>
                <a:latin typeface="Arial" panose="020B0604020202020204" pitchFamily="34" charset="0"/>
                <a:cs typeface="Arial" panose="020B0604020202020204" pitchFamily="34" charset="0"/>
              </a:rPr>
              <a:t>)</a:t>
            </a:r>
            <a:endParaRPr lang="de-DE" sz="1200" dirty="0"/>
          </a:p>
        </p:txBody>
      </p:sp>
    </p:spTree>
    <p:extLst>
      <p:ext uri="{BB962C8B-B14F-4D97-AF65-F5344CB8AC3E}">
        <p14:creationId xmlns:p14="http://schemas.microsoft.com/office/powerpoint/2010/main" val="2873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ppt_x"/>
                                          </p:val>
                                        </p:tav>
                                        <p:tav tm="100000">
                                          <p:val>
                                            <p:strVal val="#ppt_x"/>
                                          </p:val>
                                        </p:tav>
                                      </p:tavLst>
                                    </p:anim>
                                    <p:anim calcmode="lin" valueType="num">
                                      <p:cBhvr additive="base">
                                        <p:cTn id="36" dur="10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ppt_x"/>
                                          </p:val>
                                        </p:tav>
                                        <p:tav tm="100000">
                                          <p:val>
                                            <p:strVal val="#ppt_x"/>
                                          </p:val>
                                        </p:tav>
                                      </p:tavLst>
                                    </p:anim>
                                    <p:anim calcmode="lin" valueType="num">
                                      <p:cBhvr additive="base">
                                        <p:cTn id="40" dur="10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000" fill="hold"/>
                                        <p:tgtEl>
                                          <p:spTgt spid="22"/>
                                        </p:tgtEl>
                                        <p:attrNameLst>
                                          <p:attrName>ppt_x</p:attrName>
                                        </p:attrNameLst>
                                      </p:cBhvr>
                                      <p:tavLst>
                                        <p:tav tm="0">
                                          <p:val>
                                            <p:strVal val="#ppt_x"/>
                                          </p:val>
                                        </p:tav>
                                        <p:tav tm="100000">
                                          <p:val>
                                            <p:strVal val="#ppt_x"/>
                                          </p:val>
                                        </p:tav>
                                      </p:tavLst>
                                    </p:anim>
                                    <p:anim calcmode="lin" valueType="num">
                                      <p:cBhvr additive="base">
                                        <p:cTn id="44" dur="1000" fill="hold"/>
                                        <p:tgtEl>
                                          <p:spTgt spid="22"/>
                                        </p:tgtEl>
                                        <p:attrNameLst>
                                          <p:attrName>ppt_y</p:attrName>
                                        </p:attrNameLst>
                                      </p:cBhvr>
                                      <p:tavLst>
                                        <p:tav tm="0">
                                          <p:val>
                                            <p:strVal val="1+#ppt_h/2"/>
                                          </p:val>
                                        </p:tav>
                                        <p:tav tm="100000">
                                          <p:val>
                                            <p:strVal val="#ppt_y"/>
                                          </p:val>
                                        </p:tav>
                                      </p:tavLst>
                                    </p:anim>
                                  </p:childTnLst>
                                </p:cTn>
                              </p:par>
                              <p:par>
                                <p:cTn id="45" presetID="2" presetClass="exit" presetSubtype="4" fill="hold" nodeType="withEffect">
                                  <p:stCondLst>
                                    <p:cond delay="0"/>
                                  </p:stCondLst>
                                  <p:childTnLst>
                                    <p:anim calcmode="lin" valueType="num">
                                      <p:cBhvr additive="base">
                                        <p:cTn id="46" dur="1000"/>
                                        <p:tgtEl>
                                          <p:spTgt spid="43"/>
                                        </p:tgtEl>
                                        <p:attrNameLst>
                                          <p:attrName>ppt_x</p:attrName>
                                        </p:attrNameLst>
                                      </p:cBhvr>
                                      <p:tavLst>
                                        <p:tav tm="0">
                                          <p:val>
                                            <p:strVal val="ppt_x"/>
                                          </p:val>
                                        </p:tav>
                                        <p:tav tm="100000">
                                          <p:val>
                                            <p:strVal val="ppt_x"/>
                                          </p:val>
                                        </p:tav>
                                      </p:tavLst>
                                    </p:anim>
                                    <p:anim calcmode="lin" valueType="num">
                                      <p:cBhvr additive="base">
                                        <p:cTn id="47" dur="1000"/>
                                        <p:tgtEl>
                                          <p:spTgt spid="43"/>
                                        </p:tgtEl>
                                        <p:attrNameLst>
                                          <p:attrName>ppt_y</p:attrName>
                                        </p:attrNameLst>
                                      </p:cBhvr>
                                      <p:tavLst>
                                        <p:tav tm="0">
                                          <p:val>
                                            <p:strVal val="ppt_y"/>
                                          </p:val>
                                        </p:tav>
                                        <p:tav tm="100000">
                                          <p:val>
                                            <p:strVal val="1+ppt_h/2"/>
                                          </p:val>
                                        </p:tav>
                                      </p:tavLst>
                                    </p:anim>
                                    <p:set>
                                      <p:cBhvr>
                                        <p:cTn id="48" dur="1" fill="hold">
                                          <p:stCondLst>
                                            <p:cond delay="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5586</Words>
  <Application>Microsoft Macintosh PowerPoint</Application>
  <PresentationFormat>Breitbild</PresentationFormat>
  <Paragraphs>530</Paragraphs>
  <Slides>36</Slides>
  <Notes>32</Notes>
  <HiddenSlides>2</HiddenSlides>
  <MMClips>1</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36</vt:i4>
      </vt:variant>
    </vt:vector>
  </HeadingPairs>
  <TitlesOfParts>
    <vt:vector size="47" baseType="lpstr">
      <vt:lpstr>Arial</vt:lpstr>
      <vt:lpstr>Be Vietnam</vt:lpstr>
      <vt:lpstr>Calibri</vt:lpstr>
      <vt:lpstr>Calibri Light</vt:lpstr>
      <vt:lpstr>Calibri Normal</vt:lpstr>
      <vt:lpstr>Helvetica</vt:lpstr>
      <vt:lpstr>Helvetica Neue</vt:lpstr>
      <vt:lpstr>Open Sans</vt:lpstr>
      <vt:lpstr>Times New Roman</vt:lpstr>
      <vt:lpstr>Wingdings</vt:lpstr>
      <vt:lpstr>Benutzerdefiniertes Design</vt:lpstr>
      <vt:lpstr>Mit divomath digital gestützt unterrichten</vt:lpstr>
      <vt:lpstr>PowerPoint-Präsentation</vt:lpstr>
      <vt:lpstr>PowerPoint-Präsentation</vt:lpstr>
      <vt:lpstr>Gliederung</vt:lpstr>
      <vt:lpstr>(Halb-)Schriftliche Subtraktion verstehen</vt:lpstr>
      <vt:lpstr>(Halb-)Schriftliche Subtraktion verstehen</vt:lpstr>
      <vt:lpstr>Beispielhafte Erarbeitung des Abziehens mit Entbündeln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Gliederung</vt:lpstr>
      <vt:lpstr>Grundlegendes zu divomath</vt:lpstr>
      <vt:lpstr>Zentrale Gestaltungsprinzipien</vt:lpstr>
      <vt:lpstr>Die schriftliche Subtraktion mit divomath erarbeiten</vt:lpstr>
      <vt:lpstr>PowerPoint-Präsentation</vt:lpstr>
      <vt:lpstr>PowerPoint-Präsentation</vt:lpstr>
      <vt:lpstr>Die schriftliche Subtraktion mit divomath erarbeiten</vt:lpstr>
      <vt:lpstr>PowerPoint-Präsentation</vt:lpstr>
      <vt:lpstr>PowerPoint-Präsentation</vt:lpstr>
      <vt:lpstr>Die schriftliche Subtraktion mit divomath erarbeiten</vt:lpstr>
      <vt:lpstr>PowerPoint-Präsentation</vt:lpstr>
      <vt:lpstr>PowerPoint-Präsentation</vt:lpstr>
      <vt:lpstr>Gliederung</vt:lpstr>
      <vt:lpstr>Erprobungsauftrag – divomath im Unterricht nutzen</vt:lpstr>
      <vt:lpstr>Gliederung</vt:lpstr>
      <vt:lpstr>Weitere Angebote</vt:lpstr>
      <vt:lpstr>PowerPoint-Präsentation</vt:lpstr>
      <vt:lpstr>PowerPoint-Präsentation</vt:lpstr>
      <vt:lpstr>PowerPoint-Präsentation</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Katrin Gruhn</dc:creator>
  <cp:lastModifiedBy>Johanna Scharlau</cp:lastModifiedBy>
  <cp:revision>204</cp:revision>
  <cp:lastPrinted>2024-04-15T13:06:18Z</cp:lastPrinted>
  <dcterms:created xsi:type="dcterms:W3CDTF">2023-09-25T12:59:18Z</dcterms:created>
  <dcterms:modified xsi:type="dcterms:W3CDTF">2024-05-24T06:28:45Z</dcterms:modified>
</cp:coreProperties>
</file>