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ink/ink7.xml" ContentType="application/inkml+xml"/>
  <Override PartName="/ppt/ink/ink8.xml" ContentType="application/inkml+xml"/>
  <Override PartName="/ppt/ink/ink9.xml" ContentType="application/inkml+xml"/>
  <Override PartName="/ppt/ink/ink10.xml" ContentType="application/inkml+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3" showSpecialPlsOnTitleSld="0" saveSubsetFonts="1" autoCompressPictures="0">
  <p:sldMasterIdLst>
    <p:sldMasterId id="2147483688" r:id="rId1"/>
    <p:sldMasterId id="2147483707" r:id="rId2"/>
  </p:sldMasterIdLst>
  <p:notesMasterIdLst>
    <p:notesMasterId r:id="rId50"/>
  </p:notesMasterIdLst>
  <p:sldIdLst>
    <p:sldId id="2846" r:id="rId3"/>
    <p:sldId id="3735" r:id="rId4"/>
    <p:sldId id="3821" r:id="rId5"/>
    <p:sldId id="3822" r:id="rId6"/>
    <p:sldId id="3823" r:id="rId7"/>
    <p:sldId id="3786" r:id="rId8"/>
    <p:sldId id="3790" r:id="rId9"/>
    <p:sldId id="3787" r:id="rId10"/>
    <p:sldId id="1144" r:id="rId11"/>
    <p:sldId id="1163" r:id="rId12"/>
    <p:sldId id="1164" r:id="rId13"/>
    <p:sldId id="3743" r:id="rId14"/>
    <p:sldId id="3791" r:id="rId15"/>
    <p:sldId id="3813" r:id="rId16"/>
    <p:sldId id="3723" r:id="rId17"/>
    <p:sldId id="260" r:id="rId18"/>
    <p:sldId id="3792" r:id="rId19"/>
    <p:sldId id="3816" r:id="rId20"/>
    <p:sldId id="3817" r:id="rId21"/>
    <p:sldId id="3794" r:id="rId22"/>
    <p:sldId id="3795" r:id="rId23"/>
    <p:sldId id="3750" r:id="rId24"/>
    <p:sldId id="3802" r:id="rId25"/>
    <p:sldId id="3803" r:id="rId26"/>
    <p:sldId id="3804" r:id="rId27"/>
    <p:sldId id="3805" r:id="rId28"/>
    <p:sldId id="3796" r:id="rId29"/>
    <p:sldId id="3797" r:id="rId30"/>
    <p:sldId id="3798" r:id="rId31"/>
    <p:sldId id="3799" r:id="rId32"/>
    <p:sldId id="3807" r:id="rId33"/>
    <p:sldId id="3809" r:id="rId34"/>
    <p:sldId id="3808" r:id="rId35"/>
    <p:sldId id="3810" r:id="rId36"/>
    <p:sldId id="3811" r:id="rId37"/>
    <p:sldId id="3806" r:id="rId38"/>
    <p:sldId id="3800" r:id="rId39"/>
    <p:sldId id="3801" r:id="rId40"/>
    <p:sldId id="3812" r:id="rId41"/>
    <p:sldId id="3814" r:id="rId42"/>
    <p:sldId id="2868" r:id="rId43"/>
    <p:sldId id="3815" r:id="rId44"/>
    <p:sldId id="3729" r:id="rId45"/>
    <p:sldId id="3726" r:id="rId46"/>
    <p:sldId id="3727" r:id="rId47"/>
    <p:sldId id="3728" r:id="rId48"/>
    <p:sldId id="3657" r:id="rId49"/>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1. Grundlagen Schriftliches Subtrahieren" id="{3F50BB31-6347-6E44-8AE8-CE3E17A42CA6}">
          <p14:sldIdLst>
            <p14:sldId id="2846"/>
            <p14:sldId id="3735"/>
          </p14:sldIdLst>
        </p14:section>
        <p14:section name="Theorie" id="{EC00BFD3-F3F8-7B4D-8BE5-EB3466208C60}">
          <p14:sldIdLst>
            <p14:sldId id="3821"/>
            <p14:sldId id="3822"/>
            <p14:sldId id="3823"/>
            <p14:sldId id="3786"/>
            <p14:sldId id="3790"/>
            <p14:sldId id="3787"/>
            <p14:sldId id="1144"/>
            <p14:sldId id="1163"/>
            <p14:sldId id="1164"/>
            <p14:sldId id="3743"/>
            <p14:sldId id="3791"/>
          </p14:sldIdLst>
        </p14:section>
        <p14:section name="2. Divomath Modul Die Zahlen bis 1000 erkunden" id="{2007DC73-F4A5-CC4F-BC16-360C7B2F0F98}">
          <p14:sldIdLst>
            <p14:sldId id="3813"/>
            <p14:sldId id="3723"/>
            <p14:sldId id="260"/>
            <p14:sldId id="3792"/>
            <p14:sldId id="3816"/>
            <p14:sldId id="3817"/>
            <p14:sldId id="3794"/>
            <p14:sldId id="3795"/>
            <p14:sldId id="3750"/>
            <p14:sldId id="3802"/>
            <p14:sldId id="3803"/>
            <p14:sldId id="3804"/>
            <p14:sldId id="3805"/>
            <p14:sldId id="3796"/>
            <p14:sldId id="3797"/>
            <p14:sldId id="3798"/>
            <p14:sldId id="3799"/>
            <p14:sldId id="3807"/>
            <p14:sldId id="3809"/>
            <p14:sldId id="3808"/>
            <p14:sldId id="3810"/>
            <p14:sldId id="3811"/>
            <p14:sldId id="3806"/>
            <p14:sldId id="3800"/>
            <p14:sldId id="3801"/>
            <p14:sldId id="3812"/>
          </p14:sldIdLst>
        </p14:section>
        <p14:section name="3. Divomath erkunden" id="{1CEAFEBC-D77A-B34C-814D-41ED350BC66E}">
          <p14:sldIdLst>
            <p14:sldId id="3814"/>
            <p14:sldId id="2868"/>
          </p14:sldIdLst>
        </p14:section>
        <p14:section name="4. Abschluss" id="{B542AB16-0E89-F94A-825D-E92C661AF6CB}">
          <p14:sldIdLst>
            <p14:sldId id="3815"/>
            <p14:sldId id="3729"/>
            <p14:sldId id="3726"/>
            <p14:sldId id="3727"/>
            <p14:sldId id="3728"/>
            <p14:sldId id="365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15E1277-DE6B-6426-2A98-5D643325302A}" name="Anais Franke" initials="AF" userId="S::anais.franke@study.tu-dortmund.de::957c93e2-5d46-4067-9664-3a69d2c8f9cc" providerId="AD"/>
  <p188:author id="{5C189FD7-2628-F3FC-BF4C-592C70C900AE}" name="Meike Böttcher" initials="MB" userId="Meike Böttcher" providerId="None"/>
  <p188:author id="{391CDFFC-BB00-D47D-9144-64B45F7FF477}" name="Johanna Scharlau" initials="JS" userId="df91257a33d64b98"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trin Gruhn" initials="KG" lastIdx="30" clrIdx="0">
    <p:extLst>
      <p:ext uri="{19B8F6BF-5375-455C-9EA6-DF929625EA0E}">
        <p15:presenceInfo xmlns:p15="http://schemas.microsoft.com/office/powerpoint/2012/main" userId="S::katrin.gruhn@tu-dortmund.de::a002c86c-548b-4884-a57e-314ddfb0f8e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27A86"/>
    <a:srgbClr val="9ED4DC"/>
    <a:srgbClr val="D0E9ED"/>
    <a:srgbClr val="85969A"/>
    <a:srgbClr val="9FD4DC"/>
    <a:srgbClr val="FFFFFF"/>
    <a:srgbClr val="963BD8"/>
    <a:srgbClr val="45B6CB"/>
    <a:srgbClr val="CBE3E7"/>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Helle Formatvorlage 1 - Akz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8034E78-7F5D-4C2E-B375-FC64B27BC917}" styleName="Dunkle Formatvorlag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Mittlere Formatvorlag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059"/>
    <p:restoredTop sz="78095"/>
  </p:normalViewPr>
  <p:slideViewPr>
    <p:cSldViewPr snapToGrid="0">
      <p:cViewPr>
        <p:scale>
          <a:sx n="92" d="100"/>
          <a:sy n="92" d="100"/>
        </p:scale>
        <p:origin x="1320" y="3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microsoft.com/office/2018/10/relationships/authors" Target="authors.xml"/><Relationship Id="rId8" Type="http://schemas.openxmlformats.org/officeDocument/2006/relationships/slide" Target="slides/slide6.xml"/><Relationship Id="rId51" Type="http://schemas.openxmlformats.org/officeDocument/2006/relationships/commentAuthors" Target="commen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1T10:17:40.378"/>
    </inkml:context>
    <inkml:brush xml:id="br0">
      <inkml:brushProperty name="width" value="0.35" units="cm"/>
      <inkml:brushProperty name="height" value="2.1" units="cm"/>
      <inkml:brushProperty name="color" value="#327A86"/>
      <inkml:brushProperty name="inkEffects" value="pencil"/>
    </inkml:brush>
  </inkml:definitions>
  <inkml:trace contextRef="#ctx0" brushRef="#br0">4105 1 16383,'-50'0'0,"7"0"0,-12 0 0,18 0 0,-18 0 0,13 0 0,-7 0 0,0 0 0,7 0 0,-5 0 0,11 0 0,2 0 0,1 0 0,11 0 0,-10 0 0,10 0 0,-4 0 0,5 0 0,1 0 0,-1 0 0,1 0 0,-1 0 0,1 4 0,4-3 0,-3 8 0,-3-8 0,0 4 0,-10 0 0,4-4 0,-5 9 0,-1-9 0,6 9 0,-4-9 0,4 8 0,-5-7 0,-1 3 0,0 0 0,1-4 0,-1 9 0,0-4 0,1 0 0,5 4 0,-5-9 0,11 8 0,-4-8 0,6 8 0,-1-3 0,0-1 0,1 4 0,-1-3 0,1 0 0,-1 3 0,1-4 0,-1 1 0,1 3 0,-7-3 0,5 0 0,-4 4 0,0-4 0,4 4 0,-11-4 0,11 3 0,-10-3 0,10 5 0,-10 0 0,10-1 0,-10 1 0,10-1 0,-11 1 0,11 0 0,-10 0 0,4 0 0,0-1 0,-4 1 0,10 0 0,-10 0 0,10-1 0,-4 1 0,-1-1 0,5 1 0,-10 0 0,10 4 0,-10-3 0,10 3 0,-10 1 0,4-4 0,-6 9 0,1-4 0,-1 6 0,0-1 0,-6-4 0,5 3 0,-6-3 0,8 4 0,-1-5 0,0 4 0,1-3 0,5-1 0,-5 4 0,11-5 0,-10 1 0,10 2 0,-4-7 0,5 3 0,1 0 0,4-4 0,-3 3 0,3-4 0,1 0 0,-5 4 0,5-3 0,-1 4 0,-3-1 0,8-3 0,-8 3 0,8 1 0,-8-4 0,3 4 0,0-1 0,-4-2 0,4 7 0,-4-8 0,-1 8 0,1-7 0,-1 7 0,1-8 0,-1 9 0,1-9 0,-1 8 0,0-7 0,1 7 0,-1-3 0,1 0 0,-1 3 0,1-3 0,-1 0 0,5 3 0,-3-3 0,3 0 0,0 3 0,-4-3 0,4 4 0,1-4 0,-5 3 0,5-4 0,-1 1 0,-3 3 0,8-4 0,-8 1 0,7 3 0,-2-8 0,-1 4 0,4-1 0,-4-3 0,6 3 0,-1-4 0,1-1 0,0 0 0,-1 0 0,5 0 0,-3 1 0,3-1 0,-5 0 0,1 0 0,0 0 0,-1 0 0,1 1 0,4-1 0,-4 0 0,8 0 0,-7 1 0,3-1 0,-4 0 0,0 0 0,0-1 0,0 1 0,4-4 0,1-1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1T10:39:47.185"/>
    </inkml:context>
    <inkml:brush xml:id="br0">
      <inkml:brushProperty name="width" value="0.35" units="cm"/>
      <inkml:brushProperty name="height" value="2.1" units="cm"/>
      <inkml:brushProperty name="color" value="#327A86"/>
      <inkml:brushProperty name="inkEffects" value="pencil"/>
    </inkml:brush>
  </inkml:definitions>
  <inkml:trace contextRef="#ctx0" brushRef="#br0">99 0 16383,'0'23'0,"0"-7"0,0 4 0,0-9 0,0 10 0,0-3 0,-3 0 0,3 3 0,-7-3 0,4 0 0,-1 3 0,-2-7 0,5 3 0,-5-4 0,5 0 0,-2 1 0,0-1 0,2 0 0,-2 1 0,3-1 0,-3 0 0,3 0 0,-3 1 0,0-1 0,2 0 0,-5 0 0,5 1 0,-2-4 0,0 2 0,3-5 0,-3 5 0,0-2 0,2 0 0,-2 3 0,0-6 0,2 2 0,-1 0 0,2-2 0,-3 2 0,2-3 0,-1 3 0,2-2 0,-3 2 0,2-3 0,-1 0 0,2 0 0,-3 0 0,2 0 0,-1 0 0,14-6 0,-6 2 0,10-4 0,-10 2 0,0 0 0,-1 0 0,1 0 0,0 0 0,0 0 0,0-3 0,3 2 0,-2-2 0,9 3 0,-5-3 0,6 3 0,1-3 0,0-1 0,0 4 0,2-4 0,-5 4 0,2 0 0,0 0 0,-6-2 0,9 1 0,-13-2 0,10 3 0,-7 0 0,3-3 0,0 3 0,-3-3 0,3 3 0,-3 0 0,3 0 0,0 0 0,1 0 0,-4-3 0,2 2 0,-2-2 0,0 3 0,3 0 0,-7 0 0,7 0 0,-6 0 0,2 0 0,-3 0 0,0 0 0,0 0 0,0 0 0,0 0 0,0 0 0,0 0 0,-1 0 0,1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1T10:17:42.587"/>
    </inkml:context>
    <inkml:brush xml:id="br0">
      <inkml:brushProperty name="width" value="0.35" units="cm"/>
      <inkml:brushProperty name="height" value="2.1" units="cm"/>
      <inkml:brushProperty name="color" value="#327A86"/>
      <inkml:brushProperty name="inkEffects" value="pencil"/>
    </inkml:brush>
  </inkml:definitions>
  <inkml:trace contextRef="#ctx0" brushRef="#br0">153 0 16383,'0'36'0,"0"-12"0,0 7 0,0-14 0,0 15 0,0-5 0,-5 1 0,4 4 0,-8-4 0,3 0 0,0 4 0,-4-10 0,9 4 0,-8-6 0,8 1 0,-4-1 0,1 0 0,3 1 0,-4-1 0,5 1 0,-5-1 0,4 0 0,-3 1 0,-1-1 0,4 1 0,-8-1 0,8 0 0,-4-4 0,0 3 0,4-8 0,-3 8 0,-1-4 0,4 1 0,-4 3 0,1-9 0,3 4 0,-3 1 0,4-5 0,-4 4 0,3-5 0,-3 6 0,4-5 0,-5 4 0,4-4 0,-3-1 0,4 0 0,-4 0 0,3 0 0,-3 0 0,23-8 0,-10 1 0,15-6 0,-15 4 0,1 0 0,-1 0 0,0 0 0,0 0 0,0 0 0,0-4 0,5 3 0,-3-3 0,14 4 0,-8-5 0,9 4 0,0-3 0,2-2 0,0 5 0,4-4 0,-10 5 0,4 0 0,0 0 0,-9-4 0,14 3 0,-19-3 0,13 4 0,-10 0 0,6-5 0,-1 4 0,-5-3 0,5 4 0,-5 0 0,5 0 0,1 0 0,-1 0 0,-4-5 0,3 4 0,-4-3 0,1 4 0,3 0 0,-9 0 0,9 0 0,-8 0 0,3 0 0,-5 0 0,0 0 0,1 0 0,-1 0 0,0 0 0,0 0 0,0 0 0,0 0 0,0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1T10:17:46.302"/>
    </inkml:context>
    <inkml:brush xml:id="br0">
      <inkml:brushProperty name="width" value="0.35" units="cm"/>
      <inkml:brushProperty name="height" value="2.1" units="cm"/>
      <inkml:brushProperty name="color" value="#327A86"/>
      <inkml:brushProperty name="inkEffects" value="pencil"/>
    </inkml:brush>
  </inkml:definitions>
  <inkml:trace contextRef="#ctx0" brushRef="#br0">1 1 16383,'50'0'0,"-7"0"0,12 0 0,-18 0 0,18 0 0,-13 0 0,7 0 0,0 0 0,-7 0 0,5 0 0,-11 0 0,-2 0 0,-2 0 0,-10 0 0,11 0 0,-11 0 0,4 0 0,-5 0 0,-1 0 0,1 0 0,-1 0 0,1 0 0,-1 4 0,-4-3 0,3 8 0,2-8 0,1 4 0,10 0 0,-4-4 0,6 9 0,-1-9 0,-5 9 0,4-9 0,-4 8 0,6-7 0,0 3 0,-1 0 0,1-4 0,0 9 0,-1-4 0,1 0 0,-6 4 0,4-9 0,-10 8 0,4-8 0,-5 8 0,-1-3 0,1-1 0,-1 4 0,1-3 0,-1 0 0,1 3 0,-1-4 0,1 1 0,0 3 0,5-3 0,-4 0 0,4 4 0,1-4 0,-5 4 0,10-4 0,-10 3 0,10-3 0,-10 5 0,10 0 0,-10-1 0,10 1 0,-10-1 0,11 1 0,-11 0 0,10 0 0,-4 0 0,-1-1 0,6 1 0,-11 0 0,10 0 0,-10-1 0,4 1 0,0-1 0,-4 1 0,11 0 0,-11 4 0,10-3 0,-10 3 0,10 1 0,-4-4 0,6 9 0,-1-4 0,1 6 0,0-1 0,6-4 0,-5 3 0,5-3 0,-6 4 0,0-5 0,-1 4 0,1-3 0,-6-1 0,4 4 0,-10-5 0,10 1 0,-10 2 0,5-7 0,-7 3 0,1 0 0,-6-4 0,5 3 0,-5-4 0,1 0 0,3 4 0,-3-3 0,-1 4 0,4-1 0,-8-3 0,8 3 0,-8 1 0,9-4 0,-4 4 0,0-1 0,3-2 0,-3 7 0,5-8 0,-1 8 0,1-7 0,-1 7 0,1-8 0,-1 9 0,1-9 0,-1 8 0,1-7 0,-1 7 0,1-3 0,-1 0 0,1 3 0,0-3 0,-1 0 0,-4 3 0,3-3 0,-3 0 0,0 3 0,4-3 0,-4 4 0,-1-4 0,5 3 0,-5-4 0,1 1 0,3 3 0,-8-4 0,9 1 0,-9 3 0,3-8 0,1 4 0,-4-1 0,4-3 0,-6 3 0,1-4 0,-1-1 0,1 0 0,-1 0 0,-4 0 0,3 1 0,-2-1 0,3 0 0,0 0 0,0 0 0,1 0 0,-1 1 0,-4-1 0,4 0 0,-8 0 0,7 1 0,-3-1 0,4 0 0,0 0 0,0-1 0,0 1 0,-4-4 0,-1-1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1T10:17:46.303"/>
    </inkml:context>
    <inkml:brush xml:id="br0">
      <inkml:brushProperty name="width" value="0.35" units="cm"/>
      <inkml:brushProperty name="height" value="2.1" units="cm"/>
      <inkml:brushProperty name="color" value="#327A86"/>
      <inkml:brushProperty name="inkEffects" value="pencil"/>
    </inkml:brush>
  </inkml:definitions>
  <inkml:trace contextRef="#ctx0" brushRef="#br0">718 0 16383,'0'36'0,"0"-12"0,0 7 0,0-14 0,0 15 0,0-5 0,4 1 0,-3 4 0,9-4 0,-4 0 0,0 4 0,3-10 0,-8 4 0,9-6 0,-9 1 0,3-1 0,1 0 0,-4 1 0,4-1 0,-5 1 0,4-1 0,-3 0 0,4 1 0,0-1 0,-4 1 0,8-1 0,-8 0 0,4-4 0,-1 3 0,-3-8 0,4 8 0,0-4 0,-4 1 0,3 3 0,0-9 0,-2 4 0,2 1 0,-4-5 0,4 4 0,-3-5 0,3 6 0,-4-5 0,4 4 0,-3-4 0,3-1 0,-4 0 0,5 0 0,-4 0 0,3 0 0,-24-8 0,12 1 0,-17-6 0,16 4 0,0 0 0,0 0 0,0 0 0,0 0 0,0 0 0,-1-4 0,-4 3 0,4-3 0,-15 4 0,8-5 0,-9 4 0,-1-3 0,0-2 0,-1 5 0,-4-4 0,10 5 0,-4 0 0,0 0 0,9-4 0,-14 3 0,19-3 0,-13 4 0,10 0 0,-6-5 0,1 4 0,4-3 0,-3 4 0,4 0 0,-6 0 0,1 0 0,0 0 0,4-5 0,-3 4 0,4-3 0,-1 4 0,-3 0 0,9 0 0,-9 0 0,8 0 0,-3 0 0,5 0 0,0 0 0,-1 0 0,1 0 0,0 0 0,0 0 0,0 0 0,0 0 0,0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1T10:19:07.734"/>
    </inkml:context>
    <inkml:brush xml:id="br0">
      <inkml:brushProperty name="width" value="0.35" units="cm"/>
      <inkml:brushProperty name="height" value="2.1" units="cm"/>
      <inkml:brushProperty name="color" value="#327A86"/>
      <inkml:brushProperty name="inkEffects" value="pencil"/>
    </inkml:brush>
  </inkml:definitions>
  <inkml:trace contextRef="#ctx0" brushRef="#br0">21 1 16383,'0'32'0,"0"4"0,0-9 0,0 7 0,0 0 0,0-1 0,0 25 0,0-19 0,0 19 0,0-31 0,0 0 0,0-1 0,0-4 0,0 4 0,0-6 0,0 1 0,0 5 0,0-9 0,0 8 0,0-10 0,0 6 0,0-6 0,0 4 0,0-8 0,0 8 0,0-9 0,0 5 0,0-1 0,0-4 0,0 9 0,-9-8 0,6 4 0,-6-6 0,9 0 0,0 6 0,0-5 0,0 4 0,0-4 0,0-1 0,0 0 0,0 0 0,0 0 0,0 1 0,0-1 0,0 0 0,0-1 0,0 1 0,0 0 0,0 0 0,0 0 0,0 0 0,0 0 0,0 0 0,0 0 0,0 0 0,0 0 0,0 0 0,0 0 0,0 0 0,0 1 0,0-1 0,0 0 0,0 0 0,0 0 0,0 1 0,0-1 0,0 0 0,0 0 0,0 1 0,0-1 0,0 0 0,0 0 0,0 0 0,0 1 0,0-1 0,0 0 0,0 0 0,0 1 0,0-1 0,0 0 0,0 0 0,0 0 0,0 0 0,0 0 0,0 0 0,0 0 0,0 0 0,0 0 0,0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1T10:19:24.554"/>
    </inkml:context>
    <inkml:brush xml:id="br0">
      <inkml:brushProperty name="width" value="0.35" units="cm"/>
      <inkml:brushProperty name="height" value="2.1" units="cm"/>
      <inkml:brushProperty name="color" value="#327A86"/>
      <inkml:brushProperty name="inkEffects" value="pencil"/>
    </inkml:brush>
  </inkml:definitions>
  <inkml:trace contextRef="#ctx0" brushRef="#br0">0 5 16383,'29'0'0,"-6"0"0,-5 0 0,-8 0 0,4 0 0,-5 0 0,0 0 0,0-5 0,5 9 0,-3-7 0,8 16 0,-4-6 0,6 8 0,-1-5 0,-4 0 0,3 0 0,-9-1 0,9 1 0,-8 0 0,8 0 0,-9-1 0,5 1 0,-1-1 0,-4 1 0,9 0 0,-8-1 0,3 1 0,-5-1 0,5 1 0,-3-1 0,3 1 0,-5-1 0,0 0 0,1 0 0,-1 0 0,0 1 0,0-1 0,1 0 0,-1 0 0,0 1 0,0-1 0,1 0 0,-1 0 0,0 0 0,0 0 0,-4 0 0,3-4 0,-3 4 0,0-4 0,3 4 0,-2-4 0,-1 3 0,3-3 0,-3 1 0,4 2 0,-4-3 0,4 4 0,-4 0 0,4 1 0,0-1 0,-4 0 0,3 0 0,-2 0 0,3 1 0,0-1 0,-4 0 0,3 0 0,-3 1 0,1-1 0,2 0 0,-7 0 0,7 0 0,-7 1 0,7-5 0,-3 3 0,0-3 0,3 4 0,-3 0 0,4 0 0,-4-1 0,2-3 0,-2 7 0,4-10 0,-4 10 0,3-7 0,-7 4 0,7 0 0,-3 0 0,0 0 0,3-4 0,-7 7 0,7-6 0,-7 6 0,11-35 0,-10 16 0,6-25 0,-4 23 0,-3-1 0,7 1 0,-7 0 0,7 4 0,-3-8 0,1 7 0,2-8 0,-3 5 0,4 0 0,0 0 0,0-1 0,0 1 0,0 0 0,1 3 0,-1-2 0,0 3 0,0-4 0,1-1 0,-1 1 0,0 0 0,0-1 0,0 1 0,1 0 0,-1-1 0,0 5 0,0-3 0,0 2 0,1-3 0,-1 0 0,0-1 0,0 1 0,1 0 0,-5-1 0,3 5 0,-3-3 0,4 3 0,0-5 0,0 5 0,-4-3 0,3 3 0,-2 0 0,3-3 0,0 2 0,0 1 0,0-3 0,1 3 0,-1-5 0,0 5 0,0-3 0,0 7 0,-4-7 0,7 3 0,-5 0 0,6-4 0,-4 8 0,0-7 0,1 7 0,-1-8 0,0 8 0,-4-7 0,7 3 0,-5 0 0,6 1 0,-4 0 0,0 3 0,0-7 0,0 7 0,0-4 0,0 1 0,0 3 0,-1-2 0,1-2 0,0 4 0,0-3 0,1 4 0,-2-4 0,1 3 0,0-3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1T10:34:41.644"/>
    </inkml:context>
    <inkml:brush xml:id="br0">
      <inkml:brushProperty name="width" value="0.35" units="cm"/>
      <inkml:brushProperty name="height" value="2.1" units="cm"/>
      <inkml:brushProperty name="color" value="#327A86"/>
      <inkml:brushProperty name="inkEffects" value="pencil"/>
    </inkml:brush>
  </inkml:definitions>
  <inkml:trace contextRef="#ctx0" brushRef="#br0">0 0 16383,'33'0'0,"-5"0"0,8 0 0,-12 0 0,12 0 0,-9 0 0,5 0 0,0 0 0,-5 0 0,4 0 0,-8 0 0,-1 0 0,-1 0 0,-7 0 0,7 0 0,-6 0 0,2 0 0,-4 0 0,1 0 0,-1 0 0,0 0 0,1 0 0,-1 3 0,-3-2 0,3 5 0,0-5 0,2 2 0,6 0 0,-3-2 0,4 5 0,-1-5 0,-3 5 0,3-5 0,-3 5 0,4-5 0,0 2 0,0 0 0,0-2 0,0 5 0,0-1 0,0-1 0,-4 2 0,3-6 0,-7 6 0,3-5 0,-3 5 0,-1-2 0,0-1 0,1 3 0,-1-2 0,0 0 0,1 2 0,-1-3 0,0 1 0,1 2 0,3-2 0,-3 0 0,3 2 0,0-2 0,-2 2 0,6-2 0,-7 2 0,7-2 0,-7 3 0,7 0 0,-7 0 0,7 0 0,-6 0 0,6 0 0,-7 0 0,7 0 0,-3 0 0,0 0 0,3 0 0,-7 0 0,7 0 0,-7 0 0,4-1 0,-1 1 0,-3 0 0,7 0 0,-7 3 0,7-2 0,-7 2 0,7 0 0,-3-2 0,4 5 0,0-1 0,0 2 0,0 1 0,4-4 0,-3 3 0,3-2 0,-4 2 0,0-2 0,0 1 0,0-1 0,-4-1 0,3 2 0,-7-2 0,7 0 0,-6 2 0,2-6 0,-4 3 0,0-1 0,-3-2 0,3 3 0,-3-4 0,0 1 0,3 2 0,-3-2 0,0 3 0,3-1 0,-6-2 0,5 2 0,-5 1 0,6-3 0,-3 3 0,1-1 0,1-2 0,-1 6 0,2-6 0,0 6 0,1-6 0,-1 6 0,0-6 0,1 6 0,-1-6 0,0 6 0,1-6 0,-1 6 0,0-3 0,1 0 0,-1 3 0,0-3 0,1 0 0,-4 3 0,3-3 0,-3 0 0,1 3 0,1-3 0,-1 4 0,-1-4 0,2 2 0,-2-2 0,1 0 0,1 3 0,-5-3 0,6 0 0,-6 2 0,3-4 0,-1 1 0,-1 0 0,1-2 0,-3 3 0,0-4 0,0 0 0,1 0 0,-1 0 0,-3 0 0,2 0 0,-1 0 0,2 0 0,0 0 0,0-1 0,0 1 0,0 0 0,-3 0 0,3 0 0,-6 0 0,6 0 0,-3 0 0,3 0 0,0 0 0,0 0 0,0-1 0,-3-1 0,-1-2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1T10:34:41.645"/>
    </inkml:context>
    <inkml:brush xml:id="br0">
      <inkml:brushProperty name="width" value="0.35" units="cm"/>
      <inkml:brushProperty name="height" value="2.1" units="cm"/>
      <inkml:brushProperty name="color" value="#327A86"/>
      <inkml:brushProperty name="inkEffects" value="pencil"/>
    </inkml:brush>
  </inkml:definitions>
  <inkml:trace contextRef="#ctx0" brushRef="#br0">467 0 16383,'0'23'0,"0"-7"0,0 4 0,0-9 0,0 10 0,0-3 0,3 0 0,-3 3 0,7-3 0,-4 0 0,1 3 0,2-7 0,-5 3 0,5-4 0,-5 0 0,2 1 0,0-1 0,-2 0 0,2 1 0,-3-1 0,3 0 0,-3 0 0,3 1 0,0-1 0,-2 0 0,5 0 0,-5 1 0,2-4 0,0 2 0,-3-5 0,3 5 0,0-2 0,-2 0 0,2 3 0,0-6 0,-2 2 0,1 0 0,-2-2 0,3 2 0,-2-3 0,1 3 0,-2-2 0,3 2 0,-2-3 0,1 0 0,-2 0 0,3 0 0,-2 0 0,2 0 0,-16-6 0,7 2 0,-10-4 0,10 2 0,0 0 0,1 0 0,-1 0 0,0 0 0,0 0 0,0-3 0,-3 2 0,2-2 0,-9 3 0,5-3 0,-6 3 0,-1-3 0,0-1 0,0 4 0,-2-4 0,5 4 0,-2 0 0,0 0 0,6-2 0,-9 1 0,13-2 0,-10 3 0,7 0 0,-3-3 0,0 3 0,3-3 0,-3 3 0,3 0 0,-3 0 0,0 0 0,-1 0 0,4-3 0,-2 2 0,2-2 0,0 3 0,-3 0 0,7 0 0,-7 0 0,6 0 0,-2 0 0,3 0 0,0 0 0,0 0 0,0 0 0,0 0 0,0 0 0,0 0 0,1 0 0,-1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1T10:39:47.184"/>
    </inkml:context>
    <inkml:brush xml:id="br0">
      <inkml:brushProperty name="width" value="0.35" units="cm"/>
      <inkml:brushProperty name="height" value="2.1" units="cm"/>
      <inkml:brushProperty name="color" value="#327A86"/>
      <inkml:brushProperty name="inkEffects" value="pencil"/>
    </inkml:brush>
  </inkml:definitions>
  <inkml:trace contextRef="#ctx0" brushRef="#br0">2668 0 16383,'-33'0'0,"5"0"0,-7 0 0,10 0 0,-10 0 0,7 0 0,-4 0 0,1 0 0,3 0 0,-2 0 0,7 0 0,0 0 0,2 0 0,7 0 0,-7 0 0,7 0 0,-3 0 0,3 0 0,1 0 0,-1 0 0,1 0 0,0 0 0,-1 3 0,4-2 0,-2 5 0,-2-5 0,0 2 0,-7 0 0,3-2 0,-4 5 0,0-5 0,4 5 0,-3-5 0,3 5 0,-4-5 0,0 2 0,0 0 0,0-2 0,0 5 0,1-1 0,-1-1 0,4 2 0,-3-6 0,6 6 0,-2-5 0,4 5 0,0-2 0,-1-1 0,1 3 0,-1-2 0,1 0 0,0 2 0,-1-3 0,1 1 0,0 2 0,-4-2 0,2 0 0,-2 2 0,0-2 0,3 2 0,-7-2 0,6 2 0,-5-2 0,5 3 0,-6 0 0,7 0 0,-7 0 0,7 0 0,-7 0 0,7 0 0,-7 0 0,2 0 0,1 0 0,-3 0 0,7 0 0,-7 0 0,7 0 0,-3-1 0,0 1 0,2 0 0,-6 0 0,7 3 0,-7-2 0,7 2 0,-7 0 0,3-2 0,-4 5 0,0-1 0,0 2 0,0 1 0,-4-4 0,3 3 0,-3-2 0,4 2 0,0-2 0,0 1 0,0-1 0,4-1 0,-3 2 0,7-2 0,-7 0 0,7 2 0,-3-6 0,3 3 0,1-1 0,3-2 0,-3 3 0,3-4 0,0 1 0,-2 2 0,1-2 0,1 3 0,-2-1 0,5-2 0,-6 2 0,6 1 0,-5-3 0,1 3 0,1-1 0,-3-2 0,3 6 0,-4-6 0,1 6 0,0-6 0,-1 6 0,1-6 0,0 6 0,-1-6 0,1 6 0,0-6 0,-1 6 0,1-3 0,0 0 0,-1 3 0,1-3 0,0 0 0,2 3 0,-1-3 0,1 0 0,1 3 0,-3-3 0,3 4 0,0-4 0,-3 2 0,3-2 0,0 0 0,-3 3 0,6-3 0,-5 0 0,4 2 0,-1-4 0,-1 1 0,3 0 0,-2-2 0,2 3 0,1-4 0,0 0 0,0 0 0,0 0 0,2 0 0,-1 0 0,2 0 0,-3 0 0,0 0 0,0-1 0,-1 1 0,1 0 0,3 0 0,-2 0 0,4 0 0,-4 0 0,1 0 0,-2 0 0,0 0 0,1 0 0,-1-1 0,3-1 0,0-2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9DC5FB-FBCD-9943-A4F9-072331452CC8}" type="datetimeFigureOut">
              <a:rPr lang="de-DE" smtClean="0"/>
              <a:t>04.09.24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00EB12-2DE2-0842-96EF-87A9B6EC1C3F}" type="slidenum">
              <a:rPr lang="de-DE" smtClean="0"/>
              <a:t>‹Nr.›</a:t>
            </a:fld>
            <a:endParaRPr lang="de-DE"/>
          </a:p>
        </p:txBody>
      </p:sp>
    </p:spTree>
    <p:extLst>
      <p:ext uri="{BB962C8B-B14F-4D97-AF65-F5344CB8AC3E}">
        <p14:creationId xmlns:p14="http://schemas.microsoft.com/office/powerpoint/2010/main" val="3262553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pikas.dzlm.de/node/591"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pikas.dzlm.de/node/591"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pikas.dzlm.de/node/2513"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pikas.dzlm.de/node/591"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i="1" dirty="0"/>
              <a:t>Die Veranstaltung gibt einen Einblick in das Modul „Die Zahlen bis 1000 erkunden“ und zeigt, wie die </a:t>
            </a:r>
            <a:r>
              <a:rPr lang="de-DE" i="1" dirty="0" err="1"/>
              <a:t>verstehensorientierte</a:t>
            </a:r>
            <a:r>
              <a:rPr lang="de-DE" i="1" dirty="0"/>
              <a:t> </a:t>
            </a:r>
            <a:r>
              <a:rPr lang="de-DE" i="1" dirty="0" err="1"/>
              <a:t>Ererabeitung</a:t>
            </a:r>
            <a:r>
              <a:rPr lang="de-DE" i="1" dirty="0"/>
              <a:t> des Zahlenraums bis 1000 mit </a:t>
            </a:r>
            <a:r>
              <a:rPr lang="de-DE" i="1" dirty="0" err="1"/>
              <a:t>divomath</a:t>
            </a:r>
            <a:r>
              <a:rPr lang="de-DE" i="1" dirty="0"/>
              <a:t> gelingen kann. </a:t>
            </a:r>
          </a:p>
          <a:p>
            <a:endParaRPr lang="de-DE" dirty="0"/>
          </a:p>
        </p:txBody>
      </p:sp>
      <p:sp>
        <p:nvSpPr>
          <p:cNvPr id="4" name="Foliennummernplatzhalter 3"/>
          <p:cNvSpPr>
            <a:spLocks noGrp="1"/>
          </p:cNvSpPr>
          <p:nvPr>
            <p:ph type="sldNum" sz="quarter" idx="5"/>
          </p:nvPr>
        </p:nvSpPr>
        <p:spPr/>
        <p:txBody>
          <a:bodyPr/>
          <a:lstStyle/>
          <a:p>
            <a:fld id="{6A00EB12-2DE2-0842-96EF-87A9B6EC1C3F}" type="slidenum">
              <a:rPr lang="de-DE" smtClean="0"/>
              <a:t>3</a:t>
            </a:fld>
            <a:endParaRPr lang="de-DE"/>
          </a:p>
        </p:txBody>
      </p:sp>
    </p:spTree>
    <p:extLst>
      <p:ext uri="{BB962C8B-B14F-4D97-AF65-F5344CB8AC3E}">
        <p14:creationId xmlns:p14="http://schemas.microsoft.com/office/powerpoint/2010/main" val="700339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i="1" kern="1200" dirty="0">
                <a:solidFill>
                  <a:schemeClr val="tx1"/>
                </a:solidFill>
                <a:effectLst/>
                <a:latin typeface="+mn-lt"/>
                <a:ea typeface="+mn-ea"/>
                <a:cs typeface="+mn-cs"/>
              </a:rPr>
              <a:t>Warum ist das Zahlverständnis und speziell das Stellenwertverständnis denn eigentlich so wichtig? Das zeigt sich genauer, wenn wir über langfristige Lernprozesse nachdenken. Die Idee des Bündelns und Entbündelns ermöglicht ein langfristiges Weiterlernen, da es die Basis für das Operieren mit Zahlen, das halbschriftliche Rechnen, schriftliche Algorithmen (</a:t>
            </a:r>
            <a:r>
              <a:rPr lang="de-DE" sz="1200" i="1" kern="1200" dirty="0" err="1">
                <a:solidFill>
                  <a:schemeClr val="tx1"/>
                </a:solidFill>
                <a:effectLst/>
                <a:latin typeface="+mn-lt"/>
                <a:ea typeface="+mn-ea"/>
                <a:cs typeface="+mn-cs"/>
              </a:rPr>
              <a:t>click</a:t>
            </a:r>
            <a:r>
              <a:rPr lang="de-DE" sz="1200" i="1" kern="1200" dirty="0">
                <a:solidFill>
                  <a:schemeClr val="tx1"/>
                </a:solidFill>
                <a:effectLst/>
                <a:latin typeface="+mn-lt"/>
                <a:ea typeface="+mn-ea"/>
                <a:cs typeface="+mn-cs"/>
              </a:rPr>
              <a:t>) und mit Blick auf höhere Schulstufen auch für Zahlbereichserweiterungen z.B. in Dezimalzahlen darstellt.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i="1" kern="1200" dirty="0">
                <a:solidFill>
                  <a:schemeClr val="tx1"/>
                </a:solidFill>
                <a:effectLst/>
                <a:latin typeface="+mn-lt"/>
                <a:ea typeface="+mn-ea"/>
                <a:cs typeface="+mn-cs"/>
              </a:rPr>
              <a:t>Dies lässt sich auch daran erkennen, dass Rechenschwierigkeiten</a:t>
            </a:r>
            <a:r>
              <a:rPr lang="de-DE" sz="1200" i="1" kern="1200" baseline="0" dirty="0">
                <a:solidFill>
                  <a:schemeClr val="tx1"/>
                </a:solidFill>
                <a:effectLst/>
                <a:latin typeface="+mn-lt"/>
                <a:ea typeface="+mn-ea"/>
                <a:cs typeface="+mn-cs"/>
              </a:rPr>
              <a:t> von </a:t>
            </a:r>
            <a:r>
              <a:rPr lang="de-DE" sz="1200" i="1" kern="1200" dirty="0" err="1">
                <a:solidFill>
                  <a:schemeClr val="tx1"/>
                </a:solidFill>
                <a:effectLst/>
                <a:latin typeface="+mn-lt"/>
                <a:ea typeface="+mn-ea"/>
                <a:cs typeface="+mn-cs"/>
              </a:rPr>
              <a:t>Schüler:innen</a:t>
            </a:r>
            <a:r>
              <a:rPr lang="de-DE" sz="1200" i="1" kern="1200" dirty="0">
                <a:solidFill>
                  <a:schemeClr val="tx1"/>
                </a:solidFill>
                <a:effectLst/>
                <a:latin typeface="+mn-lt"/>
                <a:ea typeface="+mn-ea"/>
                <a:cs typeface="+mn-cs"/>
              </a:rPr>
              <a:t> höherer</a:t>
            </a:r>
            <a:r>
              <a:rPr lang="de-DE" sz="1200" i="1" kern="1200" baseline="0" dirty="0">
                <a:solidFill>
                  <a:schemeClr val="tx1"/>
                </a:solidFill>
                <a:effectLst/>
                <a:latin typeface="+mn-lt"/>
                <a:ea typeface="+mn-ea"/>
                <a:cs typeface="+mn-cs"/>
              </a:rPr>
              <a:t> Klassenstufen </a:t>
            </a:r>
            <a:r>
              <a:rPr lang="de-DE" sz="1200" i="1" kern="1200" dirty="0">
                <a:solidFill>
                  <a:schemeClr val="tx1"/>
                </a:solidFill>
                <a:effectLst/>
                <a:latin typeface="+mn-lt"/>
                <a:ea typeface="+mn-ea"/>
                <a:cs typeface="+mn-cs"/>
              </a:rPr>
              <a:t>häufig daraus resultieren, dass in den ersten Schuljahren das dezimale Stellenwertsystem nicht oder nur unzureichend verstanden worden ist.  Dadurch sind arithmetische Lernprozesse beeinträchtigt (Scherer &amp; Moser Opitz, 2010, S. 131).</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i="1" kern="1200" dirty="0">
                <a:solidFill>
                  <a:schemeClr val="tx1"/>
                </a:solidFill>
                <a:effectLst/>
                <a:latin typeface="+mn-lt"/>
                <a:ea typeface="+mn-ea"/>
                <a:cs typeface="+mn-cs"/>
              </a:rPr>
              <a:t>Ein sicheres Verständnis des Stellenwertsystems ist erforderlich</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i="1" kern="1200" dirty="0">
                <a:solidFill>
                  <a:schemeClr val="tx1"/>
                </a:solidFill>
                <a:effectLst/>
                <a:latin typeface="+mn-lt"/>
                <a:ea typeface="+mn-ea"/>
                <a:cs typeface="+mn-cs"/>
              </a:rPr>
              <a:t>für das Dezimalsystem allgemein,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i="1" kern="1200" dirty="0">
                <a:solidFill>
                  <a:schemeClr val="tx1"/>
                </a:solidFill>
                <a:effectLst/>
                <a:latin typeface="+mn-lt"/>
                <a:ea typeface="+mn-ea"/>
                <a:cs typeface="+mn-cs"/>
              </a:rPr>
              <a:t>für das Verständnis großer Zahlen und Zahlvorstellungen, u. a. auch für das Schätzen und Überschlagen,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i="1" kern="1200" dirty="0">
                <a:solidFill>
                  <a:schemeClr val="tx1"/>
                </a:solidFill>
                <a:effectLst/>
                <a:latin typeface="+mn-lt"/>
                <a:ea typeface="+mn-ea"/>
                <a:cs typeface="+mn-cs"/>
              </a:rPr>
              <a:t>für die Entwicklung effektiver Rechenstrategien (um z. B. zählendes Rechnen und Fingerrechenmethoden zu ersetzen),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i="1" kern="1200" dirty="0">
                <a:solidFill>
                  <a:schemeClr val="tx1"/>
                </a:solidFill>
                <a:effectLst/>
                <a:latin typeface="+mn-lt"/>
                <a:ea typeface="+mn-ea"/>
                <a:cs typeface="+mn-cs"/>
              </a:rPr>
              <a:t>für das Verständnis der schriftlichen Algorithmen,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i="1" kern="1200" dirty="0">
                <a:solidFill>
                  <a:schemeClr val="tx1"/>
                </a:solidFill>
                <a:effectLst/>
                <a:latin typeface="+mn-lt"/>
                <a:ea typeface="+mn-ea"/>
                <a:cs typeface="+mn-cs"/>
              </a:rPr>
              <a:t>für die Zahlbereichserweiterungen etwa zu den Dezimalbrüchen,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i="1" kern="1200" dirty="0">
                <a:solidFill>
                  <a:schemeClr val="tx1"/>
                </a:solidFill>
                <a:effectLst/>
                <a:latin typeface="+mn-lt"/>
                <a:ea typeface="+mn-ea"/>
                <a:cs typeface="+mn-cs"/>
              </a:rPr>
              <a:t>für die Bezüge zu Größen mit dezimalen, aber auch nicht dezimalen Strukturen (Scherer, 2009).</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i="1" dirty="0"/>
              <a:t>(Quelle: Rechenschwierigkeiten vermeiden – Modul 3: Stellenwertverständnis F 55, </a:t>
            </a:r>
            <a:r>
              <a:rPr lang="de-DE" b="0" i="0" u="none" strike="noStrike" dirty="0">
                <a:solidFill>
                  <a:srgbClr val="327D87"/>
                </a:solidFill>
                <a:effectLst/>
                <a:latin typeface="Open Sans" panose="020B0606030504020204" pitchFamily="34" charset="0"/>
                <a:hlinkClick r:id="rId3"/>
              </a:rPr>
              <a:t>https://pikas.dzlm.de/node/591</a:t>
            </a:r>
            <a:r>
              <a:rPr lang="de-DE" i="1" dirty="0"/>
              <a:t>)</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12</a:t>
            </a:fld>
            <a:endParaRPr lang="de-DE"/>
          </a:p>
        </p:txBody>
      </p:sp>
    </p:spTree>
    <p:extLst>
      <p:ext uri="{BB962C8B-B14F-4D97-AF65-F5344CB8AC3E}">
        <p14:creationId xmlns:p14="http://schemas.microsoft.com/office/powerpoint/2010/main" val="31610037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i="1" dirty="0"/>
              <a:t>Wichtiger Zusatz: Beim Multiplizieren mit 10 gilt eben </a:t>
            </a:r>
            <a:r>
              <a:rPr lang="de-DE" b="1" i="1" dirty="0"/>
              <a:t>nicht:</a:t>
            </a:r>
            <a:r>
              <a:rPr lang="de-DE" i="1" dirty="0"/>
              <a:t> „ich hänge eine 0 dran“. Stattdessen sollte mit den Kindern besprochen werden, dass die Stellenwerte durch die Multiplikation mit 10 verzehnfacht werden. Dabei wird jeder Einer zu einem Zehner, jeder Zehner zu einem Hunderter  usw.</a:t>
            </a:r>
          </a:p>
          <a:p>
            <a:r>
              <a:rPr lang="de-DE" i="1" dirty="0"/>
              <a:t>Nähere Informationen dazu finden sie auf der Seite zum Stelleneinmaleins auf Mahiko (</a:t>
            </a:r>
            <a:r>
              <a:rPr lang="de-DE" b="0" i="1" u="none" strike="noStrike" dirty="0">
                <a:solidFill>
                  <a:srgbClr val="222222"/>
                </a:solidFill>
                <a:effectLst/>
                <a:latin typeface="Open Sans" panose="020F0502020204030204" pitchFamily="34" charset="0"/>
              </a:rPr>
              <a:t>https://</a:t>
            </a:r>
            <a:r>
              <a:rPr lang="de-DE" b="0" i="1" u="none" strike="noStrike" dirty="0" err="1">
                <a:solidFill>
                  <a:srgbClr val="222222"/>
                </a:solidFill>
                <a:effectLst/>
                <a:latin typeface="Open Sans" panose="020F0502020204030204" pitchFamily="34" charset="0"/>
              </a:rPr>
              <a:t>mahiko.dzlm.de</a:t>
            </a:r>
            <a:r>
              <a:rPr lang="de-DE" b="0" i="1" u="none" strike="noStrike" dirty="0">
                <a:solidFill>
                  <a:srgbClr val="222222"/>
                </a:solidFill>
                <a:effectLst/>
                <a:latin typeface="Open Sans" panose="020F0502020204030204" pitchFamily="34" charset="0"/>
              </a:rPr>
              <a:t>/</a:t>
            </a:r>
            <a:r>
              <a:rPr lang="de-DE" b="0" i="1" u="none" strike="noStrike" dirty="0" err="1">
                <a:solidFill>
                  <a:srgbClr val="222222"/>
                </a:solidFill>
                <a:effectLst/>
                <a:latin typeface="Open Sans" panose="020F0502020204030204" pitchFamily="34" charset="0"/>
              </a:rPr>
              <a:t>node</a:t>
            </a:r>
            <a:r>
              <a:rPr lang="de-DE" b="0" i="1" u="none" strike="noStrike" dirty="0">
                <a:solidFill>
                  <a:srgbClr val="222222"/>
                </a:solidFill>
                <a:effectLst/>
                <a:latin typeface="Open Sans" panose="020F0502020204030204" pitchFamily="34" charset="0"/>
              </a:rPr>
              <a:t>/191).</a:t>
            </a:r>
          </a:p>
          <a:p>
            <a:endParaRPr lang="de-DE" b="0" i="0" u="none" strike="noStrike" dirty="0">
              <a:solidFill>
                <a:srgbClr val="222222"/>
              </a:solidFill>
              <a:effectLst/>
              <a:latin typeface="Open Sans"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i="1" dirty="0"/>
              <a:t>(Quelle: Rechenschwierigkeiten vermeiden – Modul 3: Stellenwertverständnis F 55, </a:t>
            </a:r>
            <a:r>
              <a:rPr lang="de-DE" b="0" i="0" u="none" strike="noStrike" dirty="0">
                <a:solidFill>
                  <a:srgbClr val="327D87"/>
                </a:solidFill>
                <a:effectLst/>
                <a:latin typeface="Open Sans" panose="020B0606030504020204" pitchFamily="34" charset="0"/>
                <a:hlinkClick r:id="rId3"/>
              </a:rPr>
              <a:t>https://pikas.dzlm.de/node/591</a:t>
            </a:r>
            <a:r>
              <a:rPr lang="de-DE" i="1" dirty="0"/>
              <a:t>)</a:t>
            </a:r>
          </a:p>
          <a:p>
            <a:endParaRPr lang="de-DE" b="0" i="0" u="none" strike="noStrike" dirty="0">
              <a:solidFill>
                <a:srgbClr val="222222"/>
              </a:solidFill>
              <a:effectLst/>
              <a:latin typeface="Open Sans" panose="020F0502020204030204" pitchFamily="34" charset="0"/>
            </a:endParaRP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13</a:t>
            </a:fld>
            <a:endParaRPr lang="de-DE"/>
          </a:p>
        </p:txBody>
      </p:sp>
    </p:spTree>
    <p:extLst>
      <p:ext uri="{BB962C8B-B14F-4D97-AF65-F5344CB8AC3E}">
        <p14:creationId xmlns:p14="http://schemas.microsoft.com/office/powerpoint/2010/main" val="1917342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i="1" u="none" strike="noStrike" dirty="0" err="1">
                <a:solidFill>
                  <a:srgbClr val="222222"/>
                </a:solidFill>
                <a:effectLst/>
                <a:highlight>
                  <a:srgbClr val="FFFFFF"/>
                </a:highlight>
                <a:latin typeface="Open Sans" panose="020B0606030504020204" pitchFamily="34" charset="0"/>
              </a:rPr>
              <a:t>Divomath</a:t>
            </a:r>
            <a:r>
              <a:rPr lang="de-DE" b="0" i="1" u="none" strike="noStrike" dirty="0">
                <a:solidFill>
                  <a:srgbClr val="222222"/>
                </a:solidFill>
                <a:effectLst/>
                <a:highlight>
                  <a:srgbClr val="FFFFFF"/>
                </a:highlight>
                <a:latin typeface="Open Sans" panose="020B0606030504020204" pitchFamily="34" charset="0"/>
              </a:rPr>
              <a:t> ist grundsätzlich für alle Unterrichtsphasen gedacht, die verschiedene Charakteristika haben. (Üben und Lernen werden dabei nicht als Gegensätze gesehen, sondern sind nicht voneinander zu trennen. Üben dient demnach nicht nur dem Auswendiglernen, sondern soll Einsicht in Beziehungen und Gesetzmäßigkeiten fördern. (</a:t>
            </a:r>
            <a:r>
              <a:rPr lang="de-DE" b="0" i="1" u="none" strike="noStrike" dirty="0" err="1">
                <a:solidFill>
                  <a:srgbClr val="222222"/>
                </a:solidFill>
                <a:effectLst/>
                <a:highlight>
                  <a:srgbClr val="FFFFFF"/>
                </a:highlight>
                <a:latin typeface="Open Sans" panose="020B0606030504020204" pitchFamily="34" charset="0"/>
              </a:rPr>
              <a:t>click</a:t>
            </a:r>
            <a:r>
              <a:rPr lang="de-DE" b="0" i="1" u="none" strike="noStrike" dirty="0">
                <a:solidFill>
                  <a:srgbClr val="222222"/>
                </a:solidFill>
                <a:effectLst/>
                <a:highlight>
                  <a:srgbClr val="FFFFFF"/>
                </a:highlight>
                <a:latin typeface="Open Sans" panose="020B0606030504020204" pitchFamily="34" charset="0"/>
              </a:rPr>
              <a:t>) Übungsphasen können dann nach ihrem Grad der Strukturierung und dem Grad der Anschaulichkeit getrennt werden, also unstrukturiert oder strukturiert und formal oder anschaulich.</a:t>
            </a:r>
          </a:p>
          <a:p>
            <a:r>
              <a:rPr lang="de-DE" b="0" i="1" u="none" strike="noStrike" dirty="0">
                <a:solidFill>
                  <a:srgbClr val="222222"/>
                </a:solidFill>
                <a:effectLst/>
                <a:highlight>
                  <a:srgbClr val="FFFFFF"/>
                </a:highlight>
                <a:latin typeface="Open Sans" panose="020B0606030504020204" pitchFamily="34" charset="0"/>
              </a:rPr>
              <a:t>Auf der Folie sind beispielhaft Aktivitäten für die verschiedenen Phasen dargestellt: Anschauliches Üben mit unstrukturiertem Material wäre zum Beispiel, Zahlen mit Würfelmaterial zu legen und würde die Entwicklung von mentalen Vorstellungsbildern unterstützen. Strukturiert anschauliches Üben könnte sein, Zahlen mit denselben Ziffern mit Würfelmaterial zu legen und Veränderungen festzustellen. Strukturiert formales Üben könnte es sein, Zahlen mit besonderen Nachbarzahlen zu finden, und unstrukturiertes formales Üben wäre beispielsweise Bündeln auf symbolischer Ebene.</a:t>
            </a:r>
          </a:p>
          <a:p>
            <a:endParaRPr lang="de-DE" b="0" i="1" u="none" strike="noStrike" dirty="0">
              <a:solidFill>
                <a:srgbClr val="222222"/>
              </a:solidFill>
              <a:effectLst/>
              <a:highlight>
                <a:srgbClr val="FFFFFF"/>
              </a:highlight>
              <a:latin typeface="Open Sans" panose="020B0606030504020204" pitchFamily="34" charset="0"/>
            </a:endParaRPr>
          </a:p>
          <a:p>
            <a:r>
              <a:rPr lang="de-DE" b="0" i="1" u="none" strike="noStrike" dirty="0">
                <a:solidFill>
                  <a:srgbClr val="222222"/>
                </a:solidFill>
                <a:effectLst/>
                <a:highlight>
                  <a:srgbClr val="FFFFFF"/>
                </a:highlight>
                <a:latin typeface="Open Sans" panose="020B0606030504020204" pitchFamily="34" charset="0"/>
              </a:rPr>
              <a:t>Entdeckendes Üben lässt sich dann eher bei den strukturierten Aktivitäten verorten, da es um das Entdecken, Beschreiben und Begründen übergeordneter Zusammenhänge geht. Hier lässt sich dann auch ein Bezug zur Förderung prozessbezogener Kompetenzen herstellen. </a:t>
            </a:r>
          </a:p>
          <a:p>
            <a:endParaRPr lang="de-DE" b="0" i="1" u="none" strike="noStrike" dirty="0">
              <a:solidFill>
                <a:srgbClr val="222222"/>
              </a:solidFill>
              <a:effectLst/>
              <a:highlight>
                <a:srgbClr val="FFFFFF"/>
              </a:highlight>
              <a:latin typeface="Open Sans" panose="020B0606030504020204" pitchFamily="34" charset="0"/>
            </a:endParaRPr>
          </a:p>
          <a:p>
            <a:r>
              <a:rPr lang="de-DE" b="0" i="1" u="none" strike="noStrike" dirty="0">
                <a:solidFill>
                  <a:srgbClr val="222222"/>
                </a:solidFill>
                <a:effectLst/>
                <a:highlight>
                  <a:srgbClr val="FFFFFF"/>
                </a:highlight>
                <a:latin typeface="Open Sans" panose="020B0606030504020204" pitchFamily="34" charset="0"/>
              </a:rPr>
              <a:t>Auch in </a:t>
            </a:r>
            <a:r>
              <a:rPr lang="de-DE" b="0" i="1" u="none" strike="noStrike" dirty="0" err="1">
                <a:solidFill>
                  <a:srgbClr val="222222"/>
                </a:solidFill>
                <a:effectLst/>
                <a:highlight>
                  <a:srgbClr val="FFFFFF"/>
                </a:highlight>
                <a:latin typeface="Open Sans" panose="020B0606030504020204" pitchFamily="34" charset="0"/>
              </a:rPr>
              <a:t>divo</a:t>
            </a:r>
            <a:r>
              <a:rPr lang="de-DE" b="0" i="1" u="none" strike="noStrike" dirty="0">
                <a:solidFill>
                  <a:srgbClr val="222222"/>
                </a:solidFill>
                <a:effectLst/>
                <a:highlight>
                  <a:srgbClr val="FFFFFF"/>
                </a:highlight>
                <a:latin typeface="Open Sans" panose="020B0606030504020204" pitchFamily="34" charset="0"/>
              </a:rPr>
              <a:t> bieten wir daher auch Aufgabenformate für das entdeckende Üben an, sodass in den Einheiten alle verschiedenen Übungsphasen wiederzufinden sind.</a:t>
            </a:r>
          </a:p>
          <a:p>
            <a:endParaRPr lang="de-DE" b="0" i="0" u="none" strike="noStrike" dirty="0">
              <a:solidFill>
                <a:srgbClr val="222222"/>
              </a:solidFill>
              <a:effectLst/>
              <a:highlight>
                <a:srgbClr val="FFFFFF"/>
              </a:highlight>
              <a:latin typeface="Open Sans" panose="020B0606030504020204" pitchFamily="34" charset="0"/>
            </a:endParaRPr>
          </a:p>
        </p:txBody>
      </p:sp>
      <p:sp>
        <p:nvSpPr>
          <p:cNvPr id="4" name="Foliennummernplatzhalter 3"/>
          <p:cNvSpPr>
            <a:spLocks noGrp="1"/>
          </p:cNvSpPr>
          <p:nvPr>
            <p:ph type="sldNum" sz="quarter" idx="5"/>
          </p:nvPr>
        </p:nvSpPr>
        <p:spPr/>
        <p:txBody>
          <a:bodyPr/>
          <a:lstStyle/>
          <a:p>
            <a:fld id="{6A00EB12-2DE2-0842-96EF-87A9B6EC1C3F}" type="slidenum">
              <a:rPr lang="de-DE" smtClean="0"/>
              <a:t>14</a:t>
            </a:fld>
            <a:endParaRPr lang="de-DE"/>
          </a:p>
        </p:txBody>
      </p:sp>
    </p:spTree>
    <p:extLst>
      <p:ext uri="{BB962C8B-B14F-4D97-AF65-F5344CB8AC3E}">
        <p14:creationId xmlns:p14="http://schemas.microsoft.com/office/powerpoint/2010/main" val="37962200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i="1" dirty="0" err="1">
                <a:effectLst/>
                <a:latin typeface="Helvetica" pitchFamily="2" charset="0"/>
              </a:rPr>
              <a:t>Für</a:t>
            </a:r>
            <a:r>
              <a:rPr lang="de-DE" i="1" dirty="0">
                <a:effectLst/>
                <a:latin typeface="Helvetica" pitchFamily="2" charset="0"/>
              </a:rPr>
              <a:t> das entdeckende Üben sind sogenannte substanzielle Aufgabenformate sinnvoll. Diese beinhalten das „Angebot einer herausfordernden Situation“ (Winter, 1994), das selbstständige Lösen der Aufgabe durch die Lernenden sowie das Präsentieren, Zusammentragen und Reflektieren der Ergebnisse. Für die Orientierung im Zahlenraum bis 1000 steht insbesondere die Bedeutung der Position der Ziffer in der Zahl im Mittelpunkt. Dies kann beispielsweise dadurch vertieft werden, indem beobachtet wird, wie sich bestimmte Veränderungen von Zahlen an der Stellentafel auswirken.</a:t>
            </a:r>
          </a:p>
          <a:p>
            <a:endParaRPr lang="de-DE" i="1" dirty="0">
              <a:effectLst/>
              <a:latin typeface="Helvetica" pitchFamily="2" charset="0"/>
            </a:endParaRPr>
          </a:p>
          <a:p>
            <a:r>
              <a:rPr lang="de-DE" i="1" dirty="0">
                <a:effectLst/>
                <a:latin typeface="Helvetica" pitchFamily="2" charset="0"/>
              </a:rPr>
              <a:t>Mögliche Aufgabenformate sind zum Beispiel Umkehrzahlen und ihre Variationen, wie IRI-Zahlen, ANNA-Zahlen und weitere. Zur Unterstützung des Entdeckens von Regelmäßigkeiten sowie des Kommunizierens, Argumentierens und Darstellens können verschiedene Darstellungs- und Forschermittel genutzt werden. </a:t>
            </a:r>
          </a:p>
        </p:txBody>
      </p:sp>
      <p:sp>
        <p:nvSpPr>
          <p:cNvPr id="4" name="Foliennummernplatzhalter 3"/>
          <p:cNvSpPr>
            <a:spLocks noGrp="1"/>
          </p:cNvSpPr>
          <p:nvPr>
            <p:ph type="sldNum" sz="quarter" idx="5"/>
          </p:nvPr>
        </p:nvSpPr>
        <p:spPr/>
        <p:txBody>
          <a:bodyPr/>
          <a:lstStyle/>
          <a:p>
            <a:fld id="{6A00EB12-2DE2-0842-96EF-87A9B6EC1C3F}" type="slidenum">
              <a:rPr lang="de-DE" smtClean="0"/>
              <a:t>15</a:t>
            </a:fld>
            <a:endParaRPr lang="de-DE"/>
          </a:p>
        </p:txBody>
      </p:sp>
    </p:spTree>
    <p:extLst>
      <p:ext uri="{BB962C8B-B14F-4D97-AF65-F5344CB8AC3E}">
        <p14:creationId xmlns:p14="http://schemas.microsoft.com/office/powerpoint/2010/main" val="15314784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A00EB12-2DE2-0842-96EF-87A9B6EC1C3F}" type="slidenum">
              <a:rPr lang="de-DE" smtClean="0"/>
              <a:t>16</a:t>
            </a:fld>
            <a:endParaRPr lang="de-DE"/>
          </a:p>
        </p:txBody>
      </p:sp>
    </p:spTree>
    <p:extLst>
      <p:ext uri="{BB962C8B-B14F-4D97-AF65-F5344CB8AC3E}">
        <p14:creationId xmlns:p14="http://schemas.microsoft.com/office/powerpoint/2010/main" val="10177878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0" i="1" dirty="0" err="1">
                <a:latin typeface="+mn-lt"/>
              </a:rPr>
              <a:t>Divomath</a:t>
            </a:r>
            <a:r>
              <a:rPr lang="de-DE" b="0" i="1" dirty="0">
                <a:latin typeface="+mn-lt"/>
              </a:rPr>
              <a:t> ist ein Akronym für „digitale </a:t>
            </a:r>
            <a:r>
              <a:rPr lang="de-DE" b="0" i="1" dirty="0" err="1">
                <a:latin typeface="+mn-lt"/>
              </a:rPr>
              <a:t>verstehensorientierte</a:t>
            </a:r>
            <a:r>
              <a:rPr lang="de-DE" b="0" i="1" dirty="0">
                <a:latin typeface="+mn-lt"/>
              </a:rPr>
              <a:t> Lernumgebung zur Sicherung mathematischer Basiskompetenzen“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i="1" dirty="0">
              <a:latin typeface="+mn-lt"/>
            </a:endParaRPr>
          </a:p>
          <a:p>
            <a:pPr marL="0" indent="0">
              <a:buFontTx/>
              <a:buNone/>
            </a:pPr>
            <a:r>
              <a:rPr lang="de-DE" b="0" i="1" dirty="0">
                <a:latin typeface="+mn-lt"/>
              </a:rPr>
              <a:t>Grundlegend für die Gestaltung der Lernplattform waren die Qualitätsprinzipien für guten Mathematikunterricht. Auf die Prinzipien wird auf der folgenden Folie noch einmal genauer eingegangen. Wichtig an dieser Stelle ist das namengebende Prinzip </a:t>
            </a:r>
            <a:r>
              <a:rPr lang="de-DE" b="0" i="1" dirty="0" err="1">
                <a:latin typeface="+mn-lt"/>
              </a:rPr>
              <a:t>Verstehensorientierung</a:t>
            </a:r>
            <a:r>
              <a:rPr lang="de-DE" b="0" i="1" dirty="0">
                <a:latin typeface="+mn-lt"/>
              </a:rPr>
              <a:t> = </a:t>
            </a:r>
            <a:r>
              <a:rPr lang="de-DE" sz="1200" b="0" i="1" dirty="0">
                <a:effectLst/>
                <a:latin typeface="+mn-lt"/>
                <a:ea typeface="Calibri" panose="020F0502020204030204" pitchFamily="34" charset="0"/>
                <a:cs typeface="Times New Roman" panose="02020603050405020304" pitchFamily="18" charset="0"/>
              </a:rPr>
              <a:t>Verständnis für Konzepte, Strategien und Verfahren; Vernetzung von konzeptuellem und prozeduralem Wissen. Also Konzepte und Wissensnetze aufbauen, anstatt Einzelfakten pauken.</a:t>
            </a:r>
          </a:p>
          <a:p>
            <a:pPr marL="0" indent="0">
              <a:buFontTx/>
              <a:buNone/>
            </a:pPr>
            <a:endParaRPr lang="de-DE" sz="1200" b="0" i="1"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0" i="1" dirty="0" err="1">
                <a:latin typeface="+mn-lt"/>
              </a:rPr>
              <a:t>Divomath</a:t>
            </a:r>
            <a:r>
              <a:rPr lang="de-DE" b="0" i="1" dirty="0">
                <a:latin typeface="+mn-lt"/>
              </a:rPr>
              <a:t> ist also dazu entwickelt, das </a:t>
            </a:r>
            <a:r>
              <a:rPr lang="de-DE" b="0" i="1" dirty="0" err="1">
                <a:latin typeface="+mn-lt"/>
              </a:rPr>
              <a:t>verstehensorientierte</a:t>
            </a:r>
            <a:r>
              <a:rPr lang="de-DE" b="0" i="1" dirty="0">
                <a:latin typeface="+mn-lt"/>
              </a:rPr>
              <a:t> Lernen neuer Inhalte von Beginn an zu unterstützen und nicht erst am Ende die Festigung und Automatisierung abzufragen. Dennoch bietet die Lernplattform auch die Möglichkeit des Übens der neu erworbenen Fähigkeiten, wenn Inhalte </a:t>
            </a:r>
            <a:r>
              <a:rPr lang="de-DE" b="0" i="1" dirty="0" err="1">
                <a:latin typeface="+mn-lt"/>
              </a:rPr>
              <a:t>verstehensorientiert</a:t>
            </a:r>
            <a:r>
              <a:rPr lang="de-DE" b="0" i="1" dirty="0">
                <a:latin typeface="+mn-lt"/>
              </a:rPr>
              <a:t> erarbeitet wurden.</a:t>
            </a:r>
          </a:p>
          <a:p>
            <a:pPr marL="0" indent="0">
              <a:buFont typeface="Arial" panose="020B0604020202020204" pitchFamily="34" charset="0"/>
              <a:buNone/>
            </a:pPr>
            <a:endParaRPr lang="de-DE" b="0" i="1"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0" i="1" dirty="0">
                <a:latin typeface="+mn-lt"/>
              </a:rPr>
              <a:t>Die Umsetzung des </a:t>
            </a:r>
            <a:r>
              <a:rPr lang="de-DE" b="0" i="1" dirty="0" err="1">
                <a:latin typeface="+mn-lt"/>
              </a:rPr>
              <a:t>verstehensorientierten</a:t>
            </a:r>
            <a:r>
              <a:rPr lang="de-DE" b="0" i="1" dirty="0">
                <a:latin typeface="+mn-lt"/>
              </a:rPr>
              <a:t> Lernens gelingt nur in Verbindung mit den weiteren Prinzipien und durch die Anregung dieser durch die Lehrkraft. D. h. die Rolle der Lehrkraft wird durch </a:t>
            </a:r>
            <a:r>
              <a:rPr lang="de-DE" b="0" i="1" dirty="0" err="1">
                <a:latin typeface="+mn-lt"/>
              </a:rPr>
              <a:t>divomath</a:t>
            </a:r>
            <a:r>
              <a:rPr lang="de-DE" b="0" i="1" dirty="0">
                <a:latin typeface="+mn-lt"/>
              </a:rPr>
              <a:t> nicht ersetzt! Sie ist weiterhin für die Planung, Durchführung, Begleitung und Auswertung des Unterrichts verantwortlich. Die Lernenden können sich mithilfe der Lernumgebungen keine Inhalte selbstständig erarbeiten. </a:t>
            </a:r>
            <a:r>
              <a:rPr lang="de-DE" b="0" i="1" dirty="0" err="1">
                <a:latin typeface="+mn-lt"/>
              </a:rPr>
              <a:t>Divomath</a:t>
            </a:r>
            <a:r>
              <a:rPr lang="de-DE" b="0" i="1" dirty="0">
                <a:latin typeface="+mn-lt"/>
              </a:rPr>
              <a:t> bietet bspw. durch entsprechendes (Zusatz)Material Entlastung für die Lehrkraft, jedoch ist die Ausschöpfung der Potentiale, die </a:t>
            </a:r>
            <a:r>
              <a:rPr lang="de-DE" b="0" i="1" dirty="0" err="1">
                <a:latin typeface="+mn-lt"/>
              </a:rPr>
              <a:t>divomath</a:t>
            </a:r>
            <a:r>
              <a:rPr lang="de-DE" b="0" i="1" dirty="0">
                <a:latin typeface="+mn-lt"/>
              </a:rPr>
              <a:t> hat, maßgeblich auf die Einsatzgestaltung und Umsetzung der Lehrkraft angewiesen und stellt explizit keinen Selbstlernbetrieb dar. </a:t>
            </a:r>
          </a:p>
        </p:txBody>
      </p:sp>
      <p:sp>
        <p:nvSpPr>
          <p:cNvPr id="4" name="Foliennummernplatzhalter 3"/>
          <p:cNvSpPr>
            <a:spLocks noGrp="1"/>
          </p:cNvSpPr>
          <p:nvPr>
            <p:ph type="sldNum" sz="quarter" idx="5"/>
          </p:nvPr>
        </p:nvSpPr>
        <p:spPr/>
        <p:txBody>
          <a:bodyPr/>
          <a:lstStyle/>
          <a:p>
            <a:fld id="{6A00EB12-2DE2-0842-96EF-87A9B6EC1C3F}" type="slidenum">
              <a:rPr lang="de-DE" smtClean="0"/>
              <a:t>17</a:t>
            </a:fld>
            <a:endParaRPr lang="de-DE"/>
          </a:p>
        </p:txBody>
      </p:sp>
    </p:spTree>
    <p:extLst>
      <p:ext uri="{BB962C8B-B14F-4D97-AF65-F5344CB8AC3E}">
        <p14:creationId xmlns:p14="http://schemas.microsoft.com/office/powerpoint/2010/main" val="30094868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i="1" dirty="0"/>
              <a:t>Für weitere konzeptionelle Einblicke auf das Einführungsvideo verweisen: </a:t>
            </a:r>
            <a:r>
              <a:rPr lang="de-DE" b="0" i="1" u="none" strike="noStrike" dirty="0">
                <a:solidFill>
                  <a:srgbClr val="327D87"/>
                </a:solidFill>
                <a:effectLst/>
                <a:latin typeface="Open Sans" panose="020B0606030504020204" pitchFamily="34" charset="0"/>
                <a:hlinkClick r:id="rId3"/>
              </a:rPr>
              <a:t>https://pikas.dzlm.de/node/2513</a:t>
            </a:r>
            <a:endParaRPr lang="de-DE" b="0" i="1" u="none" strike="noStrike" dirty="0">
              <a:solidFill>
                <a:srgbClr val="327D87"/>
              </a:solidFill>
              <a:effectLst/>
              <a:latin typeface="Open Sans" panose="020B0606030504020204" pitchFamily="34" charset="0"/>
            </a:endParaRPr>
          </a:p>
          <a:p>
            <a:endParaRPr lang="de-DE" b="0" i="1" u="none" strike="noStrike" dirty="0">
              <a:solidFill>
                <a:srgbClr val="327D87"/>
              </a:solidFill>
              <a:effectLst/>
              <a:latin typeface="Open Sans" panose="020B0606030504020204" pitchFamily="34" charset="0"/>
            </a:endParaRPr>
          </a:p>
          <a:p>
            <a:r>
              <a:rPr lang="de-DE" i="1" dirty="0"/>
              <a:t>Die Gestaltungsprinzipien entlang derer </a:t>
            </a:r>
            <a:r>
              <a:rPr lang="de-DE" i="1" dirty="0" err="1"/>
              <a:t>divomath</a:t>
            </a:r>
            <a:r>
              <a:rPr lang="de-DE" i="1" dirty="0"/>
              <a:t> konzipiert ist, sind die Qualitätsprinzipen für guten Mathematikunterricht. </a:t>
            </a:r>
          </a:p>
          <a:p>
            <a:endParaRPr lang="de-DE" i="1" dirty="0"/>
          </a:p>
          <a:p>
            <a:pPr marL="0" indent="0">
              <a:buFont typeface="Arial" panose="020B0604020202020204" pitchFamily="34" charset="0"/>
              <a:buNone/>
            </a:pPr>
            <a:r>
              <a:rPr lang="de-DE" i="1" u="sng" dirty="0" err="1"/>
              <a:t>Verstehensorientierung</a:t>
            </a:r>
            <a:r>
              <a:rPr lang="de-DE" i="1" dirty="0"/>
              <a:t>:</a:t>
            </a:r>
          </a:p>
          <a:p>
            <a:pPr marL="171450" indent="-171450">
              <a:buFont typeface="Arial" panose="020B0604020202020204" pitchFamily="34" charset="0"/>
              <a:buChar char="•"/>
            </a:pPr>
            <a:r>
              <a:rPr lang="de-DE" i="1" dirty="0"/>
              <a:t>verständnisorientierter Erwerb von mathematischen Konzepten </a:t>
            </a:r>
            <a:endParaRPr lang="de-DE" i="1" dirty="0">
              <a:sym typeface="Wingdings" pitchFamily="2" charset="2"/>
            </a:endParaRPr>
          </a:p>
          <a:p>
            <a:pPr marL="171450" indent="-171450">
              <a:buFont typeface="Arial" panose="020B0604020202020204" pitchFamily="34" charset="0"/>
              <a:buChar char="•"/>
            </a:pPr>
            <a:r>
              <a:rPr lang="de-DE" sz="1800" i="1" dirty="0"/>
              <a:t>Lernen über mehrere Unterrichtseinheiten statt Einzelaufgaben</a:t>
            </a:r>
          </a:p>
          <a:p>
            <a:pPr marL="171450" indent="-171450">
              <a:buFont typeface="Arial" panose="020B0604020202020204" pitchFamily="34" charset="0"/>
              <a:buChar char="•"/>
            </a:pPr>
            <a:r>
              <a:rPr lang="de-DE" sz="1800" i="1" dirty="0"/>
              <a:t>Vorstellungsaufbau durch Darstellungsvernetzung</a:t>
            </a:r>
          </a:p>
          <a:p>
            <a:pPr marL="171450" indent="-171450">
              <a:buFont typeface="Arial" panose="020B0604020202020204" pitchFamily="34" charset="0"/>
              <a:buChar char="•"/>
            </a:pPr>
            <a:r>
              <a:rPr lang="de-DE" sz="1800" i="1" dirty="0"/>
              <a:t>Aufbau bedeutungsbezogener Sprache</a:t>
            </a:r>
          </a:p>
          <a:p>
            <a:endParaRPr lang="de-DE" i="1" dirty="0"/>
          </a:p>
          <a:p>
            <a:pPr marL="0" indent="0">
              <a:buFont typeface="Arial" panose="020B0604020202020204" pitchFamily="34" charset="0"/>
              <a:buNone/>
            </a:pPr>
            <a:r>
              <a:rPr lang="de-DE" i="1" u="sng" dirty="0">
                <a:latin typeface="+mn-lt"/>
              </a:rPr>
              <a:t>Durchgängigkeit</a:t>
            </a:r>
            <a:r>
              <a:rPr lang="de-DE" i="1" dirty="0">
                <a:latin typeface="+mn-lt"/>
              </a:rPr>
              <a:t>:</a:t>
            </a:r>
          </a:p>
          <a:p>
            <a:pPr marL="171450" indent="-171450">
              <a:buFont typeface="Arial" panose="020B0604020202020204" pitchFamily="34" charset="0"/>
              <a:buChar char="•"/>
            </a:pPr>
            <a:r>
              <a:rPr lang="de-DE" i="1" dirty="0">
                <a:latin typeface="+mn-lt"/>
              </a:rPr>
              <a:t>aufeinander aufbauende Einheiten, Bausteine und Module</a:t>
            </a:r>
          </a:p>
          <a:p>
            <a:pPr marL="171450" indent="-171450">
              <a:buFont typeface="Arial" panose="020B0604020202020204" pitchFamily="34" charset="0"/>
              <a:buChar char="•"/>
            </a:pPr>
            <a:r>
              <a:rPr lang="de-DE" i="1" dirty="0">
                <a:latin typeface="+mn-lt"/>
              </a:rPr>
              <a:t>Anknüpfen an vorherige Inhalte und Darstellungen/ Vernetzung von Wissen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i="1" dirty="0">
                <a:effectLst/>
                <a:latin typeface="+mn-lt"/>
                <a:ea typeface="Calibri" panose="020F0502020204030204" pitchFamily="34" charset="0"/>
                <a:cs typeface="Times New Roman" panose="02020603050405020304" pitchFamily="18" charset="0"/>
              </a:rPr>
              <a:t>Lernpfade über Unterrichtseinheiten hinweg und den Unterricht über Schuljahre miteinander vernetzen (Spiralprinzip)</a:t>
            </a:r>
          </a:p>
          <a:p>
            <a:pPr marL="171450" indent="-171450">
              <a:buFont typeface="Arial" panose="020B0604020202020204" pitchFamily="34" charset="0"/>
              <a:buChar char="•"/>
            </a:pPr>
            <a:endParaRPr lang="de-DE" i="1" dirty="0">
              <a:latin typeface="+mn-lt"/>
            </a:endParaRPr>
          </a:p>
          <a:p>
            <a:pPr marL="0" indent="0">
              <a:buFont typeface="Arial" panose="020B0604020202020204" pitchFamily="34" charset="0"/>
              <a:buNone/>
            </a:pPr>
            <a:r>
              <a:rPr lang="de-DE" i="1" u="sng" dirty="0">
                <a:latin typeface="+mn-lt"/>
              </a:rPr>
              <a:t>Kognitive Aktivierung:</a:t>
            </a:r>
          </a:p>
          <a:p>
            <a:pPr marL="171450" indent="-171450">
              <a:buFont typeface="Arial" panose="020B0604020202020204" pitchFamily="34" charset="0"/>
              <a:buChar char="•"/>
            </a:pPr>
            <a:r>
              <a:rPr lang="de-DE" i="1" dirty="0">
                <a:latin typeface="+mn-lt"/>
              </a:rPr>
              <a:t>Vermeidung von „</a:t>
            </a:r>
            <a:r>
              <a:rPr lang="de-DE" i="1" dirty="0" err="1">
                <a:latin typeface="+mn-lt"/>
              </a:rPr>
              <a:t>cognitive</a:t>
            </a:r>
            <a:r>
              <a:rPr lang="de-DE" i="1" dirty="0">
                <a:latin typeface="+mn-lt"/>
              </a:rPr>
              <a:t> </a:t>
            </a:r>
            <a:r>
              <a:rPr lang="de-DE" i="1" dirty="0" err="1">
                <a:latin typeface="+mn-lt"/>
              </a:rPr>
              <a:t>load</a:t>
            </a:r>
            <a:r>
              <a:rPr lang="de-DE" i="1" dirty="0">
                <a:latin typeface="+mn-lt"/>
              </a:rPr>
              <a:t>“ durch klare Oberflächen und einfache, intuitive Bedienung von dynamischen Darstellungsmitteln</a:t>
            </a:r>
          </a:p>
          <a:p>
            <a:pPr marL="171450" indent="-171450">
              <a:buFont typeface="Arial" panose="020B0604020202020204" pitchFamily="34" charset="0"/>
              <a:buChar char="•"/>
            </a:pPr>
            <a:r>
              <a:rPr lang="de-DE" i="1" dirty="0">
                <a:latin typeface="+mn-lt"/>
              </a:rPr>
              <a:t>Aufgabenstellungen regen die Kinder an, über Routinetätigkeiten hinaus zu lernen und die prozessbezogenen Kompetenzen aufzubauen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0" i="1" dirty="0">
                <a:solidFill>
                  <a:srgbClr val="00000A"/>
                </a:solidFill>
                <a:effectLst/>
                <a:latin typeface="+mn-lt"/>
                <a:cs typeface="Calibri" panose="020F0502020204030204" pitchFamily="34" charset="0"/>
              </a:rPr>
              <a:t>dynamische Arbeitsmitteln fokussieren die zentralen strukturellen Elemente und sind durch Gesten zu bedienen, die mit den intendierten mentalen Handlungen kongruent sind</a:t>
            </a:r>
            <a:endParaRPr lang="de-DE" b="0" i="1" dirty="0">
              <a:latin typeface="+mn-lt"/>
            </a:endParaRPr>
          </a:p>
          <a:p>
            <a:endParaRPr lang="de-DE" i="1" dirty="0"/>
          </a:p>
          <a:p>
            <a:pPr marL="0" indent="0">
              <a:buFont typeface="Arial" panose="020B0604020202020204" pitchFamily="34" charset="0"/>
              <a:buNone/>
            </a:pPr>
            <a:r>
              <a:rPr lang="de-DE" i="1" u="sng" dirty="0"/>
              <a:t>Lernenden-Orientierung &amp; Adaptivität:</a:t>
            </a:r>
          </a:p>
          <a:p>
            <a:pPr marL="171450" indent="-171450">
              <a:buFont typeface="Arial" panose="020B0604020202020204" pitchFamily="34" charset="0"/>
              <a:buChar char="•"/>
            </a:pPr>
            <a:r>
              <a:rPr lang="de-DE" i="1" dirty="0"/>
              <a:t>vielfältige </a:t>
            </a:r>
            <a:r>
              <a:rPr lang="de-DE" i="1" dirty="0" err="1"/>
              <a:t>Lernendenprozesse</a:t>
            </a:r>
            <a:r>
              <a:rPr lang="de-DE" i="1" dirty="0"/>
              <a:t> und –</a:t>
            </a:r>
            <a:r>
              <a:rPr lang="de-DE" i="1" dirty="0" err="1"/>
              <a:t>produkte</a:t>
            </a:r>
            <a:r>
              <a:rPr lang="de-DE" i="1" dirty="0"/>
              <a:t> durch entsprechende Arbeitsaufträge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i="1" dirty="0" err="1">
                <a:effectLst/>
                <a:latin typeface="Calibri" panose="020F0502020204030204" pitchFamily="34" charset="0"/>
                <a:ea typeface="Calibri" panose="020F0502020204030204" pitchFamily="34" charset="0"/>
                <a:cs typeface="Times New Roman" panose="02020603050405020304" pitchFamily="18" charset="0"/>
              </a:rPr>
              <a:t>Lernendenprodukte</a:t>
            </a:r>
            <a:r>
              <a:rPr lang="de-DE" sz="1200" i="1" dirty="0">
                <a:effectLst/>
                <a:latin typeface="Calibri" panose="020F0502020204030204" pitchFamily="34" charset="0"/>
                <a:ea typeface="Calibri" panose="020F0502020204030204" pitchFamily="34" charset="0"/>
                <a:cs typeface="Times New Roman" panose="02020603050405020304" pitchFamily="18" charset="0"/>
              </a:rPr>
              <a:t> werden systematisch aufgegriffen auf</a:t>
            </a:r>
            <a:r>
              <a:rPr lang="de-DE" i="1" dirty="0">
                <a:sym typeface="Wingdings" pitchFamily="2" charset="2"/>
              </a:rPr>
              <a:t> </a:t>
            </a:r>
            <a:r>
              <a:rPr lang="de-DE" sz="1200" i="1" dirty="0">
                <a:effectLst/>
                <a:latin typeface="Calibri" panose="020F0502020204030204" pitchFamily="34" charset="0"/>
                <a:ea typeface="Calibri" panose="020F0502020204030204" pitchFamily="34" charset="0"/>
                <a:cs typeface="Times New Roman" panose="02020603050405020304" pitchFamily="18" charset="0"/>
              </a:rPr>
              <a:t>digitalen Pinnwände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i="1" dirty="0">
                <a:effectLst/>
                <a:latin typeface="Calibri" panose="020F0502020204030204" pitchFamily="34" charset="0"/>
                <a:ea typeface="Calibri" panose="020F0502020204030204" pitchFamily="34" charset="0"/>
                <a:cs typeface="Times New Roman" panose="02020603050405020304" pitchFamily="18" charset="0"/>
              </a:rPr>
              <a:t>Angebot von Zusatzaufgaben</a:t>
            </a:r>
            <a:endParaRPr lang="de-DE" i="1" dirty="0"/>
          </a:p>
          <a:p>
            <a:pPr marL="171450" indent="-171450">
              <a:buFont typeface="Arial" panose="020B0604020202020204" pitchFamily="34" charset="0"/>
              <a:buChar char="•"/>
            </a:pPr>
            <a:r>
              <a:rPr lang="de-DE" i="1" dirty="0">
                <a:sym typeface="Wingdings" pitchFamily="2" charset="2"/>
              </a:rPr>
              <a:t>Informatives, automatisiertes Feedback </a:t>
            </a:r>
          </a:p>
          <a:p>
            <a:pPr marL="171450" indent="-171450">
              <a:buFont typeface="Arial" panose="020B0604020202020204" pitchFamily="34" charset="0"/>
              <a:buChar char="•"/>
            </a:pPr>
            <a:r>
              <a:rPr lang="de-DE" i="1" dirty="0">
                <a:sym typeface="Wingdings" pitchFamily="2" charset="2"/>
              </a:rPr>
              <a:t>formatives Assessment durch Kompetenzchecks</a:t>
            </a:r>
          </a:p>
          <a:p>
            <a:pPr marL="171450" indent="-171450">
              <a:buFont typeface="Arial" panose="020B0604020202020204" pitchFamily="34" charset="0"/>
              <a:buChar char="•"/>
            </a:pPr>
            <a:endParaRPr lang="de-DE" i="1" dirty="0"/>
          </a:p>
          <a:p>
            <a:r>
              <a:rPr lang="de-DE" i="1" u="sng" dirty="0"/>
              <a:t>Kommunikationsförderung</a:t>
            </a:r>
            <a:r>
              <a:rPr lang="de-DE" i="1" dirty="0"/>
              <a:t>:</a:t>
            </a:r>
          </a:p>
          <a:p>
            <a:pPr marL="171450" indent="-171450">
              <a:buFont typeface="Arial" panose="020B0604020202020204" pitchFamily="34" charset="0"/>
              <a:buChar char="•"/>
            </a:pPr>
            <a:r>
              <a:rPr lang="de-DE" i="1" dirty="0"/>
              <a:t>Schaffen von Diskussionsanlässen, Anregung der Kommunikation durch Reflexionsfragen und Diskussionsimpulse in Partner- und Plenumsphasen</a:t>
            </a:r>
            <a:r>
              <a:rPr lang="de-DE" i="1" dirty="0">
                <a:sym typeface="Wingdings" pitchFamily="2" charset="2"/>
              </a:rPr>
              <a:t> </a:t>
            </a:r>
          </a:p>
          <a:p>
            <a:pPr marL="171450" indent="-171450">
              <a:buFont typeface="Arial" panose="020B0604020202020204" pitchFamily="34" charset="0"/>
              <a:buChar char="•"/>
            </a:pPr>
            <a:r>
              <a:rPr lang="de-DE" i="1" dirty="0"/>
              <a:t>Gestaltung von Unterrichtseinheiten im Ich-Du-Wir-Prinzip</a:t>
            </a:r>
          </a:p>
          <a:p>
            <a:pPr marL="171450" indent="-171450">
              <a:buFont typeface="Arial" panose="020B0604020202020204" pitchFamily="34" charset="0"/>
              <a:buChar char="•"/>
            </a:pPr>
            <a:r>
              <a:rPr lang="de-DE" i="1" dirty="0"/>
              <a:t>Integration von Sprachbildung/ Sprachvorbilder in moderierten Plenumsphasen </a:t>
            </a:r>
          </a:p>
          <a:p>
            <a:pPr marL="0" indent="0">
              <a:buFont typeface="Arial" panose="020B0604020202020204" pitchFamily="34" charset="0"/>
              <a:buNone/>
            </a:pPr>
            <a:endParaRPr lang="de-DE" i="1" dirty="0"/>
          </a:p>
          <a:p>
            <a:endParaRPr lang="de-DE" i="1" dirty="0"/>
          </a:p>
        </p:txBody>
      </p:sp>
      <p:sp>
        <p:nvSpPr>
          <p:cNvPr id="4" name="Foliennummernplatzhalter 3"/>
          <p:cNvSpPr>
            <a:spLocks noGrp="1"/>
          </p:cNvSpPr>
          <p:nvPr>
            <p:ph type="sldNum" sz="quarter" idx="5"/>
          </p:nvPr>
        </p:nvSpPr>
        <p:spPr/>
        <p:txBody>
          <a:bodyPr/>
          <a:lstStyle/>
          <a:p>
            <a:fld id="{6A00EB12-2DE2-0842-96EF-87A9B6EC1C3F}" type="slidenum">
              <a:rPr lang="de-DE" smtClean="0"/>
              <a:t>18</a:t>
            </a:fld>
            <a:endParaRPr lang="de-DE"/>
          </a:p>
        </p:txBody>
      </p:sp>
    </p:spTree>
    <p:extLst>
      <p:ext uri="{BB962C8B-B14F-4D97-AF65-F5344CB8AC3E}">
        <p14:creationId xmlns:p14="http://schemas.microsoft.com/office/powerpoint/2010/main" val="5227872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i="1" dirty="0"/>
              <a:t>Hier wird Übersicht aller bisher auf </a:t>
            </a:r>
            <a:r>
              <a:rPr lang="de-DE" i="1" dirty="0" err="1"/>
              <a:t>divomath</a:t>
            </a:r>
            <a:r>
              <a:rPr lang="de-DE" i="1" dirty="0"/>
              <a:t> zu findenden Module inklusive deren Bausteine gezeigt. Künftig werden Sie auf noch weitere Module zugreifen können, die sich aktuell in der Entwicklung befinden.</a:t>
            </a:r>
          </a:p>
          <a:p>
            <a:r>
              <a:rPr lang="de-DE" i="1" dirty="0"/>
              <a:t>In dieser Veranstaltung fokussieren wir das Modul „Die Zahlen bis 1000 erkunden“</a:t>
            </a:r>
          </a:p>
        </p:txBody>
      </p:sp>
      <p:sp>
        <p:nvSpPr>
          <p:cNvPr id="4" name="Foliennummernplatzhalter 3"/>
          <p:cNvSpPr>
            <a:spLocks noGrp="1"/>
          </p:cNvSpPr>
          <p:nvPr>
            <p:ph type="sldNum" sz="quarter" idx="5"/>
          </p:nvPr>
        </p:nvSpPr>
        <p:spPr/>
        <p:txBody>
          <a:bodyPr/>
          <a:lstStyle/>
          <a:p>
            <a:fld id="{6A00EB12-2DE2-0842-96EF-87A9B6EC1C3F}" type="slidenum">
              <a:rPr lang="de-DE" smtClean="0"/>
              <a:t>19</a:t>
            </a:fld>
            <a:endParaRPr lang="de-DE"/>
          </a:p>
        </p:txBody>
      </p:sp>
    </p:spTree>
    <p:extLst>
      <p:ext uri="{BB962C8B-B14F-4D97-AF65-F5344CB8AC3E}">
        <p14:creationId xmlns:p14="http://schemas.microsoft.com/office/powerpoint/2010/main" val="36243523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i="1" dirty="0"/>
              <a:t>Wie gelingt ein sicheres Zahl- und Stellenwertverständnis im </a:t>
            </a:r>
            <a:r>
              <a:rPr lang="de-DE" i="1" dirty="0" err="1"/>
              <a:t>Zahlraum</a:t>
            </a:r>
            <a:r>
              <a:rPr lang="de-DE" i="1" dirty="0"/>
              <a:t> bis 1000?</a:t>
            </a:r>
          </a:p>
          <a:p>
            <a:endParaRPr lang="de-DE" i="1" dirty="0"/>
          </a:p>
          <a:p>
            <a:r>
              <a:rPr lang="de-DE" i="1" dirty="0"/>
              <a:t>Hier werden die Bausteine des Moduls abgebildet, die jeweils eine Unterrichtsreihe darstellen, samt der jeweiligen Unterrichtseinheiten. Die drei Bausteine „Den Zahlenstrahl erkunden“, „Tausenderfeld, Würfelmaterial und Stellentafel erkunden“ und „Entdeckungen am Würfelmaterial und an der Stellentafel mit Plättchen machen“ greifen ordinale und kardinale Vorstellungen auf, die vorab in der Theorie vorgestellt wurden. Sie knüpfen an bereits bekannten Strukturen aus dem </a:t>
            </a:r>
            <a:r>
              <a:rPr lang="de-DE" i="1" dirty="0" err="1"/>
              <a:t>Zahlraum</a:t>
            </a:r>
            <a:r>
              <a:rPr lang="de-DE" i="1" dirty="0"/>
              <a:t> bis 100 an und entwickelt diese material- und handlungsorientiert weiter, sodass Vorstellungsbilder über das dekadische Stellenwertsystem anschlussfähig erweitert werden.</a:t>
            </a:r>
          </a:p>
        </p:txBody>
      </p:sp>
      <p:sp>
        <p:nvSpPr>
          <p:cNvPr id="4" name="Foliennummernplatzhalter 3"/>
          <p:cNvSpPr>
            <a:spLocks noGrp="1"/>
          </p:cNvSpPr>
          <p:nvPr>
            <p:ph type="sldNum" sz="quarter" idx="5"/>
          </p:nvPr>
        </p:nvSpPr>
        <p:spPr/>
        <p:txBody>
          <a:bodyPr/>
          <a:lstStyle/>
          <a:p>
            <a:fld id="{6A00EB12-2DE2-0842-96EF-87A9B6EC1C3F}" type="slidenum">
              <a:rPr lang="de-DE" smtClean="0"/>
              <a:t>20</a:t>
            </a:fld>
            <a:endParaRPr lang="de-DE"/>
          </a:p>
        </p:txBody>
      </p:sp>
    </p:spTree>
    <p:extLst>
      <p:ext uri="{BB962C8B-B14F-4D97-AF65-F5344CB8AC3E}">
        <p14:creationId xmlns:p14="http://schemas.microsoft.com/office/powerpoint/2010/main" val="35333707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i="1" dirty="0"/>
              <a:t>Wie gelingt ein sicheres Zahl- und Stellenwertverständnis im </a:t>
            </a:r>
            <a:r>
              <a:rPr lang="de-DE" i="1" dirty="0" err="1"/>
              <a:t>Zahlraum</a:t>
            </a:r>
            <a:r>
              <a:rPr lang="de-DE" i="1" dirty="0"/>
              <a:t> bis 1000?</a:t>
            </a:r>
          </a:p>
          <a:p>
            <a:endParaRPr lang="de-DE" i="1" dirty="0"/>
          </a:p>
          <a:p>
            <a:r>
              <a:rPr lang="de-DE" i="1" dirty="0"/>
              <a:t>Hier werden die Bausteine des Moduls abgebildet, die jeweils eine Unterrichtsreihe darstellen, samt der jeweiligen Unterrichtseinheiten. Die drei Bausteine „Den Zahlenstrahl erkunden“, „Tausenderfeld, Würfelmaterial und Stellentafel erkunden“ und „Entdeckungen am Würfelmaterial und an der Stellentafel mit Plättchen machen“ greifen ordinale und kardinale Vorstellungen auf, die vorab in der Theorie vorgestellt wurden. Sie knüpfen an bereits bekannten Strukturen aus dem </a:t>
            </a:r>
            <a:r>
              <a:rPr lang="de-DE" i="1" dirty="0" err="1"/>
              <a:t>Zahlraum</a:t>
            </a:r>
            <a:r>
              <a:rPr lang="de-DE" i="1" dirty="0"/>
              <a:t> bis 100 an und entwickelt diese material- und handlungsorientiert weiter, sodass Vorstellungsbilder über das dekadische Stellenwertsystem anschlussfähig erweitert werden.</a:t>
            </a:r>
          </a:p>
        </p:txBody>
      </p:sp>
      <p:sp>
        <p:nvSpPr>
          <p:cNvPr id="4" name="Foliennummernplatzhalter 3"/>
          <p:cNvSpPr>
            <a:spLocks noGrp="1"/>
          </p:cNvSpPr>
          <p:nvPr>
            <p:ph type="sldNum" sz="quarter" idx="5"/>
          </p:nvPr>
        </p:nvSpPr>
        <p:spPr/>
        <p:txBody>
          <a:bodyPr/>
          <a:lstStyle/>
          <a:p>
            <a:fld id="{6A00EB12-2DE2-0842-96EF-87A9B6EC1C3F}" type="slidenum">
              <a:rPr lang="de-DE" smtClean="0"/>
              <a:t>21</a:t>
            </a:fld>
            <a:endParaRPr lang="de-DE"/>
          </a:p>
        </p:txBody>
      </p:sp>
    </p:spTree>
    <p:extLst>
      <p:ext uri="{BB962C8B-B14F-4D97-AF65-F5344CB8AC3E}">
        <p14:creationId xmlns:p14="http://schemas.microsoft.com/office/powerpoint/2010/main" val="2485443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r>
              <a:rPr lang="de-DE" dirty="0"/>
              <a:t>Zu 1: Ein kurzer theoretischer Input zum fachdidaktischen Hintergrund.</a:t>
            </a:r>
          </a:p>
          <a:p>
            <a:pPr marL="0" indent="0">
              <a:buFontTx/>
              <a:buNone/>
            </a:pPr>
            <a:r>
              <a:rPr lang="de-DE" dirty="0"/>
              <a:t>Zu 2: Vorstellung des Moduls und Verortung des fachdidaktischen Hintergrunds darin; „Wie wird der Verständnisaufbau in </a:t>
            </a:r>
            <a:r>
              <a:rPr lang="de-DE" dirty="0" err="1"/>
              <a:t>divomath</a:t>
            </a:r>
            <a:r>
              <a:rPr lang="de-DE" dirty="0"/>
              <a:t> strukturiert und angeregt?“ </a:t>
            </a:r>
          </a:p>
          <a:p>
            <a:pPr marL="0" indent="0">
              <a:buFontTx/>
              <a:buNone/>
            </a:pPr>
            <a:r>
              <a:rPr lang="de-DE" dirty="0"/>
              <a:t>Zu 3: Eigenständige Erkundung des Moduls, angeleitet durch einen Reflexionsauftrag. Überlegungen und Ergebnisse der Erkundungsphase sowie (inhaltliche) Rückfragen sollen auf einer vorbereiteten </a:t>
            </a:r>
            <a:r>
              <a:rPr lang="de-DE" dirty="0" err="1"/>
              <a:t>TaskCard</a:t>
            </a:r>
            <a:r>
              <a:rPr lang="de-DE" dirty="0"/>
              <a:t> festgehalten werden, auf die in der abschließenden Plenumsrunde Bezug genommen werden kann. Auch nach der Veranstaltung können Sie zur Unterstützung Ihrer Arbeit mit dem Modul auf die </a:t>
            </a:r>
            <a:r>
              <a:rPr lang="de-DE" dirty="0" err="1"/>
              <a:t>TaskCard</a:t>
            </a:r>
            <a:r>
              <a:rPr lang="de-DE" dirty="0"/>
              <a:t> zurückgreifen. Sie finden dann ebenfalls die Folien von heute dort.  </a:t>
            </a:r>
          </a:p>
          <a:p>
            <a:pPr marL="0" indent="0">
              <a:buFontTx/>
              <a:buNone/>
            </a:pPr>
            <a:r>
              <a:rPr lang="de-DE" dirty="0"/>
              <a:t>Zu 4: Vorstellung weiterer Veranstaltungen sowie Support-Angebote </a:t>
            </a:r>
          </a:p>
          <a:p>
            <a:endParaRPr lang="de-DE" dirty="0"/>
          </a:p>
        </p:txBody>
      </p:sp>
      <p:sp>
        <p:nvSpPr>
          <p:cNvPr id="4" name="Foliennummernplatzhalter 3"/>
          <p:cNvSpPr>
            <a:spLocks noGrp="1"/>
          </p:cNvSpPr>
          <p:nvPr>
            <p:ph type="sldNum" sz="quarter" idx="5"/>
          </p:nvPr>
        </p:nvSpPr>
        <p:spPr/>
        <p:txBody>
          <a:bodyPr/>
          <a:lstStyle/>
          <a:p>
            <a:fld id="{6A00EB12-2DE2-0842-96EF-87A9B6EC1C3F}" type="slidenum">
              <a:rPr lang="de-DE" smtClean="0"/>
              <a:t>4</a:t>
            </a:fld>
            <a:endParaRPr lang="de-DE"/>
          </a:p>
        </p:txBody>
      </p:sp>
    </p:spTree>
    <p:extLst>
      <p:ext uri="{BB962C8B-B14F-4D97-AF65-F5344CB8AC3E}">
        <p14:creationId xmlns:p14="http://schemas.microsoft.com/office/powerpoint/2010/main" val="41521225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i="1" dirty="0"/>
              <a:t>Das Modul greift ordinale und kardinale Vorstellungen auf über verschiedene Darstellungsmittel auf. Die drei zentralen hier fokussierten Darstellungsmittel (bzw. digitalen Handlungsmaterialen) sind:</a:t>
            </a:r>
          </a:p>
          <a:p>
            <a:endParaRPr lang="de-DE" i="1" dirty="0"/>
          </a:p>
          <a:p>
            <a:pPr marL="171450" indent="-171450">
              <a:buFontTx/>
              <a:buChar char="-"/>
            </a:pPr>
            <a:r>
              <a:rPr lang="de-DE" i="1" dirty="0"/>
              <a:t>ordinal: Der Zahlenstrahl</a:t>
            </a:r>
          </a:p>
          <a:p>
            <a:pPr marL="171450" indent="-171450">
              <a:buFontTx/>
              <a:buChar char="-"/>
            </a:pPr>
            <a:r>
              <a:rPr lang="de-DE" i="1" dirty="0"/>
              <a:t>Kardinal: Das Würfelmaterial und die Plättchen an der Stellentafel</a:t>
            </a:r>
          </a:p>
          <a:p>
            <a:pPr marL="171450" indent="-171450">
              <a:buFontTx/>
              <a:buChar char="-"/>
            </a:pPr>
            <a:endParaRPr lang="de-DE" i="1" dirty="0"/>
          </a:p>
          <a:p>
            <a:pPr marL="0" indent="0">
              <a:buFontTx/>
              <a:buNone/>
            </a:pPr>
            <a:r>
              <a:rPr lang="de-DE" i="1" dirty="0"/>
              <a:t>Im ersten Baustein werden ordinale Vorstellungen behandelt. Im zweiten Baustein die kardinalen Vorstellungen und im dritten werden Entdeckungen zu Beziehungen und Strukturen unter verstärkter Einbindung prozessbezogener Kompetenzen fokussiert. </a:t>
            </a:r>
          </a:p>
          <a:p>
            <a:pPr marL="0" indent="0">
              <a:buFontTx/>
              <a:buNone/>
            </a:pPr>
            <a:endParaRPr lang="de-DE" i="1" dirty="0"/>
          </a:p>
          <a:p>
            <a:pPr marL="0" indent="0">
              <a:buFontTx/>
              <a:buNone/>
            </a:pPr>
            <a:r>
              <a:rPr lang="de-DE" i="1" dirty="0"/>
              <a:t>Im Folgenden werden die Einheiten des ersten Bausteins und deren Zielsetzungen näher betrachtet.</a:t>
            </a:r>
          </a:p>
        </p:txBody>
      </p:sp>
      <p:sp>
        <p:nvSpPr>
          <p:cNvPr id="4" name="Foliennummernplatzhalter 3"/>
          <p:cNvSpPr>
            <a:spLocks noGrp="1"/>
          </p:cNvSpPr>
          <p:nvPr>
            <p:ph type="sldNum" sz="quarter" idx="5"/>
          </p:nvPr>
        </p:nvSpPr>
        <p:spPr/>
        <p:txBody>
          <a:bodyPr/>
          <a:lstStyle/>
          <a:p>
            <a:fld id="{6A00EB12-2DE2-0842-96EF-87A9B6EC1C3F}" type="slidenum">
              <a:rPr lang="de-DE" smtClean="0"/>
              <a:t>22</a:t>
            </a:fld>
            <a:endParaRPr lang="de-DE"/>
          </a:p>
        </p:txBody>
      </p:sp>
    </p:spTree>
    <p:extLst>
      <p:ext uri="{BB962C8B-B14F-4D97-AF65-F5344CB8AC3E}">
        <p14:creationId xmlns:p14="http://schemas.microsoft.com/office/powerpoint/2010/main" val="12004948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i="1" dirty="0"/>
              <a:t>Um die ordinalen Vorstellungen zu Zahlen im </a:t>
            </a:r>
            <a:r>
              <a:rPr lang="de-DE" i="1" dirty="0" err="1"/>
              <a:t>Zahlraum</a:t>
            </a:r>
            <a:r>
              <a:rPr lang="de-DE" i="1" dirty="0"/>
              <a:t> bis 1000 zu erweitern, wird der Zahlenstrahl genutzt. Dieser ist bereits aus kleineren Zahlräumen bekannt, sodass sowohl auf bereits vorhandene Vorstellungen aufgebaut werden kann als auch Vorstellungen anschlussfähig zur Erfassung des dekadischen System in größeren Zahlräumen (später auch zu Brüchen oder Dezimalzahlen) vorbereitet werden können.</a:t>
            </a:r>
          </a:p>
          <a:p>
            <a:endParaRPr lang="de-DE" i="1" dirty="0"/>
          </a:p>
          <a:p>
            <a:r>
              <a:rPr lang="de-DE" i="1" dirty="0"/>
              <a:t>Die einzelnen Einheiten sind so aufgebaut, dass zunächst geklärt wird, was der Zahlenstrahl ist und wie dieser (auch digital) funktioniert, bevor Strukturen, Zahlbeziehungen und Entdeckungen angeregt werden.</a:t>
            </a:r>
          </a:p>
        </p:txBody>
      </p:sp>
      <p:sp>
        <p:nvSpPr>
          <p:cNvPr id="4" name="Foliennummernplatzhalter 3"/>
          <p:cNvSpPr>
            <a:spLocks noGrp="1"/>
          </p:cNvSpPr>
          <p:nvPr>
            <p:ph type="sldNum" sz="quarter" idx="5"/>
          </p:nvPr>
        </p:nvSpPr>
        <p:spPr/>
        <p:txBody>
          <a:bodyPr/>
          <a:lstStyle/>
          <a:p>
            <a:fld id="{6A00EB12-2DE2-0842-96EF-87A9B6EC1C3F}" type="slidenum">
              <a:rPr lang="de-DE" smtClean="0"/>
              <a:t>23</a:t>
            </a:fld>
            <a:endParaRPr lang="de-DE"/>
          </a:p>
        </p:txBody>
      </p:sp>
    </p:spTree>
    <p:extLst>
      <p:ext uri="{BB962C8B-B14F-4D97-AF65-F5344CB8AC3E}">
        <p14:creationId xmlns:p14="http://schemas.microsoft.com/office/powerpoint/2010/main" val="15311570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i="1" dirty="0"/>
              <a:t>In jeder Einheit wird auf eine eine zentrale Reflexionsfrage hingearbeitet, die im Plenum eingeführt wird und nach verschiedenen Arbeitsaufträgen mit den Kindern beantwortet wird.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i="1"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i="1" dirty="0"/>
              <a:t>In diesem Modul geht es darum, den Zahlenstrahl kennenzulernen, seine Besonderheiten zu erkunden, Zahlbeziehungen daran zu entdecken und letzten Endes auch sicher an ihm zu operieren.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i="1"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i="1" dirty="0"/>
              <a:t>Im Einzelnen, sind die Ziele der Einheiten nachfolgend aufgeführt: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i="1"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i="1" dirty="0"/>
              <a:t>Den Zahlenstrahl bis 1000 kennenlernen: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i="1" u="none" strike="noStrike" dirty="0">
                <a:solidFill>
                  <a:srgbClr val="082E36"/>
                </a:solidFill>
                <a:effectLst/>
                <a:highlight>
                  <a:srgbClr val="FFFFFF"/>
                </a:highlight>
                <a:latin typeface="Be Vietnam" pitchFamily="2" charset="77"/>
              </a:rPr>
              <a:t>Als erste Einheit dieses Bausteins wird der Zahlenstrahl bis 1000 als ordinales Darstellungsmittel in den Blick genommen. Dazu werden Zahlen zwischen 0 und 1000 am Zahlenstrahl untersucht. Ein besonderer Fokus liegt darauf, den digitalen Zahlenstrahl mit seinen unterschiedlichen Skalierungen von Zahlbereich und Schrittgröße zu verstehen und ihre Zusammenhänge zu reflektieren.</a:t>
            </a:r>
            <a:endParaRPr lang="de-DE"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i="1"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i="1" dirty="0"/>
              <a:t>Zahlen am Zahlenstrahl eintragen:</a:t>
            </a:r>
          </a:p>
          <a:p>
            <a:r>
              <a:rPr lang="de-DE" i="1" dirty="0">
                <a:effectLst/>
                <a:latin typeface="Helvetica" pitchFamily="2" charset="0"/>
              </a:rPr>
              <a:t>In dieser Einheit geht es darum, wie Zahlen auf dem Zahlenstrahl eingetragen werden können. Ein Fokus wird dabei auf die Erkenntnis gelegt, dass die Abstände des Zahlenstrahls unterschiedlich aussehen können, je nachdem, welcher Ausschnitt in</a:t>
            </a:r>
          </a:p>
          <a:p>
            <a:r>
              <a:rPr lang="de-DE" i="1" dirty="0">
                <a:effectLst/>
                <a:latin typeface="Helvetica" pitchFamily="2" charset="0"/>
              </a:rPr>
              <a:t>welcher Skalierung betrachtet wird. Dafür setzen sich die Lernenden mit typischen Fehlern beim Eintragen von Zahlen am Zahlenstrahl auseinander.</a:t>
            </a:r>
          </a:p>
          <a:p>
            <a:endParaRPr lang="de-DE" i="1" dirty="0"/>
          </a:p>
          <a:p>
            <a:r>
              <a:rPr lang="de-DE" i="1" dirty="0"/>
              <a:t>Nachbarzahlen am Zahlenstrahl erkunden:</a:t>
            </a:r>
          </a:p>
          <a:p>
            <a:r>
              <a:rPr lang="de-DE" b="0" i="1" u="none" strike="noStrike" dirty="0">
                <a:solidFill>
                  <a:srgbClr val="082E36"/>
                </a:solidFill>
                <a:effectLst/>
                <a:highlight>
                  <a:srgbClr val="FFFFFF"/>
                </a:highlight>
                <a:latin typeface="Be Vietnam" pitchFamily="2" charset="77"/>
              </a:rPr>
              <a:t>In dieser Einheit geht es darum, die ordinale Struktur und Beziehungen zwischen Zahlen auf dem Zahlenstrahl zu vertiefen. Dafür werden Nachbarzahlen kennengelernt und genutzt, um über Zahlenrätsel ein Verständnis der ordinalen Beziehungen zwischen Zahlen am Zahlenstrahl aufzubauen.</a:t>
            </a:r>
            <a:endParaRPr lang="de-DE" i="1" dirty="0"/>
          </a:p>
          <a:p>
            <a:endParaRPr lang="de-DE" i="1" dirty="0"/>
          </a:p>
          <a:p>
            <a:r>
              <a:rPr lang="de-DE" i="1" dirty="0"/>
              <a:t>Zahlen mit besonderen Nachbarzahlen finden:</a:t>
            </a:r>
          </a:p>
          <a:p>
            <a:r>
              <a:rPr lang="de-DE" b="0" i="1" u="none" strike="noStrike" dirty="0">
                <a:solidFill>
                  <a:srgbClr val="082E36"/>
                </a:solidFill>
                <a:effectLst/>
                <a:highlight>
                  <a:srgbClr val="FFFFFF"/>
                </a:highlight>
                <a:latin typeface="Be Vietnam" pitchFamily="2" charset="77"/>
              </a:rPr>
              <a:t>In dieser Einheit geht es darum, besondere Nachbarzahlen zu erkunden, vergleichen und zu sichern. Dafür werden besondere Nachbarzahlen selbstständig am Zahlenstrahl im Zahlenraum bis 1000 untersucht.</a:t>
            </a:r>
            <a:endParaRPr lang="de-DE" i="1" dirty="0"/>
          </a:p>
          <a:p>
            <a:endParaRPr lang="de-DE" i="1" dirty="0"/>
          </a:p>
          <a:p>
            <a:r>
              <a:rPr lang="de-DE" i="1" dirty="0"/>
              <a:t>Sprünge am Zahlenstrahl verstehen:</a:t>
            </a:r>
          </a:p>
          <a:p>
            <a:r>
              <a:rPr lang="de-DE" b="0" i="1" u="none" strike="noStrike" dirty="0">
                <a:solidFill>
                  <a:srgbClr val="082E36"/>
                </a:solidFill>
                <a:effectLst/>
                <a:highlight>
                  <a:srgbClr val="FFFFFF"/>
                </a:highlight>
                <a:latin typeface="Be Vietnam" pitchFamily="2" charset="77"/>
              </a:rPr>
              <a:t>In dieser Einheit geht es darum, Sprünge am Zahlenstrahl zu machen, diese zu beschreiben und unterschiedliche Sprünge miteinander zu vergleichen. Dabei werden die drei relevanten Begriffe „Startzahl“, „Sprungweite“ und „</a:t>
            </a:r>
            <a:r>
              <a:rPr lang="de-DE" b="0" i="1" u="none" strike="noStrike" dirty="0" err="1">
                <a:solidFill>
                  <a:srgbClr val="082E36"/>
                </a:solidFill>
                <a:effectLst/>
                <a:highlight>
                  <a:srgbClr val="FFFFFF"/>
                </a:highlight>
                <a:latin typeface="Be Vietnam" pitchFamily="2" charset="77"/>
              </a:rPr>
              <a:t>Zielzahl</a:t>
            </a:r>
            <a:r>
              <a:rPr lang="de-DE" b="0" i="1" u="none" strike="noStrike" dirty="0">
                <a:solidFill>
                  <a:srgbClr val="082E36"/>
                </a:solidFill>
                <a:effectLst/>
                <a:highlight>
                  <a:srgbClr val="FFFFFF"/>
                </a:highlight>
                <a:latin typeface="Be Vietnam" pitchFamily="2" charset="77"/>
              </a:rPr>
              <a:t>“ besprochen und zueinander ins Verhältnis gesetzt.</a:t>
            </a:r>
            <a:endParaRPr lang="de-DE" i="1" dirty="0"/>
          </a:p>
          <a:p>
            <a:endParaRPr lang="de-DE" i="1" dirty="0"/>
          </a:p>
        </p:txBody>
      </p:sp>
      <p:sp>
        <p:nvSpPr>
          <p:cNvPr id="4" name="Foliennummernplatzhalter 3"/>
          <p:cNvSpPr>
            <a:spLocks noGrp="1"/>
          </p:cNvSpPr>
          <p:nvPr>
            <p:ph type="sldNum" sz="quarter" idx="5"/>
          </p:nvPr>
        </p:nvSpPr>
        <p:spPr/>
        <p:txBody>
          <a:bodyPr/>
          <a:lstStyle/>
          <a:p>
            <a:fld id="{6A00EB12-2DE2-0842-96EF-87A9B6EC1C3F}" type="slidenum">
              <a:rPr lang="de-DE" smtClean="0"/>
              <a:t>24</a:t>
            </a:fld>
            <a:endParaRPr lang="de-DE"/>
          </a:p>
        </p:txBody>
      </p:sp>
    </p:spTree>
    <p:extLst>
      <p:ext uri="{BB962C8B-B14F-4D97-AF65-F5344CB8AC3E}">
        <p14:creationId xmlns:p14="http://schemas.microsoft.com/office/powerpoint/2010/main" val="27897928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i="1" dirty="0">
                <a:highlight>
                  <a:srgbClr val="FFFF00"/>
                </a:highlight>
              </a:rPr>
              <a:t>In</a:t>
            </a:r>
            <a:r>
              <a:rPr lang="de-DE" i="1" dirty="0"/>
              <a:t> jeder Einheit wird auf eine eine zentrale Reflexionsfrage hingearbeitet, die im Plenum eingeführt wird und nach verschiedenen Arbeitsaufträgen mit den Kindern beantwortet wird.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i="1" dirty="0"/>
          </a:p>
          <a:p>
            <a:r>
              <a:rPr lang="de-DE" i="1" dirty="0">
                <a:effectLst/>
                <a:latin typeface="Helvetica" pitchFamily="2" charset="0"/>
              </a:rPr>
              <a:t>Die Reflexionsfrage dieser Einheit „Wie tragen wir Zahlen am Zahlenstrahl geschickt ein?“, zielt darauf ab, wie Zahlen auf dem Zahlenstrahl so gefunden werden können, dass die gesuchte Zahl am Zahlenstrahl möglichst schnell und genau überblickt werden kann. Ein Fokus wird dabei auf die Erkenntnis gelegt, dass die Abstände des Zahlenstrahls unterschiedlich aussehen können, je nachdem, welcher Ausschnitt in welcher Skalierung betrachtet wird.</a:t>
            </a:r>
          </a:p>
        </p:txBody>
      </p:sp>
      <p:sp>
        <p:nvSpPr>
          <p:cNvPr id="4" name="Foliennummernplatzhalter 3"/>
          <p:cNvSpPr>
            <a:spLocks noGrp="1"/>
          </p:cNvSpPr>
          <p:nvPr>
            <p:ph type="sldNum" sz="quarter" idx="5"/>
          </p:nvPr>
        </p:nvSpPr>
        <p:spPr/>
        <p:txBody>
          <a:bodyPr/>
          <a:lstStyle/>
          <a:p>
            <a:fld id="{6A00EB12-2DE2-0842-96EF-87A9B6EC1C3F}" type="slidenum">
              <a:rPr lang="de-DE" smtClean="0"/>
              <a:t>25</a:t>
            </a:fld>
            <a:endParaRPr lang="de-DE"/>
          </a:p>
        </p:txBody>
      </p:sp>
    </p:spTree>
    <p:extLst>
      <p:ext uri="{BB962C8B-B14F-4D97-AF65-F5344CB8AC3E}">
        <p14:creationId xmlns:p14="http://schemas.microsoft.com/office/powerpoint/2010/main" val="12440914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i="1" dirty="0"/>
              <a:t>In jeder Einheit wird auf eine eine zentrale Reflexionsfrage hingearbeitet, die im Plenum eingeführt wird und nach verschiedenen Arbeitsaufträgen mit den Kindern beantwortet wird.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i="1"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i="1" dirty="0"/>
              <a:t>In diesem Modul geht es darum, den Zahlenstrahl kennenzulernen, seine Besonderheiten zu erkunden, Zahlbeziehungen daran zu entdecken und letzten Endes auch sicher an ihm zu operieren.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i="1"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i="1" dirty="0"/>
              <a:t>Im Einzelnen, sind die Ziele der Einheiten nachfolgend aufgeführt: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i="1"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i="1" dirty="0"/>
              <a:t>Den Zahlenstrahl bis 1000 kennenlernen: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i="1" u="none" strike="noStrike" dirty="0">
                <a:solidFill>
                  <a:srgbClr val="082E36"/>
                </a:solidFill>
                <a:effectLst/>
                <a:highlight>
                  <a:srgbClr val="FFFFFF"/>
                </a:highlight>
                <a:latin typeface="Be Vietnam" pitchFamily="2" charset="77"/>
              </a:rPr>
              <a:t>Als erste Einheit dieses Bausteins wird der Zahlenstrahl bis 1000 als ordinales Darstellungsmittel in den Blick genommen. Dazu werden Zahlen zwischen 0 und 1000 am Zahlenstrahl untersucht. Ein besonderer Fokus liegt darauf, den digitalen Zahlenstrahl mit seinen unterschiedlichen Skalierungen von Zahlbereich und Schrittgröße zu verstehen und ihre Zusammenhänge zu reflektieren.</a:t>
            </a:r>
            <a:endParaRPr lang="de-DE"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i="1"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i="1" dirty="0"/>
              <a:t>Zahlen am Zahlenstrahl eintragen:</a:t>
            </a:r>
          </a:p>
          <a:p>
            <a:r>
              <a:rPr lang="de-DE" i="1" dirty="0">
                <a:effectLst/>
                <a:latin typeface="Helvetica" pitchFamily="2" charset="0"/>
              </a:rPr>
              <a:t>In dieser Einheit geht es darum, wie Zahlen auf dem Zahlenstrahl eingetragen werden können. Ein Fokus wird dabei auf die Erkenntnis gelegt, dass die Abstände des Zahlenstrahls unterschiedlich aussehen können, je nachdem, welcher Ausschnitt in</a:t>
            </a:r>
          </a:p>
          <a:p>
            <a:r>
              <a:rPr lang="de-DE" i="1" dirty="0">
                <a:effectLst/>
                <a:latin typeface="Helvetica" pitchFamily="2" charset="0"/>
              </a:rPr>
              <a:t>welcher Skalierung betrachtet wird. Dafür setzen sich die Lernenden mit typischen Fehlern beim Eintragen von Zahlen am Zahlenstrahl auseinander.</a:t>
            </a:r>
          </a:p>
          <a:p>
            <a:endParaRPr lang="de-DE" i="1" dirty="0"/>
          </a:p>
          <a:p>
            <a:r>
              <a:rPr lang="de-DE" i="1" dirty="0"/>
              <a:t>Nachbarzahlen am Zahlenstrahl erkunden:</a:t>
            </a:r>
          </a:p>
          <a:p>
            <a:r>
              <a:rPr lang="de-DE" b="0" i="1" u="none" strike="noStrike" dirty="0">
                <a:solidFill>
                  <a:srgbClr val="082E36"/>
                </a:solidFill>
                <a:effectLst/>
                <a:highlight>
                  <a:srgbClr val="FFFFFF"/>
                </a:highlight>
                <a:latin typeface="Be Vietnam" pitchFamily="2" charset="77"/>
              </a:rPr>
              <a:t>In dieser Einheit geht es darum, die ordinale Struktur und Beziehungen zwischen Zahlen auf dem Zahlenstrahl zu vertiefen. Dafür werden Nachbarzahlen kennengelernt und genutzt, um über Zahlenrätsel ein Verständnis der ordinalen Beziehungen zwischen Zahlen am Zahlenstrahl aufzubauen.</a:t>
            </a:r>
            <a:endParaRPr lang="de-DE" i="1" dirty="0"/>
          </a:p>
          <a:p>
            <a:endParaRPr lang="de-DE" i="1" dirty="0"/>
          </a:p>
          <a:p>
            <a:r>
              <a:rPr lang="de-DE" i="1" dirty="0"/>
              <a:t>Zahlen mit besonderen Nachbarzahlen finden:</a:t>
            </a:r>
          </a:p>
          <a:p>
            <a:r>
              <a:rPr lang="de-DE" b="0" i="1" u="none" strike="noStrike" dirty="0">
                <a:solidFill>
                  <a:srgbClr val="082E36"/>
                </a:solidFill>
                <a:effectLst/>
                <a:highlight>
                  <a:srgbClr val="FFFFFF"/>
                </a:highlight>
                <a:latin typeface="Be Vietnam" pitchFamily="2" charset="77"/>
              </a:rPr>
              <a:t>In dieser Einheit geht es darum, besondere Nachbarzahlen zu erkunden, vergleichen und zu sichern. Dafür werden besondere Nachbarzahlen selbstständig am Zahlenstrahl im Zahlenraum bis 1000 untersucht.</a:t>
            </a:r>
            <a:endParaRPr lang="de-DE" i="1" dirty="0"/>
          </a:p>
          <a:p>
            <a:endParaRPr lang="de-DE" i="1" dirty="0"/>
          </a:p>
          <a:p>
            <a:r>
              <a:rPr lang="de-DE" i="1" dirty="0"/>
              <a:t>Sprünge am Zahlenstrahl verstehen:</a:t>
            </a:r>
          </a:p>
          <a:p>
            <a:r>
              <a:rPr lang="de-DE" b="0" i="1" u="none" strike="noStrike" dirty="0">
                <a:solidFill>
                  <a:srgbClr val="082E36"/>
                </a:solidFill>
                <a:effectLst/>
                <a:highlight>
                  <a:srgbClr val="FFFFFF"/>
                </a:highlight>
                <a:latin typeface="Be Vietnam" pitchFamily="2" charset="77"/>
              </a:rPr>
              <a:t>In dieser Einheit geht es darum, Sprünge am Zahlenstrahl zu machen, diese zu beschreiben und unterschiedliche Sprünge miteinander zu vergleichen. Dabei werden die drei relevanten Begriffe „Startzahl“, „Sprungweite“ und „</a:t>
            </a:r>
            <a:r>
              <a:rPr lang="de-DE" b="0" i="1" u="none" strike="noStrike" dirty="0" err="1">
                <a:solidFill>
                  <a:srgbClr val="082E36"/>
                </a:solidFill>
                <a:effectLst/>
                <a:highlight>
                  <a:srgbClr val="FFFFFF"/>
                </a:highlight>
                <a:latin typeface="Be Vietnam" pitchFamily="2" charset="77"/>
              </a:rPr>
              <a:t>Zielzahl</a:t>
            </a:r>
            <a:r>
              <a:rPr lang="de-DE" b="0" i="1" u="none" strike="noStrike" dirty="0">
                <a:solidFill>
                  <a:srgbClr val="082E36"/>
                </a:solidFill>
                <a:effectLst/>
                <a:highlight>
                  <a:srgbClr val="FFFFFF"/>
                </a:highlight>
                <a:latin typeface="Be Vietnam" pitchFamily="2" charset="77"/>
              </a:rPr>
              <a:t>“ besprochen und zueinander ins Verhältnis gesetzt.</a:t>
            </a:r>
            <a:endParaRPr lang="de-DE" i="1" dirty="0"/>
          </a:p>
          <a:p>
            <a:endParaRPr lang="de-DE" i="1" dirty="0"/>
          </a:p>
        </p:txBody>
      </p:sp>
      <p:sp>
        <p:nvSpPr>
          <p:cNvPr id="4" name="Foliennummernplatzhalter 3"/>
          <p:cNvSpPr>
            <a:spLocks noGrp="1"/>
          </p:cNvSpPr>
          <p:nvPr>
            <p:ph type="sldNum" sz="quarter" idx="5"/>
          </p:nvPr>
        </p:nvSpPr>
        <p:spPr/>
        <p:txBody>
          <a:bodyPr/>
          <a:lstStyle/>
          <a:p>
            <a:fld id="{6A00EB12-2DE2-0842-96EF-87A9B6EC1C3F}" type="slidenum">
              <a:rPr lang="de-DE" smtClean="0"/>
              <a:t>26</a:t>
            </a:fld>
            <a:endParaRPr lang="de-DE"/>
          </a:p>
        </p:txBody>
      </p:sp>
    </p:spTree>
    <p:extLst>
      <p:ext uri="{BB962C8B-B14F-4D97-AF65-F5344CB8AC3E}">
        <p14:creationId xmlns:p14="http://schemas.microsoft.com/office/powerpoint/2010/main" val="20436480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i="1" dirty="0"/>
              <a:t>In jeder Einheit wird auf eine eine zentrale Reflexionsfrage hingearbeitet, die im Plenum eingeführt wird und nach verschiedenen Arbeitsaufträgen mit den Kindern beantwortet wird.</a:t>
            </a:r>
          </a:p>
          <a:p>
            <a:endParaRPr lang="de-DE" i="1" dirty="0"/>
          </a:p>
          <a:p>
            <a:r>
              <a:rPr lang="de-DE" i="1" dirty="0"/>
              <a:t>Sprünge am Zahlenstrahl verstehen:</a:t>
            </a:r>
          </a:p>
          <a:p>
            <a:r>
              <a:rPr lang="de-DE" i="1" dirty="0">
                <a:effectLst/>
                <a:latin typeface="Helvetica" pitchFamily="2" charset="0"/>
              </a:rPr>
              <a:t>Die Reflexionsfrage dieser Einheit „Wie können wir Sprünge am Zahlenstrahl sicher beschreiben?“, zielt darauf ab</a:t>
            </a:r>
            <a:r>
              <a:rPr lang="de-DE" b="0" i="1" u="none" strike="noStrike" dirty="0">
                <a:solidFill>
                  <a:srgbClr val="082E36"/>
                </a:solidFill>
                <a:effectLst/>
                <a:highlight>
                  <a:srgbClr val="FFFFFF"/>
                </a:highlight>
                <a:latin typeface="Be Vietnam" pitchFamily="2" charset="77"/>
              </a:rPr>
              <a:t>, Sprünge am Zahlenstrahl zu machen, diese zu beschreiben und unterschiedliche Sprünge miteinander zu vergleichen. Dabei werden die drei relevanten Begriffe „Startzahl“, „Sprungweite“ und „</a:t>
            </a:r>
            <a:r>
              <a:rPr lang="de-DE" b="0" i="1" u="none" strike="noStrike" dirty="0" err="1">
                <a:solidFill>
                  <a:srgbClr val="082E36"/>
                </a:solidFill>
                <a:effectLst/>
                <a:highlight>
                  <a:srgbClr val="FFFFFF"/>
                </a:highlight>
                <a:latin typeface="Be Vietnam" pitchFamily="2" charset="77"/>
              </a:rPr>
              <a:t>Zielzahl</a:t>
            </a:r>
            <a:r>
              <a:rPr lang="de-DE" b="0" i="1" u="none" strike="noStrike" dirty="0">
                <a:solidFill>
                  <a:srgbClr val="082E36"/>
                </a:solidFill>
                <a:effectLst/>
                <a:highlight>
                  <a:srgbClr val="FFFFFF"/>
                </a:highlight>
                <a:latin typeface="Be Vietnam" pitchFamily="2" charset="77"/>
              </a:rPr>
              <a:t>“ besprochen und zueinander ins Verhältnis gesetzt.</a:t>
            </a:r>
          </a:p>
          <a:p>
            <a:r>
              <a:rPr lang="de-DE" b="0" i="1" u="none" strike="noStrike" dirty="0">
                <a:solidFill>
                  <a:srgbClr val="082E36"/>
                </a:solidFill>
                <a:effectLst/>
                <a:highlight>
                  <a:srgbClr val="FFFFFF"/>
                </a:highlight>
                <a:latin typeface="Be Vietnam" pitchFamily="2" charset="77"/>
              </a:rPr>
              <a:t>Der digitale Stift kann als Tool an dieser Stelle eingesetzt werden. Farbliche Markierungen können zum Festhalten von Erkenntnissen oder zum forschenden Markieren genutzt werden (Forschermittel).</a:t>
            </a:r>
          </a:p>
          <a:p>
            <a:r>
              <a:rPr lang="de-DE" b="0" i="1" u="none" strike="noStrike" dirty="0">
                <a:solidFill>
                  <a:srgbClr val="082E36"/>
                </a:solidFill>
                <a:effectLst/>
                <a:highlight>
                  <a:srgbClr val="FFFFFF"/>
                </a:highlight>
                <a:latin typeface="Be Vietnam" pitchFamily="2" charset="77"/>
              </a:rPr>
              <a:t>An geeigneten Stellen bietet der digitale Zahlenstrahl darüber hinaus die Funktion entweder über die hier dargestellten Button oder mit den Fingern rein- und </a:t>
            </a:r>
            <a:r>
              <a:rPr lang="de-DE" b="0" i="1" u="none" strike="noStrike" dirty="0" err="1">
                <a:solidFill>
                  <a:srgbClr val="082E36"/>
                </a:solidFill>
                <a:effectLst/>
                <a:highlight>
                  <a:srgbClr val="FFFFFF"/>
                </a:highlight>
                <a:latin typeface="Be Vietnam" pitchFamily="2" charset="77"/>
              </a:rPr>
              <a:t>rauszuzoomen</a:t>
            </a:r>
            <a:r>
              <a:rPr lang="de-DE" b="0" i="1" u="none" strike="noStrike" dirty="0">
                <a:solidFill>
                  <a:srgbClr val="082E36"/>
                </a:solidFill>
                <a:effectLst/>
                <a:highlight>
                  <a:srgbClr val="FFFFFF"/>
                </a:highlight>
                <a:latin typeface="Be Vietnam" pitchFamily="2" charset="77"/>
              </a:rPr>
              <a:t>.</a:t>
            </a:r>
            <a:endParaRPr lang="de-DE" i="1" dirty="0"/>
          </a:p>
          <a:p>
            <a:endParaRPr lang="de-DE" dirty="0"/>
          </a:p>
        </p:txBody>
      </p:sp>
      <p:sp>
        <p:nvSpPr>
          <p:cNvPr id="4" name="Foliennummernplatzhalter 3"/>
          <p:cNvSpPr>
            <a:spLocks noGrp="1"/>
          </p:cNvSpPr>
          <p:nvPr>
            <p:ph type="sldNum" sz="quarter" idx="5"/>
          </p:nvPr>
        </p:nvSpPr>
        <p:spPr/>
        <p:txBody>
          <a:bodyPr/>
          <a:lstStyle/>
          <a:p>
            <a:fld id="{6A00EB12-2DE2-0842-96EF-87A9B6EC1C3F}" type="slidenum">
              <a:rPr lang="de-DE" smtClean="0"/>
              <a:t>27</a:t>
            </a:fld>
            <a:endParaRPr lang="de-DE"/>
          </a:p>
        </p:txBody>
      </p:sp>
    </p:spTree>
    <p:extLst>
      <p:ext uri="{BB962C8B-B14F-4D97-AF65-F5344CB8AC3E}">
        <p14:creationId xmlns:p14="http://schemas.microsoft.com/office/powerpoint/2010/main" val="38163213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i="1" dirty="0"/>
              <a:t>In jeder Einheit wird auf eine eine zentrale Reflexionsfrage hingearbeitet, die im Plenum eingeführt wird und nach verschiedenen Arbeitsaufträgen mit den Kindern beantwortet wird.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i="1"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i="1" dirty="0"/>
              <a:t>In diesem Modul geht es darum, den Zahlenstrahl kennenzulernen, seine Besonderheiten zu erkunden, Zahlbeziehungen daran zu entdecken und letzten Endes auch sicher an ihm zu operieren.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i="1"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i="1" dirty="0"/>
              <a:t>Im Einzelnen, sind die Ziele der Einheiten nachfolgend aufgeführt: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i="1"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i="1" dirty="0"/>
              <a:t>Den Zahlenstrahl bis 1000 kennenlernen: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i="1" u="none" strike="noStrike" dirty="0">
                <a:solidFill>
                  <a:srgbClr val="082E36"/>
                </a:solidFill>
                <a:effectLst/>
                <a:highlight>
                  <a:srgbClr val="FFFFFF"/>
                </a:highlight>
                <a:latin typeface="Be Vietnam" pitchFamily="2" charset="77"/>
              </a:rPr>
              <a:t>Als erste Einheit dieses Bausteins wird der Zahlenstrahl bis 1000 als ordinales Darstellungsmittel in den Blick genommen. Dazu werden Zahlen zwischen 0 und 1000 am Zahlenstrahl untersucht. Ein besonderer Fokus liegt darauf, den digitalen Zahlenstrahl mit seinen unterschiedlichen Skalierungen von Zahlbereich und Schrittgröße zu verstehen und ihre Zusammenhänge zu reflektieren.</a:t>
            </a:r>
            <a:endParaRPr lang="de-DE"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i="1"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i="1" dirty="0"/>
              <a:t>Zahlen am Zahlenstrahl eintragen:</a:t>
            </a:r>
          </a:p>
          <a:p>
            <a:r>
              <a:rPr lang="de-DE" i="1" dirty="0">
                <a:effectLst/>
                <a:latin typeface="Helvetica" pitchFamily="2" charset="0"/>
              </a:rPr>
              <a:t>In dieser Einheit geht es darum, wie Zahlen auf dem Zahlenstrahl eingetragen werden können. Ein Fokus wird dabei auf die Erkenntnis gelegt, dass die Abstände des Zahlenstrahls unterschiedlich aussehen können, je nachdem, welcher Ausschnitt in</a:t>
            </a:r>
          </a:p>
          <a:p>
            <a:r>
              <a:rPr lang="de-DE" i="1" dirty="0">
                <a:effectLst/>
                <a:latin typeface="Helvetica" pitchFamily="2" charset="0"/>
              </a:rPr>
              <a:t>welcher Skalierung betrachtet wird. Dafür setzen sich die Lernenden mit typischen Fehlern beim Eintragen von Zahlen am Zahlenstrahl auseinander.</a:t>
            </a:r>
            <a:endParaRPr lang="de-DE" i="1" dirty="0"/>
          </a:p>
          <a:p>
            <a:endParaRPr lang="de-DE" i="1" dirty="0"/>
          </a:p>
          <a:p>
            <a:r>
              <a:rPr lang="de-DE" i="1" dirty="0"/>
              <a:t>Nachbarzahlen am Zahlenstrahl erkunden:</a:t>
            </a:r>
          </a:p>
          <a:p>
            <a:r>
              <a:rPr lang="de-DE" b="0" i="1" u="none" strike="noStrike" dirty="0">
                <a:solidFill>
                  <a:srgbClr val="082E36"/>
                </a:solidFill>
                <a:effectLst/>
                <a:highlight>
                  <a:srgbClr val="FFFFFF"/>
                </a:highlight>
                <a:latin typeface="Be Vietnam" pitchFamily="2" charset="77"/>
              </a:rPr>
              <a:t>In dieser Einheit geht es darum, die ordinale Struktur und Beziehungen zwischen Zahlen auf dem Zahlenstrahl zu vertiefen. Dafür werden Nachbarzahlen kennengelernt und genutzt, um über Zahlenrätsel ein Verständnis der ordinalen Beziehungen zwischen Zahlen am Zahlenstrahl aufzubauen.</a:t>
            </a:r>
            <a:endParaRPr lang="de-DE" i="1" dirty="0"/>
          </a:p>
          <a:p>
            <a:endParaRPr lang="de-DE" i="1" dirty="0"/>
          </a:p>
          <a:p>
            <a:r>
              <a:rPr lang="de-DE" i="1" dirty="0"/>
              <a:t>Zahlen mit besonderen Nachbarzahlen finden:</a:t>
            </a:r>
          </a:p>
          <a:p>
            <a:r>
              <a:rPr lang="de-DE" b="0" i="1" u="none" strike="noStrike" dirty="0">
                <a:solidFill>
                  <a:srgbClr val="082E36"/>
                </a:solidFill>
                <a:effectLst/>
                <a:highlight>
                  <a:srgbClr val="FFFFFF"/>
                </a:highlight>
                <a:latin typeface="Be Vietnam" pitchFamily="2" charset="77"/>
              </a:rPr>
              <a:t>In dieser Einheit geht es darum, besondere Nachbarzahlen zu erkunden, vergleichen und zu sichern. Dafür werden besondere Nachbarzahlen selbstständig am Zahlenstrahl im Zahlenraum bis 1000 untersucht.</a:t>
            </a:r>
            <a:endParaRPr lang="de-DE" i="1" dirty="0"/>
          </a:p>
          <a:p>
            <a:endParaRPr lang="de-DE" i="1" dirty="0"/>
          </a:p>
          <a:p>
            <a:r>
              <a:rPr lang="de-DE" i="1" dirty="0"/>
              <a:t>Sprünge am Zahlenstrahl verstehen:</a:t>
            </a:r>
          </a:p>
          <a:p>
            <a:r>
              <a:rPr lang="de-DE" b="0" i="1" u="none" strike="noStrike" dirty="0">
                <a:solidFill>
                  <a:srgbClr val="082E36"/>
                </a:solidFill>
                <a:effectLst/>
                <a:highlight>
                  <a:srgbClr val="FFFFFF"/>
                </a:highlight>
                <a:latin typeface="Be Vietnam" pitchFamily="2" charset="77"/>
              </a:rPr>
              <a:t>In dieser Einheit geht es darum, Sprünge am Zahlenstrahl zu machen, diese zu beschreiben und unterschiedliche Sprünge miteinander zu vergleichen. Dabei werden die drei relevanten Begriffe „Startzahl“, „Sprungweite“ und „</a:t>
            </a:r>
            <a:r>
              <a:rPr lang="de-DE" b="0" i="1" u="none" strike="noStrike" dirty="0" err="1">
                <a:solidFill>
                  <a:srgbClr val="082E36"/>
                </a:solidFill>
                <a:effectLst/>
                <a:highlight>
                  <a:srgbClr val="FFFFFF"/>
                </a:highlight>
                <a:latin typeface="Be Vietnam" pitchFamily="2" charset="77"/>
              </a:rPr>
              <a:t>Zielzahl</a:t>
            </a:r>
            <a:r>
              <a:rPr lang="de-DE" b="0" i="1" u="none" strike="noStrike" dirty="0">
                <a:solidFill>
                  <a:srgbClr val="082E36"/>
                </a:solidFill>
                <a:effectLst/>
                <a:highlight>
                  <a:srgbClr val="FFFFFF"/>
                </a:highlight>
                <a:latin typeface="Be Vietnam" pitchFamily="2" charset="77"/>
              </a:rPr>
              <a:t>“ besprochen und zueinander ins Verhältnis gesetzt.</a:t>
            </a:r>
            <a:endParaRPr lang="de-DE" i="1" dirty="0"/>
          </a:p>
          <a:p>
            <a:endParaRPr lang="de-DE" dirty="0"/>
          </a:p>
        </p:txBody>
      </p:sp>
      <p:sp>
        <p:nvSpPr>
          <p:cNvPr id="4" name="Foliennummernplatzhalter 3"/>
          <p:cNvSpPr>
            <a:spLocks noGrp="1"/>
          </p:cNvSpPr>
          <p:nvPr>
            <p:ph type="sldNum" sz="quarter" idx="5"/>
          </p:nvPr>
        </p:nvSpPr>
        <p:spPr/>
        <p:txBody>
          <a:bodyPr/>
          <a:lstStyle/>
          <a:p>
            <a:fld id="{6A00EB12-2DE2-0842-96EF-87A9B6EC1C3F}" type="slidenum">
              <a:rPr lang="de-DE" smtClean="0"/>
              <a:t>28</a:t>
            </a:fld>
            <a:endParaRPr lang="de-DE"/>
          </a:p>
        </p:txBody>
      </p:sp>
    </p:spTree>
    <p:extLst>
      <p:ext uri="{BB962C8B-B14F-4D97-AF65-F5344CB8AC3E}">
        <p14:creationId xmlns:p14="http://schemas.microsoft.com/office/powerpoint/2010/main" val="34551066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i="1" dirty="0"/>
              <a:t>Wie gelingt ein sicheres Zahl- und Stellenwertverständnis im </a:t>
            </a:r>
            <a:r>
              <a:rPr lang="de-DE" i="1" dirty="0" err="1"/>
              <a:t>Zahlraum</a:t>
            </a:r>
            <a:r>
              <a:rPr lang="de-DE" i="1" dirty="0"/>
              <a:t> bis 1000?</a:t>
            </a:r>
          </a:p>
          <a:p>
            <a:endParaRPr lang="de-DE" i="1" dirty="0"/>
          </a:p>
          <a:p>
            <a:r>
              <a:rPr lang="de-DE" i="1" dirty="0"/>
              <a:t>Hier werden die Bausteine des Moduls abgebildet, die jeweils eine Unterrichtsreihe darstellen, samt der jeweiligen Unterrichtseinheiten. Die drei Bausteine „Den Zahlenstrahl erkunden“, „Tausenderfeld, Würfelmaterial und Stellentafel erkunden“ und „Entdeckungen am Würfelmaterial und an der Stellentafel mit Plättchen machen“ greifen ordinale und kardinale Vorstellungen auf, die vorab in der Theorie vorgestellt wurden. Sie knüpfen an bereits bekannten Strukturen aus dem </a:t>
            </a:r>
            <a:r>
              <a:rPr lang="de-DE" i="1" dirty="0" err="1"/>
              <a:t>Zahlraum</a:t>
            </a:r>
            <a:r>
              <a:rPr lang="de-DE" i="1" dirty="0"/>
              <a:t> bis 100 an und entwickelt diese material- und handlungsorientiert weiter, sodass Vorstellungsbilder über das dekadische Stellenwertsystem anschlussfähig erweitert werden.</a:t>
            </a:r>
          </a:p>
          <a:p>
            <a:endParaRPr lang="de-DE" dirty="0"/>
          </a:p>
        </p:txBody>
      </p:sp>
      <p:sp>
        <p:nvSpPr>
          <p:cNvPr id="4" name="Foliennummernplatzhalter 3"/>
          <p:cNvSpPr>
            <a:spLocks noGrp="1"/>
          </p:cNvSpPr>
          <p:nvPr>
            <p:ph type="sldNum" sz="quarter" idx="5"/>
          </p:nvPr>
        </p:nvSpPr>
        <p:spPr/>
        <p:txBody>
          <a:bodyPr/>
          <a:lstStyle/>
          <a:p>
            <a:fld id="{6A00EB12-2DE2-0842-96EF-87A9B6EC1C3F}" type="slidenum">
              <a:rPr lang="de-DE" smtClean="0"/>
              <a:t>29</a:t>
            </a:fld>
            <a:endParaRPr lang="de-DE"/>
          </a:p>
        </p:txBody>
      </p:sp>
    </p:spTree>
    <p:extLst>
      <p:ext uri="{BB962C8B-B14F-4D97-AF65-F5344CB8AC3E}">
        <p14:creationId xmlns:p14="http://schemas.microsoft.com/office/powerpoint/2010/main" val="5264944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i="1" dirty="0"/>
              <a:t>Das Modul greift ordinale und kardinale Vorstellungen auf über verschiedene Darstellungsmittel auf. Die drei zentralen hier fokussierten Darstellungsmittel (bzw. digitalen Handlungsmaterialen) sind:</a:t>
            </a:r>
          </a:p>
          <a:p>
            <a:endParaRPr lang="de-DE" i="1" dirty="0"/>
          </a:p>
          <a:p>
            <a:pPr marL="171450" indent="-171450">
              <a:buFontTx/>
              <a:buChar char="-"/>
            </a:pPr>
            <a:r>
              <a:rPr lang="de-DE" i="1" dirty="0"/>
              <a:t>ordinal: Der Zahlenstrahl</a:t>
            </a:r>
          </a:p>
          <a:p>
            <a:pPr marL="171450" indent="-171450">
              <a:buFontTx/>
              <a:buChar char="-"/>
            </a:pPr>
            <a:r>
              <a:rPr lang="de-DE" i="1" dirty="0"/>
              <a:t>Kardinal: Das Würfelmaterial und die Plättchen an der Stellentafel</a:t>
            </a:r>
          </a:p>
          <a:p>
            <a:pPr marL="171450" indent="-171450">
              <a:buFontTx/>
              <a:buChar char="-"/>
            </a:pPr>
            <a:endParaRPr lang="de-DE" i="1" dirty="0"/>
          </a:p>
          <a:p>
            <a:pPr marL="0" indent="0">
              <a:buFontTx/>
              <a:buNone/>
            </a:pPr>
            <a:r>
              <a:rPr lang="de-DE" i="1" dirty="0"/>
              <a:t>Im ersten Baustein werden ordinale Vorstellungen behandelt. Im zweiten Baustein die kardinalen Vorstellungen und im dritten werden Entdeckungen zu Beziehungen und Strukturen unter verstärkter Einbindung prozessbezogener Kompetenzen fokussiert. </a:t>
            </a:r>
          </a:p>
          <a:p>
            <a:pPr marL="0" indent="0">
              <a:buFontTx/>
              <a:buNone/>
            </a:pPr>
            <a:endParaRPr lang="de-DE" i="1" dirty="0"/>
          </a:p>
          <a:p>
            <a:pPr marL="0" indent="0">
              <a:buFontTx/>
              <a:buNone/>
            </a:pPr>
            <a:r>
              <a:rPr lang="de-DE" i="1" dirty="0"/>
              <a:t>Im Folgenden werden die Einheiten des zweiten Bausteins und deren Zielsetzungen näher betrachtet.</a:t>
            </a:r>
          </a:p>
          <a:p>
            <a:endParaRPr lang="de-DE" dirty="0"/>
          </a:p>
          <a:p>
            <a:endParaRPr lang="de-DE" dirty="0"/>
          </a:p>
        </p:txBody>
      </p:sp>
      <p:sp>
        <p:nvSpPr>
          <p:cNvPr id="4" name="Foliennummernplatzhalter 3"/>
          <p:cNvSpPr>
            <a:spLocks noGrp="1"/>
          </p:cNvSpPr>
          <p:nvPr>
            <p:ph type="sldNum" sz="quarter" idx="5"/>
          </p:nvPr>
        </p:nvSpPr>
        <p:spPr/>
        <p:txBody>
          <a:bodyPr/>
          <a:lstStyle/>
          <a:p>
            <a:fld id="{6A00EB12-2DE2-0842-96EF-87A9B6EC1C3F}" type="slidenum">
              <a:rPr lang="de-DE" smtClean="0"/>
              <a:t>30</a:t>
            </a:fld>
            <a:endParaRPr lang="de-DE"/>
          </a:p>
        </p:txBody>
      </p:sp>
    </p:spTree>
    <p:extLst>
      <p:ext uri="{BB962C8B-B14F-4D97-AF65-F5344CB8AC3E}">
        <p14:creationId xmlns:p14="http://schemas.microsoft.com/office/powerpoint/2010/main" val="6013805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i="1" dirty="0"/>
              <a:t>Um die kardinalen Vorstellungen zu Zahlen im </a:t>
            </a:r>
            <a:r>
              <a:rPr lang="de-DE" i="1" dirty="0" err="1"/>
              <a:t>Zahlraum</a:t>
            </a:r>
            <a:r>
              <a:rPr lang="de-DE" i="1" dirty="0"/>
              <a:t> bis 1000 zu erweitern, werden sowohl das Würfelmaterial als auch Plättchen an der Stellentafel genutzt. Die Materialien sind vermutlich bereits aus kleineren Zahlräumen oder anderen Kontexten bekannt, sodass sowohl auf bereits vorhandene Vorstellungen aufgebaut werden kann als auch Vorstellungen anschlussfähig zur Erfassung des dekadischen System in größeren Zahlräumen vorbereitet werden können.</a:t>
            </a:r>
          </a:p>
          <a:p>
            <a:endParaRPr lang="de-DE" i="1" dirty="0"/>
          </a:p>
          <a:p>
            <a:r>
              <a:rPr lang="de-DE" i="1" dirty="0"/>
              <a:t>Die einzelnen Einheiten sind so aufgebaut, dass zunächst geklärt wird, was das jeweilige Material ist und wie dieses (auch digital) funktioniert, bevor Strukturen, Beziehungen und Entdeckungen angeregt werden. </a:t>
            </a:r>
          </a:p>
          <a:p>
            <a:endParaRPr lang="de-DE" dirty="0"/>
          </a:p>
          <a:p>
            <a:endParaRPr lang="de-DE" dirty="0"/>
          </a:p>
        </p:txBody>
      </p:sp>
      <p:sp>
        <p:nvSpPr>
          <p:cNvPr id="4" name="Foliennummernplatzhalter 3"/>
          <p:cNvSpPr>
            <a:spLocks noGrp="1"/>
          </p:cNvSpPr>
          <p:nvPr>
            <p:ph type="sldNum" sz="quarter" idx="5"/>
          </p:nvPr>
        </p:nvSpPr>
        <p:spPr/>
        <p:txBody>
          <a:bodyPr/>
          <a:lstStyle/>
          <a:p>
            <a:fld id="{6A00EB12-2DE2-0842-96EF-87A9B6EC1C3F}" type="slidenum">
              <a:rPr lang="de-DE" smtClean="0"/>
              <a:t>31</a:t>
            </a:fld>
            <a:endParaRPr lang="de-DE"/>
          </a:p>
        </p:txBody>
      </p:sp>
    </p:spTree>
    <p:extLst>
      <p:ext uri="{BB962C8B-B14F-4D97-AF65-F5344CB8AC3E}">
        <p14:creationId xmlns:p14="http://schemas.microsoft.com/office/powerpoint/2010/main" val="1524118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i="1" dirty="0"/>
              <a:t>Die Kinderbeispiele illustrieren typische Fehlvorstellungen zum Bündeln.</a:t>
            </a:r>
          </a:p>
          <a:p>
            <a:endParaRPr lang="de-DE" i="1" dirty="0"/>
          </a:p>
          <a:p>
            <a:r>
              <a:rPr lang="de-DE" i="1" dirty="0"/>
              <a:t>Das Kind links hat jeweils die Stellenwerte separat addiert und die Ergebnisse nacheinander notiert, dabei nicht beachtet, dass die Zehner gebündelt werden müssen. Auch das Kind rechts hat die Anzahl passend in die Stellentafel notiert, jedoch bei der Übertragung in die Zahl ebenso nicht gebündelt. </a:t>
            </a:r>
          </a:p>
          <a:p>
            <a:endParaRPr lang="de-DE" i="1"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i="1" dirty="0"/>
              <a:t>Da stellt sich nun die Frage, wie wir nicht nur zielgerichtet fördern, sondern solche Fehlvorstellungen idealerweise von Anfang an vermeiden können. In diesem Sinne ist </a:t>
            </a:r>
            <a:r>
              <a:rPr lang="de-DE" i="1" dirty="0" err="1"/>
              <a:t>divomath</a:t>
            </a:r>
            <a:r>
              <a:rPr lang="de-DE" i="1" dirty="0"/>
              <a:t> als Lernplattform konzipiert, die in allen Phasen des Unterrichts genutzt werden kann, wie beispielsweise Erarbeitungs- und Übungsphasen sowie Plenums-, Einzel- oder Partnerarbeits- und Reflexionsphasen. </a:t>
            </a:r>
          </a:p>
          <a:p>
            <a:endParaRPr lang="de-DE" i="1" dirty="0"/>
          </a:p>
        </p:txBody>
      </p:sp>
      <p:sp>
        <p:nvSpPr>
          <p:cNvPr id="4" name="Foliennummernplatzhalter 3"/>
          <p:cNvSpPr>
            <a:spLocks noGrp="1"/>
          </p:cNvSpPr>
          <p:nvPr>
            <p:ph type="sldNum" sz="quarter" idx="5"/>
          </p:nvPr>
        </p:nvSpPr>
        <p:spPr/>
        <p:txBody>
          <a:bodyPr/>
          <a:lstStyle/>
          <a:p>
            <a:fld id="{6A00EB12-2DE2-0842-96EF-87A9B6EC1C3F}" type="slidenum">
              <a:rPr lang="de-DE" smtClean="0"/>
              <a:t>5</a:t>
            </a:fld>
            <a:endParaRPr lang="de-DE"/>
          </a:p>
        </p:txBody>
      </p:sp>
    </p:spTree>
    <p:extLst>
      <p:ext uri="{BB962C8B-B14F-4D97-AF65-F5344CB8AC3E}">
        <p14:creationId xmlns:p14="http://schemas.microsoft.com/office/powerpoint/2010/main" val="9151159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i="1" dirty="0"/>
              <a:t>In jeder Einheit wird auf eine eine zentrale Reflexionsfrage hingearbeitet, die im Plenum eingeführt wird und nach verschiedenen Arbeitsaufträgen mit den Kindern beantwortet wird.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i="1"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i="1" dirty="0"/>
              <a:t>In diesem Modul geht es darum, den Umgang mit dem Würfelmaterial und der Stellentafel mit Plättchen kennenzulernen. Ein besonderes Augenmerk liegt anschließend in diesem Baustein auf den zentralen Facetten eines tragfähigen Zahl- bzw. Stellenwertverständnissen zum Zerlegen von Zahlen und zum bündeln und entbündeln.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i="1"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i="1" dirty="0"/>
              <a:t>Im Einzelnen, sind die Ziele der Einheiten nachfolgend aufgeführt: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i="1"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i="1" dirty="0"/>
              <a:t>Zahlen am Tausenderfeld erkunden: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i="1" u="none" strike="noStrike" dirty="0">
                <a:solidFill>
                  <a:srgbClr val="082E36"/>
                </a:solidFill>
                <a:effectLst/>
                <a:highlight>
                  <a:srgbClr val="FFFFFF"/>
                </a:highlight>
                <a:latin typeface="Be Vietnam" pitchFamily="2" charset="77"/>
              </a:rPr>
              <a:t>Auf Basis des Hunderterfeldes wird das Tausenderfeld erarbeitet. Durch das geschickte Finden von Zahlen am Tausenderfeld liegt ein Fokus auf dem Ausnutzen von Strukturen in Zahldarstellungen mit Berücksichtigung des Darstellungswechsels vom </a:t>
            </a:r>
            <a:r>
              <a:rPr lang="de-DE" b="0" i="1" u="none" strike="noStrike" dirty="0" err="1">
                <a:solidFill>
                  <a:srgbClr val="082E36"/>
                </a:solidFill>
                <a:effectLst/>
                <a:highlight>
                  <a:srgbClr val="FFFFFF"/>
                </a:highlight>
                <a:latin typeface="Be Vietnam" pitchFamily="2" charset="77"/>
              </a:rPr>
              <a:t>Zahlbild</a:t>
            </a:r>
            <a:r>
              <a:rPr lang="de-DE" b="0" i="1" u="none" strike="noStrike" dirty="0">
                <a:solidFill>
                  <a:srgbClr val="082E36"/>
                </a:solidFill>
                <a:effectLst/>
                <a:highlight>
                  <a:srgbClr val="FFFFFF"/>
                </a:highlight>
                <a:latin typeface="Be Vietnam" pitchFamily="2" charset="77"/>
              </a:rPr>
              <a:t> zum Zahlsymbol. Abschließend wird in Vorbereitung auf die nächste Einheit des Bausteins die Darstellung mit Würfelmaterial angebahnt.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i="1"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i="1" dirty="0"/>
              <a:t>Zahlen mit Würfelmaterial legen:</a:t>
            </a:r>
          </a:p>
          <a:p>
            <a:r>
              <a:rPr lang="de-DE" b="0" i="1" u="none" strike="noStrike" dirty="0">
                <a:solidFill>
                  <a:srgbClr val="082E36"/>
                </a:solidFill>
                <a:effectLst/>
                <a:highlight>
                  <a:srgbClr val="FFFFFF"/>
                </a:highlight>
                <a:latin typeface="Be Vietnam" pitchFamily="2" charset="77"/>
              </a:rPr>
              <a:t>Diese Einheit befasst sich mit dem Darstellungsmittel des Würfelmaterials. Im Fokus dieser Einheit steht die Verwendung von (Fach)Sprache (z.B. 1 Hunderter, 4 Zehner, 6 Einer) und die Beschreibung, wie man eine Zahl mit Würfelmaterial legt. Die Darstellungsvernetzung zwischen Zahlsymbol, Würfelmaterial und Sprache (Hunderter, Zehner, Einer) wird in den Blick genommen.</a:t>
            </a:r>
            <a:endParaRPr lang="de-DE" i="1" dirty="0"/>
          </a:p>
          <a:p>
            <a:endParaRPr lang="de-DE" i="1" dirty="0"/>
          </a:p>
          <a:p>
            <a:r>
              <a:rPr lang="de-DE" i="1" dirty="0"/>
              <a:t>Zahlen zerlegen:</a:t>
            </a:r>
          </a:p>
          <a:p>
            <a:r>
              <a:rPr lang="de-DE" b="0" i="1" u="none" strike="noStrike" dirty="0">
                <a:solidFill>
                  <a:srgbClr val="082E36"/>
                </a:solidFill>
                <a:effectLst/>
                <a:highlight>
                  <a:srgbClr val="FFFFFF"/>
                </a:highlight>
                <a:latin typeface="Be Vietnam" pitchFamily="2" charset="77"/>
              </a:rPr>
              <a:t>In dieser Einheit geht es darum, die additive Zerlegung von Zahlen anhand des Würfelmaterials zu durchdenken. Indem die Lernenden unterschiedliche Zahlen mit drei Ziffernkarten legen, wird die Bedeutung der Position der Ziffern in dreistelligen Zahlen hervorgehoben sowie die Erkenntnis, dass die Anzahl der Elemente je Stellenwert die Mächtigkeit an der Position angibt.</a:t>
            </a:r>
          </a:p>
          <a:p>
            <a:endParaRPr lang="de-DE" i="1" dirty="0"/>
          </a:p>
          <a:p>
            <a:r>
              <a:rPr lang="de-DE" i="1" dirty="0"/>
              <a:t>Die Stellentafel mit Plättchen kennenlernen:</a:t>
            </a:r>
          </a:p>
          <a:p>
            <a:r>
              <a:rPr lang="de-DE" b="0" i="1" u="none" strike="noStrike" dirty="0">
                <a:solidFill>
                  <a:srgbClr val="082E36"/>
                </a:solidFill>
                <a:effectLst/>
                <a:highlight>
                  <a:srgbClr val="FFFFFF"/>
                </a:highlight>
                <a:latin typeface="Be Vietnam" pitchFamily="2" charset="77"/>
              </a:rPr>
              <a:t>Nachdem die Lernenden in den vorangegangenen Einheiten Zahlen mit dem Würfelmaterial dargestellt haben, lernen sie in dieser Einheit die Stellentafel mit Plättchen als weitere Möglichkeit der Zahldarstellung kennen. Ein besonderer Fokus liegt dabei auf der Bedeutung der einzelnen Plättchen in den verschiedenen Spalten der Stellentafel.</a:t>
            </a:r>
          </a:p>
          <a:p>
            <a:endParaRPr lang="de-DE" i="1" dirty="0"/>
          </a:p>
          <a:p>
            <a:r>
              <a:rPr lang="de-DE" i="1" dirty="0"/>
              <a:t>Mit Würfelmaterial zu Zehner und Hunderter bündeln:</a:t>
            </a:r>
          </a:p>
          <a:p>
            <a:r>
              <a:rPr lang="de-DE" b="0" i="1" u="none" strike="noStrike" dirty="0">
                <a:solidFill>
                  <a:srgbClr val="082E36"/>
                </a:solidFill>
                <a:effectLst/>
                <a:highlight>
                  <a:srgbClr val="FFFFFF"/>
                </a:highlight>
                <a:latin typeface="Be Vietnam" pitchFamily="2" charset="77"/>
              </a:rPr>
              <a:t>In dieser Einheit wird mithilfe des Würfelmaterials das Bündelungsprinzips bzw. die Veranschaulichung und das Nachvollziehen des Bündelns näher betrachtet. Dafür wird auch die Stellentafel mit Ziffern als zusätzliche Darstellungsform genutzt, um die Notwendigkeit des Bündelns für das Zahlsymbol zu verdeutlichen. Die Lernenden bündeln dreistellige Zahlen und sollen anschließend benennen, wann gebündelt wird und worauf sie achten müssen..</a:t>
            </a:r>
          </a:p>
          <a:p>
            <a:endParaRPr lang="de-DE" b="0" i="1" u="none" strike="noStrike" dirty="0">
              <a:solidFill>
                <a:srgbClr val="082E36"/>
              </a:solidFill>
              <a:effectLst/>
              <a:highlight>
                <a:srgbClr val="FFFFFF"/>
              </a:highlight>
              <a:latin typeface="Be Vietnam" pitchFamily="2" charset="77"/>
            </a:endParaRPr>
          </a:p>
          <a:p>
            <a:r>
              <a:rPr lang="de-DE" b="0" i="1" u="none" strike="noStrike" dirty="0">
                <a:solidFill>
                  <a:srgbClr val="082E36"/>
                </a:solidFill>
                <a:effectLst/>
                <a:highlight>
                  <a:srgbClr val="FFFFFF"/>
                </a:highlight>
                <a:latin typeface="Be Vietnam" pitchFamily="2" charset="77"/>
              </a:rPr>
              <a:t>Hunderter und Zehner mit Würfelmaterial entbündeln:</a:t>
            </a:r>
          </a:p>
          <a:p>
            <a:r>
              <a:rPr lang="de-DE" b="0" i="1" u="none" strike="noStrike" dirty="0">
                <a:solidFill>
                  <a:srgbClr val="082E36"/>
                </a:solidFill>
                <a:effectLst/>
                <a:highlight>
                  <a:srgbClr val="FFFFFF"/>
                </a:highlight>
                <a:latin typeface="Be Vietnam" pitchFamily="2" charset="77"/>
              </a:rPr>
              <a:t>Nachdem die Erkenntnisse zum Bündeln aus der letzten Einheit nochmal zusammengefasst werden, werden die Lernenden anschließend an das Entbündeln herangeführt. Die Lernenden entbündeln selbstständig dreistellige Zahlen und sollen anschließend Regeln für das Entbündeln finden.</a:t>
            </a:r>
          </a:p>
          <a:p>
            <a:endParaRPr lang="de-DE" b="0" i="1" u="none" strike="noStrike" dirty="0">
              <a:solidFill>
                <a:srgbClr val="082E36"/>
              </a:solidFill>
              <a:effectLst/>
              <a:highlight>
                <a:srgbClr val="FFFFFF"/>
              </a:highlight>
              <a:latin typeface="Be Vietnam" pitchFamily="2" charset="77"/>
            </a:endParaRPr>
          </a:p>
          <a:p>
            <a:r>
              <a:rPr lang="de-DE" b="0" i="1" u="none" strike="noStrike" dirty="0">
                <a:solidFill>
                  <a:srgbClr val="082E36"/>
                </a:solidFill>
                <a:effectLst/>
                <a:highlight>
                  <a:srgbClr val="FFFFFF"/>
                </a:highlight>
                <a:latin typeface="Be Vietnam" pitchFamily="2" charset="77"/>
              </a:rPr>
              <a:t>In der Stelltafel mit Plättchen bündeln und entbündeln:</a:t>
            </a:r>
            <a:endParaRPr lang="de-DE" i="1" dirty="0"/>
          </a:p>
          <a:p>
            <a:r>
              <a:rPr lang="de-DE" b="0" i="1" u="none" strike="noStrike" dirty="0">
                <a:solidFill>
                  <a:srgbClr val="082E36"/>
                </a:solidFill>
                <a:effectLst/>
                <a:highlight>
                  <a:srgbClr val="FFFFFF"/>
                </a:highlight>
                <a:latin typeface="Be Vietnam" pitchFamily="2" charset="77"/>
              </a:rPr>
              <a:t>In Einheit 5 und 6 wurde das Bündeln und Entbündeln mit Würfelmaterial bereits kennengelernt. Nun wird erarbeitet, wie dies mit Plättchen an der Stellentafel dargestellt werden kann.</a:t>
            </a:r>
            <a:endParaRPr lang="de-DE" i="1" dirty="0"/>
          </a:p>
        </p:txBody>
      </p:sp>
      <p:sp>
        <p:nvSpPr>
          <p:cNvPr id="4" name="Foliennummernplatzhalter 3"/>
          <p:cNvSpPr>
            <a:spLocks noGrp="1"/>
          </p:cNvSpPr>
          <p:nvPr>
            <p:ph type="sldNum" sz="quarter" idx="5"/>
          </p:nvPr>
        </p:nvSpPr>
        <p:spPr/>
        <p:txBody>
          <a:bodyPr/>
          <a:lstStyle/>
          <a:p>
            <a:fld id="{6A00EB12-2DE2-0842-96EF-87A9B6EC1C3F}" type="slidenum">
              <a:rPr lang="de-DE" smtClean="0"/>
              <a:t>32</a:t>
            </a:fld>
            <a:endParaRPr lang="de-DE"/>
          </a:p>
        </p:txBody>
      </p:sp>
    </p:spTree>
    <p:extLst>
      <p:ext uri="{BB962C8B-B14F-4D97-AF65-F5344CB8AC3E}">
        <p14:creationId xmlns:p14="http://schemas.microsoft.com/office/powerpoint/2010/main" val="18372994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i="1" dirty="0"/>
              <a:t>In jeder Einheit wird auf eine eine zentrale Reflexionsfrage hingearbeitet, die im Plenum eingeführt wird und nach verschiedenen Arbeitsaufträgen mit den Kindern beantwortet wird.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i="1" u="none" strike="noStrike" dirty="0">
              <a:solidFill>
                <a:srgbClr val="082E36"/>
              </a:solidFill>
              <a:effectLst/>
              <a:highlight>
                <a:srgbClr val="FFFFFF"/>
              </a:highlight>
              <a:latin typeface="Be Vietnam"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i="1" dirty="0">
                <a:effectLst/>
                <a:latin typeface="Helvetica" pitchFamily="2" charset="0"/>
              </a:rPr>
              <a:t>Die Reflexionsfrage dieser Einheit „</a:t>
            </a:r>
            <a:r>
              <a:rPr lang="de-DE" sz="1200" i="1" dirty="0">
                <a:solidFill>
                  <a:srgbClr val="069BAE"/>
                </a:solidFill>
                <a:latin typeface="Helvetica" pitchFamily="2" charset="0"/>
              </a:rPr>
              <a:t>Worauf müssen wir beim Legen und Beschreiben von dreistelligen Zahlen mit Würfelmaterial achten?</a:t>
            </a:r>
            <a:r>
              <a:rPr lang="de-DE" i="1" dirty="0">
                <a:effectLst/>
                <a:latin typeface="Helvetica" pitchFamily="2" charset="0"/>
              </a:rPr>
              <a:t>“, zielt darauf ab</a:t>
            </a:r>
            <a:r>
              <a:rPr lang="de-DE" b="0" i="1" u="none" strike="noStrike" dirty="0">
                <a:solidFill>
                  <a:srgbClr val="082E36"/>
                </a:solidFill>
                <a:effectLst/>
                <a:highlight>
                  <a:srgbClr val="FFFFFF"/>
                </a:highlight>
                <a:latin typeface="Be Vietnam" pitchFamily="2" charset="77"/>
              </a:rPr>
              <a:t>, das Darstellungsmittel des Würfelmaterials kennenzulernen und richtig beim Bilden dreistelliger Zahlen zu verwenden. Im Fokus dieser Einheit steht die Verwendung von (Fach)Sprache (z.B. 1 Hunderter, 4 Zehner, 6 Einer) und die Beschreibung, wie man eine Zahl mit Würfelmaterial legt. Die Darstellungsvernetzung zwischen Zahlsymbol, Würfelmaterial und Sprache (Hunderter, Zehner, Einer) wird in den Blick genommen.</a:t>
            </a:r>
            <a:endParaRPr lang="de-DE" i="1" dirty="0"/>
          </a:p>
        </p:txBody>
      </p:sp>
      <p:sp>
        <p:nvSpPr>
          <p:cNvPr id="4" name="Foliennummernplatzhalter 3"/>
          <p:cNvSpPr>
            <a:spLocks noGrp="1"/>
          </p:cNvSpPr>
          <p:nvPr>
            <p:ph type="sldNum" sz="quarter" idx="5"/>
          </p:nvPr>
        </p:nvSpPr>
        <p:spPr/>
        <p:txBody>
          <a:bodyPr/>
          <a:lstStyle/>
          <a:p>
            <a:fld id="{6A00EB12-2DE2-0842-96EF-87A9B6EC1C3F}" type="slidenum">
              <a:rPr lang="de-DE" smtClean="0"/>
              <a:t>33</a:t>
            </a:fld>
            <a:endParaRPr lang="de-DE"/>
          </a:p>
        </p:txBody>
      </p:sp>
    </p:spTree>
    <p:extLst>
      <p:ext uri="{BB962C8B-B14F-4D97-AF65-F5344CB8AC3E}">
        <p14:creationId xmlns:p14="http://schemas.microsoft.com/office/powerpoint/2010/main" val="20617558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i="1" dirty="0"/>
              <a:t>In jeder Einheit wird auf eine eine zentrale Reflexionsfrage hingearbeitet, die im Plenum eingeführt wird und nach verschiedenen Arbeitsaufträgen mit den Kindern beantwortet wird.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i="1"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i="1" dirty="0"/>
              <a:t>In diesem Baustein geht es darum, den Umgang mit dem Würfelmaterial und der Stellentafel mit Plättchen kennenzulernen. Ein besonderes Augenmerk liegt anschließend in diesem Baustein auf den zentralen Facetten eines tragfähigen Zahl- bzw. Stellenwertverständnissen zum Zerlegen von Zahlen und zum bündeln und entbündeln.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i="1"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i="1" dirty="0"/>
              <a:t>Im Einzelnen, sind die Ziele der Einheiten nachfolgend aufgeführt: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i="1"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i="1" dirty="0"/>
              <a:t>Zahlen am Tausenderfeld erkunden: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i="1" u="none" strike="noStrike" dirty="0">
                <a:solidFill>
                  <a:srgbClr val="082E36"/>
                </a:solidFill>
                <a:effectLst/>
                <a:highlight>
                  <a:srgbClr val="FFFFFF"/>
                </a:highlight>
                <a:latin typeface="Be Vietnam" pitchFamily="2" charset="77"/>
              </a:rPr>
              <a:t>Auf Basis des Hunderterfeldes wird das Tausenderfeld erarbeitet. Durch das geschickte Finden von Zahlen am Tausenderfeld liegt ein Fokus auf dem Ausnutzen von Strukturen in Zahldarstellungen mit Berücksichtigung des Darstellungswechsels vom </a:t>
            </a:r>
            <a:r>
              <a:rPr lang="de-DE" b="0" i="1" u="none" strike="noStrike" dirty="0" err="1">
                <a:solidFill>
                  <a:srgbClr val="082E36"/>
                </a:solidFill>
                <a:effectLst/>
                <a:highlight>
                  <a:srgbClr val="FFFFFF"/>
                </a:highlight>
                <a:latin typeface="Be Vietnam" pitchFamily="2" charset="77"/>
              </a:rPr>
              <a:t>Zahlbild</a:t>
            </a:r>
            <a:r>
              <a:rPr lang="de-DE" b="0" i="1" u="none" strike="noStrike" dirty="0">
                <a:solidFill>
                  <a:srgbClr val="082E36"/>
                </a:solidFill>
                <a:effectLst/>
                <a:highlight>
                  <a:srgbClr val="FFFFFF"/>
                </a:highlight>
                <a:latin typeface="Be Vietnam" pitchFamily="2" charset="77"/>
              </a:rPr>
              <a:t> zum Zahlsymbol. Abschließend wird in Vorbereitung auf die nächste Einheit des Bausteins die Darstellung mit Würfelmaterial angebahnt.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i="1"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i="1" dirty="0"/>
              <a:t>Zahlen mit Würfelmaterial legen:</a:t>
            </a:r>
          </a:p>
          <a:p>
            <a:r>
              <a:rPr lang="de-DE" b="0" i="1" u="none" strike="noStrike" dirty="0">
                <a:solidFill>
                  <a:srgbClr val="082E36"/>
                </a:solidFill>
                <a:effectLst/>
                <a:highlight>
                  <a:srgbClr val="FFFFFF"/>
                </a:highlight>
                <a:latin typeface="Be Vietnam" pitchFamily="2" charset="77"/>
              </a:rPr>
              <a:t>Diese Einheit befasst sich mit dem Darstellungsmittel des Würfelmaterials. Im Fokus dieser Einheit steht die Verwendung von (Fach)Sprache (z.B. 1 Hunderter, 4 Zehner, 6 Einer) und die Beschreibung, wie man eine Zahl mit Würfelmaterial legt. Die Darstellungsvernetzung zwischen Zahlsymbol, Würfelmaterial und Sprache (Hunderter, Zehner, Einer) wird in den Blick genommen.</a:t>
            </a:r>
            <a:endParaRPr lang="de-DE" i="1" dirty="0"/>
          </a:p>
          <a:p>
            <a:endParaRPr lang="de-DE" i="1" dirty="0"/>
          </a:p>
          <a:p>
            <a:r>
              <a:rPr lang="de-DE" i="1" dirty="0"/>
              <a:t>Zahlen zerlegen:</a:t>
            </a:r>
          </a:p>
          <a:p>
            <a:r>
              <a:rPr lang="de-DE" b="0" i="1" u="none" strike="noStrike" dirty="0">
                <a:solidFill>
                  <a:srgbClr val="082E36"/>
                </a:solidFill>
                <a:effectLst/>
                <a:highlight>
                  <a:srgbClr val="FFFFFF"/>
                </a:highlight>
                <a:latin typeface="Be Vietnam" pitchFamily="2" charset="77"/>
              </a:rPr>
              <a:t>In dieser Einheit geht es darum, die additive Zerlegung von Zahlen anhand des Würfelmaterials zu durchdenken. Indem die Lernenden unterschiedliche Zahlen mit drei Ziffernkarten legen, wird die Bedeutung der Position der Ziffern in dreistelligen Zahlen hervorgehoben sowie die Erkenntnis, dass die Anzahl der Elemente je Stellenwert die Mächtigkeit an der Position angibt.</a:t>
            </a:r>
          </a:p>
          <a:p>
            <a:endParaRPr lang="de-DE" i="1" dirty="0"/>
          </a:p>
          <a:p>
            <a:r>
              <a:rPr lang="de-DE" i="1" dirty="0"/>
              <a:t>Die Stellentafel mit Plättchen kennenlernen:</a:t>
            </a:r>
          </a:p>
          <a:p>
            <a:r>
              <a:rPr lang="de-DE" b="0" i="1" u="none" strike="noStrike" dirty="0">
                <a:solidFill>
                  <a:srgbClr val="082E36"/>
                </a:solidFill>
                <a:effectLst/>
                <a:highlight>
                  <a:srgbClr val="FFFFFF"/>
                </a:highlight>
                <a:latin typeface="Be Vietnam" pitchFamily="2" charset="77"/>
              </a:rPr>
              <a:t>Nachdem die Lernenden in den vorangegangenen Einheiten Zahlen mit dem Würfelmaterial dargestellt haben, lernen sie in dieser Einheit die Stellentafel mit Plättchen als weitere Möglichkeit der Zahldarstellung kennen. Ein besonderer Fokus liegt dabei auf der Bedeutung der einzelnen Plättchen in den verschiedenen Spalten der Stellentafel.</a:t>
            </a:r>
          </a:p>
          <a:p>
            <a:endParaRPr lang="de-DE" i="1" dirty="0"/>
          </a:p>
          <a:p>
            <a:r>
              <a:rPr lang="de-DE" i="1" dirty="0"/>
              <a:t>Mit Würfelmaterial zu Zehner und Hunderter bündeln:</a:t>
            </a:r>
          </a:p>
          <a:p>
            <a:r>
              <a:rPr lang="de-DE" b="0" i="1" u="none" strike="noStrike" dirty="0">
                <a:solidFill>
                  <a:srgbClr val="082E36"/>
                </a:solidFill>
                <a:effectLst/>
                <a:highlight>
                  <a:srgbClr val="FFFFFF"/>
                </a:highlight>
                <a:latin typeface="Be Vietnam" pitchFamily="2" charset="77"/>
              </a:rPr>
              <a:t>In dieser Einheit wird mithilfe des Würfelmaterials das Bündelungsprinzips bzw. die Veranschaulichung und das Nachvollziehen des Bündelns näher betrachtet. Dafür wird auch die Stellentafel mit Ziffern als zusätzliche Darstellungsform genutzt, um die Notwendigkeit des Bündelns für das Zahlsymbol zu verdeutlichen. Die Lernenden bündeln dreistellige Zahlen und sollen anschließend benennen, wann gebündelt wird und worauf sie achten müssen..</a:t>
            </a:r>
          </a:p>
          <a:p>
            <a:endParaRPr lang="de-DE" b="0" i="1" u="none" strike="noStrike" dirty="0">
              <a:solidFill>
                <a:srgbClr val="082E36"/>
              </a:solidFill>
              <a:effectLst/>
              <a:highlight>
                <a:srgbClr val="FFFFFF"/>
              </a:highlight>
              <a:latin typeface="Be Vietnam" pitchFamily="2" charset="77"/>
            </a:endParaRPr>
          </a:p>
          <a:p>
            <a:r>
              <a:rPr lang="de-DE" b="0" i="1" u="none" strike="noStrike" dirty="0">
                <a:solidFill>
                  <a:srgbClr val="082E36"/>
                </a:solidFill>
                <a:effectLst/>
                <a:highlight>
                  <a:srgbClr val="FFFFFF"/>
                </a:highlight>
                <a:latin typeface="Be Vietnam" pitchFamily="2" charset="77"/>
              </a:rPr>
              <a:t>Hunderter und Zehner mit Würfelmaterial entbündeln:</a:t>
            </a:r>
          </a:p>
          <a:p>
            <a:r>
              <a:rPr lang="de-DE" b="0" i="1" u="none" strike="noStrike" dirty="0">
                <a:solidFill>
                  <a:srgbClr val="082E36"/>
                </a:solidFill>
                <a:effectLst/>
                <a:highlight>
                  <a:srgbClr val="FFFFFF"/>
                </a:highlight>
                <a:latin typeface="Be Vietnam" pitchFamily="2" charset="77"/>
              </a:rPr>
              <a:t>Nachdem die Erkenntnisse zum Bündeln aus der letzten Einheit nochmal zusammengefasst werden, werden die Lernenden anschließend an das Entbündeln herangeführt. Die Lernenden entbündeln selbstständig dreistellige Zahlen und sollen anschließend Regeln für das Entbündeln finden.</a:t>
            </a:r>
          </a:p>
          <a:p>
            <a:endParaRPr lang="de-DE" b="0" i="1" u="none" strike="noStrike" dirty="0">
              <a:solidFill>
                <a:srgbClr val="082E36"/>
              </a:solidFill>
              <a:effectLst/>
              <a:highlight>
                <a:srgbClr val="FFFFFF"/>
              </a:highlight>
              <a:latin typeface="Be Vietnam" pitchFamily="2" charset="77"/>
            </a:endParaRPr>
          </a:p>
          <a:p>
            <a:r>
              <a:rPr lang="de-DE" b="0" i="1" u="none" strike="noStrike" dirty="0">
                <a:solidFill>
                  <a:srgbClr val="082E36"/>
                </a:solidFill>
                <a:effectLst/>
                <a:highlight>
                  <a:srgbClr val="FFFFFF"/>
                </a:highlight>
                <a:latin typeface="Be Vietnam" pitchFamily="2" charset="77"/>
              </a:rPr>
              <a:t>In der Stelltafel mit Plättchen bündeln und entbündeln:</a:t>
            </a:r>
            <a:endParaRPr lang="de-DE" i="1" dirty="0"/>
          </a:p>
          <a:p>
            <a:r>
              <a:rPr lang="de-DE" b="0" i="1" u="none" strike="noStrike" dirty="0">
                <a:solidFill>
                  <a:srgbClr val="082E36"/>
                </a:solidFill>
                <a:effectLst/>
                <a:highlight>
                  <a:srgbClr val="FFFFFF"/>
                </a:highlight>
                <a:latin typeface="Be Vietnam" pitchFamily="2" charset="77"/>
              </a:rPr>
              <a:t>In Einheit 5 und 6 wurde das Bündeln und Entbündeln mit Würfelmaterial bereits kennengelernt. Nun wird erarbeitet, wie dies mit Plättchen an der Stellentafel dargestellt werden kann.</a:t>
            </a:r>
            <a:endParaRPr lang="de-DE" i="1" dirty="0"/>
          </a:p>
        </p:txBody>
      </p:sp>
      <p:sp>
        <p:nvSpPr>
          <p:cNvPr id="4" name="Foliennummernplatzhalter 3"/>
          <p:cNvSpPr>
            <a:spLocks noGrp="1"/>
          </p:cNvSpPr>
          <p:nvPr>
            <p:ph type="sldNum" sz="quarter" idx="5"/>
          </p:nvPr>
        </p:nvSpPr>
        <p:spPr/>
        <p:txBody>
          <a:bodyPr/>
          <a:lstStyle/>
          <a:p>
            <a:fld id="{6A00EB12-2DE2-0842-96EF-87A9B6EC1C3F}" type="slidenum">
              <a:rPr lang="de-DE" smtClean="0"/>
              <a:t>34</a:t>
            </a:fld>
            <a:endParaRPr lang="de-DE"/>
          </a:p>
        </p:txBody>
      </p:sp>
    </p:spTree>
    <p:extLst>
      <p:ext uri="{BB962C8B-B14F-4D97-AF65-F5344CB8AC3E}">
        <p14:creationId xmlns:p14="http://schemas.microsoft.com/office/powerpoint/2010/main" val="38589329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i="1" dirty="0"/>
              <a:t>In jeder Einheit wird auf eine eine zentrale Reflexionsfrage hingearbeitet, die im Plenum eingeführt wird und nach verschiedenen Arbeitsaufträgen mit den Kindern beantwortet wird.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i="1" u="none" strike="noStrike" dirty="0">
              <a:solidFill>
                <a:srgbClr val="082E36"/>
              </a:solidFill>
              <a:effectLst/>
              <a:highlight>
                <a:srgbClr val="FFFFFF"/>
              </a:highlight>
              <a:latin typeface="Be Vietnam" pitchFamily="2" charset="77"/>
            </a:endParaRPr>
          </a:p>
          <a:p>
            <a:r>
              <a:rPr lang="de-DE" i="1" dirty="0">
                <a:effectLst/>
                <a:latin typeface="Helvetica" pitchFamily="2" charset="0"/>
              </a:rPr>
              <a:t>Die Reflexionsfrage dieser Einheit „</a:t>
            </a:r>
            <a:r>
              <a:rPr lang="de-DE" sz="1200" i="1" dirty="0">
                <a:solidFill>
                  <a:srgbClr val="069BAE"/>
                </a:solidFill>
                <a:latin typeface="Helvetica" pitchFamily="2" charset="0"/>
              </a:rPr>
              <a:t>Wofür stehen die Plättchen in den einzelnen Spalten der Stellentafel?</a:t>
            </a:r>
            <a:r>
              <a:rPr lang="de-DE" i="1" dirty="0">
                <a:effectLst/>
                <a:latin typeface="Helvetica" pitchFamily="2" charset="0"/>
              </a:rPr>
              <a:t>“, zielt darauf ab</a:t>
            </a:r>
            <a:r>
              <a:rPr lang="de-DE" b="0" i="1" u="none" strike="noStrike" dirty="0">
                <a:solidFill>
                  <a:srgbClr val="082E36"/>
                </a:solidFill>
                <a:effectLst/>
                <a:highlight>
                  <a:srgbClr val="FFFFFF"/>
                </a:highlight>
                <a:latin typeface="Be Vietnam" pitchFamily="2" charset="77"/>
              </a:rPr>
              <a:t>, die Stellentafel mit Plättchen als weitere Möglichkeit der Zahldarstellung kennenzulernen. Ein besonderer Fokus liegt dabei auf der Bedeutung der einzelnen Plättchen in den verschiedenen Spalten der Stellentafel. Dafür wird der Bezug zur zuvor kennengelernten Zahldarstellung über das Würfelmaterial angeregt.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5"/>
          </p:nvPr>
        </p:nvSpPr>
        <p:spPr/>
        <p:txBody>
          <a:bodyPr/>
          <a:lstStyle/>
          <a:p>
            <a:fld id="{6A00EB12-2DE2-0842-96EF-87A9B6EC1C3F}" type="slidenum">
              <a:rPr lang="de-DE" smtClean="0"/>
              <a:t>35</a:t>
            </a:fld>
            <a:endParaRPr lang="de-DE"/>
          </a:p>
        </p:txBody>
      </p:sp>
    </p:spTree>
    <p:extLst>
      <p:ext uri="{BB962C8B-B14F-4D97-AF65-F5344CB8AC3E}">
        <p14:creationId xmlns:p14="http://schemas.microsoft.com/office/powerpoint/2010/main" val="30520650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i="1" dirty="0"/>
              <a:t>Zusammenfassend werden immer wieder die kennengelernten Darstellungsweisen zu Zahlen in einer Überblicksfolie präsentiert und um das kennengelernte Darstellungsmittel erweitert. </a:t>
            </a:r>
          </a:p>
        </p:txBody>
      </p:sp>
      <p:sp>
        <p:nvSpPr>
          <p:cNvPr id="4" name="Foliennummernplatzhalter 3"/>
          <p:cNvSpPr>
            <a:spLocks noGrp="1"/>
          </p:cNvSpPr>
          <p:nvPr>
            <p:ph type="sldNum" sz="quarter" idx="5"/>
          </p:nvPr>
        </p:nvSpPr>
        <p:spPr/>
        <p:txBody>
          <a:bodyPr/>
          <a:lstStyle/>
          <a:p>
            <a:fld id="{6A00EB12-2DE2-0842-96EF-87A9B6EC1C3F}" type="slidenum">
              <a:rPr lang="de-DE" smtClean="0"/>
              <a:t>36</a:t>
            </a:fld>
            <a:endParaRPr lang="de-DE"/>
          </a:p>
        </p:txBody>
      </p:sp>
    </p:spTree>
    <p:extLst>
      <p:ext uri="{BB962C8B-B14F-4D97-AF65-F5344CB8AC3E}">
        <p14:creationId xmlns:p14="http://schemas.microsoft.com/office/powerpoint/2010/main" val="19006679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i="1" dirty="0"/>
              <a:t>Wie gelingt ein sicheres Zahl- und Stellenwertverständnis im </a:t>
            </a:r>
            <a:r>
              <a:rPr lang="de-DE" i="1" dirty="0" err="1"/>
              <a:t>Zahlraum</a:t>
            </a:r>
            <a:r>
              <a:rPr lang="de-DE" i="1" dirty="0"/>
              <a:t> bis 1000?</a:t>
            </a:r>
          </a:p>
          <a:p>
            <a:endParaRPr lang="de-DE" i="1" dirty="0"/>
          </a:p>
          <a:p>
            <a:r>
              <a:rPr lang="de-DE" i="1" dirty="0"/>
              <a:t>Hier werden die Bausteine des Moduls abgebildet, die jeweils eine Unterrichtsreihe darstellen, samt der jeweiligen Unterrichtseinheiten. Die drei Bausteine „Den Zahlenstrahl erkunden“, „Tausenderfeld, Würfelmaterial und Stellentafel erkunden“ und „Entdeckungen am Würfelmaterial und an der Stellentafel mit Plättchen machen“ greifen ordinale und kardinale Vorstellungen auf, die vorab in der Theorie vorgestellt wurden. Sie knüpfen an bereits bekannten Strukturen aus dem </a:t>
            </a:r>
            <a:r>
              <a:rPr lang="de-DE" i="1" dirty="0" err="1"/>
              <a:t>Zahlraum</a:t>
            </a:r>
            <a:r>
              <a:rPr lang="de-DE" i="1" dirty="0"/>
              <a:t> bis 100 an und entwickelt diese material- und handlungsorientiert weiter, sodass Vorstellungsbilder über das dekadische Stellenwertsystem anschlussfähig erweitert werden.</a:t>
            </a:r>
          </a:p>
          <a:p>
            <a:endParaRPr lang="de-DE" dirty="0"/>
          </a:p>
        </p:txBody>
      </p:sp>
      <p:sp>
        <p:nvSpPr>
          <p:cNvPr id="4" name="Foliennummernplatzhalter 3"/>
          <p:cNvSpPr>
            <a:spLocks noGrp="1"/>
          </p:cNvSpPr>
          <p:nvPr>
            <p:ph type="sldNum" sz="quarter" idx="5"/>
          </p:nvPr>
        </p:nvSpPr>
        <p:spPr/>
        <p:txBody>
          <a:bodyPr/>
          <a:lstStyle/>
          <a:p>
            <a:fld id="{6A00EB12-2DE2-0842-96EF-87A9B6EC1C3F}" type="slidenum">
              <a:rPr lang="de-DE" smtClean="0"/>
              <a:t>37</a:t>
            </a:fld>
            <a:endParaRPr lang="de-DE"/>
          </a:p>
        </p:txBody>
      </p:sp>
    </p:spTree>
    <p:extLst>
      <p:ext uri="{BB962C8B-B14F-4D97-AF65-F5344CB8AC3E}">
        <p14:creationId xmlns:p14="http://schemas.microsoft.com/office/powerpoint/2010/main" val="34157111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i="1" dirty="0"/>
              <a:t>Das Modul greift ordinale und kardinale Vorstellungen auf über verschiedene Darstellungsmittel auf. Die drei zentralen hier fokussierten Darstellungsmittel (bzw. digitalen Handlungsmaterialen) sind:</a:t>
            </a:r>
          </a:p>
          <a:p>
            <a:endParaRPr lang="de-DE" i="1" dirty="0"/>
          </a:p>
          <a:p>
            <a:pPr marL="171450" indent="-171450">
              <a:buFontTx/>
              <a:buChar char="-"/>
            </a:pPr>
            <a:r>
              <a:rPr lang="de-DE" i="1" dirty="0"/>
              <a:t>ordinal: Der Zahlenstrahl</a:t>
            </a:r>
          </a:p>
          <a:p>
            <a:pPr marL="171450" indent="-171450">
              <a:buFontTx/>
              <a:buChar char="-"/>
            </a:pPr>
            <a:r>
              <a:rPr lang="de-DE" i="1" dirty="0"/>
              <a:t>Kardinal: Das Würfelmaterial und die Plättchen an der Stellentafel</a:t>
            </a:r>
          </a:p>
          <a:p>
            <a:pPr marL="171450" indent="-171450">
              <a:buFontTx/>
              <a:buChar char="-"/>
            </a:pPr>
            <a:endParaRPr lang="de-DE" i="1" dirty="0"/>
          </a:p>
          <a:p>
            <a:pPr marL="0" indent="0">
              <a:buFontTx/>
              <a:buNone/>
            </a:pPr>
            <a:r>
              <a:rPr lang="de-DE" i="1" dirty="0"/>
              <a:t>Im ersten Baustein werden ordinale Vorstellungen behandelt. Im zweiten Baustein die kardinalen Vorstellungen und im dritten werden Entdeckungen zu Beziehungen und Strukturen unter verstärkter Einbindung prozessbezogener Kompetenzen fokussiert. </a:t>
            </a:r>
          </a:p>
          <a:p>
            <a:pPr marL="0" indent="0">
              <a:buFontTx/>
              <a:buNone/>
            </a:pPr>
            <a:endParaRPr lang="de-DE" i="1" dirty="0"/>
          </a:p>
          <a:p>
            <a:pPr marL="0" indent="0">
              <a:buFontTx/>
              <a:buNone/>
            </a:pPr>
            <a:r>
              <a:rPr lang="de-DE" i="1" dirty="0"/>
              <a:t>Im Folgenden werden die Einheiten des dritten Bausteins und deren Zielsetzungen näher betrachtet.</a:t>
            </a:r>
          </a:p>
          <a:p>
            <a:endParaRPr lang="de-DE" dirty="0"/>
          </a:p>
          <a:p>
            <a:endParaRPr lang="de-DE" dirty="0"/>
          </a:p>
        </p:txBody>
      </p:sp>
      <p:sp>
        <p:nvSpPr>
          <p:cNvPr id="4" name="Foliennummernplatzhalter 3"/>
          <p:cNvSpPr>
            <a:spLocks noGrp="1"/>
          </p:cNvSpPr>
          <p:nvPr>
            <p:ph type="sldNum" sz="quarter" idx="5"/>
          </p:nvPr>
        </p:nvSpPr>
        <p:spPr/>
        <p:txBody>
          <a:bodyPr/>
          <a:lstStyle/>
          <a:p>
            <a:fld id="{6A00EB12-2DE2-0842-96EF-87A9B6EC1C3F}" type="slidenum">
              <a:rPr lang="de-DE" smtClean="0"/>
              <a:t>38</a:t>
            </a:fld>
            <a:endParaRPr lang="de-DE"/>
          </a:p>
        </p:txBody>
      </p:sp>
    </p:spTree>
    <p:extLst>
      <p:ext uri="{BB962C8B-B14F-4D97-AF65-F5344CB8AC3E}">
        <p14:creationId xmlns:p14="http://schemas.microsoft.com/office/powerpoint/2010/main" val="1567671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i="1" dirty="0"/>
              <a:t>Im dritten Baustein werden substanzielle Aufgabenformate genutzt, um das Zahlverständnis zu vertiefen. Dabei wird auf kardinale Arbeitsmittel wie das Würfelmaterial oder die Plättchen in der Stellentafel zurückgegriffen, um Regelmäßigkeiten, die die Kinder entdecken, zu beschreiben und zu begründen. Es wird dabei insbesondere die Bedeutung der Position der Ziffer in der Zahl durch die Beschreibung von Zahlveränderungen fokussiert.</a:t>
            </a:r>
          </a:p>
        </p:txBody>
      </p:sp>
      <p:sp>
        <p:nvSpPr>
          <p:cNvPr id="4" name="Foliennummernplatzhalter 3"/>
          <p:cNvSpPr>
            <a:spLocks noGrp="1"/>
          </p:cNvSpPr>
          <p:nvPr>
            <p:ph type="sldNum" sz="quarter" idx="5"/>
          </p:nvPr>
        </p:nvSpPr>
        <p:spPr/>
        <p:txBody>
          <a:bodyPr/>
          <a:lstStyle/>
          <a:p>
            <a:fld id="{6A00EB12-2DE2-0842-96EF-87A9B6EC1C3F}" type="slidenum">
              <a:rPr lang="de-DE" smtClean="0"/>
              <a:t>39</a:t>
            </a:fld>
            <a:endParaRPr lang="de-DE"/>
          </a:p>
        </p:txBody>
      </p:sp>
    </p:spTree>
    <p:extLst>
      <p:ext uri="{BB962C8B-B14F-4D97-AF65-F5344CB8AC3E}">
        <p14:creationId xmlns:p14="http://schemas.microsoft.com/office/powerpoint/2010/main" val="18837361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i="1" dirty="0"/>
              <a:t>In jeder Einheit wird auf eine eine zentrale Reflexionsfrage hingearbeitet, die im Plenum eingeführt wird und nach verschiedenen Arbeitsaufträgen mit den Kindern beantwortet wird.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i="1"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i="1" dirty="0"/>
              <a:t>In diesem Baustein geht es darum, Entdeckungen über das zuvor kennengelernten Material zu machen. Ausgewählte Problemstellungen und operative </a:t>
            </a:r>
            <a:r>
              <a:rPr lang="de-DE" i="1" dirty="0" err="1"/>
              <a:t>Veränderugen</a:t>
            </a:r>
            <a:r>
              <a:rPr lang="de-DE" i="1" dirty="0"/>
              <a:t> am Würfelmaterial und an der Stellentafel mit Plättchen werden produktiv in den Blick genommen, um die prozessbezogene Arbeit in den Vordergrund zu rücken, forschend zu lernen und Einsichten in Muster und Strukturen zu gewinnen.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i="1"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i="1" dirty="0"/>
              <a:t>Im Einzelnen, sind die Ziele der Einheiten nachfolgend aufgeführt: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i="1"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i="1" dirty="0"/>
              <a:t>Mit Würfelmaterial geschickt Zahlen finden: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i="1" u="none" strike="noStrike" dirty="0">
                <a:solidFill>
                  <a:srgbClr val="082E36"/>
                </a:solidFill>
                <a:effectLst/>
                <a:highlight>
                  <a:srgbClr val="FFFFFF"/>
                </a:highlight>
                <a:latin typeface="Be Vietnam" pitchFamily="2" charset="77"/>
              </a:rPr>
              <a:t>Die in Baustein 2 gewonnenen Erkenntnisse zur Bedeutung der Position der Ziffer in dreistelligen Zahlen (Einheit 3: Zahlen zerlegen) werden in dieser Einheit genutzt und vertieft. Die Lernenden sollen geschickt unterschiedliche Zahlen mit 4 Teilen legen bzw. finden. Ein besonderer Fokus liegt auf dem strategischen Vorgehen beim Finden der Zahlen unter Rückgriff auf ihr Vorwissen.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i="1"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i="1" dirty="0"/>
              <a:t>Plättchen an der Stellentafel verschieben:</a:t>
            </a:r>
          </a:p>
          <a:p>
            <a:r>
              <a:rPr lang="de-DE" b="0" i="1" u="none" strike="noStrike" dirty="0">
                <a:solidFill>
                  <a:srgbClr val="082E36"/>
                </a:solidFill>
                <a:effectLst/>
                <a:highlight>
                  <a:srgbClr val="FFFFFF"/>
                </a:highlight>
                <a:latin typeface="Be Vietnam" pitchFamily="2" charset="77"/>
              </a:rPr>
              <a:t>In dieser Einheit soll zu Entdeckungen durch das Verschieben von Plättchen angeregt werden. Ziel ist es, dass die Lernenden die Wirkung, dass sich die Zahl um jeweils ein Vielfaches der 9 verändert, untersuchen und erklären können.</a:t>
            </a:r>
          </a:p>
          <a:p>
            <a:endParaRPr lang="de-DE" i="1" dirty="0"/>
          </a:p>
          <a:p>
            <a:r>
              <a:rPr lang="de-DE" i="1" dirty="0"/>
              <a:t>Spiegelzahlen an der Stellentafel erforschen:</a:t>
            </a:r>
          </a:p>
          <a:p>
            <a:r>
              <a:rPr lang="de-DE" b="0" i="1" u="none" strike="noStrike" dirty="0">
                <a:solidFill>
                  <a:srgbClr val="082E36"/>
                </a:solidFill>
                <a:effectLst/>
                <a:highlight>
                  <a:srgbClr val="FFFFFF"/>
                </a:highlight>
                <a:latin typeface="Be Vietnam" pitchFamily="2" charset="77"/>
              </a:rPr>
              <a:t>Nachdem die Lernenden in der vorherigen Einheit einzelne Plättchen in der Stellentafel zwischen den einzelnen Spalten verschoben haben, sollen in dieser Einheit Spiegelzahlen durch das operative Verschieben eines Plättchens untersucht werden. Der Schwerpunkt der Einheit liegt auf dem Erkennen und Erklären des Zusammenhangs einer Zahl und ihrer Spiegelzahl.</a:t>
            </a:r>
          </a:p>
        </p:txBody>
      </p:sp>
      <p:sp>
        <p:nvSpPr>
          <p:cNvPr id="4" name="Foliennummernplatzhalter 3"/>
          <p:cNvSpPr>
            <a:spLocks noGrp="1"/>
          </p:cNvSpPr>
          <p:nvPr>
            <p:ph type="sldNum" sz="quarter" idx="5"/>
          </p:nvPr>
        </p:nvSpPr>
        <p:spPr/>
        <p:txBody>
          <a:bodyPr/>
          <a:lstStyle/>
          <a:p>
            <a:fld id="{6A00EB12-2DE2-0842-96EF-87A9B6EC1C3F}" type="slidenum">
              <a:rPr lang="de-DE" smtClean="0"/>
              <a:t>40</a:t>
            </a:fld>
            <a:endParaRPr lang="de-DE"/>
          </a:p>
        </p:txBody>
      </p:sp>
    </p:spTree>
    <p:extLst>
      <p:ext uri="{BB962C8B-B14F-4D97-AF65-F5344CB8AC3E}">
        <p14:creationId xmlns:p14="http://schemas.microsoft.com/office/powerpoint/2010/main" val="42867753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i="1" dirty="0"/>
              <a:t>In jeder Einheit wird auf eine eine zentrale Reflexionsfrage hingearbeitet, die im Plenum eingeführt wird und nach verschiedenen Arbeitsaufträgen mit den Kindern beantwortet wird.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i="1" u="none" strike="noStrike" dirty="0">
              <a:solidFill>
                <a:srgbClr val="082E36"/>
              </a:solidFill>
              <a:effectLst/>
              <a:highlight>
                <a:srgbClr val="FFFFFF"/>
              </a:highlight>
              <a:latin typeface="Be Vietnam" pitchFamily="2" charset="77"/>
            </a:endParaRPr>
          </a:p>
          <a:p>
            <a:r>
              <a:rPr lang="de-DE" i="1" dirty="0">
                <a:effectLst/>
                <a:latin typeface="Helvetica" pitchFamily="2" charset="0"/>
              </a:rPr>
              <a:t>Die Reflexionsfrage dieser Einheit „</a:t>
            </a:r>
            <a:r>
              <a:rPr lang="de-DE" sz="1200" i="1" dirty="0">
                <a:solidFill>
                  <a:srgbClr val="069BAE"/>
                </a:solidFill>
                <a:latin typeface="Helvetica" pitchFamily="2" charset="0"/>
              </a:rPr>
              <a:t>Wie hängen Zahl und Spiegelzahl zusammen?</a:t>
            </a:r>
            <a:r>
              <a:rPr lang="de-DE" i="1" dirty="0">
                <a:effectLst/>
                <a:latin typeface="Helvetica" pitchFamily="2" charset="0"/>
              </a:rPr>
              <a:t>“, zielt darauf ab</a:t>
            </a:r>
            <a:r>
              <a:rPr lang="de-DE" b="0" i="1" u="none" strike="noStrike" dirty="0">
                <a:solidFill>
                  <a:srgbClr val="082E36"/>
                </a:solidFill>
                <a:effectLst/>
                <a:highlight>
                  <a:srgbClr val="FFFFFF"/>
                </a:highlight>
                <a:latin typeface="Be Vietnam" pitchFamily="2" charset="77"/>
              </a:rPr>
              <a:t>, Spiegelzahlen durch das operative Verschieben eines Plättchens zu untersuchen. Der Schwerpunkt der Einheit liegt auf dem Erkennen und Erklären des Zusammenhangs einer Zahl und ihrer Spiegelzahl und dem prozessbezogenen Argumentieren. Es werden Vermutungen geäußert, Entdeckungen anderer überprüft und gemeinsam Reflexionen über Entdeckungen angestellt, die in Begründungen für Muster und Strukturen münden.</a:t>
            </a:r>
          </a:p>
        </p:txBody>
      </p:sp>
      <p:sp>
        <p:nvSpPr>
          <p:cNvPr id="4" name="Foliennummernplatzhalter 3"/>
          <p:cNvSpPr>
            <a:spLocks noGrp="1"/>
          </p:cNvSpPr>
          <p:nvPr>
            <p:ph type="sldNum" sz="quarter" idx="5"/>
          </p:nvPr>
        </p:nvSpPr>
        <p:spPr/>
        <p:txBody>
          <a:bodyPr/>
          <a:lstStyle/>
          <a:p>
            <a:fld id="{6A00EB12-2DE2-0842-96EF-87A9B6EC1C3F}" type="slidenum">
              <a:rPr lang="de-DE" smtClean="0"/>
              <a:t>41</a:t>
            </a:fld>
            <a:endParaRPr lang="de-DE"/>
          </a:p>
        </p:txBody>
      </p:sp>
    </p:spTree>
    <p:extLst>
      <p:ext uri="{BB962C8B-B14F-4D97-AF65-F5344CB8AC3E}">
        <p14:creationId xmlns:p14="http://schemas.microsoft.com/office/powerpoint/2010/main" val="3340128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i="1" dirty="0"/>
              <a:t>Üblicherweise kann im Unterricht zunächst unstrukturiertes und strukturiertes Material für Bündelungsaktivitäten genutzt werden, um mentale Vorstellungsbilder zum Bündeln und zu den einzelnen Stellenwerten und ihren Beziehungen untereinander herzustellen. </a:t>
            </a:r>
          </a:p>
          <a:p>
            <a:endParaRPr lang="de-DE" i="1" dirty="0"/>
          </a:p>
          <a:p>
            <a:r>
              <a:rPr lang="de-DE" i="1" dirty="0"/>
              <a:t>Im Verlauf kann die Zahldarstellung z.B. auf Stellenwerttafeln übertragen werden, und es können vielfältige Darstellungswechsel angeregt werden, z.B. zwischen Zahl, Stellentafel, Material oder Zahlwort. </a:t>
            </a:r>
          </a:p>
          <a:p>
            <a:endParaRPr lang="de-DE" i="1" dirty="0"/>
          </a:p>
          <a:p>
            <a:r>
              <a:rPr lang="de-DE" i="1" dirty="0"/>
              <a:t>Ein Vorteil einer digitalen Umsetzung ist es, dass bestimmte Nachteile des physischen Materials umgangen werden können. Beispielsweise muss das Material für Bündelungsaktivitäten nicht umständlich getauscht werden, sondern kann tatsächlich gebündelt, also visuell zusammengefügt werden. Ebenso können sich verschiedene Darstellungen synchron zueinander verändern, sodass den Kindern Einsichten zu den Zusammenhängen zwischen den Darstellungen ermöglicht werden. </a:t>
            </a:r>
          </a:p>
          <a:p>
            <a:endParaRPr lang="de-DE" i="1" dirty="0"/>
          </a:p>
          <a:p>
            <a:r>
              <a:rPr lang="de-DE" i="1" dirty="0"/>
              <a:t>Im Video können sie die digitale Sortiertafel mit Zehnersystemmaterial sehen und die Zehner-Einer-Schreibweise. Alternativ kann </a:t>
            </a:r>
            <a:r>
              <a:rPr lang="de-DE" i="1" dirty="0" err="1"/>
              <a:t>anstattdessen</a:t>
            </a:r>
            <a:r>
              <a:rPr lang="de-DE" i="1" dirty="0"/>
              <a:t> auch die Additionsschreibweise, die Stellenwerttafel mit Zahlen sowie mit Plättchen angewählt werden. Hier kann digitales Zehnersystemmaterial tatsächlich gebündelt und entbündelt werden, das Material klebt sich sozusagen zusammen und wird wieder getrennt. Gleichzeitig verändert sich die jeweilige andere Darstellung und die Zahl oben rechts synchron.</a:t>
            </a:r>
          </a:p>
        </p:txBody>
      </p:sp>
      <p:sp>
        <p:nvSpPr>
          <p:cNvPr id="4" name="Foliennummernplatzhalter 3"/>
          <p:cNvSpPr>
            <a:spLocks noGrp="1"/>
          </p:cNvSpPr>
          <p:nvPr>
            <p:ph type="sldNum" sz="quarter" idx="5"/>
          </p:nvPr>
        </p:nvSpPr>
        <p:spPr/>
        <p:txBody>
          <a:bodyPr/>
          <a:lstStyle/>
          <a:p>
            <a:fld id="{6A00EB12-2DE2-0842-96EF-87A9B6EC1C3F}" type="slidenum">
              <a:rPr lang="de-DE" smtClean="0"/>
              <a:t>6</a:t>
            </a:fld>
            <a:endParaRPr lang="de-DE"/>
          </a:p>
        </p:txBody>
      </p:sp>
    </p:spTree>
    <p:extLst>
      <p:ext uri="{BB962C8B-B14F-4D97-AF65-F5344CB8AC3E}">
        <p14:creationId xmlns:p14="http://schemas.microsoft.com/office/powerpoint/2010/main" val="25122898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r>
              <a:rPr lang="de-DE" dirty="0"/>
              <a:t>Zu 1: Ein kurzer theoretischer Input zum fachdidaktischen Hintergrund.</a:t>
            </a:r>
          </a:p>
          <a:p>
            <a:pPr marL="0" indent="0">
              <a:buFontTx/>
              <a:buNone/>
            </a:pPr>
            <a:r>
              <a:rPr lang="de-DE" dirty="0"/>
              <a:t>Zu 2: Vorstellung des Moduls und Verortung der drei Ebenen darin; „Wie wird der Verständnisaufbau in </a:t>
            </a:r>
            <a:r>
              <a:rPr lang="de-DE" dirty="0" err="1"/>
              <a:t>divomath</a:t>
            </a:r>
            <a:r>
              <a:rPr lang="de-DE" dirty="0"/>
              <a:t> strukturiert und angeregt?“ </a:t>
            </a:r>
          </a:p>
          <a:p>
            <a:pPr marL="0" indent="0">
              <a:buFontTx/>
              <a:buNone/>
            </a:pPr>
            <a:r>
              <a:rPr lang="de-DE" dirty="0"/>
              <a:t>Zu 3: Eigenständige Erkundung des Moduls, angeleitet durch einen Reflexionsauftrag. Überlegungen und Ergebnisse der Erkundungsphase sowie (inhaltliche) Rückfragen sollen auf einer vorbereiteten </a:t>
            </a:r>
            <a:r>
              <a:rPr lang="de-DE" dirty="0" err="1"/>
              <a:t>TaskCard</a:t>
            </a:r>
            <a:r>
              <a:rPr lang="de-DE" dirty="0"/>
              <a:t> festgehalten werden, auf die in der abschließenden Plenumsrunde Bezug genommen werden kann. Auch nach der Veranstaltung können Sie zur Unterstützung Ihrer Arbeit mit dem Modul auf die </a:t>
            </a:r>
            <a:r>
              <a:rPr lang="de-DE" dirty="0" err="1"/>
              <a:t>TaskCard</a:t>
            </a:r>
            <a:r>
              <a:rPr lang="de-DE" dirty="0"/>
              <a:t> zurückgreifen. Sie finden dann ebenfalls die Folien von heute dort.  </a:t>
            </a:r>
          </a:p>
          <a:p>
            <a:pPr marL="0" indent="0">
              <a:buFontTx/>
              <a:buNone/>
            </a:pPr>
            <a:r>
              <a:rPr lang="de-DE" dirty="0"/>
              <a:t>Zu 4: Vorstellung weiterer Veranstaltungen sowie Support-Angebote </a:t>
            </a:r>
          </a:p>
          <a:p>
            <a:endParaRPr lang="de-DE" dirty="0"/>
          </a:p>
        </p:txBody>
      </p:sp>
      <p:sp>
        <p:nvSpPr>
          <p:cNvPr id="4" name="Foliennummernplatzhalter 3"/>
          <p:cNvSpPr>
            <a:spLocks noGrp="1"/>
          </p:cNvSpPr>
          <p:nvPr>
            <p:ph type="sldNum" sz="quarter" idx="5"/>
          </p:nvPr>
        </p:nvSpPr>
        <p:spPr/>
        <p:txBody>
          <a:bodyPr/>
          <a:lstStyle/>
          <a:p>
            <a:fld id="{6A00EB12-2DE2-0842-96EF-87A9B6EC1C3F}" type="slidenum">
              <a:rPr lang="de-DE" smtClean="0"/>
              <a:t>42</a:t>
            </a:fld>
            <a:endParaRPr lang="de-DE"/>
          </a:p>
        </p:txBody>
      </p:sp>
    </p:spTree>
    <p:extLst>
      <p:ext uri="{BB962C8B-B14F-4D97-AF65-F5344CB8AC3E}">
        <p14:creationId xmlns:p14="http://schemas.microsoft.com/office/powerpoint/2010/main" val="18185830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r>
              <a:rPr lang="de-DE" i="1" dirty="0">
                <a:solidFill>
                  <a:srgbClr val="00000A"/>
                </a:solidFill>
                <a:effectLst/>
                <a:latin typeface="Times New Roman" panose="02020603050405020304" pitchFamily="18" charset="0"/>
              </a:rPr>
              <a:t>Jetzt sind die </a:t>
            </a:r>
            <a:r>
              <a:rPr lang="de-DE" i="1" dirty="0" err="1">
                <a:solidFill>
                  <a:srgbClr val="00000A"/>
                </a:solidFill>
                <a:effectLst/>
                <a:latin typeface="Times New Roman" panose="02020603050405020304" pitchFamily="18" charset="0"/>
              </a:rPr>
              <a:t>Teilnehmer:innen</a:t>
            </a:r>
            <a:r>
              <a:rPr lang="de-DE" i="1" dirty="0">
                <a:solidFill>
                  <a:srgbClr val="00000A"/>
                </a:solidFill>
                <a:effectLst/>
                <a:latin typeface="Times New Roman" panose="02020603050405020304" pitchFamily="18" charset="0"/>
              </a:rPr>
              <a:t> an der Reihe und sollen </a:t>
            </a:r>
            <a:r>
              <a:rPr lang="de-DE" i="1" dirty="0" err="1">
                <a:solidFill>
                  <a:srgbClr val="00000A"/>
                </a:solidFill>
                <a:effectLst/>
                <a:latin typeface="Times New Roman" panose="02020603050405020304" pitchFamily="18" charset="0"/>
              </a:rPr>
              <a:t>divomath</a:t>
            </a:r>
            <a:r>
              <a:rPr lang="de-DE" i="1" dirty="0">
                <a:solidFill>
                  <a:srgbClr val="00000A"/>
                </a:solidFill>
                <a:effectLst/>
                <a:latin typeface="Times New Roman" panose="02020603050405020304" pitchFamily="18" charset="0"/>
              </a:rPr>
              <a:t> selbst erkunden. Dazu benötigen sie ihre Zugangsdaten. Andernfalls reicht es auch aus, wenn in der Gruppe eine Person sich einloggt und (über Bildschirmteilung) die anderen Gruppenmitglieder mitschauen.</a:t>
            </a:r>
            <a:r>
              <a:rPr lang="de-DE" i="1" dirty="0">
                <a:solidFill>
                  <a:srgbClr val="00000A"/>
                </a:solidFill>
                <a:effectLst/>
                <a:latin typeface="Times New Roman" panose="02020603050405020304" pitchFamily="18" charset="0"/>
                <a:sym typeface="Wingdings" pitchFamily="2" charset="2"/>
              </a:rPr>
              <a:t> Für diejenigen, die bisher keinen Zugang haben, bietet es sich jedoch an, die Handreichungen der beiden Einheiten in die </a:t>
            </a:r>
            <a:r>
              <a:rPr lang="de-DE" i="1" dirty="0" err="1">
                <a:solidFill>
                  <a:srgbClr val="00000A"/>
                </a:solidFill>
                <a:effectLst/>
                <a:latin typeface="Times New Roman" panose="02020603050405020304" pitchFamily="18" charset="0"/>
                <a:sym typeface="Wingdings" pitchFamily="2" charset="2"/>
              </a:rPr>
              <a:t>Taskcard</a:t>
            </a:r>
            <a:r>
              <a:rPr lang="de-DE" i="1" dirty="0">
                <a:solidFill>
                  <a:srgbClr val="00000A"/>
                </a:solidFill>
                <a:effectLst/>
                <a:latin typeface="Times New Roman" panose="02020603050405020304" pitchFamily="18" charset="0"/>
                <a:sym typeface="Wingdings" pitchFamily="2" charset="2"/>
              </a:rPr>
              <a:t> einzufügen (erreichbar über QR-Code oder/ und Link im Chat).  </a:t>
            </a:r>
          </a:p>
          <a:p>
            <a:pPr marL="0" indent="0">
              <a:buFontTx/>
              <a:buNone/>
            </a:pPr>
            <a:endParaRPr lang="de-DE" i="1" dirty="0">
              <a:solidFill>
                <a:srgbClr val="00000A"/>
              </a:solidFill>
              <a:effectLst/>
              <a:latin typeface="Times New Roman" panose="02020603050405020304" pitchFamily="18" charset="0"/>
            </a:endParaRPr>
          </a:p>
          <a:p>
            <a:pPr marL="0" indent="0">
              <a:buFontTx/>
              <a:buNone/>
            </a:pPr>
            <a:r>
              <a:rPr lang="de-DE" i="1" dirty="0">
                <a:solidFill>
                  <a:srgbClr val="00000A"/>
                </a:solidFill>
                <a:effectLst/>
                <a:latin typeface="Times New Roman" panose="02020603050405020304" pitchFamily="18" charset="0"/>
                <a:sym typeface="Wingdings" pitchFamily="2" charset="2"/>
              </a:rPr>
              <a:t>Die </a:t>
            </a:r>
            <a:r>
              <a:rPr lang="de-DE" i="1" dirty="0" err="1">
                <a:solidFill>
                  <a:srgbClr val="00000A"/>
                </a:solidFill>
                <a:effectLst/>
                <a:latin typeface="Times New Roman" panose="02020603050405020304" pitchFamily="18" charset="0"/>
                <a:sym typeface="Wingdings" pitchFamily="2" charset="2"/>
              </a:rPr>
              <a:t>Teilnehmer:innen</a:t>
            </a:r>
            <a:r>
              <a:rPr lang="de-DE" i="1" dirty="0">
                <a:solidFill>
                  <a:srgbClr val="00000A"/>
                </a:solidFill>
                <a:effectLst/>
                <a:latin typeface="Times New Roman" panose="02020603050405020304" pitchFamily="18" charset="0"/>
                <a:sym typeface="Wingdings" pitchFamily="2" charset="2"/>
              </a:rPr>
              <a:t> schauen sich eine der beiden Einheiten an und sichten die dazugehörige Handreichung. Zur zielgerichteten Durchsicht der ausgewählten Einheit sollen die Gruppen jeweils gemeinsam die Fragen diskutieren und ihre Überlegungen auf der </a:t>
            </a:r>
            <a:r>
              <a:rPr lang="de-DE" i="1" dirty="0" err="1">
                <a:solidFill>
                  <a:srgbClr val="00000A"/>
                </a:solidFill>
                <a:effectLst/>
                <a:latin typeface="Times New Roman" panose="02020603050405020304" pitchFamily="18" charset="0"/>
                <a:sym typeface="Wingdings" pitchFamily="2" charset="2"/>
              </a:rPr>
              <a:t>Taskcard</a:t>
            </a:r>
            <a:r>
              <a:rPr lang="de-DE" i="1" dirty="0">
                <a:solidFill>
                  <a:srgbClr val="00000A"/>
                </a:solidFill>
                <a:effectLst/>
                <a:latin typeface="Times New Roman" panose="02020603050405020304" pitchFamily="18" charset="0"/>
                <a:sym typeface="Wingdings" pitchFamily="2" charset="2"/>
              </a:rPr>
              <a:t> festhalten. Im Anschluss an die Aktivität werden die Notizen der Gruppen im Plenum aufgegriffen sowie aufgekommene Fragen besprochen.</a:t>
            </a:r>
          </a:p>
          <a:p>
            <a:endParaRPr lang="de-DE" dirty="0"/>
          </a:p>
          <a:p>
            <a:endParaRPr lang="de-DE" dirty="0">
              <a:solidFill>
                <a:srgbClr val="00000A"/>
              </a:solidFill>
              <a:effectLst/>
              <a:latin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6A00EB12-2DE2-0842-96EF-87A9B6EC1C3F}" type="slidenum">
              <a:rPr lang="de-DE" smtClean="0"/>
              <a:t>43</a:t>
            </a:fld>
            <a:endParaRPr lang="de-DE"/>
          </a:p>
        </p:txBody>
      </p:sp>
    </p:spTree>
    <p:extLst>
      <p:ext uri="{BB962C8B-B14F-4D97-AF65-F5344CB8AC3E}">
        <p14:creationId xmlns:p14="http://schemas.microsoft.com/office/powerpoint/2010/main" val="3265803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r>
              <a:rPr lang="de-DE" dirty="0"/>
              <a:t>Zu 1: Ein kurzer theoretischer Input zum fachdidaktischen Hintergrund.</a:t>
            </a:r>
          </a:p>
          <a:p>
            <a:pPr marL="0" indent="0">
              <a:buFontTx/>
              <a:buNone/>
            </a:pPr>
            <a:r>
              <a:rPr lang="de-DE" dirty="0"/>
              <a:t>Zu 2: Vorstellung des Moduls und Verortung der drei Ebenen darin; „Wie wird der Verständnisaufbau in </a:t>
            </a:r>
            <a:r>
              <a:rPr lang="de-DE" dirty="0" err="1"/>
              <a:t>divomath</a:t>
            </a:r>
            <a:r>
              <a:rPr lang="de-DE" dirty="0"/>
              <a:t> strukturiert und angeregt?“ </a:t>
            </a:r>
          </a:p>
          <a:p>
            <a:pPr marL="0" indent="0">
              <a:buFontTx/>
              <a:buNone/>
            </a:pPr>
            <a:r>
              <a:rPr lang="de-DE" dirty="0"/>
              <a:t>Zu 3: Eigenständige Erkundung des Moduls, angeleitet durch einen Reflexionsauftrag. Überlegungen und Ergebnisse der Erkundungsphase sowie (inhaltliche) Rückfragen sollen auf einer vorbereiteten </a:t>
            </a:r>
            <a:r>
              <a:rPr lang="de-DE" dirty="0" err="1"/>
              <a:t>TaskCard</a:t>
            </a:r>
            <a:r>
              <a:rPr lang="de-DE" dirty="0"/>
              <a:t> festgehalten werden, auf die in der abschließenden Plenumsrunde Bezug genommen werden kann. Auch nach der Veranstaltung können Sie zur Unterstützung Ihrer Arbeit mit dem Modul auf die </a:t>
            </a:r>
            <a:r>
              <a:rPr lang="de-DE" dirty="0" err="1"/>
              <a:t>TaskCard</a:t>
            </a:r>
            <a:r>
              <a:rPr lang="de-DE" dirty="0"/>
              <a:t> zurückgreifen. Sie finden dann ebenfalls die Folien von heute dort.  </a:t>
            </a:r>
          </a:p>
          <a:p>
            <a:pPr marL="0" indent="0">
              <a:buFontTx/>
              <a:buNone/>
            </a:pPr>
            <a:r>
              <a:rPr lang="de-DE" dirty="0"/>
              <a:t>Zu 4: Vorstellung weiterer Veranstaltungen sowie Support-Angebote </a:t>
            </a:r>
          </a:p>
          <a:p>
            <a:endParaRPr lang="de-DE" dirty="0"/>
          </a:p>
        </p:txBody>
      </p:sp>
      <p:sp>
        <p:nvSpPr>
          <p:cNvPr id="4" name="Foliennummernplatzhalter 3"/>
          <p:cNvSpPr>
            <a:spLocks noGrp="1"/>
          </p:cNvSpPr>
          <p:nvPr>
            <p:ph type="sldNum" sz="quarter" idx="5"/>
          </p:nvPr>
        </p:nvSpPr>
        <p:spPr/>
        <p:txBody>
          <a:bodyPr/>
          <a:lstStyle/>
          <a:p>
            <a:fld id="{6A00EB12-2DE2-0842-96EF-87A9B6EC1C3F}" type="slidenum">
              <a:rPr lang="de-DE" smtClean="0"/>
              <a:t>44</a:t>
            </a:fld>
            <a:endParaRPr lang="de-DE"/>
          </a:p>
        </p:txBody>
      </p:sp>
    </p:spTree>
    <p:extLst>
      <p:ext uri="{BB962C8B-B14F-4D97-AF65-F5344CB8AC3E}">
        <p14:creationId xmlns:p14="http://schemas.microsoft.com/office/powerpoint/2010/main" val="6108540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i="1" dirty="0"/>
              <a:t>Wir haben noch einige weitere Unterstützungsangebote zu </a:t>
            </a:r>
            <a:r>
              <a:rPr lang="de-DE" i="1" dirty="0" err="1"/>
              <a:t>divomath</a:t>
            </a:r>
            <a:r>
              <a:rPr lang="de-DE" i="1" dirty="0"/>
              <a:t> in 2025 geplant. </a:t>
            </a:r>
          </a:p>
          <a:p>
            <a:r>
              <a:rPr lang="de-DE" i="1" dirty="0"/>
              <a:t>Im Februar findet die Veranstaltung zur Multiplikation, im März zur Division und im April zur schriftlichen Subtraktion statt, analog zur heutigen Veranstaltung.</a:t>
            </a:r>
          </a:p>
          <a:p>
            <a:endParaRPr lang="de-DE" i="1" dirty="0"/>
          </a:p>
          <a:p>
            <a:r>
              <a:rPr lang="de-DE" i="1" dirty="0"/>
              <a:t>Wenn Sie weiterhin Unterstützung zu </a:t>
            </a:r>
            <a:r>
              <a:rPr lang="de-DE" i="1" dirty="0" err="1"/>
              <a:t>divomath</a:t>
            </a:r>
            <a:r>
              <a:rPr lang="de-DE" i="1" dirty="0"/>
              <a:t> benötigen, können Sie sich Hilfe im FAQ und im DZLM </a:t>
            </a:r>
            <a:r>
              <a:rPr lang="de-DE" i="1" dirty="0" err="1"/>
              <a:t>Moodle</a:t>
            </a:r>
            <a:r>
              <a:rPr lang="de-DE" i="1" dirty="0"/>
              <a:t> holen.</a:t>
            </a:r>
          </a:p>
          <a:p>
            <a:r>
              <a:rPr lang="de-DE" i="1" dirty="0"/>
              <a:t>Falls sie da nicht fündig werden, melden Sie sich gern bei der support-Emailadresse </a:t>
            </a:r>
            <a:r>
              <a:rPr lang="de-DE" i="1" dirty="0" err="1"/>
              <a:t>support@divomath.nrw.de</a:t>
            </a:r>
            <a:r>
              <a:rPr lang="de-DE" i="1" dirty="0"/>
              <a:t>.</a:t>
            </a:r>
          </a:p>
          <a:p>
            <a:endParaRPr lang="de-DE" dirty="0"/>
          </a:p>
        </p:txBody>
      </p:sp>
      <p:sp>
        <p:nvSpPr>
          <p:cNvPr id="4" name="Foliennummernplatzhalter 3"/>
          <p:cNvSpPr>
            <a:spLocks noGrp="1"/>
          </p:cNvSpPr>
          <p:nvPr>
            <p:ph type="sldNum" sz="quarter" idx="5"/>
          </p:nvPr>
        </p:nvSpPr>
        <p:spPr/>
        <p:txBody>
          <a:bodyPr/>
          <a:lstStyle/>
          <a:p>
            <a:fld id="{6A00EB12-2DE2-0842-96EF-87A9B6EC1C3F}" type="slidenum">
              <a:rPr lang="de-DE" smtClean="0"/>
              <a:t>45</a:t>
            </a:fld>
            <a:endParaRPr lang="de-DE"/>
          </a:p>
        </p:txBody>
      </p:sp>
    </p:spTree>
    <p:extLst>
      <p:ext uri="{BB962C8B-B14F-4D97-AF65-F5344CB8AC3E}">
        <p14:creationId xmlns:p14="http://schemas.microsoft.com/office/powerpoint/2010/main" val="40445431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Vielen Dank, dass Sie dabei waren, und vielleicht bis zum nächsten Mal!</a:t>
            </a:r>
          </a:p>
          <a:p>
            <a:endParaRPr lang="de-DE" dirty="0"/>
          </a:p>
        </p:txBody>
      </p:sp>
      <p:sp>
        <p:nvSpPr>
          <p:cNvPr id="4" name="Foliennummernplatzhalter 3"/>
          <p:cNvSpPr>
            <a:spLocks noGrp="1"/>
          </p:cNvSpPr>
          <p:nvPr>
            <p:ph type="sldNum" sz="quarter" idx="5"/>
          </p:nvPr>
        </p:nvSpPr>
        <p:spPr/>
        <p:txBody>
          <a:bodyPr/>
          <a:lstStyle/>
          <a:p>
            <a:fld id="{6A00EB12-2DE2-0842-96EF-87A9B6EC1C3F}" type="slidenum">
              <a:rPr lang="de-DE" smtClean="0"/>
              <a:t>46</a:t>
            </a:fld>
            <a:endParaRPr lang="de-DE"/>
          </a:p>
        </p:txBody>
      </p:sp>
    </p:spTree>
    <p:extLst>
      <p:ext uri="{BB962C8B-B14F-4D97-AF65-F5344CB8AC3E}">
        <p14:creationId xmlns:p14="http://schemas.microsoft.com/office/powerpoint/2010/main" val="3276910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AF12454-57A3-5346-8AD1-8A7E704F94A5}" type="slidenum">
              <a:rPr kumimoji="0" lang="de-DE" sz="1200" b="0" i="0" u="none" strike="noStrike" kern="1200" cap="none" spc="0" normalizeH="0" baseline="0" noProof="0" smtClean="0">
                <a:ln>
                  <a:noFill/>
                </a:ln>
                <a:solidFill>
                  <a:srgbClr val="000000"/>
                </a:solidFill>
                <a:effectLst/>
                <a:uLnTx/>
                <a:uFillTx/>
                <a:latin typeface="Calibri Norm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de-DE" sz="1200" b="0" i="0" u="none" strike="noStrike" kern="1200" cap="none" spc="0" normalizeH="0" baseline="0" noProof="0">
              <a:ln>
                <a:noFill/>
              </a:ln>
              <a:solidFill>
                <a:srgbClr val="000000"/>
              </a:solidFill>
              <a:effectLst/>
              <a:uLnTx/>
              <a:uFillTx/>
              <a:latin typeface="Calibri Normal" charset="0"/>
              <a:ea typeface="ＭＳ Ｐゴシック" charset="-128"/>
            </a:endParaRPr>
          </a:p>
        </p:txBody>
      </p:sp>
    </p:spTree>
    <p:extLst>
      <p:ext uri="{BB962C8B-B14F-4D97-AF65-F5344CB8AC3E}">
        <p14:creationId xmlns:p14="http://schemas.microsoft.com/office/powerpoint/2010/main" val="4264554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lang="de-DE" i="1" dirty="0"/>
              <a:t>Die Erweiterung des Zahlenraums steht üblicherweise im Verlauf des 3. Schuljahres an. Für ein tragfähiges Zahlverständnis ist auch weiterhin die Verknüpfung vor allem des kardinalen und des ordinalen Zahlaspekts von Bedeutung. Der kardinale Zahlaspekt meint, Zahlen als Gesamtmenge von Elementen zu sehen. Der ordinale Zahlaspekt beschreibt die Zahlen innerhalb einer festgelegten Zahlenfolge, die zum Zählen genutzt werden können oder eine Position innerhalb dieser geordneten Reihen angeben. Die 54 auf dem Bild hier hat zum Beispiel 53 als Vorgänger auf dem Zahlenstrahl und 55 als Nachfolger. Ein weiterer zentraler Aspekt ist das Stellenwertverständnis, also das Verständnis des Strukturen des dezimalen Stellenwertsystems. Dies wird zumeist bei den kardinalen Zahlvorstellungen mitgedacht. Um große Zahlen verstehen zu können, müssen auch hier Vorstellungen zu den Strukturen des Dezimalsystems aufgebaut werden.</a:t>
            </a:r>
          </a:p>
        </p:txBody>
      </p:sp>
      <p:sp>
        <p:nvSpPr>
          <p:cNvPr id="4" name="Foliennummernplatzhalter 3"/>
          <p:cNvSpPr>
            <a:spLocks noGrp="1"/>
          </p:cNvSpPr>
          <p:nvPr>
            <p:ph type="sldNum" sz="quarter" idx="5"/>
          </p:nvPr>
        </p:nvSpPr>
        <p:spPr/>
        <p:txBody>
          <a:bodyPr/>
          <a:lstStyle/>
          <a:p>
            <a:fld id="{6A00EB12-2DE2-0842-96EF-87A9B6EC1C3F}" type="slidenum">
              <a:rPr lang="de-DE" smtClean="0"/>
              <a:t>7</a:t>
            </a:fld>
            <a:endParaRPr lang="de-DE"/>
          </a:p>
        </p:txBody>
      </p:sp>
    </p:spTree>
    <p:extLst>
      <p:ext uri="{BB962C8B-B14F-4D97-AF65-F5344CB8AC3E}">
        <p14:creationId xmlns:p14="http://schemas.microsoft.com/office/powerpoint/2010/main" val="433239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i="1" u="none" strike="noStrike" dirty="0">
                <a:solidFill>
                  <a:srgbClr val="222222"/>
                </a:solidFill>
                <a:effectLst/>
                <a:highlight>
                  <a:srgbClr val="FFFFFF"/>
                </a:highlight>
                <a:latin typeface="Open Sans" panose="020B0606030504020204" pitchFamily="34" charset="0"/>
              </a:rPr>
              <a:t>Wir schauen jetzt zunächst erst einmal auf die kardinalen Zahlvorstellungen. Grundsätzlich ist hier die Wahrnehmung von Zahlen als Menge von Elementen zentral. Ab der Zahl 10 ist für das Zahlverständnis dann auch das Stellenwertverständnis relevant.  Dabei </a:t>
            </a:r>
            <a:r>
              <a:rPr lang="de-DE" i="1" dirty="0"/>
              <a:t>geht es nicht nur um die Zahlen selbst, sondern auch darum, wie wir Zahlen notieren. Die Kinder sollen die Strukturen unseres Dezimalsystems verstehen und dazu passende Vorstellungsbilder aufbauen.</a:t>
            </a:r>
          </a:p>
          <a:p>
            <a:endParaRPr lang="de-DE" i="1" dirty="0"/>
          </a:p>
          <a:p>
            <a:r>
              <a:rPr lang="de-DE" i="1" dirty="0"/>
              <a:t>Für das Dezimalsystem sind aus fachlicher Sicht drei Prinzipien relevant. Das Prinzip der fortgesetzten Bündelung meint, dass die Elemente jeder Menge in Zehnerbündel zusammengefasst werden. Sind dann mehr als Zehn Zehnerbündel vorhanden, werden diese ebenfalls gebündelt usw., bis nicht mehr mehr als zehn Bündel vorhanden sind. Das Prinzip des Stellenwerts besagt, dass die Position der Ziffer in der Zahl ihren Wert bestimmt. Ganz rechts stehen Einer, links daneben Zehner usw. Das Prinzip des Zahlenwerts meint, dass die Ziffer die Anzahl des jeweiligen Bündels darstellt. Daher sind die Prinzipien des Stellenwerts und Zahlenwerts eng miteinander verknüpft.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endParaRPr lang="de-DE" b="0" i="0" u="none" strike="noStrike" dirty="0">
              <a:solidFill>
                <a:srgbClr val="222222"/>
              </a:solidFill>
              <a:effectLst/>
              <a:highlight>
                <a:srgbClr val="FFFFFF"/>
              </a:highlight>
              <a:latin typeface="Open Sans" panose="020B0606030504020204" pitchFamily="34" charset="0"/>
            </a:endParaRPr>
          </a:p>
          <a:p>
            <a:endParaRPr lang="de-DE" dirty="0"/>
          </a:p>
        </p:txBody>
      </p:sp>
      <p:sp>
        <p:nvSpPr>
          <p:cNvPr id="4" name="Foliennummernplatzhalter 3"/>
          <p:cNvSpPr>
            <a:spLocks noGrp="1"/>
          </p:cNvSpPr>
          <p:nvPr>
            <p:ph type="sldNum" sz="quarter" idx="5"/>
          </p:nvPr>
        </p:nvSpPr>
        <p:spPr/>
        <p:txBody>
          <a:bodyPr/>
          <a:lstStyle/>
          <a:p>
            <a:fld id="{6A00EB12-2DE2-0842-96EF-87A9B6EC1C3F}" type="slidenum">
              <a:rPr lang="de-DE" smtClean="0"/>
              <a:t>8</a:t>
            </a:fld>
            <a:endParaRPr lang="de-DE"/>
          </a:p>
        </p:txBody>
      </p:sp>
    </p:spTree>
    <p:extLst>
      <p:ext uri="{BB962C8B-B14F-4D97-AF65-F5344CB8AC3E}">
        <p14:creationId xmlns:p14="http://schemas.microsoft.com/office/powerpoint/2010/main" val="3259269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i="1" u="none" strike="noStrike" dirty="0">
                <a:solidFill>
                  <a:srgbClr val="222222"/>
                </a:solidFill>
                <a:effectLst/>
                <a:highlight>
                  <a:srgbClr val="FFFFFF"/>
                </a:highlight>
                <a:latin typeface="Open Sans" panose="020B0606030504020204" pitchFamily="34" charset="0"/>
              </a:rPr>
              <a:t>Um die Strukturen systematisch zu erarbeiten, bieten sich zunächst Aktivitäten mit unstrukturierten Mengen an, die so sortiert werden sollen, dass man sie schneller zählen kann. Dabei können individuelle Bündelungen entstehen, es kann aber auch die Sinnhaftigkeit der Zehnerbündelung diskutiert werden. Im Weiteren können dann Arbeitsmittel genutzt werden, die die Zehnerstruktur sinnvoll visualisieren, z.B. Zehnersystemmaterial oder Hunderter-/Tausenderfelder. Um Vorstellungen zum Zehnersystemmaterial mit der symbolischen Schreibweise zu verknüpfen und Vorstellungen zur Reihenfolge der Stellenwerte in der Zahl aufzubauen, kann das Zehnersystemmaterial in eine sogenannte Sortiertafel eingeordnet werden. In der Sortiertafel sind die einzelnen Stellenwerte durch das Material noch visuell sichtbar. Darauf aufbauend können Zahlen in der Stellentafel mit Plättchen gelegt und notiert werden. In der Stellentafel sind die Stellenwerte dann nur noch an der Position der Zahl oder der Plättchen erkennbar. Diese Änderung muss dann mit den Kindern thematisiert werden. Dies stellt eine Möglichkeit dar, wie Zahlvorstellungen von unstrukturierten Materialien zu symbolischen Darstellungen schematisiert werden können. Grundsätzlich ist uns allerdings wichtig, dass eine Einführung des Bündelns über greifbare Materialien der Nutzung von </a:t>
            </a:r>
            <a:r>
              <a:rPr lang="de-DE" b="0" i="1" u="none" strike="noStrike" dirty="0" err="1">
                <a:solidFill>
                  <a:srgbClr val="222222"/>
                </a:solidFill>
                <a:effectLst/>
                <a:highlight>
                  <a:srgbClr val="FFFFFF"/>
                </a:highlight>
                <a:latin typeface="Open Sans" panose="020B0606030504020204" pitchFamily="34" charset="0"/>
              </a:rPr>
              <a:t>divomath</a:t>
            </a:r>
            <a:r>
              <a:rPr lang="de-DE" b="0" i="1" u="none" strike="noStrike" dirty="0">
                <a:solidFill>
                  <a:srgbClr val="222222"/>
                </a:solidFill>
                <a:effectLst/>
                <a:highlight>
                  <a:srgbClr val="FFFFFF"/>
                </a:highlight>
                <a:latin typeface="Open Sans" panose="020B0606030504020204" pitchFamily="34" charset="0"/>
              </a:rPr>
              <a:t> vorangehen sollte. Die Kinder sollten also wirklich selbst mit den Materialien handeln, bevor digitales Material genutzt wird.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i="0" u="none" strike="noStrike" dirty="0">
              <a:solidFill>
                <a:srgbClr val="222222"/>
              </a:solidFill>
              <a:effectLst/>
              <a:highlight>
                <a:srgbClr val="FFFFFF"/>
              </a:highligh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i="0" u="none" strike="noStrike" dirty="0">
              <a:solidFill>
                <a:srgbClr val="222222"/>
              </a:solidFill>
              <a:effectLst/>
              <a:highlight>
                <a:srgbClr val="FFFFFF"/>
              </a:highlight>
              <a:latin typeface="Open Sans" panose="020B0606030504020204" pitchFamily="34" charset="0"/>
            </a:endParaRPr>
          </a:p>
        </p:txBody>
      </p:sp>
      <p:sp>
        <p:nvSpPr>
          <p:cNvPr id="4" name="Foliennummernplatzhalter 3"/>
          <p:cNvSpPr>
            <a:spLocks noGrp="1"/>
          </p:cNvSpPr>
          <p:nvPr>
            <p:ph type="sldNum" sz="quarter" idx="5"/>
          </p:nvPr>
        </p:nvSpPr>
        <p:spPr/>
        <p:txBody>
          <a:bodyPr/>
          <a:lstStyle/>
          <a:p>
            <a:fld id="{6A00EB12-2DE2-0842-96EF-87A9B6EC1C3F}" type="slidenum">
              <a:rPr lang="de-DE" smtClean="0"/>
              <a:t>9</a:t>
            </a:fld>
            <a:endParaRPr lang="de-DE"/>
          </a:p>
        </p:txBody>
      </p:sp>
    </p:spTree>
    <p:extLst>
      <p:ext uri="{BB962C8B-B14F-4D97-AF65-F5344CB8AC3E}">
        <p14:creationId xmlns:p14="http://schemas.microsoft.com/office/powerpoint/2010/main" val="14452931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i="1" dirty="0"/>
              <a:t>Beim ordinalen Zahlaspekt werden Zahlen in einer festen Reihenfolge gedacht. Zur Visualisierung eignen sich dann lineare Zahldarstellungen (</a:t>
            </a:r>
            <a:r>
              <a:rPr lang="de-DE" i="1" dirty="0" err="1"/>
              <a:t>click</a:t>
            </a:r>
            <a:r>
              <a:rPr lang="de-DE" i="1" dirty="0"/>
              <a:t>) wie der skalierte Zahlenstrahl (</a:t>
            </a:r>
            <a:r>
              <a:rPr lang="de-DE" i="1" dirty="0" err="1"/>
              <a:t>click</a:t>
            </a:r>
            <a:r>
              <a:rPr lang="de-DE" i="1" dirty="0"/>
              <a:t>). Eine zentrale Eigenschaft des Zahlenstrahls ist es, dass gleiche Abstände zwischen den Marken verschiedene Bedeutungen haben können. Wenn ich die 100 im Bild durch eine Tausend ersetze, zeigt die Hand nicht mehr auf 40, sondern auf 400. Ein Vorteil des Zahlenstrahl ist es demnach, dass er im Gegensatz zu kardinalen Arbeitsmitteln bis in sehr große und sehr sehr kleine Zahlenräume nutzbar bleibt. Konkrete Unterrichtsaktivitäten sind zum Beispiel das Vergleichen von Positionen am Zahlenstrahl, wie Nachbarzahlen, Nachbarzehner, oder Nachbarhunderter, (</a:t>
            </a:r>
            <a:r>
              <a:rPr lang="de-DE" i="1" dirty="0" err="1"/>
              <a:t>click</a:t>
            </a:r>
            <a:r>
              <a:rPr lang="de-DE" i="1" dirty="0"/>
              <a:t>) am Zahlenstrahl springen und Zahlen und Zahlenstrahl einander zuordnen.</a:t>
            </a:r>
          </a:p>
          <a:p>
            <a:endParaRPr lang="de-DE" dirty="0"/>
          </a:p>
          <a:p>
            <a:r>
              <a:rPr lang="de-DE" i="1" dirty="0"/>
              <a:t>In der Interpretation des Zahlenstrahls und der Bearbeitung von Orientierungsübungen am Zahlenstrahl ist ebenso relevant, dass kardinale Zahlvorstellungen bzw. die Verknüpfung kardinaler und ordinaler Zahlvorstellungen diese vereinfachen. Um zu erkennen, dass nach 599 dann 600 kommt, ist es hilfreich, wenn die Kinder erkennen, dass zweimal gebündelt werden muss, um die nachfolgende Zahl zu erreichen. Daher können Vorstellungen zum Zehnersystem die Arbeit mit dem Zahlenstrahl erleichtern. (</a:t>
            </a:r>
            <a:r>
              <a:rPr lang="de-DE" i="1" dirty="0" err="1"/>
              <a:t>Gaidoschik</a:t>
            </a:r>
            <a:r>
              <a:rPr lang="de-DE" i="1" dirty="0"/>
              <a:t>, 2015)</a:t>
            </a:r>
          </a:p>
        </p:txBody>
      </p:sp>
      <p:sp>
        <p:nvSpPr>
          <p:cNvPr id="4" name="Foliennummernplatzhalter 3"/>
          <p:cNvSpPr>
            <a:spLocks noGrp="1"/>
          </p:cNvSpPr>
          <p:nvPr>
            <p:ph type="sldNum" sz="quarter" idx="5"/>
          </p:nvPr>
        </p:nvSpPr>
        <p:spPr/>
        <p:txBody>
          <a:bodyPr/>
          <a:lstStyle/>
          <a:p>
            <a:fld id="{6A00EB12-2DE2-0842-96EF-87A9B6EC1C3F}" type="slidenum">
              <a:rPr lang="de-DE" smtClean="0"/>
              <a:t>10</a:t>
            </a:fld>
            <a:endParaRPr lang="de-DE"/>
          </a:p>
        </p:txBody>
      </p:sp>
    </p:spTree>
    <p:extLst>
      <p:ext uri="{BB962C8B-B14F-4D97-AF65-F5344CB8AC3E}">
        <p14:creationId xmlns:p14="http://schemas.microsoft.com/office/powerpoint/2010/main" val="28021548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i="1" dirty="0"/>
              <a:t>Zahlen können, wie wir gerade schon gesehen haben, durch Mathesprache (symbolische Darstellungen) (</a:t>
            </a:r>
            <a:r>
              <a:rPr lang="de-DE" i="1" dirty="0" err="1"/>
              <a:t>click</a:t>
            </a:r>
            <a:r>
              <a:rPr lang="de-DE" i="1" dirty="0"/>
              <a:t>), durch bildliche Darstellungen (</a:t>
            </a:r>
            <a:r>
              <a:rPr lang="de-DE" i="1" dirty="0" err="1"/>
              <a:t>click</a:t>
            </a:r>
            <a:r>
              <a:rPr lang="de-DE" i="1" dirty="0"/>
              <a:t>), durch Darstellungen in gesprochener oder geschriebener Sprache (</a:t>
            </a:r>
            <a:r>
              <a:rPr lang="de-DE" i="1" dirty="0" err="1"/>
              <a:t>click</a:t>
            </a:r>
            <a:r>
              <a:rPr lang="de-DE" i="1" dirty="0"/>
              <a:t>) sowie durch Handlungen mit Material (</a:t>
            </a:r>
            <a:r>
              <a:rPr lang="de-DE" i="1" dirty="0" err="1"/>
              <a:t>click</a:t>
            </a:r>
            <a:r>
              <a:rPr lang="de-DE" i="1" dirty="0"/>
              <a:t>) dargestellt werden (PIKAS, 2020).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i="1"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b="0" i="1" u="none" strike="noStrike" dirty="0">
                <a:solidFill>
                  <a:srgbClr val="222222"/>
                </a:solidFill>
                <a:effectLst/>
                <a:highlight>
                  <a:srgbClr val="FFFFFF"/>
                </a:highlight>
                <a:latin typeface="Open Sans" panose="020B0606030504020204" pitchFamily="34" charset="0"/>
              </a:rPr>
              <a:t>Die flexible Übersetzung innerhalb und zwischen verschiedenen Zahldarstellungen, auch zwischen ordinalen und kardinalen Zahldarstellungen, kann als Indikator für ein tragfähiges Zahlverständnis genutzt werden. Gleichzeitig stellt die Anforderung, Zahldarstellungen in andere Repräsentationen zu übersetzen, eine Förderungsmöglichkeit des Zahlverständnisses während gesamten Lernprozess dar.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i="1" u="none" strike="noStrike" dirty="0">
              <a:solidFill>
                <a:srgbClr val="222222"/>
              </a:solidFill>
              <a:effectLst/>
              <a:highlight>
                <a:srgbClr val="FFFFFF"/>
              </a:highligh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0" i="1" u="none" strike="noStrike" dirty="0">
                <a:solidFill>
                  <a:srgbClr val="222222"/>
                </a:solidFill>
                <a:effectLst/>
                <a:highlight>
                  <a:srgbClr val="FFFFFF"/>
                </a:highlight>
                <a:latin typeface="Open Sans" panose="020B0606030504020204" pitchFamily="34" charset="0"/>
              </a:rPr>
              <a:t>Aus diesem Grund ist auch die Darstellungsvernetzung ein zentrales Prinzip in </a:t>
            </a:r>
            <a:r>
              <a:rPr lang="de-DE" b="0" i="1" u="none" strike="noStrike" dirty="0" err="1">
                <a:solidFill>
                  <a:srgbClr val="222222"/>
                </a:solidFill>
                <a:effectLst/>
                <a:highlight>
                  <a:srgbClr val="FFFFFF"/>
                </a:highlight>
                <a:latin typeface="Open Sans" panose="020B0606030504020204" pitchFamily="34" charset="0"/>
              </a:rPr>
              <a:t>Divomath</a:t>
            </a:r>
            <a:r>
              <a:rPr lang="de-DE" b="0" i="1" u="none" strike="noStrike" dirty="0">
                <a:solidFill>
                  <a:srgbClr val="222222"/>
                </a:solidFill>
                <a:effectLst/>
                <a:highlight>
                  <a:srgbClr val="FFFFFF"/>
                </a:highlight>
                <a:latin typeface="Open Sans" panose="020B0606030504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i="0" u="none" strike="noStrike" dirty="0">
              <a:solidFill>
                <a:srgbClr val="222222"/>
              </a:solidFill>
              <a:effectLst/>
              <a:highlight>
                <a:srgbClr val="FFFFFF"/>
              </a:highlight>
              <a:latin typeface="Open Sans" panose="020B0606030504020204" pitchFamily="34" charset="0"/>
            </a:endParaRPr>
          </a:p>
          <a:p>
            <a:pPr marL="171450" indent="-171450">
              <a:buFont typeface="Arial" panose="020B0604020202020204" pitchFamily="34" charset="0"/>
              <a:buChar char="•"/>
            </a:pPr>
            <a:r>
              <a:rPr lang="de-DE" i="1" dirty="0"/>
              <a:t>Mathesprache: Mit Mathesprache ist die symbolische Darstellung einer Zahl gemeint. Eine Zahl kann in Normalform (23), aber auch durch die Schreibweise mit Zehnern und </a:t>
            </a:r>
            <a:r>
              <a:rPr lang="de-DE" i="1" dirty="0" err="1"/>
              <a:t>Einern</a:t>
            </a:r>
            <a:r>
              <a:rPr lang="de-DE" i="1" dirty="0"/>
              <a:t> (2Z 3E) oder als stellengerechte Zerlegung einer Zahl (20 + 3) dargestellt werden. </a:t>
            </a:r>
          </a:p>
          <a:p>
            <a:pPr marL="171450" indent="-171450">
              <a:buFont typeface="Arial" panose="020B0604020202020204" pitchFamily="34" charset="0"/>
              <a:buChar char="•"/>
            </a:pPr>
            <a:r>
              <a:rPr lang="de-DE" i="1" dirty="0"/>
              <a:t>Bilder: </a:t>
            </a:r>
            <a:r>
              <a:rPr lang="de-DE" sz="1200" i="1" kern="1200" dirty="0">
                <a:solidFill>
                  <a:schemeClr val="tx1"/>
                </a:solidFill>
                <a:effectLst/>
                <a:latin typeface="+mn-lt"/>
                <a:ea typeface="+mn-ea"/>
                <a:cs typeface="+mn-cs"/>
              </a:rPr>
              <a:t>Bei den bildlichen Darstellungen bieten sich solche an, in denen die Fünfer- und Zehnerstruktur bzw. später die Hunderter- und Tausenderstruktur deutlich wird.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i="1" kern="1200" dirty="0">
                <a:solidFill>
                  <a:schemeClr val="tx1"/>
                </a:solidFill>
                <a:effectLst/>
                <a:latin typeface="+mn-lt"/>
                <a:ea typeface="+mn-ea"/>
                <a:cs typeface="+mn-cs"/>
              </a:rPr>
              <a:t>Sprache: Das Sprechen von Zahlwörtern kann besonders herausfordernd sein. </a:t>
            </a:r>
            <a:r>
              <a:rPr lang="de-DE" b="0" i="1" u="none" strike="noStrike" dirty="0">
                <a:solidFill>
                  <a:srgbClr val="222222"/>
                </a:solidFill>
                <a:effectLst/>
                <a:latin typeface="Open Sans" panose="020B0606030504020204" pitchFamily="34" charset="0"/>
              </a:rPr>
              <a:t>Zum einen werden Zahlen im Deutschen invers gesprochen, d. h. die Sprechweise weicht von der Notation der Zahlen ab (gesprochen: </a:t>
            </a:r>
            <a:r>
              <a:rPr lang="de-DE" b="0" i="1" u="none" strike="noStrike" dirty="0">
                <a:solidFill>
                  <a:srgbClr val="92D050"/>
                </a:solidFill>
                <a:effectLst/>
                <a:latin typeface="Open Sans" panose="020B0606030504020204" pitchFamily="34" charset="0"/>
              </a:rPr>
              <a:t>drei</a:t>
            </a:r>
            <a:r>
              <a:rPr lang="de-DE" b="0" i="1" u="none" strike="noStrike" dirty="0">
                <a:solidFill>
                  <a:srgbClr val="222222"/>
                </a:solidFill>
                <a:effectLst/>
                <a:latin typeface="Open Sans" panose="020B0606030504020204" pitchFamily="34" charset="0"/>
              </a:rPr>
              <a:t>-und-zwanzig, aber 23 geschrieben), zum anderen werden manche Zahlen unregelmäßig gebildet (elf, zwölf, drei-zehn, vier-zehn). Um Schwierigkeiten bei der Zahlbildung zu begegnen, ist es daher besonders wichtig, dass die Lernenden materialgestützt sowie sprachlich unterstützt Einsicht in die Zerlegbarkeit von Zahlen entwickeln. </a:t>
            </a:r>
            <a:endParaRPr lang="de-DE" sz="1200" i="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i="1" kern="1200" dirty="0">
                <a:solidFill>
                  <a:schemeClr val="tx1"/>
                </a:solidFill>
                <a:effectLst/>
                <a:latin typeface="+mn-lt"/>
                <a:ea typeface="+mn-ea"/>
                <a:cs typeface="+mn-cs"/>
              </a:rPr>
              <a:t>Material: Während kleinere Zahlen häufig noch mit Alltagsmaterialien dargestellt werden, wird bei der Darstellung größerer Zahlen auf didaktische Materialien zurückgegriffen, die die Strukturen des Dezimalsystems berücksichtigen. Dazu zählt beispielsweise das Hunderterfeld oder </a:t>
            </a:r>
            <a:r>
              <a:rPr lang="de-DE" sz="1200" i="1" kern="1200" dirty="0" err="1">
                <a:solidFill>
                  <a:schemeClr val="tx1"/>
                </a:solidFill>
                <a:effectLst/>
                <a:latin typeface="+mn-lt"/>
                <a:ea typeface="+mn-ea"/>
                <a:cs typeface="+mn-cs"/>
              </a:rPr>
              <a:t>Dienes</a:t>
            </a:r>
            <a:r>
              <a:rPr lang="de-DE" sz="1200" i="1" kern="1200" dirty="0">
                <a:solidFill>
                  <a:schemeClr val="tx1"/>
                </a:solidFill>
                <a:effectLst/>
                <a:latin typeface="+mn-lt"/>
                <a:ea typeface="+mn-ea"/>
                <a:cs typeface="+mn-cs"/>
              </a:rPr>
              <a:t>-Material (Zehnersystemblöcke/Würfelmaterial) (PIKAS, 2020, S. 32).</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i="1" dirty="0"/>
              <a:t>(Quelle: Rechenschwierigkeiten vermeiden – Modul 3: Stellenwertverständnis F 55, </a:t>
            </a:r>
            <a:r>
              <a:rPr lang="de-DE" b="0" i="0" u="none" strike="noStrike" dirty="0">
                <a:solidFill>
                  <a:srgbClr val="327D87"/>
                </a:solidFill>
                <a:effectLst/>
                <a:latin typeface="Open Sans" panose="020B0606030504020204" pitchFamily="34" charset="0"/>
                <a:hlinkClick r:id="rId3"/>
              </a:rPr>
              <a:t>https://pikas.dzlm.de/node/591</a:t>
            </a:r>
            <a:r>
              <a:rPr lang="de-DE" i="1" dirty="0"/>
              <a:t>)</a:t>
            </a:r>
          </a:p>
          <a:p>
            <a:endParaRPr lang="de-DE"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11</a:t>
            </a:fld>
            <a:endParaRPr lang="de-DE"/>
          </a:p>
        </p:txBody>
      </p:sp>
    </p:spTree>
    <p:extLst>
      <p:ext uri="{BB962C8B-B14F-4D97-AF65-F5344CB8AC3E}">
        <p14:creationId xmlns:p14="http://schemas.microsoft.com/office/powerpoint/2010/main" val="3919268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2.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Zwischenfolie-Fortbildende_freie Gestaltung">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7B6518C6-78F8-8958-76D6-9B54E7F5D42C}"/>
              </a:ext>
            </a:extLst>
          </p:cNvPr>
          <p:cNvSpPr txBox="1"/>
          <p:nvPr userDrawn="1"/>
        </p:nvSpPr>
        <p:spPr>
          <a:xfrm>
            <a:off x="10280820" y="185351"/>
            <a:ext cx="1849395" cy="369332"/>
          </a:xfrm>
          <a:prstGeom prst="rect">
            <a:avLst/>
          </a:prstGeom>
          <a:solidFill>
            <a:schemeClr val="bg1"/>
          </a:solidFill>
        </p:spPr>
        <p:txBody>
          <a:bodyPr wrap="square" rtlCol="0">
            <a:spAutoFit/>
          </a:bodyPr>
          <a:lstStyle/>
          <a:p>
            <a:pPr marL="9525" indent="-9525" algn="l">
              <a:spcBef>
                <a:spcPts val="400"/>
              </a:spcBef>
            </a:pPr>
            <a:endParaRPr lang="de-DE" sz="1800" dirty="0">
              <a:latin typeface="Calibri"/>
              <a:cs typeface="Calibri"/>
            </a:endParaRPr>
          </a:p>
        </p:txBody>
      </p:sp>
      <p:sp>
        <p:nvSpPr>
          <p:cNvPr id="2" name="Titelplatzhalter 3">
            <a:extLst>
              <a:ext uri="{FF2B5EF4-FFF2-40B4-BE49-F238E27FC236}">
                <a16:creationId xmlns:a16="http://schemas.microsoft.com/office/drawing/2014/main" id="{3F3A6A3C-9B92-52F6-1658-41D24638AA17}"/>
              </a:ext>
            </a:extLst>
          </p:cNvPr>
          <p:cNvSpPr>
            <a:spLocks noGrp="1"/>
          </p:cNvSpPr>
          <p:nvPr>
            <p:ph type="title"/>
          </p:nvPr>
        </p:nvSpPr>
        <p:spPr>
          <a:xfrm>
            <a:off x="252000" y="324000"/>
            <a:ext cx="11688000" cy="396000"/>
          </a:xfrm>
          <a:prstGeom prst="rect">
            <a:avLst/>
          </a:prstGeom>
        </p:spPr>
        <p:txBody>
          <a:bodyPr vert="horz" lIns="0" tIns="0" rIns="0" bIns="0" rtlCol="0" anchor="t" anchorCtr="0">
            <a:noAutofit/>
          </a:bodyPr>
          <a:lstStyle/>
          <a:p>
            <a:r>
              <a:rPr lang="de-DE"/>
              <a:t>Mastertitelformat bearbeiten</a:t>
            </a:r>
            <a:endParaRPr lang="de-DE" dirty="0"/>
          </a:p>
        </p:txBody>
      </p:sp>
    </p:spTree>
    <p:extLst>
      <p:ext uri="{BB962C8B-B14F-4D97-AF65-F5344CB8AC3E}">
        <p14:creationId xmlns:p14="http://schemas.microsoft.com/office/powerpoint/2010/main" val="18761584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folie mit Bild">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2E4CA37D-4AFF-CD40-9D00-226DBADC01D8}"/>
              </a:ext>
            </a:extLst>
          </p:cNvPr>
          <p:cNvPicPr>
            <a:picLocks/>
          </p:cNvPicPr>
          <p:nvPr userDrawn="1"/>
        </p:nvPicPr>
        <p:blipFill>
          <a:blip r:embed="rId2"/>
          <a:stretch>
            <a:fillRect/>
          </a:stretch>
        </p:blipFill>
        <p:spPr>
          <a:xfrm>
            <a:off x="0" y="1347371"/>
            <a:ext cx="12192000" cy="2488673"/>
          </a:xfrm>
          <a:prstGeom prst="rect">
            <a:avLst/>
          </a:prstGeom>
        </p:spPr>
      </p:pic>
      <p:sp>
        <p:nvSpPr>
          <p:cNvPr id="19" name="Rechteck 18">
            <a:extLst>
              <a:ext uri="{FF2B5EF4-FFF2-40B4-BE49-F238E27FC236}">
                <a16:creationId xmlns:a16="http://schemas.microsoft.com/office/drawing/2014/main" id="{D36BC334-6FD1-1A40-8825-BAF30D28767D}"/>
              </a:ext>
            </a:extLst>
          </p:cNvPr>
          <p:cNvSpPr/>
          <p:nvPr userDrawn="1"/>
        </p:nvSpPr>
        <p:spPr>
          <a:xfrm>
            <a:off x="325376" y="3167743"/>
            <a:ext cx="11464843" cy="58020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7" name="Untertitel 2">
            <a:extLst>
              <a:ext uri="{FF2B5EF4-FFF2-40B4-BE49-F238E27FC236}">
                <a16:creationId xmlns:a16="http://schemas.microsoft.com/office/drawing/2014/main" id="{D2BC6747-6E7B-4347-9DAE-C03322AB17CC}"/>
              </a:ext>
            </a:extLst>
          </p:cNvPr>
          <p:cNvSpPr>
            <a:spLocks noGrp="1"/>
          </p:cNvSpPr>
          <p:nvPr>
            <p:ph type="subTitle" idx="1" hasCustomPrompt="1"/>
          </p:nvPr>
        </p:nvSpPr>
        <p:spPr>
          <a:xfrm>
            <a:off x="325376" y="4222526"/>
            <a:ext cx="11464843" cy="876659"/>
          </a:xfrm>
          <a:prstGeom prst="rect">
            <a:avLst/>
          </a:prstGeom>
        </p:spPr>
        <p:txBody>
          <a:bodyPr>
            <a:norm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22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 1</a:t>
            </a:r>
          </a:p>
        </p:txBody>
      </p:sp>
      <p:sp>
        <p:nvSpPr>
          <p:cNvPr id="6" name="Titel 1">
            <a:extLst>
              <a:ext uri="{FF2B5EF4-FFF2-40B4-BE49-F238E27FC236}">
                <a16:creationId xmlns:a16="http://schemas.microsoft.com/office/drawing/2014/main" id="{B297FD74-E173-FE4F-93A9-11A0DF79436D}"/>
              </a:ext>
            </a:extLst>
          </p:cNvPr>
          <p:cNvSpPr>
            <a:spLocks noGrp="1"/>
          </p:cNvSpPr>
          <p:nvPr>
            <p:ph type="ctrTitle" hasCustomPrompt="1"/>
          </p:nvPr>
        </p:nvSpPr>
        <p:spPr>
          <a:xfrm>
            <a:off x="325376" y="1773667"/>
            <a:ext cx="11464843" cy="1975784"/>
          </a:xfrm>
          <a:prstGeom prst="rect">
            <a:avLst/>
          </a:prstGeom>
        </p:spPr>
        <p:txBody>
          <a:bodyPr anchor="b">
            <a:normAutofit/>
          </a:bodyPr>
          <a:lstStyle>
            <a:lvl1pPr algn="ctr">
              <a:defRPr sz="2800" b="0" i="0">
                <a:solidFill>
                  <a:srgbClr val="327D87"/>
                </a:solidFill>
                <a:latin typeface="Arial" panose="020B0604020202020204" pitchFamily="34" charset="0"/>
                <a:cs typeface="Arial" panose="020B0604020202020204" pitchFamily="34" charset="0"/>
              </a:defRPr>
            </a:lvl1pPr>
          </a:lstStyle>
          <a:p>
            <a:r>
              <a:rPr lang="de-DE" dirty="0"/>
              <a:t>MASTERTITELFORMAT BEARBEITEN</a:t>
            </a:r>
          </a:p>
        </p:txBody>
      </p:sp>
      <p:pic>
        <p:nvPicPr>
          <p:cNvPr id="8" name="Grafik 7">
            <a:extLst>
              <a:ext uri="{FF2B5EF4-FFF2-40B4-BE49-F238E27FC236}">
                <a16:creationId xmlns:a16="http://schemas.microsoft.com/office/drawing/2014/main" id="{36ED114E-39A2-B441-A495-D46442195B5F}"/>
              </a:ext>
            </a:extLst>
          </p:cNvPr>
          <p:cNvPicPr>
            <a:picLocks noChangeAspect="1"/>
          </p:cNvPicPr>
          <p:nvPr userDrawn="1"/>
        </p:nvPicPr>
        <p:blipFill>
          <a:blip r:embed="rId3"/>
          <a:stretch>
            <a:fillRect/>
          </a:stretch>
        </p:blipFill>
        <p:spPr>
          <a:xfrm>
            <a:off x="325376" y="103044"/>
            <a:ext cx="3070800" cy="1160340"/>
          </a:xfrm>
          <a:prstGeom prst="rect">
            <a:avLst/>
          </a:prstGeom>
        </p:spPr>
      </p:pic>
      <p:pic>
        <p:nvPicPr>
          <p:cNvPr id="10" name="Grafik 9">
            <a:extLst>
              <a:ext uri="{FF2B5EF4-FFF2-40B4-BE49-F238E27FC236}">
                <a16:creationId xmlns:a16="http://schemas.microsoft.com/office/drawing/2014/main" id="{19D352EF-A16F-BF4D-8B19-222D9975B4C6}"/>
              </a:ext>
            </a:extLst>
          </p:cNvPr>
          <p:cNvPicPr>
            <a:picLocks noChangeAspect="1"/>
          </p:cNvPicPr>
          <p:nvPr userDrawn="1"/>
        </p:nvPicPr>
        <p:blipFill>
          <a:blip r:embed="rId4"/>
          <a:stretch>
            <a:fillRect/>
          </a:stretch>
        </p:blipFill>
        <p:spPr>
          <a:xfrm>
            <a:off x="9957199" y="6058658"/>
            <a:ext cx="2041200" cy="451828"/>
          </a:xfrm>
          <a:prstGeom prst="rect">
            <a:avLst/>
          </a:prstGeom>
        </p:spPr>
      </p:pic>
      <p:pic>
        <p:nvPicPr>
          <p:cNvPr id="11" name="Grafik 10">
            <a:extLst>
              <a:ext uri="{FF2B5EF4-FFF2-40B4-BE49-F238E27FC236}">
                <a16:creationId xmlns:a16="http://schemas.microsoft.com/office/drawing/2014/main" id="{35CA4E71-1757-F14F-B344-CAC528132383}"/>
              </a:ext>
            </a:extLst>
          </p:cNvPr>
          <p:cNvPicPr>
            <a:picLocks noChangeAspect="1"/>
          </p:cNvPicPr>
          <p:nvPr userDrawn="1"/>
        </p:nvPicPr>
        <p:blipFill>
          <a:blip r:embed="rId5"/>
          <a:stretch>
            <a:fillRect/>
          </a:stretch>
        </p:blipFill>
        <p:spPr>
          <a:xfrm>
            <a:off x="203469" y="6049009"/>
            <a:ext cx="2304000" cy="471126"/>
          </a:xfrm>
          <a:prstGeom prst="rect">
            <a:avLst/>
          </a:prstGeom>
        </p:spPr>
      </p:pic>
      <p:pic>
        <p:nvPicPr>
          <p:cNvPr id="12" name="Grafik 11">
            <a:extLst>
              <a:ext uri="{FF2B5EF4-FFF2-40B4-BE49-F238E27FC236}">
                <a16:creationId xmlns:a16="http://schemas.microsoft.com/office/drawing/2014/main" id="{6BA6BC30-95EA-E24B-AC8A-6CBAA4547555}"/>
              </a:ext>
            </a:extLst>
          </p:cNvPr>
          <p:cNvPicPr>
            <a:picLocks noChangeAspect="1"/>
          </p:cNvPicPr>
          <p:nvPr userDrawn="1"/>
        </p:nvPicPr>
        <p:blipFill>
          <a:blip r:embed="rId6"/>
          <a:stretch>
            <a:fillRect/>
          </a:stretch>
        </p:blipFill>
        <p:spPr>
          <a:xfrm>
            <a:off x="2852827" y="6099025"/>
            <a:ext cx="1864800" cy="371095"/>
          </a:xfrm>
          <a:prstGeom prst="rect">
            <a:avLst/>
          </a:prstGeom>
        </p:spPr>
      </p:pic>
      <p:cxnSp>
        <p:nvCxnSpPr>
          <p:cNvPr id="13" name="Gerade Verbindung 12">
            <a:extLst>
              <a:ext uri="{FF2B5EF4-FFF2-40B4-BE49-F238E27FC236}">
                <a16:creationId xmlns:a16="http://schemas.microsoft.com/office/drawing/2014/main" id="{6CCDD94E-CC7B-0846-9D6B-3CCDCA316FFC}"/>
              </a:ext>
            </a:extLst>
          </p:cNvPr>
          <p:cNvCxnSpPr>
            <a:cxnSpLocks/>
          </p:cNvCxnSpPr>
          <p:nvPr userDrawn="1"/>
        </p:nvCxnSpPr>
        <p:spPr>
          <a:xfrm>
            <a:off x="193954" y="5881034"/>
            <a:ext cx="11872047"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4" name="Textplatzhalter 2">
            <a:extLst>
              <a:ext uri="{FF2B5EF4-FFF2-40B4-BE49-F238E27FC236}">
                <a16:creationId xmlns:a16="http://schemas.microsoft.com/office/drawing/2014/main" id="{1929A247-8EAA-8D4D-A15C-210407BB7114}"/>
              </a:ext>
            </a:extLst>
          </p:cNvPr>
          <p:cNvSpPr>
            <a:spLocks noGrp="1"/>
          </p:cNvSpPr>
          <p:nvPr>
            <p:ph type="body" idx="10" hasCustomPrompt="1"/>
          </p:nvPr>
        </p:nvSpPr>
        <p:spPr>
          <a:xfrm>
            <a:off x="325376" y="4827041"/>
            <a:ext cx="11464843" cy="727070"/>
          </a:xfrm>
          <a:prstGeom prst="rect">
            <a:avLst/>
          </a:prstGeom>
        </p:spPr>
        <p:txBody>
          <a:bodyPr>
            <a:normAutofit/>
          </a:bodyPr>
          <a:lstStyle>
            <a:lvl1pPr marL="0" indent="0" algn="ctr">
              <a:buNone/>
              <a:defRPr sz="18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Master-Untertitel 2</a:t>
            </a:r>
          </a:p>
        </p:txBody>
      </p:sp>
      <p:pic>
        <p:nvPicPr>
          <p:cNvPr id="21" name="Grafik 20">
            <a:extLst>
              <a:ext uri="{FF2B5EF4-FFF2-40B4-BE49-F238E27FC236}">
                <a16:creationId xmlns:a16="http://schemas.microsoft.com/office/drawing/2014/main" id="{E51E040C-A167-534E-94A6-7F102A9A248E}"/>
              </a:ext>
            </a:extLst>
          </p:cNvPr>
          <p:cNvPicPr>
            <a:picLocks noChangeAspect="1"/>
          </p:cNvPicPr>
          <p:nvPr userDrawn="1"/>
        </p:nvPicPr>
        <p:blipFill>
          <a:blip r:embed="rId7"/>
          <a:stretch>
            <a:fillRect/>
          </a:stretch>
        </p:blipFill>
        <p:spPr>
          <a:xfrm>
            <a:off x="5062985" y="6122423"/>
            <a:ext cx="2768400" cy="324298"/>
          </a:xfrm>
          <a:prstGeom prst="rect">
            <a:avLst/>
          </a:prstGeom>
        </p:spPr>
      </p:pic>
      <p:pic>
        <p:nvPicPr>
          <p:cNvPr id="27" name="Grafik 26">
            <a:extLst>
              <a:ext uri="{FF2B5EF4-FFF2-40B4-BE49-F238E27FC236}">
                <a16:creationId xmlns:a16="http://schemas.microsoft.com/office/drawing/2014/main" id="{9B961665-1F46-1441-A5FF-E7D2784C221E}"/>
              </a:ext>
            </a:extLst>
          </p:cNvPr>
          <p:cNvPicPr>
            <a:picLocks/>
          </p:cNvPicPr>
          <p:nvPr userDrawn="1"/>
        </p:nvPicPr>
        <p:blipFill>
          <a:blip r:embed="rId8"/>
          <a:stretch>
            <a:fillRect/>
          </a:stretch>
        </p:blipFill>
        <p:spPr>
          <a:xfrm>
            <a:off x="8176743" y="6094072"/>
            <a:ext cx="1435100" cy="381000"/>
          </a:xfrm>
          <a:prstGeom prst="rect">
            <a:avLst/>
          </a:prstGeom>
        </p:spPr>
      </p:pic>
    </p:spTree>
    <p:extLst>
      <p:ext uri="{BB962C8B-B14F-4D97-AF65-F5344CB8AC3E}">
        <p14:creationId xmlns:p14="http://schemas.microsoft.com/office/powerpoint/2010/main" val="2497386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folie ohne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70870D-8B72-B344-A348-AF94320F7375}"/>
              </a:ext>
            </a:extLst>
          </p:cNvPr>
          <p:cNvSpPr>
            <a:spLocks noGrp="1"/>
          </p:cNvSpPr>
          <p:nvPr>
            <p:ph type="ctrTitle"/>
          </p:nvPr>
        </p:nvSpPr>
        <p:spPr>
          <a:xfrm>
            <a:off x="1524000" y="1534179"/>
            <a:ext cx="9144000" cy="1975784"/>
          </a:xfrm>
          <a:prstGeom prst="rect">
            <a:avLst/>
          </a:prstGeom>
        </p:spPr>
        <p:txBody>
          <a:bodyPr anchor="b">
            <a:normAutofit/>
          </a:bodyPr>
          <a:lstStyle>
            <a:lvl1pPr algn="ctr">
              <a:defRPr sz="4000" b="1">
                <a:latin typeface="Arial" panose="020B0604020202020204" pitchFamily="34" charset="0"/>
                <a:cs typeface="Arial" panose="020B0604020202020204" pitchFamily="34" charset="0"/>
              </a:defRPr>
            </a:lvl1pPr>
          </a:lstStyle>
          <a:p>
            <a:r>
              <a:rPr lang="de-DE" dirty="0"/>
              <a:t>Mastertitelformat bearbeiten</a:t>
            </a:r>
          </a:p>
        </p:txBody>
      </p:sp>
      <p:sp>
        <p:nvSpPr>
          <p:cNvPr id="3" name="Untertitel 2">
            <a:extLst>
              <a:ext uri="{FF2B5EF4-FFF2-40B4-BE49-F238E27FC236}">
                <a16:creationId xmlns:a16="http://schemas.microsoft.com/office/drawing/2014/main" id="{B3E8FEC9-EC93-9C4C-9C18-27444ECE3F3A}"/>
              </a:ext>
            </a:extLst>
          </p:cNvPr>
          <p:cNvSpPr>
            <a:spLocks noGrp="1"/>
          </p:cNvSpPr>
          <p:nvPr>
            <p:ph type="subTitle" idx="1" hasCustomPrompt="1"/>
          </p:nvPr>
        </p:nvSpPr>
        <p:spPr>
          <a:xfrm>
            <a:off x="1524000" y="3602039"/>
            <a:ext cx="9144000" cy="626288"/>
          </a:xfrm>
          <a:prstGeom prst="rect">
            <a:avLst/>
          </a:prstGeom>
        </p:spPr>
        <p:txBody>
          <a:bodyPr>
            <a:no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 1</a:t>
            </a:r>
          </a:p>
        </p:txBody>
      </p:sp>
      <p:sp>
        <p:nvSpPr>
          <p:cNvPr id="19" name="Textplatzhalter 2">
            <a:extLst>
              <a:ext uri="{FF2B5EF4-FFF2-40B4-BE49-F238E27FC236}">
                <a16:creationId xmlns:a16="http://schemas.microsoft.com/office/drawing/2014/main" id="{D4F97576-CF87-FB43-AD75-9CD188C5704D}"/>
              </a:ext>
            </a:extLst>
          </p:cNvPr>
          <p:cNvSpPr>
            <a:spLocks noGrp="1"/>
          </p:cNvSpPr>
          <p:nvPr>
            <p:ph type="body" idx="10" hasCustomPrompt="1"/>
          </p:nvPr>
        </p:nvSpPr>
        <p:spPr>
          <a:xfrm>
            <a:off x="1524000" y="4321846"/>
            <a:ext cx="9144000" cy="1179692"/>
          </a:xfrm>
          <a:prstGeom prst="rect">
            <a:avLst/>
          </a:prstGeom>
        </p:spPr>
        <p:txBody>
          <a:bodyPr>
            <a:normAutofit/>
          </a:bodyPr>
          <a:lstStyle>
            <a:lvl1pPr marL="0" indent="0" algn="ctr">
              <a:buNone/>
              <a:defRPr sz="20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Master-Untertitel 2</a:t>
            </a:r>
          </a:p>
        </p:txBody>
      </p:sp>
      <p:cxnSp>
        <p:nvCxnSpPr>
          <p:cNvPr id="18" name="Gerade Verbindung 17">
            <a:extLst>
              <a:ext uri="{FF2B5EF4-FFF2-40B4-BE49-F238E27FC236}">
                <a16:creationId xmlns:a16="http://schemas.microsoft.com/office/drawing/2014/main" id="{D12FD106-4C81-5447-A14E-1A71B4162FDE}"/>
              </a:ext>
            </a:extLst>
          </p:cNvPr>
          <p:cNvCxnSpPr>
            <a:cxnSpLocks/>
          </p:cNvCxnSpPr>
          <p:nvPr userDrawn="1"/>
        </p:nvCxnSpPr>
        <p:spPr>
          <a:xfrm>
            <a:off x="193954" y="5881034"/>
            <a:ext cx="11872047"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1" name="Gerade Verbindung 20">
            <a:extLst>
              <a:ext uri="{FF2B5EF4-FFF2-40B4-BE49-F238E27FC236}">
                <a16:creationId xmlns:a16="http://schemas.microsoft.com/office/drawing/2014/main" id="{6E7B7BCE-3948-0141-9D81-CF74D90E81E0}"/>
              </a:ext>
            </a:extLst>
          </p:cNvPr>
          <p:cNvCxnSpPr>
            <a:cxnSpLocks/>
          </p:cNvCxnSpPr>
          <p:nvPr userDrawn="1"/>
        </p:nvCxnSpPr>
        <p:spPr>
          <a:xfrm>
            <a:off x="193954" y="3550359"/>
            <a:ext cx="11872047"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4" name="Grafik 3">
            <a:extLst>
              <a:ext uri="{FF2B5EF4-FFF2-40B4-BE49-F238E27FC236}">
                <a16:creationId xmlns:a16="http://schemas.microsoft.com/office/drawing/2014/main" id="{EEA85FCE-E765-8C36-087D-A16567061152}"/>
              </a:ext>
            </a:extLst>
          </p:cNvPr>
          <p:cNvPicPr>
            <a:picLocks noChangeAspect="1"/>
          </p:cNvPicPr>
          <p:nvPr userDrawn="1"/>
        </p:nvPicPr>
        <p:blipFill>
          <a:blip r:embed="rId2"/>
          <a:stretch>
            <a:fillRect/>
          </a:stretch>
        </p:blipFill>
        <p:spPr>
          <a:xfrm>
            <a:off x="325376" y="103044"/>
            <a:ext cx="3070800" cy="1160340"/>
          </a:xfrm>
          <a:prstGeom prst="rect">
            <a:avLst/>
          </a:prstGeom>
        </p:spPr>
      </p:pic>
      <p:pic>
        <p:nvPicPr>
          <p:cNvPr id="5" name="Grafik 4">
            <a:extLst>
              <a:ext uri="{FF2B5EF4-FFF2-40B4-BE49-F238E27FC236}">
                <a16:creationId xmlns:a16="http://schemas.microsoft.com/office/drawing/2014/main" id="{6BB51E3C-4DC4-CCE6-7B25-32C6BDDD5D00}"/>
              </a:ext>
            </a:extLst>
          </p:cNvPr>
          <p:cNvPicPr>
            <a:picLocks noChangeAspect="1"/>
          </p:cNvPicPr>
          <p:nvPr userDrawn="1"/>
        </p:nvPicPr>
        <p:blipFill>
          <a:blip r:embed="rId3"/>
          <a:stretch>
            <a:fillRect/>
          </a:stretch>
        </p:blipFill>
        <p:spPr>
          <a:xfrm>
            <a:off x="9957199" y="6058658"/>
            <a:ext cx="2041200" cy="451828"/>
          </a:xfrm>
          <a:prstGeom prst="rect">
            <a:avLst/>
          </a:prstGeom>
        </p:spPr>
      </p:pic>
      <p:pic>
        <p:nvPicPr>
          <p:cNvPr id="6" name="Grafik 5">
            <a:extLst>
              <a:ext uri="{FF2B5EF4-FFF2-40B4-BE49-F238E27FC236}">
                <a16:creationId xmlns:a16="http://schemas.microsoft.com/office/drawing/2014/main" id="{15731008-DEF7-25CA-2339-87E7D15F3510}"/>
              </a:ext>
            </a:extLst>
          </p:cNvPr>
          <p:cNvPicPr>
            <a:picLocks noChangeAspect="1"/>
          </p:cNvPicPr>
          <p:nvPr userDrawn="1"/>
        </p:nvPicPr>
        <p:blipFill>
          <a:blip r:embed="rId4"/>
          <a:stretch>
            <a:fillRect/>
          </a:stretch>
        </p:blipFill>
        <p:spPr>
          <a:xfrm>
            <a:off x="203469" y="6049009"/>
            <a:ext cx="2304000" cy="471126"/>
          </a:xfrm>
          <a:prstGeom prst="rect">
            <a:avLst/>
          </a:prstGeom>
        </p:spPr>
      </p:pic>
      <p:pic>
        <p:nvPicPr>
          <p:cNvPr id="7" name="Grafik 6">
            <a:extLst>
              <a:ext uri="{FF2B5EF4-FFF2-40B4-BE49-F238E27FC236}">
                <a16:creationId xmlns:a16="http://schemas.microsoft.com/office/drawing/2014/main" id="{97DFB26F-61C2-022F-A4B3-62FB9A4DF2F5}"/>
              </a:ext>
            </a:extLst>
          </p:cNvPr>
          <p:cNvPicPr>
            <a:picLocks noChangeAspect="1"/>
          </p:cNvPicPr>
          <p:nvPr userDrawn="1"/>
        </p:nvPicPr>
        <p:blipFill>
          <a:blip r:embed="rId5"/>
          <a:stretch>
            <a:fillRect/>
          </a:stretch>
        </p:blipFill>
        <p:spPr>
          <a:xfrm>
            <a:off x="2852827" y="6099025"/>
            <a:ext cx="1864800" cy="371095"/>
          </a:xfrm>
          <a:prstGeom prst="rect">
            <a:avLst/>
          </a:prstGeom>
        </p:spPr>
      </p:pic>
      <p:cxnSp>
        <p:nvCxnSpPr>
          <p:cNvPr id="8" name="Gerade Verbindung 7">
            <a:extLst>
              <a:ext uri="{FF2B5EF4-FFF2-40B4-BE49-F238E27FC236}">
                <a16:creationId xmlns:a16="http://schemas.microsoft.com/office/drawing/2014/main" id="{A9C13DB4-9CE4-2FF7-966C-E3D2B6ECF559}"/>
              </a:ext>
            </a:extLst>
          </p:cNvPr>
          <p:cNvCxnSpPr>
            <a:cxnSpLocks/>
          </p:cNvCxnSpPr>
          <p:nvPr userDrawn="1"/>
        </p:nvCxnSpPr>
        <p:spPr>
          <a:xfrm>
            <a:off x="193954" y="5881034"/>
            <a:ext cx="11872047"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9" name="Grafik 8">
            <a:extLst>
              <a:ext uri="{FF2B5EF4-FFF2-40B4-BE49-F238E27FC236}">
                <a16:creationId xmlns:a16="http://schemas.microsoft.com/office/drawing/2014/main" id="{4BAD0257-0A03-8940-D744-03FA58DF9941}"/>
              </a:ext>
            </a:extLst>
          </p:cNvPr>
          <p:cNvPicPr>
            <a:picLocks noChangeAspect="1"/>
          </p:cNvPicPr>
          <p:nvPr userDrawn="1"/>
        </p:nvPicPr>
        <p:blipFill>
          <a:blip r:embed="rId6"/>
          <a:stretch>
            <a:fillRect/>
          </a:stretch>
        </p:blipFill>
        <p:spPr>
          <a:xfrm>
            <a:off x="5062985" y="6122423"/>
            <a:ext cx="2768400" cy="324298"/>
          </a:xfrm>
          <a:prstGeom prst="rect">
            <a:avLst/>
          </a:prstGeom>
        </p:spPr>
      </p:pic>
      <p:pic>
        <p:nvPicPr>
          <p:cNvPr id="10" name="Grafik 9">
            <a:extLst>
              <a:ext uri="{FF2B5EF4-FFF2-40B4-BE49-F238E27FC236}">
                <a16:creationId xmlns:a16="http://schemas.microsoft.com/office/drawing/2014/main" id="{70802A97-6D00-797D-3A00-15E65B3586F3}"/>
              </a:ext>
            </a:extLst>
          </p:cNvPr>
          <p:cNvPicPr>
            <a:picLocks/>
          </p:cNvPicPr>
          <p:nvPr userDrawn="1"/>
        </p:nvPicPr>
        <p:blipFill>
          <a:blip r:embed="rId7"/>
          <a:stretch>
            <a:fillRect/>
          </a:stretch>
        </p:blipFill>
        <p:spPr>
          <a:xfrm>
            <a:off x="8176743" y="6094072"/>
            <a:ext cx="1435100" cy="381000"/>
          </a:xfrm>
          <a:prstGeom prst="rect">
            <a:avLst/>
          </a:prstGeom>
        </p:spPr>
      </p:pic>
    </p:spTree>
    <p:extLst>
      <p:ext uri="{BB962C8B-B14F-4D97-AF65-F5344CB8AC3E}">
        <p14:creationId xmlns:p14="http://schemas.microsoft.com/office/powerpoint/2010/main" val="1453198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orschlag Zeitstruktur">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5"/>
            <a:ext cx="12192000" cy="5787737"/>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461898" y="382774"/>
            <a:ext cx="9346012"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Vorschlag für Zeitstruktur</a:t>
            </a:r>
          </a:p>
        </p:txBody>
      </p:sp>
      <p:sp>
        <p:nvSpPr>
          <p:cNvPr id="15" name="Rechteck 14">
            <a:extLst>
              <a:ext uri="{FF2B5EF4-FFF2-40B4-BE49-F238E27FC236}">
                <a16:creationId xmlns:a16="http://schemas.microsoft.com/office/drawing/2014/main" id="{7A2DE4E8-0779-3840-9FA1-229CAB4C9154}"/>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773680" y="6338729"/>
            <a:ext cx="27432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r>
              <a:rPr lang="de-DE"/>
              <a:t>Januar 2024</a:t>
            </a:r>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8610600" y="6352796"/>
            <a:ext cx="27432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4671357" y="6338729"/>
            <a:ext cx="27432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sz="1200" dirty="0">
                <a:solidFill>
                  <a:schemeClr val="bg2">
                    <a:lumMod val="50000"/>
                  </a:schemeClr>
                </a:solidFill>
                <a:latin typeface="Arial" panose="020B0604020202020204" pitchFamily="34" charset="0"/>
                <a:cs typeface="Arial" panose="020B0604020202020204" pitchFamily="34" charset="0"/>
              </a:rPr>
              <a:t>© PIKAS (</a:t>
            </a:r>
            <a:r>
              <a:rPr lang="de-DE" sz="1200" dirty="0" err="1">
                <a:solidFill>
                  <a:schemeClr val="bg2">
                    <a:lumMod val="50000"/>
                  </a:schemeClr>
                </a:solidFill>
                <a:latin typeface="Arial" panose="020B0604020202020204" pitchFamily="34" charset="0"/>
                <a:cs typeface="Arial" panose="020B0604020202020204" pitchFamily="34" charset="0"/>
              </a:rPr>
              <a:t>pikas.dzlm.de</a:t>
            </a:r>
            <a:r>
              <a:rPr lang="de-DE" sz="1200" dirty="0">
                <a:solidFill>
                  <a:schemeClr val="bg2">
                    <a:lumMod val="50000"/>
                  </a:schemeClr>
                </a:solidFill>
                <a:latin typeface="Arial" panose="020B0604020202020204" pitchFamily="34" charset="0"/>
                <a:cs typeface="Arial" panose="020B0604020202020204" pitchFamily="34" charset="0"/>
              </a:rPr>
              <a:t>)  </a:t>
            </a:r>
            <a:endParaRPr lang="de-DE" sz="1200" dirty="0">
              <a:solidFill>
                <a:schemeClr val="bg2">
                  <a:lumMod val="50000"/>
                </a:schemeClr>
              </a:solidFill>
            </a:endParaRPr>
          </a:p>
        </p:txBody>
      </p:sp>
      <p:graphicFrame>
        <p:nvGraphicFramePr>
          <p:cNvPr id="7" name="Tabelle 7">
            <a:extLst>
              <a:ext uri="{FF2B5EF4-FFF2-40B4-BE49-F238E27FC236}">
                <a16:creationId xmlns:a16="http://schemas.microsoft.com/office/drawing/2014/main" id="{B4BE65E5-FA1C-3847-801F-BD8CFCB43029}"/>
              </a:ext>
            </a:extLst>
          </p:cNvPr>
          <p:cNvGraphicFramePr>
            <a:graphicFrameLocks noGrp="1"/>
          </p:cNvGraphicFramePr>
          <p:nvPr userDrawn="1">
            <p:extLst>
              <p:ext uri="{D42A27DB-BD31-4B8C-83A1-F6EECF244321}">
                <p14:modId xmlns:p14="http://schemas.microsoft.com/office/powerpoint/2010/main" val="4069058490"/>
              </p:ext>
            </p:extLst>
          </p:nvPr>
        </p:nvGraphicFramePr>
        <p:xfrm>
          <a:off x="1461897" y="1278082"/>
          <a:ext cx="9346012" cy="4897746"/>
        </p:xfrm>
        <a:graphic>
          <a:graphicData uri="http://schemas.openxmlformats.org/drawingml/2006/table">
            <a:tbl>
              <a:tblPr firstRow="1" bandRow="1">
                <a:tableStyleId>{5C22544A-7EE6-4342-B048-85BDC9FD1C3A}</a:tableStyleId>
              </a:tblPr>
              <a:tblGrid>
                <a:gridCol w="1454924">
                  <a:extLst>
                    <a:ext uri="{9D8B030D-6E8A-4147-A177-3AD203B41FA5}">
                      <a16:colId xmlns:a16="http://schemas.microsoft.com/office/drawing/2014/main" val="2451071188"/>
                    </a:ext>
                  </a:extLst>
                </a:gridCol>
                <a:gridCol w="5509549">
                  <a:extLst>
                    <a:ext uri="{9D8B030D-6E8A-4147-A177-3AD203B41FA5}">
                      <a16:colId xmlns:a16="http://schemas.microsoft.com/office/drawing/2014/main" val="4131643764"/>
                    </a:ext>
                  </a:extLst>
                </a:gridCol>
                <a:gridCol w="2381539">
                  <a:extLst>
                    <a:ext uri="{9D8B030D-6E8A-4147-A177-3AD203B41FA5}">
                      <a16:colId xmlns:a16="http://schemas.microsoft.com/office/drawing/2014/main" val="4078067269"/>
                    </a:ext>
                  </a:extLst>
                </a:gridCol>
              </a:tblGrid>
              <a:tr h="261351">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ZEIT</a:t>
                      </a: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INHALT / AKTIVITÄT</a:t>
                      </a: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MATERIAL / MEDIEN</a:t>
                      </a: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781870"/>
                  </a:ext>
                </a:extLst>
              </a:tr>
              <a:tr h="609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1. Phase:</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p>
                      <a:pPr algn="ctr"/>
                      <a:endParaRPr lang="de-DE" sz="1400" dirty="0">
                        <a:latin typeface="Arial" panose="020B0604020202020204" pitchFamily="34" charset="0"/>
                        <a:ea typeface="Roboto" panose="02000000000000000000" pitchFamily="2" charset="0"/>
                        <a:cs typeface="Arial" panose="020B0604020202020204" pitchFamily="34" charset="0"/>
                      </a:endParaRP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Hintergründe zum gemeinsamen Gegenstand (ca. 10 min)</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a:latin typeface="Arial" panose="020B0604020202020204" pitchFamily="34" charset="0"/>
                        <a:cs typeface="Arial" panose="020B0604020202020204" pitchFamily="34" charset="0"/>
                      </a:endParaRP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2652488"/>
                  </a:ext>
                </a:extLst>
              </a:tr>
              <a:tr h="609600">
                <a:tc>
                  <a:txBody>
                    <a:bodyPr/>
                    <a:lstStyle/>
                    <a:p>
                      <a:pPr algn="ctr">
                        <a:lnSpc>
                          <a:spcPct val="100000"/>
                        </a:lnSpc>
                        <a:spcAft>
                          <a:spcPts val="1200"/>
                        </a:spcAft>
                      </a:pPr>
                      <a:r>
                        <a:rPr lang="de-DE" sz="1200" dirty="0">
                          <a:effectLst/>
                          <a:latin typeface="Arial" panose="020B0604020202020204" pitchFamily="34" charset="0"/>
                          <a:ea typeface="Roboto" panose="02000000000000000000" pitchFamily="2" charset="0"/>
                          <a:cs typeface="Arial" panose="020B0604020202020204" pitchFamily="34" charset="0"/>
                        </a:rPr>
                        <a:t>ca. 2‘</a:t>
                      </a:r>
                    </a:p>
                  </a:txBody>
                  <a:tcPr marL="60960" marR="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a:lnSpc>
                          <a:spcPct val="100000"/>
                        </a:lnSpc>
                        <a:spcAft>
                          <a:spcPts val="1200"/>
                        </a:spcAft>
                      </a:pPr>
                      <a:r>
                        <a:rPr lang="de-DE" sz="1200" dirty="0">
                          <a:effectLst/>
                          <a:latin typeface="Arial" panose="020B0604020202020204" pitchFamily="34" charset="0"/>
                          <a:ea typeface="Roboto" panose="02000000000000000000" pitchFamily="2" charset="0"/>
                          <a:cs typeface="Arial" panose="020B0604020202020204" pitchFamily="34" charset="0"/>
                        </a:rPr>
                        <a:t>Input: Vorstellung des Programms </a:t>
                      </a:r>
                    </a:p>
                  </a:txBody>
                  <a:tcPr marL="60960" marR="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a:lnSpc>
                          <a:spcPct val="100000"/>
                        </a:lnSpc>
                        <a:spcAft>
                          <a:spcPts val="1200"/>
                        </a:spcAft>
                      </a:pPr>
                      <a:r>
                        <a:rPr lang="de-DE" sz="1200" dirty="0">
                          <a:latin typeface="Arial" panose="020B0604020202020204" pitchFamily="34" charset="0"/>
                          <a:ea typeface="Roboto" panose="02000000000000000000" pitchFamily="2" charset="0"/>
                          <a:cs typeface="Arial" panose="020B0604020202020204" pitchFamily="34" charset="0"/>
                        </a:rPr>
                        <a:t>Folie 1</a:t>
                      </a:r>
                    </a:p>
                  </a:txBody>
                  <a:tcPr marL="60960" marR="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extLst>
                  <a:ext uri="{0D108BD9-81ED-4DB2-BD59-A6C34878D82A}">
                    <a16:rowId xmlns:a16="http://schemas.microsoft.com/office/drawing/2014/main" val="801331516"/>
                  </a:ext>
                </a:extLst>
              </a:tr>
              <a:tr h="609600">
                <a:tc>
                  <a:txBody>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de-DE" sz="1200"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ca. 8‘</a:t>
                      </a:r>
                    </a:p>
                    <a:p>
                      <a:pPr algn="ctr">
                        <a:lnSpc>
                          <a:spcPct val="100000"/>
                        </a:lnSpc>
                        <a:spcAft>
                          <a:spcPts val="1200"/>
                        </a:spcAft>
                      </a:pPr>
                      <a:endParaRPr lang="de-DE" sz="1200" dirty="0">
                        <a:effectLst/>
                        <a:latin typeface="Arial" panose="020B0604020202020204" pitchFamily="34" charset="0"/>
                        <a:ea typeface="Roboto" panose="02000000000000000000" pitchFamily="2" charset="0"/>
                        <a:cs typeface="Arial" panose="020B0604020202020204" pitchFamily="34" charset="0"/>
                      </a:endParaRPr>
                    </a:p>
                  </a:txBody>
                  <a:tcPr marL="60960" marR="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Input: Einführung der Charakteristika des gemeinsamen Lernens am gemeinsamen Gegenstand </a:t>
                      </a:r>
                    </a:p>
                  </a:txBody>
                  <a:tcPr marL="60960" marR="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dirty="0">
                          <a:latin typeface="Arial" panose="020B0604020202020204" pitchFamily="34" charset="0"/>
                          <a:ea typeface="Roboto" panose="02000000000000000000" pitchFamily="2" charset="0"/>
                          <a:cs typeface="Arial" panose="020B0604020202020204" pitchFamily="34" charset="0"/>
                        </a:rPr>
                        <a:t>Folie 2 - 9</a:t>
                      </a:r>
                    </a:p>
                    <a:p>
                      <a:pPr>
                        <a:lnSpc>
                          <a:spcPct val="100000"/>
                        </a:lnSpc>
                        <a:spcAft>
                          <a:spcPts val="1200"/>
                        </a:spcAft>
                      </a:pPr>
                      <a:endParaRPr lang="de-DE" sz="1200" dirty="0">
                        <a:latin typeface="Arial" panose="020B0604020202020204" pitchFamily="34" charset="0"/>
                        <a:ea typeface="Roboto" panose="02000000000000000000" pitchFamily="2" charset="0"/>
                        <a:cs typeface="Arial" panose="020B0604020202020204" pitchFamily="34" charset="0"/>
                      </a:endParaRPr>
                    </a:p>
                  </a:txBody>
                  <a:tcPr marL="60960" marR="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extLst>
                  <a:ext uri="{0D108BD9-81ED-4DB2-BD59-A6C34878D82A}">
                    <a16:rowId xmlns:a16="http://schemas.microsoft.com/office/drawing/2014/main" val="1701752742"/>
                  </a:ext>
                </a:extLst>
              </a:tr>
              <a:tr h="609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2. Phase:</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Diagnose von Lernenden-Voraussetzungen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(ca. 40 min)</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0244281"/>
                  </a:ext>
                </a:extLst>
              </a:tr>
              <a:tr h="609600">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20‘ </a:t>
                      </a:r>
                    </a:p>
                  </a:txBody>
                  <a:tcPr marL="47351" marR="47351"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b="0" i="0" dirty="0">
                          <a:solidFill>
                            <a:srgbClr val="327A86"/>
                          </a:solidFill>
                          <a:effectLst/>
                          <a:latin typeface="Arial" panose="020B0604020202020204" pitchFamily="34" charset="0"/>
                          <a:ea typeface="Open Sans" panose="020B0606030504020204" pitchFamily="34" charset="0"/>
                          <a:cs typeface="Arial" panose="020B0604020202020204" pitchFamily="34" charset="0"/>
                        </a:rPr>
                        <a:t>AKTIVITÄT A: Sortierung von Diagnoseaufgaben: </a:t>
                      </a:r>
                      <a:r>
                        <a:rPr lang="de-DE" sz="1200" dirty="0">
                          <a:effectLst/>
                          <a:latin typeface="Arial" panose="020B0604020202020204" pitchFamily="34" charset="0"/>
                          <a:ea typeface="Open Sans" panose="020B0606030504020204" pitchFamily="34" charset="0"/>
                          <a:cs typeface="Arial" panose="020B0604020202020204" pitchFamily="34" charset="0"/>
                        </a:rPr>
                        <a:t>Diagnose von Lernenden-Voraussetzungen und erste Strukturierung des Lerngegenstands (natürliche Zahlen)</a:t>
                      </a:r>
                    </a:p>
                  </a:txBody>
                  <a:tcPr marL="47351" marR="47351"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Times New Roman" panose="02020603050405020304" pitchFamily="18" charset="0"/>
                          <a:cs typeface="Arial" panose="020B0604020202020204" pitchFamily="34" charset="0"/>
                        </a:rPr>
                        <a:t>„DZLM-Inklusiv und gemeinsam-BS2D-AM-Diagnose zu natürlichen Zahlen.docx“</a:t>
                      </a:r>
                    </a:p>
                  </a:txBody>
                  <a:tcPr marL="47351" marR="47351"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7941389"/>
                  </a:ext>
                </a:extLst>
              </a:tr>
              <a:tr h="609600">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15‘ </a:t>
                      </a:r>
                    </a:p>
                  </a:txBody>
                  <a:tcPr marL="47351" marR="47351"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Gemeinsame Reflexion der Sortierung (ggf. fachliche Klärung)</a:t>
                      </a:r>
                    </a:p>
                  </a:txBody>
                  <a:tcPr marL="47351" marR="47351"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Times New Roman" panose="02020603050405020304" pitchFamily="18" charset="0"/>
                          <a:cs typeface="Arial" panose="020B0604020202020204" pitchFamily="34" charset="0"/>
                        </a:rPr>
                        <a:t>Sammeln auf Flipchart bzw. Tafel (Scheren)</a:t>
                      </a:r>
                    </a:p>
                  </a:txBody>
                  <a:tcPr marL="47351" marR="47351"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2614307"/>
                  </a:ext>
                </a:extLst>
              </a:tr>
              <a:tr h="351082">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5‘ </a:t>
                      </a:r>
                    </a:p>
                  </a:txBody>
                  <a:tcPr marL="47351" marR="47351"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Input zur Einordnung der Sortierung</a:t>
                      </a:r>
                    </a:p>
                  </a:txBody>
                  <a:tcPr marL="47351" marR="47351"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dirty="0">
                          <a:latin typeface="Arial" panose="020B0604020202020204" pitchFamily="34" charset="0"/>
                          <a:ea typeface="Roboto" panose="02000000000000000000" pitchFamily="2" charset="0"/>
                          <a:cs typeface="Arial" panose="020B0604020202020204" pitchFamily="34" charset="0"/>
                        </a:rPr>
                        <a:t>Folie … - …</a:t>
                      </a:r>
                    </a:p>
                  </a:txBody>
                  <a:tcPr marL="47351" marR="47351"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6211789"/>
                  </a:ext>
                </a:extLst>
              </a:tr>
              <a:tr h="614744">
                <a:tc>
                  <a:txBody>
                    <a:bodyPr/>
                    <a:lstStyle/>
                    <a:p>
                      <a:endParaRPr lang="de-DE"/>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1329633"/>
                  </a:ext>
                </a:extLst>
              </a:tr>
            </a:tbl>
          </a:graphicData>
        </a:graphic>
      </p:graphicFrame>
      <p:sp>
        <p:nvSpPr>
          <p:cNvPr id="9" name="Textfeld 8">
            <a:extLst>
              <a:ext uri="{FF2B5EF4-FFF2-40B4-BE49-F238E27FC236}">
                <a16:creationId xmlns:a16="http://schemas.microsoft.com/office/drawing/2014/main" id="{AA06C941-FF8F-174A-A50C-F89D138B84BF}"/>
              </a:ext>
            </a:extLst>
          </p:cNvPr>
          <p:cNvSpPr txBox="1"/>
          <p:nvPr userDrawn="1"/>
        </p:nvSpPr>
        <p:spPr>
          <a:xfrm rot="20907127">
            <a:off x="9100484" y="5394343"/>
            <a:ext cx="3114584" cy="646331"/>
          </a:xfrm>
          <a:prstGeom prst="rect">
            <a:avLst/>
          </a:prstGeom>
          <a:noFill/>
        </p:spPr>
        <p:txBody>
          <a:bodyPr wrap="square" rtlCol="0">
            <a:spAutoFit/>
          </a:bodyPr>
          <a:lstStyle/>
          <a:p>
            <a:pPr algn="ctr"/>
            <a:r>
              <a:rPr lang="de-DE" sz="3600" b="1" dirty="0">
                <a:solidFill>
                  <a:srgbClr val="327D87">
                    <a:alpha val="82719"/>
                  </a:srgbClr>
                </a:solidFill>
                <a:latin typeface="Arial" panose="020B0604020202020204" pitchFamily="34" charset="0"/>
                <a:cs typeface="Arial" panose="020B0604020202020204" pitchFamily="34" charset="0"/>
              </a:rPr>
              <a:t>BEISPIEL</a:t>
            </a:r>
          </a:p>
        </p:txBody>
      </p:sp>
      <p:pic>
        <p:nvPicPr>
          <p:cNvPr id="12" name="Grafik 11">
            <a:extLst>
              <a:ext uri="{FF2B5EF4-FFF2-40B4-BE49-F238E27FC236}">
                <a16:creationId xmlns:a16="http://schemas.microsoft.com/office/drawing/2014/main" id="{6C0BA017-9334-2448-6D20-4AB202DACA53}"/>
              </a:ext>
            </a:extLst>
          </p:cNvPr>
          <p:cNvPicPr>
            <a:picLocks noChangeAspect="1"/>
          </p:cNvPicPr>
          <p:nvPr userDrawn="1"/>
        </p:nvPicPr>
        <p:blipFill>
          <a:blip r:embed="rId2"/>
          <a:stretch>
            <a:fillRect/>
          </a:stretch>
        </p:blipFill>
        <p:spPr>
          <a:xfrm>
            <a:off x="340809" y="260618"/>
            <a:ext cx="865741" cy="734400"/>
          </a:xfrm>
          <a:prstGeom prst="rect">
            <a:avLst/>
          </a:prstGeom>
        </p:spPr>
      </p:pic>
    </p:spTree>
    <p:extLst>
      <p:ext uri="{BB962C8B-B14F-4D97-AF65-F5344CB8AC3E}">
        <p14:creationId xmlns:p14="http://schemas.microsoft.com/office/powerpoint/2010/main" val="38833774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inweise Nutzungsbedingungen">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1944EAE9-8EE3-C348-8D8B-F81700391880}"/>
              </a:ext>
            </a:extLst>
          </p:cNvPr>
          <p:cNvCxnSpPr>
            <a:cxnSpLocks/>
          </p:cNvCxnSpPr>
          <p:nvPr userDrawn="1"/>
        </p:nvCxnSpPr>
        <p:spPr>
          <a:xfrm>
            <a:off x="66675" y="1045056"/>
            <a:ext cx="1205865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8" name="Textfeld 17">
            <a:extLst>
              <a:ext uri="{FF2B5EF4-FFF2-40B4-BE49-F238E27FC236}">
                <a16:creationId xmlns:a16="http://schemas.microsoft.com/office/drawing/2014/main" id="{7F672074-9E4B-1C48-B570-C85AE643407F}"/>
              </a:ext>
            </a:extLst>
          </p:cNvPr>
          <p:cNvSpPr txBox="1"/>
          <p:nvPr userDrawn="1"/>
        </p:nvSpPr>
        <p:spPr>
          <a:xfrm>
            <a:off x="1452324" y="1627430"/>
            <a:ext cx="9631312" cy="4025225"/>
          </a:xfrm>
          <a:prstGeom prst="rect">
            <a:avLst/>
          </a:prstGeom>
          <a:noFill/>
        </p:spPr>
        <p:txBody>
          <a:bodyPr wrap="square" rtlCol="0">
            <a:noAutofit/>
          </a:bodyPr>
          <a:lstStyle/>
          <a:p>
            <a:pPr marL="0" indent="0" algn="l">
              <a:lnSpc>
                <a:spcPct val="120000"/>
              </a:lnSpc>
              <a:spcBef>
                <a:spcPts val="600"/>
              </a:spcBef>
              <a:buFont typeface="Arial" panose="020B0604020202020204" pitchFamily="34" charset="0"/>
              <a:buNone/>
              <a:defRPr/>
            </a:pPr>
            <a:r>
              <a:rPr lang="de-DE" sz="1400" dirty="0">
                <a:latin typeface="Arial" panose="020B0604020202020204" pitchFamily="34" charset="0"/>
                <a:cs typeface="Arial" panose="020B0604020202020204" pitchFamily="34" charset="0"/>
              </a:rPr>
              <a:t>Verwenden Sie</a:t>
            </a:r>
          </a:p>
          <a:p>
            <a:pPr marL="285750" indent="-285750">
              <a:lnSpc>
                <a:spcPct val="120000"/>
              </a:lnSpc>
              <a:spcBef>
                <a:spcPts val="600"/>
              </a:spcBef>
              <a:buFont typeface="Arial" panose="020B0604020202020204" pitchFamily="34" charset="0"/>
              <a:buChar char="•"/>
            </a:pPr>
            <a:r>
              <a:rPr lang="de-DE" sz="1400" dirty="0">
                <a:latin typeface="Arial" panose="020B0604020202020204" pitchFamily="34" charset="0"/>
                <a:cs typeface="Arial" panose="020B0604020202020204" pitchFamily="34" charset="0"/>
              </a:rPr>
              <a:t>… den </a:t>
            </a:r>
            <a:r>
              <a:rPr lang="de-DE" sz="1400" i="1" dirty="0">
                <a:latin typeface="Arial" panose="020B0604020202020204" pitchFamily="34" charset="0"/>
                <a:cs typeface="Arial" panose="020B0604020202020204" pitchFamily="34" charset="0"/>
              </a:rPr>
              <a:t>gesamten Foliensatz</a:t>
            </a:r>
            <a:r>
              <a:rPr lang="de-DE" sz="1400" dirty="0">
                <a:latin typeface="Arial" panose="020B0604020202020204" pitchFamily="34" charset="0"/>
                <a:cs typeface="Arial" panose="020B0604020202020204" pitchFamily="34" charset="0"/>
              </a:rPr>
              <a:t>, verweisen Sie entweder zu Beginn oder am Ende des Foliensatzes mit einer Folie auf die entsprechende PIKAS-Seite, von der der Foliensatz entnommen wurde („Quelle: https://pikas.dzlm.de/</a:t>
            </a:r>
            <a:r>
              <a:rPr lang="de-DE" sz="1400" dirty="0" err="1">
                <a:latin typeface="Arial" panose="020B0604020202020204" pitchFamily="34" charset="0"/>
                <a:cs typeface="Arial" panose="020B0604020202020204" pitchFamily="34" charset="0"/>
              </a:rPr>
              <a:t>node</a:t>
            </a:r>
            <a:r>
              <a:rPr lang="de-DE" sz="1400" dirty="0">
                <a:latin typeface="Arial" panose="020B0604020202020204" pitchFamily="34" charset="0"/>
                <a:cs typeface="Arial" panose="020B0604020202020204" pitchFamily="34" charset="0"/>
              </a:rPr>
              <a:t>/588“)</a:t>
            </a:r>
          </a:p>
          <a:p>
            <a:pPr marL="285750" indent="-285750">
              <a:lnSpc>
                <a:spcPct val="120000"/>
              </a:lnSpc>
              <a:spcBef>
                <a:spcPts val="600"/>
              </a:spcBef>
              <a:buFont typeface="Arial" panose="020B0604020202020204" pitchFamily="34" charset="0"/>
              <a:buChar char="•"/>
            </a:pPr>
            <a:r>
              <a:rPr lang="de-DE" sz="1400" dirty="0">
                <a:latin typeface="Arial" panose="020B0604020202020204" pitchFamily="34" charset="0"/>
                <a:cs typeface="Arial" panose="020B0604020202020204" pitchFamily="34" charset="0"/>
              </a:rPr>
              <a:t>… nur </a:t>
            </a:r>
            <a:r>
              <a:rPr lang="de-DE" sz="1400" i="1" dirty="0">
                <a:latin typeface="Arial" panose="020B0604020202020204" pitchFamily="34" charset="0"/>
                <a:cs typeface="Arial" panose="020B0604020202020204" pitchFamily="34" charset="0"/>
              </a:rPr>
              <a:t>Einzelfolien aus dem Foliensatz</a:t>
            </a:r>
            <a:r>
              <a:rPr lang="de-DE" sz="1400" dirty="0">
                <a:latin typeface="Arial" panose="020B0604020202020204" pitchFamily="34" charset="0"/>
                <a:cs typeface="Arial" panose="020B0604020202020204" pitchFamily="34" charset="0"/>
              </a:rPr>
              <a:t>, setzen Sie den Verweis auf jede der entnommenen Folien (z. B. unten an den Folienrand „Quelle: https://</a:t>
            </a:r>
            <a:r>
              <a:rPr lang="de-DE" sz="1400" dirty="0" err="1">
                <a:latin typeface="Arial" panose="020B0604020202020204" pitchFamily="34" charset="0"/>
                <a:cs typeface="Arial" panose="020B0604020202020204" pitchFamily="34" charset="0"/>
              </a:rPr>
              <a:t>pikas.dzlm.de</a:t>
            </a:r>
            <a:r>
              <a:rPr lang="de-DE" sz="1400" dirty="0">
                <a:latin typeface="Arial" panose="020B0604020202020204" pitchFamily="34" charset="0"/>
                <a:cs typeface="Arial" panose="020B0604020202020204" pitchFamily="34" charset="0"/>
              </a:rPr>
              <a:t>/</a:t>
            </a:r>
            <a:r>
              <a:rPr lang="de-DE" sz="1400" dirty="0" err="1">
                <a:latin typeface="Arial" panose="020B0604020202020204" pitchFamily="34" charset="0"/>
                <a:cs typeface="Arial" panose="020B0604020202020204" pitchFamily="34" charset="0"/>
              </a:rPr>
              <a:t>node</a:t>
            </a:r>
            <a:r>
              <a:rPr lang="de-DE" sz="1400" dirty="0">
                <a:latin typeface="Arial" panose="020B0604020202020204" pitchFamily="34" charset="0"/>
                <a:cs typeface="Arial" panose="020B0604020202020204" pitchFamily="34" charset="0"/>
              </a:rPr>
              <a:t>/588“).</a:t>
            </a:r>
          </a:p>
          <a:p>
            <a:pPr marL="285750" indent="-285750">
              <a:lnSpc>
                <a:spcPct val="120000"/>
              </a:lnSpc>
              <a:spcBef>
                <a:spcPts val="600"/>
              </a:spcBef>
              <a:buFont typeface="Arial" panose="020B0604020202020204" pitchFamily="34" charset="0"/>
              <a:buChar char="•"/>
            </a:pPr>
            <a:r>
              <a:rPr lang="de-DE" sz="1400" dirty="0">
                <a:latin typeface="Arial" panose="020B0604020202020204" pitchFamily="34" charset="0"/>
                <a:cs typeface="Arial" panose="020B0604020202020204" pitchFamily="34" charset="0"/>
              </a:rPr>
              <a:t>… nur </a:t>
            </a:r>
            <a:r>
              <a:rPr lang="de-DE" sz="1400" i="1" dirty="0">
                <a:latin typeface="Arial" panose="020B0604020202020204" pitchFamily="34" charset="0"/>
                <a:cs typeface="Arial" panose="020B0604020202020204" pitchFamily="34" charset="0"/>
              </a:rPr>
              <a:t>Teile einer Folie</a:t>
            </a:r>
            <a:r>
              <a:rPr lang="de-DE" sz="1400" dirty="0">
                <a:latin typeface="Arial" panose="020B0604020202020204" pitchFamily="34" charset="0"/>
                <a:cs typeface="Arial" panose="020B0604020202020204" pitchFamily="34" charset="0"/>
              </a:rPr>
              <a:t>, setzen Sie den Verweis auf der neu erstellten Folie unter den entnommenen Teil der Originalfolie (z. B. unter ein Bild/ einen Absatz „Quelle: https://</a:t>
            </a:r>
            <a:r>
              <a:rPr lang="de-DE" sz="1400" dirty="0" err="1">
                <a:latin typeface="Arial" panose="020B0604020202020204" pitchFamily="34" charset="0"/>
                <a:cs typeface="Arial" panose="020B0604020202020204" pitchFamily="34" charset="0"/>
              </a:rPr>
              <a:t>pikas.dzlm.de</a:t>
            </a:r>
            <a:r>
              <a:rPr lang="de-DE" sz="1400" dirty="0">
                <a:latin typeface="Arial" panose="020B0604020202020204" pitchFamily="34" charset="0"/>
                <a:cs typeface="Arial" panose="020B0604020202020204" pitchFamily="34" charset="0"/>
              </a:rPr>
              <a:t>/</a:t>
            </a:r>
            <a:r>
              <a:rPr lang="de-DE" sz="1400" dirty="0" err="1">
                <a:latin typeface="Arial" panose="020B0604020202020204" pitchFamily="34" charset="0"/>
                <a:cs typeface="Arial" panose="020B0604020202020204" pitchFamily="34" charset="0"/>
              </a:rPr>
              <a:t>node</a:t>
            </a:r>
            <a:r>
              <a:rPr lang="de-DE" sz="1400" dirty="0">
                <a:latin typeface="Arial" panose="020B0604020202020204" pitchFamily="34" charset="0"/>
                <a:cs typeface="Arial" panose="020B0604020202020204" pitchFamily="34" charset="0"/>
              </a:rPr>
              <a:t>/588“).</a:t>
            </a:r>
          </a:p>
          <a:p>
            <a:endParaRPr lang="de-DE" sz="1800" dirty="0"/>
          </a:p>
        </p:txBody>
      </p:sp>
      <p:sp>
        <p:nvSpPr>
          <p:cNvPr id="28" name="Textfeld 27">
            <a:extLst>
              <a:ext uri="{FF2B5EF4-FFF2-40B4-BE49-F238E27FC236}">
                <a16:creationId xmlns:a16="http://schemas.microsoft.com/office/drawing/2014/main" id="{1F3A6B6E-B399-8046-B86A-70D6F53A12D0}"/>
              </a:ext>
            </a:extLst>
          </p:cNvPr>
          <p:cNvSpPr txBox="1"/>
          <p:nvPr userDrawn="1"/>
        </p:nvSpPr>
        <p:spPr>
          <a:xfrm>
            <a:off x="1476074" y="368600"/>
            <a:ext cx="9346012" cy="584775"/>
          </a:xfrm>
          <a:prstGeom prst="rect">
            <a:avLst/>
          </a:prstGeom>
          <a:noFill/>
        </p:spPr>
        <p:txBody>
          <a:bodyPr wrap="square" rtlCol="0">
            <a:spAutoFit/>
          </a:bodyPr>
          <a:lstStyle/>
          <a:p>
            <a:r>
              <a:rPr lang="de-DE" sz="2800" b="1" dirty="0">
                <a:latin typeface="Arial" panose="020B0604020202020204" pitchFamily="34" charset="0"/>
                <a:cs typeface="Arial" panose="020B0604020202020204" pitchFamily="34" charset="0"/>
              </a:rPr>
              <a:t>Hinweise</a:t>
            </a:r>
            <a:r>
              <a:rPr lang="de-DE" sz="3200" b="1" dirty="0">
                <a:latin typeface="Arial" panose="020B0604020202020204" pitchFamily="34" charset="0"/>
                <a:cs typeface="Arial" panose="020B0604020202020204" pitchFamily="34" charset="0"/>
              </a:rPr>
              <a:t> </a:t>
            </a:r>
            <a:r>
              <a:rPr lang="de-DE" sz="2200" b="0" dirty="0">
                <a:latin typeface="Arial" panose="020B0604020202020204" pitchFamily="34" charset="0"/>
                <a:cs typeface="Arial" panose="020B0604020202020204" pitchFamily="34" charset="0"/>
              </a:rPr>
              <a:t>NUTZUNGSBEDINGUNGEN</a:t>
            </a:r>
          </a:p>
        </p:txBody>
      </p:sp>
      <p:cxnSp>
        <p:nvCxnSpPr>
          <p:cNvPr id="21" name="Gerade Verbindung 20">
            <a:extLst>
              <a:ext uri="{FF2B5EF4-FFF2-40B4-BE49-F238E27FC236}">
                <a16:creationId xmlns:a16="http://schemas.microsoft.com/office/drawing/2014/main" id="{46734E2C-44DA-7D4E-B72E-C3AADC748CEE}"/>
              </a:ext>
            </a:extLst>
          </p:cNvPr>
          <p:cNvCxnSpPr>
            <a:cxnSpLocks/>
          </p:cNvCxnSpPr>
          <p:nvPr userDrawn="1"/>
        </p:nvCxnSpPr>
        <p:spPr>
          <a:xfrm>
            <a:off x="66675" y="5910970"/>
            <a:ext cx="1205865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Rechteck 12">
            <a:extLst>
              <a:ext uri="{FF2B5EF4-FFF2-40B4-BE49-F238E27FC236}">
                <a16:creationId xmlns:a16="http://schemas.microsoft.com/office/drawing/2014/main" id="{D72DC8A8-2466-6084-3516-7419FC0297B3}"/>
              </a:ext>
            </a:extLst>
          </p:cNvPr>
          <p:cNvSpPr/>
          <p:nvPr userDrawn="1"/>
        </p:nvSpPr>
        <p:spPr>
          <a:xfrm>
            <a:off x="7222603" y="39948"/>
            <a:ext cx="499299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sp>
        <p:nvSpPr>
          <p:cNvPr id="2" name="Textfeld 1">
            <a:extLst>
              <a:ext uri="{FF2B5EF4-FFF2-40B4-BE49-F238E27FC236}">
                <a16:creationId xmlns:a16="http://schemas.microsoft.com/office/drawing/2014/main" id="{37052136-00D4-9706-133D-01670904B126}"/>
              </a:ext>
            </a:extLst>
          </p:cNvPr>
          <p:cNvSpPr txBox="1"/>
          <p:nvPr userDrawn="1"/>
        </p:nvSpPr>
        <p:spPr>
          <a:xfrm>
            <a:off x="1454401" y="1282668"/>
            <a:ext cx="8816953" cy="276999"/>
          </a:xfrm>
          <a:prstGeom prst="rect">
            <a:avLst/>
          </a:prstGeom>
          <a:noFill/>
        </p:spPr>
        <p:txBody>
          <a:bodyPr wrap="square" rtlCol="0">
            <a:noAutofit/>
          </a:bodyPr>
          <a:lstStyle/>
          <a:p>
            <a:r>
              <a:rPr lang="de-DE" sz="1200" dirty="0">
                <a:solidFill>
                  <a:srgbClr val="327D87"/>
                </a:solidFill>
                <a:latin typeface="Arial" panose="020B0604020202020204" pitchFamily="34" charset="0"/>
                <a:cs typeface="Arial" panose="020B0604020202020204" pitchFamily="34" charset="0"/>
              </a:rPr>
              <a:t>DIESE FOLIE GEHÖRT ZUM MATERIAL UND DARF NICHT ENTFERNT WERDEN.</a:t>
            </a:r>
          </a:p>
        </p:txBody>
      </p:sp>
      <p:pic>
        <p:nvPicPr>
          <p:cNvPr id="4" name="Grafik 3">
            <a:extLst>
              <a:ext uri="{FF2B5EF4-FFF2-40B4-BE49-F238E27FC236}">
                <a16:creationId xmlns:a16="http://schemas.microsoft.com/office/drawing/2014/main" id="{E6A9C0D9-6910-BBEB-27D3-11731B1D0558}"/>
              </a:ext>
            </a:extLst>
          </p:cNvPr>
          <p:cNvPicPr>
            <a:picLocks noChangeAspect="1"/>
          </p:cNvPicPr>
          <p:nvPr userDrawn="1"/>
        </p:nvPicPr>
        <p:blipFill>
          <a:blip r:embed="rId2"/>
          <a:stretch>
            <a:fillRect/>
          </a:stretch>
        </p:blipFill>
        <p:spPr>
          <a:xfrm>
            <a:off x="340809" y="260618"/>
            <a:ext cx="865741" cy="734400"/>
          </a:xfrm>
          <a:prstGeom prst="rect">
            <a:avLst/>
          </a:prstGeom>
        </p:spPr>
      </p:pic>
      <p:pic>
        <p:nvPicPr>
          <p:cNvPr id="5" name="Grafik 4">
            <a:extLst>
              <a:ext uri="{FF2B5EF4-FFF2-40B4-BE49-F238E27FC236}">
                <a16:creationId xmlns:a16="http://schemas.microsoft.com/office/drawing/2014/main" id="{A5847F40-6E76-97C7-A6DA-738654F6BDC6}"/>
              </a:ext>
            </a:extLst>
          </p:cNvPr>
          <p:cNvPicPr>
            <a:picLocks noChangeAspect="1"/>
          </p:cNvPicPr>
          <p:nvPr userDrawn="1"/>
        </p:nvPicPr>
        <p:blipFill>
          <a:blip r:embed="rId3"/>
          <a:stretch>
            <a:fillRect/>
          </a:stretch>
        </p:blipFill>
        <p:spPr>
          <a:xfrm>
            <a:off x="9957199" y="6058658"/>
            <a:ext cx="2041200" cy="451828"/>
          </a:xfrm>
          <a:prstGeom prst="rect">
            <a:avLst/>
          </a:prstGeom>
        </p:spPr>
      </p:pic>
      <p:pic>
        <p:nvPicPr>
          <p:cNvPr id="6" name="Grafik 5">
            <a:extLst>
              <a:ext uri="{FF2B5EF4-FFF2-40B4-BE49-F238E27FC236}">
                <a16:creationId xmlns:a16="http://schemas.microsoft.com/office/drawing/2014/main" id="{9E42CF9B-E6DC-04BE-6907-5DD2CB4D9316}"/>
              </a:ext>
            </a:extLst>
          </p:cNvPr>
          <p:cNvPicPr>
            <a:picLocks noChangeAspect="1"/>
          </p:cNvPicPr>
          <p:nvPr userDrawn="1"/>
        </p:nvPicPr>
        <p:blipFill>
          <a:blip r:embed="rId4"/>
          <a:stretch>
            <a:fillRect/>
          </a:stretch>
        </p:blipFill>
        <p:spPr>
          <a:xfrm>
            <a:off x="203469" y="6049009"/>
            <a:ext cx="2304000" cy="471126"/>
          </a:xfrm>
          <a:prstGeom prst="rect">
            <a:avLst/>
          </a:prstGeom>
        </p:spPr>
      </p:pic>
      <p:pic>
        <p:nvPicPr>
          <p:cNvPr id="8" name="Grafik 7">
            <a:extLst>
              <a:ext uri="{FF2B5EF4-FFF2-40B4-BE49-F238E27FC236}">
                <a16:creationId xmlns:a16="http://schemas.microsoft.com/office/drawing/2014/main" id="{A4EA94BC-A4A5-16A5-BFF1-9656B30DE54D}"/>
              </a:ext>
            </a:extLst>
          </p:cNvPr>
          <p:cNvPicPr>
            <a:picLocks noChangeAspect="1"/>
          </p:cNvPicPr>
          <p:nvPr userDrawn="1"/>
        </p:nvPicPr>
        <p:blipFill>
          <a:blip r:embed="rId5"/>
          <a:stretch>
            <a:fillRect/>
          </a:stretch>
        </p:blipFill>
        <p:spPr>
          <a:xfrm>
            <a:off x="2852827" y="6099025"/>
            <a:ext cx="1864800" cy="371095"/>
          </a:xfrm>
          <a:prstGeom prst="rect">
            <a:avLst/>
          </a:prstGeom>
        </p:spPr>
      </p:pic>
      <p:cxnSp>
        <p:nvCxnSpPr>
          <p:cNvPr id="9" name="Gerade Verbindung 8">
            <a:extLst>
              <a:ext uri="{FF2B5EF4-FFF2-40B4-BE49-F238E27FC236}">
                <a16:creationId xmlns:a16="http://schemas.microsoft.com/office/drawing/2014/main" id="{94CAF147-0154-0726-5C69-A4B78BED1714}"/>
              </a:ext>
            </a:extLst>
          </p:cNvPr>
          <p:cNvCxnSpPr>
            <a:cxnSpLocks/>
          </p:cNvCxnSpPr>
          <p:nvPr userDrawn="1"/>
        </p:nvCxnSpPr>
        <p:spPr>
          <a:xfrm>
            <a:off x="193954" y="5881034"/>
            <a:ext cx="11872047"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0" name="Grafik 9">
            <a:extLst>
              <a:ext uri="{FF2B5EF4-FFF2-40B4-BE49-F238E27FC236}">
                <a16:creationId xmlns:a16="http://schemas.microsoft.com/office/drawing/2014/main" id="{EE979754-6E8E-D306-6076-9EAD613390A5}"/>
              </a:ext>
            </a:extLst>
          </p:cNvPr>
          <p:cNvPicPr>
            <a:picLocks noChangeAspect="1"/>
          </p:cNvPicPr>
          <p:nvPr userDrawn="1"/>
        </p:nvPicPr>
        <p:blipFill>
          <a:blip r:embed="rId6"/>
          <a:stretch>
            <a:fillRect/>
          </a:stretch>
        </p:blipFill>
        <p:spPr>
          <a:xfrm>
            <a:off x="5062985" y="6122423"/>
            <a:ext cx="2768400" cy="324298"/>
          </a:xfrm>
          <a:prstGeom prst="rect">
            <a:avLst/>
          </a:prstGeom>
        </p:spPr>
      </p:pic>
      <p:pic>
        <p:nvPicPr>
          <p:cNvPr id="11" name="Grafik 10">
            <a:extLst>
              <a:ext uri="{FF2B5EF4-FFF2-40B4-BE49-F238E27FC236}">
                <a16:creationId xmlns:a16="http://schemas.microsoft.com/office/drawing/2014/main" id="{29550BCD-946D-EBC6-4B07-1067E371274F}"/>
              </a:ext>
            </a:extLst>
          </p:cNvPr>
          <p:cNvPicPr>
            <a:picLocks/>
          </p:cNvPicPr>
          <p:nvPr userDrawn="1"/>
        </p:nvPicPr>
        <p:blipFill>
          <a:blip r:embed="rId7"/>
          <a:stretch>
            <a:fillRect/>
          </a:stretch>
        </p:blipFill>
        <p:spPr>
          <a:xfrm>
            <a:off x="8176743" y="6094072"/>
            <a:ext cx="1435100" cy="381000"/>
          </a:xfrm>
          <a:prstGeom prst="rect">
            <a:avLst/>
          </a:prstGeom>
        </p:spPr>
      </p:pic>
    </p:spTree>
    <p:extLst>
      <p:ext uri="{BB962C8B-B14F-4D97-AF65-F5344CB8AC3E}">
        <p14:creationId xmlns:p14="http://schemas.microsoft.com/office/powerpoint/2010/main" val="34669557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liederung">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5"/>
            <a:ext cx="12192000" cy="5787737"/>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Inhaltsplatzhalter 2">
            <a:extLst>
              <a:ext uri="{FF2B5EF4-FFF2-40B4-BE49-F238E27FC236}">
                <a16:creationId xmlns:a16="http://schemas.microsoft.com/office/drawing/2014/main" id="{7162E419-32E6-0B4F-B0FB-5ED8276B2683}"/>
              </a:ext>
            </a:extLst>
          </p:cNvPr>
          <p:cNvSpPr>
            <a:spLocks noGrp="1"/>
          </p:cNvSpPr>
          <p:nvPr>
            <p:ph idx="1"/>
          </p:nvPr>
        </p:nvSpPr>
        <p:spPr>
          <a:xfrm>
            <a:off x="1461898" y="1146656"/>
            <a:ext cx="9346012" cy="5031449"/>
          </a:xfrm>
          <a:prstGeom prst="rect">
            <a:avLst/>
          </a:prstGeom>
        </p:spPr>
        <p:txBody>
          <a:bodyPr anchor="t">
            <a:noAutofit/>
          </a:bodyPr>
          <a:lstStyle>
            <a:lvl1pPr marL="457200" indent="-457200">
              <a:lnSpc>
                <a:spcPct val="150000"/>
              </a:lnSpc>
              <a:buFont typeface="+mj-lt"/>
              <a:buAutoNum type="arabicPeriod"/>
              <a:defRPr sz="1800">
                <a:latin typeface="Arial" panose="020B0604020202020204" pitchFamily="34" charset="0"/>
                <a:cs typeface="Arial" panose="020B0604020202020204" pitchFamily="34" charset="0"/>
              </a:defRPr>
            </a:lvl1pPr>
            <a:lvl2pPr>
              <a:lnSpc>
                <a:spcPct val="150000"/>
              </a:lnSpc>
              <a:defRPr sz="18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0"/>
            <a:r>
              <a:rPr lang="de-DE" dirty="0"/>
              <a:t>Mastertextformat bearbeiten</a:t>
            </a:r>
          </a:p>
          <a:p>
            <a:pPr lvl="1"/>
            <a:r>
              <a:rPr lang="de-DE" dirty="0"/>
              <a:t>Zweite Ebene</a:t>
            </a:r>
          </a:p>
          <a:p>
            <a:pPr lvl="2"/>
            <a:endParaRPr lang="de-DE" dirty="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461898" y="382774"/>
            <a:ext cx="9346012"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Gliederung</a:t>
            </a:r>
          </a:p>
        </p:txBody>
      </p:sp>
      <p:sp>
        <p:nvSpPr>
          <p:cNvPr id="15" name="Rechteck 14">
            <a:extLst>
              <a:ext uri="{FF2B5EF4-FFF2-40B4-BE49-F238E27FC236}">
                <a16:creationId xmlns:a16="http://schemas.microsoft.com/office/drawing/2014/main" id="{7A2DE4E8-0779-3840-9FA1-229CAB4C9154}"/>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773680" y="6338729"/>
            <a:ext cx="27432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r>
              <a:rPr lang="de-DE"/>
              <a:t>Januar 2024</a:t>
            </a:r>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8610600" y="6352796"/>
            <a:ext cx="27432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4671357" y="6338729"/>
            <a:ext cx="27432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sz="1200" dirty="0">
                <a:solidFill>
                  <a:schemeClr val="bg2">
                    <a:lumMod val="50000"/>
                  </a:schemeClr>
                </a:solidFill>
                <a:latin typeface="Arial" panose="020B0604020202020204" pitchFamily="34" charset="0"/>
                <a:cs typeface="Arial" panose="020B0604020202020204" pitchFamily="34" charset="0"/>
              </a:rPr>
              <a:t>© PIKAS (</a:t>
            </a:r>
            <a:r>
              <a:rPr lang="de-DE" sz="1200" dirty="0" err="1">
                <a:solidFill>
                  <a:schemeClr val="bg2">
                    <a:lumMod val="50000"/>
                  </a:schemeClr>
                </a:solidFill>
                <a:latin typeface="Arial" panose="020B0604020202020204" pitchFamily="34" charset="0"/>
                <a:cs typeface="Arial" panose="020B0604020202020204" pitchFamily="34" charset="0"/>
              </a:rPr>
              <a:t>pikas.dzlm.de</a:t>
            </a:r>
            <a:r>
              <a:rPr lang="de-DE" sz="1200" dirty="0">
                <a:solidFill>
                  <a:schemeClr val="bg2">
                    <a:lumMod val="50000"/>
                  </a:schemeClr>
                </a:solidFill>
                <a:latin typeface="Arial" panose="020B0604020202020204" pitchFamily="34" charset="0"/>
                <a:cs typeface="Arial" panose="020B0604020202020204" pitchFamily="34" charset="0"/>
              </a:rPr>
              <a:t>)  </a:t>
            </a:r>
            <a:endParaRPr lang="de-DE" sz="1200" dirty="0">
              <a:solidFill>
                <a:schemeClr val="bg2">
                  <a:lumMod val="50000"/>
                </a:schemeClr>
              </a:solidFill>
            </a:endParaRPr>
          </a:p>
        </p:txBody>
      </p:sp>
      <p:pic>
        <p:nvPicPr>
          <p:cNvPr id="2" name="Grafik 1">
            <a:extLst>
              <a:ext uri="{FF2B5EF4-FFF2-40B4-BE49-F238E27FC236}">
                <a16:creationId xmlns:a16="http://schemas.microsoft.com/office/drawing/2014/main" id="{415073FF-4F31-AB9C-984D-1446BC2AF058}"/>
              </a:ext>
            </a:extLst>
          </p:cNvPr>
          <p:cNvPicPr>
            <a:picLocks noChangeAspect="1"/>
          </p:cNvPicPr>
          <p:nvPr userDrawn="1"/>
        </p:nvPicPr>
        <p:blipFill>
          <a:blip r:embed="rId2"/>
          <a:stretch>
            <a:fillRect/>
          </a:stretch>
        </p:blipFill>
        <p:spPr>
          <a:xfrm>
            <a:off x="340809" y="260618"/>
            <a:ext cx="865741" cy="734400"/>
          </a:xfrm>
          <a:prstGeom prst="rect">
            <a:avLst/>
          </a:prstGeom>
        </p:spPr>
      </p:pic>
    </p:spTree>
    <p:extLst>
      <p:ext uri="{BB962C8B-B14F-4D97-AF65-F5344CB8AC3E}">
        <p14:creationId xmlns:p14="http://schemas.microsoft.com/office/powerpoint/2010/main" val="16322309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ext">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66675" y="1045056"/>
            <a:ext cx="1205865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461898" y="382774"/>
            <a:ext cx="9346012"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1461689" y="1194030"/>
            <a:ext cx="9346012"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25" name="Inhaltsplatzhalter 2">
            <a:extLst>
              <a:ext uri="{FF2B5EF4-FFF2-40B4-BE49-F238E27FC236}">
                <a16:creationId xmlns:a16="http://schemas.microsoft.com/office/drawing/2014/main" id="{35DF33B1-1A9A-C34E-AE50-1D81E5E8CCAD}"/>
              </a:ext>
            </a:extLst>
          </p:cNvPr>
          <p:cNvSpPr>
            <a:spLocks noGrp="1"/>
          </p:cNvSpPr>
          <p:nvPr>
            <p:ph idx="1" hasCustomPrompt="1"/>
          </p:nvPr>
        </p:nvSpPr>
        <p:spPr>
          <a:xfrm>
            <a:off x="1461898" y="1748860"/>
            <a:ext cx="9346012" cy="4418617"/>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4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12192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9B10DAAC-E653-4D42-A4A1-73716BF3D34F}"/>
              </a:ext>
            </a:extLst>
          </p:cNvPr>
          <p:cNvSpPr>
            <a:spLocks noGrp="1"/>
          </p:cNvSpPr>
          <p:nvPr>
            <p:ph type="dt" sz="half" idx="10"/>
          </p:nvPr>
        </p:nvSpPr>
        <p:spPr>
          <a:xfrm>
            <a:off x="773680" y="6338729"/>
            <a:ext cx="27432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r>
              <a:rPr lang="de-DE"/>
              <a:t>Januar 2024</a:t>
            </a:r>
            <a:endParaRPr lang="de-DE" dirty="0"/>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8610600" y="6352796"/>
            <a:ext cx="27432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9" name="Datumsplatzhalter 18">
            <a:extLst>
              <a:ext uri="{FF2B5EF4-FFF2-40B4-BE49-F238E27FC236}">
                <a16:creationId xmlns:a16="http://schemas.microsoft.com/office/drawing/2014/main" id="{3313E98B-D0AF-BB4F-83E2-3D7E6DA5FEC2}"/>
              </a:ext>
            </a:extLst>
          </p:cNvPr>
          <p:cNvSpPr txBox="1">
            <a:spLocks/>
          </p:cNvSpPr>
          <p:nvPr userDrawn="1"/>
        </p:nvSpPr>
        <p:spPr>
          <a:xfrm>
            <a:off x="4671357" y="6338729"/>
            <a:ext cx="27432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sz="1200" dirty="0">
                <a:solidFill>
                  <a:schemeClr val="bg2">
                    <a:lumMod val="50000"/>
                  </a:schemeClr>
                </a:solidFill>
                <a:latin typeface="Arial" panose="020B0604020202020204" pitchFamily="34" charset="0"/>
                <a:cs typeface="Arial" panose="020B0604020202020204" pitchFamily="34" charset="0"/>
              </a:rPr>
              <a:t>© PIKAS (</a:t>
            </a:r>
            <a:r>
              <a:rPr lang="de-DE" sz="1200" dirty="0" err="1">
                <a:solidFill>
                  <a:schemeClr val="bg2">
                    <a:lumMod val="50000"/>
                  </a:schemeClr>
                </a:solidFill>
                <a:latin typeface="Arial" panose="020B0604020202020204" pitchFamily="34" charset="0"/>
                <a:cs typeface="Arial" panose="020B0604020202020204" pitchFamily="34" charset="0"/>
              </a:rPr>
              <a:t>pikas.dzlm.de</a:t>
            </a:r>
            <a:r>
              <a:rPr lang="de-DE" sz="1200" dirty="0">
                <a:solidFill>
                  <a:schemeClr val="bg2">
                    <a:lumMod val="50000"/>
                  </a:schemeClr>
                </a:solidFill>
                <a:latin typeface="Arial" panose="020B0604020202020204" pitchFamily="34" charset="0"/>
                <a:cs typeface="Arial" panose="020B0604020202020204" pitchFamily="34" charset="0"/>
              </a:rPr>
              <a:t>)  </a:t>
            </a:r>
            <a:endParaRPr lang="de-DE" sz="1200" dirty="0">
              <a:solidFill>
                <a:schemeClr val="bg2">
                  <a:lumMod val="50000"/>
                </a:schemeClr>
              </a:solidFill>
            </a:endParaRPr>
          </a:p>
        </p:txBody>
      </p:sp>
      <p:pic>
        <p:nvPicPr>
          <p:cNvPr id="2" name="Grafik 1">
            <a:extLst>
              <a:ext uri="{FF2B5EF4-FFF2-40B4-BE49-F238E27FC236}">
                <a16:creationId xmlns:a16="http://schemas.microsoft.com/office/drawing/2014/main" id="{DE32EA3A-2249-E7C3-1B78-1AC62E625294}"/>
              </a:ext>
            </a:extLst>
          </p:cNvPr>
          <p:cNvPicPr>
            <a:picLocks noChangeAspect="1"/>
          </p:cNvPicPr>
          <p:nvPr userDrawn="1"/>
        </p:nvPicPr>
        <p:blipFill>
          <a:blip r:embed="rId2"/>
          <a:stretch>
            <a:fillRect/>
          </a:stretch>
        </p:blipFill>
        <p:spPr>
          <a:xfrm>
            <a:off x="340809" y="260618"/>
            <a:ext cx="865741" cy="734400"/>
          </a:xfrm>
          <a:prstGeom prst="rect">
            <a:avLst/>
          </a:prstGeom>
        </p:spPr>
      </p:pic>
      <p:sp>
        <p:nvSpPr>
          <p:cNvPr id="4" name="Textplatzhalter 3">
            <a:extLst>
              <a:ext uri="{FF2B5EF4-FFF2-40B4-BE49-F238E27FC236}">
                <a16:creationId xmlns:a16="http://schemas.microsoft.com/office/drawing/2014/main" id="{789CF281-3D0F-30C1-A268-9ECF80D67A09}"/>
              </a:ext>
            </a:extLst>
          </p:cNvPr>
          <p:cNvSpPr>
            <a:spLocks noGrp="1"/>
          </p:cNvSpPr>
          <p:nvPr>
            <p:ph type="body" sz="quarter" idx="14"/>
          </p:nvPr>
        </p:nvSpPr>
        <p:spPr>
          <a:xfrm>
            <a:off x="8009682" y="5916788"/>
            <a:ext cx="4115644" cy="298450"/>
          </a:xfrm>
        </p:spPr>
        <p:txBody>
          <a:bodyPr>
            <a:normAutofit/>
          </a:bodyPr>
          <a:lstStyle>
            <a:lvl1pPr marL="0" indent="0">
              <a:lnSpc>
                <a:spcPct val="114000"/>
              </a:lnSpc>
              <a:spcBef>
                <a:spcPts val="0"/>
              </a:spcBef>
              <a:buNone/>
              <a:defRPr sz="1200">
                <a:solidFill>
                  <a:srgbClr val="85969A"/>
                </a:solidFill>
              </a:defRPr>
            </a:lvl1pPr>
            <a:lvl2pPr marL="457200" indent="0">
              <a:buNone/>
              <a:defRPr sz="1200">
                <a:solidFill>
                  <a:srgbClr val="85969A"/>
                </a:solidFill>
                <a:latin typeface="Arial" panose="020B0604020202020204" pitchFamily="34" charset="0"/>
                <a:cs typeface="Arial" panose="020B0604020202020204" pitchFamily="34" charset="0"/>
              </a:defRPr>
            </a:lvl2pPr>
          </a:lstStyle>
          <a:p>
            <a:pPr lvl="0"/>
            <a:endParaRPr lang="de-DE" dirty="0"/>
          </a:p>
        </p:txBody>
      </p:sp>
    </p:spTree>
    <p:extLst>
      <p:ext uri="{BB962C8B-B14F-4D97-AF65-F5344CB8AC3E}">
        <p14:creationId xmlns:p14="http://schemas.microsoft.com/office/powerpoint/2010/main" val="20557793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Aufzählung">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66675" y="1045056"/>
            <a:ext cx="1205865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461898" y="382774"/>
            <a:ext cx="9346012"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1461689" y="1194030"/>
            <a:ext cx="9346012"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 AUFZÄHLUNG</a:t>
            </a:r>
          </a:p>
          <a:p>
            <a:pPr lvl="0"/>
            <a:endParaRPr lang="de-DE" dirty="0"/>
          </a:p>
        </p:txBody>
      </p:sp>
      <p:sp>
        <p:nvSpPr>
          <p:cNvPr id="25" name="Inhaltsplatzhalter 2">
            <a:extLst>
              <a:ext uri="{FF2B5EF4-FFF2-40B4-BE49-F238E27FC236}">
                <a16:creationId xmlns:a16="http://schemas.microsoft.com/office/drawing/2014/main" id="{35DF33B1-1A9A-C34E-AE50-1D81E5E8CCAD}"/>
              </a:ext>
            </a:extLst>
          </p:cNvPr>
          <p:cNvSpPr>
            <a:spLocks noGrp="1"/>
          </p:cNvSpPr>
          <p:nvPr>
            <p:ph idx="1" hasCustomPrompt="1"/>
          </p:nvPr>
        </p:nvSpPr>
        <p:spPr>
          <a:xfrm>
            <a:off x="1461898" y="1748860"/>
            <a:ext cx="9346012" cy="4418617"/>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lang="de-DE" dirty="0"/>
          </a:p>
          <a:p>
            <a:pPr lvl="0"/>
            <a:endParaRPr lang="de-DE" dirty="0"/>
          </a:p>
          <a:p>
            <a:pPr lvl="0"/>
            <a:endParaRPr lang="de-DE" dirty="0"/>
          </a:p>
        </p:txBody>
      </p:sp>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12192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9B10DAAC-E653-4D42-A4A1-73716BF3D34F}"/>
              </a:ext>
            </a:extLst>
          </p:cNvPr>
          <p:cNvSpPr>
            <a:spLocks noGrp="1"/>
          </p:cNvSpPr>
          <p:nvPr>
            <p:ph type="dt" sz="half" idx="10"/>
          </p:nvPr>
        </p:nvSpPr>
        <p:spPr>
          <a:xfrm>
            <a:off x="773680" y="6338729"/>
            <a:ext cx="27432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r>
              <a:rPr lang="de-DE"/>
              <a:t>Januar 2024</a:t>
            </a:r>
            <a:endParaRPr lang="de-DE" dirty="0"/>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8610600" y="6352796"/>
            <a:ext cx="27432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9" name="Datumsplatzhalter 18">
            <a:extLst>
              <a:ext uri="{FF2B5EF4-FFF2-40B4-BE49-F238E27FC236}">
                <a16:creationId xmlns:a16="http://schemas.microsoft.com/office/drawing/2014/main" id="{3313E98B-D0AF-BB4F-83E2-3D7E6DA5FEC2}"/>
              </a:ext>
            </a:extLst>
          </p:cNvPr>
          <p:cNvSpPr txBox="1">
            <a:spLocks/>
          </p:cNvSpPr>
          <p:nvPr userDrawn="1"/>
        </p:nvSpPr>
        <p:spPr>
          <a:xfrm>
            <a:off x="4671357" y="6338729"/>
            <a:ext cx="27432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sz="1200" dirty="0">
                <a:solidFill>
                  <a:schemeClr val="bg2">
                    <a:lumMod val="50000"/>
                  </a:schemeClr>
                </a:solidFill>
                <a:latin typeface="Arial" panose="020B0604020202020204" pitchFamily="34" charset="0"/>
                <a:cs typeface="Arial" panose="020B0604020202020204" pitchFamily="34" charset="0"/>
              </a:rPr>
              <a:t>© PIKAS (</a:t>
            </a:r>
            <a:r>
              <a:rPr lang="de-DE" sz="1200" dirty="0" err="1">
                <a:solidFill>
                  <a:schemeClr val="bg2">
                    <a:lumMod val="50000"/>
                  </a:schemeClr>
                </a:solidFill>
                <a:latin typeface="Arial" panose="020B0604020202020204" pitchFamily="34" charset="0"/>
                <a:cs typeface="Arial" panose="020B0604020202020204" pitchFamily="34" charset="0"/>
              </a:rPr>
              <a:t>pikas.dzlm.de</a:t>
            </a:r>
            <a:r>
              <a:rPr lang="de-DE" sz="1200" dirty="0">
                <a:solidFill>
                  <a:schemeClr val="bg2">
                    <a:lumMod val="50000"/>
                  </a:schemeClr>
                </a:solidFill>
                <a:latin typeface="Arial" panose="020B0604020202020204" pitchFamily="34" charset="0"/>
                <a:cs typeface="Arial" panose="020B0604020202020204" pitchFamily="34" charset="0"/>
              </a:rPr>
              <a:t>)  </a:t>
            </a:r>
            <a:endParaRPr lang="de-DE" sz="1200" dirty="0">
              <a:solidFill>
                <a:schemeClr val="bg2">
                  <a:lumMod val="50000"/>
                </a:schemeClr>
              </a:solidFill>
            </a:endParaRPr>
          </a:p>
        </p:txBody>
      </p:sp>
      <p:pic>
        <p:nvPicPr>
          <p:cNvPr id="2" name="Grafik 1">
            <a:extLst>
              <a:ext uri="{FF2B5EF4-FFF2-40B4-BE49-F238E27FC236}">
                <a16:creationId xmlns:a16="http://schemas.microsoft.com/office/drawing/2014/main" id="{3DF815EC-F209-99CB-5692-B0B127BA70C4}"/>
              </a:ext>
            </a:extLst>
          </p:cNvPr>
          <p:cNvPicPr>
            <a:picLocks noChangeAspect="1"/>
          </p:cNvPicPr>
          <p:nvPr userDrawn="1"/>
        </p:nvPicPr>
        <p:blipFill>
          <a:blip r:embed="rId2"/>
          <a:stretch>
            <a:fillRect/>
          </a:stretch>
        </p:blipFill>
        <p:spPr>
          <a:xfrm>
            <a:off x="340809" y="260618"/>
            <a:ext cx="865741" cy="734400"/>
          </a:xfrm>
          <a:prstGeom prst="rect">
            <a:avLst/>
          </a:prstGeom>
        </p:spPr>
      </p:pic>
    </p:spTree>
    <p:extLst>
      <p:ext uri="{BB962C8B-B14F-4D97-AF65-F5344CB8AC3E}">
        <p14:creationId xmlns:p14="http://schemas.microsoft.com/office/powerpoint/2010/main" val="33620114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Zitat">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461898" y="382774"/>
            <a:ext cx="9346012"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66675" y="1045056"/>
            <a:ext cx="1205865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8" name="Textplatzhalter 17">
            <a:extLst>
              <a:ext uri="{FF2B5EF4-FFF2-40B4-BE49-F238E27FC236}">
                <a16:creationId xmlns:a16="http://schemas.microsoft.com/office/drawing/2014/main" id="{FD7B20E5-BE4B-5C4F-98CD-9224BCAF01D0}"/>
              </a:ext>
            </a:extLst>
          </p:cNvPr>
          <p:cNvSpPr>
            <a:spLocks noGrp="1"/>
          </p:cNvSpPr>
          <p:nvPr>
            <p:ph type="body" sz="quarter" idx="13" hasCustomPrompt="1"/>
          </p:nvPr>
        </p:nvSpPr>
        <p:spPr>
          <a:xfrm>
            <a:off x="2351088" y="5380414"/>
            <a:ext cx="8585200" cy="452438"/>
          </a:xfrm>
          <a:prstGeom prst="rect">
            <a:avLst/>
          </a:prstGeom>
        </p:spPr>
        <p:txBody>
          <a:bodyPr>
            <a:normAutofit/>
          </a:bodyPr>
          <a:lstStyle>
            <a:lvl1pPr marL="0" indent="0" algn="r">
              <a:buNone/>
              <a:defRPr sz="1200" b="1">
                <a:latin typeface="Arial" panose="020B0604020202020204" pitchFamily="34" charset="0"/>
                <a:cs typeface="Arial" panose="020B0604020202020204" pitchFamily="34" charset="0"/>
              </a:defRPr>
            </a:lvl1pPr>
          </a:lstStyle>
          <a:p>
            <a:pPr lvl="0"/>
            <a:r>
              <a:rPr lang="de-DE" sz="1200" b="1" dirty="0"/>
              <a:t>(Quelle, Jahr)</a:t>
            </a:r>
            <a:endParaRPr lang="de-DE" dirty="0"/>
          </a:p>
        </p:txBody>
      </p:sp>
      <p:sp>
        <p:nvSpPr>
          <p:cNvPr id="40" name="Textplatzhalter 6">
            <a:extLst>
              <a:ext uri="{FF2B5EF4-FFF2-40B4-BE49-F238E27FC236}">
                <a16:creationId xmlns:a16="http://schemas.microsoft.com/office/drawing/2014/main" id="{DC2248B3-B904-124F-A177-D58551433DC7}"/>
              </a:ext>
            </a:extLst>
          </p:cNvPr>
          <p:cNvSpPr>
            <a:spLocks noGrp="1"/>
          </p:cNvSpPr>
          <p:nvPr>
            <p:ph type="body" sz="quarter" idx="14"/>
          </p:nvPr>
        </p:nvSpPr>
        <p:spPr>
          <a:xfrm>
            <a:off x="2351088" y="1660385"/>
            <a:ext cx="8585200" cy="3578878"/>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20" name="Grafik 19">
            <a:extLst>
              <a:ext uri="{FF2B5EF4-FFF2-40B4-BE49-F238E27FC236}">
                <a16:creationId xmlns:a16="http://schemas.microsoft.com/office/drawing/2014/main" id="{F4A50C45-4542-EF40-BCE2-4D62472D65B4}"/>
              </a:ext>
            </a:extLst>
          </p:cNvPr>
          <p:cNvPicPr>
            <a:picLocks/>
          </p:cNvPicPr>
          <p:nvPr userDrawn="1"/>
        </p:nvPicPr>
        <p:blipFill>
          <a:blip r:embed="rId2"/>
          <a:stretch>
            <a:fillRect/>
          </a:stretch>
        </p:blipFill>
        <p:spPr>
          <a:xfrm>
            <a:off x="1504429" y="1707437"/>
            <a:ext cx="633600" cy="475200"/>
          </a:xfrm>
          <a:prstGeom prst="rect">
            <a:avLst/>
          </a:prstGeom>
        </p:spPr>
      </p:pic>
      <p:sp>
        <p:nvSpPr>
          <p:cNvPr id="13" name="Rechteck 12">
            <a:extLst>
              <a:ext uri="{FF2B5EF4-FFF2-40B4-BE49-F238E27FC236}">
                <a16:creationId xmlns:a16="http://schemas.microsoft.com/office/drawing/2014/main" id="{EED7C407-117E-934E-B32C-F1EF624CC1EA}"/>
              </a:ext>
            </a:extLst>
          </p:cNvPr>
          <p:cNvSpPr/>
          <p:nvPr userDrawn="1"/>
        </p:nvSpPr>
        <p:spPr>
          <a:xfrm>
            <a:off x="1" y="6268157"/>
            <a:ext cx="12192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4227AB4C-D0B3-EB42-8D21-1D29999B3E5C}"/>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75A6C415-8756-764F-A2D5-8D28589CBFA1}"/>
              </a:ext>
            </a:extLst>
          </p:cNvPr>
          <p:cNvSpPr>
            <a:spLocks noGrp="1"/>
          </p:cNvSpPr>
          <p:nvPr>
            <p:ph type="dt" sz="half" idx="10"/>
          </p:nvPr>
        </p:nvSpPr>
        <p:spPr>
          <a:xfrm>
            <a:off x="773680" y="6338729"/>
            <a:ext cx="27432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r>
              <a:rPr lang="de-DE"/>
              <a:t>Januar 2024</a:t>
            </a:r>
            <a:endParaRPr lang="de-DE" dirty="0"/>
          </a:p>
        </p:txBody>
      </p:sp>
      <p:sp>
        <p:nvSpPr>
          <p:cNvPr id="16" name="Foliennummernplatzhalter 20">
            <a:extLst>
              <a:ext uri="{FF2B5EF4-FFF2-40B4-BE49-F238E27FC236}">
                <a16:creationId xmlns:a16="http://schemas.microsoft.com/office/drawing/2014/main" id="{93D44D21-4325-684A-9931-169BFC85E6A9}"/>
              </a:ext>
            </a:extLst>
          </p:cNvPr>
          <p:cNvSpPr>
            <a:spLocks noGrp="1"/>
          </p:cNvSpPr>
          <p:nvPr>
            <p:ph type="sldNum" sz="quarter" idx="12"/>
          </p:nvPr>
        </p:nvSpPr>
        <p:spPr>
          <a:xfrm>
            <a:off x="8610600" y="6352796"/>
            <a:ext cx="27432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7" name="Datumsplatzhalter 18">
            <a:extLst>
              <a:ext uri="{FF2B5EF4-FFF2-40B4-BE49-F238E27FC236}">
                <a16:creationId xmlns:a16="http://schemas.microsoft.com/office/drawing/2014/main" id="{B7D6D6ED-6B81-B448-98A1-03F46B538800}"/>
              </a:ext>
            </a:extLst>
          </p:cNvPr>
          <p:cNvSpPr txBox="1">
            <a:spLocks/>
          </p:cNvSpPr>
          <p:nvPr userDrawn="1"/>
        </p:nvSpPr>
        <p:spPr>
          <a:xfrm>
            <a:off x="4671357" y="6338729"/>
            <a:ext cx="27432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sz="1200" dirty="0">
                <a:solidFill>
                  <a:schemeClr val="bg2">
                    <a:lumMod val="50000"/>
                  </a:schemeClr>
                </a:solidFill>
                <a:latin typeface="Arial" panose="020B0604020202020204" pitchFamily="34" charset="0"/>
                <a:cs typeface="Arial" panose="020B0604020202020204" pitchFamily="34" charset="0"/>
              </a:rPr>
              <a:t>© PIKAS (</a:t>
            </a:r>
            <a:r>
              <a:rPr lang="de-DE" sz="1200" dirty="0" err="1">
                <a:solidFill>
                  <a:schemeClr val="bg2">
                    <a:lumMod val="50000"/>
                  </a:schemeClr>
                </a:solidFill>
                <a:latin typeface="Arial" panose="020B0604020202020204" pitchFamily="34" charset="0"/>
                <a:cs typeface="Arial" panose="020B0604020202020204" pitchFamily="34" charset="0"/>
              </a:rPr>
              <a:t>pikas.dzlm.de</a:t>
            </a:r>
            <a:r>
              <a:rPr lang="de-DE" sz="1200" dirty="0">
                <a:solidFill>
                  <a:schemeClr val="bg2">
                    <a:lumMod val="50000"/>
                  </a:schemeClr>
                </a:solidFill>
                <a:latin typeface="Arial" panose="020B0604020202020204" pitchFamily="34" charset="0"/>
                <a:cs typeface="Arial" panose="020B0604020202020204" pitchFamily="34" charset="0"/>
              </a:rPr>
              <a:t>)  </a:t>
            </a:r>
            <a:endParaRPr lang="de-DE" sz="1200" dirty="0">
              <a:solidFill>
                <a:schemeClr val="bg2">
                  <a:lumMod val="50000"/>
                </a:schemeClr>
              </a:solidFill>
            </a:endParaRPr>
          </a:p>
        </p:txBody>
      </p:sp>
      <p:pic>
        <p:nvPicPr>
          <p:cNvPr id="2" name="Grafik 1">
            <a:extLst>
              <a:ext uri="{FF2B5EF4-FFF2-40B4-BE49-F238E27FC236}">
                <a16:creationId xmlns:a16="http://schemas.microsoft.com/office/drawing/2014/main" id="{08F099F1-EC36-37CC-B6AE-50F445FDF12F}"/>
              </a:ext>
            </a:extLst>
          </p:cNvPr>
          <p:cNvPicPr>
            <a:picLocks noChangeAspect="1"/>
          </p:cNvPicPr>
          <p:nvPr userDrawn="1"/>
        </p:nvPicPr>
        <p:blipFill>
          <a:blip r:embed="rId3"/>
          <a:stretch>
            <a:fillRect/>
          </a:stretch>
        </p:blipFill>
        <p:spPr>
          <a:xfrm>
            <a:off x="340809" y="260618"/>
            <a:ext cx="865741" cy="734400"/>
          </a:xfrm>
          <a:prstGeom prst="rect">
            <a:avLst/>
          </a:prstGeom>
        </p:spPr>
      </p:pic>
    </p:spTree>
    <p:extLst>
      <p:ext uri="{BB962C8B-B14F-4D97-AF65-F5344CB8AC3E}">
        <p14:creationId xmlns:p14="http://schemas.microsoft.com/office/powerpoint/2010/main" val="25428852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Reflexionsfrage">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461898" y="382774"/>
            <a:ext cx="9346012"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66675" y="1045056"/>
            <a:ext cx="1205865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4" name="Grafik 3">
            <a:extLst>
              <a:ext uri="{FF2B5EF4-FFF2-40B4-BE49-F238E27FC236}">
                <a16:creationId xmlns:a16="http://schemas.microsoft.com/office/drawing/2014/main" id="{3E0577BA-EC77-CD40-9582-CFB31801D475}"/>
              </a:ext>
            </a:extLst>
          </p:cNvPr>
          <p:cNvPicPr>
            <a:picLocks/>
          </p:cNvPicPr>
          <p:nvPr userDrawn="1"/>
        </p:nvPicPr>
        <p:blipFill>
          <a:blip r:embed="rId2"/>
          <a:stretch>
            <a:fillRect/>
          </a:stretch>
        </p:blipFill>
        <p:spPr>
          <a:xfrm>
            <a:off x="1504429" y="1707437"/>
            <a:ext cx="633600" cy="475200"/>
          </a:xfrm>
          <a:prstGeom prst="rect">
            <a:avLst/>
          </a:prstGeom>
        </p:spPr>
      </p:pic>
      <p:sp>
        <p:nvSpPr>
          <p:cNvPr id="14" name="Textfeld 13">
            <a:extLst>
              <a:ext uri="{FF2B5EF4-FFF2-40B4-BE49-F238E27FC236}">
                <a16:creationId xmlns:a16="http://schemas.microsoft.com/office/drawing/2014/main" id="{9BE05909-9D75-5D49-ABC8-AAD3560D0235}"/>
              </a:ext>
            </a:extLst>
          </p:cNvPr>
          <p:cNvSpPr txBox="1"/>
          <p:nvPr userDrawn="1"/>
        </p:nvSpPr>
        <p:spPr>
          <a:xfrm>
            <a:off x="2232104" y="1282668"/>
            <a:ext cx="7805597"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REFLEXIONSFRAGE</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1255572" y="4056794"/>
            <a:ext cx="10098229"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p:nvPr>
        </p:nvSpPr>
        <p:spPr>
          <a:xfrm>
            <a:off x="1461898" y="4134424"/>
            <a:ext cx="9474532"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sp>
        <p:nvSpPr>
          <p:cNvPr id="7" name="Textplatzhalter 6">
            <a:extLst>
              <a:ext uri="{FF2B5EF4-FFF2-40B4-BE49-F238E27FC236}">
                <a16:creationId xmlns:a16="http://schemas.microsoft.com/office/drawing/2014/main" id="{461BB96C-27EF-4844-A059-1C669CCC038B}"/>
              </a:ext>
            </a:extLst>
          </p:cNvPr>
          <p:cNvSpPr>
            <a:spLocks noGrp="1"/>
          </p:cNvSpPr>
          <p:nvPr>
            <p:ph type="body" sz="quarter" idx="14"/>
          </p:nvPr>
        </p:nvSpPr>
        <p:spPr>
          <a:xfrm>
            <a:off x="2351088" y="1660387"/>
            <a:ext cx="85852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5" name="Grafik 4">
            <a:extLst>
              <a:ext uri="{FF2B5EF4-FFF2-40B4-BE49-F238E27FC236}">
                <a16:creationId xmlns:a16="http://schemas.microsoft.com/office/drawing/2014/main" id="{9B7CDAB3-C822-3E47-8E61-492A3FFABA4C}"/>
              </a:ext>
            </a:extLst>
          </p:cNvPr>
          <p:cNvPicPr>
            <a:picLocks noChangeAspect="1"/>
          </p:cNvPicPr>
          <p:nvPr userDrawn="1"/>
        </p:nvPicPr>
        <p:blipFill>
          <a:blip r:embed="rId3"/>
          <a:stretch>
            <a:fillRect/>
          </a:stretch>
        </p:blipFill>
        <p:spPr>
          <a:xfrm>
            <a:off x="263640" y="301806"/>
            <a:ext cx="865741" cy="732550"/>
          </a:xfrm>
          <a:prstGeom prst="rect">
            <a:avLst/>
          </a:prstGeom>
        </p:spPr>
      </p:pic>
      <p:sp>
        <p:nvSpPr>
          <p:cNvPr id="15" name="Rechteck 14">
            <a:extLst>
              <a:ext uri="{FF2B5EF4-FFF2-40B4-BE49-F238E27FC236}">
                <a16:creationId xmlns:a16="http://schemas.microsoft.com/office/drawing/2014/main" id="{2FA72385-6EF2-DA42-B779-03AE26213B5D}"/>
              </a:ext>
            </a:extLst>
          </p:cNvPr>
          <p:cNvSpPr/>
          <p:nvPr userDrawn="1"/>
        </p:nvSpPr>
        <p:spPr>
          <a:xfrm>
            <a:off x="1" y="6268157"/>
            <a:ext cx="12192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7" name="Rechteck 16">
            <a:extLst>
              <a:ext uri="{FF2B5EF4-FFF2-40B4-BE49-F238E27FC236}">
                <a16:creationId xmlns:a16="http://schemas.microsoft.com/office/drawing/2014/main" id="{8443D593-1EDB-894D-98B0-A39987FB600B}"/>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8" name="Datumsplatzhalter 18">
            <a:extLst>
              <a:ext uri="{FF2B5EF4-FFF2-40B4-BE49-F238E27FC236}">
                <a16:creationId xmlns:a16="http://schemas.microsoft.com/office/drawing/2014/main" id="{F6539B57-F5BD-7C47-BCAB-99833AEECE15}"/>
              </a:ext>
            </a:extLst>
          </p:cNvPr>
          <p:cNvSpPr>
            <a:spLocks noGrp="1"/>
          </p:cNvSpPr>
          <p:nvPr>
            <p:ph type="dt" sz="half" idx="10"/>
          </p:nvPr>
        </p:nvSpPr>
        <p:spPr>
          <a:xfrm>
            <a:off x="773680" y="6338729"/>
            <a:ext cx="27432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r>
              <a:rPr lang="de-DE"/>
              <a:t>Januar 2024</a:t>
            </a:r>
            <a:endParaRPr lang="de-DE" dirty="0"/>
          </a:p>
        </p:txBody>
      </p:sp>
      <p:sp>
        <p:nvSpPr>
          <p:cNvPr id="22" name="Foliennummernplatzhalter 20">
            <a:extLst>
              <a:ext uri="{FF2B5EF4-FFF2-40B4-BE49-F238E27FC236}">
                <a16:creationId xmlns:a16="http://schemas.microsoft.com/office/drawing/2014/main" id="{67B9168A-CFC6-7A48-A23C-7B9E63E21321}"/>
              </a:ext>
            </a:extLst>
          </p:cNvPr>
          <p:cNvSpPr>
            <a:spLocks noGrp="1"/>
          </p:cNvSpPr>
          <p:nvPr>
            <p:ph type="sldNum" sz="quarter" idx="12"/>
          </p:nvPr>
        </p:nvSpPr>
        <p:spPr>
          <a:xfrm>
            <a:off x="8610600" y="6352796"/>
            <a:ext cx="27432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4" name="Datumsplatzhalter 18">
            <a:extLst>
              <a:ext uri="{FF2B5EF4-FFF2-40B4-BE49-F238E27FC236}">
                <a16:creationId xmlns:a16="http://schemas.microsoft.com/office/drawing/2014/main" id="{0C0ED5A7-F1B0-084E-A28A-C2D39792ABEE}"/>
              </a:ext>
            </a:extLst>
          </p:cNvPr>
          <p:cNvSpPr txBox="1">
            <a:spLocks/>
          </p:cNvSpPr>
          <p:nvPr userDrawn="1"/>
        </p:nvSpPr>
        <p:spPr>
          <a:xfrm>
            <a:off x="4671357" y="6338729"/>
            <a:ext cx="27432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sz="1200" dirty="0">
                <a:solidFill>
                  <a:schemeClr val="bg2">
                    <a:lumMod val="50000"/>
                  </a:schemeClr>
                </a:solidFill>
                <a:latin typeface="Arial" panose="020B0604020202020204" pitchFamily="34" charset="0"/>
                <a:cs typeface="Arial" panose="020B0604020202020204" pitchFamily="34" charset="0"/>
              </a:rPr>
              <a:t>© PIKAS (</a:t>
            </a:r>
            <a:r>
              <a:rPr lang="de-DE" sz="1200" dirty="0" err="1">
                <a:solidFill>
                  <a:schemeClr val="bg2">
                    <a:lumMod val="50000"/>
                  </a:schemeClr>
                </a:solidFill>
                <a:latin typeface="Arial" panose="020B0604020202020204" pitchFamily="34" charset="0"/>
                <a:cs typeface="Arial" panose="020B0604020202020204" pitchFamily="34" charset="0"/>
              </a:rPr>
              <a:t>pikas.dzlm.de</a:t>
            </a:r>
            <a:r>
              <a:rPr lang="de-DE" sz="1200" dirty="0">
                <a:solidFill>
                  <a:schemeClr val="bg2">
                    <a:lumMod val="50000"/>
                  </a:schemeClr>
                </a:solidFill>
                <a:latin typeface="Arial" panose="020B0604020202020204" pitchFamily="34" charset="0"/>
                <a:cs typeface="Arial" panose="020B0604020202020204" pitchFamily="34" charset="0"/>
              </a:rPr>
              <a:t>)  </a:t>
            </a:r>
            <a:endParaRPr lang="de-DE" sz="1200" dirty="0">
              <a:solidFill>
                <a:schemeClr val="bg2">
                  <a:lumMod val="50000"/>
                </a:schemeClr>
              </a:solidFill>
            </a:endParaRPr>
          </a:p>
        </p:txBody>
      </p:sp>
    </p:spTree>
    <p:extLst>
      <p:ext uri="{BB962C8B-B14F-4D97-AF65-F5344CB8AC3E}">
        <p14:creationId xmlns:p14="http://schemas.microsoft.com/office/powerpoint/2010/main" val="17996006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chlussfolie">
    <p:spTree>
      <p:nvGrpSpPr>
        <p:cNvPr id="1" name=""/>
        <p:cNvGrpSpPr/>
        <p:nvPr/>
      </p:nvGrpSpPr>
      <p:grpSpPr>
        <a:xfrm>
          <a:off x="0" y="0"/>
          <a:ext cx="0" cy="0"/>
          <a:chOff x="0" y="0"/>
          <a:chExt cx="0" cy="0"/>
        </a:xfrm>
      </p:grpSpPr>
      <p:cxnSp>
        <p:nvCxnSpPr>
          <p:cNvPr id="20" name="Gerade Verbindung 19">
            <a:extLst>
              <a:ext uri="{FF2B5EF4-FFF2-40B4-BE49-F238E27FC236}">
                <a16:creationId xmlns:a16="http://schemas.microsoft.com/office/drawing/2014/main" id="{D9CCE579-6D50-F747-9F5F-C629FFB02955}"/>
              </a:ext>
            </a:extLst>
          </p:cNvPr>
          <p:cNvCxnSpPr>
            <a:cxnSpLocks/>
          </p:cNvCxnSpPr>
          <p:nvPr userDrawn="1"/>
        </p:nvCxnSpPr>
        <p:spPr>
          <a:xfrm>
            <a:off x="66675" y="5910970"/>
            <a:ext cx="1205865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9" name="Grafik 8">
            <a:extLst>
              <a:ext uri="{FF2B5EF4-FFF2-40B4-BE49-F238E27FC236}">
                <a16:creationId xmlns:a16="http://schemas.microsoft.com/office/drawing/2014/main" id="{FA060695-0CBC-0943-80DE-1C5349A3CA09}"/>
              </a:ext>
            </a:extLst>
          </p:cNvPr>
          <p:cNvPicPr>
            <a:picLocks noChangeAspect="1"/>
          </p:cNvPicPr>
          <p:nvPr userDrawn="1"/>
        </p:nvPicPr>
        <p:blipFill>
          <a:blip r:embed="rId2"/>
          <a:stretch>
            <a:fillRect/>
          </a:stretch>
        </p:blipFill>
        <p:spPr>
          <a:xfrm>
            <a:off x="6650581" y="1641402"/>
            <a:ext cx="3702075" cy="3873600"/>
          </a:xfrm>
          <a:prstGeom prst="rect">
            <a:avLst/>
          </a:prstGeom>
        </p:spPr>
      </p:pic>
      <p:sp>
        <p:nvSpPr>
          <p:cNvPr id="14" name="Abgerundete rechteckige Legende 13">
            <a:extLst>
              <a:ext uri="{FF2B5EF4-FFF2-40B4-BE49-F238E27FC236}">
                <a16:creationId xmlns:a16="http://schemas.microsoft.com/office/drawing/2014/main" id="{79FA3857-A6E0-D74B-B732-AF02A66B8633}"/>
              </a:ext>
            </a:extLst>
          </p:cNvPr>
          <p:cNvSpPr/>
          <p:nvPr userDrawn="1"/>
        </p:nvSpPr>
        <p:spPr>
          <a:xfrm>
            <a:off x="1839344" y="696191"/>
            <a:ext cx="5989167" cy="1682465"/>
          </a:xfrm>
          <a:prstGeom prst="wedgeRoundRectCallout">
            <a:avLst>
              <a:gd name="adj1" fmla="val 38391"/>
              <a:gd name="adj2" fmla="val 74059"/>
              <a:gd name="adj3" fmla="val 166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extfeld 1">
            <a:extLst>
              <a:ext uri="{FF2B5EF4-FFF2-40B4-BE49-F238E27FC236}">
                <a16:creationId xmlns:a16="http://schemas.microsoft.com/office/drawing/2014/main" id="{63081271-CA52-A14D-AB75-C8D92DA489DE}"/>
              </a:ext>
            </a:extLst>
          </p:cNvPr>
          <p:cNvSpPr txBox="1"/>
          <p:nvPr userDrawn="1"/>
        </p:nvSpPr>
        <p:spPr>
          <a:xfrm>
            <a:off x="1842520" y="1008723"/>
            <a:ext cx="5989167" cy="1015663"/>
          </a:xfrm>
          <a:prstGeom prst="rect">
            <a:avLst/>
          </a:prstGeom>
          <a:noFill/>
        </p:spPr>
        <p:txBody>
          <a:bodyPr wrap="square" rtlCol="0">
            <a:spAutoFit/>
          </a:bodyPr>
          <a:lstStyle/>
          <a:p>
            <a:pPr algn="ctr">
              <a:lnSpc>
                <a:spcPct val="100000"/>
              </a:lnSpc>
            </a:pPr>
            <a:r>
              <a:rPr lang="de-DE" sz="3000" b="1" dirty="0">
                <a:latin typeface="Arial" panose="020B0604020202020204" pitchFamily="34" charset="0"/>
                <a:cs typeface="Arial" panose="020B0604020202020204" pitchFamily="34" charset="0"/>
              </a:rPr>
              <a:t>Vielen Dank für</a:t>
            </a:r>
            <a:br>
              <a:rPr lang="de-DE" sz="3000" b="1" dirty="0">
                <a:latin typeface="Arial" panose="020B0604020202020204" pitchFamily="34" charset="0"/>
                <a:cs typeface="Arial" panose="020B0604020202020204" pitchFamily="34" charset="0"/>
              </a:rPr>
            </a:br>
            <a:r>
              <a:rPr lang="de-DE" sz="3000" b="1" dirty="0">
                <a:latin typeface="Arial" panose="020B0604020202020204" pitchFamily="34" charset="0"/>
                <a:cs typeface="Arial" panose="020B0604020202020204" pitchFamily="34" charset="0"/>
              </a:rPr>
              <a:t>Ihre Aufmerksamkeit!</a:t>
            </a:r>
          </a:p>
        </p:txBody>
      </p:sp>
      <p:pic>
        <p:nvPicPr>
          <p:cNvPr id="4" name="Grafik 3">
            <a:extLst>
              <a:ext uri="{FF2B5EF4-FFF2-40B4-BE49-F238E27FC236}">
                <a16:creationId xmlns:a16="http://schemas.microsoft.com/office/drawing/2014/main" id="{F0F609BC-2DA4-99BB-07FA-418D3A92E963}"/>
              </a:ext>
            </a:extLst>
          </p:cNvPr>
          <p:cNvPicPr>
            <a:picLocks noChangeAspect="1"/>
          </p:cNvPicPr>
          <p:nvPr userDrawn="1"/>
        </p:nvPicPr>
        <p:blipFill>
          <a:blip r:embed="rId3"/>
          <a:stretch>
            <a:fillRect/>
          </a:stretch>
        </p:blipFill>
        <p:spPr>
          <a:xfrm>
            <a:off x="9957199" y="6058658"/>
            <a:ext cx="2041200" cy="451828"/>
          </a:xfrm>
          <a:prstGeom prst="rect">
            <a:avLst/>
          </a:prstGeom>
        </p:spPr>
      </p:pic>
      <p:pic>
        <p:nvPicPr>
          <p:cNvPr id="5" name="Grafik 4">
            <a:extLst>
              <a:ext uri="{FF2B5EF4-FFF2-40B4-BE49-F238E27FC236}">
                <a16:creationId xmlns:a16="http://schemas.microsoft.com/office/drawing/2014/main" id="{BDE0F4D2-72D1-0AFE-532B-09BF736A826F}"/>
              </a:ext>
            </a:extLst>
          </p:cNvPr>
          <p:cNvPicPr>
            <a:picLocks noChangeAspect="1"/>
          </p:cNvPicPr>
          <p:nvPr userDrawn="1"/>
        </p:nvPicPr>
        <p:blipFill>
          <a:blip r:embed="rId4"/>
          <a:stretch>
            <a:fillRect/>
          </a:stretch>
        </p:blipFill>
        <p:spPr>
          <a:xfrm>
            <a:off x="203469" y="6049009"/>
            <a:ext cx="2304000" cy="471126"/>
          </a:xfrm>
          <a:prstGeom prst="rect">
            <a:avLst/>
          </a:prstGeom>
        </p:spPr>
      </p:pic>
      <p:pic>
        <p:nvPicPr>
          <p:cNvPr id="6" name="Grafik 5">
            <a:extLst>
              <a:ext uri="{FF2B5EF4-FFF2-40B4-BE49-F238E27FC236}">
                <a16:creationId xmlns:a16="http://schemas.microsoft.com/office/drawing/2014/main" id="{4FD3827E-8931-4092-0D6A-CBA2184DE7EB}"/>
              </a:ext>
            </a:extLst>
          </p:cNvPr>
          <p:cNvPicPr>
            <a:picLocks noChangeAspect="1"/>
          </p:cNvPicPr>
          <p:nvPr userDrawn="1"/>
        </p:nvPicPr>
        <p:blipFill>
          <a:blip r:embed="rId5"/>
          <a:stretch>
            <a:fillRect/>
          </a:stretch>
        </p:blipFill>
        <p:spPr>
          <a:xfrm>
            <a:off x="2852827" y="6099025"/>
            <a:ext cx="1864800" cy="371095"/>
          </a:xfrm>
          <a:prstGeom prst="rect">
            <a:avLst/>
          </a:prstGeom>
        </p:spPr>
      </p:pic>
      <p:cxnSp>
        <p:nvCxnSpPr>
          <p:cNvPr id="7" name="Gerade Verbindung 6">
            <a:extLst>
              <a:ext uri="{FF2B5EF4-FFF2-40B4-BE49-F238E27FC236}">
                <a16:creationId xmlns:a16="http://schemas.microsoft.com/office/drawing/2014/main" id="{C46096B9-3253-6F48-7C0C-83427E6CF44D}"/>
              </a:ext>
            </a:extLst>
          </p:cNvPr>
          <p:cNvCxnSpPr>
            <a:cxnSpLocks/>
          </p:cNvCxnSpPr>
          <p:nvPr userDrawn="1"/>
        </p:nvCxnSpPr>
        <p:spPr>
          <a:xfrm>
            <a:off x="193954" y="5881034"/>
            <a:ext cx="11872047"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8" name="Grafik 7">
            <a:extLst>
              <a:ext uri="{FF2B5EF4-FFF2-40B4-BE49-F238E27FC236}">
                <a16:creationId xmlns:a16="http://schemas.microsoft.com/office/drawing/2014/main" id="{1CD22245-DC5C-5F74-CEEF-F33BF1514D4D}"/>
              </a:ext>
            </a:extLst>
          </p:cNvPr>
          <p:cNvPicPr>
            <a:picLocks noChangeAspect="1"/>
          </p:cNvPicPr>
          <p:nvPr userDrawn="1"/>
        </p:nvPicPr>
        <p:blipFill>
          <a:blip r:embed="rId6"/>
          <a:stretch>
            <a:fillRect/>
          </a:stretch>
        </p:blipFill>
        <p:spPr>
          <a:xfrm>
            <a:off x="5062985" y="6122423"/>
            <a:ext cx="2768400" cy="324298"/>
          </a:xfrm>
          <a:prstGeom prst="rect">
            <a:avLst/>
          </a:prstGeom>
        </p:spPr>
      </p:pic>
      <p:pic>
        <p:nvPicPr>
          <p:cNvPr id="10" name="Grafik 9">
            <a:extLst>
              <a:ext uri="{FF2B5EF4-FFF2-40B4-BE49-F238E27FC236}">
                <a16:creationId xmlns:a16="http://schemas.microsoft.com/office/drawing/2014/main" id="{F652BFD6-16F9-B221-3CF4-576FE3677626}"/>
              </a:ext>
            </a:extLst>
          </p:cNvPr>
          <p:cNvPicPr>
            <a:picLocks/>
          </p:cNvPicPr>
          <p:nvPr userDrawn="1"/>
        </p:nvPicPr>
        <p:blipFill>
          <a:blip r:embed="rId7"/>
          <a:stretch>
            <a:fillRect/>
          </a:stretch>
        </p:blipFill>
        <p:spPr>
          <a:xfrm>
            <a:off x="8176743" y="6094072"/>
            <a:ext cx="1435100" cy="381000"/>
          </a:xfrm>
          <a:prstGeom prst="rect">
            <a:avLst/>
          </a:prstGeom>
        </p:spPr>
      </p:pic>
    </p:spTree>
    <p:extLst>
      <p:ext uri="{BB962C8B-B14F-4D97-AF65-F5344CB8AC3E}">
        <p14:creationId xmlns:p14="http://schemas.microsoft.com/office/powerpoint/2010/main" val="3540395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Zwischenfolie-Fortbildende_freie Gestaltung">
    <p:spTree>
      <p:nvGrpSpPr>
        <p:cNvPr id="1" name=""/>
        <p:cNvGrpSpPr/>
        <p:nvPr/>
      </p:nvGrpSpPr>
      <p:grpSpPr>
        <a:xfrm>
          <a:off x="0" y="0"/>
          <a:ext cx="0" cy="0"/>
          <a:chOff x="0" y="0"/>
          <a:chExt cx="0" cy="0"/>
        </a:xfrm>
      </p:grpSpPr>
      <p:sp>
        <p:nvSpPr>
          <p:cNvPr id="4" name="Textplatzhalter 8">
            <a:extLst>
              <a:ext uri="{FF2B5EF4-FFF2-40B4-BE49-F238E27FC236}">
                <a16:creationId xmlns:a16="http://schemas.microsoft.com/office/drawing/2014/main" id="{C36FA7A0-63D1-4BA9-A8BA-95FEDBD890E5}"/>
              </a:ext>
            </a:extLst>
          </p:cNvPr>
          <p:cNvSpPr>
            <a:spLocks noGrp="1"/>
          </p:cNvSpPr>
          <p:nvPr>
            <p:ph type="body" sz="quarter" idx="10" hasCustomPrompt="1"/>
          </p:nvPr>
        </p:nvSpPr>
        <p:spPr>
          <a:xfrm>
            <a:off x="252000" y="6622950"/>
            <a:ext cx="11796000" cy="216000"/>
          </a:xfrm>
          <a:prstGeom prst="rect">
            <a:avLst/>
          </a:prstGeom>
        </p:spPr>
        <p:txBody>
          <a:bodyPr lIns="0" tIns="0" rIns="0" bIns="0"/>
          <a:lstStyle>
            <a:lvl1pPr marL="0" indent="0" algn="r">
              <a:spcBef>
                <a:spcPts val="0"/>
              </a:spcBef>
              <a:spcAft>
                <a:spcPts val="0"/>
              </a:spcAft>
              <a:buNone/>
              <a:defRPr sz="1100">
                <a:solidFill>
                  <a:schemeClr val="bg1">
                    <a:lumMod val="50000"/>
                  </a:schemeClr>
                </a:solidFill>
              </a:defRPr>
            </a:lvl1pPr>
          </a:lstStyle>
          <a:p>
            <a:pPr lvl="0"/>
            <a:r>
              <a:rPr lang="de-DE" dirty="0"/>
              <a:t>(&lt;Quelle&gt;, &lt;Jahr&gt;), (Bildquelle: &lt;Quelle&gt;, &lt;Jahr&gt;)</a:t>
            </a:r>
          </a:p>
        </p:txBody>
      </p:sp>
      <p:sp>
        <p:nvSpPr>
          <p:cNvPr id="2" name="Titelplatzhalter 3">
            <a:extLst>
              <a:ext uri="{FF2B5EF4-FFF2-40B4-BE49-F238E27FC236}">
                <a16:creationId xmlns:a16="http://schemas.microsoft.com/office/drawing/2014/main" id="{3F3A6A3C-9B92-52F6-1658-41D24638AA17}"/>
              </a:ext>
            </a:extLst>
          </p:cNvPr>
          <p:cNvSpPr>
            <a:spLocks noGrp="1"/>
          </p:cNvSpPr>
          <p:nvPr>
            <p:ph type="title"/>
          </p:nvPr>
        </p:nvSpPr>
        <p:spPr>
          <a:xfrm>
            <a:off x="252000" y="324000"/>
            <a:ext cx="11688000" cy="396000"/>
          </a:xfrm>
          <a:prstGeom prst="rect">
            <a:avLst/>
          </a:prstGeom>
        </p:spPr>
        <p:txBody>
          <a:bodyPr vert="horz" lIns="0" tIns="0" rIns="0" bIns="0" rtlCol="0" anchor="t" anchorCtr="0">
            <a:noAutofit/>
          </a:bodyPr>
          <a:lstStyle/>
          <a:p>
            <a:r>
              <a:rPr lang="de-DE"/>
              <a:t>Mastertitelformat bearbeiten</a:t>
            </a:r>
            <a:endParaRPr lang="de-DE" dirty="0"/>
          </a:p>
        </p:txBody>
      </p:sp>
    </p:spTree>
    <p:extLst>
      <p:ext uri="{BB962C8B-B14F-4D97-AF65-F5344CB8AC3E}">
        <p14:creationId xmlns:p14="http://schemas.microsoft.com/office/powerpoint/2010/main" val="12721537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Aufzählung">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66675" y="1045056"/>
            <a:ext cx="1205865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461898" y="382774"/>
            <a:ext cx="9346012"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1461689" y="1194030"/>
            <a:ext cx="9346012"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 AUFZÄHLUNG</a:t>
            </a:r>
          </a:p>
          <a:p>
            <a:pPr lvl="0"/>
            <a:endParaRPr lang="de-DE" dirty="0"/>
          </a:p>
        </p:txBody>
      </p:sp>
      <p:sp>
        <p:nvSpPr>
          <p:cNvPr id="25" name="Inhaltsplatzhalter 2">
            <a:extLst>
              <a:ext uri="{FF2B5EF4-FFF2-40B4-BE49-F238E27FC236}">
                <a16:creationId xmlns:a16="http://schemas.microsoft.com/office/drawing/2014/main" id="{35DF33B1-1A9A-C34E-AE50-1D81E5E8CCAD}"/>
              </a:ext>
            </a:extLst>
          </p:cNvPr>
          <p:cNvSpPr>
            <a:spLocks noGrp="1"/>
          </p:cNvSpPr>
          <p:nvPr>
            <p:ph idx="1" hasCustomPrompt="1"/>
          </p:nvPr>
        </p:nvSpPr>
        <p:spPr>
          <a:xfrm>
            <a:off x="1461898" y="1748860"/>
            <a:ext cx="9346012" cy="4418617"/>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lang="de-DE" dirty="0"/>
          </a:p>
          <a:p>
            <a:pPr lvl="0"/>
            <a:endParaRPr lang="de-DE" dirty="0"/>
          </a:p>
          <a:p>
            <a:pPr lvl="0"/>
            <a:endParaRPr lang="de-DE" dirty="0"/>
          </a:p>
        </p:txBody>
      </p:sp>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12192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9B10DAAC-E653-4D42-A4A1-73716BF3D34F}"/>
              </a:ext>
            </a:extLst>
          </p:cNvPr>
          <p:cNvSpPr>
            <a:spLocks noGrp="1"/>
          </p:cNvSpPr>
          <p:nvPr>
            <p:ph type="dt" sz="half" idx="10"/>
          </p:nvPr>
        </p:nvSpPr>
        <p:spPr>
          <a:xfrm>
            <a:off x="773680" y="6338729"/>
            <a:ext cx="27432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r>
              <a:rPr lang="de-DE"/>
              <a:t>Januar 2024</a:t>
            </a:r>
            <a:endParaRPr lang="de-DE" dirty="0"/>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8610600" y="6352796"/>
            <a:ext cx="27432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9" name="Datumsplatzhalter 18">
            <a:extLst>
              <a:ext uri="{FF2B5EF4-FFF2-40B4-BE49-F238E27FC236}">
                <a16:creationId xmlns:a16="http://schemas.microsoft.com/office/drawing/2014/main" id="{3313E98B-D0AF-BB4F-83E2-3D7E6DA5FEC2}"/>
              </a:ext>
            </a:extLst>
          </p:cNvPr>
          <p:cNvSpPr txBox="1">
            <a:spLocks/>
          </p:cNvSpPr>
          <p:nvPr userDrawn="1"/>
        </p:nvSpPr>
        <p:spPr>
          <a:xfrm>
            <a:off x="4671357" y="6338729"/>
            <a:ext cx="27432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sz="1200" dirty="0">
                <a:solidFill>
                  <a:schemeClr val="bg2">
                    <a:lumMod val="50000"/>
                  </a:schemeClr>
                </a:solidFill>
                <a:latin typeface="Arial" panose="020B0604020202020204" pitchFamily="34" charset="0"/>
                <a:cs typeface="Arial" panose="020B0604020202020204" pitchFamily="34" charset="0"/>
              </a:rPr>
              <a:t>© PIKAS (</a:t>
            </a:r>
            <a:r>
              <a:rPr lang="de-DE" sz="1200" dirty="0" err="1">
                <a:solidFill>
                  <a:schemeClr val="bg2">
                    <a:lumMod val="50000"/>
                  </a:schemeClr>
                </a:solidFill>
                <a:latin typeface="Arial" panose="020B0604020202020204" pitchFamily="34" charset="0"/>
                <a:cs typeface="Arial" panose="020B0604020202020204" pitchFamily="34" charset="0"/>
              </a:rPr>
              <a:t>pikas.dzlm.de</a:t>
            </a:r>
            <a:r>
              <a:rPr lang="de-DE" sz="1200" dirty="0">
                <a:solidFill>
                  <a:schemeClr val="bg2">
                    <a:lumMod val="50000"/>
                  </a:schemeClr>
                </a:solidFill>
                <a:latin typeface="Arial" panose="020B0604020202020204" pitchFamily="34" charset="0"/>
                <a:cs typeface="Arial" panose="020B0604020202020204" pitchFamily="34" charset="0"/>
              </a:rPr>
              <a:t>)  </a:t>
            </a:r>
            <a:endParaRPr lang="de-DE" sz="1200" dirty="0">
              <a:solidFill>
                <a:schemeClr val="bg2">
                  <a:lumMod val="50000"/>
                </a:schemeClr>
              </a:solidFill>
            </a:endParaRPr>
          </a:p>
        </p:txBody>
      </p:sp>
      <p:pic>
        <p:nvPicPr>
          <p:cNvPr id="2" name="Grafik 1">
            <a:extLst>
              <a:ext uri="{FF2B5EF4-FFF2-40B4-BE49-F238E27FC236}">
                <a16:creationId xmlns:a16="http://schemas.microsoft.com/office/drawing/2014/main" id="{6B03D71A-8126-A505-02E1-63D068758813}"/>
              </a:ext>
            </a:extLst>
          </p:cNvPr>
          <p:cNvPicPr>
            <a:picLocks noChangeAspect="1"/>
          </p:cNvPicPr>
          <p:nvPr userDrawn="1"/>
        </p:nvPicPr>
        <p:blipFill>
          <a:blip r:embed="rId2"/>
          <a:stretch>
            <a:fillRect/>
          </a:stretch>
        </p:blipFill>
        <p:spPr>
          <a:xfrm>
            <a:off x="340809" y="260618"/>
            <a:ext cx="865741" cy="734400"/>
          </a:xfrm>
          <a:prstGeom prst="rect">
            <a:avLst/>
          </a:prstGeom>
        </p:spPr>
      </p:pic>
    </p:spTree>
    <p:extLst>
      <p:ext uri="{BB962C8B-B14F-4D97-AF65-F5344CB8AC3E}">
        <p14:creationId xmlns:p14="http://schemas.microsoft.com/office/powerpoint/2010/main" val="42654082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5B420EF-13F9-05EB-0293-69864B19DFD4}"/>
              </a:ext>
            </a:extLst>
          </p:cNvPr>
          <p:cNvSpPr/>
          <p:nvPr userDrawn="1"/>
        </p:nvSpPr>
        <p:spPr>
          <a:xfrm>
            <a:off x="-141249" y="-106207"/>
            <a:ext cx="12474497" cy="6516000"/>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4" name="Abgerundete rechteckige Legende 3">
            <a:extLst>
              <a:ext uri="{FF2B5EF4-FFF2-40B4-BE49-F238E27FC236}">
                <a16:creationId xmlns:a16="http://schemas.microsoft.com/office/drawing/2014/main" id="{5022DA13-07BD-DCB4-26BD-B2C9A333C4EC}"/>
              </a:ext>
            </a:extLst>
          </p:cNvPr>
          <p:cNvSpPr/>
          <p:nvPr userDrawn="1"/>
        </p:nvSpPr>
        <p:spPr>
          <a:xfrm flipH="1">
            <a:off x="800135" y="448207"/>
            <a:ext cx="5057976" cy="1914264"/>
          </a:xfrm>
          <a:prstGeom prst="wedgeRoundRectCallout">
            <a:avLst>
              <a:gd name="adj1" fmla="val 9611"/>
              <a:gd name="adj2" fmla="val 66154"/>
              <a:gd name="adj3" fmla="val 16667"/>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5" name="Textfeld 4">
            <a:extLst>
              <a:ext uri="{FF2B5EF4-FFF2-40B4-BE49-F238E27FC236}">
                <a16:creationId xmlns:a16="http://schemas.microsoft.com/office/drawing/2014/main" id="{1C9E57CB-510A-ED7E-4C17-B7A780238CB0}"/>
              </a:ext>
            </a:extLst>
          </p:cNvPr>
          <p:cNvSpPr txBox="1"/>
          <p:nvPr userDrawn="1"/>
        </p:nvSpPr>
        <p:spPr>
          <a:xfrm>
            <a:off x="725316" y="754739"/>
            <a:ext cx="5238605" cy="1261884"/>
          </a:xfrm>
          <a:prstGeom prst="rect">
            <a:avLst/>
          </a:prstGeom>
          <a:noFill/>
        </p:spPr>
        <p:txBody>
          <a:bodyPr wrap="square" rtlCol="0">
            <a:spAutoFit/>
          </a:bodyPr>
          <a:lstStyle/>
          <a:p>
            <a:pPr algn="ctr">
              <a:lnSpc>
                <a:spcPct val="100000"/>
              </a:lnSpc>
            </a:pPr>
            <a:r>
              <a:rPr lang="de-DE" sz="2800" b="1" dirty="0">
                <a:latin typeface="Calibri" panose="020F0502020204030204" pitchFamily="34" charset="0"/>
                <a:cs typeface="Calibri" panose="020F0502020204030204" pitchFamily="34" charset="0"/>
              </a:rPr>
              <a:t>PIKAS</a:t>
            </a:r>
            <a:r>
              <a:rPr lang="de-DE" sz="2400" b="1" dirty="0">
                <a:latin typeface="Arial" panose="020B0604020202020204" pitchFamily="34" charset="0"/>
                <a:cs typeface="Arial" panose="020B0604020202020204" pitchFamily="34" charset="0"/>
              </a:rPr>
              <a:t> gibt es auch </a:t>
            </a:r>
          </a:p>
          <a:p>
            <a:pPr algn="ctr">
              <a:lnSpc>
                <a:spcPct val="100000"/>
              </a:lnSpc>
            </a:pPr>
            <a:r>
              <a:rPr lang="de-DE" sz="2400" b="1" dirty="0">
                <a:latin typeface="Arial" panose="020B0604020202020204" pitchFamily="34" charset="0"/>
                <a:cs typeface="Arial" panose="020B0604020202020204" pitchFamily="34" charset="0"/>
              </a:rPr>
              <a:t>auf YouTube, Instagram und Facebook!</a:t>
            </a:r>
          </a:p>
        </p:txBody>
      </p:sp>
      <p:pic>
        <p:nvPicPr>
          <p:cNvPr id="7" name="Grafik 6">
            <a:extLst>
              <a:ext uri="{FF2B5EF4-FFF2-40B4-BE49-F238E27FC236}">
                <a16:creationId xmlns:a16="http://schemas.microsoft.com/office/drawing/2014/main" id="{D591C6C2-4E82-6AFB-B595-9547DC9E522F}"/>
              </a:ext>
            </a:extLst>
          </p:cNvPr>
          <p:cNvPicPr>
            <a:picLocks noChangeAspect="1"/>
          </p:cNvPicPr>
          <p:nvPr userDrawn="1"/>
        </p:nvPicPr>
        <p:blipFill>
          <a:blip r:embed="rId2"/>
          <a:stretch>
            <a:fillRect/>
          </a:stretch>
        </p:blipFill>
        <p:spPr>
          <a:xfrm flipH="1">
            <a:off x="800135" y="2180693"/>
            <a:ext cx="4762500" cy="4229100"/>
          </a:xfrm>
          <a:prstGeom prst="rect">
            <a:avLst/>
          </a:prstGeom>
        </p:spPr>
      </p:pic>
      <p:pic>
        <p:nvPicPr>
          <p:cNvPr id="11" name="Grafik 10">
            <a:extLst>
              <a:ext uri="{FF2B5EF4-FFF2-40B4-BE49-F238E27FC236}">
                <a16:creationId xmlns:a16="http://schemas.microsoft.com/office/drawing/2014/main" id="{AFEEB950-2AAC-A4E5-D5B6-748528247218}"/>
              </a:ext>
            </a:extLst>
          </p:cNvPr>
          <p:cNvPicPr>
            <a:picLocks noChangeAspect="1"/>
          </p:cNvPicPr>
          <p:nvPr userDrawn="1"/>
        </p:nvPicPr>
        <p:blipFill>
          <a:blip r:embed="rId3"/>
          <a:stretch>
            <a:fillRect/>
          </a:stretch>
        </p:blipFill>
        <p:spPr>
          <a:xfrm>
            <a:off x="7780081" y="4376825"/>
            <a:ext cx="900000" cy="900000"/>
          </a:xfrm>
          <a:prstGeom prst="rect">
            <a:avLst/>
          </a:prstGeom>
        </p:spPr>
      </p:pic>
      <p:pic>
        <p:nvPicPr>
          <p:cNvPr id="13" name="Grafik 12">
            <a:extLst>
              <a:ext uri="{FF2B5EF4-FFF2-40B4-BE49-F238E27FC236}">
                <a16:creationId xmlns:a16="http://schemas.microsoft.com/office/drawing/2014/main" id="{E02F33C2-8C3C-4052-0AEF-4D04D74021F8}"/>
              </a:ext>
            </a:extLst>
          </p:cNvPr>
          <p:cNvPicPr>
            <a:picLocks/>
          </p:cNvPicPr>
          <p:nvPr userDrawn="1"/>
        </p:nvPicPr>
        <p:blipFill>
          <a:blip r:embed="rId4"/>
          <a:stretch>
            <a:fillRect/>
          </a:stretch>
        </p:blipFill>
        <p:spPr>
          <a:xfrm>
            <a:off x="7817012" y="2798887"/>
            <a:ext cx="828000" cy="828000"/>
          </a:xfrm>
          <a:prstGeom prst="rect">
            <a:avLst/>
          </a:prstGeom>
        </p:spPr>
      </p:pic>
      <p:pic>
        <p:nvPicPr>
          <p:cNvPr id="15" name="Grafik 14">
            <a:extLst>
              <a:ext uri="{FF2B5EF4-FFF2-40B4-BE49-F238E27FC236}">
                <a16:creationId xmlns:a16="http://schemas.microsoft.com/office/drawing/2014/main" id="{1EC80648-8592-FED7-3CF3-9EE4297C47F9}"/>
              </a:ext>
            </a:extLst>
          </p:cNvPr>
          <p:cNvPicPr>
            <a:picLocks/>
          </p:cNvPicPr>
          <p:nvPr userDrawn="1"/>
        </p:nvPicPr>
        <p:blipFill>
          <a:blip r:embed="rId5"/>
          <a:stretch>
            <a:fillRect/>
          </a:stretch>
        </p:blipFill>
        <p:spPr>
          <a:xfrm>
            <a:off x="7789343" y="1083153"/>
            <a:ext cx="828000" cy="720000"/>
          </a:xfrm>
          <a:prstGeom prst="rect">
            <a:avLst/>
          </a:prstGeom>
        </p:spPr>
      </p:pic>
      <p:pic>
        <p:nvPicPr>
          <p:cNvPr id="17" name="Grafik 16">
            <a:extLst>
              <a:ext uri="{FF2B5EF4-FFF2-40B4-BE49-F238E27FC236}">
                <a16:creationId xmlns:a16="http://schemas.microsoft.com/office/drawing/2014/main" id="{9A037381-BDCA-7DE6-7986-66ABA06AFF8A}"/>
              </a:ext>
            </a:extLst>
          </p:cNvPr>
          <p:cNvPicPr>
            <a:picLocks/>
          </p:cNvPicPr>
          <p:nvPr userDrawn="1"/>
        </p:nvPicPr>
        <p:blipFill>
          <a:blip r:embed="rId6"/>
          <a:stretch>
            <a:fillRect/>
          </a:stretch>
        </p:blipFill>
        <p:spPr>
          <a:xfrm>
            <a:off x="9377446" y="4233494"/>
            <a:ext cx="1620000" cy="1620000"/>
          </a:xfrm>
          <a:prstGeom prst="rect">
            <a:avLst/>
          </a:prstGeom>
        </p:spPr>
      </p:pic>
      <p:pic>
        <p:nvPicPr>
          <p:cNvPr id="19" name="Grafik 18">
            <a:extLst>
              <a:ext uri="{FF2B5EF4-FFF2-40B4-BE49-F238E27FC236}">
                <a16:creationId xmlns:a16="http://schemas.microsoft.com/office/drawing/2014/main" id="{F8046A04-EF25-26EE-EF37-7AACEFFA93A9}"/>
              </a:ext>
            </a:extLst>
          </p:cNvPr>
          <p:cNvPicPr>
            <a:picLocks noChangeAspect="1"/>
          </p:cNvPicPr>
          <p:nvPr userDrawn="1"/>
        </p:nvPicPr>
        <p:blipFill>
          <a:blip r:embed="rId7"/>
          <a:stretch>
            <a:fillRect/>
          </a:stretch>
        </p:blipFill>
        <p:spPr>
          <a:xfrm>
            <a:off x="9374179" y="801451"/>
            <a:ext cx="1620000" cy="1620000"/>
          </a:xfrm>
          <a:prstGeom prst="rect">
            <a:avLst/>
          </a:prstGeom>
        </p:spPr>
      </p:pic>
      <p:pic>
        <p:nvPicPr>
          <p:cNvPr id="21" name="Grafik 20">
            <a:extLst>
              <a:ext uri="{FF2B5EF4-FFF2-40B4-BE49-F238E27FC236}">
                <a16:creationId xmlns:a16="http://schemas.microsoft.com/office/drawing/2014/main" id="{38CC1568-95CC-A1C0-009E-67A48F8A1A92}"/>
              </a:ext>
            </a:extLst>
          </p:cNvPr>
          <p:cNvPicPr>
            <a:picLocks noChangeAspect="1"/>
          </p:cNvPicPr>
          <p:nvPr userDrawn="1"/>
        </p:nvPicPr>
        <p:blipFill>
          <a:blip r:embed="rId8"/>
          <a:stretch>
            <a:fillRect/>
          </a:stretch>
        </p:blipFill>
        <p:spPr>
          <a:xfrm>
            <a:off x="9374179" y="2512879"/>
            <a:ext cx="1620000" cy="1620000"/>
          </a:xfrm>
          <a:prstGeom prst="rect">
            <a:avLst/>
          </a:prstGeom>
        </p:spPr>
      </p:pic>
      <p:sp>
        <p:nvSpPr>
          <p:cNvPr id="2" name="Textfeld 1">
            <a:extLst>
              <a:ext uri="{FF2B5EF4-FFF2-40B4-BE49-F238E27FC236}">
                <a16:creationId xmlns:a16="http://schemas.microsoft.com/office/drawing/2014/main" id="{4D179E90-EB61-A997-D9F7-AE3B3BBEDC19}"/>
              </a:ext>
            </a:extLst>
          </p:cNvPr>
          <p:cNvSpPr txBox="1"/>
          <p:nvPr userDrawn="1"/>
        </p:nvSpPr>
        <p:spPr>
          <a:xfrm>
            <a:off x="7184369" y="5409561"/>
            <a:ext cx="1920000" cy="338554"/>
          </a:xfrm>
          <a:prstGeom prst="rect">
            <a:avLst/>
          </a:prstGeom>
          <a:noFill/>
        </p:spPr>
        <p:txBody>
          <a:bodyPr wrap="square" rtlCol="0">
            <a:spAutoFit/>
          </a:bodyPr>
          <a:lstStyle/>
          <a:p>
            <a:pPr algn="ct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PIKASdzlm</a:t>
            </a:r>
            <a:endParaRPr lang="de-DE" sz="1600" b="0" i="1" dirty="0">
              <a:solidFill>
                <a:schemeClr val="tx1"/>
              </a:solidFill>
              <a:latin typeface="Calibri" panose="020F0502020204030204" pitchFamily="34" charset="0"/>
              <a:cs typeface="Calibri" panose="020F0502020204030204" pitchFamily="34" charset="0"/>
            </a:endParaRPr>
          </a:p>
        </p:txBody>
      </p:sp>
      <p:sp>
        <p:nvSpPr>
          <p:cNvPr id="6" name="Textfeld 5">
            <a:extLst>
              <a:ext uri="{FF2B5EF4-FFF2-40B4-BE49-F238E27FC236}">
                <a16:creationId xmlns:a16="http://schemas.microsoft.com/office/drawing/2014/main" id="{EF24E776-38A9-795E-5FDC-C1EF3019BF3B}"/>
              </a:ext>
            </a:extLst>
          </p:cNvPr>
          <p:cNvSpPr txBox="1"/>
          <p:nvPr userDrawn="1"/>
        </p:nvSpPr>
        <p:spPr>
          <a:xfrm>
            <a:off x="7074196" y="3689313"/>
            <a:ext cx="2140347" cy="338554"/>
          </a:xfrm>
          <a:prstGeom prst="rect">
            <a:avLst/>
          </a:prstGeom>
          <a:noFill/>
        </p:spPr>
        <p:txBody>
          <a:bodyPr wrap="square" rtlCol="0">
            <a:spAutoFit/>
          </a:bodyPr>
          <a:lstStyle/>
          <a:p>
            <a:pPr algn="ct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PIKAS_und_co</a:t>
            </a:r>
            <a:endParaRPr lang="de-DE" sz="1600" b="0" i="1" dirty="0">
              <a:solidFill>
                <a:schemeClr val="tx1"/>
              </a:solidFill>
              <a:latin typeface="Calibri" panose="020F0502020204030204" pitchFamily="34" charset="0"/>
              <a:cs typeface="Calibri" panose="020F0502020204030204" pitchFamily="34" charset="0"/>
            </a:endParaRPr>
          </a:p>
        </p:txBody>
      </p:sp>
      <p:sp>
        <p:nvSpPr>
          <p:cNvPr id="8" name="Textfeld 7">
            <a:extLst>
              <a:ext uri="{FF2B5EF4-FFF2-40B4-BE49-F238E27FC236}">
                <a16:creationId xmlns:a16="http://schemas.microsoft.com/office/drawing/2014/main" id="{AEACAA9D-4FAE-4C28-2780-FC717E7AF729}"/>
              </a:ext>
            </a:extLst>
          </p:cNvPr>
          <p:cNvSpPr txBox="1"/>
          <p:nvPr userDrawn="1"/>
        </p:nvSpPr>
        <p:spPr>
          <a:xfrm>
            <a:off x="7074196" y="1843557"/>
            <a:ext cx="2063237" cy="338554"/>
          </a:xfrm>
          <a:prstGeom prst="rect">
            <a:avLst/>
          </a:prstGeom>
          <a:noFill/>
        </p:spPr>
        <p:txBody>
          <a:bodyPr wrap="square" rtlCol="0">
            <a:spAutoFit/>
          </a:bodyPr>
          <a:lstStyle/>
          <a:p>
            <a:pPr algn="ct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PIKAS_und_co</a:t>
            </a:r>
            <a:endParaRPr lang="de-DE" sz="1600" b="0" i="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20836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2" name="Rechteck 21">
            <a:extLst>
              <a:ext uri="{FF2B5EF4-FFF2-40B4-BE49-F238E27FC236}">
                <a16:creationId xmlns:a16="http://schemas.microsoft.com/office/drawing/2014/main" id="{E7E08154-A70B-D46A-A27D-102F53084B01}"/>
              </a:ext>
            </a:extLst>
          </p:cNvPr>
          <p:cNvSpPr/>
          <p:nvPr userDrawn="1"/>
        </p:nvSpPr>
        <p:spPr>
          <a:xfrm>
            <a:off x="-163550" y="-111512"/>
            <a:ext cx="12474497" cy="6385311"/>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Abgerundete rechteckige Legende 2">
            <a:extLst>
              <a:ext uri="{FF2B5EF4-FFF2-40B4-BE49-F238E27FC236}">
                <a16:creationId xmlns:a16="http://schemas.microsoft.com/office/drawing/2014/main" id="{04AC5FA3-32F8-8617-E1FF-C6619C14D780}"/>
              </a:ext>
            </a:extLst>
          </p:cNvPr>
          <p:cNvSpPr/>
          <p:nvPr userDrawn="1"/>
        </p:nvSpPr>
        <p:spPr>
          <a:xfrm>
            <a:off x="6394798" y="975405"/>
            <a:ext cx="4938492" cy="1733309"/>
          </a:xfrm>
          <a:prstGeom prst="wedgeRoundRectCallout">
            <a:avLst>
              <a:gd name="adj1" fmla="val 7847"/>
              <a:gd name="adj2" fmla="val 69649"/>
              <a:gd name="adj3" fmla="val 16667"/>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0" name="Textfeld 9">
            <a:extLst>
              <a:ext uri="{FF2B5EF4-FFF2-40B4-BE49-F238E27FC236}">
                <a16:creationId xmlns:a16="http://schemas.microsoft.com/office/drawing/2014/main" id="{A5106E34-1DC3-13B1-E071-BFDCAF807397}"/>
              </a:ext>
            </a:extLst>
          </p:cNvPr>
          <p:cNvSpPr txBox="1"/>
          <p:nvPr userDrawn="1"/>
        </p:nvSpPr>
        <p:spPr>
          <a:xfrm>
            <a:off x="6574364" y="1241895"/>
            <a:ext cx="4701053" cy="1200329"/>
          </a:xfrm>
          <a:prstGeom prst="rect">
            <a:avLst/>
          </a:prstGeom>
          <a:noFill/>
        </p:spPr>
        <p:txBody>
          <a:bodyPr wrap="square" rtlCol="0">
            <a:spAutoFit/>
          </a:bodyPr>
          <a:lstStyle/>
          <a:p>
            <a:pPr algn="ctr">
              <a:lnSpc>
                <a:spcPct val="100000"/>
              </a:lnSpc>
            </a:pPr>
            <a:r>
              <a:rPr lang="de-DE" sz="2400" b="1" dirty="0">
                <a:latin typeface="Arial" panose="020B0604020202020204" pitchFamily="34" charset="0"/>
                <a:cs typeface="Arial" panose="020B0604020202020204" pitchFamily="34" charset="0"/>
              </a:rPr>
              <a:t>Besuchen Sie </a:t>
            </a:r>
          </a:p>
          <a:p>
            <a:pPr algn="ctr">
              <a:lnSpc>
                <a:spcPct val="100000"/>
              </a:lnSpc>
            </a:pPr>
            <a:r>
              <a:rPr lang="de-DE" sz="2400" b="1" dirty="0">
                <a:latin typeface="Arial" panose="020B0604020202020204" pitchFamily="34" charset="0"/>
                <a:cs typeface="Arial" panose="020B0604020202020204" pitchFamily="34" charset="0"/>
              </a:rPr>
              <a:t>uns doch </a:t>
            </a:r>
            <a:r>
              <a:rPr lang="de-DE" sz="2400" b="1">
                <a:latin typeface="Arial" panose="020B0604020202020204" pitchFamily="34" charset="0"/>
                <a:cs typeface="Arial" panose="020B0604020202020204" pitchFamily="34" charset="0"/>
              </a:rPr>
              <a:t>auf unseren </a:t>
            </a:r>
            <a:r>
              <a:rPr lang="de-DE" sz="2400" b="1" dirty="0">
                <a:latin typeface="Arial" panose="020B0604020202020204" pitchFamily="34" charset="0"/>
                <a:cs typeface="Arial" panose="020B0604020202020204" pitchFamily="34" charset="0"/>
              </a:rPr>
              <a:t>Webseiten! </a:t>
            </a:r>
          </a:p>
        </p:txBody>
      </p:sp>
      <p:sp>
        <p:nvSpPr>
          <p:cNvPr id="23" name="Rechteck 22">
            <a:extLst>
              <a:ext uri="{FF2B5EF4-FFF2-40B4-BE49-F238E27FC236}">
                <a16:creationId xmlns:a16="http://schemas.microsoft.com/office/drawing/2014/main" id="{D7D11A95-CEC6-5A16-954C-0957FC62A399}"/>
              </a:ext>
            </a:extLst>
          </p:cNvPr>
          <p:cNvSpPr>
            <a:spLocks noChangeAspect="1"/>
          </p:cNvSpPr>
          <p:nvPr userDrawn="1"/>
        </p:nvSpPr>
        <p:spPr>
          <a:xfrm>
            <a:off x="491905" y="1688886"/>
            <a:ext cx="216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4" name="Rechteck 23">
            <a:extLst>
              <a:ext uri="{FF2B5EF4-FFF2-40B4-BE49-F238E27FC236}">
                <a16:creationId xmlns:a16="http://schemas.microsoft.com/office/drawing/2014/main" id="{3729B01C-D451-5477-AAB4-4C0C9F57224F}"/>
              </a:ext>
            </a:extLst>
          </p:cNvPr>
          <p:cNvSpPr>
            <a:spLocks noChangeAspect="1"/>
          </p:cNvSpPr>
          <p:nvPr userDrawn="1"/>
        </p:nvSpPr>
        <p:spPr>
          <a:xfrm>
            <a:off x="2802792" y="178084"/>
            <a:ext cx="216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5" name="Rechteck 24">
            <a:extLst>
              <a:ext uri="{FF2B5EF4-FFF2-40B4-BE49-F238E27FC236}">
                <a16:creationId xmlns:a16="http://schemas.microsoft.com/office/drawing/2014/main" id="{622C45ED-D82E-41CE-6D41-4AD1DE9C429F}"/>
              </a:ext>
            </a:extLst>
          </p:cNvPr>
          <p:cNvSpPr>
            <a:spLocks noChangeAspect="1"/>
          </p:cNvSpPr>
          <p:nvPr userDrawn="1"/>
        </p:nvSpPr>
        <p:spPr>
          <a:xfrm>
            <a:off x="2802792" y="4686690"/>
            <a:ext cx="216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6" name="Rechteck 25">
            <a:extLst>
              <a:ext uri="{FF2B5EF4-FFF2-40B4-BE49-F238E27FC236}">
                <a16:creationId xmlns:a16="http://schemas.microsoft.com/office/drawing/2014/main" id="{C46B0B18-921A-432E-9069-549050FEF714}"/>
              </a:ext>
            </a:extLst>
          </p:cNvPr>
          <p:cNvSpPr>
            <a:spLocks noChangeAspect="1"/>
          </p:cNvSpPr>
          <p:nvPr userDrawn="1"/>
        </p:nvSpPr>
        <p:spPr>
          <a:xfrm>
            <a:off x="498000" y="3180166"/>
            <a:ext cx="216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7" name="Rechteck 26">
            <a:extLst>
              <a:ext uri="{FF2B5EF4-FFF2-40B4-BE49-F238E27FC236}">
                <a16:creationId xmlns:a16="http://schemas.microsoft.com/office/drawing/2014/main" id="{26F05549-F4D8-5EBA-B03E-9BB4262C3680}"/>
              </a:ext>
            </a:extLst>
          </p:cNvPr>
          <p:cNvSpPr>
            <a:spLocks noChangeAspect="1"/>
          </p:cNvSpPr>
          <p:nvPr userDrawn="1"/>
        </p:nvSpPr>
        <p:spPr>
          <a:xfrm>
            <a:off x="2802792" y="3180166"/>
            <a:ext cx="216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8" name="Rechteck 27">
            <a:extLst>
              <a:ext uri="{FF2B5EF4-FFF2-40B4-BE49-F238E27FC236}">
                <a16:creationId xmlns:a16="http://schemas.microsoft.com/office/drawing/2014/main" id="{E31554F3-6F7E-7C4F-5799-DBE620F73815}"/>
              </a:ext>
            </a:extLst>
          </p:cNvPr>
          <p:cNvSpPr>
            <a:spLocks noChangeAspect="1"/>
          </p:cNvSpPr>
          <p:nvPr userDrawn="1"/>
        </p:nvSpPr>
        <p:spPr>
          <a:xfrm>
            <a:off x="498000" y="4686690"/>
            <a:ext cx="216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17" name="Grafik 16">
            <a:extLst>
              <a:ext uri="{FF2B5EF4-FFF2-40B4-BE49-F238E27FC236}">
                <a16:creationId xmlns:a16="http://schemas.microsoft.com/office/drawing/2014/main" id="{910864B3-D50A-6DE1-D5CE-DF016519D9E1}"/>
              </a:ext>
            </a:extLst>
          </p:cNvPr>
          <p:cNvPicPr>
            <a:picLocks noChangeAspect="1"/>
          </p:cNvPicPr>
          <p:nvPr userDrawn="1"/>
        </p:nvPicPr>
        <p:blipFill>
          <a:blip r:embed="rId2"/>
          <a:stretch>
            <a:fillRect/>
          </a:stretch>
        </p:blipFill>
        <p:spPr>
          <a:xfrm>
            <a:off x="850762" y="1835252"/>
            <a:ext cx="1436760" cy="1105200"/>
          </a:xfrm>
          <a:prstGeom prst="rect">
            <a:avLst/>
          </a:prstGeom>
        </p:spPr>
      </p:pic>
      <p:pic>
        <p:nvPicPr>
          <p:cNvPr id="21" name="Grafik 20">
            <a:extLst>
              <a:ext uri="{FF2B5EF4-FFF2-40B4-BE49-F238E27FC236}">
                <a16:creationId xmlns:a16="http://schemas.microsoft.com/office/drawing/2014/main" id="{9F587886-B1EA-F8FB-F7A7-8911FCEF427C}"/>
              </a:ext>
            </a:extLst>
          </p:cNvPr>
          <p:cNvPicPr>
            <a:picLocks noChangeAspect="1"/>
          </p:cNvPicPr>
          <p:nvPr userDrawn="1"/>
        </p:nvPicPr>
        <p:blipFill>
          <a:blip r:embed="rId3"/>
          <a:stretch>
            <a:fillRect/>
          </a:stretch>
        </p:blipFill>
        <p:spPr>
          <a:xfrm>
            <a:off x="850762" y="3331198"/>
            <a:ext cx="1436760" cy="1105200"/>
          </a:xfrm>
          <a:prstGeom prst="rect">
            <a:avLst/>
          </a:prstGeom>
        </p:spPr>
      </p:pic>
      <p:pic>
        <p:nvPicPr>
          <p:cNvPr id="30" name="Grafik 29">
            <a:extLst>
              <a:ext uri="{FF2B5EF4-FFF2-40B4-BE49-F238E27FC236}">
                <a16:creationId xmlns:a16="http://schemas.microsoft.com/office/drawing/2014/main" id="{C163BDE7-ED96-781A-67EB-0334AFF1BCD8}"/>
              </a:ext>
            </a:extLst>
          </p:cNvPr>
          <p:cNvPicPr>
            <a:picLocks noChangeAspect="1"/>
          </p:cNvPicPr>
          <p:nvPr userDrawn="1"/>
        </p:nvPicPr>
        <p:blipFill>
          <a:blip r:embed="rId4"/>
          <a:stretch>
            <a:fillRect/>
          </a:stretch>
        </p:blipFill>
        <p:spPr>
          <a:xfrm>
            <a:off x="3172653" y="324022"/>
            <a:ext cx="1436760" cy="1105200"/>
          </a:xfrm>
          <a:prstGeom prst="rect">
            <a:avLst/>
          </a:prstGeom>
        </p:spPr>
      </p:pic>
      <p:pic>
        <p:nvPicPr>
          <p:cNvPr id="32" name="Grafik 31">
            <a:extLst>
              <a:ext uri="{FF2B5EF4-FFF2-40B4-BE49-F238E27FC236}">
                <a16:creationId xmlns:a16="http://schemas.microsoft.com/office/drawing/2014/main" id="{4CA39A62-723A-4A0D-F01B-32F1DBC369BA}"/>
              </a:ext>
            </a:extLst>
          </p:cNvPr>
          <p:cNvPicPr>
            <a:picLocks noChangeAspect="1"/>
          </p:cNvPicPr>
          <p:nvPr userDrawn="1"/>
        </p:nvPicPr>
        <p:blipFill>
          <a:blip r:embed="rId5"/>
          <a:stretch>
            <a:fillRect/>
          </a:stretch>
        </p:blipFill>
        <p:spPr>
          <a:xfrm>
            <a:off x="3172653" y="3326104"/>
            <a:ext cx="1436760" cy="1105200"/>
          </a:xfrm>
          <a:prstGeom prst="rect">
            <a:avLst/>
          </a:prstGeom>
        </p:spPr>
      </p:pic>
      <p:pic>
        <p:nvPicPr>
          <p:cNvPr id="34" name="Grafik 33">
            <a:extLst>
              <a:ext uri="{FF2B5EF4-FFF2-40B4-BE49-F238E27FC236}">
                <a16:creationId xmlns:a16="http://schemas.microsoft.com/office/drawing/2014/main" id="{D45C7596-0510-EE48-3975-E5D4E5142E0D}"/>
              </a:ext>
            </a:extLst>
          </p:cNvPr>
          <p:cNvPicPr>
            <a:picLocks noChangeAspect="1"/>
          </p:cNvPicPr>
          <p:nvPr userDrawn="1"/>
        </p:nvPicPr>
        <p:blipFill>
          <a:blip r:embed="rId6"/>
          <a:stretch>
            <a:fillRect/>
          </a:stretch>
        </p:blipFill>
        <p:spPr>
          <a:xfrm>
            <a:off x="850762" y="4827145"/>
            <a:ext cx="1436760" cy="1105200"/>
          </a:xfrm>
          <a:prstGeom prst="rect">
            <a:avLst/>
          </a:prstGeom>
        </p:spPr>
      </p:pic>
      <p:pic>
        <p:nvPicPr>
          <p:cNvPr id="36" name="Grafik 35">
            <a:extLst>
              <a:ext uri="{FF2B5EF4-FFF2-40B4-BE49-F238E27FC236}">
                <a16:creationId xmlns:a16="http://schemas.microsoft.com/office/drawing/2014/main" id="{3889C56C-DAE2-8A41-F9A8-6D220B5473E5}"/>
              </a:ext>
            </a:extLst>
          </p:cNvPr>
          <p:cNvPicPr>
            <a:picLocks noChangeAspect="1"/>
          </p:cNvPicPr>
          <p:nvPr userDrawn="1"/>
        </p:nvPicPr>
        <p:blipFill>
          <a:blip r:embed="rId7"/>
          <a:stretch>
            <a:fillRect/>
          </a:stretch>
        </p:blipFill>
        <p:spPr>
          <a:xfrm>
            <a:off x="3172653" y="4827145"/>
            <a:ext cx="1436760" cy="1105200"/>
          </a:xfrm>
          <a:prstGeom prst="rect">
            <a:avLst/>
          </a:prstGeom>
        </p:spPr>
      </p:pic>
      <p:pic>
        <p:nvPicPr>
          <p:cNvPr id="13" name="Grafik 12">
            <a:extLst>
              <a:ext uri="{FF2B5EF4-FFF2-40B4-BE49-F238E27FC236}">
                <a16:creationId xmlns:a16="http://schemas.microsoft.com/office/drawing/2014/main" id="{86534000-49CC-7F9A-D8B2-F4A283265D1B}"/>
              </a:ext>
            </a:extLst>
          </p:cNvPr>
          <p:cNvPicPr>
            <a:picLocks noChangeAspect="1"/>
          </p:cNvPicPr>
          <p:nvPr userDrawn="1"/>
        </p:nvPicPr>
        <p:blipFill>
          <a:blip r:embed="rId8"/>
          <a:stretch>
            <a:fillRect/>
          </a:stretch>
        </p:blipFill>
        <p:spPr>
          <a:xfrm>
            <a:off x="6876567" y="2961488"/>
            <a:ext cx="4398850" cy="3110400"/>
          </a:xfrm>
          <a:prstGeom prst="rect">
            <a:avLst/>
          </a:prstGeom>
        </p:spPr>
      </p:pic>
      <p:sp>
        <p:nvSpPr>
          <p:cNvPr id="37" name="Textfeld 36">
            <a:extLst>
              <a:ext uri="{FF2B5EF4-FFF2-40B4-BE49-F238E27FC236}">
                <a16:creationId xmlns:a16="http://schemas.microsoft.com/office/drawing/2014/main" id="{D127B6D0-F825-DE9E-B4FD-1CFB2843276D}"/>
              </a:ext>
            </a:extLst>
          </p:cNvPr>
          <p:cNvSpPr txBox="1"/>
          <p:nvPr userDrawn="1"/>
        </p:nvSpPr>
        <p:spPr>
          <a:xfrm>
            <a:off x="7229211" y="553352"/>
            <a:ext cx="3296351" cy="338554"/>
          </a:xfrm>
          <a:prstGeom prst="rect">
            <a:avLst/>
          </a:prstGeom>
          <a:noFill/>
        </p:spPr>
        <p:txBody>
          <a:bodyPr wrap="square" rtlCol="0">
            <a:spAutoFit/>
          </a:bodyPr>
          <a:lstStyle/>
          <a:p>
            <a:pPr algn="ctr"/>
            <a:r>
              <a:rPr lang="de-DE" sz="1600" b="0" i="1" dirty="0" err="1">
                <a:solidFill>
                  <a:schemeClr val="tx1"/>
                </a:solidFill>
                <a:latin typeface="Calibri" panose="020F0502020204030204" pitchFamily="34" charset="0"/>
                <a:cs typeface="Calibri" panose="020F0502020204030204" pitchFamily="34" charset="0"/>
              </a:rPr>
              <a:t>proprima.dzlm.de</a:t>
            </a: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websites</a:t>
            </a:r>
            <a:endParaRPr lang="de-DE" sz="1600" b="0" i="1" dirty="0">
              <a:solidFill>
                <a:schemeClr val="tx1"/>
              </a:solidFill>
              <a:latin typeface="Calibri" panose="020F0502020204030204" pitchFamily="34" charset="0"/>
              <a:cs typeface="Calibri" panose="020F0502020204030204" pitchFamily="34" charset="0"/>
            </a:endParaRPr>
          </a:p>
        </p:txBody>
      </p:sp>
      <p:sp>
        <p:nvSpPr>
          <p:cNvPr id="38" name="Rechteck 37">
            <a:extLst>
              <a:ext uri="{FF2B5EF4-FFF2-40B4-BE49-F238E27FC236}">
                <a16:creationId xmlns:a16="http://schemas.microsoft.com/office/drawing/2014/main" id="{654FC2B6-A065-B599-AAF0-F16D87C830F3}"/>
              </a:ext>
            </a:extLst>
          </p:cNvPr>
          <p:cNvSpPr>
            <a:spLocks noChangeAspect="1"/>
          </p:cNvSpPr>
          <p:nvPr userDrawn="1"/>
        </p:nvSpPr>
        <p:spPr>
          <a:xfrm>
            <a:off x="2806012" y="1684608"/>
            <a:ext cx="216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41" name="Grafik 40">
            <a:extLst>
              <a:ext uri="{FF2B5EF4-FFF2-40B4-BE49-F238E27FC236}">
                <a16:creationId xmlns:a16="http://schemas.microsoft.com/office/drawing/2014/main" id="{5BBB6910-B1F2-4063-A626-7F83D037F1E4}"/>
              </a:ext>
            </a:extLst>
          </p:cNvPr>
          <p:cNvPicPr>
            <a:picLocks noChangeAspect="1"/>
          </p:cNvPicPr>
          <p:nvPr userDrawn="1"/>
        </p:nvPicPr>
        <p:blipFill>
          <a:blip r:embed="rId9"/>
          <a:stretch>
            <a:fillRect/>
          </a:stretch>
        </p:blipFill>
        <p:spPr>
          <a:xfrm>
            <a:off x="3144347" y="1825063"/>
            <a:ext cx="1436760" cy="1105200"/>
          </a:xfrm>
          <a:prstGeom prst="rect">
            <a:avLst/>
          </a:prstGeom>
        </p:spPr>
      </p:pic>
      <p:sp>
        <p:nvSpPr>
          <p:cNvPr id="42" name="Rechteck 41">
            <a:extLst>
              <a:ext uri="{FF2B5EF4-FFF2-40B4-BE49-F238E27FC236}">
                <a16:creationId xmlns:a16="http://schemas.microsoft.com/office/drawing/2014/main" id="{755F7866-1D70-F1D9-90E0-1FD41F6ED780}"/>
              </a:ext>
            </a:extLst>
          </p:cNvPr>
          <p:cNvSpPr>
            <a:spLocks noChangeAspect="1"/>
          </p:cNvSpPr>
          <p:nvPr userDrawn="1"/>
        </p:nvSpPr>
        <p:spPr>
          <a:xfrm>
            <a:off x="491905" y="186207"/>
            <a:ext cx="216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45" name="Grafik 44">
            <a:extLst>
              <a:ext uri="{FF2B5EF4-FFF2-40B4-BE49-F238E27FC236}">
                <a16:creationId xmlns:a16="http://schemas.microsoft.com/office/drawing/2014/main" id="{1EB5E9AE-DA19-67D2-A4F9-679637B8C4B0}"/>
              </a:ext>
            </a:extLst>
          </p:cNvPr>
          <p:cNvPicPr>
            <a:picLocks noChangeAspect="1"/>
          </p:cNvPicPr>
          <p:nvPr userDrawn="1"/>
        </p:nvPicPr>
        <p:blipFill>
          <a:blip r:embed="rId10"/>
          <a:stretch>
            <a:fillRect/>
          </a:stretch>
        </p:blipFill>
        <p:spPr>
          <a:xfrm>
            <a:off x="850762" y="339306"/>
            <a:ext cx="1442286" cy="1105200"/>
          </a:xfrm>
          <a:prstGeom prst="rect">
            <a:avLst/>
          </a:prstGeom>
        </p:spPr>
      </p:pic>
    </p:spTree>
    <p:extLst>
      <p:ext uri="{BB962C8B-B14F-4D97-AF65-F5344CB8AC3E}">
        <p14:creationId xmlns:p14="http://schemas.microsoft.com/office/powerpoint/2010/main" val="27462600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Aktivität Gruppenarbeit">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1"/>
            <a:ext cx="12192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461898" y="382774"/>
            <a:ext cx="9346012"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2232104" y="1282668"/>
            <a:ext cx="7805597"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1255572" y="4056794"/>
            <a:ext cx="10098229"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461898" y="4134424"/>
            <a:ext cx="9474532"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a:t>
            </a:r>
            <a:r>
              <a:rPr lang="de-DE" dirty="0" err="1"/>
              <a:t>Rael</a:t>
            </a:r>
            <a:r>
              <a:rPr lang="de-DE" dirty="0"/>
              <a:t>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2351088" y="1660387"/>
            <a:ext cx="85852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pic>
        <p:nvPicPr>
          <p:cNvPr id="17" name="Grafik 16">
            <a:extLst>
              <a:ext uri="{FF2B5EF4-FFF2-40B4-BE49-F238E27FC236}">
                <a16:creationId xmlns:a16="http://schemas.microsoft.com/office/drawing/2014/main" id="{8465BD0F-ADAF-6743-8E79-87DCE0CDE22F}"/>
              </a:ext>
            </a:extLst>
          </p:cNvPr>
          <p:cNvPicPr>
            <a:picLocks noChangeAspect="1"/>
          </p:cNvPicPr>
          <p:nvPr userDrawn="1"/>
        </p:nvPicPr>
        <p:blipFill>
          <a:blip r:embed="rId2"/>
          <a:stretch>
            <a:fillRect/>
          </a:stretch>
        </p:blipFill>
        <p:spPr>
          <a:xfrm>
            <a:off x="303484" y="340821"/>
            <a:ext cx="857455" cy="648000"/>
          </a:xfrm>
          <a:prstGeom prst="rect">
            <a:avLst/>
          </a:prstGeom>
        </p:spPr>
      </p:pic>
      <p:sp>
        <p:nvSpPr>
          <p:cNvPr id="18" name="Rechteck 17">
            <a:extLst>
              <a:ext uri="{FF2B5EF4-FFF2-40B4-BE49-F238E27FC236}">
                <a16:creationId xmlns:a16="http://schemas.microsoft.com/office/drawing/2014/main" id="{FA77C7D0-4C79-4441-862D-6051B7B4A5C9}"/>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773680" y="6338729"/>
            <a:ext cx="27432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r>
              <a:rPr lang="de-DE"/>
              <a:t>Januar 2024</a:t>
            </a: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8610600" y="6352796"/>
            <a:ext cx="27432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4671357" y="6338729"/>
            <a:ext cx="27432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sz="1200" dirty="0">
                <a:solidFill>
                  <a:schemeClr val="bg2">
                    <a:lumMod val="50000"/>
                  </a:schemeClr>
                </a:solidFill>
                <a:latin typeface="Arial" panose="020B0604020202020204" pitchFamily="34" charset="0"/>
                <a:cs typeface="Arial" panose="020B0604020202020204" pitchFamily="34" charset="0"/>
              </a:rPr>
              <a:t>© PIKAS (</a:t>
            </a:r>
            <a:r>
              <a:rPr lang="de-DE" sz="1200" dirty="0" err="1">
                <a:solidFill>
                  <a:schemeClr val="bg2">
                    <a:lumMod val="50000"/>
                  </a:schemeClr>
                </a:solidFill>
                <a:latin typeface="Arial" panose="020B0604020202020204" pitchFamily="34" charset="0"/>
                <a:cs typeface="Arial" panose="020B0604020202020204" pitchFamily="34" charset="0"/>
              </a:rPr>
              <a:t>pikas.dzlm.de</a:t>
            </a:r>
            <a:r>
              <a:rPr lang="de-DE" sz="1200" dirty="0">
                <a:solidFill>
                  <a:schemeClr val="bg2">
                    <a:lumMod val="50000"/>
                  </a:schemeClr>
                </a:solidFill>
                <a:latin typeface="Arial" panose="020B0604020202020204" pitchFamily="34" charset="0"/>
                <a:cs typeface="Arial" panose="020B0604020202020204" pitchFamily="34" charset="0"/>
              </a:rPr>
              <a:t>)  </a:t>
            </a:r>
            <a:endParaRPr lang="de-DE" sz="1200" dirty="0">
              <a:solidFill>
                <a:schemeClr val="bg2">
                  <a:lumMod val="50000"/>
                </a:schemeClr>
              </a:solidFill>
            </a:endParaRPr>
          </a:p>
        </p:txBody>
      </p:sp>
      <p:pic>
        <p:nvPicPr>
          <p:cNvPr id="9" name="Grafik 8">
            <a:extLst>
              <a:ext uri="{FF2B5EF4-FFF2-40B4-BE49-F238E27FC236}">
                <a16:creationId xmlns:a16="http://schemas.microsoft.com/office/drawing/2014/main" id="{83A46DB3-5A43-CE4C-A0AC-0515EA7D51F4}"/>
              </a:ext>
            </a:extLst>
          </p:cNvPr>
          <p:cNvPicPr>
            <a:picLocks noChangeAspect="1"/>
          </p:cNvPicPr>
          <p:nvPr userDrawn="1"/>
        </p:nvPicPr>
        <p:blipFill>
          <a:blip r:embed="rId3"/>
          <a:stretch>
            <a:fillRect/>
          </a:stretch>
        </p:blipFill>
        <p:spPr>
          <a:xfrm>
            <a:off x="773682" y="1260000"/>
            <a:ext cx="967765" cy="720000"/>
          </a:xfrm>
          <a:prstGeom prst="rect">
            <a:avLst/>
          </a:prstGeom>
        </p:spPr>
      </p:pic>
    </p:spTree>
    <p:extLst>
      <p:ext uri="{BB962C8B-B14F-4D97-AF65-F5344CB8AC3E}">
        <p14:creationId xmlns:p14="http://schemas.microsoft.com/office/powerpoint/2010/main" val="6987425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Aktivität Einzelarbeit">
    <p:spTree>
      <p:nvGrpSpPr>
        <p:cNvPr id="1" name=""/>
        <p:cNvGrpSpPr/>
        <p:nvPr/>
      </p:nvGrpSpPr>
      <p:grpSpPr>
        <a:xfrm>
          <a:off x="0" y="0"/>
          <a:ext cx="0" cy="0"/>
          <a:chOff x="0" y="0"/>
          <a:chExt cx="0" cy="0"/>
        </a:xfrm>
      </p:grpSpPr>
      <p:sp>
        <p:nvSpPr>
          <p:cNvPr id="21" name="Rechteck 20">
            <a:extLst>
              <a:ext uri="{FF2B5EF4-FFF2-40B4-BE49-F238E27FC236}">
                <a16:creationId xmlns:a16="http://schemas.microsoft.com/office/drawing/2014/main" id="{67844477-D4E6-0247-A67B-BC1E591D663E}"/>
              </a:ext>
            </a:extLst>
          </p:cNvPr>
          <p:cNvSpPr/>
          <p:nvPr userDrawn="1"/>
        </p:nvSpPr>
        <p:spPr>
          <a:xfrm>
            <a:off x="0" y="1051581"/>
            <a:ext cx="12192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461898" y="382774"/>
            <a:ext cx="9346012"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2232104" y="1282668"/>
            <a:ext cx="7805597"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1255572" y="4056794"/>
            <a:ext cx="10098229"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461898" y="4134424"/>
            <a:ext cx="9474532"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a:t>
            </a:r>
            <a:r>
              <a:rPr lang="de-DE" dirty="0" err="1"/>
              <a:t>Rael</a:t>
            </a:r>
            <a:r>
              <a:rPr lang="de-DE" dirty="0"/>
              <a:t>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2351088" y="1660387"/>
            <a:ext cx="85852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sp>
        <p:nvSpPr>
          <p:cNvPr id="18" name="Rechteck 17">
            <a:extLst>
              <a:ext uri="{FF2B5EF4-FFF2-40B4-BE49-F238E27FC236}">
                <a16:creationId xmlns:a16="http://schemas.microsoft.com/office/drawing/2014/main" id="{FA77C7D0-4C79-4441-862D-6051B7B4A5C9}"/>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773680" y="6338729"/>
            <a:ext cx="27432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r>
              <a:rPr lang="de-DE"/>
              <a:t>Januar 2024</a:t>
            </a: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8610600" y="6352796"/>
            <a:ext cx="27432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4671357" y="6338729"/>
            <a:ext cx="27432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sz="1200" dirty="0">
                <a:solidFill>
                  <a:schemeClr val="bg2">
                    <a:lumMod val="50000"/>
                  </a:schemeClr>
                </a:solidFill>
                <a:latin typeface="Arial" panose="020B0604020202020204" pitchFamily="34" charset="0"/>
                <a:cs typeface="Arial" panose="020B0604020202020204" pitchFamily="34" charset="0"/>
              </a:rPr>
              <a:t>© PIKAS (</a:t>
            </a:r>
            <a:r>
              <a:rPr lang="de-DE" sz="1200" dirty="0" err="1">
                <a:solidFill>
                  <a:schemeClr val="bg2">
                    <a:lumMod val="50000"/>
                  </a:schemeClr>
                </a:solidFill>
                <a:latin typeface="Arial" panose="020B0604020202020204" pitchFamily="34" charset="0"/>
                <a:cs typeface="Arial" panose="020B0604020202020204" pitchFamily="34" charset="0"/>
              </a:rPr>
              <a:t>pikas.dzlm.de</a:t>
            </a:r>
            <a:r>
              <a:rPr lang="de-DE" sz="1200" dirty="0">
                <a:solidFill>
                  <a:schemeClr val="bg2">
                    <a:lumMod val="50000"/>
                  </a:schemeClr>
                </a:solidFill>
                <a:latin typeface="Arial" panose="020B0604020202020204" pitchFamily="34" charset="0"/>
                <a:cs typeface="Arial" panose="020B0604020202020204" pitchFamily="34" charset="0"/>
              </a:rPr>
              <a:t>)  </a:t>
            </a:r>
            <a:endParaRPr lang="de-DE" sz="1200" dirty="0">
              <a:solidFill>
                <a:schemeClr val="bg2">
                  <a:lumMod val="50000"/>
                </a:schemeClr>
              </a:solidFill>
            </a:endParaRPr>
          </a:p>
        </p:txBody>
      </p:sp>
      <p:pic>
        <p:nvPicPr>
          <p:cNvPr id="4" name="Grafik 3">
            <a:extLst>
              <a:ext uri="{FF2B5EF4-FFF2-40B4-BE49-F238E27FC236}">
                <a16:creationId xmlns:a16="http://schemas.microsoft.com/office/drawing/2014/main" id="{2C0EE336-054B-404A-8D5B-0B62C788885B}"/>
              </a:ext>
            </a:extLst>
          </p:cNvPr>
          <p:cNvPicPr>
            <a:picLocks noChangeAspect="1"/>
          </p:cNvPicPr>
          <p:nvPr userDrawn="1"/>
        </p:nvPicPr>
        <p:blipFill>
          <a:blip r:embed="rId2"/>
          <a:stretch>
            <a:fillRect/>
          </a:stretch>
        </p:blipFill>
        <p:spPr>
          <a:xfrm>
            <a:off x="1158624" y="1259999"/>
            <a:ext cx="756000" cy="720000"/>
          </a:xfrm>
          <a:prstGeom prst="rect">
            <a:avLst/>
          </a:prstGeom>
        </p:spPr>
      </p:pic>
      <p:pic>
        <p:nvPicPr>
          <p:cNvPr id="2" name="Grafik 1">
            <a:extLst>
              <a:ext uri="{FF2B5EF4-FFF2-40B4-BE49-F238E27FC236}">
                <a16:creationId xmlns:a16="http://schemas.microsoft.com/office/drawing/2014/main" id="{4DA702BB-3E5D-AC32-9CEB-46B0CFF4F50B}"/>
              </a:ext>
            </a:extLst>
          </p:cNvPr>
          <p:cNvPicPr>
            <a:picLocks noChangeAspect="1"/>
          </p:cNvPicPr>
          <p:nvPr userDrawn="1"/>
        </p:nvPicPr>
        <p:blipFill>
          <a:blip r:embed="rId3"/>
          <a:stretch>
            <a:fillRect/>
          </a:stretch>
        </p:blipFill>
        <p:spPr>
          <a:xfrm>
            <a:off x="303484" y="340821"/>
            <a:ext cx="857455" cy="648000"/>
          </a:xfrm>
          <a:prstGeom prst="rect">
            <a:avLst/>
          </a:prstGeom>
        </p:spPr>
      </p:pic>
    </p:spTree>
    <p:extLst>
      <p:ext uri="{BB962C8B-B14F-4D97-AF65-F5344CB8AC3E}">
        <p14:creationId xmlns:p14="http://schemas.microsoft.com/office/powerpoint/2010/main" val="16207141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Überschrift + Content">
    <p:spTree>
      <p:nvGrpSpPr>
        <p:cNvPr id="1" name=""/>
        <p:cNvGrpSpPr/>
        <p:nvPr/>
      </p:nvGrpSpPr>
      <p:grpSpPr>
        <a:xfrm>
          <a:off x="0" y="0"/>
          <a:ext cx="0" cy="0"/>
          <a:chOff x="0" y="0"/>
          <a:chExt cx="0" cy="0"/>
        </a:xfrm>
      </p:grpSpPr>
      <p:sp>
        <p:nvSpPr>
          <p:cNvPr id="5" name="Textplatzhalter 9">
            <a:extLst>
              <a:ext uri="{FF2B5EF4-FFF2-40B4-BE49-F238E27FC236}">
                <a16:creationId xmlns:a16="http://schemas.microsoft.com/office/drawing/2014/main" id="{953A4035-BE79-42FF-9F7C-74BE0AB533FC}"/>
              </a:ext>
            </a:extLst>
          </p:cNvPr>
          <p:cNvSpPr>
            <a:spLocks noGrp="1"/>
          </p:cNvSpPr>
          <p:nvPr>
            <p:ph idx="1"/>
          </p:nvPr>
        </p:nvSpPr>
        <p:spPr>
          <a:xfrm>
            <a:off x="252000" y="972000"/>
            <a:ext cx="11689200" cy="5580000"/>
          </a:xfrm>
          <a:prstGeom prst="rect">
            <a:avLst/>
          </a:prstGeom>
        </p:spPr>
        <p:txBody>
          <a:bodyPr vert="horz" wrap="square" lIns="0" tIns="0" rIns="0" bIns="0" rtlCol="0">
            <a:noAutofit/>
          </a:bodyPr>
          <a:lstStyle>
            <a:lvl1pPr marL="215900" indent="-215900">
              <a:spcAft>
                <a:spcPts val="600"/>
              </a:spcAft>
              <a:buClr>
                <a:schemeClr val="tx2"/>
              </a:buClr>
              <a:buSzPct val="85000"/>
              <a:buFont typeface="Wingdings" panose="05000000000000000000" pitchFamily="2" charset="2"/>
              <a:buChar char="§"/>
              <a:defRPr sz="2200"/>
            </a:lvl1pPr>
            <a:lvl2pPr marL="432000" indent="-216000">
              <a:spcAft>
                <a:spcPts val="600"/>
              </a:spcAft>
              <a:buClr>
                <a:schemeClr val="tx2"/>
              </a:buClr>
              <a:buSzPct val="85000"/>
              <a:buFont typeface="Wingdings" panose="05000000000000000000" pitchFamily="2" charset="2"/>
              <a:buChar char="§"/>
              <a:defRPr sz="2000"/>
            </a:lvl2pPr>
            <a:lvl3pPr marL="432000" indent="-216000">
              <a:spcAft>
                <a:spcPts val="600"/>
              </a:spcAft>
              <a:buClr>
                <a:schemeClr val="tx2"/>
              </a:buClr>
              <a:buSzPct val="85000"/>
              <a:buFont typeface="Wingdings" panose="05000000000000000000" pitchFamily="2" charset="2"/>
              <a:buChar char="§"/>
              <a:defRPr sz="2000"/>
            </a:lvl3pPr>
            <a:lvl4pPr marL="432000" indent="-216000">
              <a:spcAft>
                <a:spcPts val="600"/>
              </a:spcAft>
              <a:buClr>
                <a:schemeClr val="tx2"/>
              </a:buClr>
              <a:buSzPct val="85000"/>
              <a:buFont typeface="Wingdings" panose="05000000000000000000" pitchFamily="2" charset="2"/>
              <a:buChar char="§"/>
              <a:defRPr sz="2000"/>
            </a:lvl4pPr>
            <a:lvl5pPr marL="432000" indent="-216000">
              <a:buClr>
                <a:schemeClr val="tx2"/>
              </a:buClr>
              <a:buSzPct val="85000"/>
              <a:buFont typeface="Wingdings" panose="05000000000000000000" pitchFamily="2" charset="2"/>
              <a:buChar char="§"/>
              <a:defRPr sz="2000"/>
            </a:lvl5pPr>
          </a:lstStyle>
          <a:p>
            <a:pPr lvl="0"/>
            <a:r>
              <a:rPr lang="de-DE" dirty="0"/>
              <a:t>Mastertextformat bearbeiten</a:t>
            </a:r>
          </a:p>
          <a:p>
            <a:pPr lvl="1"/>
            <a:r>
              <a:rPr lang="de-DE" dirty="0"/>
              <a:t>Zweite Ebene</a:t>
            </a:r>
          </a:p>
          <a:p>
            <a:pPr lvl="4"/>
            <a:r>
              <a:rPr lang="de-DE" dirty="0"/>
              <a:t>Dritte Ebene</a:t>
            </a:r>
          </a:p>
          <a:p>
            <a:pPr lvl="3"/>
            <a:r>
              <a:rPr lang="de-DE" dirty="0"/>
              <a:t>Vierte Ebene</a:t>
            </a:r>
          </a:p>
          <a:p>
            <a:pPr lvl="4"/>
            <a:r>
              <a:rPr lang="de-DE" dirty="0"/>
              <a:t>Fünfte Ebene</a:t>
            </a:r>
          </a:p>
        </p:txBody>
      </p:sp>
      <p:sp>
        <p:nvSpPr>
          <p:cNvPr id="6" name="Titel 3">
            <a:extLst>
              <a:ext uri="{FF2B5EF4-FFF2-40B4-BE49-F238E27FC236}">
                <a16:creationId xmlns:a16="http://schemas.microsoft.com/office/drawing/2014/main" id="{9224FDD5-0638-453F-B90F-6658E5EC5444}"/>
              </a:ext>
            </a:extLst>
          </p:cNvPr>
          <p:cNvSpPr>
            <a:spLocks noGrp="1"/>
          </p:cNvSpPr>
          <p:nvPr>
            <p:ph type="title"/>
          </p:nvPr>
        </p:nvSpPr>
        <p:spPr>
          <a:xfrm>
            <a:off x="252000" y="324000"/>
            <a:ext cx="11689200" cy="396000"/>
          </a:xfrm>
        </p:spPr>
        <p:txBody>
          <a:bodyPr anchor="t" anchorCtr="0"/>
          <a:lstStyle>
            <a:lvl1pPr>
              <a:defRPr sz="2400">
                <a:latin typeface="+mj-lt"/>
              </a:defRPr>
            </a:lvl1pPr>
          </a:lstStyle>
          <a:p>
            <a:r>
              <a:rPr lang="de-DE" dirty="0"/>
              <a:t>Titelmasterformat durch Klicken bearbeiten</a:t>
            </a:r>
          </a:p>
        </p:txBody>
      </p:sp>
      <p:sp>
        <p:nvSpPr>
          <p:cNvPr id="7" name="Textplatzhalter 8">
            <a:extLst>
              <a:ext uri="{FF2B5EF4-FFF2-40B4-BE49-F238E27FC236}">
                <a16:creationId xmlns:a16="http://schemas.microsoft.com/office/drawing/2014/main" id="{BF738C61-2087-4CBF-A1AA-19DB92032675}"/>
              </a:ext>
            </a:extLst>
          </p:cNvPr>
          <p:cNvSpPr>
            <a:spLocks noGrp="1"/>
          </p:cNvSpPr>
          <p:nvPr>
            <p:ph type="body" sz="quarter" idx="10" hasCustomPrompt="1"/>
          </p:nvPr>
        </p:nvSpPr>
        <p:spPr>
          <a:xfrm>
            <a:off x="252000" y="6622950"/>
            <a:ext cx="11796000" cy="216000"/>
          </a:xfrm>
          <a:prstGeom prst="rect">
            <a:avLst/>
          </a:prstGeom>
        </p:spPr>
        <p:txBody>
          <a:bodyPr lIns="0" tIns="0" rIns="0" bIns="0"/>
          <a:lstStyle>
            <a:lvl1pPr marL="0" indent="0" algn="r">
              <a:spcBef>
                <a:spcPts val="0"/>
              </a:spcBef>
              <a:spcAft>
                <a:spcPts val="0"/>
              </a:spcAft>
              <a:buNone/>
              <a:defRPr sz="1100">
                <a:solidFill>
                  <a:schemeClr val="bg1">
                    <a:lumMod val="50000"/>
                  </a:schemeClr>
                </a:solidFill>
              </a:defRPr>
            </a:lvl1pPr>
          </a:lstStyle>
          <a:p>
            <a:pPr lvl="0"/>
            <a:r>
              <a:rPr lang="de-DE" dirty="0"/>
              <a:t>(&lt;Quelle&gt;, &lt;Jahr&gt;), (Bildquelle: &lt;Quelle&gt;, &lt;Jahr&gt;)</a:t>
            </a:r>
          </a:p>
        </p:txBody>
      </p:sp>
    </p:spTree>
    <p:extLst>
      <p:ext uri="{BB962C8B-B14F-4D97-AF65-F5344CB8AC3E}">
        <p14:creationId xmlns:p14="http://schemas.microsoft.com/office/powerpoint/2010/main" val="33149633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endParaRPr lang="en-GB"/>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GB"/>
          </a:p>
        </p:txBody>
      </p:sp>
      <p:sp>
        <p:nvSpPr>
          <p:cNvPr id="4" name="Datumsplatzhalter 3"/>
          <p:cNvSpPr>
            <a:spLocks noGrp="1"/>
          </p:cNvSpPr>
          <p:nvPr>
            <p:ph type="dt" sz="half" idx="10"/>
          </p:nvPr>
        </p:nvSpPr>
        <p:spPr/>
        <p:txBody>
          <a:bodyPr/>
          <a:lstStyle/>
          <a:p>
            <a:fld id="{D892BFB9-F139-459D-A9AE-7A6D6FB8D53E}" type="datetimeFigureOut">
              <a:rPr lang="en-GB" smtClean="0"/>
              <a:t>04/09/2024</a:t>
            </a:fld>
            <a:endParaRPr lang="en-GB"/>
          </a:p>
        </p:txBody>
      </p:sp>
      <p:sp>
        <p:nvSpPr>
          <p:cNvPr id="5" name="Fußzeilenplatzhalter 4"/>
          <p:cNvSpPr>
            <a:spLocks noGrp="1"/>
          </p:cNvSpPr>
          <p:nvPr>
            <p:ph type="ftr" sz="quarter" idx="11"/>
          </p:nvPr>
        </p:nvSpPr>
        <p:spPr/>
        <p:txBody>
          <a:bodyPr/>
          <a:lstStyle/>
          <a:p>
            <a:endParaRPr lang="en-GB"/>
          </a:p>
        </p:txBody>
      </p:sp>
      <p:sp>
        <p:nvSpPr>
          <p:cNvPr id="6" name="Foliennummernplatzhalter 5"/>
          <p:cNvSpPr>
            <a:spLocks noGrp="1"/>
          </p:cNvSpPr>
          <p:nvPr>
            <p:ph type="sldNum" sz="quarter" idx="12"/>
          </p:nvPr>
        </p:nvSpPr>
        <p:spPr/>
        <p:txBody>
          <a:bodyPr/>
          <a:lstStyle/>
          <a:p>
            <a:fld id="{7B720F9E-63BC-4DCA-BE1C-B0D5FE54AEA3}" type="slidenum">
              <a:rPr lang="en-GB" smtClean="0"/>
              <a:t>‹Nr.›</a:t>
            </a:fld>
            <a:endParaRPr lang="en-GB"/>
          </a:p>
        </p:txBody>
      </p:sp>
    </p:spTree>
    <p:extLst>
      <p:ext uri="{BB962C8B-B14F-4D97-AF65-F5344CB8AC3E}">
        <p14:creationId xmlns:p14="http://schemas.microsoft.com/office/powerpoint/2010/main" val="9609100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66675" y="1045056"/>
            <a:ext cx="1205865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461898" y="382774"/>
            <a:ext cx="9346012"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1461689" y="1194030"/>
            <a:ext cx="9346012"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25" name="Inhaltsplatzhalter 2">
            <a:extLst>
              <a:ext uri="{FF2B5EF4-FFF2-40B4-BE49-F238E27FC236}">
                <a16:creationId xmlns:a16="http://schemas.microsoft.com/office/drawing/2014/main" id="{35DF33B1-1A9A-C34E-AE50-1D81E5E8CCAD}"/>
              </a:ext>
            </a:extLst>
          </p:cNvPr>
          <p:cNvSpPr>
            <a:spLocks noGrp="1"/>
          </p:cNvSpPr>
          <p:nvPr>
            <p:ph idx="1" hasCustomPrompt="1"/>
          </p:nvPr>
        </p:nvSpPr>
        <p:spPr>
          <a:xfrm>
            <a:off x="1461898" y="1748860"/>
            <a:ext cx="9346012" cy="4418617"/>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12192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9B10DAAC-E653-4D42-A4A1-73716BF3D34F}"/>
              </a:ext>
            </a:extLst>
          </p:cNvPr>
          <p:cNvSpPr>
            <a:spLocks noGrp="1"/>
          </p:cNvSpPr>
          <p:nvPr>
            <p:ph type="dt" sz="half" idx="10"/>
          </p:nvPr>
        </p:nvSpPr>
        <p:spPr>
          <a:xfrm>
            <a:off x="773680" y="6338729"/>
            <a:ext cx="27432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8610600" y="6352796"/>
            <a:ext cx="27432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9" name="Datumsplatzhalter 18">
            <a:extLst>
              <a:ext uri="{FF2B5EF4-FFF2-40B4-BE49-F238E27FC236}">
                <a16:creationId xmlns:a16="http://schemas.microsoft.com/office/drawing/2014/main" id="{3313E98B-D0AF-BB4F-83E2-3D7E6DA5FEC2}"/>
              </a:ext>
            </a:extLst>
          </p:cNvPr>
          <p:cNvSpPr txBox="1">
            <a:spLocks/>
          </p:cNvSpPr>
          <p:nvPr userDrawn="1"/>
        </p:nvSpPr>
        <p:spPr>
          <a:xfrm>
            <a:off x="4671357" y="6338729"/>
            <a:ext cx="27432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sz="1200" dirty="0">
                <a:solidFill>
                  <a:schemeClr val="bg2">
                    <a:lumMod val="50000"/>
                  </a:schemeClr>
                </a:solidFill>
                <a:latin typeface="Arial" panose="020B0604020202020204" pitchFamily="34" charset="0"/>
                <a:cs typeface="Arial" panose="020B0604020202020204" pitchFamily="34" charset="0"/>
              </a:rPr>
              <a:t>© PIKAS (</a:t>
            </a:r>
            <a:r>
              <a:rPr lang="de-DE" sz="1200" dirty="0" err="1">
                <a:solidFill>
                  <a:schemeClr val="bg2">
                    <a:lumMod val="50000"/>
                  </a:schemeClr>
                </a:solidFill>
                <a:latin typeface="Arial" panose="020B0604020202020204" pitchFamily="34" charset="0"/>
                <a:cs typeface="Arial" panose="020B0604020202020204" pitchFamily="34" charset="0"/>
              </a:rPr>
              <a:t>pikas.dzlm.de</a:t>
            </a:r>
            <a:r>
              <a:rPr lang="de-DE" sz="1200" dirty="0">
                <a:solidFill>
                  <a:schemeClr val="bg2">
                    <a:lumMod val="50000"/>
                  </a:schemeClr>
                </a:solidFill>
                <a:latin typeface="Arial" panose="020B0604020202020204" pitchFamily="34" charset="0"/>
                <a:cs typeface="Arial" panose="020B0604020202020204" pitchFamily="34" charset="0"/>
              </a:rPr>
              <a:t>)  </a:t>
            </a:r>
            <a:endParaRPr lang="de-DE" sz="1200" dirty="0">
              <a:solidFill>
                <a:schemeClr val="bg2">
                  <a:lumMod val="50000"/>
                </a:schemeClr>
              </a:solidFill>
            </a:endParaRPr>
          </a:p>
        </p:txBody>
      </p:sp>
      <p:pic>
        <p:nvPicPr>
          <p:cNvPr id="17" name="Grafik 16">
            <a:extLst>
              <a:ext uri="{FF2B5EF4-FFF2-40B4-BE49-F238E27FC236}">
                <a16:creationId xmlns:a16="http://schemas.microsoft.com/office/drawing/2014/main" id="{FC5762E8-FDFE-AA33-94D7-064B64BFAAC6}"/>
              </a:ext>
            </a:extLst>
          </p:cNvPr>
          <p:cNvPicPr>
            <a:picLocks/>
          </p:cNvPicPr>
          <p:nvPr userDrawn="1"/>
        </p:nvPicPr>
        <p:blipFill>
          <a:blip r:embed="rId2"/>
          <a:stretch>
            <a:fillRect/>
          </a:stretch>
        </p:blipFill>
        <p:spPr>
          <a:xfrm>
            <a:off x="161906" y="260618"/>
            <a:ext cx="1140423" cy="732691"/>
          </a:xfrm>
          <a:prstGeom prst="rect">
            <a:avLst/>
          </a:prstGeom>
        </p:spPr>
      </p:pic>
    </p:spTree>
    <p:extLst>
      <p:ext uri="{BB962C8B-B14F-4D97-AF65-F5344CB8AC3E}">
        <p14:creationId xmlns:p14="http://schemas.microsoft.com/office/powerpoint/2010/main" val="1384299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Überschrift + Content">
    <p:spTree>
      <p:nvGrpSpPr>
        <p:cNvPr id="1" name=""/>
        <p:cNvGrpSpPr/>
        <p:nvPr/>
      </p:nvGrpSpPr>
      <p:grpSpPr>
        <a:xfrm>
          <a:off x="0" y="0"/>
          <a:ext cx="0" cy="0"/>
          <a:chOff x="0" y="0"/>
          <a:chExt cx="0" cy="0"/>
        </a:xfrm>
      </p:grpSpPr>
      <p:sp>
        <p:nvSpPr>
          <p:cNvPr id="11" name="Textplatzhalter 9">
            <a:extLst>
              <a:ext uri="{FF2B5EF4-FFF2-40B4-BE49-F238E27FC236}">
                <a16:creationId xmlns:a16="http://schemas.microsoft.com/office/drawing/2014/main" id="{382A8CDF-E0F1-4356-BDC8-74C86B2789D5}"/>
              </a:ext>
            </a:extLst>
          </p:cNvPr>
          <p:cNvSpPr>
            <a:spLocks noGrp="1"/>
          </p:cNvSpPr>
          <p:nvPr>
            <p:ph idx="1" hasCustomPrompt="1"/>
          </p:nvPr>
        </p:nvSpPr>
        <p:spPr>
          <a:xfrm>
            <a:off x="336000" y="899999"/>
            <a:ext cx="11520000" cy="5580000"/>
          </a:xfrm>
          <a:prstGeom prst="rect">
            <a:avLst/>
          </a:prstGeom>
        </p:spPr>
        <p:txBody>
          <a:bodyPr vert="horz" wrap="square" lIns="0" tIns="0" rIns="0" bIns="0" rtlCol="0">
            <a:noAutofit/>
          </a:bodyPr>
          <a:lstStyle>
            <a:lvl1pPr marL="215900" indent="-215900">
              <a:spcAft>
                <a:spcPts val="600"/>
              </a:spcAft>
              <a:buClr>
                <a:schemeClr val="tx2"/>
              </a:buClr>
              <a:buSzPct val="85000"/>
              <a:buFont typeface="Wingdings" panose="05000000000000000000" pitchFamily="2" charset="2"/>
              <a:buChar char="§"/>
              <a:defRPr sz="1800"/>
            </a:lvl1pPr>
            <a:lvl2pPr marL="432000" indent="-216000">
              <a:spcAft>
                <a:spcPts val="600"/>
              </a:spcAft>
              <a:buClr>
                <a:schemeClr val="tx2"/>
              </a:buClr>
              <a:buSzPct val="85000"/>
              <a:buFont typeface="Wingdings" panose="05000000000000000000" pitchFamily="2" charset="2"/>
              <a:buChar char="§"/>
              <a:defRPr sz="1600"/>
            </a:lvl2pPr>
            <a:lvl3pPr marL="432000" indent="-216000">
              <a:spcAft>
                <a:spcPts val="600"/>
              </a:spcAft>
              <a:buClr>
                <a:schemeClr val="tx2"/>
              </a:buClr>
              <a:buSzPct val="85000"/>
              <a:buFont typeface="Wingdings" panose="05000000000000000000" pitchFamily="2" charset="2"/>
              <a:buChar char="§"/>
              <a:defRPr sz="1600"/>
            </a:lvl3pPr>
            <a:lvl4pPr marL="432000" indent="-216000">
              <a:spcAft>
                <a:spcPts val="600"/>
              </a:spcAft>
              <a:buClr>
                <a:schemeClr val="tx2"/>
              </a:buClr>
              <a:buSzPct val="85000"/>
              <a:buFont typeface="Wingdings" panose="05000000000000000000" pitchFamily="2" charset="2"/>
              <a:buChar char="§"/>
              <a:defRPr sz="1600"/>
            </a:lvl4pPr>
            <a:lvl5pPr marL="432000" indent="-216000">
              <a:buClr>
                <a:schemeClr val="tx2"/>
              </a:buClr>
              <a:buSzPct val="85000"/>
              <a:buFont typeface="Wingdings" panose="05000000000000000000" pitchFamily="2" charset="2"/>
              <a:buChar cha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itel 3">
            <a:extLst>
              <a:ext uri="{FF2B5EF4-FFF2-40B4-BE49-F238E27FC236}">
                <a16:creationId xmlns:a16="http://schemas.microsoft.com/office/drawing/2014/main" id="{635533BD-50D8-4441-8D56-AAF77F52FC4E}"/>
              </a:ext>
            </a:extLst>
          </p:cNvPr>
          <p:cNvSpPr>
            <a:spLocks noGrp="1"/>
          </p:cNvSpPr>
          <p:nvPr>
            <p:ph type="title"/>
          </p:nvPr>
        </p:nvSpPr>
        <p:spPr>
          <a:xfrm>
            <a:off x="336000" y="324000"/>
            <a:ext cx="11520000" cy="396000"/>
          </a:xfrm>
        </p:spPr>
        <p:txBody>
          <a:bodyPr anchor="t" anchorCtr="0"/>
          <a:lstStyle>
            <a:lvl1pPr>
              <a:defRPr sz="2200">
                <a:latin typeface="+mj-lt"/>
              </a:defRPr>
            </a:lvl1pPr>
          </a:lstStyle>
          <a:p>
            <a:r>
              <a:rPr lang="de-DE"/>
              <a:t>Mastertitelformat bearbeiten</a:t>
            </a:r>
            <a:endParaRPr lang="de-DE" dirty="0"/>
          </a:p>
        </p:txBody>
      </p:sp>
      <p:sp>
        <p:nvSpPr>
          <p:cNvPr id="9" name="Textplatzhalter 8">
            <a:extLst>
              <a:ext uri="{FF2B5EF4-FFF2-40B4-BE49-F238E27FC236}">
                <a16:creationId xmlns:a16="http://schemas.microsoft.com/office/drawing/2014/main" id="{89E50009-1B92-43EC-92E6-CB9C2D8224EC}"/>
              </a:ext>
            </a:extLst>
          </p:cNvPr>
          <p:cNvSpPr>
            <a:spLocks noGrp="1"/>
          </p:cNvSpPr>
          <p:nvPr>
            <p:ph type="body" sz="quarter" idx="10" hasCustomPrompt="1"/>
          </p:nvPr>
        </p:nvSpPr>
        <p:spPr>
          <a:xfrm>
            <a:off x="144000" y="6622950"/>
            <a:ext cx="11904000" cy="216000"/>
          </a:xfrm>
          <a:prstGeom prst="rect">
            <a:avLst/>
          </a:prstGeom>
        </p:spPr>
        <p:txBody>
          <a:bodyPr lIns="0" tIns="0" rIns="0" bIns="0"/>
          <a:lstStyle>
            <a:lvl1pPr marL="0" indent="0" algn="r">
              <a:spcBef>
                <a:spcPts val="0"/>
              </a:spcBef>
              <a:spcAft>
                <a:spcPts val="0"/>
              </a:spcAft>
              <a:buNone/>
              <a:defRPr sz="1100">
                <a:solidFill>
                  <a:schemeClr val="bg1">
                    <a:lumMod val="50000"/>
                  </a:schemeClr>
                </a:solidFill>
              </a:defRPr>
            </a:lvl1pPr>
          </a:lstStyle>
          <a:p>
            <a:pPr lvl="0"/>
            <a:r>
              <a:rPr lang="de-DE" dirty="0"/>
              <a:t>(&lt;Quelle&gt;, &lt;Jahr&gt;), (Bildquelle: &lt;Quelle&gt;, &lt;Jahr&gt;)</a:t>
            </a:r>
          </a:p>
        </p:txBody>
      </p:sp>
    </p:spTree>
    <p:extLst>
      <p:ext uri="{BB962C8B-B14F-4D97-AF65-F5344CB8AC3E}">
        <p14:creationId xmlns:p14="http://schemas.microsoft.com/office/powerpoint/2010/main" val="2054546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523415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Gliederung">
    <p:spTree>
      <p:nvGrpSpPr>
        <p:cNvPr id="1" name=""/>
        <p:cNvGrpSpPr/>
        <p:nvPr/>
      </p:nvGrpSpPr>
      <p:grpSpPr>
        <a:xfrm>
          <a:off x="0" y="0"/>
          <a:ext cx="0" cy="0"/>
          <a:chOff x="0" y="0"/>
          <a:chExt cx="0" cy="0"/>
        </a:xfrm>
      </p:grpSpPr>
      <p:sp>
        <p:nvSpPr>
          <p:cNvPr id="9" name="Titelplatzhalter 2"/>
          <p:cNvSpPr>
            <a:spLocks noGrp="1"/>
          </p:cNvSpPr>
          <p:nvPr>
            <p:ph type="title" hasCustomPrompt="1"/>
          </p:nvPr>
        </p:nvSpPr>
        <p:spPr>
          <a:xfrm>
            <a:off x="431371" y="417588"/>
            <a:ext cx="11233248" cy="490861"/>
          </a:xfrm>
          <a:prstGeom prst="rect">
            <a:avLst/>
          </a:prstGeom>
        </p:spPr>
        <p:txBody>
          <a:bodyPr vert="horz" lIns="91440" tIns="45720" rIns="91440" bIns="45720" rtlCol="0" anchor="ctr">
            <a:normAutofit/>
          </a:bodyPr>
          <a:lstStyle>
            <a:lvl1pPr>
              <a:defRPr b="1"/>
            </a:lvl1pPr>
          </a:lstStyle>
          <a:p>
            <a:r>
              <a:rPr lang="de-DE" dirty="0"/>
              <a:t>Gliederung</a:t>
            </a:r>
          </a:p>
        </p:txBody>
      </p:sp>
      <p:sp>
        <p:nvSpPr>
          <p:cNvPr id="3" name="Textplatzhalter 2"/>
          <p:cNvSpPr>
            <a:spLocks noGrp="1"/>
          </p:cNvSpPr>
          <p:nvPr>
            <p:ph type="body" sz="quarter" idx="10" hasCustomPrompt="1"/>
          </p:nvPr>
        </p:nvSpPr>
        <p:spPr>
          <a:xfrm>
            <a:off x="431371" y="1124744"/>
            <a:ext cx="11233248" cy="5392104"/>
          </a:xfrm>
        </p:spPr>
        <p:txBody>
          <a:bodyPr lIns="90000"/>
          <a:lstStyle>
            <a:lvl1pPr marL="457200" indent="-457200">
              <a:buClr>
                <a:schemeClr val="bg1">
                  <a:lumMod val="65000"/>
                </a:schemeClr>
              </a:buClr>
              <a:buFont typeface="+mj-lt"/>
              <a:buAutoNum type="arabicPeriod"/>
              <a:defRPr>
                <a:solidFill>
                  <a:schemeClr val="bg1">
                    <a:lumMod val="65000"/>
                  </a:schemeClr>
                </a:solidFill>
              </a:defRPr>
            </a:lvl1pPr>
          </a:lstStyle>
          <a:p>
            <a:pPr marL="457200" indent="-457200">
              <a:buFont typeface="+mj-lt"/>
              <a:buAutoNum type="arabicPeriod"/>
            </a:pPr>
            <a:r>
              <a:rPr lang="de-DE" dirty="0">
                <a:solidFill>
                  <a:srgbClr val="327A86"/>
                </a:solidFill>
              </a:rPr>
              <a:t>Kapitel 1</a:t>
            </a:r>
            <a:endParaRPr lang="de-DE" sz="2000" dirty="0">
              <a:solidFill>
                <a:schemeClr val="bg1">
                  <a:lumMod val="65000"/>
                </a:schemeClr>
              </a:solidFill>
            </a:endParaRPr>
          </a:p>
          <a:p>
            <a:pPr marL="457200" indent="-457200">
              <a:buClr>
                <a:schemeClr val="bg1">
                  <a:lumMod val="65000"/>
                </a:schemeClr>
              </a:buClr>
              <a:buFont typeface="+mj-lt"/>
              <a:buAutoNum type="arabicPeriod"/>
            </a:pPr>
            <a:r>
              <a:rPr lang="de-DE" sz="2000" dirty="0">
                <a:solidFill>
                  <a:schemeClr val="bg1">
                    <a:lumMod val="65000"/>
                  </a:schemeClr>
                </a:solidFill>
              </a:rPr>
              <a:t>Kapitel 2</a:t>
            </a:r>
          </a:p>
          <a:p>
            <a:pPr marL="457200" indent="-457200">
              <a:buClrTx/>
              <a:buFont typeface="+mj-lt"/>
              <a:buAutoNum type="arabicPeriod"/>
            </a:pPr>
            <a:r>
              <a:rPr lang="de-DE" sz="2000" dirty="0">
                <a:solidFill>
                  <a:schemeClr val="bg1">
                    <a:lumMod val="65000"/>
                  </a:schemeClr>
                </a:solidFill>
              </a:rPr>
              <a:t>…</a:t>
            </a:r>
          </a:p>
          <a:p>
            <a:pPr marL="457200" indent="-457200">
              <a:buClrTx/>
              <a:buFont typeface="+mj-lt"/>
              <a:buAutoNum type="arabicPeriod"/>
            </a:pPr>
            <a:r>
              <a:rPr lang="de-DE" dirty="0">
                <a:solidFill>
                  <a:srgbClr val="A6A6A6"/>
                </a:solidFill>
              </a:rPr>
              <a:t>…</a:t>
            </a:r>
            <a:r>
              <a:rPr lang="de-DE" sz="2000" dirty="0">
                <a:solidFill>
                  <a:srgbClr val="A6A6A6"/>
                </a:solidFill>
              </a:rPr>
              <a:t>	</a:t>
            </a:r>
          </a:p>
          <a:p>
            <a:pPr marL="457200" indent="-457200">
              <a:buClr>
                <a:schemeClr val="bg1">
                  <a:lumMod val="65000"/>
                </a:schemeClr>
              </a:buClr>
              <a:buFont typeface="+mj-lt"/>
              <a:buAutoNum type="arabicPeriod"/>
            </a:pPr>
            <a:r>
              <a:rPr lang="de-DE" sz="2000" dirty="0">
                <a:solidFill>
                  <a:srgbClr val="A6A6A6"/>
                </a:solidFill>
              </a:rPr>
              <a:t>…</a:t>
            </a:r>
          </a:p>
          <a:p>
            <a:pPr marL="457200" indent="-457200">
              <a:buClr>
                <a:schemeClr val="bg1">
                  <a:lumMod val="65000"/>
                </a:schemeClr>
              </a:buClr>
              <a:buFont typeface="+mj-lt"/>
              <a:buAutoNum type="arabicPeriod"/>
            </a:pPr>
            <a:r>
              <a:rPr lang="de-DE" sz="2000" dirty="0">
                <a:solidFill>
                  <a:srgbClr val="A6A6A6"/>
                </a:solidFill>
              </a:rPr>
              <a:t>Ende</a:t>
            </a:r>
            <a:endParaRPr lang="de-DE" dirty="0">
              <a:solidFill>
                <a:schemeClr val="bg1">
                  <a:lumMod val="65000"/>
                </a:schemeClr>
              </a:solidFill>
            </a:endParaRPr>
          </a:p>
        </p:txBody>
      </p:sp>
    </p:spTree>
    <p:extLst>
      <p:ext uri="{BB962C8B-B14F-4D97-AF65-F5344CB8AC3E}">
        <p14:creationId xmlns:p14="http://schemas.microsoft.com/office/powerpoint/2010/main" val="22859636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Ü | freie Gestaltung">
    <p:spTree>
      <p:nvGrpSpPr>
        <p:cNvPr id="1" name=""/>
        <p:cNvGrpSpPr/>
        <p:nvPr/>
      </p:nvGrpSpPr>
      <p:grpSpPr>
        <a:xfrm>
          <a:off x="0" y="0"/>
          <a:ext cx="0" cy="0"/>
          <a:chOff x="0" y="0"/>
          <a:chExt cx="0" cy="0"/>
        </a:xfrm>
      </p:grpSpPr>
      <p:sp>
        <p:nvSpPr>
          <p:cNvPr id="9" name="Titelplatzhalter 2"/>
          <p:cNvSpPr>
            <a:spLocks noGrp="1"/>
          </p:cNvSpPr>
          <p:nvPr>
            <p:ph type="title"/>
          </p:nvPr>
        </p:nvSpPr>
        <p:spPr>
          <a:xfrm>
            <a:off x="180152" y="188643"/>
            <a:ext cx="12048661" cy="490861"/>
          </a:xfrm>
          <a:prstGeom prst="rect">
            <a:avLst/>
          </a:prstGeom>
        </p:spPr>
        <p:txBody>
          <a:bodyPr vert="horz" lIns="91440" tIns="45720" rIns="91440" bIns="45720" rtlCol="0" anchor="ctr">
            <a:normAutofit/>
          </a:bodyPr>
          <a:lstStyle>
            <a:lvl1pPr>
              <a:defRPr b="1"/>
            </a:lvl1pPr>
          </a:lstStyle>
          <a:p>
            <a:r>
              <a:rPr lang="de-DE"/>
              <a:t>Mastertitelformat bearbeiten</a:t>
            </a:r>
            <a:endParaRPr lang="de-DE" dirty="0"/>
          </a:p>
        </p:txBody>
      </p:sp>
    </p:spTree>
    <p:extLst>
      <p:ext uri="{BB962C8B-B14F-4D97-AF65-F5344CB8AC3E}">
        <p14:creationId xmlns:p14="http://schemas.microsoft.com/office/powerpoint/2010/main" val="36982481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el 2">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777478BD-87E8-425D-BDDB-E3D7846B072D}"/>
              </a:ext>
            </a:extLst>
          </p:cNvPr>
          <p:cNvSpPr>
            <a:spLocks noGrp="1"/>
          </p:cNvSpPr>
          <p:nvPr>
            <p:ph type="pic" sz="quarter" idx="10" hasCustomPrompt="1"/>
          </p:nvPr>
        </p:nvSpPr>
        <p:spPr>
          <a:xfrm>
            <a:off x="7753836" y="1510908"/>
            <a:ext cx="2904581" cy="1749950"/>
          </a:xfrm>
          <a:prstGeom prst="rect">
            <a:avLst/>
          </a:prstGeom>
        </p:spPr>
        <p:txBody>
          <a:bodyPr anchor="ctr"/>
          <a:lstStyle>
            <a:lvl1pPr marL="0" indent="0" algn="ctr">
              <a:lnSpc>
                <a:spcPct val="100000"/>
              </a:lnSpc>
              <a:spcBef>
                <a:spcPts val="0"/>
              </a:spcBef>
              <a:buFontTx/>
              <a:buNone/>
              <a:defRPr sz="1400"/>
            </a:lvl1pPr>
          </a:lstStyle>
          <a:p>
            <a:r>
              <a:rPr lang="de-DE" dirty="0"/>
              <a:t>Bild mit Klick auf das Symbol einfügen</a:t>
            </a:r>
          </a:p>
          <a:p>
            <a:r>
              <a:rPr lang="de-DE" dirty="0"/>
              <a:t>Eine Vorauswahl an Bildern liegt dem Material bei</a:t>
            </a:r>
          </a:p>
          <a:p>
            <a:r>
              <a:rPr lang="de-DE" dirty="0"/>
              <a:t>Eigene Gestaltungen sind möglich (Copyright beachten)</a:t>
            </a:r>
          </a:p>
        </p:txBody>
      </p:sp>
      <p:sp>
        <p:nvSpPr>
          <p:cNvPr id="18" name="Textplatzhalter 9">
            <a:extLst>
              <a:ext uri="{FF2B5EF4-FFF2-40B4-BE49-F238E27FC236}">
                <a16:creationId xmlns:a16="http://schemas.microsoft.com/office/drawing/2014/main" id="{4C5C42DB-8454-419D-972F-773AFCBAD2A4}"/>
              </a:ext>
            </a:extLst>
          </p:cNvPr>
          <p:cNvSpPr>
            <a:spLocks noGrp="1"/>
          </p:cNvSpPr>
          <p:nvPr>
            <p:ph type="body" sz="quarter" idx="13" hasCustomPrompt="1"/>
          </p:nvPr>
        </p:nvSpPr>
        <p:spPr>
          <a:xfrm>
            <a:off x="560592" y="4440427"/>
            <a:ext cx="8156165" cy="1302271"/>
          </a:xfrm>
          <a:prstGeom prst="rect">
            <a:avLst/>
          </a:prstGeom>
        </p:spPr>
        <p:txBody>
          <a:bodyPr lIns="0" tIns="0" rIns="0" bIns="0"/>
          <a:lstStyle>
            <a:lvl1pPr marL="0" indent="0">
              <a:lnSpc>
                <a:spcPct val="114000"/>
              </a:lnSpc>
              <a:spcBef>
                <a:spcPts val="0"/>
              </a:spcBef>
              <a:buNone/>
              <a:defRPr sz="2000" b="1">
                <a:solidFill>
                  <a:schemeClr val="bg1"/>
                </a:solidFill>
              </a:defRPr>
            </a:lvl1pPr>
          </a:lstStyle>
          <a:p>
            <a:pPr lvl="0"/>
            <a:r>
              <a:rPr lang="de-DE" dirty="0"/>
              <a:t>Modul</a:t>
            </a:r>
          </a:p>
        </p:txBody>
      </p:sp>
      <p:sp>
        <p:nvSpPr>
          <p:cNvPr id="19" name="Textplatzhalter 9">
            <a:extLst>
              <a:ext uri="{FF2B5EF4-FFF2-40B4-BE49-F238E27FC236}">
                <a16:creationId xmlns:a16="http://schemas.microsoft.com/office/drawing/2014/main" id="{3EE82037-46B6-478A-A68A-A57E919E0E22}"/>
              </a:ext>
            </a:extLst>
          </p:cNvPr>
          <p:cNvSpPr>
            <a:spLocks noGrp="1"/>
          </p:cNvSpPr>
          <p:nvPr>
            <p:ph type="body" sz="quarter" idx="14" hasCustomPrompt="1"/>
          </p:nvPr>
        </p:nvSpPr>
        <p:spPr>
          <a:xfrm>
            <a:off x="560592" y="5834803"/>
            <a:ext cx="8156165" cy="581770"/>
          </a:xfrm>
          <a:prstGeom prst="rect">
            <a:avLst/>
          </a:prstGeom>
        </p:spPr>
        <p:txBody>
          <a:bodyPr lIns="0" tIns="0" rIns="0" bIns="0"/>
          <a:lstStyle>
            <a:lvl1pPr marL="0" indent="0">
              <a:lnSpc>
                <a:spcPts val="2600"/>
              </a:lnSpc>
              <a:spcBef>
                <a:spcPts val="0"/>
              </a:spcBef>
              <a:buNone/>
              <a:defRPr sz="1600" b="0">
                <a:solidFill>
                  <a:schemeClr val="bg1"/>
                </a:solidFill>
              </a:defRPr>
            </a:lvl1pPr>
          </a:lstStyle>
          <a:p>
            <a:pPr lvl="0"/>
            <a:r>
              <a:rPr lang="de-DE" dirty="0"/>
              <a:t>Autorenschaft</a:t>
            </a:r>
          </a:p>
        </p:txBody>
      </p:sp>
      <p:sp>
        <p:nvSpPr>
          <p:cNvPr id="6" name="Textplatzhalter 9">
            <a:extLst>
              <a:ext uri="{FF2B5EF4-FFF2-40B4-BE49-F238E27FC236}">
                <a16:creationId xmlns:a16="http://schemas.microsoft.com/office/drawing/2014/main" id="{3CFEF845-0E16-4378-89F0-FE6148ECA8E4}"/>
              </a:ext>
            </a:extLst>
          </p:cNvPr>
          <p:cNvSpPr>
            <a:spLocks noGrp="1"/>
          </p:cNvSpPr>
          <p:nvPr>
            <p:ph type="body" sz="quarter" idx="15" hasCustomPrompt="1"/>
          </p:nvPr>
        </p:nvSpPr>
        <p:spPr>
          <a:xfrm>
            <a:off x="560593" y="1510908"/>
            <a:ext cx="6819001" cy="1300872"/>
          </a:xfrm>
          <a:prstGeom prst="rect">
            <a:avLst/>
          </a:prstGeom>
        </p:spPr>
        <p:txBody>
          <a:bodyPr wrap="square" lIns="0" tIns="0" rIns="0" bIns="0">
            <a:noAutofit/>
          </a:bodyPr>
          <a:lstStyle>
            <a:lvl1pPr marL="0" indent="0">
              <a:lnSpc>
                <a:spcPts val="3600"/>
              </a:lnSpc>
              <a:buNone/>
              <a:defRPr sz="2800" b="1">
                <a:solidFill>
                  <a:srgbClr val="327A86"/>
                </a:solidFill>
              </a:defRPr>
            </a:lvl1pPr>
          </a:lstStyle>
          <a:p>
            <a:pPr lvl="0"/>
            <a:r>
              <a:rPr lang="de-DE" dirty="0"/>
              <a:t>Thema</a:t>
            </a:r>
          </a:p>
        </p:txBody>
      </p:sp>
    </p:spTree>
    <p:extLst>
      <p:ext uri="{BB962C8B-B14F-4D97-AF65-F5344CB8AC3E}">
        <p14:creationId xmlns:p14="http://schemas.microsoft.com/office/powerpoint/2010/main" val="2857986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Literatur APA">
    <p:spTree>
      <p:nvGrpSpPr>
        <p:cNvPr id="1" name=""/>
        <p:cNvGrpSpPr/>
        <p:nvPr/>
      </p:nvGrpSpPr>
      <p:grpSpPr>
        <a:xfrm>
          <a:off x="0" y="0"/>
          <a:ext cx="0" cy="0"/>
          <a:chOff x="0" y="0"/>
          <a:chExt cx="0" cy="0"/>
        </a:xfrm>
      </p:grpSpPr>
      <p:sp>
        <p:nvSpPr>
          <p:cNvPr id="5" name="Textplatzhalter 9">
            <a:extLst>
              <a:ext uri="{FF2B5EF4-FFF2-40B4-BE49-F238E27FC236}">
                <a16:creationId xmlns:a16="http://schemas.microsoft.com/office/drawing/2014/main" id="{953A4035-BE79-42FF-9F7C-74BE0AB533FC}"/>
              </a:ext>
            </a:extLst>
          </p:cNvPr>
          <p:cNvSpPr>
            <a:spLocks noGrp="1"/>
          </p:cNvSpPr>
          <p:nvPr>
            <p:ph idx="1"/>
          </p:nvPr>
        </p:nvSpPr>
        <p:spPr>
          <a:xfrm>
            <a:off x="252000" y="972000"/>
            <a:ext cx="5630640" cy="5580000"/>
          </a:xfrm>
          <a:prstGeom prst="rect">
            <a:avLst/>
          </a:prstGeom>
        </p:spPr>
        <p:txBody>
          <a:bodyPr vert="horz" wrap="square" lIns="0" tIns="0" rIns="0" bIns="0" rtlCol="0">
            <a:noAutofit/>
          </a:bodyPr>
          <a:lstStyle>
            <a:lvl1pPr marL="252000" indent="-252000">
              <a:spcAft>
                <a:spcPts val="600"/>
              </a:spcAft>
              <a:buClr>
                <a:schemeClr val="tx2"/>
              </a:buClr>
              <a:buSzPct val="85000"/>
              <a:buFont typeface="Wingdings" panose="05000000000000000000" pitchFamily="2" charset="2"/>
              <a:buNone/>
              <a:defRPr sz="1200"/>
            </a:lvl1pPr>
            <a:lvl2pPr marL="216000" indent="0">
              <a:spcAft>
                <a:spcPts val="600"/>
              </a:spcAft>
              <a:buClr>
                <a:schemeClr val="tx2"/>
              </a:buClr>
              <a:buSzPct val="85000"/>
              <a:buFont typeface="Wingdings" panose="05000000000000000000" pitchFamily="2" charset="2"/>
              <a:buNone/>
              <a:defRPr sz="1600"/>
            </a:lvl2pPr>
            <a:lvl3pPr marL="216000" indent="0">
              <a:spcAft>
                <a:spcPts val="600"/>
              </a:spcAft>
              <a:buClr>
                <a:schemeClr val="tx2"/>
              </a:buClr>
              <a:buSzPct val="85000"/>
              <a:buFont typeface="Wingdings" panose="05000000000000000000" pitchFamily="2" charset="2"/>
              <a:buNone/>
              <a:defRPr sz="1600"/>
            </a:lvl3pPr>
            <a:lvl4pPr marL="216000" indent="0">
              <a:spcAft>
                <a:spcPts val="600"/>
              </a:spcAft>
              <a:buClr>
                <a:schemeClr val="tx2"/>
              </a:buClr>
              <a:buSzPct val="85000"/>
              <a:buFont typeface="Wingdings" panose="05000000000000000000" pitchFamily="2" charset="2"/>
              <a:buNone/>
              <a:defRPr sz="1600"/>
            </a:lvl4pPr>
            <a:lvl5pPr marL="216000" indent="0">
              <a:buClr>
                <a:schemeClr val="tx2"/>
              </a:buClr>
              <a:buSzPct val="85000"/>
              <a:buFont typeface="Wingdings" panose="05000000000000000000" pitchFamily="2" charset="2"/>
              <a:buNone/>
              <a:defRPr sz="1600"/>
            </a:lvl5pPr>
          </a:lstStyle>
          <a:p>
            <a:pPr lvl="0"/>
            <a:r>
              <a:rPr lang="de-DE"/>
              <a:t>Mastertextformat bearbeiten</a:t>
            </a:r>
          </a:p>
        </p:txBody>
      </p:sp>
      <p:sp>
        <p:nvSpPr>
          <p:cNvPr id="6" name="Titel 3">
            <a:extLst>
              <a:ext uri="{FF2B5EF4-FFF2-40B4-BE49-F238E27FC236}">
                <a16:creationId xmlns:a16="http://schemas.microsoft.com/office/drawing/2014/main" id="{9224FDD5-0638-453F-B90F-6658E5EC5444}"/>
              </a:ext>
            </a:extLst>
          </p:cNvPr>
          <p:cNvSpPr>
            <a:spLocks noGrp="1"/>
          </p:cNvSpPr>
          <p:nvPr>
            <p:ph type="title" hasCustomPrompt="1"/>
          </p:nvPr>
        </p:nvSpPr>
        <p:spPr>
          <a:xfrm>
            <a:off x="252000" y="324000"/>
            <a:ext cx="11689200" cy="396000"/>
          </a:xfrm>
        </p:spPr>
        <p:txBody>
          <a:bodyPr anchor="t" anchorCtr="0"/>
          <a:lstStyle>
            <a:lvl1pPr>
              <a:defRPr sz="2400">
                <a:latin typeface="+mj-lt"/>
              </a:defRPr>
            </a:lvl1pPr>
          </a:lstStyle>
          <a:p>
            <a:r>
              <a:rPr lang="de-DE" dirty="0"/>
              <a:t>Literatur</a:t>
            </a:r>
          </a:p>
        </p:txBody>
      </p:sp>
      <p:sp>
        <p:nvSpPr>
          <p:cNvPr id="8" name="Textplatzhalter 9">
            <a:extLst>
              <a:ext uri="{FF2B5EF4-FFF2-40B4-BE49-F238E27FC236}">
                <a16:creationId xmlns:a16="http://schemas.microsoft.com/office/drawing/2014/main" id="{10500DE6-ED7E-44AE-B664-9C0AC700AC8C}"/>
              </a:ext>
            </a:extLst>
          </p:cNvPr>
          <p:cNvSpPr>
            <a:spLocks noGrp="1"/>
          </p:cNvSpPr>
          <p:nvPr>
            <p:ph idx="11"/>
          </p:nvPr>
        </p:nvSpPr>
        <p:spPr>
          <a:xfrm>
            <a:off x="6309360" y="972000"/>
            <a:ext cx="5630640" cy="5580000"/>
          </a:xfrm>
          <a:prstGeom prst="rect">
            <a:avLst/>
          </a:prstGeom>
        </p:spPr>
        <p:txBody>
          <a:bodyPr vert="horz" wrap="square" lIns="0" tIns="0" rIns="0" bIns="0" rtlCol="0">
            <a:noAutofit/>
          </a:bodyPr>
          <a:lstStyle>
            <a:lvl1pPr marL="252000" indent="-252000">
              <a:spcAft>
                <a:spcPts val="600"/>
              </a:spcAft>
              <a:buClr>
                <a:schemeClr val="tx2"/>
              </a:buClr>
              <a:buSzPct val="85000"/>
              <a:buFont typeface="Wingdings" panose="05000000000000000000" pitchFamily="2" charset="2"/>
              <a:buNone/>
              <a:defRPr sz="1200"/>
            </a:lvl1pPr>
            <a:lvl2pPr marL="216000" indent="0">
              <a:spcAft>
                <a:spcPts val="600"/>
              </a:spcAft>
              <a:buClr>
                <a:schemeClr val="tx2"/>
              </a:buClr>
              <a:buSzPct val="85000"/>
              <a:buFont typeface="Wingdings" panose="05000000000000000000" pitchFamily="2" charset="2"/>
              <a:buNone/>
              <a:defRPr sz="1600"/>
            </a:lvl2pPr>
            <a:lvl3pPr marL="216000" indent="0">
              <a:spcAft>
                <a:spcPts val="600"/>
              </a:spcAft>
              <a:buClr>
                <a:schemeClr val="tx2"/>
              </a:buClr>
              <a:buSzPct val="85000"/>
              <a:buFont typeface="Wingdings" panose="05000000000000000000" pitchFamily="2" charset="2"/>
              <a:buNone/>
              <a:defRPr sz="1600"/>
            </a:lvl3pPr>
            <a:lvl4pPr marL="216000" indent="0">
              <a:spcAft>
                <a:spcPts val="600"/>
              </a:spcAft>
              <a:buClr>
                <a:schemeClr val="tx2"/>
              </a:buClr>
              <a:buSzPct val="85000"/>
              <a:buFont typeface="Wingdings" panose="05000000000000000000" pitchFamily="2" charset="2"/>
              <a:buNone/>
              <a:defRPr sz="1600"/>
            </a:lvl4pPr>
            <a:lvl5pPr marL="216000" indent="0">
              <a:buClr>
                <a:schemeClr val="tx2"/>
              </a:buClr>
              <a:buSzPct val="85000"/>
              <a:buFont typeface="Wingdings" panose="05000000000000000000" pitchFamily="2" charset="2"/>
              <a:buNone/>
              <a:defRPr sz="1600"/>
            </a:lvl5pPr>
          </a:lstStyle>
          <a:p>
            <a:pPr lvl="0"/>
            <a:r>
              <a:rPr lang="de-DE"/>
              <a:t>Mastertextformat bearbeiten</a:t>
            </a:r>
          </a:p>
        </p:txBody>
      </p:sp>
    </p:spTree>
    <p:extLst>
      <p:ext uri="{BB962C8B-B14F-4D97-AF65-F5344CB8AC3E}">
        <p14:creationId xmlns:p14="http://schemas.microsoft.com/office/powerpoint/2010/main" val="4111629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Überschrift + Content">
    <p:spTree>
      <p:nvGrpSpPr>
        <p:cNvPr id="1" name=""/>
        <p:cNvGrpSpPr/>
        <p:nvPr/>
      </p:nvGrpSpPr>
      <p:grpSpPr>
        <a:xfrm>
          <a:off x="0" y="0"/>
          <a:ext cx="0" cy="0"/>
          <a:chOff x="0" y="0"/>
          <a:chExt cx="0" cy="0"/>
        </a:xfrm>
      </p:grpSpPr>
      <p:sp>
        <p:nvSpPr>
          <p:cNvPr id="5" name="Textplatzhalter 9">
            <a:extLst>
              <a:ext uri="{FF2B5EF4-FFF2-40B4-BE49-F238E27FC236}">
                <a16:creationId xmlns:a16="http://schemas.microsoft.com/office/drawing/2014/main" id="{953A4035-BE79-42FF-9F7C-74BE0AB533FC}"/>
              </a:ext>
            </a:extLst>
          </p:cNvPr>
          <p:cNvSpPr>
            <a:spLocks noGrp="1"/>
          </p:cNvSpPr>
          <p:nvPr>
            <p:ph idx="1"/>
          </p:nvPr>
        </p:nvSpPr>
        <p:spPr>
          <a:xfrm>
            <a:off x="252000" y="972000"/>
            <a:ext cx="11689200" cy="5580000"/>
          </a:xfrm>
          <a:prstGeom prst="rect">
            <a:avLst/>
          </a:prstGeom>
        </p:spPr>
        <p:txBody>
          <a:bodyPr vert="horz" wrap="square" lIns="0" tIns="0" rIns="0" bIns="0" rtlCol="0">
            <a:noAutofit/>
          </a:bodyPr>
          <a:lstStyle>
            <a:lvl1pPr marL="215900" indent="-215900">
              <a:spcAft>
                <a:spcPts val="600"/>
              </a:spcAft>
              <a:buClr>
                <a:schemeClr val="tx2"/>
              </a:buClr>
              <a:buSzPct val="85000"/>
              <a:buFont typeface="Wingdings" panose="05000000000000000000" pitchFamily="2" charset="2"/>
              <a:buChar char="§"/>
              <a:defRPr sz="2200"/>
            </a:lvl1pPr>
            <a:lvl2pPr marL="432000" indent="-216000">
              <a:spcAft>
                <a:spcPts val="600"/>
              </a:spcAft>
              <a:buClr>
                <a:schemeClr val="tx2"/>
              </a:buClr>
              <a:buSzPct val="85000"/>
              <a:buFont typeface="Wingdings" panose="05000000000000000000" pitchFamily="2" charset="2"/>
              <a:buChar char="§"/>
              <a:defRPr sz="2000"/>
            </a:lvl2pPr>
            <a:lvl3pPr marL="432000" indent="-216000">
              <a:spcAft>
                <a:spcPts val="600"/>
              </a:spcAft>
              <a:buClr>
                <a:schemeClr val="tx2"/>
              </a:buClr>
              <a:buSzPct val="85000"/>
              <a:buFont typeface="Wingdings" panose="05000000000000000000" pitchFamily="2" charset="2"/>
              <a:buChar char="§"/>
              <a:defRPr sz="2000"/>
            </a:lvl3pPr>
            <a:lvl4pPr marL="432000" indent="-216000">
              <a:spcAft>
                <a:spcPts val="600"/>
              </a:spcAft>
              <a:buClr>
                <a:schemeClr val="tx2"/>
              </a:buClr>
              <a:buSzPct val="85000"/>
              <a:buFont typeface="Wingdings" panose="05000000000000000000" pitchFamily="2" charset="2"/>
              <a:buChar char="§"/>
              <a:defRPr sz="2000"/>
            </a:lvl4pPr>
            <a:lvl5pPr marL="432000" indent="-216000">
              <a:buClr>
                <a:schemeClr val="tx2"/>
              </a:buClr>
              <a:buSzPct val="85000"/>
              <a:buFont typeface="Wingdings" panose="05000000000000000000" pitchFamily="2" charset="2"/>
              <a:buChar char="§"/>
              <a:defRPr sz="20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Titel 3">
            <a:extLst>
              <a:ext uri="{FF2B5EF4-FFF2-40B4-BE49-F238E27FC236}">
                <a16:creationId xmlns:a16="http://schemas.microsoft.com/office/drawing/2014/main" id="{9224FDD5-0638-453F-B90F-6658E5EC5444}"/>
              </a:ext>
            </a:extLst>
          </p:cNvPr>
          <p:cNvSpPr>
            <a:spLocks noGrp="1"/>
          </p:cNvSpPr>
          <p:nvPr>
            <p:ph type="title"/>
          </p:nvPr>
        </p:nvSpPr>
        <p:spPr>
          <a:xfrm>
            <a:off x="252000" y="324000"/>
            <a:ext cx="11689200" cy="396000"/>
          </a:xfrm>
        </p:spPr>
        <p:txBody>
          <a:bodyPr anchor="t" anchorCtr="0"/>
          <a:lstStyle>
            <a:lvl1pPr>
              <a:defRPr sz="2400">
                <a:latin typeface="+mj-lt"/>
              </a:defRPr>
            </a:lvl1pPr>
          </a:lstStyle>
          <a:p>
            <a:r>
              <a:rPr lang="de-DE"/>
              <a:t>Mastertitelformat bearbeiten</a:t>
            </a:r>
            <a:endParaRPr lang="de-DE" dirty="0"/>
          </a:p>
        </p:txBody>
      </p:sp>
      <p:sp>
        <p:nvSpPr>
          <p:cNvPr id="7" name="Textplatzhalter 8">
            <a:extLst>
              <a:ext uri="{FF2B5EF4-FFF2-40B4-BE49-F238E27FC236}">
                <a16:creationId xmlns:a16="http://schemas.microsoft.com/office/drawing/2014/main" id="{BF738C61-2087-4CBF-A1AA-19DB92032675}"/>
              </a:ext>
            </a:extLst>
          </p:cNvPr>
          <p:cNvSpPr>
            <a:spLocks noGrp="1"/>
          </p:cNvSpPr>
          <p:nvPr>
            <p:ph type="body" sz="quarter" idx="10" hasCustomPrompt="1"/>
          </p:nvPr>
        </p:nvSpPr>
        <p:spPr>
          <a:xfrm>
            <a:off x="252000" y="6622950"/>
            <a:ext cx="11796000" cy="216000"/>
          </a:xfrm>
          <a:prstGeom prst="rect">
            <a:avLst/>
          </a:prstGeom>
        </p:spPr>
        <p:txBody>
          <a:bodyPr lIns="0" tIns="0" rIns="0" bIns="0"/>
          <a:lstStyle>
            <a:lvl1pPr marL="0" indent="0" algn="r">
              <a:spcBef>
                <a:spcPts val="0"/>
              </a:spcBef>
              <a:spcAft>
                <a:spcPts val="0"/>
              </a:spcAft>
              <a:buNone/>
              <a:defRPr sz="1100">
                <a:solidFill>
                  <a:schemeClr val="bg1">
                    <a:lumMod val="50000"/>
                  </a:schemeClr>
                </a:solidFill>
              </a:defRPr>
            </a:lvl1pPr>
          </a:lstStyle>
          <a:p>
            <a:pPr lvl="0"/>
            <a:r>
              <a:rPr lang="de-DE" dirty="0"/>
              <a:t>(&lt;Quelle&gt;, &lt;Jahr&gt;), (Bildquelle: &lt;Quelle&gt;, &lt;Jahr&gt;)</a:t>
            </a:r>
          </a:p>
        </p:txBody>
      </p:sp>
    </p:spTree>
    <p:extLst>
      <p:ext uri="{BB962C8B-B14F-4D97-AF65-F5344CB8AC3E}">
        <p14:creationId xmlns:p14="http://schemas.microsoft.com/office/powerpoint/2010/main" val="3810112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Rectangle 17">
            <a:extLst>
              <a:ext uri="{FF2B5EF4-FFF2-40B4-BE49-F238E27FC236}">
                <a16:creationId xmlns:a16="http://schemas.microsoft.com/office/drawing/2014/main" id="{726A5775-7862-4D43-9618-595B6B4F4DEE}"/>
              </a:ext>
            </a:extLst>
          </p:cNvPr>
          <p:cNvSpPr>
            <a:spLocks noChangeArrowheads="1"/>
          </p:cNvSpPr>
          <p:nvPr userDrawn="1"/>
        </p:nvSpPr>
        <p:spPr bwMode="auto">
          <a:xfrm>
            <a:off x="0" y="0"/>
            <a:ext cx="12192000" cy="144000"/>
          </a:xfrm>
          <a:prstGeom prst="rect">
            <a:avLst/>
          </a:prstGeom>
          <a:solidFill>
            <a:srgbClr val="737373"/>
          </a:solidFill>
          <a:ln w="9525">
            <a:noFill/>
            <a:miter lim="800000"/>
            <a:headEnd/>
            <a:tailEnd/>
          </a:ln>
        </p:spPr>
        <p:txBody>
          <a:bodyPr wrap="none" anchor="ctr">
            <a:prstTxWarp prst="textNoShape">
              <a:avLst/>
            </a:prstTxWarp>
          </a:bodyPr>
          <a:lstStyle/>
          <a:p>
            <a:endParaRPr lang="de-DE" sz="2400" b="0" i="0" dirty="0">
              <a:solidFill>
                <a:srgbClr val="737373"/>
              </a:solidFill>
              <a:latin typeface="Calibri Normal" charset="0"/>
            </a:endParaRPr>
          </a:p>
        </p:txBody>
      </p:sp>
      <p:sp>
        <p:nvSpPr>
          <p:cNvPr id="6" name="Titelplatzhalter 3">
            <a:extLst>
              <a:ext uri="{FF2B5EF4-FFF2-40B4-BE49-F238E27FC236}">
                <a16:creationId xmlns:a16="http://schemas.microsoft.com/office/drawing/2014/main" id="{1B072448-C8B3-4BAC-B15D-F6AB3D105A53}"/>
              </a:ext>
            </a:extLst>
          </p:cNvPr>
          <p:cNvSpPr>
            <a:spLocks noGrp="1"/>
          </p:cNvSpPr>
          <p:nvPr>
            <p:ph type="title"/>
          </p:nvPr>
        </p:nvSpPr>
        <p:spPr>
          <a:xfrm>
            <a:off x="252000" y="324000"/>
            <a:ext cx="11688000" cy="396000"/>
          </a:xfrm>
          <a:prstGeom prst="rect">
            <a:avLst/>
          </a:prstGeom>
        </p:spPr>
        <p:txBody>
          <a:bodyPr vert="horz" lIns="0" tIns="0" rIns="0" bIns="0" rtlCol="0" anchor="t" anchorCtr="0">
            <a:noAutofit/>
          </a:bodyPr>
          <a:lstStyle/>
          <a:p>
            <a:r>
              <a:rPr lang="de-DE" dirty="0"/>
              <a:t>Mastertitelformat bearbeiten</a:t>
            </a:r>
          </a:p>
        </p:txBody>
      </p:sp>
      <p:sp>
        <p:nvSpPr>
          <p:cNvPr id="7" name="Textfeld 6">
            <a:extLst>
              <a:ext uri="{FF2B5EF4-FFF2-40B4-BE49-F238E27FC236}">
                <a16:creationId xmlns:a16="http://schemas.microsoft.com/office/drawing/2014/main" id="{7281181B-B4E2-4FCF-AA29-9DF0A640CA2A}"/>
              </a:ext>
            </a:extLst>
          </p:cNvPr>
          <p:cNvSpPr txBox="1"/>
          <p:nvPr userDrawn="1"/>
        </p:nvSpPr>
        <p:spPr>
          <a:xfrm>
            <a:off x="9793746" y="197641"/>
            <a:ext cx="2318300" cy="138499"/>
          </a:xfrm>
          <a:prstGeom prst="rect">
            <a:avLst/>
          </a:prstGeom>
          <a:noFill/>
        </p:spPr>
        <p:txBody>
          <a:bodyPr wrap="square" lIns="0" tIns="0" rIns="0" bIns="0" rtlCol="0">
            <a:spAutoFit/>
          </a:bodyPr>
          <a:lstStyle/>
          <a:p>
            <a:pPr marL="342900" indent="-342900" algn="r">
              <a:spcBef>
                <a:spcPts val="400"/>
              </a:spcBef>
            </a:pPr>
            <a:r>
              <a:rPr lang="de-DE" sz="900" b="0" kern="1200" spc="0" baseline="0" dirty="0">
                <a:solidFill>
                  <a:srgbClr val="737373"/>
                </a:solidFill>
                <a:latin typeface="Calibri"/>
                <a:cs typeface="Calibri"/>
              </a:rPr>
              <a:t>ZWISCHENFOLIE FÜR FORTBILDENDE</a:t>
            </a:r>
          </a:p>
        </p:txBody>
      </p:sp>
    </p:spTree>
    <p:extLst>
      <p:ext uri="{BB962C8B-B14F-4D97-AF65-F5344CB8AC3E}">
        <p14:creationId xmlns:p14="http://schemas.microsoft.com/office/powerpoint/2010/main" val="26945852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8" r:id="rId7"/>
    <p:sldLayoutId id="2147483705" r:id="rId8"/>
    <p:sldLayoutId id="2147483736" r:id="rId9"/>
  </p:sldLayoutIdLst>
  <p:hf sldNum="0" hdr="0" dt="0"/>
  <p:txStyles>
    <p:titleStyle>
      <a:lvl1pPr algn="l" rtl="0" eaLnBrk="1" fontAlgn="base" hangingPunct="1">
        <a:spcBef>
          <a:spcPct val="0"/>
        </a:spcBef>
        <a:spcAft>
          <a:spcPct val="0"/>
        </a:spcAft>
        <a:defRPr sz="2400" b="1">
          <a:solidFill>
            <a:srgbClr val="737373"/>
          </a:solidFill>
          <a:latin typeface="Calibri"/>
          <a:ea typeface="+mj-ea"/>
          <a:cs typeface="Calibri"/>
        </a:defRPr>
      </a:lvl1pPr>
      <a:lvl2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2pPr>
      <a:lvl3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3pPr>
      <a:lvl4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4pPr>
      <a:lvl5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5pPr>
      <a:lvl6pPr marL="4572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6pPr>
      <a:lvl7pPr marL="9144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7pPr>
      <a:lvl8pPr marL="13716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8pPr>
      <a:lvl9pPr marL="18288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9pPr>
    </p:titleStyle>
    <p:bodyStyle>
      <a:lvl1pPr marL="342000" indent="-342900" algn="l" rtl="0" eaLnBrk="1" fontAlgn="base" hangingPunct="1">
        <a:lnSpc>
          <a:spcPct val="100000"/>
        </a:lnSpc>
        <a:spcBef>
          <a:spcPts val="576"/>
        </a:spcBef>
        <a:spcAft>
          <a:spcPts val="600"/>
        </a:spcAft>
        <a:buClr>
          <a:srgbClr val="327A86"/>
        </a:buClr>
        <a:buFont typeface="Wingdings" charset="2"/>
        <a:buChar char="§"/>
        <a:defRPr sz="2000">
          <a:solidFill>
            <a:schemeClr val="tx1"/>
          </a:solidFill>
          <a:latin typeface="Calibri"/>
          <a:ea typeface="+mn-ea"/>
          <a:cs typeface="Calibri"/>
        </a:defRPr>
      </a:lvl1pPr>
      <a:lvl2pPr marL="742950" indent="-285750" algn="l" rtl="0" eaLnBrk="1" fontAlgn="base" hangingPunct="1">
        <a:lnSpc>
          <a:spcPct val="100000"/>
        </a:lnSpc>
        <a:spcBef>
          <a:spcPct val="20000"/>
        </a:spcBef>
        <a:spcAft>
          <a:spcPts val="600"/>
        </a:spcAft>
        <a:buClr>
          <a:srgbClr val="737373"/>
        </a:buClr>
        <a:buFont typeface="Wingdings" charset="2"/>
        <a:buChar char="§"/>
        <a:defRPr sz="1800">
          <a:solidFill>
            <a:schemeClr val="tx1"/>
          </a:solidFill>
          <a:latin typeface="Calibri"/>
          <a:ea typeface="+mn-ea"/>
          <a:cs typeface="Calibri"/>
        </a:defRPr>
      </a:lvl2pPr>
      <a:lvl3pPr marL="1143000" indent="-228600" algn="l" rtl="0" eaLnBrk="1" fontAlgn="base" hangingPunct="1">
        <a:lnSpc>
          <a:spcPct val="100000"/>
        </a:lnSpc>
        <a:spcBef>
          <a:spcPct val="20000"/>
        </a:spcBef>
        <a:spcAft>
          <a:spcPts val="600"/>
        </a:spcAft>
        <a:buClr>
          <a:srgbClr val="CBB98A"/>
        </a:buClr>
        <a:buFont typeface="Wingdings" charset="2"/>
        <a:buChar char="§"/>
        <a:defRPr>
          <a:solidFill>
            <a:schemeClr val="tx1"/>
          </a:solidFill>
          <a:latin typeface="Calibri"/>
          <a:ea typeface="+mn-ea"/>
          <a:cs typeface="Calibri"/>
        </a:defRPr>
      </a:lvl3pPr>
      <a:lvl4pPr marL="1600200" indent="-228600" algn="l" rtl="0" eaLnBrk="1" fontAlgn="base" hangingPunct="1">
        <a:lnSpc>
          <a:spcPct val="100000"/>
        </a:lnSpc>
        <a:spcBef>
          <a:spcPct val="20000"/>
        </a:spcBef>
        <a:spcAft>
          <a:spcPts val="600"/>
        </a:spcAft>
        <a:buClr>
          <a:srgbClr val="CBB98A"/>
        </a:buClr>
        <a:buFont typeface="Wingdings" charset="2"/>
        <a:buChar char="§"/>
        <a:defRPr sz="1800">
          <a:solidFill>
            <a:schemeClr val="tx1"/>
          </a:solidFill>
          <a:latin typeface="Calibri"/>
          <a:ea typeface="+mn-ea"/>
          <a:cs typeface="Calibri"/>
        </a:defRPr>
      </a:lvl4pPr>
      <a:lvl5pPr marL="2057400" indent="-228600" algn="l" rtl="0" eaLnBrk="1" fontAlgn="base" hangingPunct="1">
        <a:lnSpc>
          <a:spcPct val="100000"/>
        </a:lnSpc>
        <a:spcBef>
          <a:spcPct val="20000"/>
        </a:spcBef>
        <a:spcAft>
          <a:spcPts val="600"/>
        </a:spcAft>
        <a:buClr>
          <a:srgbClr val="CBB98A"/>
        </a:buClr>
        <a:buFont typeface="Wingdings" charset="2"/>
        <a:buChar char="§"/>
        <a:defRPr sz="1800">
          <a:solidFill>
            <a:schemeClr val="tx1"/>
          </a:solidFill>
          <a:latin typeface="Calibri"/>
          <a:ea typeface="+mn-ea"/>
          <a:cs typeface="Calibri"/>
        </a:defRPr>
      </a:lvl5pPr>
      <a:lvl6pPr marL="2514600" indent="-228600" algn="l" rtl="0" eaLnBrk="1" fontAlgn="base" hangingPunct="1">
        <a:spcBef>
          <a:spcPct val="20000"/>
        </a:spcBef>
        <a:spcAft>
          <a:spcPct val="0"/>
        </a:spcAft>
        <a:buBlip>
          <a:blip r:embed="rId11"/>
        </a:buBlip>
        <a:defRPr sz="1200">
          <a:solidFill>
            <a:schemeClr val="tx1"/>
          </a:solidFill>
          <a:latin typeface="+mn-lt"/>
          <a:ea typeface="+mn-ea"/>
        </a:defRPr>
      </a:lvl6pPr>
      <a:lvl7pPr marL="2971800" indent="-228600" algn="l" rtl="0" eaLnBrk="1" fontAlgn="base" hangingPunct="1">
        <a:spcBef>
          <a:spcPct val="20000"/>
        </a:spcBef>
        <a:spcAft>
          <a:spcPct val="0"/>
        </a:spcAft>
        <a:buBlip>
          <a:blip r:embed="rId12"/>
        </a:buBlip>
        <a:defRPr sz="1200">
          <a:solidFill>
            <a:schemeClr val="tx1"/>
          </a:solidFill>
          <a:latin typeface="+mn-lt"/>
          <a:ea typeface="+mn-ea"/>
        </a:defRPr>
      </a:lvl7pPr>
      <a:lvl8pPr marL="3429000" indent="-228600" algn="l" rtl="0" eaLnBrk="1" fontAlgn="base" hangingPunct="1">
        <a:spcBef>
          <a:spcPct val="20000"/>
        </a:spcBef>
        <a:spcAft>
          <a:spcPct val="0"/>
        </a:spcAft>
        <a:buBlip>
          <a:blip r:embed="rId12"/>
        </a:buBlip>
        <a:defRPr sz="1200">
          <a:solidFill>
            <a:schemeClr val="tx1"/>
          </a:solidFill>
          <a:latin typeface="+mn-lt"/>
          <a:ea typeface="+mn-ea"/>
        </a:defRPr>
      </a:lvl8pPr>
      <a:lvl9pPr marL="3886200" indent="-228600" algn="l" rtl="0" eaLnBrk="1" fontAlgn="base" hangingPunct="1">
        <a:spcBef>
          <a:spcPct val="20000"/>
        </a:spcBef>
        <a:spcAft>
          <a:spcPct val="0"/>
        </a:spcAft>
        <a:buBlip>
          <a:blip r:embed="rId12"/>
        </a:buBlip>
        <a:defRPr sz="1200">
          <a:solidFill>
            <a:schemeClr val="tx1"/>
          </a:solidFill>
          <a:latin typeface="+mn-lt"/>
          <a:ea typeface="+mn-ea"/>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CD48B734-D6C0-8C7E-2E66-00C5132D67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21C4540A-7414-6CC4-319D-8B32A071F0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9D9207B-2CEA-3227-F612-5E56DFB0B0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A90EA5-2F02-F44C-AD9F-4D005C64D552}" type="datetimeFigureOut">
              <a:rPr lang="de-DE" smtClean="0"/>
              <a:t>04.09.24</a:t>
            </a:fld>
            <a:endParaRPr lang="de-DE"/>
          </a:p>
        </p:txBody>
      </p:sp>
      <p:sp>
        <p:nvSpPr>
          <p:cNvPr id="5" name="Fußzeilenplatzhalter 4">
            <a:extLst>
              <a:ext uri="{FF2B5EF4-FFF2-40B4-BE49-F238E27FC236}">
                <a16:creationId xmlns:a16="http://schemas.microsoft.com/office/drawing/2014/main" id="{193169F6-D052-E2B7-C494-5778C946CB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797620BF-EE33-8F7D-79C3-48D1244321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6204D8-9AB0-AD4D-A54D-BB5FB4F2A927}" type="slidenum">
              <a:rPr lang="de-DE" smtClean="0"/>
              <a:t>‹Nr.›</a:t>
            </a:fld>
            <a:endParaRPr lang="de-DE"/>
          </a:p>
        </p:txBody>
      </p:sp>
    </p:spTree>
    <p:extLst>
      <p:ext uri="{BB962C8B-B14F-4D97-AF65-F5344CB8AC3E}">
        <p14:creationId xmlns:p14="http://schemas.microsoft.com/office/powerpoint/2010/main" val="3870868913"/>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7"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hyperlink" Target="https://pikas.dzlm.de/node/591" TargetMode="External"/><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65.png"/><Relationship Id="rId5" Type="http://schemas.openxmlformats.org/officeDocument/2006/relationships/image" Target="../media/image67.png"/><Relationship Id="rId4" Type="http://schemas.openxmlformats.org/officeDocument/2006/relationships/image" Target="../media/image66.png"/></Relationships>
</file>

<file path=ppt/slides/_rels/slide17.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670.png"/><Relationship Id="rId3" Type="http://schemas.openxmlformats.org/officeDocument/2006/relationships/image" Target="../media/image33.jpg"/><Relationship Id="rId7" Type="http://schemas.openxmlformats.org/officeDocument/2006/relationships/image" Target="../media/image640.png"/><Relationship Id="rId12" Type="http://schemas.openxmlformats.org/officeDocument/2006/relationships/customXml" Target="../ink/ink5.xml"/><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customXml" Target="../ink/ink2.xml"/><Relationship Id="rId11" Type="http://schemas.openxmlformats.org/officeDocument/2006/relationships/image" Target="../media/image660.png"/><Relationship Id="rId5" Type="http://schemas.openxmlformats.org/officeDocument/2006/relationships/image" Target="../media/image630.png"/><Relationship Id="rId15" Type="http://schemas.openxmlformats.org/officeDocument/2006/relationships/image" Target="../media/image68.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650.png"/><Relationship Id="rId14" Type="http://schemas.openxmlformats.org/officeDocument/2006/relationships/customXml" Target="../ink/ink6.xml"/></Relationships>
</file>

<file path=ppt/slides/_rels/slide18.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png"/><Relationship Id="rId17" Type="http://schemas.openxmlformats.org/officeDocument/2006/relationships/image" Target="../media/image83.png"/><Relationship Id="rId2" Type="http://schemas.openxmlformats.org/officeDocument/2006/relationships/notesSlide" Target="../notesSlides/notesSlide18.xml"/><Relationship Id="rId16" Type="http://schemas.openxmlformats.org/officeDocument/2006/relationships/image" Target="../media/image82.png"/><Relationship Id="rId1" Type="http://schemas.openxmlformats.org/officeDocument/2006/relationships/slideLayout" Target="../slideLayouts/slideLayout15.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5" Type="http://schemas.openxmlformats.org/officeDocument/2006/relationships/image" Target="../media/image8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 Id="rId14" Type="http://schemas.openxmlformats.org/officeDocument/2006/relationships/image" Target="../media/image80.png"/></Relationships>
</file>

<file path=ppt/slides/_rels/slide19.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png"/><Relationship Id="rId17" Type="http://schemas.openxmlformats.org/officeDocument/2006/relationships/image" Target="../media/image83.png"/><Relationship Id="rId2" Type="http://schemas.openxmlformats.org/officeDocument/2006/relationships/notesSlide" Target="../notesSlides/notesSlide19.xml"/><Relationship Id="rId16" Type="http://schemas.openxmlformats.org/officeDocument/2006/relationships/image" Target="../media/image82.png"/><Relationship Id="rId1" Type="http://schemas.openxmlformats.org/officeDocument/2006/relationships/slideLayout" Target="../slideLayouts/slideLayout15.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5" Type="http://schemas.openxmlformats.org/officeDocument/2006/relationships/image" Target="../media/image8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 Id="rId14" Type="http://schemas.openxmlformats.org/officeDocument/2006/relationships/image" Target="../media/image8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15.xml"/><Relationship Id="rId5" Type="http://schemas.openxmlformats.org/officeDocument/2006/relationships/image" Target="../media/image77.png"/><Relationship Id="rId4" Type="http://schemas.openxmlformats.org/officeDocument/2006/relationships/image" Target="../media/image75.png"/></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3.png"/><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69.png"/></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8" Type="http://schemas.openxmlformats.org/officeDocument/2006/relationships/customXml" Target="../ink/ink8.xml"/><Relationship Id="rId13" Type="http://schemas.openxmlformats.org/officeDocument/2006/relationships/customXml" Target="../ink/ink10.xml"/><Relationship Id="rId3" Type="http://schemas.openxmlformats.org/officeDocument/2006/relationships/image" Target="../media/image73.png"/><Relationship Id="rId7" Type="http://schemas.openxmlformats.org/officeDocument/2006/relationships/image" Target="../media/image89.png"/><Relationship Id="rId12" Type="http://schemas.openxmlformats.org/officeDocument/2006/relationships/image" Target="../media/image92.png"/><Relationship Id="rId2" Type="http://schemas.openxmlformats.org/officeDocument/2006/relationships/notesSlide" Target="../notesSlides/notesSlide25.xml"/><Relationship Id="rId1" Type="http://schemas.openxmlformats.org/officeDocument/2006/relationships/slideLayout" Target="../slideLayouts/slideLayout15.xml"/><Relationship Id="rId6" Type="http://schemas.openxmlformats.org/officeDocument/2006/relationships/customXml" Target="../ink/ink7.xml"/><Relationship Id="rId11" Type="http://schemas.openxmlformats.org/officeDocument/2006/relationships/customXml" Target="../ink/ink9.xml"/><Relationship Id="rId5" Type="http://schemas.openxmlformats.org/officeDocument/2006/relationships/image" Target="../media/image88.png"/><Relationship Id="rId10" Type="http://schemas.openxmlformats.org/officeDocument/2006/relationships/image" Target="../media/image91.png"/><Relationship Id="rId4" Type="http://schemas.openxmlformats.org/officeDocument/2006/relationships/image" Target="../media/image87.png"/><Relationship Id="rId9" Type="http://schemas.openxmlformats.org/officeDocument/2006/relationships/image" Target="../media/image90.png"/><Relationship Id="rId14" Type="http://schemas.openxmlformats.org/officeDocument/2006/relationships/image" Target="../media/image93.png"/></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15.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png"/><Relationship Id="rId17" Type="http://schemas.openxmlformats.org/officeDocument/2006/relationships/image" Target="../media/image83.png"/><Relationship Id="rId2" Type="http://schemas.openxmlformats.org/officeDocument/2006/relationships/notesSlide" Target="../notesSlides/notesSlide27.xml"/><Relationship Id="rId16" Type="http://schemas.openxmlformats.org/officeDocument/2006/relationships/image" Target="../media/image82.png"/><Relationship Id="rId1" Type="http://schemas.openxmlformats.org/officeDocument/2006/relationships/slideLayout" Target="../slideLayouts/slideLayout15.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5" Type="http://schemas.openxmlformats.org/officeDocument/2006/relationships/image" Target="../media/image8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 Id="rId14" Type="http://schemas.openxmlformats.org/officeDocument/2006/relationships/image" Target="../media/image80.png"/></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8.xml"/><Relationship Id="rId1" Type="http://schemas.openxmlformats.org/officeDocument/2006/relationships/slideLayout" Target="../slideLayouts/slideLayout15.xml"/><Relationship Id="rId5" Type="http://schemas.openxmlformats.org/officeDocument/2006/relationships/image" Target="../media/image77.png"/><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5.png"/><Relationship Id="rId7" Type="http://schemas.openxmlformats.org/officeDocument/2006/relationships/image" Target="../media/image78.png"/><Relationship Id="rId2" Type="http://schemas.openxmlformats.org/officeDocument/2006/relationships/notesSlide" Target="../notesSlides/notesSlide29.xml"/><Relationship Id="rId1" Type="http://schemas.openxmlformats.org/officeDocument/2006/relationships/slideLayout" Target="../slideLayouts/slideLayout15.xml"/><Relationship Id="rId6" Type="http://schemas.openxmlformats.org/officeDocument/2006/relationships/image" Target="../media/image76.png"/><Relationship Id="rId5" Type="http://schemas.openxmlformats.org/officeDocument/2006/relationships/image" Target="../media/image74.png"/><Relationship Id="rId4" Type="http://schemas.openxmlformats.org/officeDocument/2006/relationships/image" Target="../media/image77.png"/><Relationship Id="rId9" Type="http://schemas.openxmlformats.org/officeDocument/2006/relationships/image" Target="../media/image80.png"/></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35.png"/></Relationships>
</file>

<file path=ppt/slides/_rels/slide30.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30.xml"/><Relationship Id="rId1" Type="http://schemas.openxmlformats.org/officeDocument/2006/relationships/slideLayout" Target="../slideLayouts/slideLayout15.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9" Type="http://schemas.openxmlformats.org/officeDocument/2006/relationships/image" Target="../media/image80.png"/></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1.xml"/><Relationship Id="rId1" Type="http://schemas.openxmlformats.org/officeDocument/2006/relationships/slideLayout" Target="../slideLayouts/slideLayout15.xml"/><Relationship Id="rId4" Type="http://schemas.openxmlformats.org/officeDocument/2006/relationships/image" Target="../media/image94.png"/></Relationships>
</file>

<file path=ppt/slides/_rels/slide32.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32.xml"/><Relationship Id="rId1" Type="http://schemas.openxmlformats.org/officeDocument/2006/relationships/slideLayout" Target="../slideLayouts/slideLayout15.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9" Type="http://schemas.openxmlformats.org/officeDocument/2006/relationships/image" Target="../media/image80.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95.png"/><Relationship Id="rId5" Type="http://schemas.openxmlformats.org/officeDocument/2006/relationships/image" Target="../media/image77.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4.xml"/><Relationship Id="rId1" Type="http://schemas.openxmlformats.org/officeDocument/2006/relationships/slideLayout" Target="../slideLayouts/slideLayout15.xml"/><Relationship Id="rId4" Type="http://schemas.openxmlformats.org/officeDocument/2006/relationships/image" Target="../media/image96.png"/></Relationships>
</file>

<file path=ppt/slides/_rels/slide35.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png"/><Relationship Id="rId17" Type="http://schemas.openxmlformats.org/officeDocument/2006/relationships/image" Target="../media/image83.png"/><Relationship Id="rId2" Type="http://schemas.openxmlformats.org/officeDocument/2006/relationships/notesSlide" Target="../notesSlides/notesSlide35.xml"/><Relationship Id="rId16" Type="http://schemas.openxmlformats.org/officeDocument/2006/relationships/image" Target="../media/image82.png"/><Relationship Id="rId1" Type="http://schemas.openxmlformats.org/officeDocument/2006/relationships/slideLayout" Target="../slideLayouts/slideLayout15.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5" Type="http://schemas.openxmlformats.org/officeDocument/2006/relationships/image" Target="../media/image8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 Id="rId14" Type="http://schemas.openxmlformats.org/officeDocument/2006/relationships/image" Target="../media/image80.png"/></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15.xml"/><Relationship Id="rId5" Type="http://schemas.openxmlformats.org/officeDocument/2006/relationships/image" Target="../media/image77.png"/><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83.png"/><Relationship Id="rId2" Type="http://schemas.openxmlformats.org/officeDocument/2006/relationships/notesSlide" Target="../notesSlides/notesSlide37.xml"/><Relationship Id="rId1" Type="http://schemas.openxmlformats.org/officeDocument/2006/relationships/slideLayout" Target="../slideLayouts/slideLayout15.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77.png"/></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8.xml"/><Relationship Id="rId1" Type="http://schemas.openxmlformats.org/officeDocument/2006/relationships/slideLayout" Target="../slideLayouts/slideLayout15.xml"/><Relationship Id="rId5" Type="http://schemas.openxmlformats.org/officeDocument/2006/relationships/image" Target="../media/image83.png"/><Relationship Id="rId4" Type="http://schemas.openxmlformats.org/officeDocument/2006/relationships/image" Target="../media/image82.png"/></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9.xml"/><Relationship Id="rId1" Type="http://schemas.openxmlformats.org/officeDocument/2006/relationships/slideLayout" Target="../slideLayouts/slideLayout15.xml"/><Relationship Id="rId5" Type="http://schemas.openxmlformats.org/officeDocument/2006/relationships/image" Target="../media/image98.png"/><Relationship Id="rId4" Type="http://schemas.openxmlformats.org/officeDocument/2006/relationships/image" Target="../media/image97.png"/></Relationships>
</file>

<file path=ppt/slides/_rels/slide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33.jpg"/><Relationship Id="rId3" Type="http://schemas.openxmlformats.org/officeDocument/2006/relationships/slideLayout" Target="../slideLayouts/slideLayout15.xml"/><Relationship Id="rId7" Type="http://schemas.openxmlformats.org/officeDocument/2006/relationships/image" Target="../media/image38.png"/><Relationship Id="rId12" Type="http://schemas.openxmlformats.org/officeDocument/2006/relationships/image" Target="../media/image41.png"/><Relationship Id="rId2" Type="http://schemas.microsoft.com/office/2007/relationships/media" Target="../media/media1.mov"/><Relationship Id="rId1" Type="http://schemas.openxmlformats.org/officeDocument/2006/relationships/video" Target="NULL" TargetMode="External"/><Relationship Id="rId6" Type="http://schemas.openxmlformats.org/officeDocument/2006/relationships/image" Target="../media/image37.png"/><Relationship Id="rId11" Type="http://schemas.openxmlformats.org/officeDocument/2006/relationships/image" Target="../media/image40.png"/><Relationship Id="rId5" Type="http://schemas.openxmlformats.org/officeDocument/2006/relationships/image" Target="../media/image36.png"/><Relationship Id="rId10" Type="http://schemas.openxmlformats.org/officeDocument/2006/relationships/image" Target="../media/image35.png"/><Relationship Id="rId4" Type="http://schemas.openxmlformats.org/officeDocument/2006/relationships/notesSlide" Target="../notesSlides/notesSlide4.xml"/><Relationship Id="rId9" Type="http://schemas.openxmlformats.org/officeDocument/2006/relationships/image" Target="../media/image34.png"/><Relationship Id="rId14" Type="http://schemas.openxmlformats.org/officeDocument/2006/relationships/image" Target="../media/image42.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hyperlink" Target="https://www.divomath-nrw.de/" TargetMode="External"/><Relationship Id="rId2" Type="http://schemas.openxmlformats.org/officeDocument/2006/relationships/notesSlide" Target="../notesSlides/notesSlide41.xml"/><Relationship Id="rId1" Type="http://schemas.openxmlformats.org/officeDocument/2006/relationships/slideLayout" Target="../slideLayouts/slideLayout23.xml"/><Relationship Id="rId5" Type="http://schemas.openxmlformats.org/officeDocument/2006/relationships/image" Target="../media/image100.svg"/><Relationship Id="rId4" Type="http://schemas.openxmlformats.org/officeDocument/2006/relationships/image" Target="../media/image99.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3.xml"/><Relationship Id="rId1" Type="http://schemas.openxmlformats.org/officeDocument/2006/relationships/slideLayout" Target="../slideLayouts/slideLayout15.xml"/><Relationship Id="rId5" Type="http://schemas.openxmlformats.org/officeDocument/2006/relationships/hyperlink" Target="https://dzlm.de/kalender/online-seminarreihe-f&#252;r-alle-schulen-nrw-0" TargetMode="External"/><Relationship Id="rId4" Type="http://schemas.openxmlformats.org/officeDocument/2006/relationships/image" Target="../media/image102.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37.png"/><Relationship Id="rId5" Type="http://schemas.openxmlformats.org/officeDocument/2006/relationships/image" Target="../media/image48.png"/><Relationship Id="rId4" Type="http://schemas.openxmlformats.org/officeDocument/2006/relationships/image" Target="../media/image47.png"/></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38.png"/><Relationship Id="rId7"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53.png"/><Relationship Id="rId11" Type="http://schemas.openxmlformats.org/officeDocument/2006/relationships/image" Target="../media/image49.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39.png"/><Relationship Id="rId9"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D4D9C9AA-DBBA-AB32-319B-1B3CD8D0389D}"/>
              </a:ext>
            </a:extLst>
          </p:cNvPr>
          <p:cNvSpPr>
            <a:spLocks noGrp="1"/>
          </p:cNvSpPr>
          <p:nvPr>
            <p:ph type="subTitle" idx="1"/>
          </p:nvPr>
        </p:nvSpPr>
        <p:spPr>
          <a:xfrm>
            <a:off x="325376" y="4115845"/>
            <a:ext cx="11464843" cy="1331585"/>
          </a:xfrm>
        </p:spPr>
        <p:txBody>
          <a:bodyPr/>
          <a:lstStyle/>
          <a:p>
            <a:r>
              <a:rPr lang="de-DE" sz="2400" b="0" kern="0" dirty="0"/>
              <a:t>Die Zahlen bis 1000 erkunden</a:t>
            </a:r>
            <a:endParaRPr lang="de-DE" sz="2000" b="0" dirty="0"/>
          </a:p>
          <a:p>
            <a:endParaRPr lang="de-DE" b="0" dirty="0"/>
          </a:p>
        </p:txBody>
      </p:sp>
      <p:pic>
        <p:nvPicPr>
          <p:cNvPr id="9" name="Grafik 8">
            <a:extLst>
              <a:ext uri="{FF2B5EF4-FFF2-40B4-BE49-F238E27FC236}">
                <a16:creationId xmlns:a16="http://schemas.microsoft.com/office/drawing/2014/main" id="{A1558628-2480-7EAA-9FC9-F2A9AACE44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4186" y="4781638"/>
            <a:ext cx="3363628" cy="908895"/>
          </a:xfrm>
          <a:prstGeom prst="rect">
            <a:avLst/>
          </a:prstGeom>
        </p:spPr>
      </p:pic>
      <p:sp>
        <p:nvSpPr>
          <p:cNvPr id="8" name="Titel 7">
            <a:extLst>
              <a:ext uri="{FF2B5EF4-FFF2-40B4-BE49-F238E27FC236}">
                <a16:creationId xmlns:a16="http://schemas.microsoft.com/office/drawing/2014/main" id="{1039F693-C5C1-F2BF-F65C-CD12710D796C}"/>
              </a:ext>
            </a:extLst>
          </p:cNvPr>
          <p:cNvSpPr>
            <a:spLocks noGrp="1"/>
          </p:cNvSpPr>
          <p:nvPr>
            <p:ph type="ctrTitle"/>
          </p:nvPr>
        </p:nvSpPr>
        <p:spPr/>
        <p:txBody>
          <a:bodyPr/>
          <a:lstStyle/>
          <a:p>
            <a:r>
              <a:rPr lang="de-DE" dirty="0"/>
              <a:t>Mit </a:t>
            </a:r>
            <a:r>
              <a:rPr lang="de-DE" dirty="0" err="1"/>
              <a:t>divomath</a:t>
            </a:r>
            <a:r>
              <a:rPr lang="de-DE" dirty="0"/>
              <a:t> digital gestützt unterrichten</a:t>
            </a:r>
          </a:p>
        </p:txBody>
      </p:sp>
    </p:spTree>
    <p:extLst>
      <p:ext uri="{BB962C8B-B14F-4D97-AF65-F5344CB8AC3E}">
        <p14:creationId xmlns:p14="http://schemas.microsoft.com/office/powerpoint/2010/main" val="23397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rm 1">
            <a:extLst>
              <a:ext uri="{FF2B5EF4-FFF2-40B4-BE49-F238E27FC236}">
                <a16:creationId xmlns:a16="http://schemas.microsoft.com/office/drawing/2014/main" id="{865C2F1B-20EF-DC03-60DE-F375BD7EF96A}"/>
              </a:ext>
            </a:extLst>
          </p:cNvPr>
          <p:cNvSpPr/>
          <p:nvPr/>
        </p:nvSpPr>
        <p:spPr>
          <a:xfrm>
            <a:off x="1823620" y="1117591"/>
            <a:ext cx="8647340" cy="3814927"/>
          </a:xfrm>
          <a:prstGeom prst="swooshArrow">
            <a:avLst>
              <a:gd name="adj1" fmla="val 17503"/>
              <a:gd name="adj2" fmla="val 22159"/>
            </a:avLst>
          </a:prstGeom>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de-DE"/>
          </a:p>
        </p:txBody>
      </p:sp>
      <p:sp>
        <p:nvSpPr>
          <p:cNvPr id="8" name="Titel 7">
            <a:extLst>
              <a:ext uri="{FF2B5EF4-FFF2-40B4-BE49-F238E27FC236}">
                <a16:creationId xmlns:a16="http://schemas.microsoft.com/office/drawing/2014/main" id="{75732822-371B-128C-C79C-91AAAFD4CBCF}"/>
              </a:ext>
            </a:extLst>
          </p:cNvPr>
          <p:cNvSpPr>
            <a:spLocks noGrp="1"/>
          </p:cNvSpPr>
          <p:nvPr>
            <p:ph type="title"/>
          </p:nvPr>
        </p:nvSpPr>
        <p:spPr/>
        <p:txBody>
          <a:bodyPr>
            <a:normAutofit/>
          </a:bodyPr>
          <a:lstStyle/>
          <a:p>
            <a:r>
              <a:rPr lang="de-DE" dirty="0"/>
              <a:t>Bedeutung und Kompetenzerwartungen</a:t>
            </a:r>
            <a:endParaRPr lang="de-DE" sz="2400" dirty="0"/>
          </a:p>
        </p:txBody>
      </p:sp>
      <p:sp>
        <p:nvSpPr>
          <p:cNvPr id="3" name="Textplatzhalter 2">
            <a:extLst>
              <a:ext uri="{FF2B5EF4-FFF2-40B4-BE49-F238E27FC236}">
                <a16:creationId xmlns:a16="http://schemas.microsoft.com/office/drawing/2014/main" id="{52D9F249-53D0-E348-A7B2-7F72EE43E3F5}"/>
              </a:ext>
            </a:extLst>
          </p:cNvPr>
          <p:cNvSpPr>
            <a:spLocks noGrp="1"/>
          </p:cNvSpPr>
          <p:nvPr>
            <p:ph type="body" sz="quarter" idx="13"/>
          </p:nvPr>
        </p:nvSpPr>
        <p:spPr/>
        <p:txBody>
          <a:bodyPr/>
          <a:lstStyle/>
          <a:p>
            <a:r>
              <a:rPr lang="de-DE" dirty="0"/>
              <a:t>GRUNDLAGEN SCHAFFEN FÜR WEITERE LERNPROZESSE</a:t>
            </a:r>
          </a:p>
        </p:txBody>
      </p:sp>
      <p:sp>
        <p:nvSpPr>
          <p:cNvPr id="5" name="Datumsplatzhalter 4">
            <a:extLst>
              <a:ext uri="{FF2B5EF4-FFF2-40B4-BE49-F238E27FC236}">
                <a16:creationId xmlns:a16="http://schemas.microsoft.com/office/drawing/2014/main" id="{ED44A25E-2E46-0341-92B6-E73DE30D80C1}"/>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D0F7659F-D41D-CA40-9915-2273D77C0D53}"/>
              </a:ext>
            </a:extLst>
          </p:cNvPr>
          <p:cNvSpPr>
            <a:spLocks noGrp="1"/>
          </p:cNvSpPr>
          <p:nvPr>
            <p:ph type="sldNum" sz="quarter" idx="12"/>
          </p:nvPr>
        </p:nvSpPr>
        <p:spPr/>
        <p:txBody>
          <a:bodyPr/>
          <a:lstStyle/>
          <a:p>
            <a:fld id="{C3752B7C-18A9-864D-BBCB-54A9F41B5594}" type="slidenum">
              <a:rPr lang="de-DE" smtClean="0"/>
              <a:pPr/>
              <a:t>12</a:t>
            </a:fld>
            <a:endParaRPr lang="de-DE" dirty="0"/>
          </a:p>
        </p:txBody>
      </p:sp>
      <p:sp>
        <p:nvSpPr>
          <p:cNvPr id="19" name="Textplatzhalter 18">
            <a:extLst>
              <a:ext uri="{FF2B5EF4-FFF2-40B4-BE49-F238E27FC236}">
                <a16:creationId xmlns:a16="http://schemas.microsoft.com/office/drawing/2014/main" id="{94B0022F-AFB1-A6B3-0F06-6AC738129919}"/>
              </a:ext>
            </a:extLst>
          </p:cNvPr>
          <p:cNvSpPr>
            <a:spLocks noGrp="1"/>
          </p:cNvSpPr>
          <p:nvPr>
            <p:ph type="body" sz="quarter" idx="14"/>
          </p:nvPr>
        </p:nvSpPr>
        <p:spPr>
          <a:xfrm>
            <a:off x="9716876" y="5916788"/>
            <a:ext cx="2408449" cy="298450"/>
          </a:xfrm>
        </p:spPr>
        <p:txBody>
          <a:bodyPr/>
          <a:lstStyle/>
          <a:p>
            <a:r>
              <a:rPr lang="de-DE" b="0" i="0" u="sng" strike="noStrike" dirty="0">
                <a:solidFill>
                  <a:schemeClr val="bg1">
                    <a:lumMod val="65000"/>
                  </a:schemeClr>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https://pikas.dzlm.de/node/591</a:t>
            </a:r>
            <a:endParaRPr lang="de-DE" dirty="0">
              <a:solidFill>
                <a:schemeClr val="bg1">
                  <a:lumMod val="65000"/>
                </a:schemeClr>
              </a:solidFill>
              <a:latin typeface="Arial" panose="020B0604020202020204" pitchFamily="34" charset="0"/>
              <a:cs typeface="Arial" panose="020B0604020202020204" pitchFamily="34" charset="0"/>
            </a:endParaRPr>
          </a:p>
        </p:txBody>
      </p:sp>
      <p:grpSp>
        <p:nvGrpSpPr>
          <p:cNvPr id="14" name="Gruppieren 13"/>
          <p:cNvGrpSpPr/>
          <p:nvPr/>
        </p:nvGrpSpPr>
        <p:grpSpPr>
          <a:xfrm>
            <a:off x="2805116" y="5171469"/>
            <a:ext cx="1215824" cy="323815"/>
            <a:chOff x="1036488" y="5417915"/>
            <a:chExt cx="2327612" cy="569763"/>
          </a:xfrm>
        </p:grpSpPr>
        <p:pic>
          <p:nvPicPr>
            <p:cNvPr id="9" name="Grafik 8">
              <a:extLst>
                <a:ext uri="{FF2B5EF4-FFF2-40B4-BE49-F238E27FC236}">
                  <a16:creationId xmlns:a16="http://schemas.microsoft.com/office/drawing/2014/main" id="{A842CBD8-6C29-87F5-E722-AAAEAE62B34E}"/>
                </a:ext>
              </a:extLst>
            </p:cNvPr>
            <p:cNvPicPr>
              <a:picLocks noChangeAspect="1"/>
            </p:cNvPicPr>
            <p:nvPr/>
          </p:nvPicPr>
          <p:blipFill>
            <a:blip r:embed="rId4"/>
            <a:stretch>
              <a:fillRect/>
            </a:stretch>
          </p:blipFill>
          <p:spPr>
            <a:xfrm>
              <a:off x="1036488" y="5530513"/>
              <a:ext cx="1549400" cy="266700"/>
            </a:xfrm>
            <a:prstGeom prst="rect">
              <a:avLst/>
            </a:prstGeom>
          </p:spPr>
        </p:pic>
        <p:pic>
          <p:nvPicPr>
            <p:cNvPr id="10" name="Grafik 9">
              <a:extLst>
                <a:ext uri="{FF2B5EF4-FFF2-40B4-BE49-F238E27FC236}">
                  <a16:creationId xmlns:a16="http://schemas.microsoft.com/office/drawing/2014/main" id="{1FA8E423-BE94-EC5B-5DAF-D96D7AA65FFE}"/>
                </a:ext>
              </a:extLst>
            </p:cNvPr>
            <p:cNvPicPr>
              <a:picLocks noChangeAspect="1"/>
            </p:cNvPicPr>
            <p:nvPr/>
          </p:nvPicPr>
          <p:blipFill>
            <a:blip r:embed="rId4"/>
            <a:stretch>
              <a:fillRect/>
            </a:stretch>
          </p:blipFill>
          <p:spPr>
            <a:xfrm>
              <a:off x="1259378" y="5720978"/>
              <a:ext cx="1549400" cy="266700"/>
            </a:xfrm>
            <a:prstGeom prst="rect">
              <a:avLst/>
            </a:prstGeom>
          </p:spPr>
        </p:pic>
        <p:pic>
          <p:nvPicPr>
            <p:cNvPr id="11" name="Grafik 10">
              <a:extLst>
                <a:ext uri="{FF2B5EF4-FFF2-40B4-BE49-F238E27FC236}">
                  <a16:creationId xmlns:a16="http://schemas.microsoft.com/office/drawing/2014/main" id="{A47DB681-BE86-589B-6815-119E95E6690B}"/>
                </a:ext>
              </a:extLst>
            </p:cNvPr>
            <p:cNvPicPr>
              <a:picLocks noChangeAspect="1"/>
            </p:cNvPicPr>
            <p:nvPr/>
          </p:nvPicPr>
          <p:blipFill>
            <a:blip r:embed="rId5"/>
            <a:stretch>
              <a:fillRect/>
            </a:stretch>
          </p:blipFill>
          <p:spPr>
            <a:xfrm>
              <a:off x="2870781" y="5417915"/>
              <a:ext cx="207664" cy="167471"/>
            </a:xfrm>
            <a:prstGeom prst="rect">
              <a:avLst/>
            </a:prstGeom>
          </p:spPr>
        </p:pic>
        <p:pic>
          <p:nvPicPr>
            <p:cNvPr id="12" name="Grafik 11">
              <a:extLst>
                <a:ext uri="{FF2B5EF4-FFF2-40B4-BE49-F238E27FC236}">
                  <a16:creationId xmlns:a16="http://schemas.microsoft.com/office/drawing/2014/main" id="{EE25A6F5-F301-21F1-F0D1-807878A800A3}"/>
                </a:ext>
              </a:extLst>
            </p:cNvPr>
            <p:cNvPicPr>
              <a:picLocks noChangeAspect="1"/>
            </p:cNvPicPr>
            <p:nvPr/>
          </p:nvPicPr>
          <p:blipFill>
            <a:blip r:embed="rId5"/>
            <a:stretch>
              <a:fillRect/>
            </a:stretch>
          </p:blipFill>
          <p:spPr>
            <a:xfrm>
              <a:off x="3156436" y="5530513"/>
              <a:ext cx="207664" cy="167471"/>
            </a:xfrm>
            <a:prstGeom prst="rect">
              <a:avLst/>
            </a:prstGeom>
          </p:spPr>
        </p:pic>
        <p:pic>
          <p:nvPicPr>
            <p:cNvPr id="13" name="Grafik 12">
              <a:extLst>
                <a:ext uri="{FF2B5EF4-FFF2-40B4-BE49-F238E27FC236}">
                  <a16:creationId xmlns:a16="http://schemas.microsoft.com/office/drawing/2014/main" id="{8EA97631-48F3-3683-C4CD-53F679E6E911}"/>
                </a:ext>
              </a:extLst>
            </p:cNvPr>
            <p:cNvPicPr>
              <a:picLocks noChangeAspect="1"/>
            </p:cNvPicPr>
            <p:nvPr/>
          </p:nvPicPr>
          <p:blipFill>
            <a:blip r:embed="rId5"/>
            <a:stretch>
              <a:fillRect/>
            </a:stretch>
          </p:blipFill>
          <p:spPr>
            <a:xfrm>
              <a:off x="2963727" y="5718528"/>
              <a:ext cx="207664" cy="167471"/>
            </a:xfrm>
            <a:prstGeom prst="rect">
              <a:avLst/>
            </a:prstGeom>
          </p:spPr>
        </p:pic>
      </p:grpSp>
      <p:graphicFrame>
        <p:nvGraphicFramePr>
          <p:cNvPr id="15" name="Tabelle 14"/>
          <p:cNvGraphicFramePr>
            <a:graphicFrameLocks noGrp="1"/>
          </p:cNvGraphicFramePr>
          <p:nvPr/>
        </p:nvGraphicFramePr>
        <p:xfrm>
          <a:off x="3110950" y="4369383"/>
          <a:ext cx="653144" cy="731520"/>
        </p:xfrm>
        <a:graphic>
          <a:graphicData uri="http://schemas.openxmlformats.org/drawingml/2006/table">
            <a:tbl>
              <a:tblPr firstRow="1" bandRow="1">
                <a:tableStyleId>{5940675A-B579-460E-94D1-54222C63F5DA}</a:tableStyleId>
              </a:tblPr>
              <a:tblGrid>
                <a:gridCol w="315688">
                  <a:extLst>
                    <a:ext uri="{9D8B030D-6E8A-4147-A177-3AD203B41FA5}">
                      <a16:colId xmlns:a16="http://schemas.microsoft.com/office/drawing/2014/main" val="20000"/>
                    </a:ext>
                  </a:extLst>
                </a:gridCol>
                <a:gridCol w="337456">
                  <a:extLst>
                    <a:ext uri="{9D8B030D-6E8A-4147-A177-3AD203B41FA5}">
                      <a16:colId xmlns:a16="http://schemas.microsoft.com/office/drawing/2014/main" val="20001"/>
                    </a:ext>
                  </a:extLst>
                </a:gridCol>
              </a:tblGrid>
              <a:tr h="0">
                <a:tc>
                  <a:txBody>
                    <a:bodyPr/>
                    <a:lstStyle/>
                    <a:p>
                      <a:r>
                        <a:rPr lang="de-DE" dirty="0"/>
                        <a:t>Z</a:t>
                      </a: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dirty="0"/>
                        <a:t>E</a:t>
                      </a: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0">
                <a:tc>
                  <a:txBody>
                    <a:bodyPr/>
                    <a:lstStyle/>
                    <a:p>
                      <a:r>
                        <a:rPr lang="de-DE" dirty="0">
                          <a:solidFill>
                            <a:srgbClr val="00B0F0"/>
                          </a:solidFill>
                        </a:rPr>
                        <a:t>2</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de-DE" dirty="0">
                          <a:solidFill>
                            <a:srgbClr val="92D050"/>
                          </a:solidFill>
                        </a:rPr>
                        <a:t>3</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20" name="Textfeld 19"/>
          <p:cNvSpPr txBox="1"/>
          <p:nvPr/>
        </p:nvSpPr>
        <p:spPr>
          <a:xfrm rot="20444970">
            <a:off x="3651521" y="2214456"/>
            <a:ext cx="2687452" cy="369332"/>
          </a:xfrm>
          <a:prstGeom prst="rect">
            <a:avLst/>
          </a:prstGeom>
          <a:noFill/>
        </p:spPr>
        <p:txBody>
          <a:bodyPr wrap="square" rtlCol="0">
            <a:spAutoFit/>
          </a:bodyPr>
          <a:lstStyle/>
          <a:p>
            <a:r>
              <a:rPr lang="de-DE" dirty="0"/>
              <a:t>Zahlraumerweiterung</a:t>
            </a:r>
          </a:p>
        </p:txBody>
      </p:sp>
      <p:sp>
        <p:nvSpPr>
          <p:cNvPr id="16" name="Textfeld 15"/>
          <p:cNvSpPr txBox="1"/>
          <p:nvPr/>
        </p:nvSpPr>
        <p:spPr>
          <a:xfrm>
            <a:off x="7749238" y="2441093"/>
            <a:ext cx="3025341" cy="646331"/>
          </a:xfrm>
          <a:prstGeom prst="rect">
            <a:avLst/>
          </a:prstGeom>
          <a:noFill/>
        </p:spPr>
        <p:txBody>
          <a:bodyPr wrap="square" rtlCol="0">
            <a:spAutoFit/>
          </a:bodyPr>
          <a:lstStyle/>
          <a:p>
            <a:r>
              <a:rPr lang="de-DE" dirty="0"/>
              <a:t>Rechnen mit Dezimalzahlen und Brüchen</a:t>
            </a:r>
          </a:p>
        </p:txBody>
      </p:sp>
      <p:sp>
        <p:nvSpPr>
          <p:cNvPr id="17" name="Textfeld 16"/>
          <p:cNvSpPr txBox="1"/>
          <p:nvPr/>
        </p:nvSpPr>
        <p:spPr>
          <a:xfrm>
            <a:off x="6010515" y="2769975"/>
            <a:ext cx="2002055" cy="646331"/>
          </a:xfrm>
          <a:prstGeom prst="rect">
            <a:avLst/>
          </a:prstGeom>
          <a:noFill/>
        </p:spPr>
        <p:txBody>
          <a:bodyPr wrap="square" rtlCol="0">
            <a:spAutoFit/>
          </a:bodyPr>
          <a:lstStyle/>
          <a:p>
            <a:r>
              <a:rPr lang="de-DE" dirty="0"/>
              <a:t>Schriftliche Algorithmen</a:t>
            </a:r>
          </a:p>
        </p:txBody>
      </p:sp>
      <p:sp>
        <p:nvSpPr>
          <p:cNvPr id="18" name="Textfeld 17"/>
          <p:cNvSpPr txBox="1"/>
          <p:nvPr/>
        </p:nvSpPr>
        <p:spPr>
          <a:xfrm>
            <a:off x="3902804" y="3595742"/>
            <a:ext cx="2002055" cy="646331"/>
          </a:xfrm>
          <a:prstGeom prst="rect">
            <a:avLst/>
          </a:prstGeom>
          <a:noFill/>
        </p:spPr>
        <p:txBody>
          <a:bodyPr wrap="square" rtlCol="0">
            <a:spAutoFit/>
          </a:bodyPr>
          <a:lstStyle/>
          <a:p>
            <a:r>
              <a:rPr lang="de-DE" dirty="0"/>
              <a:t>Halbschriftliches Rechnen </a:t>
            </a:r>
          </a:p>
        </p:txBody>
      </p:sp>
      <p:sp>
        <p:nvSpPr>
          <p:cNvPr id="30" name="Textfeld 29">
            <a:extLst>
              <a:ext uri="{FF2B5EF4-FFF2-40B4-BE49-F238E27FC236}">
                <a16:creationId xmlns:a16="http://schemas.microsoft.com/office/drawing/2014/main" id="{E18ED85A-E335-B67E-C8DE-C8E8684D8BE4}"/>
              </a:ext>
            </a:extLst>
          </p:cNvPr>
          <p:cNvSpPr txBox="1"/>
          <p:nvPr/>
        </p:nvSpPr>
        <p:spPr>
          <a:xfrm>
            <a:off x="1626630" y="4975831"/>
            <a:ext cx="1006690" cy="646331"/>
          </a:xfrm>
          <a:prstGeom prst="rect">
            <a:avLst/>
          </a:prstGeom>
          <a:noFill/>
        </p:spPr>
        <p:txBody>
          <a:bodyPr wrap="square" rtlCol="0">
            <a:spAutoFit/>
          </a:bodyPr>
          <a:lstStyle/>
          <a:p>
            <a:r>
              <a:rPr lang="de-DE" dirty="0"/>
              <a:t>Zahlen bis 20</a:t>
            </a:r>
          </a:p>
        </p:txBody>
      </p:sp>
      <p:sp>
        <p:nvSpPr>
          <p:cNvPr id="31" name="Textfeld 30">
            <a:extLst>
              <a:ext uri="{FF2B5EF4-FFF2-40B4-BE49-F238E27FC236}">
                <a16:creationId xmlns:a16="http://schemas.microsoft.com/office/drawing/2014/main" id="{06DD5A32-8591-7FB1-3AC3-CBCA52B8B7F4}"/>
              </a:ext>
            </a:extLst>
          </p:cNvPr>
          <p:cNvSpPr txBox="1"/>
          <p:nvPr/>
        </p:nvSpPr>
        <p:spPr>
          <a:xfrm>
            <a:off x="4692300" y="5306016"/>
            <a:ext cx="5406381" cy="646331"/>
          </a:xfrm>
          <a:prstGeom prst="rect">
            <a:avLst/>
          </a:prstGeom>
          <a:noFill/>
        </p:spPr>
        <p:txBody>
          <a:bodyPr wrap="square" rtlCol="0">
            <a:spAutoFit/>
          </a:bodyPr>
          <a:lstStyle/>
          <a:p>
            <a:r>
              <a:rPr lang="de-DE" dirty="0">
                <a:solidFill>
                  <a:srgbClr val="327A86"/>
                </a:solidFill>
                <a:latin typeface="Arial" panose="020B0604020202020204" pitchFamily="34" charset="0"/>
                <a:cs typeface="Arial" panose="020B0604020202020204" pitchFamily="34" charset="0"/>
              </a:rPr>
              <a:t>Die Idee des (kardinalen) Bündelns und Entbündelns ermöglicht langfristig ein Weiterlernen.</a:t>
            </a:r>
          </a:p>
        </p:txBody>
      </p:sp>
      <p:sp>
        <p:nvSpPr>
          <p:cNvPr id="32" name="Ellipse 33">
            <a:extLst>
              <a:ext uri="{FF2B5EF4-FFF2-40B4-BE49-F238E27FC236}">
                <a16:creationId xmlns:a16="http://schemas.microsoft.com/office/drawing/2014/main" id="{C037B3FD-80A5-C553-494B-63495A884F1E}"/>
              </a:ext>
            </a:extLst>
          </p:cNvPr>
          <p:cNvSpPr/>
          <p:nvPr/>
        </p:nvSpPr>
        <p:spPr>
          <a:xfrm>
            <a:off x="1999275" y="4595715"/>
            <a:ext cx="108000" cy="108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a:p>
        </p:txBody>
      </p:sp>
      <p:grpSp>
        <p:nvGrpSpPr>
          <p:cNvPr id="33" name="Gruppieren 32">
            <a:extLst>
              <a:ext uri="{FF2B5EF4-FFF2-40B4-BE49-F238E27FC236}">
                <a16:creationId xmlns:a16="http://schemas.microsoft.com/office/drawing/2014/main" id="{FA367F7B-168E-53D1-09EB-05DED2D64F13}"/>
              </a:ext>
            </a:extLst>
          </p:cNvPr>
          <p:cNvGrpSpPr/>
          <p:nvPr/>
        </p:nvGrpSpPr>
        <p:grpSpPr>
          <a:xfrm>
            <a:off x="2705542" y="3841064"/>
            <a:ext cx="216000" cy="216000"/>
            <a:chOff x="2596650" y="4051507"/>
            <a:chExt cx="216000" cy="216000"/>
          </a:xfrm>
        </p:grpSpPr>
        <p:sp>
          <p:nvSpPr>
            <p:cNvPr id="34" name="Ellipse 48">
              <a:extLst>
                <a:ext uri="{FF2B5EF4-FFF2-40B4-BE49-F238E27FC236}">
                  <a16:creationId xmlns:a16="http://schemas.microsoft.com/office/drawing/2014/main" id="{C77BF7BF-D13A-FCFA-A90D-AE32111B28FD}"/>
                </a:ext>
              </a:extLst>
            </p:cNvPr>
            <p:cNvSpPr/>
            <p:nvPr/>
          </p:nvSpPr>
          <p:spPr>
            <a:xfrm>
              <a:off x="2596650" y="4051507"/>
              <a:ext cx="216000" cy="216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35" name="Ellipse 49">
              <a:extLst>
                <a:ext uri="{FF2B5EF4-FFF2-40B4-BE49-F238E27FC236}">
                  <a16:creationId xmlns:a16="http://schemas.microsoft.com/office/drawing/2014/main" id="{7EBB8319-6DE9-2E46-5A42-9482DFC66CD7}"/>
                </a:ext>
              </a:extLst>
            </p:cNvPr>
            <p:cNvSpPr/>
            <p:nvPr/>
          </p:nvSpPr>
          <p:spPr>
            <a:xfrm>
              <a:off x="2663608" y="4117700"/>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grpSp>
      <p:grpSp>
        <p:nvGrpSpPr>
          <p:cNvPr id="36" name="Gruppieren 35">
            <a:extLst>
              <a:ext uri="{FF2B5EF4-FFF2-40B4-BE49-F238E27FC236}">
                <a16:creationId xmlns:a16="http://schemas.microsoft.com/office/drawing/2014/main" id="{2CB084A4-570C-904D-1183-6DA563FA64AF}"/>
              </a:ext>
            </a:extLst>
          </p:cNvPr>
          <p:cNvGrpSpPr/>
          <p:nvPr/>
        </p:nvGrpSpPr>
        <p:grpSpPr>
          <a:xfrm>
            <a:off x="3786510" y="3093140"/>
            <a:ext cx="375150" cy="375150"/>
            <a:chOff x="2596650" y="4051507"/>
            <a:chExt cx="216000" cy="216000"/>
          </a:xfrm>
        </p:grpSpPr>
        <p:sp>
          <p:nvSpPr>
            <p:cNvPr id="37" name="Ellipse 48">
              <a:extLst>
                <a:ext uri="{FF2B5EF4-FFF2-40B4-BE49-F238E27FC236}">
                  <a16:creationId xmlns:a16="http://schemas.microsoft.com/office/drawing/2014/main" id="{CA36A0C5-8608-7040-123F-DABDBA25C5AF}"/>
                </a:ext>
              </a:extLst>
            </p:cNvPr>
            <p:cNvSpPr/>
            <p:nvPr/>
          </p:nvSpPr>
          <p:spPr>
            <a:xfrm>
              <a:off x="2596650" y="4051507"/>
              <a:ext cx="216000" cy="216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38" name="Ellipse 49">
              <a:extLst>
                <a:ext uri="{FF2B5EF4-FFF2-40B4-BE49-F238E27FC236}">
                  <a16:creationId xmlns:a16="http://schemas.microsoft.com/office/drawing/2014/main" id="{F40433BF-A5B0-F080-D070-A7AC263BBFDD}"/>
                </a:ext>
              </a:extLst>
            </p:cNvPr>
            <p:cNvSpPr/>
            <p:nvPr/>
          </p:nvSpPr>
          <p:spPr>
            <a:xfrm>
              <a:off x="2663608" y="4117700"/>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grpSp>
      <p:grpSp>
        <p:nvGrpSpPr>
          <p:cNvPr id="39" name="Gruppieren 38">
            <a:extLst>
              <a:ext uri="{FF2B5EF4-FFF2-40B4-BE49-F238E27FC236}">
                <a16:creationId xmlns:a16="http://schemas.microsoft.com/office/drawing/2014/main" id="{156EB6A1-1D50-E4FB-25BA-C047B1FE37EA}"/>
              </a:ext>
            </a:extLst>
          </p:cNvPr>
          <p:cNvGrpSpPr/>
          <p:nvPr/>
        </p:nvGrpSpPr>
        <p:grpSpPr>
          <a:xfrm>
            <a:off x="6365023" y="2189902"/>
            <a:ext cx="416149" cy="416149"/>
            <a:chOff x="2596650" y="4051507"/>
            <a:chExt cx="216000" cy="216000"/>
          </a:xfrm>
        </p:grpSpPr>
        <p:sp>
          <p:nvSpPr>
            <p:cNvPr id="40" name="Ellipse 48">
              <a:extLst>
                <a:ext uri="{FF2B5EF4-FFF2-40B4-BE49-F238E27FC236}">
                  <a16:creationId xmlns:a16="http://schemas.microsoft.com/office/drawing/2014/main" id="{FE99EF40-0B1D-B2C8-E55F-373FB73A9096}"/>
                </a:ext>
              </a:extLst>
            </p:cNvPr>
            <p:cNvSpPr/>
            <p:nvPr/>
          </p:nvSpPr>
          <p:spPr>
            <a:xfrm>
              <a:off x="2596650" y="4051507"/>
              <a:ext cx="216000" cy="216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41" name="Ellipse 49">
              <a:extLst>
                <a:ext uri="{FF2B5EF4-FFF2-40B4-BE49-F238E27FC236}">
                  <a16:creationId xmlns:a16="http://schemas.microsoft.com/office/drawing/2014/main" id="{65DDC538-D1EF-CB34-443F-2673F24F9CF7}"/>
                </a:ext>
              </a:extLst>
            </p:cNvPr>
            <p:cNvSpPr/>
            <p:nvPr/>
          </p:nvSpPr>
          <p:spPr>
            <a:xfrm>
              <a:off x="2663608" y="4117700"/>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grpSp>
      <p:grpSp>
        <p:nvGrpSpPr>
          <p:cNvPr id="42" name="Gruppieren 41">
            <a:extLst>
              <a:ext uri="{FF2B5EF4-FFF2-40B4-BE49-F238E27FC236}">
                <a16:creationId xmlns:a16="http://schemas.microsoft.com/office/drawing/2014/main" id="{2AAF8294-5CBC-B69D-C41E-5075C99376E7}"/>
              </a:ext>
            </a:extLst>
          </p:cNvPr>
          <p:cNvGrpSpPr/>
          <p:nvPr/>
        </p:nvGrpSpPr>
        <p:grpSpPr>
          <a:xfrm>
            <a:off x="8212244" y="1784047"/>
            <a:ext cx="512656" cy="512656"/>
            <a:chOff x="2596650" y="4051507"/>
            <a:chExt cx="216000" cy="216000"/>
          </a:xfrm>
        </p:grpSpPr>
        <p:sp>
          <p:nvSpPr>
            <p:cNvPr id="43" name="Ellipse 48">
              <a:extLst>
                <a:ext uri="{FF2B5EF4-FFF2-40B4-BE49-F238E27FC236}">
                  <a16:creationId xmlns:a16="http://schemas.microsoft.com/office/drawing/2014/main" id="{5E5CC5AD-327B-7DB6-A994-0FE137BACC8F}"/>
                </a:ext>
              </a:extLst>
            </p:cNvPr>
            <p:cNvSpPr/>
            <p:nvPr/>
          </p:nvSpPr>
          <p:spPr>
            <a:xfrm>
              <a:off x="2596650" y="4051507"/>
              <a:ext cx="216000" cy="216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44" name="Ellipse 49">
              <a:extLst>
                <a:ext uri="{FF2B5EF4-FFF2-40B4-BE49-F238E27FC236}">
                  <a16:creationId xmlns:a16="http://schemas.microsoft.com/office/drawing/2014/main" id="{0611AA99-1331-61E1-73C2-C78426D9F0F3}"/>
                </a:ext>
              </a:extLst>
            </p:cNvPr>
            <p:cNvSpPr/>
            <p:nvPr/>
          </p:nvSpPr>
          <p:spPr>
            <a:xfrm>
              <a:off x="2663608" y="4117700"/>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grpSp>
      <p:pic>
        <p:nvPicPr>
          <p:cNvPr id="45" name="Grafik 44">
            <a:extLst>
              <a:ext uri="{FF2B5EF4-FFF2-40B4-BE49-F238E27FC236}">
                <a16:creationId xmlns:a16="http://schemas.microsoft.com/office/drawing/2014/main" id="{A074B5D7-C7AF-C69D-BE67-A089E0DBA5D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558680" y="1605773"/>
            <a:ext cx="540000" cy="540000"/>
          </a:xfrm>
          <a:prstGeom prst="rect">
            <a:avLst/>
          </a:prstGeom>
        </p:spPr>
      </p:pic>
      <p:sp>
        <p:nvSpPr>
          <p:cNvPr id="46" name="Abgerundetes Rechteck 5">
            <a:extLst>
              <a:ext uri="{FF2B5EF4-FFF2-40B4-BE49-F238E27FC236}">
                <a16:creationId xmlns:a16="http://schemas.microsoft.com/office/drawing/2014/main" id="{A1A16CCA-12F9-9509-ED88-42EAC2182CFB}"/>
              </a:ext>
            </a:extLst>
          </p:cNvPr>
          <p:cNvSpPr/>
          <p:nvPr/>
        </p:nvSpPr>
        <p:spPr bwMode="auto">
          <a:xfrm>
            <a:off x="1656932" y="1939672"/>
            <a:ext cx="2624790" cy="542017"/>
          </a:xfrm>
          <a:prstGeom prst="roundRect">
            <a:avLst/>
          </a:prstGeom>
          <a:solidFill>
            <a:srgbClr val="D0E9E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88000" indent="-11113">
              <a:lnSpc>
                <a:spcPts val="1700"/>
              </a:lnSpc>
              <a:spcBef>
                <a:spcPts val="400"/>
              </a:spcBef>
            </a:pPr>
            <a:r>
              <a:rPr lang="de-DE" dirty="0">
                <a:solidFill>
                  <a:srgbClr val="327A86"/>
                </a:solidFill>
                <a:latin typeface="Arial" panose="020B0604020202020204" pitchFamily="34" charset="0"/>
                <a:cs typeface="Arial" panose="020B0604020202020204" pitchFamily="34" charset="0"/>
              </a:rPr>
              <a:t>Langfristigkeit</a:t>
            </a:r>
            <a:br>
              <a:rPr lang="de-DE" dirty="0">
                <a:solidFill>
                  <a:srgbClr val="327A86"/>
                </a:solidFill>
                <a:latin typeface="Arial" panose="020B0604020202020204" pitchFamily="34" charset="0"/>
                <a:cs typeface="Arial" panose="020B0604020202020204" pitchFamily="34" charset="0"/>
              </a:rPr>
            </a:br>
            <a:r>
              <a:rPr lang="de-DE" dirty="0">
                <a:solidFill>
                  <a:srgbClr val="327A86"/>
                </a:solidFill>
                <a:latin typeface="Arial" panose="020B0604020202020204" pitchFamily="34" charset="0"/>
                <a:cs typeface="Arial" panose="020B0604020202020204" pitchFamily="34" charset="0"/>
              </a:rPr>
              <a:t>statt Kurzfristigkeit</a:t>
            </a:r>
          </a:p>
        </p:txBody>
      </p:sp>
      <p:sp>
        <p:nvSpPr>
          <p:cNvPr id="7" name="Textfeld 6">
            <a:extLst>
              <a:ext uri="{FF2B5EF4-FFF2-40B4-BE49-F238E27FC236}">
                <a16:creationId xmlns:a16="http://schemas.microsoft.com/office/drawing/2014/main" id="{2B00F3B5-2531-012C-8DA8-5511F402A3F2}"/>
              </a:ext>
            </a:extLst>
          </p:cNvPr>
          <p:cNvSpPr txBox="1"/>
          <p:nvPr/>
        </p:nvSpPr>
        <p:spPr>
          <a:xfrm>
            <a:off x="11452222" y="3918907"/>
            <a:ext cx="6096000" cy="369332"/>
          </a:xfrm>
          <a:prstGeom prst="rect">
            <a:avLst/>
          </a:prstGeom>
          <a:noFill/>
        </p:spPr>
        <p:txBody>
          <a:bodyPr wrap="square">
            <a:spAutoFit/>
          </a:bodyPr>
          <a:lstStyle/>
          <a:p>
            <a:r>
              <a:rPr lang="de-DE" b="0" i="0" u="none" strike="noStrike" dirty="0">
                <a:solidFill>
                  <a:srgbClr val="222222"/>
                </a:solidFill>
                <a:effectLst/>
                <a:latin typeface="Open Sans" panose="020B0606030504020204" pitchFamily="34" charset="0"/>
              </a:rPr>
              <a:t> </a:t>
            </a:r>
            <a:endParaRPr lang="de-DE" dirty="0"/>
          </a:p>
        </p:txBody>
      </p:sp>
    </p:spTree>
    <p:extLst>
      <p:ext uri="{BB962C8B-B14F-4D97-AF65-F5344CB8AC3E}">
        <p14:creationId xmlns:p14="http://schemas.microsoft.com/office/powerpoint/2010/main" val="22705866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rm 1">
            <a:extLst>
              <a:ext uri="{FF2B5EF4-FFF2-40B4-BE49-F238E27FC236}">
                <a16:creationId xmlns:a16="http://schemas.microsoft.com/office/drawing/2014/main" id="{865C2F1B-20EF-DC03-60DE-F375BD7EF96A}"/>
              </a:ext>
            </a:extLst>
          </p:cNvPr>
          <p:cNvSpPr/>
          <p:nvPr/>
        </p:nvSpPr>
        <p:spPr>
          <a:xfrm>
            <a:off x="1823620" y="1117591"/>
            <a:ext cx="8647340" cy="3814927"/>
          </a:xfrm>
          <a:prstGeom prst="swooshArrow">
            <a:avLst>
              <a:gd name="adj1" fmla="val 17503"/>
              <a:gd name="adj2" fmla="val 22159"/>
            </a:avLst>
          </a:prstGeom>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de-DE"/>
          </a:p>
        </p:txBody>
      </p:sp>
      <p:sp>
        <p:nvSpPr>
          <p:cNvPr id="8" name="Titel 7">
            <a:extLst>
              <a:ext uri="{FF2B5EF4-FFF2-40B4-BE49-F238E27FC236}">
                <a16:creationId xmlns:a16="http://schemas.microsoft.com/office/drawing/2014/main" id="{75732822-371B-128C-C79C-91AAAFD4CBCF}"/>
              </a:ext>
            </a:extLst>
          </p:cNvPr>
          <p:cNvSpPr>
            <a:spLocks noGrp="1"/>
          </p:cNvSpPr>
          <p:nvPr>
            <p:ph type="title"/>
          </p:nvPr>
        </p:nvSpPr>
        <p:spPr/>
        <p:txBody>
          <a:bodyPr>
            <a:normAutofit/>
          </a:bodyPr>
          <a:lstStyle/>
          <a:p>
            <a:r>
              <a:rPr lang="de-DE" dirty="0"/>
              <a:t>Bedeutung und Kompetenzerwartungen</a:t>
            </a:r>
            <a:endParaRPr lang="de-DE" sz="2400" dirty="0"/>
          </a:p>
        </p:txBody>
      </p:sp>
      <p:sp>
        <p:nvSpPr>
          <p:cNvPr id="11" name="Textplatzhalter 2">
            <a:extLst>
              <a:ext uri="{FF2B5EF4-FFF2-40B4-BE49-F238E27FC236}">
                <a16:creationId xmlns:a16="http://schemas.microsoft.com/office/drawing/2014/main" id="{47E80F32-1478-75D3-0EB4-EF2073DD59FC}"/>
              </a:ext>
            </a:extLst>
          </p:cNvPr>
          <p:cNvSpPr>
            <a:spLocks noGrp="1"/>
          </p:cNvSpPr>
          <p:nvPr>
            <p:ph type="body" sz="quarter" idx="13"/>
          </p:nvPr>
        </p:nvSpPr>
        <p:spPr/>
        <p:txBody>
          <a:bodyPr/>
          <a:lstStyle/>
          <a:p>
            <a:r>
              <a:rPr lang="de-DE" dirty="0"/>
              <a:t>GRUNDLAGEN SCHAFFEN FÜR WEITERE LERNPROZESSE</a:t>
            </a:r>
          </a:p>
        </p:txBody>
      </p:sp>
      <p:sp>
        <p:nvSpPr>
          <p:cNvPr id="5" name="Datumsplatzhalter 4">
            <a:extLst>
              <a:ext uri="{FF2B5EF4-FFF2-40B4-BE49-F238E27FC236}">
                <a16:creationId xmlns:a16="http://schemas.microsoft.com/office/drawing/2014/main" id="{ED44A25E-2E46-0341-92B6-E73DE30D80C1}"/>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D0F7659F-D41D-CA40-9915-2273D77C0D53}"/>
              </a:ext>
            </a:extLst>
          </p:cNvPr>
          <p:cNvSpPr>
            <a:spLocks noGrp="1"/>
          </p:cNvSpPr>
          <p:nvPr>
            <p:ph type="sldNum" sz="quarter" idx="12"/>
          </p:nvPr>
        </p:nvSpPr>
        <p:spPr/>
        <p:txBody>
          <a:bodyPr/>
          <a:lstStyle/>
          <a:p>
            <a:fld id="{C3752B7C-18A9-864D-BBCB-54A9F41B5594}" type="slidenum">
              <a:rPr lang="de-DE" smtClean="0"/>
              <a:pPr/>
              <a:t>13</a:t>
            </a:fld>
            <a:endParaRPr lang="de-DE" dirty="0"/>
          </a:p>
        </p:txBody>
      </p:sp>
      <p:sp>
        <p:nvSpPr>
          <p:cNvPr id="13" name="Textplatzhalter 12">
            <a:extLst>
              <a:ext uri="{FF2B5EF4-FFF2-40B4-BE49-F238E27FC236}">
                <a16:creationId xmlns:a16="http://schemas.microsoft.com/office/drawing/2014/main" id="{C475B0BB-0683-3C64-B3C5-88E0068A408A}"/>
              </a:ext>
            </a:extLst>
          </p:cNvPr>
          <p:cNvSpPr>
            <a:spLocks noGrp="1"/>
          </p:cNvSpPr>
          <p:nvPr>
            <p:ph type="body" sz="quarter" idx="14"/>
          </p:nvPr>
        </p:nvSpPr>
        <p:spPr>
          <a:xfrm>
            <a:off x="9558680" y="5916788"/>
            <a:ext cx="2566646" cy="298450"/>
          </a:xfrm>
        </p:spPr>
        <p:txBody>
          <a:bodyPr/>
          <a:lstStyle/>
          <a:p>
            <a:r>
              <a:rPr lang="de-DE" b="0" i="0" strike="noStrike" dirty="0">
                <a:solidFill>
                  <a:schemeClr val="bg1">
                    <a:lumMod val="65000"/>
                  </a:schemeClr>
                </a:solidFill>
                <a:effectLst/>
                <a:latin typeface="Open Sans" panose="020B0606030504020204" pitchFamily="34" charset="0"/>
              </a:rPr>
              <a:t>https://pikas.dzlm.de/node/591</a:t>
            </a:r>
            <a:endParaRPr lang="de-DE" dirty="0">
              <a:solidFill>
                <a:schemeClr val="bg1">
                  <a:lumMod val="65000"/>
                </a:schemeClr>
              </a:solidFill>
            </a:endParaRPr>
          </a:p>
        </p:txBody>
      </p:sp>
      <p:sp>
        <p:nvSpPr>
          <p:cNvPr id="16" name="Textfeld 15"/>
          <p:cNvSpPr txBox="1"/>
          <p:nvPr/>
        </p:nvSpPr>
        <p:spPr>
          <a:xfrm>
            <a:off x="8405490" y="2453807"/>
            <a:ext cx="1888337" cy="1169551"/>
          </a:xfrm>
          <a:prstGeom prst="rect">
            <a:avLst/>
          </a:prstGeom>
          <a:noFill/>
          <a:ln w="19050">
            <a:solidFill>
              <a:srgbClr val="327D87"/>
            </a:solidFill>
          </a:ln>
        </p:spPr>
        <p:txBody>
          <a:bodyPr wrap="square" rtlCol="0">
            <a:spAutoFit/>
          </a:bodyPr>
          <a:lstStyle/>
          <a:p>
            <a:r>
              <a:rPr lang="de-DE" sz="1400" dirty="0"/>
              <a:t>Wenn ich 0,03 mit 10 multipliziere, wird aus jedem Hundertstel ein Zehntel. Es sind dann 0,3 oder 3 Zehntel.</a:t>
            </a:r>
          </a:p>
        </p:txBody>
      </p:sp>
      <p:sp>
        <p:nvSpPr>
          <p:cNvPr id="17" name="Textfeld 16"/>
          <p:cNvSpPr txBox="1"/>
          <p:nvPr/>
        </p:nvSpPr>
        <p:spPr>
          <a:xfrm>
            <a:off x="6324725" y="2728650"/>
            <a:ext cx="2006212" cy="738664"/>
          </a:xfrm>
          <a:prstGeom prst="rect">
            <a:avLst/>
          </a:prstGeom>
          <a:noFill/>
          <a:ln w="19050">
            <a:solidFill>
              <a:srgbClr val="327D87"/>
            </a:solidFill>
          </a:ln>
        </p:spPr>
        <p:txBody>
          <a:bodyPr wrap="square" rtlCol="0">
            <a:spAutoFit/>
          </a:bodyPr>
          <a:lstStyle/>
          <a:p>
            <a:r>
              <a:rPr lang="de-DE" sz="1400" dirty="0"/>
              <a:t>Ich habe 16 Zehner.</a:t>
            </a:r>
          </a:p>
          <a:p>
            <a:r>
              <a:rPr lang="de-DE" sz="1400" dirty="0"/>
              <a:t>Ich tausche 10 Zehner gegen 1 Hunderter.</a:t>
            </a:r>
          </a:p>
        </p:txBody>
      </p:sp>
      <p:sp>
        <p:nvSpPr>
          <p:cNvPr id="32" name="Ellipse 33">
            <a:extLst>
              <a:ext uri="{FF2B5EF4-FFF2-40B4-BE49-F238E27FC236}">
                <a16:creationId xmlns:a16="http://schemas.microsoft.com/office/drawing/2014/main" id="{C037B3FD-80A5-C553-494B-63495A884F1E}"/>
              </a:ext>
            </a:extLst>
          </p:cNvPr>
          <p:cNvSpPr/>
          <p:nvPr/>
        </p:nvSpPr>
        <p:spPr>
          <a:xfrm>
            <a:off x="1999275" y="4595715"/>
            <a:ext cx="108000" cy="108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a:p>
        </p:txBody>
      </p:sp>
      <p:grpSp>
        <p:nvGrpSpPr>
          <p:cNvPr id="33" name="Gruppieren 32">
            <a:extLst>
              <a:ext uri="{FF2B5EF4-FFF2-40B4-BE49-F238E27FC236}">
                <a16:creationId xmlns:a16="http://schemas.microsoft.com/office/drawing/2014/main" id="{FA367F7B-168E-53D1-09EB-05DED2D64F13}"/>
              </a:ext>
            </a:extLst>
          </p:cNvPr>
          <p:cNvGrpSpPr/>
          <p:nvPr/>
        </p:nvGrpSpPr>
        <p:grpSpPr>
          <a:xfrm>
            <a:off x="2705542" y="3841064"/>
            <a:ext cx="216000" cy="216000"/>
            <a:chOff x="2596650" y="4051507"/>
            <a:chExt cx="216000" cy="216000"/>
          </a:xfrm>
        </p:grpSpPr>
        <p:sp>
          <p:nvSpPr>
            <p:cNvPr id="34" name="Ellipse 48">
              <a:extLst>
                <a:ext uri="{FF2B5EF4-FFF2-40B4-BE49-F238E27FC236}">
                  <a16:creationId xmlns:a16="http://schemas.microsoft.com/office/drawing/2014/main" id="{C77BF7BF-D13A-FCFA-A90D-AE32111B28FD}"/>
                </a:ext>
              </a:extLst>
            </p:cNvPr>
            <p:cNvSpPr/>
            <p:nvPr/>
          </p:nvSpPr>
          <p:spPr>
            <a:xfrm>
              <a:off x="2596650" y="4051507"/>
              <a:ext cx="216000" cy="216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35" name="Ellipse 49">
              <a:extLst>
                <a:ext uri="{FF2B5EF4-FFF2-40B4-BE49-F238E27FC236}">
                  <a16:creationId xmlns:a16="http://schemas.microsoft.com/office/drawing/2014/main" id="{7EBB8319-6DE9-2E46-5A42-9482DFC66CD7}"/>
                </a:ext>
              </a:extLst>
            </p:cNvPr>
            <p:cNvSpPr/>
            <p:nvPr/>
          </p:nvSpPr>
          <p:spPr>
            <a:xfrm>
              <a:off x="2663608" y="4117700"/>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grpSp>
      <p:grpSp>
        <p:nvGrpSpPr>
          <p:cNvPr id="36" name="Gruppieren 35">
            <a:extLst>
              <a:ext uri="{FF2B5EF4-FFF2-40B4-BE49-F238E27FC236}">
                <a16:creationId xmlns:a16="http://schemas.microsoft.com/office/drawing/2014/main" id="{2CB084A4-570C-904D-1183-6DA563FA64AF}"/>
              </a:ext>
            </a:extLst>
          </p:cNvPr>
          <p:cNvGrpSpPr/>
          <p:nvPr/>
        </p:nvGrpSpPr>
        <p:grpSpPr>
          <a:xfrm>
            <a:off x="3786510" y="3093140"/>
            <a:ext cx="375150" cy="375150"/>
            <a:chOff x="2596650" y="4051507"/>
            <a:chExt cx="216000" cy="216000"/>
          </a:xfrm>
        </p:grpSpPr>
        <p:sp>
          <p:nvSpPr>
            <p:cNvPr id="37" name="Ellipse 48">
              <a:extLst>
                <a:ext uri="{FF2B5EF4-FFF2-40B4-BE49-F238E27FC236}">
                  <a16:creationId xmlns:a16="http://schemas.microsoft.com/office/drawing/2014/main" id="{CA36A0C5-8608-7040-123F-DABDBA25C5AF}"/>
                </a:ext>
              </a:extLst>
            </p:cNvPr>
            <p:cNvSpPr/>
            <p:nvPr/>
          </p:nvSpPr>
          <p:spPr>
            <a:xfrm>
              <a:off x="2596650" y="4051507"/>
              <a:ext cx="216000" cy="216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38" name="Ellipse 49">
              <a:extLst>
                <a:ext uri="{FF2B5EF4-FFF2-40B4-BE49-F238E27FC236}">
                  <a16:creationId xmlns:a16="http://schemas.microsoft.com/office/drawing/2014/main" id="{F40433BF-A5B0-F080-D070-A7AC263BBFDD}"/>
                </a:ext>
              </a:extLst>
            </p:cNvPr>
            <p:cNvSpPr/>
            <p:nvPr/>
          </p:nvSpPr>
          <p:spPr>
            <a:xfrm>
              <a:off x="2663608" y="4117700"/>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grpSp>
      <p:grpSp>
        <p:nvGrpSpPr>
          <p:cNvPr id="39" name="Gruppieren 38">
            <a:extLst>
              <a:ext uri="{FF2B5EF4-FFF2-40B4-BE49-F238E27FC236}">
                <a16:creationId xmlns:a16="http://schemas.microsoft.com/office/drawing/2014/main" id="{156EB6A1-1D50-E4FB-25BA-C047B1FE37EA}"/>
              </a:ext>
            </a:extLst>
          </p:cNvPr>
          <p:cNvGrpSpPr/>
          <p:nvPr/>
        </p:nvGrpSpPr>
        <p:grpSpPr>
          <a:xfrm>
            <a:off x="6365023" y="2189902"/>
            <a:ext cx="416149" cy="416149"/>
            <a:chOff x="2596650" y="4051507"/>
            <a:chExt cx="216000" cy="216000"/>
          </a:xfrm>
        </p:grpSpPr>
        <p:sp>
          <p:nvSpPr>
            <p:cNvPr id="40" name="Ellipse 48">
              <a:extLst>
                <a:ext uri="{FF2B5EF4-FFF2-40B4-BE49-F238E27FC236}">
                  <a16:creationId xmlns:a16="http://schemas.microsoft.com/office/drawing/2014/main" id="{FE99EF40-0B1D-B2C8-E55F-373FB73A9096}"/>
                </a:ext>
              </a:extLst>
            </p:cNvPr>
            <p:cNvSpPr/>
            <p:nvPr/>
          </p:nvSpPr>
          <p:spPr>
            <a:xfrm>
              <a:off x="2596650" y="4051507"/>
              <a:ext cx="216000" cy="216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41" name="Ellipse 49">
              <a:extLst>
                <a:ext uri="{FF2B5EF4-FFF2-40B4-BE49-F238E27FC236}">
                  <a16:creationId xmlns:a16="http://schemas.microsoft.com/office/drawing/2014/main" id="{65DDC538-D1EF-CB34-443F-2673F24F9CF7}"/>
                </a:ext>
              </a:extLst>
            </p:cNvPr>
            <p:cNvSpPr/>
            <p:nvPr/>
          </p:nvSpPr>
          <p:spPr>
            <a:xfrm>
              <a:off x="2663608" y="4117700"/>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grpSp>
      <p:grpSp>
        <p:nvGrpSpPr>
          <p:cNvPr id="42" name="Gruppieren 41">
            <a:extLst>
              <a:ext uri="{FF2B5EF4-FFF2-40B4-BE49-F238E27FC236}">
                <a16:creationId xmlns:a16="http://schemas.microsoft.com/office/drawing/2014/main" id="{2AAF8294-5CBC-B69D-C41E-5075C99376E7}"/>
              </a:ext>
            </a:extLst>
          </p:cNvPr>
          <p:cNvGrpSpPr/>
          <p:nvPr/>
        </p:nvGrpSpPr>
        <p:grpSpPr>
          <a:xfrm>
            <a:off x="8212244" y="1784047"/>
            <a:ext cx="512656" cy="512656"/>
            <a:chOff x="2596650" y="4051507"/>
            <a:chExt cx="216000" cy="216000"/>
          </a:xfrm>
        </p:grpSpPr>
        <p:sp>
          <p:nvSpPr>
            <p:cNvPr id="43" name="Ellipse 48">
              <a:extLst>
                <a:ext uri="{FF2B5EF4-FFF2-40B4-BE49-F238E27FC236}">
                  <a16:creationId xmlns:a16="http://schemas.microsoft.com/office/drawing/2014/main" id="{5E5CC5AD-327B-7DB6-A994-0FE137BACC8F}"/>
                </a:ext>
              </a:extLst>
            </p:cNvPr>
            <p:cNvSpPr/>
            <p:nvPr/>
          </p:nvSpPr>
          <p:spPr>
            <a:xfrm>
              <a:off x="2596650" y="4051507"/>
              <a:ext cx="216000" cy="216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44" name="Ellipse 49">
              <a:extLst>
                <a:ext uri="{FF2B5EF4-FFF2-40B4-BE49-F238E27FC236}">
                  <a16:creationId xmlns:a16="http://schemas.microsoft.com/office/drawing/2014/main" id="{0611AA99-1331-61E1-73C2-C78426D9F0F3}"/>
                </a:ext>
              </a:extLst>
            </p:cNvPr>
            <p:cNvSpPr/>
            <p:nvPr/>
          </p:nvSpPr>
          <p:spPr>
            <a:xfrm>
              <a:off x="2663608" y="4117700"/>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grpSp>
      <p:pic>
        <p:nvPicPr>
          <p:cNvPr id="45" name="Grafik 44">
            <a:extLst>
              <a:ext uri="{FF2B5EF4-FFF2-40B4-BE49-F238E27FC236}">
                <a16:creationId xmlns:a16="http://schemas.microsoft.com/office/drawing/2014/main" id="{A074B5D7-C7AF-C69D-BE67-A089E0DBA5D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558680" y="1605773"/>
            <a:ext cx="540000" cy="540000"/>
          </a:xfrm>
          <a:prstGeom prst="rect">
            <a:avLst/>
          </a:prstGeom>
        </p:spPr>
      </p:pic>
      <p:sp>
        <p:nvSpPr>
          <p:cNvPr id="4" name="Textfeld 3">
            <a:extLst>
              <a:ext uri="{FF2B5EF4-FFF2-40B4-BE49-F238E27FC236}">
                <a16:creationId xmlns:a16="http://schemas.microsoft.com/office/drawing/2014/main" id="{A7E989AC-940D-0F8C-0A48-5113E21C968F}"/>
              </a:ext>
            </a:extLst>
          </p:cNvPr>
          <p:cNvSpPr txBox="1"/>
          <p:nvPr/>
        </p:nvSpPr>
        <p:spPr>
          <a:xfrm>
            <a:off x="1578371" y="4996077"/>
            <a:ext cx="1998068" cy="954107"/>
          </a:xfrm>
          <a:prstGeom prst="rect">
            <a:avLst/>
          </a:prstGeom>
          <a:noFill/>
          <a:ln w="19050">
            <a:solidFill>
              <a:srgbClr val="327D87"/>
            </a:solidFill>
          </a:ln>
        </p:spPr>
        <p:style>
          <a:lnRef idx="0">
            <a:scrgbClr r="0" g="0" b="0"/>
          </a:lnRef>
          <a:fillRef idx="1001">
            <a:schemeClr val="lt2"/>
          </a:fillRef>
          <a:effectRef idx="0">
            <a:scrgbClr r="0" g="0" b="0"/>
          </a:effectRef>
          <a:fontRef idx="major"/>
        </p:style>
        <p:txBody>
          <a:bodyPr wrap="square" rtlCol="0">
            <a:spAutoFit/>
          </a:bodyPr>
          <a:lstStyle/>
          <a:p>
            <a:r>
              <a:rPr lang="de-DE" sz="1400" dirty="0">
                <a:latin typeface="+mn-lt"/>
                <a:cs typeface="Calibri" panose="020F0502020204030204" pitchFamily="34" charset="0"/>
              </a:rPr>
              <a:t>12 = 10 + 2</a:t>
            </a:r>
          </a:p>
          <a:p>
            <a:endParaRPr lang="de-DE" sz="1400" dirty="0">
              <a:latin typeface="+mn-lt"/>
              <a:cs typeface="Calibri" panose="020F0502020204030204" pitchFamily="34" charset="0"/>
            </a:endParaRPr>
          </a:p>
          <a:p>
            <a:r>
              <a:rPr lang="de-DE" sz="1400" dirty="0">
                <a:latin typeface="+mn-lt"/>
                <a:cs typeface="Calibri" panose="020F0502020204030204" pitchFamily="34" charset="0"/>
              </a:rPr>
              <a:t>Ich lege einen Zehner und zwei Einer. </a:t>
            </a:r>
          </a:p>
        </p:txBody>
      </p:sp>
      <p:sp>
        <p:nvSpPr>
          <p:cNvPr id="7" name="Textfeld 6">
            <a:extLst>
              <a:ext uri="{FF2B5EF4-FFF2-40B4-BE49-F238E27FC236}">
                <a16:creationId xmlns:a16="http://schemas.microsoft.com/office/drawing/2014/main" id="{43576602-4D91-0108-0F55-8AE6EAD9081B}"/>
              </a:ext>
            </a:extLst>
          </p:cNvPr>
          <p:cNvSpPr txBox="1"/>
          <p:nvPr/>
        </p:nvSpPr>
        <p:spPr>
          <a:xfrm>
            <a:off x="2397722" y="4154046"/>
            <a:ext cx="1867714" cy="738664"/>
          </a:xfrm>
          <a:prstGeom prst="rect">
            <a:avLst/>
          </a:prstGeom>
          <a:noFill/>
          <a:ln w="19050">
            <a:solidFill>
              <a:srgbClr val="327D87"/>
            </a:solidFill>
          </a:ln>
        </p:spPr>
        <p:style>
          <a:lnRef idx="0">
            <a:scrgbClr r="0" g="0" b="0"/>
          </a:lnRef>
          <a:fillRef idx="1001">
            <a:schemeClr val="lt2"/>
          </a:fillRef>
          <a:effectRef idx="0">
            <a:scrgbClr r="0" g="0" b="0"/>
          </a:effectRef>
          <a:fontRef idx="major"/>
        </p:style>
        <p:txBody>
          <a:bodyPr wrap="square" rtlCol="0">
            <a:spAutoFit/>
          </a:bodyPr>
          <a:lstStyle/>
          <a:p>
            <a:r>
              <a:rPr lang="de-DE" sz="1400" dirty="0">
                <a:solidFill>
                  <a:srgbClr val="327D87"/>
                </a:solidFill>
                <a:latin typeface="+mn-lt"/>
                <a:cs typeface="Calibri" panose="020F0502020204030204" pitchFamily="34" charset="0"/>
              </a:rPr>
              <a:t>Sieben-und-vier-zig</a:t>
            </a:r>
          </a:p>
          <a:p>
            <a:r>
              <a:rPr lang="de-DE" sz="1400" dirty="0">
                <a:latin typeface="+mn-lt"/>
                <a:cs typeface="Calibri" panose="020F0502020204030204" pitchFamily="34" charset="0"/>
              </a:rPr>
              <a:t>Ich höre vier Zehner und sieben Einer.</a:t>
            </a:r>
          </a:p>
        </p:txBody>
      </p:sp>
      <p:sp>
        <p:nvSpPr>
          <p:cNvPr id="27" name="Textfeld 26">
            <a:extLst>
              <a:ext uri="{FF2B5EF4-FFF2-40B4-BE49-F238E27FC236}">
                <a16:creationId xmlns:a16="http://schemas.microsoft.com/office/drawing/2014/main" id="{06DD5A32-8591-7FB1-3AC3-CBCA52B8B7F4}"/>
              </a:ext>
            </a:extLst>
          </p:cNvPr>
          <p:cNvSpPr txBox="1"/>
          <p:nvPr/>
        </p:nvSpPr>
        <p:spPr>
          <a:xfrm>
            <a:off x="4692300" y="5306016"/>
            <a:ext cx="5406381" cy="646331"/>
          </a:xfrm>
          <a:prstGeom prst="rect">
            <a:avLst/>
          </a:prstGeom>
          <a:noFill/>
        </p:spPr>
        <p:txBody>
          <a:bodyPr wrap="square" rtlCol="0">
            <a:spAutoFit/>
          </a:bodyPr>
          <a:lstStyle/>
          <a:p>
            <a:r>
              <a:rPr lang="de-DE" dirty="0">
                <a:solidFill>
                  <a:srgbClr val="327A86"/>
                </a:solidFill>
                <a:latin typeface="Arial" panose="020B0604020202020204" pitchFamily="34" charset="0"/>
                <a:cs typeface="Arial" panose="020B0604020202020204" pitchFamily="34" charset="0"/>
              </a:rPr>
              <a:t>Die Idee des (kardinalen) Bündelns und Entbündelns ermöglicht langfristig ein Weiterlernen.</a:t>
            </a:r>
          </a:p>
        </p:txBody>
      </p:sp>
      <p:sp>
        <p:nvSpPr>
          <p:cNvPr id="28" name="Abgerundetes Rechteck 5">
            <a:extLst>
              <a:ext uri="{FF2B5EF4-FFF2-40B4-BE49-F238E27FC236}">
                <a16:creationId xmlns:a16="http://schemas.microsoft.com/office/drawing/2014/main" id="{A1A16CCA-12F9-9509-ED88-42EAC2182CFB}"/>
              </a:ext>
            </a:extLst>
          </p:cNvPr>
          <p:cNvSpPr/>
          <p:nvPr/>
        </p:nvSpPr>
        <p:spPr bwMode="auto">
          <a:xfrm>
            <a:off x="1656932" y="1939672"/>
            <a:ext cx="2624790" cy="542017"/>
          </a:xfrm>
          <a:prstGeom prst="roundRect">
            <a:avLst/>
          </a:prstGeom>
          <a:solidFill>
            <a:srgbClr val="D0E9E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88000" indent="-11113">
              <a:lnSpc>
                <a:spcPts val="1700"/>
              </a:lnSpc>
              <a:spcBef>
                <a:spcPts val="400"/>
              </a:spcBef>
            </a:pPr>
            <a:r>
              <a:rPr lang="de-DE" dirty="0">
                <a:solidFill>
                  <a:srgbClr val="327A86"/>
                </a:solidFill>
                <a:latin typeface="Arial" panose="020B0604020202020204" pitchFamily="34" charset="0"/>
                <a:cs typeface="Arial" panose="020B0604020202020204" pitchFamily="34" charset="0"/>
              </a:rPr>
              <a:t>Langfristigkeit</a:t>
            </a:r>
            <a:br>
              <a:rPr lang="de-DE" dirty="0">
                <a:solidFill>
                  <a:srgbClr val="327A86"/>
                </a:solidFill>
                <a:latin typeface="Arial" panose="020B0604020202020204" pitchFamily="34" charset="0"/>
                <a:cs typeface="Arial" panose="020B0604020202020204" pitchFamily="34" charset="0"/>
              </a:rPr>
            </a:br>
            <a:r>
              <a:rPr lang="de-DE" dirty="0">
                <a:solidFill>
                  <a:srgbClr val="327A86"/>
                </a:solidFill>
                <a:latin typeface="Arial" panose="020B0604020202020204" pitchFamily="34" charset="0"/>
                <a:cs typeface="Arial" panose="020B0604020202020204" pitchFamily="34" charset="0"/>
              </a:rPr>
              <a:t>statt Kurzfristigkeit</a:t>
            </a:r>
          </a:p>
        </p:txBody>
      </p:sp>
      <p:sp>
        <p:nvSpPr>
          <p:cNvPr id="29" name="Textfeld 28"/>
          <p:cNvSpPr txBox="1"/>
          <p:nvPr/>
        </p:nvSpPr>
        <p:spPr>
          <a:xfrm rot="20444970">
            <a:off x="3651521" y="2214456"/>
            <a:ext cx="2687452" cy="369332"/>
          </a:xfrm>
          <a:prstGeom prst="rect">
            <a:avLst/>
          </a:prstGeom>
          <a:noFill/>
        </p:spPr>
        <p:txBody>
          <a:bodyPr wrap="square" rtlCol="0">
            <a:spAutoFit/>
          </a:bodyPr>
          <a:lstStyle/>
          <a:p>
            <a:r>
              <a:rPr lang="de-DE" dirty="0"/>
              <a:t>Zahlraumerweiterung</a:t>
            </a:r>
          </a:p>
        </p:txBody>
      </p:sp>
      <p:sp>
        <p:nvSpPr>
          <p:cNvPr id="3" name="Textfeld 2">
            <a:extLst>
              <a:ext uri="{FF2B5EF4-FFF2-40B4-BE49-F238E27FC236}">
                <a16:creationId xmlns:a16="http://schemas.microsoft.com/office/drawing/2014/main" id="{237ABAD0-AC79-E79F-E190-65BF26C982F6}"/>
              </a:ext>
            </a:extLst>
          </p:cNvPr>
          <p:cNvSpPr txBox="1"/>
          <p:nvPr/>
        </p:nvSpPr>
        <p:spPr>
          <a:xfrm>
            <a:off x="4360612" y="3158587"/>
            <a:ext cx="1867715" cy="1384995"/>
          </a:xfrm>
          <a:prstGeom prst="rect">
            <a:avLst/>
          </a:prstGeom>
          <a:noFill/>
          <a:ln w="19050">
            <a:solidFill>
              <a:srgbClr val="327D87"/>
            </a:solidFill>
          </a:ln>
        </p:spPr>
        <p:txBody>
          <a:bodyPr wrap="square" rtlCol="0">
            <a:spAutoFit/>
          </a:bodyPr>
          <a:lstStyle/>
          <a:p>
            <a:r>
              <a:rPr lang="de-DE" sz="1400" dirty="0"/>
              <a:t>13 + 26</a:t>
            </a:r>
          </a:p>
          <a:p>
            <a:r>
              <a:rPr lang="de-DE" sz="1400" dirty="0"/>
              <a:t>Ich rechne erst die 2 Zehner dazu. Das sind 33. Dann rechne ich die 6 Einer dazu. Das Ergebnis ist 39.</a:t>
            </a:r>
          </a:p>
        </p:txBody>
      </p:sp>
    </p:spTree>
    <p:extLst>
      <p:ext uri="{BB962C8B-B14F-4D97-AF65-F5344CB8AC3E}">
        <p14:creationId xmlns:p14="http://schemas.microsoft.com/office/powerpoint/2010/main" val="22371438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FE90E9BE-B24C-BC57-E10D-A980A7B51814}"/>
              </a:ext>
            </a:extLst>
          </p:cNvPr>
          <p:cNvSpPr>
            <a:spLocks noGrp="1"/>
          </p:cNvSpPr>
          <p:nvPr>
            <p:ph type="title"/>
          </p:nvPr>
        </p:nvSpPr>
        <p:spPr/>
        <p:txBody>
          <a:bodyPr/>
          <a:lstStyle/>
          <a:p>
            <a:r>
              <a:rPr lang="de-DE" dirty="0"/>
              <a:t>Entdeckendes Üben im Zahlenraum bis 1000</a:t>
            </a:r>
          </a:p>
        </p:txBody>
      </p:sp>
      <p:sp>
        <p:nvSpPr>
          <p:cNvPr id="6" name="Textplatzhalter 5">
            <a:extLst>
              <a:ext uri="{FF2B5EF4-FFF2-40B4-BE49-F238E27FC236}">
                <a16:creationId xmlns:a16="http://schemas.microsoft.com/office/drawing/2014/main" id="{14DE36FC-84E9-E9C3-BD15-2761A0356767}"/>
              </a:ext>
            </a:extLst>
          </p:cNvPr>
          <p:cNvSpPr>
            <a:spLocks noGrp="1"/>
          </p:cNvSpPr>
          <p:nvPr>
            <p:ph type="body" sz="quarter" idx="13"/>
          </p:nvPr>
        </p:nvSpPr>
        <p:spPr/>
        <p:txBody>
          <a:bodyPr/>
          <a:lstStyle/>
          <a:p>
            <a:r>
              <a:rPr lang="de-DE" dirty="0"/>
              <a:t>ÜBUNGSMATRIX</a:t>
            </a:r>
          </a:p>
        </p:txBody>
      </p:sp>
      <p:sp>
        <p:nvSpPr>
          <p:cNvPr id="4" name="Inhaltsplatzhalter 3">
            <a:extLst>
              <a:ext uri="{FF2B5EF4-FFF2-40B4-BE49-F238E27FC236}">
                <a16:creationId xmlns:a16="http://schemas.microsoft.com/office/drawing/2014/main" id="{8295D5D5-10D1-5029-D464-94FD7B31CFB7}"/>
              </a:ext>
            </a:extLst>
          </p:cNvPr>
          <p:cNvSpPr>
            <a:spLocks noGrp="1"/>
          </p:cNvSpPr>
          <p:nvPr>
            <p:ph idx="1"/>
          </p:nvPr>
        </p:nvSpPr>
        <p:spPr>
          <a:xfrm>
            <a:off x="1461898" y="1748860"/>
            <a:ext cx="4864270" cy="4418617"/>
          </a:xfrm>
        </p:spPr>
        <p:txBody>
          <a:bodyPr/>
          <a:lstStyle/>
          <a:p>
            <a:pPr marL="285750" indent="-285750" algn="just">
              <a:lnSpc>
                <a:spcPct val="114000"/>
              </a:lnSpc>
              <a:spcBef>
                <a:spcPts val="400"/>
              </a:spcBef>
              <a:buFont typeface="Arial" panose="020B0604020202020204" pitchFamily="34" charset="0"/>
              <a:buChar char="•"/>
            </a:pPr>
            <a:r>
              <a:rPr lang="de-DE" sz="1600" dirty="0"/>
              <a:t>Lernen und Üben sind nicht voneinander zu trennen. Es wechseln sich immer wieder Phasen des "entdeckenden Übens" und "übenden Entdeckens" ab (PIKAS kompakt, o.J.). </a:t>
            </a:r>
          </a:p>
          <a:p>
            <a:pPr marL="285750" indent="-285750" algn="just">
              <a:lnSpc>
                <a:spcPct val="114000"/>
              </a:lnSpc>
              <a:spcBef>
                <a:spcPts val="400"/>
              </a:spcBef>
              <a:buFont typeface="Arial" panose="020B0604020202020204" pitchFamily="34" charset="0"/>
              <a:buChar char="•"/>
            </a:pPr>
            <a:endParaRPr lang="de-DE" sz="1600" dirty="0"/>
          </a:p>
          <a:p>
            <a:pPr marL="285750" indent="-285750" algn="just">
              <a:lnSpc>
                <a:spcPct val="114000"/>
              </a:lnSpc>
              <a:spcBef>
                <a:spcPts val="400"/>
              </a:spcBef>
              <a:buFont typeface="Arial" panose="020B0604020202020204" pitchFamily="34" charset="0"/>
              <a:buChar char="•"/>
            </a:pPr>
            <a:r>
              <a:rPr lang="de-DE" sz="1600" dirty="0"/>
              <a:t>Üben dient </a:t>
            </a:r>
            <a:r>
              <a:rPr lang="de-DE" sz="1600" b="1" dirty="0"/>
              <a:t>nicht ausschließlich </a:t>
            </a:r>
            <a:r>
              <a:rPr lang="de-DE" sz="1600" dirty="0"/>
              <a:t>dem Auswendiglernen von Aufgabensätzen und Algorithmen, sondern fördert Einsicht in Beziehungen und Gesetzmäßigkeiten (MSW NRW, 2021).</a:t>
            </a:r>
          </a:p>
          <a:p>
            <a:pPr marL="285750" indent="-285750" algn="just">
              <a:lnSpc>
                <a:spcPct val="114000"/>
              </a:lnSpc>
              <a:spcBef>
                <a:spcPts val="400"/>
              </a:spcBef>
              <a:buFont typeface="Arial" panose="020B0604020202020204" pitchFamily="34" charset="0"/>
              <a:buChar char="•"/>
            </a:pPr>
            <a:endParaRPr lang="de-DE" sz="1600" dirty="0"/>
          </a:p>
          <a:p>
            <a:pPr marL="285750" indent="-285750" algn="just">
              <a:lnSpc>
                <a:spcPct val="114000"/>
              </a:lnSpc>
              <a:spcBef>
                <a:spcPts val="400"/>
              </a:spcBef>
              <a:buFont typeface="Arial" panose="020B0604020202020204" pitchFamily="34" charset="0"/>
              <a:buChar char="•"/>
            </a:pPr>
            <a:r>
              <a:rPr lang="de-DE" sz="1600" dirty="0"/>
              <a:t>Entdecken, Beschreiben, Begründen übergeordneter Zusammenhänge (prozessbezogene Kompetenzen)</a:t>
            </a:r>
          </a:p>
          <a:p>
            <a:pPr algn="just">
              <a:lnSpc>
                <a:spcPct val="114000"/>
              </a:lnSpc>
              <a:spcBef>
                <a:spcPts val="400"/>
              </a:spcBef>
              <a:buFont typeface="Wingdings" pitchFamily="2" charset="77"/>
              <a:buChar char="§"/>
            </a:pPr>
            <a:endParaRPr lang="de-DE" sz="1600" dirty="0"/>
          </a:p>
        </p:txBody>
      </p:sp>
      <p:sp>
        <p:nvSpPr>
          <p:cNvPr id="11" name="Textplatzhalter 10">
            <a:extLst>
              <a:ext uri="{FF2B5EF4-FFF2-40B4-BE49-F238E27FC236}">
                <a16:creationId xmlns:a16="http://schemas.microsoft.com/office/drawing/2014/main" id="{8B882C6F-BA37-0B8F-2B53-2FE39647C732}"/>
              </a:ext>
            </a:extLst>
          </p:cNvPr>
          <p:cNvSpPr>
            <a:spLocks noGrp="1"/>
          </p:cNvSpPr>
          <p:nvPr>
            <p:ph type="body" sz="quarter" idx="14"/>
          </p:nvPr>
        </p:nvSpPr>
        <p:spPr/>
        <p:txBody>
          <a:bodyPr/>
          <a:lstStyle/>
          <a:p>
            <a:endParaRPr lang="de-DE"/>
          </a:p>
        </p:txBody>
      </p:sp>
      <p:pic>
        <p:nvPicPr>
          <p:cNvPr id="7" name="Grafik 6">
            <a:extLst>
              <a:ext uri="{FF2B5EF4-FFF2-40B4-BE49-F238E27FC236}">
                <a16:creationId xmlns:a16="http://schemas.microsoft.com/office/drawing/2014/main" id="{87DF84BD-FC42-FB9F-941F-26C291742197}"/>
              </a:ext>
            </a:extLst>
          </p:cNvPr>
          <p:cNvPicPr>
            <a:picLocks noChangeAspect="1"/>
          </p:cNvPicPr>
          <p:nvPr/>
        </p:nvPicPr>
        <p:blipFill>
          <a:blip r:embed="rId3"/>
          <a:stretch>
            <a:fillRect/>
          </a:stretch>
        </p:blipFill>
        <p:spPr>
          <a:xfrm>
            <a:off x="6899303" y="2262664"/>
            <a:ext cx="4849417" cy="3000944"/>
          </a:xfrm>
          <a:prstGeom prst="rect">
            <a:avLst/>
          </a:prstGeom>
        </p:spPr>
      </p:pic>
      <p:sp>
        <p:nvSpPr>
          <p:cNvPr id="8" name="Rechteck 7">
            <a:extLst>
              <a:ext uri="{FF2B5EF4-FFF2-40B4-BE49-F238E27FC236}">
                <a16:creationId xmlns:a16="http://schemas.microsoft.com/office/drawing/2014/main" id="{F0853223-DB2B-A60E-89F1-51EBF012093B}"/>
              </a:ext>
            </a:extLst>
          </p:cNvPr>
          <p:cNvSpPr/>
          <p:nvPr/>
        </p:nvSpPr>
        <p:spPr>
          <a:xfrm rot="19723398">
            <a:off x="7207400" y="2636019"/>
            <a:ext cx="2255550" cy="787965"/>
          </a:xfrm>
          <a:prstGeom prst="rect">
            <a:avLst/>
          </a:prstGeom>
          <a:solidFill>
            <a:srgbClr val="9ED4D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Zahlen mit Würfelmaterial legen</a:t>
            </a:r>
          </a:p>
        </p:txBody>
      </p:sp>
      <p:sp>
        <p:nvSpPr>
          <p:cNvPr id="3" name="Rechteck 2">
            <a:extLst>
              <a:ext uri="{FF2B5EF4-FFF2-40B4-BE49-F238E27FC236}">
                <a16:creationId xmlns:a16="http://schemas.microsoft.com/office/drawing/2014/main" id="{B2386DA5-22B2-BC38-6AF2-19CF3B67B58A}"/>
              </a:ext>
            </a:extLst>
          </p:cNvPr>
          <p:cNvSpPr/>
          <p:nvPr/>
        </p:nvSpPr>
        <p:spPr>
          <a:xfrm rot="19723398">
            <a:off x="7157852" y="4240735"/>
            <a:ext cx="2060515" cy="640181"/>
          </a:xfrm>
          <a:prstGeom prst="rect">
            <a:avLst/>
          </a:prstGeom>
          <a:solidFill>
            <a:srgbClr val="9ED4D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Bündeln auf symbolischer Ebene</a:t>
            </a:r>
          </a:p>
        </p:txBody>
      </p:sp>
      <p:sp>
        <p:nvSpPr>
          <p:cNvPr id="5" name="Rechteck 4">
            <a:extLst>
              <a:ext uri="{FF2B5EF4-FFF2-40B4-BE49-F238E27FC236}">
                <a16:creationId xmlns:a16="http://schemas.microsoft.com/office/drawing/2014/main" id="{3517249C-AE2A-EF51-6892-15ED585423C4}"/>
              </a:ext>
            </a:extLst>
          </p:cNvPr>
          <p:cNvSpPr/>
          <p:nvPr/>
        </p:nvSpPr>
        <p:spPr>
          <a:xfrm rot="19723398">
            <a:off x="9311957" y="4370986"/>
            <a:ext cx="2875132" cy="566896"/>
          </a:xfrm>
          <a:prstGeom prst="rect">
            <a:avLst/>
          </a:prstGeom>
          <a:solidFill>
            <a:srgbClr val="9ED4D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Zahlen mit besonderen Nachbarzahlen finden</a:t>
            </a:r>
          </a:p>
        </p:txBody>
      </p:sp>
      <p:sp>
        <p:nvSpPr>
          <p:cNvPr id="12" name="Rechteck 11">
            <a:extLst>
              <a:ext uri="{FF2B5EF4-FFF2-40B4-BE49-F238E27FC236}">
                <a16:creationId xmlns:a16="http://schemas.microsoft.com/office/drawing/2014/main" id="{06C2F2F4-6581-9671-4407-48737241DD69}"/>
              </a:ext>
            </a:extLst>
          </p:cNvPr>
          <p:cNvSpPr/>
          <p:nvPr/>
        </p:nvSpPr>
        <p:spPr>
          <a:xfrm rot="19723398">
            <a:off x="9872223" y="2509379"/>
            <a:ext cx="2251505" cy="925662"/>
          </a:xfrm>
          <a:prstGeom prst="rect">
            <a:avLst/>
          </a:prstGeom>
          <a:solidFill>
            <a:srgbClr val="9ED4D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Zahlen mit denselben Ziffern mit Würfelmaterial legen</a:t>
            </a:r>
          </a:p>
        </p:txBody>
      </p:sp>
    </p:spTree>
    <p:extLst>
      <p:ext uri="{BB962C8B-B14F-4D97-AF65-F5344CB8AC3E}">
        <p14:creationId xmlns:p14="http://schemas.microsoft.com/office/powerpoint/2010/main" val="38567581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5"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1D5B03-5C1C-4BCE-47F2-7387F68E1A6B}"/>
              </a:ext>
            </a:extLst>
          </p:cNvPr>
          <p:cNvSpPr>
            <a:spLocks noGrp="1"/>
          </p:cNvSpPr>
          <p:nvPr>
            <p:ph type="title"/>
          </p:nvPr>
        </p:nvSpPr>
        <p:spPr/>
        <p:txBody>
          <a:bodyPr>
            <a:normAutofit/>
          </a:bodyPr>
          <a:lstStyle/>
          <a:p>
            <a:r>
              <a:rPr lang="de-DE" dirty="0"/>
              <a:t>Endeckendes Üben im Zahlenraum bis 1000</a:t>
            </a:r>
          </a:p>
        </p:txBody>
      </p:sp>
      <p:sp>
        <p:nvSpPr>
          <p:cNvPr id="3" name="Textplatzhalter 2">
            <a:extLst>
              <a:ext uri="{FF2B5EF4-FFF2-40B4-BE49-F238E27FC236}">
                <a16:creationId xmlns:a16="http://schemas.microsoft.com/office/drawing/2014/main" id="{25A04B2C-7C7C-098C-2D6A-6024208EFE42}"/>
              </a:ext>
            </a:extLst>
          </p:cNvPr>
          <p:cNvSpPr>
            <a:spLocks noGrp="1"/>
          </p:cNvSpPr>
          <p:nvPr>
            <p:ph type="body" sz="quarter" idx="13"/>
          </p:nvPr>
        </p:nvSpPr>
        <p:spPr/>
        <p:txBody>
          <a:bodyPr/>
          <a:lstStyle/>
          <a:p>
            <a:r>
              <a:rPr lang="de-DE" dirty="0"/>
              <a:t>SUBSTANZIELLE AUFGABENFORMATE</a:t>
            </a:r>
          </a:p>
        </p:txBody>
      </p:sp>
      <p:sp>
        <p:nvSpPr>
          <p:cNvPr id="4" name="Inhaltsplatzhalter 3">
            <a:extLst>
              <a:ext uri="{FF2B5EF4-FFF2-40B4-BE49-F238E27FC236}">
                <a16:creationId xmlns:a16="http://schemas.microsoft.com/office/drawing/2014/main" id="{625A8ECD-92D5-AF92-A8DD-EB46E0C77064}"/>
              </a:ext>
            </a:extLst>
          </p:cNvPr>
          <p:cNvSpPr>
            <a:spLocks noGrp="1"/>
          </p:cNvSpPr>
          <p:nvPr>
            <p:ph idx="1"/>
          </p:nvPr>
        </p:nvSpPr>
        <p:spPr>
          <a:xfrm>
            <a:off x="1461898" y="1748860"/>
            <a:ext cx="4450509" cy="4418617"/>
          </a:xfrm>
        </p:spPr>
        <p:txBody>
          <a:bodyPr/>
          <a:lstStyle/>
          <a:p>
            <a:pPr marL="285750" indent="-285750">
              <a:buFont typeface="Arial" panose="020B0604020202020204" pitchFamily="34" charset="0"/>
              <a:buChar char="•"/>
            </a:pPr>
            <a:r>
              <a:rPr lang="de-DE" dirty="0"/>
              <a:t>Fokussierung der </a:t>
            </a:r>
            <a:r>
              <a:rPr lang="de-DE" b="1" dirty="0">
                <a:solidFill>
                  <a:srgbClr val="327A86"/>
                </a:solidFill>
              </a:rPr>
              <a:t>Bedeutung der Position der Ziffer</a:t>
            </a:r>
            <a:r>
              <a:rPr lang="de-DE" dirty="0"/>
              <a:t> in der Zahl: Zahlveränderungen an der Stellenwerttafel verdeutlichen</a:t>
            </a:r>
          </a:p>
          <a:p>
            <a:pPr marL="285750" indent="-285750">
              <a:buFont typeface="Arial" panose="020B0604020202020204" pitchFamily="34" charset="0"/>
              <a:buChar char="•"/>
            </a:pPr>
            <a:r>
              <a:rPr lang="de-DE" b="1" dirty="0">
                <a:solidFill>
                  <a:srgbClr val="327A86"/>
                </a:solidFill>
              </a:rPr>
              <a:t>Aufgabenformate</a:t>
            </a:r>
            <a:r>
              <a:rPr lang="de-DE" dirty="0"/>
              <a:t>: z.B. Umkehrzahlen und ihre Variationen (IRI-Zahlen, ANNA-Zahlen, AAL-Zahlen, …)</a:t>
            </a:r>
          </a:p>
          <a:p>
            <a:pPr marL="285750" indent="-285750">
              <a:buFont typeface="Arial" panose="020B0604020202020204" pitchFamily="34" charset="0"/>
              <a:buChar char="•"/>
            </a:pPr>
            <a:r>
              <a:rPr lang="de-DE" b="1" dirty="0">
                <a:solidFill>
                  <a:srgbClr val="327A86"/>
                </a:solidFill>
              </a:rPr>
              <a:t>Unterstützungsmaßnahmen</a:t>
            </a:r>
            <a:r>
              <a:rPr lang="de-DE" dirty="0"/>
              <a:t>: Würfelmaterial, Stellentafel, Forschermittel, </a:t>
            </a:r>
          </a:p>
          <a:p>
            <a:pPr marL="285750" indent="-285750">
              <a:buFont typeface="Arial" panose="020B0604020202020204" pitchFamily="34" charset="0"/>
              <a:buChar char="•"/>
            </a:pPr>
            <a:r>
              <a:rPr lang="de-DE" dirty="0"/>
              <a:t>Fokus auf </a:t>
            </a:r>
            <a:r>
              <a:rPr lang="de-DE" b="1" dirty="0">
                <a:solidFill>
                  <a:srgbClr val="327A86"/>
                </a:solidFill>
              </a:rPr>
              <a:t>Strukturen</a:t>
            </a:r>
            <a:r>
              <a:rPr lang="de-DE" dirty="0"/>
              <a:t> und </a:t>
            </a:r>
            <a:r>
              <a:rPr lang="de-DE" b="1" dirty="0">
                <a:solidFill>
                  <a:srgbClr val="327A86"/>
                </a:solidFill>
              </a:rPr>
              <a:t>prozessbezogene Kompetenzen</a:t>
            </a:r>
            <a:r>
              <a:rPr lang="de-DE" dirty="0"/>
              <a:t> (Kommunizieren, Argumentieren, Darstellen)</a:t>
            </a:r>
          </a:p>
          <a:p>
            <a:endParaRPr lang="de-DE" dirty="0">
              <a:sym typeface="Wingdings" pitchFamily="2" charset="2"/>
            </a:endParaRPr>
          </a:p>
        </p:txBody>
      </p:sp>
      <p:pic>
        <p:nvPicPr>
          <p:cNvPr id="6" name="Grafik 5">
            <a:extLst>
              <a:ext uri="{FF2B5EF4-FFF2-40B4-BE49-F238E27FC236}">
                <a16:creationId xmlns:a16="http://schemas.microsoft.com/office/drawing/2014/main" id="{D162067D-1CC6-A48E-7AFE-5C57686115A1}"/>
              </a:ext>
            </a:extLst>
          </p:cNvPr>
          <p:cNvPicPr>
            <a:picLocks noChangeAspect="1"/>
          </p:cNvPicPr>
          <p:nvPr/>
        </p:nvPicPr>
        <p:blipFill>
          <a:blip r:embed="rId3"/>
          <a:stretch>
            <a:fillRect/>
          </a:stretch>
        </p:blipFill>
        <p:spPr>
          <a:xfrm>
            <a:off x="6134695" y="3133555"/>
            <a:ext cx="5344364" cy="2738477"/>
          </a:xfrm>
          <a:prstGeom prst="rect">
            <a:avLst/>
          </a:prstGeom>
        </p:spPr>
      </p:pic>
      <p:pic>
        <p:nvPicPr>
          <p:cNvPr id="7" name="Grafik 6">
            <a:extLst>
              <a:ext uri="{FF2B5EF4-FFF2-40B4-BE49-F238E27FC236}">
                <a16:creationId xmlns:a16="http://schemas.microsoft.com/office/drawing/2014/main" id="{4646E09D-D45C-9956-C739-B531B051BB23}"/>
              </a:ext>
            </a:extLst>
          </p:cNvPr>
          <p:cNvPicPr>
            <a:picLocks noChangeAspect="1"/>
          </p:cNvPicPr>
          <p:nvPr/>
        </p:nvPicPr>
        <p:blipFill rotWithShape="1">
          <a:blip r:embed="rId4"/>
          <a:srcRect l="68297" b="50000"/>
          <a:stretch/>
        </p:blipFill>
        <p:spPr>
          <a:xfrm>
            <a:off x="7333229" y="1416844"/>
            <a:ext cx="2482775" cy="1648671"/>
          </a:xfrm>
          <a:prstGeom prst="rect">
            <a:avLst/>
          </a:prstGeom>
        </p:spPr>
      </p:pic>
    </p:spTree>
    <p:extLst>
      <p:ext uri="{BB962C8B-B14F-4D97-AF65-F5344CB8AC3E}">
        <p14:creationId xmlns:p14="http://schemas.microsoft.com/office/powerpoint/2010/main" val="37974478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09B32101-DC40-4801-9ED9-29F5CBA4E228}"/>
              </a:ext>
            </a:extLst>
          </p:cNvPr>
          <p:cNvSpPr/>
          <p:nvPr/>
        </p:nvSpPr>
        <p:spPr bwMode="auto">
          <a:xfrm>
            <a:off x="0" y="3625695"/>
            <a:ext cx="12230904" cy="74908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0" i="0" u="none" strike="noStrike" cap="none" normalizeH="0" baseline="0" dirty="0" err="1">
              <a:ln>
                <a:noFill/>
              </a:ln>
              <a:solidFill>
                <a:schemeClr val="tx1"/>
              </a:solidFill>
              <a:effectLst/>
              <a:latin typeface="Calibri" panose="020F0502020204030204" pitchFamily="34" charset="0"/>
            </a:endParaRPr>
          </a:p>
        </p:txBody>
      </p:sp>
      <p:sp>
        <p:nvSpPr>
          <p:cNvPr id="2" name="Textplatzhalter 1">
            <a:extLst>
              <a:ext uri="{FF2B5EF4-FFF2-40B4-BE49-F238E27FC236}">
                <a16:creationId xmlns:a16="http://schemas.microsoft.com/office/drawing/2014/main" id="{42329348-9B15-BB89-8424-854AF2AC5EAC}"/>
              </a:ext>
            </a:extLst>
          </p:cNvPr>
          <p:cNvSpPr>
            <a:spLocks noGrp="1"/>
          </p:cNvSpPr>
          <p:nvPr>
            <p:ph idx="1"/>
          </p:nvPr>
        </p:nvSpPr>
        <p:spPr/>
        <p:txBody>
          <a:bodyPr/>
          <a:lstStyle/>
          <a:p>
            <a:pPr>
              <a:buClr>
                <a:srgbClr val="327A86"/>
              </a:buClr>
            </a:pPr>
            <a:r>
              <a:rPr lang="de-DE" sz="2400" dirty="0"/>
              <a:t>Zahlverständnis im Zahlenraum bis 1000</a:t>
            </a:r>
          </a:p>
          <a:p>
            <a:pPr lvl="1">
              <a:buClr>
                <a:srgbClr val="327A86"/>
              </a:buClr>
            </a:pPr>
            <a:r>
              <a:rPr lang="de-DE" sz="2400" dirty="0"/>
              <a:t>Kardinale Zahlvorstellungen</a:t>
            </a:r>
          </a:p>
          <a:p>
            <a:pPr lvl="1">
              <a:buClr>
                <a:srgbClr val="327A86"/>
              </a:buClr>
            </a:pPr>
            <a:r>
              <a:rPr lang="de-DE" sz="2400" dirty="0"/>
              <a:t>Ordinale Zahlvorstellungen</a:t>
            </a:r>
          </a:p>
          <a:p>
            <a:pPr lvl="1">
              <a:buClr>
                <a:srgbClr val="327A86"/>
              </a:buClr>
            </a:pPr>
            <a:r>
              <a:rPr lang="de-DE" sz="2400" dirty="0"/>
              <a:t>Entdeckendes Üben </a:t>
            </a:r>
          </a:p>
          <a:p>
            <a:pPr>
              <a:buClr>
                <a:srgbClr val="327A86"/>
              </a:buClr>
            </a:pPr>
            <a:r>
              <a:rPr lang="de-DE" sz="2400" dirty="0"/>
              <a:t>divomath – Das Modul „Die Zahlen bis 1000 erkunden“</a:t>
            </a:r>
          </a:p>
          <a:p>
            <a:pPr>
              <a:buClr>
                <a:srgbClr val="327A86"/>
              </a:buClr>
            </a:pPr>
            <a:r>
              <a:rPr lang="de-DE" sz="2400" dirty="0"/>
              <a:t>Aktivität – </a:t>
            </a:r>
            <a:r>
              <a:rPr lang="de-DE" sz="2400" dirty="0" err="1"/>
              <a:t>divomath</a:t>
            </a:r>
            <a:r>
              <a:rPr lang="de-DE" sz="2400" dirty="0"/>
              <a:t> im Unterricht nutzen</a:t>
            </a:r>
          </a:p>
          <a:p>
            <a:pPr>
              <a:buClr>
                <a:srgbClr val="327A86"/>
              </a:buClr>
            </a:pPr>
            <a:r>
              <a:rPr lang="de-DE" sz="2400" dirty="0"/>
              <a:t>Abschluss und Ausblick</a:t>
            </a:r>
          </a:p>
        </p:txBody>
      </p:sp>
      <p:sp>
        <p:nvSpPr>
          <p:cNvPr id="3" name="Titel 2">
            <a:extLst>
              <a:ext uri="{FF2B5EF4-FFF2-40B4-BE49-F238E27FC236}">
                <a16:creationId xmlns:a16="http://schemas.microsoft.com/office/drawing/2014/main" id="{648B9549-A2EF-24A9-B365-C5FE432EFD06}"/>
              </a:ext>
            </a:extLst>
          </p:cNvPr>
          <p:cNvSpPr>
            <a:spLocks noGrp="1"/>
          </p:cNvSpPr>
          <p:nvPr>
            <p:ph type="title"/>
          </p:nvPr>
        </p:nvSpPr>
        <p:spPr/>
        <p:txBody>
          <a:bodyPr/>
          <a:lstStyle/>
          <a:p>
            <a:r>
              <a:rPr lang="de-DE" dirty="0"/>
              <a:t>Gliederung</a:t>
            </a:r>
          </a:p>
        </p:txBody>
      </p:sp>
    </p:spTree>
    <p:extLst>
      <p:ext uri="{BB962C8B-B14F-4D97-AF65-F5344CB8AC3E}">
        <p14:creationId xmlns:p14="http://schemas.microsoft.com/office/powerpoint/2010/main" val="25168620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88539CE-914A-2C27-C68A-63746B9D1CDF}"/>
              </a:ext>
            </a:extLst>
          </p:cNvPr>
          <p:cNvSpPr>
            <a:spLocks noGrp="1"/>
          </p:cNvSpPr>
          <p:nvPr>
            <p:ph type="title"/>
          </p:nvPr>
        </p:nvSpPr>
        <p:spPr/>
        <p:txBody>
          <a:bodyPr>
            <a:normAutofit/>
          </a:bodyPr>
          <a:lstStyle/>
          <a:p>
            <a:r>
              <a:rPr lang="de-DE" dirty="0"/>
              <a:t>Grundlegendes zu </a:t>
            </a:r>
            <a:r>
              <a:rPr lang="de-DE" dirty="0" err="1"/>
              <a:t>divomath</a:t>
            </a:r>
            <a:endParaRPr lang="de-DE" dirty="0"/>
          </a:p>
        </p:txBody>
      </p:sp>
      <p:sp>
        <p:nvSpPr>
          <p:cNvPr id="4" name="Textplatzhalter 3">
            <a:extLst>
              <a:ext uri="{FF2B5EF4-FFF2-40B4-BE49-F238E27FC236}">
                <a16:creationId xmlns:a16="http://schemas.microsoft.com/office/drawing/2014/main" id="{2C365475-8A00-CE62-2A80-277E70F2DDEE}"/>
              </a:ext>
            </a:extLst>
          </p:cNvPr>
          <p:cNvSpPr>
            <a:spLocks noGrp="1"/>
          </p:cNvSpPr>
          <p:nvPr>
            <p:ph type="body" sz="quarter" idx="13"/>
          </p:nvPr>
        </p:nvSpPr>
        <p:spPr>
          <a:xfrm>
            <a:off x="9187543" y="5891627"/>
            <a:ext cx="3137858" cy="445628"/>
          </a:xfrm>
        </p:spPr>
        <p:txBody>
          <a:bodyPr/>
          <a:lstStyle/>
          <a:p>
            <a:r>
              <a:rPr lang="de-DE" sz="1100" dirty="0">
                <a:solidFill>
                  <a:schemeClr val="bg1">
                    <a:lumMod val="65000"/>
                  </a:schemeClr>
                </a:solidFill>
              </a:rPr>
              <a:t>(Prediger et al., 2022; Abraham et al., 2022)</a:t>
            </a:r>
          </a:p>
          <a:p>
            <a:endParaRPr lang="de-DE" dirty="0"/>
          </a:p>
        </p:txBody>
      </p:sp>
      <p:sp>
        <p:nvSpPr>
          <p:cNvPr id="2" name="Inhaltsplatzhalter 1">
            <a:extLst>
              <a:ext uri="{FF2B5EF4-FFF2-40B4-BE49-F238E27FC236}">
                <a16:creationId xmlns:a16="http://schemas.microsoft.com/office/drawing/2014/main" id="{A48E4E42-54B1-E7E2-4789-DE1EB03EAAFB}"/>
              </a:ext>
            </a:extLst>
          </p:cNvPr>
          <p:cNvSpPr>
            <a:spLocks noGrp="1"/>
          </p:cNvSpPr>
          <p:nvPr>
            <p:ph idx="1"/>
          </p:nvPr>
        </p:nvSpPr>
        <p:spPr>
          <a:xfrm>
            <a:off x="566979" y="1188720"/>
            <a:ext cx="11438753" cy="4978757"/>
          </a:xfrm>
        </p:spPr>
        <p:txBody>
          <a:bodyPr/>
          <a:lstStyle/>
          <a:p>
            <a:pPr marL="0" indent="0">
              <a:buNone/>
            </a:pPr>
            <a:r>
              <a:rPr lang="de-DE" sz="1800" b="1" dirty="0"/>
              <a:t>Was ist		       ?</a:t>
            </a:r>
          </a:p>
          <a:p>
            <a:pPr>
              <a:lnSpc>
                <a:spcPct val="100000"/>
              </a:lnSpc>
            </a:pPr>
            <a:r>
              <a:rPr lang="de-DE" sz="1800" b="1" dirty="0">
                <a:solidFill>
                  <a:srgbClr val="327A86"/>
                </a:solidFill>
              </a:rPr>
              <a:t>di</a:t>
            </a:r>
            <a:r>
              <a:rPr lang="de-DE" sz="1800" dirty="0"/>
              <a:t>gitale </a:t>
            </a:r>
            <a:r>
              <a:rPr lang="de-DE" sz="1800" b="1" dirty="0">
                <a:solidFill>
                  <a:schemeClr val="tx2"/>
                </a:solidFill>
              </a:rPr>
              <a:t>v</a:t>
            </a:r>
            <a:r>
              <a:rPr lang="de-DE" sz="1800" dirty="0"/>
              <a:t>erstehens</a:t>
            </a:r>
            <a:r>
              <a:rPr lang="de-DE" sz="1800" b="1" dirty="0">
                <a:solidFill>
                  <a:srgbClr val="327A86"/>
                </a:solidFill>
              </a:rPr>
              <a:t>o</a:t>
            </a:r>
            <a:r>
              <a:rPr lang="de-DE" sz="1800" dirty="0"/>
              <a:t>rientierte Lernumgebung zur Sicherung </a:t>
            </a:r>
            <a:r>
              <a:rPr lang="de-DE" sz="1800" b="1" dirty="0">
                <a:solidFill>
                  <a:srgbClr val="327A86"/>
                </a:solidFill>
              </a:rPr>
              <a:t>math</a:t>
            </a:r>
            <a:r>
              <a:rPr lang="de-DE" sz="1800" dirty="0"/>
              <a:t>ematischer Basiskompetenzen</a:t>
            </a:r>
          </a:p>
          <a:p>
            <a:pPr>
              <a:spcBef>
                <a:spcPts val="0"/>
              </a:spcBef>
            </a:pPr>
            <a:r>
              <a:rPr lang="de-DE" sz="1800" b="1" dirty="0"/>
              <a:t>Zentrale Gestaltungsprinzipien in divomath:</a:t>
            </a:r>
          </a:p>
          <a:p>
            <a:pPr marL="0" indent="0">
              <a:buNone/>
            </a:pPr>
            <a:endParaRPr lang="de-DE" dirty="0"/>
          </a:p>
          <a:p>
            <a:pPr marL="0" indent="0">
              <a:buNone/>
            </a:pPr>
            <a:endParaRPr lang="de-DE" dirty="0"/>
          </a:p>
          <a:p>
            <a:pPr marL="0" indent="0">
              <a:buNone/>
            </a:pPr>
            <a:endParaRPr lang="de-DE" sz="500" dirty="0"/>
          </a:p>
          <a:p>
            <a:endParaRPr lang="de-DE" dirty="0"/>
          </a:p>
          <a:p>
            <a:pPr marL="216100" lvl="2" indent="0">
              <a:buNone/>
            </a:pPr>
            <a:endParaRPr lang="de-DE" sz="1200" dirty="0">
              <a:sym typeface="Wingdings" pitchFamily="2" charset="2"/>
            </a:endParaRPr>
          </a:p>
          <a:p>
            <a:pPr marL="864000" lvl="4" indent="0">
              <a:spcAft>
                <a:spcPts val="1200"/>
              </a:spcAft>
              <a:buNone/>
            </a:pPr>
            <a:endParaRPr lang="de-DE" dirty="0"/>
          </a:p>
          <a:p>
            <a:pPr marL="864000" lvl="4" indent="0">
              <a:spcAft>
                <a:spcPts val="1200"/>
              </a:spcAft>
              <a:buNone/>
            </a:pPr>
            <a:r>
              <a:rPr lang="de-DE" dirty="0"/>
              <a:t>Vernetzung von konzeptuellem und prozeduralem Wissen </a:t>
            </a:r>
          </a:p>
          <a:p>
            <a:pPr marL="864000" lvl="4" indent="0">
              <a:spcAft>
                <a:spcPts val="1200"/>
              </a:spcAft>
              <a:buNone/>
            </a:pPr>
            <a:r>
              <a:rPr lang="de-DE" dirty="0"/>
              <a:t>Kein Selbstlernbetrieb, sondern Mathematiklernen durch reichhaltige Sprachhandlungen</a:t>
            </a:r>
            <a:endParaRPr lang="de-DE" dirty="0">
              <a:solidFill>
                <a:schemeClr val="tx2"/>
              </a:solidFill>
              <a:sym typeface="Wingdings" pitchFamily="2" charset="2"/>
            </a:endParaRPr>
          </a:p>
          <a:p>
            <a:pPr marL="864000" lvl="3" indent="0">
              <a:lnSpc>
                <a:spcPct val="150000"/>
              </a:lnSpc>
              <a:spcAft>
                <a:spcPts val="1200"/>
              </a:spcAft>
              <a:buNone/>
            </a:pPr>
            <a:r>
              <a:rPr lang="de-DE" dirty="0">
                <a:solidFill>
                  <a:srgbClr val="327A86"/>
                </a:solidFill>
                <a:sym typeface="Wingdings" pitchFamily="2" charset="2"/>
              </a:rPr>
              <a:t>Unterstützung </a:t>
            </a:r>
            <a:r>
              <a:rPr lang="de-DE" b="1" dirty="0">
                <a:solidFill>
                  <a:srgbClr val="327A86"/>
                </a:solidFill>
                <a:sym typeface="Wingdings" pitchFamily="2" charset="2"/>
              </a:rPr>
              <a:t>beim Lernen </a:t>
            </a:r>
            <a:r>
              <a:rPr lang="de-DE" dirty="0">
                <a:solidFill>
                  <a:srgbClr val="327A86"/>
                </a:solidFill>
                <a:sym typeface="Wingdings" pitchFamily="2" charset="2"/>
              </a:rPr>
              <a:t>neuer Inhalte – nicht nur </a:t>
            </a:r>
            <a:r>
              <a:rPr lang="de-DE" dirty="0" err="1">
                <a:solidFill>
                  <a:srgbClr val="327A86"/>
                </a:solidFill>
                <a:sym typeface="Wingdings" pitchFamily="2" charset="2"/>
              </a:rPr>
              <a:t>für‘s</a:t>
            </a:r>
            <a:r>
              <a:rPr lang="de-DE" dirty="0">
                <a:solidFill>
                  <a:srgbClr val="327A86"/>
                </a:solidFill>
                <a:sym typeface="Wingdings" pitchFamily="2" charset="2"/>
              </a:rPr>
              <a:t> Üben danach!</a:t>
            </a:r>
            <a:endParaRPr lang="de-DE" sz="2800" dirty="0">
              <a:solidFill>
                <a:srgbClr val="327A86"/>
              </a:solidFill>
            </a:endParaRPr>
          </a:p>
        </p:txBody>
      </p:sp>
      <p:grpSp>
        <p:nvGrpSpPr>
          <p:cNvPr id="20" name="Gruppieren 19">
            <a:extLst>
              <a:ext uri="{FF2B5EF4-FFF2-40B4-BE49-F238E27FC236}">
                <a16:creationId xmlns:a16="http://schemas.microsoft.com/office/drawing/2014/main" id="{9F9B190D-2855-59ED-32A6-AF54E1765FEA}"/>
              </a:ext>
            </a:extLst>
          </p:cNvPr>
          <p:cNvGrpSpPr>
            <a:grpSpLocks noChangeAspect="1"/>
          </p:cNvGrpSpPr>
          <p:nvPr/>
        </p:nvGrpSpPr>
        <p:grpSpPr>
          <a:xfrm>
            <a:off x="745815" y="3508105"/>
            <a:ext cx="3420000" cy="867512"/>
            <a:chOff x="4510710" y="4683043"/>
            <a:chExt cx="2696540" cy="684000"/>
          </a:xfrm>
        </p:grpSpPr>
        <p:sp>
          <p:nvSpPr>
            <p:cNvPr id="21" name="Abgerundetes Rechteck 22">
              <a:extLst>
                <a:ext uri="{FF2B5EF4-FFF2-40B4-BE49-F238E27FC236}">
                  <a16:creationId xmlns:a16="http://schemas.microsoft.com/office/drawing/2014/main" id="{14E29760-A81F-12E1-0E64-FBCDC7BC768B}"/>
                </a:ext>
              </a:extLst>
            </p:cNvPr>
            <p:cNvSpPr/>
            <p:nvPr/>
          </p:nvSpPr>
          <p:spPr bwMode="auto">
            <a:xfrm>
              <a:off x="4829515" y="4732656"/>
              <a:ext cx="2377735" cy="584775"/>
            </a:xfrm>
            <a:prstGeom prst="roundRect">
              <a:avLst>
                <a:gd name="adj" fmla="val 16466"/>
              </a:avLst>
            </a:prstGeom>
            <a:solidFill>
              <a:srgbClr val="CBE3E7"/>
            </a:solidFill>
            <a:ln w="9525" cap="flat" cmpd="sng" algn="ctr">
              <a:noFill/>
              <a:prstDash val="solid"/>
              <a:round/>
              <a:headEnd type="none" w="med" len="med"/>
              <a:tailEnd type="none" w="med" len="med"/>
            </a:ln>
            <a:effectLst/>
          </p:spPr>
          <p:txBody>
            <a:bodyPr vert="horz" wrap="square" lIns="576000" tIns="0" rIns="108000" bIns="0" numCol="1" rtlCol="0" anchor="ctr" anchorCtr="0" compatLnSpc="1">
              <a:prstTxWarp prst="textNoShape">
                <a:avLst/>
              </a:prstTxWarp>
            </a:bodyPr>
            <a:lstStyle/>
            <a:p>
              <a:pPr indent="-9525"/>
              <a:r>
                <a:rPr lang="de-DE" dirty="0">
                  <a:solidFill>
                    <a:srgbClr val="327A86"/>
                  </a:solidFill>
                  <a:latin typeface="Calibri"/>
                  <a:cs typeface="Calibri"/>
                </a:rPr>
                <a:t>Lernenden-Orientierung &amp; Adaptivität</a:t>
              </a:r>
            </a:p>
          </p:txBody>
        </p:sp>
        <p:pic>
          <p:nvPicPr>
            <p:cNvPr id="22" name="Grafik 7">
              <a:extLst>
                <a:ext uri="{FF2B5EF4-FFF2-40B4-BE49-F238E27FC236}">
                  <a16:creationId xmlns:a16="http://schemas.microsoft.com/office/drawing/2014/main" id="{64FD3E5A-E0F9-157B-67A6-9166A3FCCA85}"/>
                </a:ext>
              </a:extLst>
            </p:cNvPr>
            <p:cNvPicPr>
              <a:picLocks noChangeAspect="1"/>
            </p:cNvPicPr>
            <p:nvPr/>
          </p:nvPicPr>
          <p:blipFill>
            <a:blip r:embed="rId3"/>
            <a:stretch>
              <a:fillRect/>
            </a:stretch>
          </p:blipFill>
          <p:spPr bwMode="auto">
            <a:xfrm>
              <a:off x="4510710" y="4683043"/>
              <a:ext cx="684000" cy="684000"/>
            </a:xfrm>
            <a:prstGeom prst="rect">
              <a:avLst/>
            </a:prstGeom>
            <a:effectLst>
              <a:outerShdw blurRad="50800" dist="38100" dir="2700000" algn="tl" rotWithShape="0">
                <a:schemeClr val="tx2">
                  <a:alpha val="40000"/>
                </a:schemeClr>
              </a:outerShdw>
            </a:effectLst>
          </p:spPr>
        </p:pic>
      </p:grpSp>
      <p:grpSp>
        <p:nvGrpSpPr>
          <p:cNvPr id="23" name="Gruppieren 22">
            <a:extLst>
              <a:ext uri="{FF2B5EF4-FFF2-40B4-BE49-F238E27FC236}">
                <a16:creationId xmlns:a16="http://schemas.microsoft.com/office/drawing/2014/main" id="{034DE9EC-2687-0911-3DF6-1ADDDE22F7DF}"/>
              </a:ext>
            </a:extLst>
          </p:cNvPr>
          <p:cNvGrpSpPr>
            <a:grpSpLocks noChangeAspect="1"/>
          </p:cNvGrpSpPr>
          <p:nvPr/>
        </p:nvGrpSpPr>
        <p:grpSpPr>
          <a:xfrm>
            <a:off x="6114446" y="2560617"/>
            <a:ext cx="3658077" cy="867516"/>
            <a:chOff x="4510710" y="5529462"/>
            <a:chExt cx="2884256" cy="684000"/>
          </a:xfrm>
        </p:grpSpPr>
        <p:sp>
          <p:nvSpPr>
            <p:cNvPr id="24" name="Abgerundetes Rechteck 26">
              <a:extLst>
                <a:ext uri="{FF2B5EF4-FFF2-40B4-BE49-F238E27FC236}">
                  <a16:creationId xmlns:a16="http://schemas.microsoft.com/office/drawing/2014/main" id="{4A9A3B02-C023-6037-3521-1DC1493C54BD}"/>
                </a:ext>
              </a:extLst>
            </p:cNvPr>
            <p:cNvSpPr/>
            <p:nvPr/>
          </p:nvSpPr>
          <p:spPr bwMode="auto">
            <a:xfrm>
              <a:off x="4829514" y="5579075"/>
              <a:ext cx="2565452" cy="584775"/>
            </a:xfrm>
            <a:prstGeom prst="roundRect">
              <a:avLst>
                <a:gd name="adj" fmla="val 16466"/>
              </a:avLst>
            </a:prstGeom>
            <a:solidFill>
              <a:srgbClr val="CBE3E7"/>
            </a:solidFill>
            <a:ln w="9525" cap="flat" cmpd="sng" algn="ctr">
              <a:noFill/>
              <a:prstDash val="solid"/>
              <a:round/>
              <a:headEnd type="none" w="med" len="med"/>
              <a:tailEnd type="none" w="med" len="med"/>
            </a:ln>
            <a:effectLst/>
          </p:spPr>
          <p:txBody>
            <a:bodyPr vert="horz" wrap="square" lIns="576000" tIns="0" rIns="108000" bIns="0" numCol="1" rtlCol="0" anchor="ctr" anchorCtr="0" compatLnSpc="1">
              <a:prstTxWarp prst="textNoShape">
                <a:avLst/>
              </a:prstTxWarp>
            </a:bodyPr>
            <a:lstStyle/>
            <a:p>
              <a:r>
                <a:rPr lang="de-DE" dirty="0">
                  <a:solidFill>
                    <a:srgbClr val="327A86"/>
                  </a:solidFill>
                  <a:latin typeface="Calibri"/>
                  <a:cs typeface="Calibri"/>
                </a:rPr>
                <a:t>Kommunikationsförderung</a:t>
              </a:r>
              <a:endParaRPr lang="de-DE" sz="1400" dirty="0">
                <a:solidFill>
                  <a:srgbClr val="327A86"/>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5" name="Grafik 8">
              <a:extLst>
                <a:ext uri="{FF2B5EF4-FFF2-40B4-BE49-F238E27FC236}">
                  <a16:creationId xmlns:a16="http://schemas.microsoft.com/office/drawing/2014/main" id="{6742B225-3E2F-1A85-EE33-18DA56B88199}"/>
                </a:ext>
              </a:extLst>
            </p:cNvPr>
            <p:cNvPicPr>
              <a:picLocks noChangeAspect="1"/>
            </p:cNvPicPr>
            <p:nvPr/>
          </p:nvPicPr>
          <p:blipFill>
            <a:blip r:embed="rId4"/>
            <a:stretch>
              <a:fillRect/>
            </a:stretch>
          </p:blipFill>
          <p:spPr bwMode="auto">
            <a:xfrm>
              <a:off x="4510710" y="5529462"/>
              <a:ext cx="684000" cy="684000"/>
            </a:xfrm>
            <a:prstGeom prst="rect">
              <a:avLst/>
            </a:prstGeom>
            <a:effectLst>
              <a:outerShdw blurRad="50800" dist="38100" dir="2700000" algn="tl" rotWithShape="0">
                <a:schemeClr val="tx2">
                  <a:alpha val="40000"/>
                </a:schemeClr>
              </a:outerShdw>
            </a:effectLst>
          </p:spPr>
        </p:pic>
      </p:grpSp>
      <p:grpSp>
        <p:nvGrpSpPr>
          <p:cNvPr id="26" name="Gruppieren 25">
            <a:extLst>
              <a:ext uri="{FF2B5EF4-FFF2-40B4-BE49-F238E27FC236}">
                <a16:creationId xmlns:a16="http://schemas.microsoft.com/office/drawing/2014/main" id="{FB5280E4-94F7-EF74-3576-E247C3A2835D}"/>
              </a:ext>
            </a:extLst>
          </p:cNvPr>
          <p:cNvGrpSpPr>
            <a:grpSpLocks noChangeAspect="1"/>
          </p:cNvGrpSpPr>
          <p:nvPr/>
        </p:nvGrpSpPr>
        <p:grpSpPr>
          <a:xfrm>
            <a:off x="2415972" y="2561881"/>
            <a:ext cx="3418450" cy="867119"/>
            <a:chOff x="4510710" y="2996952"/>
            <a:chExt cx="2696541" cy="684000"/>
          </a:xfrm>
        </p:grpSpPr>
        <p:sp>
          <p:nvSpPr>
            <p:cNvPr id="27" name="Abgerundetes Rechteck 29">
              <a:extLst>
                <a:ext uri="{FF2B5EF4-FFF2-40B4-BE49-F238E27FC236}">
                  <a16:creationId xmlns:a16="http://schemas.microsoft.com/office/drawing/2014/main" id="{3C5787C0-8663-F29B-E518-D51A76C105F3}"/>
                </a:ext>
              </a:extLst>
            </p:cNvPr>
            <p:cNvSpPr/>
            <p:nvPr/>
          </p:nvSpPr>
          <p:spPr bwMode="auto">
            <a:xfrm>
              <a:off x="4829515" y="3046565"/>
              <a:ext cx="2377736" cy="584775"/>
            </a:xfrm>
            <a:prstGeom prst="roundRect">
              <a:avLst>
                <a:gd name="adj" fmla="val 16466"/>
              </a:avLst>
            </a:prstGeom>
            <a:solidFill>
              <a:srgbClr val="CBE3E7"/>
            </a:solidFill>
            <a:ln w="9525" cap="flat" cmpd="sng" algn="ctr">
              <a:noFill/>
              <a:prstDash val="solid"/>
              <a:round/>
              <a:headEnd type="none" w="med" len="med"/>
              <a:tailEnd type="none" w="med" len="med"/>
            </a:ln>
            <a:effectLst/>
          </p:spPr>
          <p:txBody>
            <a:bodyPr vert="horz" wrap="square" lIns="576000" tIns="0" rIns="108000" bIns="0" numCol="1" rtlCol="0" anchor="ctr" anchorCtr="0" compatLnSpc="1">
              <a:prstTxWarp prst="textNoShape">
                <a:avLst/>
              </a:prstTxWarp>
            </a:bodyPr>
            <a:lstStyle/>
            <a:p>
              <a:r>
                <a:rPr lang="de-DE" dirty="0">
                  <a:solidFill>
                    <a:srgbClr val="327A86"/>
                  </a:solidFill>
                  <a:latin typeface="Calibri"/>
                  <a:cs typeface="Calibri"/>
                </a:rPr>
                <a:t>Verstehensorientierung</a:t>
              </a:r>
              <a:endParaRPr lang="de-DE" sz="1400" dirty="0">
                <a:solidFill>
                  <a:srgbClr val="327A86"/>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8" name="Grafik 27">
              <a:extLst>
                <a:ext uri="{FF2B5EF4-FFF2-40B4-BE49-F238E27FC236}">
                  <a16:creationId xmlns:a16="http://schemas.microsoft.com/office/drawing/2014/main" id="{165B2CB8-2EDB-8AE5-445A-B1F928E61284}"/>
                </a:ext>
              </a:extLst>
            </p:cNvPr>
            <p:cNvPicPr>
              <a:picLocks noChangeAspect="1"/>
            </p:cNvPicPr>
            <p:nvPr/>
          </p:nvPicPr>
          <p:blipFill>
            <a:blip r:embed="rId5"/>
            <a:stretch>
              <a:fillRect/>
            </a:stretch>
          </p:blipFill>
          <p:spPr bwMode="auto">
            <a:xfrm>
              <a:off x="4510710" y="2996952"/>
              <a:ext cx="684000" cy="684000"/>
            </a:xfrm>
            <a:prstGeom prst="rect">
              <a:avLst/>
            </a:prstGeom>
            <a:effectLst>
              <a:outerShdw blurRad="50800" dist="38100" dir="2700000" algn="tl" rotWithShape="0">
                <a:schemeClr val="tx2">
                  <a:alpha val="40000"/>
                </a:schemeClr>
              </a:outerShdw>
            </a:effectLst>
          </p:spPr>
        </p:pic>
      </p:grpSp>
      <p:grpSp>
        <p:nvGrpSpPr>
          <p:cNvPr id="29" name="Gruppieren 28">
            <a:extLst>
              <a:ext uri="{FF2B5EF4-FFF2-40B4-BE49-F238E27FC236}">
                <a16:creationId xmlns:a16="http://schemas.microsoft.com/office/drawing/2014/main" id="{AD8995C6-AAA0-7121-DA52-EB0BA533FC3F}"/>
              </a:ext>
            </a:extLst>
          </p:cNvPr>
          <p:cNvGrpSpPr>
            <a:grpSpLocks noChangeAspect="1"/>
          </p:cNvGrpSpPr>
          <p:nvPr/>
        </p:nvGrpSpPr>
        <p:grpSpPr>
          <a:xfrm>
            <a:off x="4344650" y="3519066"/>
            <a:ext cx="3420000" cy="867512"/>
            <a:chOff x="4510710" y="2173209"/>
            <a:chExt cx="2696540" cy="684000"/>
          </a:xfrm>
        </p:grpSpPr>
        <p:sp>
          <p:nvSpPr>
            <p:cNvPr id="30" name="Abgerundetes Rechteck 32">
              <a:extLst>
                <a:ext uri="{FF2B5EF4-FFF2-40B4-BE49-F238E27FC236}">
                  <a16:creationId xmlns:a16="http://schemas.microsoft.com/office/drawing/2014/main" id="{0163E1B4-3CFF-2138-CB26-6A5955D117F1}"/>
                </a:ext>
              </a:extLst>
            </p:cNvPr>
            <p:cNvSpPr/>
            <p:nvPr/>
          </p:nvSpPr>
          <p:spPr bwMode="auto">
            <a:xfrm>
              <a:off x="4829515" y="2222822"/>
              <a:ext cx="2377735" cy="584775"/>
            </a:xfrm>
            <a:prstGeom prst="roundRect">
              <a:avLst>
                <a:gd name="adj" fmla="val 16466"/>
              </a:avLst>
            </a:prstGeom>
            <a:solidFill>
              <a:srgbClr val="CBE3E7"/>
            </a:solidFill>
            <a:ln w="9525" cap="flat" cmpd="sng" algn="ctr">
              <a:noFill/>
              <a:prstDash val="solid"/>
              <a:round/>
              <a:headEnd type="none" w="med" len="med"/>
              <a:tailEnd type="none" w="med" len="med"/>
            </a:ln>
            <a:effectLst/>
          </p:spPr>
          <p:txBody>
            <a:bodyPr vert="horz" wrap="square" lIns="576000" tIns="0" rIns="108000" bIns="0" numCol="1" rtlCol="0" anchor="ctr" anchorCtr="0" compatLnSpc="1">
              <a:prstTxWarp prst="textNoShape">
                <a:avLst/>
              </a:prstTxWarp>
            </a:bodyPr>
            <a:lstStyle/>
            <a:p>
              <a:pPr indent="-9525"/>
              <a:r>
                <a:rPr lang="de-DE" dirty="0">
                  <a:solidFill>
                    <a:srgbClr val="327A86"/>
                  </a:solidFill>
                  <a:latin typeface="Calibri"/>
                  <a:cs typeface="Calibri"/>
                </a:rPr>
                <a:t>Kognitive Aktivierung</a:t>
              </a:r>
              <a:endParaRPr lang="de-DE" dirty="0">
                <a:solidFill>
                  <a:srgbClr val="327A86"/>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1" name="Grafik 30">
              <a:extLst>
                <a:ext uri="{FF2B5EF4-FFF2-40B4-BE49-F238E27FC236}">
                  <a16:creationId xmlns:a16="http://schemas.microsoft.com/office/drawing/2014/main" id="{D052D0C9-C470-ED9D-DADD-15D5E43DB264}"/>
                </a:ext>
              </a:extLst>
            </p:cNvPr>
            <p:cNvPicPr>
              <a:picLocks noChangeAspect="1"/>
            </p:cNvPicPr>
            <p:nvPr/>
          </p:nvPicPr>
          <p:blipFill>
            <a:blip r:embed="rId6"/>
            <a:stretch>
              <a:fillRect/>
            </a:stretch>
          </p:blipFill>
          <p:spPr bwMode="auto">
            <a:xfrm>
              <a:off x="4510710" y="2173209"/>
              <a:ext cx="684000" cy="684000"/>
            </a:xfrm>
            <a:prstGeom prst="rect">
              <a:avLst/>
            </a:prstGeom>
            <a:effectLst>
              <a:outerShdw blurRad="50800" dist="38100" dir="2700000" algn="tl" rotWithShape="0">
                <a:schemeClr val="tx2">
                  <a:alpha val="40000"/>
                </a:schemeClr>
              </a:outerShdw>
            </a:effectLst>
          </p:spPr>
        </p:pic>
      </p:grpSp>
      <p:grpSp>
        <p:nvGrpSpPr>
          <p:cNvPr id="32" name="Gruppieren 31">
            <a:extLst>
              <a:ext uri="{FF2B5EF4-FFF2-40B4-BE49-F238E27FC236}">
                <a16:creationId xmlns:a16="http://schemas.microsoft.com/office/drawing/2014/main" id="{57643222-94F3-A682-0454-40E6AC84BADC}"/>
              </a:ext>
            </a:extLst>
          </p:cNvPr>
          <p:cNvGrpSpPr>
            <a:grpSpLocks noChangeAspect="1"/>
          </p:cNvGrpSpPr>
          <p:nvPr/>
        </p:nvGrpSpPr>
        <p:grpSpPr>
          <a:xfrm>
            <a:off x="7943485" y="3519066"/>
            <a:ext cx="3420000" cy="867512"/>
            <a:chOff x="4510710" y="3861048"/>
            <a:chExt cx="2696541" cy="684000"/>
          </a:xfrm>
        </p:grpSpPr>
        <p:sp>
          <p:nvSpPr>
            <p:cNvPr id="33" name="Abgerundetes Rechteck 35">
              <a:extLst>
                <a:ext uri="{FF2B5EF4-FFF2-40B4-BE49-F238E27FC236}">
                  <a16:creationId xmlns:a16="http://schemas.microsoft.com/office/drawing/2014/main" id="{A6BA9C42-674D-392B-9DC0-539399E7B0EB}"/>
                </a:ext>
              </a:extLst>
            </p:cNvPr>
            <p:cNvSpPr/>
            <p:nvPr/>
          </p:nvSpPr>
          <p:spPr bwMode="auto">
            <a:xfrm>
              <a:off x="4829515" y="3910661"/>
              <a:ext cx="2377736" cy="584775"/>
            </a:xfrm>
            <a:prstGeom prst="roundRect">
              <a:avLst>
                <a:gd name="adj" fmla="val 16466"/>
              </a:avLst>
            </a:prstGeom>
            <a:solidFill>
              <a:srgbClr val="CBE3E7"/>
            </a:solidFill>
            <a:ln w="9525" cap="flat" cmpd="sng" algn="ctr">
              <a:noFill/>
              <a:prstDash val="solid"/>
              <a:round/>
              <a:headEnd type="none" w="med" len="med"/>
              <a:tailEnd type="none" w="med" len="med"/>
            </a:ln>
            <a:effectLst/>
          </p:spPr>
          <p:txBody>
            <a:bodyPr vert="horz" wrap="square" lIns="576000" tIns="0" rIns="108000" bIns="0" numCol="1" rtlCol="0" anchor="ctr" anchorCtr="0" compatLnSpc="1">
              <a:prstTxWarp prst="textNoShape">
                <a:avLst/>
              </a:prstTxWarp>
            </a:bodyPr>
            <a:lstStyle/>
            <a:p>
              <a:r>
                <a:rPr lang="de-DE" dirty="0">
                  <a:solidFill>
                    <a:srgbClr val="327A86"/>
                  </a:solidFill>
                  <a:latin typeface="Calibri"/>
                  <a:cs typeface="Calibri"/>
                </a:rPr>
                <a:t>Durchgängigkeit</a:t>
              </a:r>
              <a:endParaRPr lang="de-DE" sz="1600" dirty="0">
                <a:solidFill>
                  <a:srgbClr val="327A86"/>
                </a:solidFill>
                <a:latin typeface="Calibri" panose="020F0502020204030204" pitchFamily="34" charset="0"/>
              </a:endParaRPr>
            </a:p>
          </p:txBody>
        </p:sp>
        <p:pic>
          <p:nvPicPr>
            <p:cNvPr id="34" name="Grafik 9">
              <a:extLst>
                <a:ext uri="{FF2B5EF4-FFF2-40B4-BE49-F238E27FC236}">
                  <a16:creationId xmlns:a16="http://schemas.microsoft.com/office/drawing/2014/main" id="{8694FDC2-DEBD-28F2-836E-FD866D194648}"/>
                </a:ext>
              </a:extLst>
            </p:cNvPr>
            <p:cNvPicPr>
              <a:picLocks noChangeAspect="1"/>
            </p:cNvPicPr>
            <p:nvPr/>
          </p:nvPicPr>
          <p:blipFill>
            <a:blip r:embed="rId7"/>
            <a:stretch>
              <a:fillRect/>
            </a:stretch>
          </p:blipFill>
          <p:spPr bwMode="auto">
            <a:xfrm>
              <a:off x="4510710" y="3861048"/>
              <a:ext cx="684000" cy="684000"/>
            </a:xfrm>
            <a:prstGeom prst="rect">
              <a:avLst/>
            </a:prstGeom>
            <a:effectLst>
              <a:outerShdw blurRad="50800" dist="38100" dir="2700000" algn="tl" rotWithShape="0">
                <a:schemeClr val="tx2">
                  <a:alpha val="40000"/>
                </a:schemeClr>
              </a:outerShdw>
            </a:effectLst>
          </p:spPr>
        </p:pic>
      </p:grpSp>
      <p:sp>
        <p:nvSpPr>
          <p:cNvPr id="36" name="Bogen 35">
            <a:extLst>
              <a:ext uri="{FF2B5EF4-FFF2-40B4-BE49-F238E27FC236}">
                <a16:creationId xmlns:a16="http://schemas.microsoft.com/office/drawing/2014/main" id="{46B2A610-C6A8-31DF-5339-9EDE292B4137}"/>
              </a:ext>
            </a:extLst>
          </p:cNvPr>
          <p:cNvSpPr/>
          <p:nvPr/>
        </p:nvSpPr>
        <p:spPr bwMode="auto">
          <a:xfrm>
            <a:off x="17614" y="4836266"/>
            <a:ext cx="2061882" cy="1173892"/>
          </a:xfrm>
          <a:prstGeom prst="arc">
            <a:avLst>
              <a:gd name="adj1" fmla="val 14731762"/>
              <a:gd name="adj2" fmla="val 18255887"/>
            </a:avLst>
          </a:prstGeom>
          <a:noFill/>
          <a:ln w="76200" cap="flat" cmpd="sng" algn="ctr">
            <a:solidFill>
              <a:srgbClr val="CCDEE1"/>
            </a:solidFill>
            <a:prstDash val="solid"/>
            <a:round/>
            <a:headEnd type="none" w="med" len="med"/>
            <a:tailEnd type="triangle" w="lg"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37" name="Bogen 36">
            <a:extLst>
              <a:ext uri="{FF2B5EF4-FFF2-40B4-BE49-F238E27FC236}">
                <a16:creationId xmlns:a16="http://schemas.microsoft.com/office/drawing/2014/main" id="{20D2FE31-227B-C2A0-5574-70B69ED630CD}"/>
              </a:ext>
            </a:extLst>
          </p:cNvPr>
          <p:cNvSpPr/>
          <p:nvPr/>
        </p:nvSpPr>
        <p:spPr bwMode="auto">
          <a:xfrm>
            <a:off x="4039" y="5334405"/>
            <a:ext cx="2061882" cy="1173892"/>
          </a:xfrm>
          <a:prstGeom prst="arc">
            <a:avLst>
              <a:gd name="adj1" fmla="val 14731762"/>
              <a:gd name="adj2" fmla="val 18255887"/>
            </a:avLst>
          </a:prstGeom>
          <a:noFill/>
          <a:ln w="76200" cap="flat" cmpd="sng" algn="ctr">
            <a:solidFill>
              <a:srgbClr val="CCDEE1"/>
            </a:solidFill>
            <a:prstDash val="solid"/>
            <a:round/>
            <a:headEnd type="none" w="med" len="med"/>
            <a:tailEnd type="triangle" w="lg"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pic>
        <p:nvPicPr>
          <p:cNvPr id="5" name="Grafik 4">
            <a:extLst>
              <a:ext uri="{FF2B5EF4-FFF2-40B4-BE49-F238E27FC236}">
                <a16:creationId xmlns:a16="http://schemas.microsoft.com/office/drawing/2014/main" id="{1AA84F99-3A64-C09F-043B-D682AF2912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53779" y="1303781"/>
            <a:ext cx="1171577" cy="316576"/>
          </a:xfrm>
          <a:prstGeom prst="rect">
            <a:avLst/>
          </a:prstGeom>
        </p:spPr>
      </p:pic>
      <p:sp>
        <p:nvSpPr>
          <p:cNvPr id="6" name="Bogen 5">
            <a:extLst>
              <a:ext uri="{FF2B5EF4-FFF2-40B4-BE49-F238E27FC236}">
                <a16:creationId xmlns:a16="http://schemas.microsoft.com/office/drawing/2014/main" id="{F2649B4A-02D7-763A-B8D3-7CA9C6EA8A84}"/>
              </a:ext>
            </a:extLst>
          </p:cNvPr>
          <p:cNvSpPr/>
          <p:nvPr/>
        </p:nvSpPr>
        <p:spPr bwMode="auto">
          <a:xfrm>
            <a:off x="0" y="5909549"/>
            <a:ext cx="2061882" cy="1173892"/>
          </a:xfrm>
          <a:prstGeom prst="arc">
            <a:avLst>
              <a:gd name="adj1" fmla="val 14731762"/>
              <a:gd name="adj2" fmla="val 18255887"/>
            </a:avLst>
          </a:prstGeom>
          <a:noFill/>
          <a:ln w="76200" cap="flat" cmpd="sng" algn="ctr">
            <a:solidFill>
              <a:srgbClr val="CCDEE1"/>
            </a:solidFill>
            <a:prstDash val="solid"/>
            <a:round/>
            <a:headEnd type="none" w="med" len="med"/>
            <a:tailEnd type="triangle" w="lg"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7655595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20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2000"/>
                                        <p:tgtEl>
                                          <p:spTgt spid="23"/>
                                        </p:tgtEl>
                                      </p:cBhvr>
                                    </p:animEffect>
                                  </p:childTnLst>
                                </p:cTn>
                              </p:par>
                              <p:par>
                                <p:cTn id="19" presetID="10"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2000"/>
                                        <p:tgtEl>
                                          <p:spTgt spid="26"/>
                                        </p:tgtEl>
                                      </p:cBhvr>
                                    </p:animEffect>
                                  </p:childTnLst>
                                </p:cTn>
                              </p:par>
                              <p:par>
                                <p:cTn id="22" presetID="10"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2000"/>
                                        <p:tgtEl>
                                          <p:spTgt spid="29"/>
                                        </p:tgtEl>
                                      </p:cBhvr>
                                    </p:animEffect>
                                  </p:childTnLst>
                                </p:cTn>
                              </p:par>
                              <p:par>
                                <p:cTn id="25" presetID="10"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20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7"/>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p:cNvSpPr txBox="1"/>
          <p:nvPr/>
        </p:nvSpPr>
        <p:spPr>
          <a:xfrm>
            <a:off x="6098245" y="1300092"/>
            <a:ext cx="5208695" cy="861774"/>
          </a:xfrm>
          <a:prstGeom prst="rect">
            <a:avLst/>
          </a:prstGeom>
          <a:noFill/>
        </p:spPr>
        <p:txBody>
          <a:bodyPr wrap="square" rtlCol="0">
            <a:spAutoFit/>
          </a:bodyPr>
          <a:lstStyle/>
          <a:p>
            <a:pPr marL="285750" indent="-285750">
              <a:buFont typeface="Arial" panose="020B0604020202020204" pitchFamily="34" charset="0"/>
              <a:buChar char="•"/>
            </a:pPr>
            <a:r>
              <a:rPr lang="de-DE" sz="1600" dirty="0">
                <a:latin typeface="Arial" panose="020B0604020202020204" pitchFamily="34" charset="0"/>
                <a:cs typeface="Arial" panose="020B0604020202020204" pitchFamily="34" charset="0"/>
              </a:rPr>
              <a:t>Inhalt vor Kalkül</a:t>
            </a:r>
          </a:p>
          <a:p>
            <a:pPr marL="285750" indent="-285750">
              <a:buFont typeface="Arial" panose="020B0604020202020204" pitchFamily="34" charset="0"/>
              <a:buChar char="•"/>
            </a:pPr>
            <a:r>
              <a:rPr lang="de-DE" sz="1600" dirty="0">
                <a:latin typeface="Arial" panose="020B0604020202020204" pitchFamily="34" charset="0"/>
                <a:cs typeface="Arial" panose="020B0604020202020204" pitchFamily="34" charset="0"/>
              </a:rPr>
              <a:t>Darstellungsvernetzung</a:t>
            </a:r>
          </a:p>
          <a:p>
            <a:pPr marL="285750" indent="-285750">
              <a:buFont typeface="Arial" panose="020B0604020202020204" pitchFamily="34" charset="0"/>
              <a:buChar char="•"/>
            </a:pPr>
            <a:r>
              <a:rPr lang="de-DE" sz="1600" dirty="0">
                <a:latin typeface="Arial" panose="020B0604020202020204" pitchFamily="34" charset="0"/>
                <a:cs typeface="Arial" panose="020B0604020202020204" pitchFamily="34" charset="0"/>
              </a:rPr>
              <a:t>Aufbau bedeutungsbezogener Denksprache</a:t>
            </a:r>
            <a:endParaRPr lang="en-GB" sz="1600" dirty="0">
              <a:latin typeface="Arial" panose="020B0604020202020204" pitchFamily="34" charset="0"/>
              <a:cs typeface="Arial" panose="020B0604020202020204" pitchFamily="34" charset="0"/>
            </a:endParaRPr>
          </a:p>
        </p:txBody>
      </p:sp>
      <p:sp>
        <p:nvSpPr>
          <p:cNvPr id="4" name="Rechteck 3"/>
          <p:cNvSpPr/>
          <p:nvPr/>
        </p:nvSpPr>
        <p:spPr>
          <a:xfrm>
            <a:off x="6098245" y="3259491"/>
            <a:ext cx="5208695" cy="861774"/>
          </a:xfrm>
          <a:prstGeom prst="rect">
            <a:avLst/>
          </a:prstGeom>
        </p:spPr>
        <p:txBody>
          <a:bodyPr wrap="square">
            <a:spAutoFit/>
          </a:bodyPr>
          <a:lstStyle/>
          <a:p>
            <a:pPr marL="285750" indent="-285750">
              <a:buFont typeface="Arial" panose="020B0604020202020204" pitchFamily="34" charset="0"/>
              <a:buChar char="•"/>
            </a:pPr>
            <a:r>
              <a:rPr lang="de-DE" sz="1600" dirty="0">
                <a:latin typeface="Arial" panose="020B0604020202020204" pitchFamily="34" charset="0"/>
                <a:cs typeface="Arial" panose="020B0604020202020204" pitchFamily="34" charset="0"/>
              </a:rPr>
              <a:t>Reduktion von unnötigem </a:t>
            </a:r>
            <a:r>
              <a:rPr lang="de-DE" sz="1600" dirty="0" err="1">
                <a:latin typeface="Arial" panose="020B0604020202020204" pitchFamily="34" charset="0"/>
                <a:cs typeface="Arial" panose="020B0604020202020204" pitchFamily="34" charset="0"/>
              </a:rPr>
              <a:t>Cognitive</a:t>
            </a:r>
            <a:r>
              <a:rPr lang="de-DE" sz="1600" dirty="0">
                <a:latin typeface="Arial" panose="020B0604020202020204" pitchFamily="34" charset="0"/>
                <a:cs typeface="Arial" panose="020B0604020202020204" pitchFamily="34" charset="0"/>
              </a:rPr>
              <a:t> Load</a:t>
            </a:r>
          </a:p>
          <a:p>
            <a:pPr marL="285750" indent="-285750">
              <a:buFont typeface="Arial" panose="020B0604020202020204" pitchFamily="34" charset="0"/>
              <a:buChar char="•"/>
            </a:pPr>
            <a:r>
              <a:rPr lang="de-DE" sz="1600" dirty="0">
                <a:latin typeface="Arial" panose="020B0604020202020204" pitchFamily="34" charset="0"/>
                <a:cs typeface="Arial" panose="020B0604020202020204" pitchFamily="34" charset="0"/>
              </a:rPr>
              <a:t>Fokussierte kognitive Aktivierung</a:t>
            </a:r>
          </a:p>
          <a:p>
            <a:pPr marL="285750" indent="-285750">
              <a:buFont typeface="Arial" panose="020B0604020202020204" pitchFamily="34" charset="0"/>
              <a:buChar char="•"/>
            </a:pPr>
            <a:r>
              <a:rPr lang="de-DE" sz="1600" dirty="0">
                <a:latin typeface="Arial" panose="020B0604020202020204" pitchFamily="34" charset="0"/>
                <a:cs typeface="Arial" panose="020B0604020202020204" pitchFamily="34" charset="0"/>
              </a:rPr>
              <a:t>Wissensaufbau über mehrere Phasen hinweg</a:t>
            </a:r>
            <a:endParaRPr lang="en-GB" sz="1600" dirty="0">
              <a:latin typeface="Arial" panose="020B0604020202020204" pitchFamily="34" charset="0"/>
              <a:cs typeface="Arial" panose="020B0604020202020204" pitchFamily="34" charset="0"/>
            </a:endParaRPr>
          </a:p>
        </p:txBody>
      </p:sp>
      <p:sp>
        <p:nvSpPr>
          <p:cNvPr id="12" name="Rechteck 11"/>
          <p:cNvSpPr/>
          <p:nvPr/>
        </p:nvSpPr>
        <p:spPr>
          <a:xfrm>
            <a:off x="6109045" y="4261139"/>
            <a:ext cx="5208695" cy="861774"/>
          </a:xfrm>
          <a:prstGeom prst="rect">
            <a:avLst/>
          </a:prstGeom>
        </p:spPr>
        <p:txBody>
          <a:bodyPr wrap="square">
            <a:spAutoFit/>
          </a:bodyPr>
          <a:lstStyle/>
          <a:p>
            <a:pPr marL="285750" indent="-285750">
              <a:buFont typeface="Arial" panose="020B0604020202020204" pitchFamily="34" charset="0"/>
              <a:buChar char="•"/>
            </a:pPr>
            <a:r>
              <a:rPr lang="de-DE" sz="1600" dirty="0">
                <a:latin typeface="Arial" panose="020B0604020202020204" pitchFamily="34" charset="0"/>
                <a:cs typeface="Arial" panose="020B0604020202020204" pitchFamily="34" charset="0"/>
              </a:rPr>
              <a:t>Aufgreifen von </a:t>
            </a:r>
            <a:r>
              <a:rPr lang="de-DE" sz="1600" dirty="0" err="1">
                <a:latin typeface="Arial" panose="020B0604020202020204" pitchFamily="34" charset="0"/>
                <a:cs typeface="Arial" panose="020B0604020202020204" pitchFamily="34" charset="0"/>
              </a:rPr>
              <a:t>Lernendendenken</a:t>
            </a:r>
            <a:r>
              <a:rPr lang="de-DE" sz="16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de-DE" sz="1600" dirty="0">
                <a:latin typeface="Arial" panose="020B0604020202020204" pitchFamily="34" charset="0"/>
                <a:cs typeface="Arial" panose="020B0604020202020204" pitchFamily="34" charset="0"/>
              </a:rPr>
              <a:t>Adaptives Üben durch inhaltsbezogenes Feedback</a:t>
            </a:r>
          </a:p>
          <a:p>
            <a:pPr marL="285750" indent="-285750">
              <a:buFont typeface="Arial" panose="020B0604020202020204" pitchFamily="34" charset="0"/>
              <a:buChar char="•"/>
            </a:pPr>
            <a:r>
              <a:rPr lang="de-DE" sz="1600" dirty="0">
                <a:latin typeface="Arial" panose="020B0604020202020204" pitchFamily="34" charset="0"/>
                <a:cs typeface="Arial" panose="020B0604020202020204" pitchFamily="34" charset="0"/>
              </a:rPr>
              <a:t>Formatives Assessment</a:t>
            </a:r>
            <a:endParaRPr lang="en-GB" sz="1600" dirty="0">
              <a:latin typeface="Arial" panose="020B0604020202020204" pitchFamily="34" charset="0"/>
              <a:cs typeface="Arial" panose="020B0604020202020204" pitchFamily="34" charset="0"/>
            </a:endParaRPr>
          </a:p>
        </p:txBody>
      </p:sp>
      <p:sp>
        <p:nvSpPr>
          <p:cNvPr id="13" name="Rechteck 12"/>
          <p:cNvSpPr/>
          <p:nvPr/>
        </p:nvSpPr>
        <p:spPr>
          <a:xfrm>
            <a:off x="6109045" y="5402661"/>
            <a:ext cx="5197895" cy="584775"/>
          </a:xfrm>
          <a:prstGeom prst="rect">
            <a:avLst/>
          </a:prstGeom>
        </p:spPr>
        <p:txBody>
          <a:bodyPr wrap="square">
            <a:spAutoFit/>
          </a:bodyPr>
          <a:lstStyle/>
          <a:p>
            <a:pPr marL="285750" indent="-285750">
              <a:buFont typeface="Arial" panose="020B0604020202020204" pitchFamily="34" charset="0"/>
              <a:buChar char="•"/>
            </a:pPr>
            <a:r>
              <a:rPr lang="de-DE" sz="1600" dirty="0">
                <a:latin typeface="Arial" panose="020B0604020202020204" pitchFamily="34" charset="0"/>
                <a:cs typeface="Arial" panose="020B0604020202020204" pitchFamily="34" charset="0"/>
              </a:rPr>
              <a:t>Reichhaltige Diskursanregung</a:t>
            </a:r>
          </a:p>
          <a:p>
            <a:pPr marL="285750" indent="-285750">
              <a:buFont typeface="Arial" panose="020B0604020202020204" pitchFamily="34" charset="0"/>
              <a:buChar char="•"/>
            </a:pPr>
            <a:r>
              <a:rPr lang="de-DE" sz="1600" dirty="0">
                <a:latin typeface="Arial" panose="020B0604020202020204" pitchFamily="34" charset="0"/>
                <a:cs typeface="Arial" panose="020B0604020202020204" pitchFamily="34" charset="0"/>
              </a:rPr>
              <a:t>Sprachbildung</a:t>
            </a:r>
            <a:endParaRPr lang="en-GB" sz="1600" dirty="0">
              <a:latin typeface="Arial" panose="020B0604020202020204" pitchFamily="34" charset="0"/>
              <a:cs typeface="Arial" panose="020B0604020202020204" pitchFamily="34" charset="0"/>
            </a:endParaRPr>
          </a:p>
        </p:txBody>
      </p:sp>
      <p:sp>
        <p:nvSpPr>
          <p:cNvPr id="14" name="Textfeld 13"/>
          <p:cNvSpPr txBox="1"/>
          <p:nvPr/>
        </p:nvSpPr>
        <p:spPr>
          <a:xfrm>
            <a:off x="6109045" y="2270122"/>
            <a:ext cx="5208695" cy="830997"/>
          </a:xfrm>
          <a:prstGeom prst="rect">
            <a:avLst/>
          </a:prstGeom>
          <a:noFill/>
        </p:spPr>
        <p:txBody>
          <a:bodyPr wrap="square" rtlCol="0">
            <a:spAutoFit/>
          </a:bodyPr>
          <a:lstStyle/>
          <a:p>
            <a:pPr marL="285750" indent="-285750">
              <a:buFont typeface="Arial" panose="020B0604020202020204" pitchFamily="34" charset="0"/>
              <a:buChar char="•"/>
            </a:pPr>
            <a:r>
              <a:rPr lang="de-DE" sz="1600" dirty="0">
                <a:latin typeface="Arial" panose="020B0604020202020204" pitchFamily="34" charset="0"/>
                <a:cs typeface="Arial" panose="020B0604020202020204" pitchFamily="34" charset="0"/>
              </a:rPr>
              <a:t>Aufeinander aufbauende Einheiten und Module</a:t>
            </a:r>
          </a:p>
          <a:p>
            <a:pPr marL="285750" indent="-285750">
              <a:buFont typeface="Arial" panose="020B0604020202020204" pitchFamily="34" charset="0"/>
              <a:buChar char="•"/>
            </a:pPr>
            <a:r>
              <a:rPr lang="de-DE" sz="1600" dirty="0">
                <a:latin typeface="Arial" panose="020B0604020202020204" pitchFamily="34" charset="0"/>
                <a:cs typeface="Arial" panose="020B0604020202020204" pitchFamily="34" charset="0"/>
              </a:rPr>
              <a:t>Wiederverwendung und Weiterentwicklung strukturgleicher Darstellungen </a:t>
            </a:r>
            <a:endParaRPr lang="en-GB" sz="1600" dirty="0">
              <a:latin typeface="Arial" panose="020B0604020202020204" pitchFamily="34" charset="0"/>
              <a:cs typeface="Arial" panose="020B0604020202020204" pitchFamily="34" charset="0"/>
            </a:endParaRPr>
          </a:p>
        </p:txBody>
      </p:sp>
      <p:sp>
        <p:nvSpPr>
          <p:cNvPr id="3" name="Titel 2">
            <a:extLst>
              <a:ext uri="{FF2B5EF4-FFF2-40B4-BE49-F238E27FC236}">
                <a16:creationId xmlns:a16="http://schemas.microsoft.com/office/drawing/2014/main" id="{1481CCE0-FDA9-A868-F5CF-D46F251B0315}"/>
              </a:ext>
            </a:extLst>
          </p:cNvPr>
          <p:cNvSpPr>
            <a:spLocks noGrp="1"/>
          </p:cNvSpPr>
          <p:nvPr>
            <p:ph type="title"/>
          </p:nvPr>
        </p:nvSpPr>
        <p:spPr/>
        <p:txBody>
          <a:bodyPr>
            <a:normAutofit/>
          </a:bodyPr>
          <a:lstStyle/>
          <a:p>
            <a:r>
              <a:rPr lang="de-DE" dirty="0"/>
              <a:t>Zentrale Gestaltungsprinzipien</a:t>
            </a:r>
          </a:p>
        </p:txBody>
      </p:sp>
      <p:grpSp>
        <p:nvGrpSpPr>
          <p:cNvPr id="5" name="Gruppieren 4">
            <a:extLst>
              <a:ext uri="{FF2B5EF4-FFF2-40B4-BE49-F238E27FC236}">
                <a16:creationId xmlns:a16="http://schemas.microsoft.com/office/drawing/2014/main" id="{8997AD5E-5121-9FBE-A0AD-9DE47BC3B6C9}"/>
              </a:ext>
            </a:extLst>
          </p:cNvPr>
          <p:cNvGrpSpPr/>
          <p:nvPr/>
        </p:nvGrpSpPr>
        <p:grpSpPr>
          <a:xfrm>
            <a:off x="1461898" y="5341491"/>
            <a:ext cx="4417906" cy="684000"/>
            <a:chOff x="1145471" y="5316938"/>
            <a:chExt cx="4417906" cy="684000"/>
          </a:xfrm>
        </p:grpSpPr>
        <p:sp>
          <p:nvSpPr>
            <p:cNvPr id="6" name="Abgerundetes Rechteck 26">
              <a:extLst>
                <a:ext uri="{FF2B5EF4-FFF2-40B4-BE49-F238E27FC236}">
                  <a16:creationId xmlns:a16="http://schemas.microsoft.com/office/drawing/2014/main" id="{24A0A84C-D9B0-DC5C-E006-2DC347FBA4FE}"/>
                </a:ext>
              </a:extLst>
            </p:cNvPr>
            <p:cNvSpPr/>
            <p:nvPr/>
          </p:nvSpPr>
          <p:spPr bwMode="auto">
            <a:xfrm>
              <a:off x="1464275" y="5366551"/>
              <a:ext cx="4099102" cy="584775"/>
            </a:xfrm>
            <a:prstGeom prst="roundRect">
              <a:avLst>
                <a:gd name="adj" fmla="val 16466"/>
              </a:avLst>
            </a:prstGeom>
            <a:solidFill>
              <a:srgbClr val="CBE3E7"/>
            </a:solidFill>
            <a:ln w="9525" cap="flat" cmpd="sng" algn="ctr">
              <a:noFill/>
              <a:prstDash val="solid"/>
              <a:round/>
              <a:headEnd type="none" w="med" len="med"/>
              <a:tailEnd type="none" w="med" len="med"/>
            </a:ln>
            <a:effectLst/>
          </p:spPr>
          <p:txBody>
            <a:bodyPr vert="horz" wrap="square" lIns="432000" tIns="0" rIns="108000" bIns="0" numCol="1" rtlCol="0" anchor="ctr" anchorCtr="0" compatLnSpc="1">
              <a:prstTxWarp prst="textNoShape">
                <a:avLst/>
              </a:prstTxWarp>
            </a:bodyPr>
            <a:lstStyle/>
            <a:p>
              <a:r>
                <a:rPr lang="de-DE" sz="1600" b="1" dirty="0">
                  <a:solidFill>
                    <a:srgbClr val="327A86"/>
                  </a:solidFill>
                  <a:latin typeface="Calibri"/>
                  <a:ea typeface="ＭＳ Ｐゴシック" charset="-128"/>
                  <a:cs typeface="Calibri"/>
                </a:rPr>
                <a:t>Kommunikationsförderung</a:t>
              </a:r>
              <a:r>
                <a:rPr lang="de-DE" sz="1400" b="1" dirty="0">
                  <a:solidFill>
                    <a:srgbClr val="327A86"/>
                  </a:solidFill>
                  <a:latin typeface="Calibri"/>
                  <a:ea typeface="ＭＳ Ｐゴシック" charset="-128"/>
                  <a:cs typeface="Calibri"/>
                </a:rPr>
                <a:t>:</a:t>
              </a:r>
              <a:br>
                <a:rPr lang="de-DE" sz="1400" b="1" dirty="0">
                  <a:solidFill>
                    <a:srgbClr val="327A86"/>
                  </a:solidFill>
                  <a:latin typeface="Calibri"/>
                  <a:ea typeface="ＭＳ Ｐゴシック" charset="-128"/>
                  <a:cs typeface="Calibri"/>
                </a:rPr>
              </a:br>
              <a:r>
                <a:rPr lang="de-DE" sz="1400" dirty="0">
                  <a:solidFill>
                    <a:srgbClr val="327A86"/>
                  </a:solidFill>
                  <a:latin typeface="Calibri" panose="020F0502020204030204" pitchFamily="34" charset="0"/>
                  <a:ea typeface="Calibri" panose="020F0502020204030204" pitchFamily="34" charset="0"/>
                  <a:cs typeface="Calibri" panose="020F0502020204030204" pitchFamily="34" charset="0"/>
                </a:rPr>
                <a:t>Über Mathematik sprechen</a:t>
              </a:r>
            </a:p>
          </p:txBody>
        </p:sp>
        <p:pic>
          <p:nvPicPr>
            <p:cNvPr id="7" name="Grafik 8">
              <a:extLst>
                <a:ext uri="{FF2B5EF4-FFF2-40B4-BE49-F238E27FC236}">
                  <a16:creationId xmlns:a16="http://schemas.microsoft.com/office/drawing/2014/main" id="{61D7CF42-24C3-1F58-3A4E-32FCDF6C0FE9}"/>
                </a:ext>
              </a:extLst>
            </p:cNvPr>
            <p:cNvPicPr>
              <a:picLocks noChangeAspect="1"/>
            </p:cNvPicPr>
            <p:nvPr/>
          </p:nvPicPr>
          <p:blipFill>
            <a:blip r:embed="rId3"/>
            <a:stretch>
              <a:fillRect/>
            </a:stretch>
          </p:blipFill>
          <p:spPr bwMode="auto">
            <a:xfrm>
              <a:off x="1145471" y="5316938"/>
              <a:ext cx="684000" cy="684000"/>
            </a:xfrm>
            <a:prstGeom prst="rect">
              <a:avLst/>
            </a:prstGeom>
            <a:effectLst>
              <a:outerShdw blurRad="50800" dist="38100" dir="2700000" algn="tl" rotWithShape="0">
                <a:schemeClr val="tx2">
                  <a:alpha val="40000"/>
                </a:schemeClr>
              </a:outerShdw>
            </a:effectLst>
          </p:spPr>
        </p:pic>
      </p:grpSp>
      <p:grpSp>
        <p:nvGrpSpPr>
          <p:cNvPr id="8" name="Gruppieren 7">
            <a:extLst>
              <a:ext uri="{FF2B5EF4-FFF2-40B4-BE49-F238E27FC236}">
                <a16:creationId xmlns:a16="http://schemas.microsoft.com/office/drawing/2014/main" id="{19797A59-85C2-CDE7-0BFF-AD2BD4B0CB82}"/>
              </a:ext>
            </a:extLst>
          </p:cNvPr>
          <p:cNvGrpSpPr/>
          <p:nvPr/>
        </p:nvGrpSpPr>
        <p:grpSpPr>
          <a:xfrm>
            <a:off x="1461898" y="3334225"/>
            <a:ext cx="4417906" cy="684000"/>
            <a:chOff x="1145471" y="1960685"/>
            <a:chExt cx="4417906" cy="684000"/>
          </a:xfrm>
        </p:grpSpPr>
        <p:sp>
          <p:nvSpPr>
            <p:cNvPr id="9" name="Abgerundetes Rechteck 32">
              <a:extLst>
                <a:ext uri="{FF2B5EF4-FFF2-40B4-BE49-F238E27FC236}">
                  <a16:creationId xmlns:a16="http://schemas.microsoft.com/office/drawing/2014/main" id="{E8E000EC-9AAC-0467-9B11-01D2DDC54C80}"/>
                </a:ext>
              </a:extLst>
            </p:cNvPr>
            <p:cNvSpPr/>
            <p:nvPr/>
          </p:nvSpPr>
          <p:spPr bwMode="auto">
            <a:xfrm>
              <a:off x="1464275" y="2010298"/>
              <a:ext cx="4099102" cy="584775"/>
            </a:xfrm>
            <a:prstGeom prst="roundRect">
              <a:avLst>
                <a:gd name="adj" fmla="val 16466"/>
              </a:avLst>
            </a:prstGeom>
            <a:solidFill>
              <a:srgbClr val="CBE3E7"/>
            </a:solidFill>
            <a:ln w="9525" cap="flat" cmpd="sng" algn="ctr">
              <a:noFill/>
              <a:prstDash val="solid"/>
              <a:round/>
              <a:headEnd type="none" w="med" len="med"/>
              <a:tailEnd type="none" w="med" len="med"/>
            </a:ln>
            <a:effectLst/>
          </p:spPr>
          <p:txBody>
            <a:bodyPr vert="horz" wrap="square" lIns="432000" tIns="0" rIns="108000" bIns="0" numCol="1" rtlCol="0" anchor="ctr" anchorCtr="0" compatLnSpc="1">
              <a:prstTxWarp prst="textNoShape">
                <a:avLst/>
              </a:prstTxWarp>
            </a:bodyPr>
            <a:lstStyle/>
            <a:p>
              <a:pPr indent="-9525"/>
              <a:r>
                <a:rPr lang="de-DE" sz="1600" b="1" dirty="0">
                  <a:solidFill>
                    <a:srgbClr val="327A86"/>
                  </a:solidFill>
                  <a:latin typeface="Calibri"/>
                  <a:ea typeface="ＭＳ Ｐゴシック" charset="-128"/>
                  <a:cs typeface="Calibri"/>
                </a:rPr>
                <a:t>Kognitive Aktivierung</a:t>
              </a:r>
              <a:r>
                <a:rPr lang="de-DE" sz="1400" b="1" dirty="0">
                  <a:solidFill>
                    <a:srgbClr val="327A86"/>
                  </a:solidFill>
                  <a:latin typeface="Calibri"/>
                  <a:ea typeface="ＭＳ Ｐゴシック" charset="-128"/>
                  <a:cs typeface="Calibri"/>
                </a:rPr>
                <a:t>:</a:t>
              </a:r>
              <a:br>
                <a:rPr lang="de-DE" sz="1400" b="1" dirty="0">
                  <a:solidFill>
                    <a:srgbClr val="327A86"/>
                  </a:solidFill>
                  <a:latin typeface="Calibri"/>
                  <a:ea typeface="ＭＳ Ｐゴシック" charset="-128"/>
                  <a:cs typeface="Calibri"/>
                </a:rPr>
              </a:br>
              <a:r>
                <a:rPr lang="de-DE" sz="1400" dirty="0">
                  <a:solidFill>
                    <a:srgbClr val="327A86"/>
                  </a:solidFill>
                  <a:latin typeface="Calibri" panose="020F0502020204030204" pitchFamily="34" charset="0"/>
                  <a:ea typeface="Calibri" panose="020F0502020204030204" pitchFamily="34" charset="0"/>
                  <a:cs typeface="Calibri" panose="020F0502020204030204" pitchFamily="34" charset="0"/>
                </a:rPr>
                <a:t>Aktive Lernprozesse anregen</a:t>
              </a:r>
            </a:p>
          </p:txBody>
        </p:sp>
        <p:pic>
          <p:nvPicPr>
            <p:cNvPr id="11" name="Grafik 10">
              <a:extLst>
                <a:ext uri="{FF2B5EF4-FFF2-40B4-BE49-F238E27FC236}">
                  <a16:creationId xmlns:a16="http://schemas.microsoft.com/office/drawing/2014/main" id="{EF6BB69D-ED9A-2CE1-75C3-13EE5ADFF299}"/>
                </a:ext>
              </a:extLst>
            </p:cNvPr>
            <p:cNvPicPr>
              <a:picLocks noChangeAspect="1"/>
            </p:cNvPicPr>
            <p:nvPr/>
          </p:nvPicPr>
          <p:blipFill>
            <a:blip r:embed="rId4"/>
            <a:stretch>
              <a:fillRect/>
            </a:stretch>
          </p:blipFill>
          <p:spPr bwMode="auto">
            <a:xfrm>
              <a:off x="1145471" y="1960685"/>
              <a:ext cx="684000" cy="684000"/>
            </a:xfrm>
            <a:prstGeom prst="rect">
              <a:avLst/>
            </a:prstGeom>
            <a:effectLst>
              <a:outerShdw blurRad="50800" dist="38100" dir="2700000" algn="tl" rotWithShape="0">
                <a:schemeClr val="tx2">
                  <a:alpha val="40000"/>
                </a:schemeClr>
              </a:outerShdw>
            </a:effectLst>
          </p:spPr>
        </p:pic>
      </p:grpSp>
      <p:grpSp>
        <p:nvGrpSpPr>
          <p:cNvPr id="15" name="Gruppieren 14">
            <a:extLst>
              <a:ext uri="{FF2B5EF4-FFF2-40B4-BE49-F238E27FC236}">
                <a16:creationId xmlns:a16="http://schemas.microsoft.com/office/drawing/2014/main" id="{2CC2AE0C-842C-F5E5-643E-4E8C1ACE171A}"/>
              </a:ext>
            </a:extLst>
          </p:cNvPr>
          <p:cNvGrpSpPr/>
          <p:nvPr/>
        </p:nvGrpSpPr>
        <p:grpSpPr>
          <a:xfrm>
            <a:off x="1461898" y="2330592"/>
            <a:ext cx="4417906" cy="684000"/>
            <a:chOff x="1145471" y="2796658"/>
            <a:chExt cx="4417906" cy="684000"/>
          </a:xfrm>
        </p:grpSpPr>
        <p:sp>
          <p:nvSpPr>
            <p:cNvPr id="16" name="Abgerundetes Rechteck 35">
              <a:extLst>
                <a:ext uri="{FF2B5EF4-FFF2-40B4-BE49-F238E27FC236}">
                  <a16:creationId xmlns:a16="http://schemas.microsoft.com/office/drawing/2014/main" id="{0D8E0273-33B9-BEB9-41BC-2A3FBB698A20}"/>
                </a:ext>
              </a:extLst>
            </p:cNvPr>
            <p:cNvSpPr/>
            <p:nvPr/>
          </p:nvSpPr>
          <p:spPr bwMode="auto">
            <a:xfrm>
              <a:off x="1464274" y="2846271"/>
              <a:ext cx="4099103" cy="584775"/>
            </a:xfrm>
            <a:prstGeom prst="roundRect">
              <a:avLst>
                <a:gd name="adj" fmla="val 16466"/>
              </a:avLst>
            </a:prstGeom>
            <a:solidFill>
              <a:srgbClr val="CBE3E7"/>
            </a:solidFill>
            <a:ln w="9525" cap="flat" cmpd="sng" algn="ctr">
              <a:noFill/>
              <a:prstDash val="solid"/>
              <a:round/>
              <a:headEnd type="none" w="med" len="med"/>
              <a:tailEnd type="none" w="med" len="med"/>
            </a:ln>
            <a:effectLst/>
          </p:spPr>
          <p:txBody>
            <a:bodyPr vert="horz" wrap="square" lIns="432000" tIns="0" rIns="108000" bIns="0" numCol="1" rtlCol="0" anchor="ctr" anchorCtr="0" compatLnSpc="1">
              <a:prstTxWarp prst="textNoShape">
                <a:avLst/>
              </a:prstTxWarp>
            </a:bodyPr>
            <a:lstStyle/>
            <a:p>
              <a:r>
                <a:rPr lang="de-DE" sz="1600" b="1" dirty="0">
                  <a:solidFill>
                    <a:srgbClr val="327A86"/>
                  </a:solidFill>
                  <a:latin typeface="Calibri"/>
                  <a:ea typeface="ＭＳ Ｐゴシック" charset="-128"/>
                  <a:cs typeface="Calibri"/>
                </a:rPr>
                <a:t>Durchgängigkeit</a:t>
              </a:r>
              <a:r>
                <a:rPr lang="de-DE" sz="1400" b="1" dirty="0">
                  <a:solidFill>
                    <a:srgbClr val="327A86"/>
                  </a:solidFill>
                  <a:latin typeface="Calibri"/>
                  <a:ea typeface="ＭＳ Ｐゴシック" charset="-128"/>
                  <a:cs typeface="Calibri"/>
                </a:rPr>
                <a:t>:</a:t>
              </a:r>
              <a:r>
                <a:rPr lang="de-DE" sz="1400" dirty="0">
                  <a:solidFill>
                    <a:srgbClr val="327A86"/>
                  </a:solidFill>
                  <a:latin typeface="Calibri"/>
                  <a:ea typeface="ＭＳ Ｐゴシック" charset="-128"/>
                  <a:cs typeface="Calibri"/>
                </a:rPr>
                <a:t> </a:t>
              </a:r>
              <a:br>
                <a:rPr lang="de-DE" sz="1400" dirty="0">
                  <a:solidFill>
                    <a:srgbClr val="327A86"/>
                  </a:solidFill>
                  <a:latin typeface="Calibri"/>
                  <a:ea typeface="ＭＳ Ｐゴシック" charset="-128"/>
                  <a:cs typeface="Calibri"/>
                </a:rPr>
              </a:br>
              <a:r>
                <a:rPr lang="de-DE" sz="1400" dirty="0">
                  <a:solidFill>
                    <a:srgbClr val="327A86"/>
                  </a:solidFill>
                  <a:latin typeface="Calibri"/>
                  <a:cs typeface="Calibri"/>
                </a:rPr>
                <a:t>Langfristiges Lernen ermöglichen</a:t>
              </a:r>
            </a:p>
          </p:txBody>
        </p:sp>
        <p:pic>
          <p:nvPicPr>
            <p:cNvPr id="17" name="Grafik 9">
              <a:extLst>
                <a:ext uri="{FF2B5EF4-FFF2-40B4-BE49-F238E27FC236}">
                  <a16:creationId xmlns:a16="http://schemas.microsoft.com/office/drawing/2014/main" id="{DAB39B24-5B26-ABA0-262C-E16BC1D2424F}"/>
                </a:ext>
              </a:extLst>
            </p:cNvPr>
            <p:cNvPicPr>
              <a:picLocks noChangeAspect="1"/>
            </p:cNvPicPr>
            <p:nvPr/>
          </p:nvPicPr>
          <p:blipFill>
            <a:blip r:embed="rId5"/>
            <a:stretch>
              <a:fillRect/>
            </a:stretch>
          </p:blipFill>
          <p:spPr bwMode="auto">
            <a:xfrm>
              <a:off x="1145471" y="2796658"/>
              <a:ext cx="684000" cy="684000"/>
            </a:xfrm>
            <a:prstGeom prst="rect">
              <a:avLst/>
            </a:prstGeom>
            <a:effectLst>
              <a:outerShdw blurRad="50800" dist="38100" dir="2700000" algn="tl" rotWithShape="0">
                <a:schemeClr val="tx2">
                  <a:alpha val="40000"/>
                </a:schemeClr>
              </a:outerShdw>
            </a:effectLst>
          </p:spPr>
        </p:pic>
      </p:grpSp>
      <p:grpSp>
        <p:nvGrpSpPr>
          <p:cNvPr id="18" name="Gruppieren 17">
            <a:extLst>
              <a:ext uri="{FF2B5EF4-FFF2-40B4-BE49-F238E27FC236}">
                <a16:creationId xmlns:a16="http://schemas.microsoft.com/office/drawing/2014/main" id="{CCBB1E85-AFFD-1BBB-7ACF-69A5199F424E}"/>
              </a:ext>
            </a:extLst>
          </p:cNvPr>
          <p:cNvGrpSpPr/>
          <p:nvPr/>
        </p:nvGrpSpPr>
        <p:grpSpPr>
          <a:xfrm>
            <a:off x="1461898" y="1376572"/>
            <a:ext cx="4417907" cy="684000"/>
            <a:chOff x="1145471" y="3633588"/>
            <a:chExt cx="4417907" cy="684000"/>
          </a:xfrm>
        </p:grpSpPr>
        <p:sp>
          <p:nvSpPr>
            <p:cNvPr id="19" name="Abgerundetes Rechteck 29">
              <a:extLst>
                <a:ext uri="{FF2B5EF4-FFF2-40B4-BE49-F238E27FC236}">
                  <a16:creationId xmlns:a16="http://schemas.microsoft.com/office/drawing/2014/main" id="{3880E067-49F0-A912-FA61-4D8C3403ADD6}"/>
                </a:ext>
              </a:extLst>
            </p:cNvPr>
            <p:cNvSpPr/>
            <p:nvPr/>
          </p:nvSpPr>
          <p:spPr bwMode="auto">
            <a:xfrm>
              <a:off x="1464274" y="3683201"/>
              <a:ext cx="4099104" cy="584775"/>
            </a:xfrm>
            <a:prstGeom prst="roundRect">
              <a:avLst>
                <a:gd name="adj" fmla="val 16466"/>
              </a:avLst>
            </a:prstGeom>
            <a:solidFill>
              <a:srgbClr val="CBE3E7"/>
            </a:solidFill>
            <a:ln w="9525" cap="flat" cmpd="sng" algn="ctr">
              <a:noFill/>
              <a:prstDash val="solid"/>
              <a:round/>
              <a:headEnd type="none" w="med" len="med"/>
              <a:tailEnd type="none" w="med" len="med"/>
            </a:ln>
            <a:effectLst/>
          </p:spPr>
          <p:txBody>
            <a:bodyPr vert="horz" wrap="square" lIns="432000" tIns="0" rIns="108000" bIns="0" numCol="1" rtlCol="0" anchor="ctr" anchorCtr="0" compatLnSpc="1">
              <a:prstTxWarp prst="textNoShape">
                <a:avLst/>
              </a:prstTxWarp>
            </a:bodyPr>
            <a:lstStyle/>
            <a:p>
              <a:r>
                <a:rPr lang="de-DE" sz="1600" b="1" dirty="0" err="1">
                  <a:solidFill>
                    <a:srgbClr val="327A86"/>
                  </a:solidFill>
                  <a:latin typeface="Calibri"/>
                  <a:cs typeface="Calibri"/>
                </a:rPr>
                <a:t>Verstehensorientierung</a:t>
              </a:r>
              <a:r>
                <a:rPr lang="de-DE" sz="1400" b="1" dirty="0">
                  <a:solidFill>
                    <a:srgbClr val="327A86"/>
                  </a:solidFill>
                  <a:latin typeface="Calibri"/>
                  <a:cs typeface="Calibri"/>
                </a:rPr>
                <a:t>:</a:t>
              </a:r>
            </a:p>
            <a:p>
              <a:r>
                <a:rPr lang="de-DE" sz="1400" dirty="0">
                  <a:solidFill>
                    <a:srgbClr val="327A86"/>
                  </a:solidFill>
                  <a:latin typeface="Calibri" panose="020F0502020204030204" pitchFamily="34" charset="0"/>
                  <a:ea typeface="Calibri" panose="020F0502020204030204" pitchFamily="34" charset="0"/>
                  <a:cs typeface="Calibri" panose="020F0502020204030204" pitchFamily="34" charset="0"/>
                </a:rPr>
                <a:t>Konzepte und Verfahren/Strategien grundlegen</a:t>
              </a:r>
            </a:p>
          </p:txBody>
        </p:sp>
        <p:pic>
          <p:nvPicPr>
            <p:cNvPr id="20" name="Grafik 19">
              <a:extLst>
                <a:ext uri="{FF2B5EF4-FFF2-40B4-BE49-F238E27FC236}">
                  <a16:creationId xmlns:a16="http://schemas.microsoft.com/office/drawing/2014/main" id="{493B72AC-F115-60DF-F971-C1A1CA19F44B}"/>
                </a:ext>
              </a:extLst>
            </p:cNvPr>
            <p:cNvPicPr>
              <a:picLocks noChangeAspect="1"/>
            </p:cNvPicPr>
            <p:nvPr/>
          </p:nvPicPr>
          <p:blipFill>
            <a:blip r:embed="rId6"/>
            <a:stretch>
              <a:fillRect/>
            </a:stretch>
          </p:blipFill>
          <p:spPr bwMode="auto">
            <a:xfrm>
              <a:off x="1145471" y="3633588"/>
              <a:ext cx="684000" cy="684000"/>
            </a:xfrm>
            <a:prstGeom prst="rect">
              <a:avLst/>
            </a:prstGeom>
            <a:effectLst>
              <a:outerShdw blurRad="50800" dist="38100" dir="2700000" algn="tl" rotWithShape="0">
                <a:schemeClr val="tx2">
                  <a:alpha val="40000"/>
                </a:schemeClr>
              </a:outerShdw>
            </a:effectLst>
          </p:spPr>
        </p:pic>
      </p:grpSp>
      <p:grpSp>
        <p:nvGrpSpPr>
          <p:cNvPr id="21" name="Gruppieren 20">
            <a:extLst>
              <a:ext uri="{FF2B5EF4-FFF2-40B4-BE49-F238E27FC236}">
                <a16:creationId xmlns:a16="http://schemas.microsoft.com/office/drawing/2014/main" id="{BE2990D6-26FF-DD07-FFD1-E9EDC59B9CAE}"/>
              </a:ext>
            </a:extLst>
          </p:cNvPr>
          <p:cNvGrpSpPr/>
          <p:nvPr/>
        </p:nvGrpSpPr>
        <p:grpSpPr>
          <a:xfrm>
            <a:off x="1461898" y="4337858"/>
            <a:ext cx="4417906" cy="684000"/>
            <a:chOff x="1145471" y="4470519"/>
            <a:chExt cx="4417906" cy="684000"/>
          </a:xfrm>
        </p:grpSpPr>
        <p:sp>
          <p:nvSpPr>
            <p:cNvPr id="22" name="Abgerundetes Rechteck 22">
              <a:extLst>
                <a:ext uri="{FF2B5EF4-FFF2-40B4-BE49-F238E27FC236}">
                  <a16:creationId xmlns:a16="http://schemas.microsoft.com/office/drawing/2014/main" id="{E108DED9-D4C2-2E31-72B6-F2DD3BFDCB08}"/>
                </a:ext>
              </a:extLst>
            </p:cNvPr>
            <p:cNvSpPr/>
            <p:nvPr/>
          </p:nvSpPr>
          <p:spPr bwMode="auto">
            <a:xfrm>
              <a:off x="1464275" y="4520132"/>
              <a:ext cx="4099102" cy="584775"/>
            </a:xfrm>
            <a:prstGeom prst="roundRect">
              <a:avLst>
                <a:gd name="adj" fmla="val 16466"/>
              </a:avLst>
            </a:prstGeom>
            <a:solidFill>
              <a:srgbClr val="CBE3E7"/>
            </a:solidFill>
            <a:ln w="9525" cap="flat" cmpd="sng" algn="ctr">
              <a:noFill/>
              <a:prstDash val="solid"/>
              <a:round/>
              <a:headEnd type="none" w="med" len="med"/>
              <a:tailEnd type="none" w="med" len="med"/>
            </a:ln>
            <a:effectLst/>
          </p:spPr>
          <p:txBody>
            <a:bodyPr vert="horz" wrap="square" lIns="432000" tIns="0" rIns="108000" bIns="0" numCol="1" rtlCol="0" anchor="ctr" anchorCtr="0" compatLnSpc="1">
              <a:prstTxWarp prst="textNoShape">
                <a:avLst/>
              </a:prstTxWarp>
            </a:bodyPr>
            <a:lstStyle/>
            <a:p>
              <a:pPr indent="-9525"/>
              <a:r>
                <a:rPr lang="de-DE" sz="1600" b="1" dirty="0">
                  <a:solidFill>
                    <a:srgbClr val="327A86"/>
                  </a:solidFill>
                  <a:latin typeface="Calibri"/>
                  <a:ea typeface="ＭＳ Ｐゴシック" charset="-128"/>
                  <a:cs typeface="Calibri"/>
                </a:rPr>
                <a:t>Lernenden-Orientierung &amp; Adaptivität</a:t>
              </a:r>
              <a:r>
                <a:rPr lang="de-DE" sz="1400" b="1" dirty="0">
                  <a:solidFill>
                    <a:srgbClr val="327A86"/>
                  </a:solidFill>
                  <a:latin typeface="Calibri"/>
                  <a:ea typeface="ＭＳ Ｐゴシック" charset="-128"/>
                  <a:cs typeface="Calibri"/>
                </a:rPr>
                <a:t>:</a:t>
              </a:r>
              <a:br>
                <a:rPr lang="de-DE" sz="1400" dirty="0">
                  <a:solidFill>
                    <a:srgbClr val="327A86"/>
                  </a:solidFill>
                  <a:latin typeface="Calibri"/>
                  <a:ea typeface="ＭＳ Ｐゴシック" charset="-128"/>
                  <a:cs typeface="Calibri"/>
                </a:rPr>
              </a:br>
              <a:r>
                <a:rPr lang="de-DE" sz="1400" dirty="0">
                  <a:solidFill>
                    <a:srgbClr val="327A86"/>
                  </a:solidFill>
                  <a:latin typeface="Calibri" panose="020F0502020204030204" pitchFamily="34" charset="0"/>
                  <a:ea typeface="Calibri" panose="020F0502020204030204" pitchFamily="34" charset="0"/>
                  <a:cs typeface="Calibri" panose="020F0502020204030204" pitchFamily="34" charset="0"/>
                </a:rPr>
                <a:t>Lernstände aufgreifen</a:t>
              </a:r>
            </a:p>
          </p:txBody>
        </p:sp>
        <p:pic>
          <p:nvPicPr>
            <p:cNvPr id="23" name="Grafik 7">
              <a:extLst>
                <a:ext uri="{FF2B5EF4-FFF2-40B4-BE49-F238E27FC236}">
                  <a16:creationId xmlns:a16="http://schemas.microsoft.com/office/drawing/2014/main" id="{C432FF54-F31A-2C30-C507-E51DEE1D3912}"/>
                </a:ext>
              </a:extLst>
            </p:cNvPr>
            <p:cNvPicPr>
              <a:picLocks noChangeAspect="1"/>
            </p:cNvPicPr>
            <p:nvPr/>
          </p:nvPicPr>
          <p:blipFill>
            <a:blip r:embed="rId7"/>
            <a:stretch>
              <a:fillRect/>
            </a:stretch>
          </p:blipFill>
          <p:spPr bwMode="auto">
            <a:xfrm>
              <a:off x="1145471" y="4470519"/>
              <a:ext cx="684000" cy="684000"/>
            </a:xfrm>
            <a:prstGeom prst="rect">
              <a:avLst/>
            </a:prstGeom>
            <a:effectLst>
              <a:outerShdw blurRad="50800" dist="38100" dir="2700000" algn="tl" rotWithShape="0">
                <a:schemeClr val="tx2">
                  <a:alpha val="40000"/>
                </a:schemeClr>
              </a:outerShdw>
            </a:effectLst>
          </p:spPr>
        </p:pic>
      </p:grpSp>
      <p:sp>
        <p:nvSpPr>
          <p:cNvPr id="2" name="Textplatzhalter 3">
            <a:extLst>
              <a:ext uri="{FF2B5EF4-FFF2-40B4-BE49-F238E27FC236}">
                <a16:creationId xmlns:a16="http://schemas.microsoft.com/office/drawing/2014/main" id="{485B6218-4EA2-7E05-6519-A17840C3DF0F}"/>
              </a:ext>
            </a:extLst>
          </p:cNvPr>
          <p:cNvSpPr>
            <a:spLocks noGrp="1"/>
          </p:cNvSpPr>
          <p:nvPr>
            <p:ph type="body" sz="quarter" idx="13"/>
          </p:nvPr>
        </p:nvSpPr>
        <p:spPr>
          <a:xfrm>
            <a:off x="10464799" y="5891627"/>
            <a:ext cx="1860601" cy="445628"/>
          </a:xfrm>
        </p:spPr>
        <p:txBody>
          <a:bodyPr/>
          <a:lstStyle/>
          <a:p>
            <a:r>
              <a:rPr lang="de-DE" sz="1100" dirty="0">
                <a:solidFill>
                  <a:schemeClr val="bg1">
                    <a:lumMod val="65000"/>
                  </a:schemeClr>
                </a:solidFill>
              </a:rPr>
              <a:t>(Holzäpfel et al., 2024)</a:t>
            </a:r>
            <a:endParaRPr lang="de-DE" dirty="0"/>
          </a:p>
        </p:txBody>
      </p:sp>
    </p:spTree>
    <p:extLst>
      <p:ext uri="{BB962C8B-B14F-4D97-AF65-F5344CB8AC3E}">
        <p14:creationId xmlns:p14="http://schemas.microsoft.com/office/powerpoint/2010/main" val="42591014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P spid="12"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FD720C4-C8A1-9FB5-7900-EA1BDBF6FD19}"/>
              </a:ext>
            </a:extLst>
          </p:cNvPr>
          <p:cNvSpPr>
            <a:spLocks noGrp="1"/>
          </p:cNvSpPr>
          <p:nvPr>
            <p:ph type="title"/>
          </p:nvPr>
        </p:nvSpPr>
        <p:spPr/>
        <p:txBody>
          <a:bodyPr>
            <a:noAutofit/>
          </a:bodyPr>
          <a:lstStyle/>
          <a:p>
            <a:r>
              <a:rPr lang="de-DE" sz="2400" dirty="0"/>
              <a:t>Übersicht über die Module</a:t>
            </a:r>
          </a:p>
        </p:txBody>
      </p:sp>
      <p:sp>
        <p:nvSpPr>
          <p:cNvPr id="11" name="Textplatzhalter 10">
            <a:extLst>
              <a:ext uri="{FF2B5EF4-FFF2-40B4-BE49-F238E27FC236}">
                <a16:creationId xmlns:a16="http://schemas.microsoft.com/office/drawing/2014/main" id="{090955E5-D770-8C1B-7BC7-283B5E535B3C}"/>
              </a:ext>
            </a:extLst>
          </p:cNvPr>
          <p:cNvSpPr>
            <a:spLocks noGrp="1"/>
          </p:cNvSpPr>
          <p:nvPr>
            <p:ph type="body" sz="quarter" idx="14"/>
          </p:nvPr>
        </p:nvSpPr>
        <p:spPr/>
        <p:txBody>
          <a:bodyPr/>
          <a:lstStyle/>
          <a:p>
            <a:endParaRPr lang="de-DE"/>
          </a:p>
        </p:txBody>
      </p:sp>
      <p:sp>
        <p:nvSpPr>
          <p:cNvPr id="4" name="Abgerundetes Rechteck 3">
            <a:extLst>
              <a:ext uri="{FF2B5EF4-FFF2-40B4-BE49-F238E27FC236}">
                <a16:creationId xmlns:a16="http://schemas.microsoft.com/office/drawing/2014/main" id="{C2DCF693-A76E-05C5-B7A3-4BD6EC48F538}"/>
              </a:ext>
            </a:extLst>
          </p:cNvPr>
          <p:cNvSpPr/>
          <p:nvPr/>
        </p:nvSpPr>
        <p:spPr>
          <a:xfrm>
            <a:off x="593759" y="3592396"/>
            <a:ext cx="2730321" cy="486136"/>
          </a:xfrm>
          <a:prstGeom prst="roundRect">
            <a:avLst/>
          </a:prstGeom>
          <a:solidFill>
            <a:srgbClr val="327A86"/>
          </a:solidFill>
          <a:ln>
            <a:solidFill>
              <a:srgbClr val="45B6C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dirty="0">
                <a:latin typeface="Arial" panose="020B0604020202020204" pitchFamily="34" charset="0"/>
                <a:cs typeface="Arial" panose="020B0604020202020204" pitchFamily="34" charset="0"/>
              </a:rPr>
              <a:t>Malaufgaben im Alltag entdecken</a:t>
            </a:r>
          </a:p>
        </p:txBody>
      </p:sp>
      <p:sp>
        <p:nvSpPr>
          <p:cNvPr id="2" name="Abgerundetes Rechteck 1">
            <a:extLst>
              <a:ext uri="{FF2B5EF4-FFF2-40B4-BE49-F238E27FC236}">
                <a16:creationId xmlns:a16="http://schemas.microsoft.com/office/drawing/2014/main" id="{C7E4468B-CE0F-6202-5CA5-39F6E302433F}"/>
              </a:ext>
            </a:extLst>
          </p:cNvPr>
          <p:cNvSpPr/>
          <p:nvPr/>
        </p:nvSpPr>
        <p:spPr>
          <a:xfrm>
            <a:off x="4776847" y="2448146"/>
            <a:ext cx="2730321" cy="803825"/>
          </a:xfrm>
          <a:prstGeom prst="roundRect">
            <a:avLst/>
          </a:prstGeom>
          <a:solidFill>
            <a:srgbClr val="D0E9E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800" dirty="0">
                <a:solidFill>
                  <a:schemeClr val="tx1"/>
                </a:solidFill>
                <a:latin typeface="Arial" panose="020B0604020202020204" pitchFamily="34" charset="0"/>
                <a:cs typeface="Arial" panose="020B0604020202020204" pitchFamily="34" charset="0"/>
              </a:rPr>
              <a:t>Die Zahlen bis 1000 erkunden</a:t>
            </a:r>
            <a:endParaRPr lang="de-DE" dirty="0">
              <a:solidFill>
                <a:schemeClr val="tx1"/>
              </a:solidFill>
            </a:endParaRPr>
          </a:p>
        </p:txBody>
      </p:sp>
      <p:sp>
        <p:nvSpPr>
          <p:cNvPr id="12" name="Abgerundetes Rechteck 11">
            <a:extLst>
              <a:ext uri="{FF2B5EF4-FFF2-40B4-BE49-F238E27FC236}">
                <a16:creationId xmlns:a16="http://schemas.microsoft.com/office/drawing/2014/main" id="{946714D1-C28C-5C73-43EC-A50002220755}"/>
              </a:ext>
            </a:extLst>
          </p:cNvPr>
          <p:cNvSpPr/>
          <p:nvPr/>
        </p:nvSpPr>
        <p:spPr>
          <a:xfrm>
            <a:off x="593758" y="4348772"/>
            <a:ext cx="2730321" cy="486136"/>
          </a:xfrm>
          <a:prstGeom prst="roundRect">
            <a:avLst/>
          </a:prstGeom>
          <a:solidFill>
            <a:srgbClr val="327A86"/>
          </a:solidFill>
          <a:ln>
            <a:solidFill>
              <a:srgbClr val="45B6C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dirty="0">
                <a:latin typeface="Arial" panose="020B0604020202020204" pitchFamily="34" charset="0"/>
                <a:cs typeface="Arial" panose="020B0604020202020204" pitchFamily="34" charset="0"/>
              </a:rPr>
              <a:t>Malaufgaben darstellen</a:t>
            </a:r>
          </a:p>
        </p:txBody>
      </p:sp>
      <p:sp>
        <p:nvSpPr>
          <p:cNvPr id="14" name="Abgerundetes Rechteck 13">
            <a:extLst>
              <a:ext uri="{FF2B5EF4-FFF2-40B4-BE49-F238E27FC236}">
                <a16:creationId xmlns:a16="http://schemas.microsoft.com/office/drawing/2014/main" id="{00C329B2-DB33-04E5-2A1F-042F933397CC}"/>
              </a:ext>
            </a:extLst>
          </p:cNvPr>
          <p:cNvSpPr/>
          <p:nvPr/>
        </p:nvSpPr>
        <p:spPr>
          <a:xfrm>
            <a:off x="593758" y="5105149"/>
            <a:ext cx="2730321" cy="486136"/>
          </a:xfrm>
          <a:prstGeom prst="roundRect">
            <a:avLst/>
          </a:prstGeom>
          <a:solidFill>
            <a:srgbClr val="327A86"/>
          </a:solidFill>
          <a:ln>
            <a:solidFill>
              <a:srgbClr val="45B6C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dirty="0">
                <a:latin typeface="Arial" panose="020B0604020202020204" pitchFamily="34" charset="0"/>
                <a:cs typeface="Arial" panose="020B0604020202020204" pitchFamily="34" charset="0"/>
              </a:rPr>
              <a:t>Malaufgaben geschickt nutzen</a:t>
            </a:r>
          </a:p>
        </p:txBody>
      </p:sp>
      <p:sp>
        <p:nvSpPr>
          <p:cNvPr id="16" name="Abgerundetes Rechteck 15">
            <a:extLst>
              <a:ext uri="{FF2B5EF4-FFF2-40B4-BE49-F238E27FC236}">
                <a16:creationId xmlns:a16="http://schemas.microsoft.com/office/drawing/2014/main" id="{6063AFAF-DE98-5850-3893-297C23C38502}"/>
              </a:ext>
            </a:extLst>
          </p:cNvPr>
          <p:cNvSpPr/>
          <p:nvPr/>
        </p:nvSpPr>
        <p:spPr>
          <a:xfrm>
            <a:off x="593758" y="2448146"/>
            <a:ext cx="2730321" cy="803825"/>
          </a:xfrm>
          <a:prstGeom prst="roundRect">
            <a:avLst/>
          </a:prstGeom>
          <a:solidFill>
            <a:srgbClr val="D0E9E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800" dirty="0">
                <a:solidFill>
                  <a:schemeClr val="tx1"/>
                </a:solidFill>
                <a:latin typeface="Arial" panose="020B0604020202020204" pitchFamily="34" charset="0"/>
                <a:cs typeface="Arial" panose="020B0604020202020204" pitchFamily="34" charset="0"/>
              </a:rPr>
              <a:t>Multiplikation verstehen</a:t>
            </a:r>
            <a:endParaRPr lang="de-DE" dirty="0">
              <a:solidFill>
                <a:schemeClr val="tx1"/>
              </a:solidFill>
            </a:endParaRPr>
          </a:p>
        </p:txBody>
      </p:sp>
      <p:sp>
        <p:nvSpPr>
          <p:cNvPr id="18" name="Abgerundetes Rechteck 17">
            <a:extLst>
              <a:ext uri="{FF2B5EF4-FFF2-40B4-BE49-F238E27FC236}">
                <a16:creationId xmlns:a16="http://schemas.microsoft.com/office/drawing/2014/main" id="{B58B114C-DB28-6B89-9AD3-2C9344D94B36}"/>
              </a:ext>
            </a:extLst>
          </p:cNvPr>
          <p:cNvSpPr/>
          <p:nvPr/>
        </p:nvSpPr>
        <p:spPr>
          <a:xfrm>
            <a:off x="8959934" y="2451973"/>
            <a:ext cx="2730321" cy="803825"/>
          </a:xfrm>
          <a:prstGeom prst="roundRect">
            <a:avLst/>
          </a:prstGeom>
          <a:solidFill>
            <a:srgbClr val="D0E9E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800" dirty="0">
                <a:solidFill>
                  <a:schemeClr val="tx1"/>
                </a:solidFill>
                <a:latin typeface="Arial" panose="020B0604020202020204" pitchFamily="34" charset="0"/>
                <a:cs typeface="Arial" panose="020B0604020202020204" pitchFamily="34" charset="0"/>
              </a:rPr>
              <a:t>Schriftlich subtrahieren</a:t>
            </a:r>
            <a:endParaRPr lang="de-DE" dirty="0">
              <a:solidFill>
                <a:schemeClr val="tx1"/>
              </a:solidFill>
            </a:endParaRPr>
          </a:p>
        </p:txBody>
      </p:sp>
      <p:sp>
        <p:nvSpPr>
          <p:cNvPr id="23" name="Abgerundetes Rechteck 22">
            <a:extLst>
              <a:ext uri="{FF2B5EF4-FFF2-40B4-BE49-F238E27FC236}">
                <a16:creationId xmlns:a16="http://schemas.microsoft.com/office/drawing/2014/main" id="{B790D3AD-075A-8425-43D7-C3070B4933F6}"/>
              </a:ext>
            </a:extLst>
          </p:cNvPr>
          <p:cNvSpPr/>
          <p:nvPr/>
        </p:nvSpPr>
        <p:spPr>
          <a:xfrm>
            <a:off x="4816815" y="3592396"/>
            <a:ext cx="2730321" cy="486136"/>
          </a:xfrm>
          <a:prstGeom prst="roundRect">
            <a:avLst/>
          </a:prstGeom>
          <a:solidFill>
            <a:srgbClr val="327A86"/>
          </a:solidFill>
          <a:ln>
            <a:solidFill>
              <a:srgbClr val="45B6C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dirty="0">
                <a:latin typeface="Arial" panose="020B0604020202020204" pitchFamily="34" charset="0"/>
                <a:cs typeface="Arial" panose="020B0604020202020204" pitchFamily="34" charset="0"/>
              </a:rPr>
              <a:t>Den Zahlenstrahl erkunden</a:t>
            </a:r>
          </a:p>
        </p:txBody>
      </p:sp>
      <p:sp>
        <p:nvSpPr>
          <p:cNvPr id="25" name="Abgerundetes Rechteck 24">
            <a:extLst>
              <a:ext uri="{FF2B5EF4-FFF2-40B4-BE49-F238E27FC236}">
                <a16:creationId xmlns:a16="http://schemas.microsoft.com/office/drawing/2014/main" id="{C99277BB-2B97-F02A-3F23-465F75285D4B}"/>
              </a:ext>
            </a:extLst>
          </p:cNvPr>
          <p:cNvSpPr/>
          <p:nvPr/>
        </p:nvSpPr>
        <p:spPr>
          <a:xfrm>
            <a:off x="4816814" y="4348772"/>
            <a:ext cx="2730321" cy="486136"/>
          </a:xfrm>
          <a:prstGeom prst="roundRect">
            <a:avLst/>
          </a:prstGeom>
          <a:solidFill>
            <a:srgbClr val="327A86"/>
          </a:solidFill>
          <a:ln>
            <a:solidFill>
              <a:srgbClr val="45B6C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dirty="0">
                <a:latin typeface="Arial" panose="020B0604020202020204" pitchFamily="34" charset="0"/>
                <a:cs typeface="Arial" panose="020B0604020202020204" pitchFamily="34" charset="0"/>
              </a:rPr>
              <a:t>Tausenderfeld, Würfelmaterial und Stellentafel erkunden</a:t>
            </a:r>
          </a:p>
        </p:txBody>
      </p:sp>
      <p:sp>
        <p:nvSpPr>
          <p:cNvPr id="27" name="Abgerundetes Rechteck 26">
            <a:extLst>
              <a:ext uri="{FF2B5EF4-FFF2-40B4-BE49-F238E27FC236}">
                <a16:creationId xmlns:a16="http://schemas.microsoft.com/office/drawing/2014/main" id="{9EE57DA2-D887-CDF5-D196-299FD9BC11A0}"/>
              </a:ext>
            </a:extLst>
          </p:cNvPr>
          <p:cNvSpPr/>
          <p:nvPr/>
        </p:nvSpPr>
        <p:spPr>
          <a:xfrm>
            <a:off x="4816814" y="5105148"/>
            <a:ext cx="2730321" cy="757986"/>
          </a:xfrm>
          <a:prstGeom prst="roundRect">
            <a:avLst/>
          </a:prstGeom>
          <a:solidFill>
            <a:srgbClr val="327A86"/>
          </a:solidFill>
          <a:ln>
            <a:solidFill>
              <a:srgbClr val="45B6C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dirty="0">
                <a:latin typeface="Arial" panose="020B0604020202020204" pitchFamily="34" charset="0"/>
                <a:cs typeface="Arial" panose="020B0604020202020204" pitchFamily="34" charset="0"/>
              </a:rPr>
              <a:t>Entdeckungen am Würfel-material und an der Stellen-tafel mit Plättchen machen</a:t>
            </a:r>
          </a:p>
        </p:txBody>
      </p:sp>
      <p:sp>
        <p:nvSpPr>
          <p:cNvPr id="29" name="Abgerundetes Rechteck 28">
            <a:extLst>
              <a:ext uri="{FF2B5EF4-FFF2-40B4-BE49-F238E27FC236}">
                <a16:creationId xmlns:a16="http://schemas.microsoft.com/office/drawing/2014/main" id="{312F8253-B37F-4D0B-5398-9B18C9763822}"/>
              </a:ext>
            </a:extLst>
          </p:cNvPr>
          <p:cNvSpPr/>
          <p:nvPr/>
        </p:nvSpPr>
        <p:spPr>
          <a:xfrm>
            <a:off x="8959936" y="3592396"/>
            <a:ext cx="2730321" cy="486136"/>
          </a:xfrm>
          <a:prstGeom prst="roundRect">
            <a:avLst/>
          </a:prstGeom>
          <a:solidFill>
            <a:srgbClr val="327A86"/>
          </a:solidFill>
          <a:ln>
            <a:solidFill>
              <a:srgbClr val="45B6C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dirty="0">
                <a:latin typeface="Arial" panose="020B0604020202020204" pitchFamily="34" charset="0"/>
                <a:cs typeface="Arial" panose="020B0604020202020204" pitchFamily="34" charset="0"/>
              </a:rPr>
              <a:t>Stellenweise rechnen mit entbündeln</a:t>
            </a:r>
          </a:p>
        </p:txBody>
      </p:sp>
      <p:sp>
        <p:nvSpPr>
          <p:cNvPr id="31" name="Abgerundetes Rechteck 30">
            <a:extLst>
              <a:ext uri="{FF2B5EF4-FFF2-40B4-BE49-F238E27FC236}">
                <a16:creationId xmlns:a16="http://schemas.microsoft.com/office/drawing/2014/main" id="{DB9FCEC1-C00A-D8B7-89CE-DF73D46E1BCD}"/>
              </a:ext>
            </a:extLst>
          </p:cNvPr>
          <p:cNvSpPr/>
          <p:nvPr/>
        </p:nvSpPr>
        <p:spPr>
          <a:xfrm>
            <a:off x="8959935" y="4348772"/>
            <a:ext cx="2730321" cy="486136"/>
          </a:xfrm>
          <a:prstGeom prst="roundRect">
            <a:avLst/>
          </a:prstGeom>
          <a:solidFill>
            <a:srgbClr val="327A86"/>
          </a:solidFill>
          <a:ln>
            <a:solidFill>
              <a:srgbClr val="45B6C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dirty="0">
                <a:latin typeface="Arial" panose="020B0604020202020204" pitchFamily="34" charset="0"/>
                <a:cs typeface="Arial" panose="020B0604020202020204" pitchFamily="34" charset="0"/>
              </a:rPr>
              <a:t>Das </a:t>
            </a:r>
            <a:r>
              <a:rPr lang="de-DE" sz="1400" dirty="0" err="1">
                <a:latin typeface="Arial" panose="020B0604020202020204" pitchFamily="34" charset="0"/>
                <a:cs typeface="Arial" panose="020B0604020202020204" pitchFamily="34" charset="0"/>
              </a:rPr>
              <a:t>Entbündelungsverfahren</a:t>
            </a:r>
            <a:r>
              <a:rPr lang="de-DE" sz="1400" dirty="0">
                <a:latin typeface="Arial" panose="020B0604020202020204" pitchFamily="34" charset="0"/>
                <a:cs typeface="Arial" panose="020B0604020202020204" pitchFamily="34" charset="0"/>
              </a:rPr>
              <a:t> verstehen</a:t>
            </a:r>
          </a:p>
        </p:txBody>
      </p:sp>
      <p:sp>
        <p:nvSpPr>
          <p:cNvPr id="33" name="Abgerundetes Rechteck 32">
            <a:extLst>
              <a:ext uri="{FF2B5EF4-FFF2-40B4-BE49-F238E27FC236}">
                <a16:creationId xmlns:a16="http://schemas.microsoft.com/office/drawing/2014/main" id="{7A46BA70-A2A5-7099-1747-B8324DCC6BC3}"/>
              </a:ext>
            </a:extLst>
          </p:cNvPr>
          <p:cNvSpPr/>
          <p:nvPr/>
        </p:nvSpPr>
        <p:spPr>
          <a:xfrm>
            <a:off x="8959934" y="5105148"/>
            <a:ext cx="2730321" cy="486136"/>
          </a:xfrm>
          <a:prstGeom prst="roundRect">
            <a:avLst/>
          </a:prstGeom>
          <a:solidFill>
            <a:srgbClr val="327A86"/>
          </a:solidFill>
          <a:ln>
            <a:solidFill>
              <a:srgbClr val="45B6C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dirty="0">
                <a:latin typeface="Arial" panose="020B0604020202020204" pitchFamily="34" charset="0"/>
                <a:cs typeface="Arial" panose="020B0604020202020204" pitchFamily="34" charset="0"/>
              </a:rPr>
              <a:t>Das </a:t>
            </a:r>
            <a:r>
              <a:rPr lang="de-DE" sz="1400" dirty="0" err="1">
                <a:latin typeface="Arial" panose="020B0604020202020204" pitchFamily="34" charset="0"/>
                <a:cs typeface="Arial" panose="020B0604020202020204" pitchFamily="34" charset="0"/>
              </a:rPr>
              <a:t>Entbündelungsverfahren</a:t>
            </a:r>
            <a:r>
              <a:rPr lang="de-DE" sz="1400" dirty="0">
                <a:latin typeface="Arial" panose="020B0604020202020204" pitchFamily="34" charset="0"/>
                <a:cs typeface="Arial" panose="020B0604020202020204" pitchFamily="34" charset="0"/>
              </a:rPr>
              <a:t> üben</a:t>
            </a:r>
          </a:p>
        </p:txBody>
      </p:sp>
      <p:pic>
        <p:nvPicPr>
          <p:cNvPr id="35" name="Grafik 34">
            <a:extLst>
              <a:ext uri="{FF2B5EF4-FFF2-40B4-BE49-F238E27FC236}">
                <a16:creationId xmlns:a16="http://schemas.microsoft.com/office/drawing/2014/main" id="{DB425859-DED0-F619-BEF0-432146EE0A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6814" y="1081807"/>
            <a:ext cx="2730321" cy="737767"/>
          </a:xfrm>
          <a:prstGeom prst="rect">
            <a:avLst/>
          </a:prstGeom>
        </p:spPr>
      </p:pic>
      <p:grpSp>
        <p:nvGrpSpPr>
          <p:cNvPr id="51" name="Gruppieren 50">
            <a:extLst>
              <a:ext uri="{FF2B5EF4-FFF2-40B4-BE49-F238E27FC236}">
                <a16:creationId xmlns:a16="http://schemas.microsoft.com/office/drawing/2014/main" id="{F54E39D7-3A85-0F22-E2EB-619A59D0AA95}"/>
              </a:ext>
            </a:extLst>
          </p:cNvPr>
          <p:cNvGrpSpPr/>
          <p:nvPr/>
        </p:nvGrpSpPr>
        <p:grpSpPr>
          <a:xfrm>
            <a:off x="3123380" y="1493954"/>
            <a:ext cx="1494000" cy="702000"/>
            <a:chOff x="3123380" y="1493954"/>
            <a:chExt cx="1494720" cy="702000"/>
          </a:xfrm>
        </p:grpSpPr>
        <mc:AlternateContent xmlns:mc="http://schemas.openxmlformats.org/markup-compatibility/2006" xmlns:p14="http://schemas.microsoft.com/office/powerpoint/2010/main" xmlns:aink="http://schemas.microsoft.com/office/drawing/2016/ink">
          <mc:Choice Requires="p14 aink">
            <p:contentPart p14:bwMode="auto" r:id="rId4">
              <p14:nvContentPartPr>
                <p14:cNvPr id="48" name="Freihand 47">
                  <a:extLst>
                    <a:ext uri="{FF2B5EF4-FFF2-40B4-BE49-F238E27FC236}">
                      <a16:creationId xmlns:a16="http://schemas.microsoft.com/office/drawing/2014/main" id="{BA08218A-1B2E-5D5F-3193-9AA5702E614A}"/>
                    </a:ext>
                  </a:extLst>
                </p14:cNvPr>
                <p14:cNvContentPartPr/>
                <p14:nvPr/>
              </p14:nvContentPartPr>
              <p14:xfrm>
                <a:off x="3139940" y="1493954"/>
                <a:ext cx="1478160" cy="651240"/>
              </p14:xfrm>
            </p:contentPart>
          </mc:Choice>
          <mc:Fallback xmlns="">
            <p:pic>
              <p:nvPicPr>
                <p:cNvPr id="48" name="Freihand 47">
                  <a:extLst>
                    <a:ext uri="{FF2B5EF4-FFF2-40B4-BE49-F238E27FC236}">
                      <a16:creationId xmlns:a16="http://schemas.microsoft.com/office/drawing/2014/main" id="{BA08218A-1B2E-5D5F-3193-9AA5702E614A}"/>
                    </a:ext>
                  </a:extLst>
                </p:cNvPr>
                <p:cNvPicPr/>
                <p:nvPr/>
              </p:nvPicPr>
              <p:blipFill>
                <a:blip r:embed="rId5"/>
                <a:stretch>
                  <a:fillRect/>
                </a:stretch>
              </p:blipFill>
              <p:spPr>
                <a:xfrm>
                  <a:off x="3076940" y="1116314"/>
                  <a:ext cx="1603800" cy="14068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49" name="Freihand 48">
                  <a:extLst>
                    <a:ext uri="{FF2B5EF4-FFF2-40B4-BE49-F238E27FC236}">
                      <a16:creationId xmlns:a16="http://schemas.microsoft.com/office/drawing/2014/main" id="{E903D958-75C6-34C9-426F-6A7E08D4684B}"/>
                    </a:ext>
                  </a:extLst>
                </p14:cNvPr>
                <p14:cNvContentPartPr/>
                <p14:nvPr/>
              </p14:nvContentPartPr>
              <p14:xfrm>
                <a:off x="3123380" y="1860074"/>
                <a:ext cx="313560" cy="335880"/>
              </p14:xfrm>
            </p:contentPart>
          </mc:Choice>
          <mc:Fallback xmlns="">
            <p:pic>
              <p:nvPicPr>
                <p:cNvPr id="49" name="Freihand 48">
                  <a:extLst>
                    <a:ext uri="{FF2B5EF4-FFF2-40B4-BE49-F238E27FC236}">
                      <a16:creationId xmlns:a16="http://schemas.microsoft.com/office/drawing/2014/main" id="{E903D958-75C6-34C9-426F-6A7E08D4684B}"/>
                    </a:ext>
                  </a:extLst>
                </p:cNvPr>
                <p:cNvPicPr/>
                <p:nvPr/>
              </p:nvPicPr>
              <p:blipFill>
                <a:blip r:embed="rId7"/>
                <a:stretch>
                  <a:fillRect/>
                </a:stretch>
              </p:blipFill>
              <p:spPr>
                <a:xfrm>
                  <a:off x="3060740" y="1482074"/>
                  <a:ext cx="439200" cy="1091520"/>
                </a:xfrm>
                <a:prstGeom prst="rect">
                  <a:avLst/>
                </a:prstGeom>
              </p:spPr>
            </p:pic>
          </mc:Fallback>
        </mc:AlternateContent>
      </p:grpSp>
      <p:grpSp>
        <p:nvGrpSpPr>
          <p:cNvPr id="52" name="Gruppieren 51">
            <a:extLst>
              <a:ext uri="{FF2B5EF4-FFF2-40B4-BE49-F238E27FC236}">
                <a16:creationId xmlns:a16="http://schemas.microsoft.com/office/drawing/2014/main" id="{0A4A8085-E069-B75F-715E-37D4D9A2F31F}"/>
              </a:ext>
            </a:extLst>
          </p:cNvPr>
          <p:cNvGrpSpPr/>
          <p:nvPr/>
        </p:nvGrpSpPr>
        <p:grpSpPr>
          <a:xfrm flipH="1">
            <a:off x="7786256" y="1493954"/>
            <a:ext cx="1494000" cy="702000"/>
            <a:chOff x="3123380" y="1493954"/>
            <a:chExt cx="1494720" cy="702000"/>
          </a:xfrm>
        </p:grpSpPr>
        <mc:AlternateContent xmlns:mc="http://schemas.openxmlformats.org/markup-compatibility/2006" xmlns:p14="http://schemas.microsoft.com/office/powerpoint/2010/main" xmlns:aink="http://schemas.microsoft.com/office/drawing/2016/ink">
          <mc:Choice Requires="p14 aink">
            <p:contentPart p14:bwMode="auto" r:id="rId8">
              <p14:nvContentPartPr>
                <p14:cNvPr id="53" name="Freihand 52">
                  <a:extLst>
                    <a:ext uri="{FF2B5EF4-FFF2-40B4-BE49-F238E27FC236}">
                      <a16:creationId xmlns:a16="http://schemas.microsoft.com/office/drawing/2014/main" id="{BCC3B169-C66D-EA79-35F8-B330A6B20056}"/>
                    </a:ext>
                  </a:extLst>
                </p14:cNvPr>
                <p14:cNvContentPartPr/>
                <p14:nvPr/>
              </p14:nvContentPartPr>
              <p14:xfrm>
                <a:off x="3139940" y="1493954"/>
                <a:ext cx="1478160" cy="651240"/>
              </p14:xfrm>
            </p:contentPart>
          </mc:Choice>
          <mc:Fallback xmlns="">
            <p:pic>
              <p:nvPicPr>
                <p:cNvPr id="53" name="Freihand 52">
                  <a:extLst>
                    <a:ext uri="{FF2B5EF4-FFF2-40B4-BE49-F238E27FC236}">
                      <a16:creationId xmlns:a16="http://schemas.microsoft.com/office/drawing/2014/main" id="{BCC3B169-C66D-EA79-35F8-B330A6B20056}"/>
                    </a:ext>
                  </a:extLst>
                </p:cNvPr>
                <p:cNvPicPr/>
                <p:nvPr/>
              </p:nvPicPr>
              <p:blipFill>
                <a:blip r:embed="rId9"/>
                <a:stretch>
                  <a:fillRect/>
                </a:stretch>
              </p:blipFill>
              <p:spPr>
                <a:xfrm>
                  <a:off x="3077269" y="1116314"/>
                  <a:ext cx="1603861" cy="14068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54" name="Freihand 53">
                  <a:extLst>
                    <a:ext uri="{FF2B5EF4-FFF2-40B4-BE49-F238E27FC236}">
                      <a16:creationId xmlns:a16="http://schemas.microsoft.com/office/drawing/2014/main" id="{598F9831-4000-F43A-1983-CFD200B2F82C}"/>
                    </a:ext>
                  </a:extLst>
                </p14:cNvPr>
                <p14:cNvContentPartPr/>
                <p14:nvPr/>
              </p14:nvContentPartPr>
              <p14:xfrm>
                <a:off x="3123380" y="1860074"/>
                <a:ext cx="313560" cy="335880"/>
              </p14:xfrm>
            </p:contentPart>
          </mc:Choice>
          <mc:Fallback xmlns="">
            <p:pic>
              <p:nvPicPr>
                <p:cNvPr id="54" name="Freihand 53">
                  <a:extLst>
                    <a:ext uri="{FF2B5EF4-FFF2-40B4-BE49-F238E27FC236}">
                      <a16:creationId xmlns:a16="http://schemas.microsoft.com/office/drawing/2014/main" id="{598F9831-4000-F43A-1983-CFD200B2F82C}"/>
                    </a:ext>
                  </a:extLst>
                </p:cNvPr>
                <p:cNvPicPr/>
                <p:nvPr/>
              </p:nvPicPr>
              <p:blipFill>
                <a:blip r:embed="rId11"/>
                <a:stretch>
                  <a:fillRect/>
                </a:stretch>
              </p:blipFill>
              <p:spPr>
                <a:xfrm>
                  <a:off x="3060308" y="1482074"/>
                  <a:ext cx="439344" cy="1091520"/>
                </a:xfrm>
                <a:prstGeom prst="rect">
                  <a:avLst/>
                </a:prstGeom>
              </p:spPr>
            </p:pic>
          </mc:Fallback>
        </mc:AlternateContent>
      </p:grpSp>
      <p:grpSp>
        <p:nvGrpSpPr>
          <p:cNvPr id="66" name="Gruppieren 65">
            <a:extLst>
              <a:ext uri="{FF2B5EF4-FFF2-40B4-BE49-F238E27FC236}">
                <a16:creationId xmlns:a16="http://schemas.microsoft.com/office/drawing/2014/main" id="{B5ACEA70-3D98-1E5A-08F8-AA7ECFE53D10}"/>
              </a:ext>
            </a:extLst>
          </p:cNvPr>
          <p:cNvGrpSpPr/>
          <p:nvPr/>
        </p:nvGrpSpPr>
        <p:grpSpPr>
          <a:xfrm>
            <a:off x="5872340" y="1788794"/>
            <a:ext cx="565560" cy="552960"/>
            <a:chOff x="5872340" y="1788794"/>
            <a:chExt cx="565560" cy="552960"/>
          </a:xfrm>
        </p:grpSpPr>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55" name="Freihand 54">
                  <a:extLst>
                    <a:ext uri="{FF2B5EF4-FFF2-40B4-BE49-F238E27FC236}">
                      <a16:creationId xmlns:a16="http://schemas.microsoft.com/office/drawing/2014/main" id="{944E7B15-4688-DD32-3AB2-90ED7DBD721E}"/>
                    </a:ext>
                  </a:extLst>
                </p14:cNvPr>
                <p14:cNvContentPartPr/>
                <p14:nvPr/>
              </p14:nvContentPartPr>
              <p14:xfrm>
                <a:off x="6173300" y="1788794"/>
                <a:ext cx="7920" cy="473040"/>
              </p14:xfrm>
            </p:contentPart>
          </mc:Choice>
          <mc:Fallback xmlns="">
            <p:pic>
              <p:nvPicPr>
                <p:cNvPr id="55" name="Freihand 54">
                  <a:extLst>
                    <a:ext uri="{FF2B5EF4-FFF2-40B4-BE49-F238E27FC236}">
                      <a16:creationId xmlns:a16="http://schemas.microsoft.com/office/drawing/2014/main" id="{944E7B15-4688-DD32-3AB2-90ED7DBD721E}"/>
                    </a:ext>
                  </a:extLst>
                </p:cNvPr>
                <p:cNvPicPr/>
                <p:nvPr/>
              </p:nvPicPr>
              <p:blipFill>
                <a:blip r:embed="rId13"/>
                <a:stretch>
                  <a:fillRect/>
                </a:stretch>
              </p:blipFill>
              <p:spPr>
                <a:xfrm>
                  <a:off x="6110300" y="1411154"/>
                  <a:ext cx="133560" cy="12286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61" name="Freihand 60">
                  <a:extLst>
                    <a:ext uri="{FF2B5EF4-FFF2-40B4-BE49-F238E27FC236}">
                      <a16:creationId xmlns:a16="http://schemas.microsoft.com/office/drawing/2014/main" id="{F90B5086-F5E4-50CC-C640-F76A6FC70ACF}"/>
                    </a:ext>
                  </a:extLst>
                </p14:cNvPr>
                <p14:cNvContentPartPr/>
                <p14:nvPr/>
              </p14:nvContentPartPr>
              <p14:xfrm>
                <a:off x="5872340" y="2078954"/>
                <a:ext cx="565560" cy="262800"/>
              </p14:xfrm>
            </p:contentPart>
          </mc:Choice>
          <mc:Fallback xmlns="">
            <p:pic>
              <p:nvPicPr>
                <p:cNvPr id="61" name="Freihand 60">
                  <a:extLst>
                    <a:ext uri="{FF2B5EF4-FFF2-40B4-BE49-F238E27FC236}">
                      <a16:creationId xmlns:a16="http://schemas.microsoft.com/office/drawing/2014/main" id="{F90B5086-F5E4-50CC-C640-F76A6FC70ACF}"/>
                    </a:ext>
                  </a:extLst>
                </p:cNvPr>
                <p:cNvPicPr/>
                <p:nvPr/>
              </p:nvPicPr>
              <p:blipFill>
                <a:blip r:embed="rId15"/>
                <a:stretch>
                  <a:fillRect/>
                </a:stretch>
              </p:blipFill>
              <p:spPr>
                <a:xfrm>
                  <a:off x="5809340" y="1700954"/>
                  <a:ext cx="691200" cy="1018440"/>
                </a:xfrm>
                <a:prstGeom prst="rect">
                  <a:avLst/>
                </a:prstGeom>
              </p:spPr>
            </p:pic>
          </mc:Fallback>
        </mc:AlternateContent>
      </p:grpSp>
      <p:sp>
        <p:nvSpPr>
          <p:cNvPr id="67" name="Abgerundetes Rechteck 66">
            <a:extLst>
              <a:ext uri="{FF2B5EF4-FFF2-40B4-BE49-F238E27FC236}">
                <a16:creationId xmlns:a16="http://schemas.microsoft.com/office/drawing/2014/main" id="{23139032-F5F8-C253-03D8-476A2ABF1113}"/>
              </a:ext>
            </a:extLst>
          </p:cNvPr>
          <p:cNvSpPr/>
          <p:nvPr/>
        </p:nvSpPr>
        <p:spPr>
          <a:xfrm>
            <a:off x="4570682" y="2293930"/>
            <a:ext cx="3168876" cy="3746262"/>
          </a:xfrm>
          <a:prstGeom prst="roundRect">
            <a:avLst/>
          </a:prstGeom>
          <a:noFill/>
          <a:ln w="28575">
            <a:solidFill>
              <a:srgbClr val="327A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17819071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p:cTn id="7" dur="500" fill="hold"/>
                                        <p:tgtEl>
                                          <p:spTgt spid="51"/>
                                        </p:tgtEl>
                                        <p:attrNameLst>
                                          <p:attrName>drawProgress</p:attrName>
                                        </p:attrNameLst>
                                      </p:cBhvr>
                                      <p:tavLst>
                                        <p:tav tm="0">
                                          <p:val>
                                            <p:fltVal val="0"/>
                                          </p:val>
                                        </p:tav>
                                        <p:tav tm="100000">
                                          <p:val>
                                            <p:fltVal val="1"/>
                                          </p:val>
                                        </p:tav>
                                      </p:tavLst>
                                    </p:anim>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3" presetClass="entr" presetSubtype="0" fill="hold" nodeType="clickEffect">
                                  <p:stCondLst>
                                    <p:cond delay="0"/>
                                  </p:stCondLst>
                                  <p:childTnLst>
                                    <p:set>
                                      <p:cBhvr>
                                        <p:cTn id="29" dur="1" fill="hold">
                                          <p:stCondLst>
                                            <p:cond delay="0"/>
                                          </p:stCondLst>
                                        </p:cTn>
                                        <p:tgtEl>
                                          <p:spTgt spid="66"/>
                                        </p:tgtEl>
                                        <p:attrNameLst>
                                          <p:attrName>style.visibility</p:attrName>
                                        </p:attrNameLst>
                                      </p:cBhvr>
                                      <p:to>
                                        <p:strVal val="visible"/>
                                      </p:to>
                                    </p:set>
                                    <p:anim calcmode="lin" valueType="num">
                                      <p:cBhvr>
                                        <p:cTn id="30" dur="500" fill="hold"/>
                                        <p:tgtEl>
                                          <p:spTgt spid="66"/>
                                        </p:tgtEl>
                                        <p:attrNameLst>
                                          <p:attrName>drawProgress</p:attrName>
                                        </p:attrNameLst>
                                      </p:cBhvr>
                                      <p:tavLst>
                                        <p:tav tm="0">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additive="base">
                                        <p:cTn id="39" dur="500" fill="hold"/>
                                        <p:tgtEl>
                                          <p:spTgt spid="23"/>
                                        </p:tgtEl>
                                        <p:attrNameLst>
                                          <p:attrName>ppt_x</p:attrName>
                                        </p:attrNameLst>
                                      </p:cBhvr>
                                      <p:tavLst>
                                        <p:tav tm="0">
                                          <p:val>
                                            <p:strVal val="#ppt_x"/>
                                          </p:val>
                                        </p:tav>
                                        <p:tav tm="100000">
                                          <p:val>
                                            <p:strVal val="#ppt_x"/>
                                          </p:val>
                                        </p:tav>
                                      </p:tavLst>
                                    </p:anim>
                                    <p:anim calcmode="lin" valueType="num">
                                      <p:cBhvr additive="base">
                                        <p:cTn id="40" dur="500" fill="hold"/>
                                        <p:tgtEl>
                                          <p:spTgt spid="2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500" fill="hold"/>
                                        <p:tgtEl>
                                          <p:spTgt spid="27"/>
                                        </p:tgtEl>
                                        <p:attrNameLst>
                                          <p:attrName>ppt_x</p:attrName>
                                        </p:attrNameLst>
                                      </p:cBhvr>
                                      <p:tavLst>
                                        <p:tav tm="0">
                                          <p:val>
                                            <p:strVal val="#ppt_x"/>
                                          </p:val>
                                        </p:tav>
                                        <p:tav tm="100000">
                                          <p:val>
                                            <p:strVal val="#ppt_x"/>
                                          </p:val>
                                        </p:tav>
                                      </p:tavLst>
                                    </p:anim>
                                    <p:anim calcmode="lin" valueType="num">
                                      <p:cBhvr additive="base">
                                        <p:cTn id="4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63" presetClass="entr" presetSubtype="0" fill="hold" nodeType="clickEffect">
                                  <p:stCondLst>
                                    <p:cond delay="0"/>
                                  </p:stCondLst>
                                  <p:childTnLst>
                                    <p:set>
                                      <p:cBhvr>
                                        <p:cTn id="52" dur="1" fill="hold">
                                          <p:stCondLst>
                                            <p:cond delay="0"/>
                                          </p:stCondLst>
                                        </p:cTn>
                                        <p:tgtEl>
                                          <p:spTgt spid="52"/>
                                        </p:tgtEl>
                                        <p:attrNameLst>
                                          <p:attrName>style.visibility</p:attrName>
                                        </p:attrNameLst>
                                      </p:cBhvr>
                                      <p:to>
                                        <p:strVal val="visible"/>
                                      </p:to>
                                    </p:set>
                                    <p:anim calcmode="lin" valueType="num">
                                      <p:cBhvr>
                                        <p:cTn id="53" dur="500" fill="hold"/>
                                        <p:tgtEl>
                                          <p:spTgt spid="52"/>
                                        </p:tgtEl>
                                        <p:attrNameLst>
                                          <p:attrName>drawProgress</p:attrName>
                                        </p:attrNameLst>
                                      </p:cBhvr>
                                      <p:tavLst>
                                        <p:tav tm="0">
                                          <p:val>
                                            <p:fltVal val="0"/>
                                          </p:val>
                                        </p:tav>
                                        <p:tav tm="100000">
                                          <p:val>
                                            <p:fltVal val="1"/>
                                          </p:val>
                                        </p:tav>
                                      </p:tavLst>
                                    </p:anim>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29"/>
                                        </p:tgtEl>
                                        <p:attrNameLst>
                                          <p:attrName>style.visibility</p:attrName>
                                        </p:attrNameLst>
                                      </p:cBhvr>
                                      <p:to>
                                        <p:strVal val="visible"/>
                                      </p:to>
                                    </p:set>
                                    <p:anim calcmode="lin" valueType="num">
                                      <p:cBhvr additive="base">
                                        <p:cTn id="62" dur="500" fill="hold"/>
                                        <p:tgtEl>
                                          <p:spTgt spid="29"/>
                                        </p:tgtEl>
                                        <p:attrNameLst>
                                          <p:attrName>ppt_x</p:attrName>
                                        </p:attrNameLst>
                                      </p:cBhvr>
                                      <p:tavLst>
                                        <p:tav tm="0">
                                          <p:val>
                                            <p:strVal val="#ppt_x"/>
                                          </p:val>
                                        </p:tav>
                                        <p:tav tm="100000">
                                          <p:val>
                                            <p:strVal val="#ppt_x"/>
                                          </p:val>
                                        </p:tav>
                                      </p:tavLst>
                                    </p:anim>
                                    <p:anim calcmode="lin" valueType="num">
                                      <p:cBhvr additive="base">
                                        <p:cTn id="63" dur="500" fill="hold"/>
                                        <p:tgtEl>
                                          <p:spTgt spid="29"/>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31"/>
                                        </p:tgtEl>
                                        <p:attrNameLst>
                                          <p:attrName>style.visibility</p:attrName>
                                        </p:attrNameLst>
                                      </p:cBhvr>
                                      <p:to>
                                        <p:strVal val="visible"/>
                                      </p:to>
                                    </p:set>
                                    <p:anim calcmode="lin" valueType="num">
                                      <p:cBhvr additive="base">
                                        <p:cTn id="66" dur="500" fill="hold"/>
                                        <p:tgtEl>
                                          <p:spTgt spid="31"/>
                                        </p:tgtEl>
                                        <p:attrNameLst>
                                          <p:attrName>ppt_x</p:attrName>
                                        </p:attrNameLst>
                                      </p:cBhvr>
                                      <p:tavLst>
                                        <p:tav tm="0">
                                          <p:val>
                                            <p:strVal val="#ppt_x"/>
                                          </p:val>
                                        </p:tav>
                                        <p:tav tm="100000">
                                          <p:val>
                                            <p:strVal val="#ppt_x"/>
                                          </p:val>
                                        </p:tav>
                                      </p:tavLst>
                                    </p:anim>
                                    <p:anim calcmode="lin" valueType="num">
                                      <p:cBhvr additive="base">
                                        <p:cTn id="67" dur="500" fill="hold"/>
                                        <p:tgtEl>
                                          <p:spTgt spid="31"/>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33"/>
                                        </p:tgtEl>
                                        <p:attrNameLst>
                                          <p:attrName>style.visibility</p:attrName>
                                        </p:attrNameLst>
                                      </p:cBhvr>
                                      <p:to>
                                        <p:strVal val="visible"/>
                                      </p:to>
                                    </p:set>
                                    <p:anim calcmode="lin" valueType="num">
                                      <p:cBhvr additive="base">
                                        <p:cTn id="70" dur="500" fill="hold"/>
                                        <p:tgtEl>
                                          <p:spTgt spid="33"/>
                                        </p:tgtEl>
                                        <p:attrNameLst>
                                          <p:attrName>ppt_x</p:attrName>
                                        </p:attrNameLst>
                                      </p:cBhvr>
                                      <p:tavLst>
                                        <p:tav tm="0">
                                          <p:val>
                                            <p:strVal val="#ppt_x"/>
                                          </p:val>
                                        </p:tav>
                                        <p:tav tm="100000">
                                          <p:val>
                                            <p:strVal val="#ppt_x"/>
                                          </p:val>
                                        </p:tav>
                                      </p:tavLst>
                                    </p:anim>
                                    <p:anim calcmode="lin" valueType="num">
                                      <p:cBhvr additive="base">
                                        <p:cTn id="71"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1" presetClass="entr" presetSubtype="1" fill="hold" grpId="0" nodeType="clickEffect">
                                  <p:stCondLst>
                                    <p:cond delay="0"/>
                                  </p:stCondLst>
                                  <p:childTnLst>
                                    <p:set>
                                      <p:cBhvr>
                                        <p:cTn id="75" dur="1" fill="hold">
                                          <p:stCondLst>
                                            <p:cond delay="0"/>
                                          </p:stCondLst>
                                        </p:cTn>
                                        <p:tgtEl>
                                          <p:spTgt spid="67"/>
                                        </p:tgtEl>
                                        <p:attrNameLst>
                                          <p:attrName>style.visibility</p:attrName>
                                        </p:attrNameLst>
                                      </p:cBhvr>
                                      <p:to>
                                        <p:strVal val="visible"/>
                                      </p:to>
                                    </p:set>
                                    <p:animEffect transition="in" filter="wheel(1)">
                                      <p:cBhvr>
                                        <p:cTn id="76" dur="20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12" grpId="0" animBg="1"/>
      <p:bldP spid="14" grpId="0" animBg="1"/>
      <p:bldP spid="16" grpId="0" animBg="1"/>
      <p:bldP spid="18" grpId="0" animBg="1"/>
      <p:bldP spid="23" grpId="0" animBg="1"/>
      <p:bldP spid="25" grpId="0" animBg="1"/>
      <p:bldP spid="27" grpId="0" animBg="1"/>
      <p:bldP spid="29" grpId="0" animBg="1"/>
      <p:bldP spid="31" grpId="0" animBg="1"/>
      <p:bldP spid="33" grpId="0" animBg="1"/>
      <p:bldP spid="6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FD720C4-C8A1-9FB5-7900-EA1BDBF6FD19}"/>
              </a:ext>
            </a:extLst>
          </p:cNvPr>
          <p:cNvSpPr>
            <a:spLocks noGrp="1"/>
          </p:cNvSpPr>
          <p:nvPr>
            <p:ph type="title"/>
          </p:nvPr>
        </p:nvSpPr>
        <p:spPr/>
        <p:txBody>
          <a:bodyPr>
            <a:noAutofit/>
          </a:bodyPr>
          <a:lstStyle/>
          <a:p>
            <a:r>
              <a:rPr lang="de-DE" sz="2400" dirty="0"/>
              <a:t>Die Zahlen bis 1000 mit </a:t>
            </a:r>
            <a:r>
              <a:rPr lang="de-DE" sz="2400" dirty="0" err="1"/>
              <a:t>divomath</a:t>
            </a:r>
            <a:r>
              <a:rPr lang="de-DE" sz="2400" dirty="0"/>
              <a:t> erkunden</a:t>
            </a:r>
          </a:p>
        </p:txBody>
      </p:sp>
      <p:sp>
        <p:nvSpPr>
          <p:cNvPr id="11" name="Textplatzhalter 10">
            <a:extLst>
              <a:ext uri="{FF2B5EF4-FFF2-40B4-BE49-F238E27FC236}">
                <a16:creationId xmlns:a16="http://schemas.microsoft.com/office/drawing/2014/main" id="{090955E5-D770-8C1B-7BC7-283B5E535B3C}"/>
              </a:ext>
            </a:extLst>
          </p:cNvPr>
          <p:cNvSpPr>
            <a:spLocks noGrp="1"/>
          </p:cNvSpPr>
          <p:nvPr>
            <p:ph type="body" sz="quarter" idx="14"/>
          </p:nvPr>
        </p:nvSpPr>
        <p:spPr/>
        <p:txBody>
          <a:bodyPr/>
          <a:lstStyle/>
          <a:p>
            <a:endParaRPr lang="de-DE"/>
          </a:p>
        </p:txBody>
      </p:sp>
      <p:pic>
        <p:nvPicPr>
          <p:cNvPr id="7" name="Grafik 6">
            <a:extLst>
              <a:ext uri="{FF2B5EF4-FFF2-40B4-BE49-F238E27FC236}">
                <a16:creationId xmlns:a16="http://schemas.microsoft.com/office/drawing/2014/main" id="{31B0E75F-3252-E838-F0FF-82CF20321B93}"/>
              </a:ext>
            </a:extLst>
          </p:cNvPr>
          <p:cNvPicPr>
            <a:picLocks noChangeAspect="1"/>
          </p:cNvPicPr>
          <p:nvPr/>
        </p:nvPicPr>
        <p:blipFill>
          <a:blip r:embed="rId3"/>
          <a:stretch>
            <a:fillRect/>
          </a:stretch>
        </p:blipFill>
        <p:spPr>
          <a:xfrm>
            <a:off x="2052414" y="1809234"/>
            <a:ext cx="1354934" cy="1069200"/>
          </a:xfrm>
          <a:prstGeom prst="rect">
            <a:avLst/>
          </a:prstGeom>
          <a:ln>
            <a:solidFill>
              <a:srgbClr val="45B6CB"/>
            </a:solidFill>
          </a:ln>
        </p:spPr>
      </p:pic>
      <p:pic>
        <p:nvPicPr>
          <p:cNvPr id="9" name="Grafik 8">
            <a:extLst>
              <a:ext uri="{FF2B5EF4-FFF2-40B4-BE49-F238E27FC236}">
                <a16:creationId xmlns:a16="http://schemas.microsoft.com/office/drawing/2014/main" id="{12430D0F-B81A-9738-D902-D616F18A0D3E}"/>
              </a:ext>
            </a:extLst>
          </p:cNvPr>
          <p:cNvPicPr>
            <a:picLocks noChangeAspect="1"/>
          </p:cNvPicPr>
          <p:nvPr/>
        </p:nvPicPr>
        <p:blipFill>
          <a:blip r:embed="rId4"/>
          <a:stretch>
            <a:fillRect/>
          </a:stretch>
        </p:blipFill>
        <p:spPr>
          <a:xfrm>
            <a:off x="561122" y="1809975"/>
            <a:ext cx="1353996" cy="1068459"/>
          </a:xfrm>
          <a:prstGeom prst="rect">
            <a:avLst/>
          </a:prstGeom>
          <a:ln>
            <a:solidFill>
              <a:srgbClr val="45B6CB"/>
            </a:solidFill>
          </a:ln>
        </p:spPr>
      </p:pic>
      <p:pic>
        <p:nvPicPr>
          <p:cNvPr id="13" name="Grafik 12">
            <a:extLst>
              <a:ext uri="{FF2B5EF4-FFF2-40B4-BE49-F238E27FC236}">
                <a16:creationId xmlns:a16="http://schemas.microsoft.com/office/drawing/2014/main" id="{8088C41A-BB2E-E8AC-9D69-941ED72F7AEC}"/>
              </a:ext>
            </a:extLst>
          </p:cNvPr>
          <p:cNvPicPr>
            <a:picLocks noChangeAspect="1"/>
          </p:cNvPicPr>
          <p:nvPr/>
        </p:nvPicPr>
        <p:blipFill>
          <a:blip r:embed="rId5"/>
          <a:stretch>
            <a:fillRect/>
          </a:stretch>
        </p:blipFill>
        <p:spPr>
          <a:xfrm>
            <a:off x="3544644" y="1809234"/>
            <a:ext cx="1354934" cy="1069200"/>
          </a:xfrm>
          <a:prstGeom prst="rect">
            <a:avLst/>
          </a:prstGeom>
          <a:ln>
            <a:solidFill>
              <a:srgbClr val="45B6CB"/>
            </a:solidFill>
          </a:ln>
        </p:spPr>
      </p:pic>
      <p:pic>
        <p:nvPicPr>
          <p:cNvPr id="15" name="Grafik 14">
            <a:extLst>
              <a:ext uri="{FF2B5EF4-FFF2-40B4-BE49-F238E27FC236}">
                <a16:creationId xmlns:a16="http://schemas.microsoft.com/office/drawing/2014/main" id="{0267BB87-D80C-7105-0BEE-E46C26502EFB}"/>
              </a:ext>
            </a:extLst>
          </p:cNvPr>
          <p:cNvPicPr>
            <a:picLocks noChangeAspect="1"/>
          </p:cNvPicPr>
          <p:nvPr/>
        </p:nvPicPr>
        <p:blipFill>
          <a:blip r:embed="rId6"/>
          <a:stretch>
            <a:fillRect/>
          </a:stretch>
        </p:blipFill>
        <p:spPr>
          <a:xfrm>
            <a:off x="1351797" y="3052833"/>
            <a:ext cx="1354934" cy="1069200"/>
          </a:xfrm>
          <a:prstGeom prst="rect">
            <a:avLst/>
          </a:prstGeom>
          <a:ln>
            <a:solidFill>
              <a:srgbClr val="45B6CB"/>
            </a:solidFill>
          </a:ln>
        </p:spPr>
      </p:pic>
      <p:pic>
        <p:nvPicPr>
          <p:cNvPr id="17" name="Grafik 16">
            <a:extLst>
              <a:ext uri="{FF2B5EF4-FFF2-40B4-BE49-F238E27FC236}">
                <a16:creationId xmlns:a16="http://schemas.microsoft.com/office/drawing/2014/main" id="{9E103074-D9F0-4FCF-DAE1-AF063DD79189}"/>
              </a:ext>
            </a:extLst>
          </p:cNvPr>
          <p:cNvPicPr>
            <a:picLocks noChangeAspect="1"/>
          </p:cNvPicPr>
          <p:nvPr/>
        </p:nvPicPr>
        <p:blipFill>
          <a:blip r:embed="rId7"/>
          <a:stretch>
            <a:fillRect/>
          </a:stretch>
        </p:blipFill>
        <p:spPr>
          <a:xfrm>
            <a:off x="2854263" y="3052833"/>
            <a:ext cx="1354934" cy="1069200"/>
          </a:xfrm>
          <a:prstGeom prst="rect">
            <a:avLst/>
          </a:prstGeom>
          <a:ln>
            <a:solidFill>
              <a:srgbClr val="45B6CB"/>
            </a:solidFill>
          </a:ln>
        </p:spPr>
      </p:pic>
      <p:pic>
        <p:nvPicPr>
          <p:cNvPr id="22" name="Grafik 21">
            <a:extLst>
              <a:ext uri="{FF2B5EF4-FFF2-40B4-BE49-F238E27FC236}">
                <a16:creationId xmlns:a16="http://schemas.microsoft.com/office/drawing/2014/main" id="{945F916D-EB7A-9187-FA99-A5504AE45C64}"/>
              </a:ext>
            </a:extLst>
          </p:cNvPr>
          <p:cNvPicPr>
            <a:picLocks noChangeAspect="1"/>
          </p:cNvPicPr>
          <p:nvPr/>
        </p:nvPicPr>
        <p:blipFill>
          <a:blip r:embed="rId8"/>
          <a:stretch>
            <a:fillRect/>
          </a:stretch>
        </p:blipFill>
        <p:spPr>
          <a:xfrm>
            <a:off x="6134904" y="1823628"/>
            <a:ext cx="1354934" cy="1069200"/>
          </a:xfrm>
          <a:prstGeom prst="rect">
            <a:avLst/>
          </a:prstGeom>
          <a:ln>
            <a:solidFill>
              <a:srgbClr val="45B6CB"/>
            </a:solidFill>
          </a:ln>
        </p:spPr>
      </p:pic>
      <p:pic>
        <p:nvPicPr>
          <p:cNvPr id="24" name="Grafik 23">
            <a:extLst>
              <a:ext uri="{FF2B5EF4-FFF2-40B4-BE49-F238E27FC236}">
                <a16:creationId xmlns:a16="http://schemas.microsoft.com/office/drawing/2014/main" id="{07CC7DD2-1844-7751-9FD2-6DB332BF4698}"/>
              </a:ext>
            </a:extLst>
          </p:cNvPr>
          <p:cNvPicPr>
            <a:picLocks noChangeAspect="1"/>
          </p:cNvPicPr>
          <p:nvPr/>
        </p:nvPicPr>
        <p:blipFill>
          <a:blip r:embed="rId9"/>
          <a:stretch>
            <a:fillRect/>
          </a:stretch>
        </p:blipFill>
        <p:spPr>
          <a:xfrm>
            <a:off x="7590932" y="1812117"/>
            <a:ext cx="1354934" cy="1069200"/>
          </a:xfrm>
          <a:prstGeom prst="rect">
            <a:avLst/>
          </a:prstGeom>
          <a:ln>
            <a:solidFill>
              <a:srgbClr val="45B6CB"/>
            </a:solidFill>
          </a:ln>
        </p:spPr>
      </p:pic>
      <p:pic>
        <p:nvPicPr>
          <p:cNvPr id="26" name="Grafik 25">
            <a:extLst>
              <a:ext uri="{FF2B5EF4-FFF2-40B4-BE49-F238E27FC236}">
                <a16:creationId xmlns:a16="http://schemas.microsoft.com/office/drawing/2014/main" id="{7FB15DAD-B566-B524-F335-AF10AC04793C}"/>
              </a:ext>
            </a:extLst>
          </p:cNvPr>
          <p:cNvPicPr>
            <a:picLocks noChangeAspect="1"/>
          </p:cNvPicPr>
          <p:nvPr/>
        </p:nvPicPr>
        <p:blipFill>
          <a:blip r:embed="rId10"/>
          <a:stretch>
            <a:fillRect/>
          </a:stretch>
        </p:blipFill>
        <p:spPr>
          <a:xfrm>
            <a:off x="9046960" y="1823628"/>
            <a:ext cx="1354934" cy="1069200"/>
          </a:xfrm>
          <a:prstGeom prst="rect">
            <a:avLst/>
          </a:prstGeom>
          <a:ln>
            <a:solidFill>
              <a:srgbClr val="45B6CB"/>
            </a:solidFill>
          </a:ln>
        </p:spPr>
      </p:pic>
      <p:pic>
        <p:nvPicPr>
          <p:cNvPr id="28" name="Grafik 27">
            <a:extLst>
              <a:ext uri="{FF2B5EF4-FFF2-40B4-BE49-F238E27FC236}">
                <a16:creationId xmlns:a16="http://schemas.microsoft.com/office/drawing/2014/main" id="{69535E2D-6BDB-2269-5517-813FB673CF9C}"/>
              </a:ext>
            </a:extLst>
          </p:cNvPr>
          <p:cNvPicPr>
            <a:picLocks noChangeAspect="1"/>
          </p:cNvPicPr>
          <p:nvPr/>
        </p:nvPicPr>
        <p:blipFill>
          <a:blip r:embed="rId11"/>
          <a:stretch>
            <a:fillRect/>
          </a:stretch>
        </p:blipFill>
        <p:spPr>
          <a:xfrm>
            <a:off x="10497637" y="1812117"/>
            <a:ext cx="1354934" cy="1069200"/>
          </a:xfrm>
          <a:prstGeom prst="rect">
            <a:avLst/>
          </a:prstGeom>
          <a:ln>
            <a:solidFill>
              <a:srgbClr val="45B6CB"/>
            </a:solidFill>
          </a:ln>
        </p:spPr>
      </p:pic>
      <p:pic>
        <p:nvPicPr>
          <p:cNvPr id="30" name="Grafik 29">
            <a:extLst>
              <a:ext uri="{FF2B5EF4-FFF2-40B4-BE49-F238E27FC236}">
                <a16:creationId xmlns:a16="http://schemas.microsoft.com/office/drawing/2014/main" id="{02AE4D94-F24C-934B-C78F-3FB6BD141FA6}"/>
              </a:ext>
            </a:extLst>
          </p:cNvPr>
          <p:cNvPicPr>
            <a:picLocks noChangeAspect="1"/>
          </p:cNvPicPr>
          <p:nvPr/>
        </p:nvPicPr>
        <p:blipFill>
          <a:blip r:embed="rId12"/>
          <a:stretch>
            <a:fillRect/>
          </a:stretch>
        </p:blipFill>
        <p:spPr>
          <a:xfrm>
            <a:off x="6867210" y="3053691"/>
            <a:ext cx="1354934" cy="1069200"/>
          </a:xfrm>
          <a:prstGeom prst="rect">
            <a:avLst/>
          </a:prstGeom>
          <a:ln>
            <a:solidFill>
              <a:srgbClr val="45B6CB"/>
            </a:solidFill>
          </a:ln>
        </p:spPr>
      </p:pic>
      <p:pic>
        <p:nvPicPr>
          <p:cNvPr id="32" name="Grafik 31">
            <a:extLst>
              <a:ext uri="{FF2B5EF4-FFF2-40B4-BE49-F238E27FC236}">
                <a16:creationId xmlns:a16="http://schemas.microsoft.com/office/drawing/2014/main" id="{88F80749-2062-1135-0866-9E15642DACED}"/>
              </a:ext>
            </a:extLst>
          </p:cNvPr>
          <p:cNvPicPr>
            <a:picLocks noChangeAspect="1"/>
          </p:cNvPicPr>
          <p:nvPr/>
        </p:nvPicPr>
        <p:blipFill>
          <a:blip r:embed="rId13"/>
          <a:stretch>
            <a:fillRect/>
          </a:stretch>
        </p:blipFill>
        <p:spPr>
          <a:xfrm>
            <a:off x="8330297" y="3032787"/>
            <a:ext cx="1354934" cy="1069200"/>
          </a:xfrm>
          <a:prstGeom prst="rect">
            <a:avLst/>
          </a:prstGeom>
          <a:ln>
            <a:solidFill>
              <a:srgbClr val="45B6CB"/>
            </a:solidFill>
          </a:ln>
        </p:spPr>
      </p:pic>
      <p:pic>
        <p:nvPicPr>
          <p:cNvPr id="34" name="Grafik 33">
            <a:extLst>
              <a:ext uri="{FF2B5EF4-FFF2-40B4-BE49-F238E27FC236}">
                <a16:creationId xmlns:a16="http://schemas.microsoft.com/office/drawing/2014/main" id="{25F92169-8CE6-8E4D-F5EC-88E748615302}"/>
              </a:ext>
            </a:extLst>
          </p:cNvPr>
          <p:cNvPicPr>
            <a:picLocks noChangeAspect="1"/>
          </p:cNvPicPr>
          <p:nvPr/>
        </p:nvPicPr>
        <p:blipFill>
          <a:blip r:embed="rId14"/>
          <a:stretch>
            <a:fillRect/>
          </a:stretch>
        </p:blipFill>
        <p:spPr>
          <a:xfrm>
            <a:off x="9806119" y="3032384"/>
            <a:ext cx="1353600" cy="1141813"/>
          </a:xfrm>
          <a:prstGeom prst="rect">
            <a:avLst/>
          </a:prstGeom>
          <a:ln>
            <a:solidFill>
              <a:srgbClr val="45B6CB"/>
            </a:solidFill>
          </a:ln>
        </p:spPr>
      </p:pic>
      <p:pic>
        <p:nvPicPr>
          <p:cNvPr id="36" name="Grafik 35">
            <a:extLst>
              <a:ext uri="{FF2B5EF4-FFF2-40B4-BE49-F238E27FC236}">
                <a16:creationId xmlns:a16="http://schemas.microsoft.com/office/drawing/2014/main" id="{F2708066-49EB-F009-EFEB-1DD4F257B109}"/>
              </a:ext>
            </a:extLst>
          </p:cNvPr>
          <p:cNvPicPr>
            <a:picLocks noChangeAspect="1"/>
          </p:cNvPicPr>
          <p:nvPr/>
        </p:nvPicPr>
        <p:blipFill>
          <a:blip r:embed="rId15"/>
          <a:stretch>
            <a:fillRect/>
          </a:stretch>
        </p:blipFill>
        <p:spPr>
          <a:xfrm>
            <a:off x="4100234" y="4976333"/>
            <a:ext cx="1354934" cy="1069200"/>
          </a:xfrm>
          <a:prstGeom prst="rect">
            <a:avLst/>
          </a:prstGeom>
          <a:ln>
            <a:solidFill>
              <a:srgbClr val="45B6CB"/>
            </a:solidFill>
          </a:ln>
        </p:spPr>
      </p:pic>
      <p:pic>
        <p:nvPicPr>
          <p:cNvPr id="38" name="Grafik 37">
            <a:extLst>
              <a:ext uri="{FF2B5EF4-FFF2-40B4-BE49-F238E27FC236}">
                <a16:creationId xmlns:a16="http://schemas.microsoft.com/office/drawing/2014/main" id="{8BBF67D1-4EFD-8375-F153-FCBFF18874EE}"/>
              </a:ext>
            </a:extLst>
          </p:cNvPr>
          <p:cNvPicPr>
            <a:picLocks noChangeAspect="1"/>
          </p:cNvPicPr>
          <p:nvPr/>
        </p:nvPicPr>
        <p:blipFill>
          <a:blip r:embed="rId16"/>
          <a:stretch>
            <a:fillRect/>
          </a:stretch>
        </p:blipFill>
        <p:spPr>
          <a:xfrm>
            <a:off x="5586692" y="4976333"/>
            <a:ext cx="1354934" cy="1069200"/>
          </a:xfrm>
          <a:prstGeom prst="rect">
            <a:avLst/>
          </a:prstGeom>
          <a:ln>
            <a:solidFill>
              <a:srgbClr val="45B6CB"/>
            </a:solidFill>
          </a:ln>
        </p:spPr>
      </p:pic>
      <p:pic>
        <p:nvPicPr>
          <p:cNvPr id="40" name="Grafik 39">
            <a:extLst>
              <a:ext uri="{FF2B5EF4-FFF2-40B4-BE49-F238E27FC236}">
                <a16:creationId xmlns:a16="http://schemas.microsoft.com/office/drawing/2014/main" id="{807FF0F1-9386-5C4C-75FC-C13F5D7BF941}"/>
              </a:ext>
            </a:extLst>
          </p:cNvPr>
          <p:cNvPicPr>
            <a:picLocks noChangeAspect="1"/>
          </p:cNvPicPr>
          <p:nvPr/>
        </p:nvPicPr>
        <p:blipFill>
          <a:blip r:embed="rId17"/>
          <a:stretch>
            <a:fillRect/>
          </a:stretch>
        </p:blipFill>
        <p:spPr>
          <a:xfrm>
            <a:off x="7073150" y="4976333"/>
            <a:ext cx="1354934" cy="1069200"/>
          </a:xfrm>
          <a:prstGeom prst="rect">
            <a:avLst/>
          </a:prstGeom>
          <a:ln>
            <a:solidFill>
              <a:srgbClr val="45B6CB"/>
            </a:solidFill>
          </a:ln>
        </p:spPr>
      </p:pic>
      <p:sp>
        <p:nvSpPr>
          <p:cNvPr id="2" name="Abgerundetes Rechteck 1">
            <a:extLst>
              <a:ext uri="{FF2B5EF4-FFF2-40B4-BE49-F238E27FC236}">
                <a16:creationId xmlns:a16="http://schemas.microsoft.com/office/drawing/2014/main" id="{75CBBF5C-83F6-A9FE-337A-14DBA93E7438}"/>
              </a:ext>
            </a:extLst>
          </p:cNvPr>
          <p:cNvSpPr/>
          <p:nvPr/>
        </p:nvSpPr>
        <p:spPr>
          <a:xfrm>
            <a:off x="1523882" y="1235588"/>
            <a:ext cx="2730321" cy="486136"/>
          </a:xfrm>
          <a:prstGeom prst="roundRect">
            <a:avLst/>
          </a:prstGeom>
          <a:solidFill>
            <a:srgbClr val="327A86"/>
          </a:solidFill>
          <a:ln>
            <a:solidFill>
              <a:srgbClr val="45B6C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dirty="0">
                <a:latin typeface="Arial" panose="020B0604020202020204" pitchFamily="34" charset="0"/>
                <a:cs typeface="Arial" panose="020B0604020202020204" pitchFamily="34" charset="0"/>
              </a:rPr>
              <a:t>Den Zahlenstrahl erkunden</a:t>
            </a:r>
          </a:p>
        </p:txBody>
      </p:sp>
      <p:sp>
        <p:nvSpPr>
          <p:cNvPr id="6" name="Abgerundetes Rechteck 5">
            <a:extLst>
              <a:ext uri="{FF2B5EF4-FFF2-40B4-BE49-F238E27FC236}">
                <a16:creationId xmlns:a16="http://schemas.microsoft.com/office/drawing/2014/main" id="{73B152C5-4C38-1B69-64FE-59D5F8BE7D27}"/>
              </a:ext>
            </a:extLst>
          </p:cNvPr>
          <p:cNvSpPr/>
          <p:nvPr/>
        </p:nvSpPr>
        <p:spPr>
          <a:xfrm>
            <a:off x="7590932" y="1259234"/>
            <a:ext cx="2730321" cy="486136"/>
          </a:xfrm>
          <a:prstGeom prst="roundRect">
            <a:avLst/>
          </a:prstGeom>
          <a:solidFill>
            <a:srgbClr val="327A86"/>
          </a:solidFill>
          <a:ln>
            <a:solidFill>
              <a:srgbClr val="45B6C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dirty="0">
                <a:latin typeface="Arial" panose="020B0604020202020204" pitchFamily="34" charset="0"/>
                <a:cs typeface="Arial" panose="020B0604020202020204" pitchFamily="34" charset="0"/>
              </a:rPr>
              <a:t>Tausenderfeld, Würfelmaterial und Stellentafel erkunden</a:t>
            </a:r>
          </a:p>
        </p:txBody>
      </p:sp>
      <p:sp>
        <p:nvSpPr>
          <p:cNvPr id="12" name="Abgerundetes Rechteck 11">
            <a:extLst>
              <a:ext uri="{FF2B5EF4-FFF2-40B4-BE49-F238E27FC236}">
                <a16:creationId xmlns:a16="http://schemas.microsoft.com/office/drawing/2014/main" id="{BD0AE76C-0792-A70A-28A7-C2ECF26D91ED}"/>
              </a:ext>
            </a:extLst>
          </p:cNvPr>
          <p:cNvSpPr/>
          <p:nvPr/>
        </p:nvSpPr>
        <p:spPr>
          <a:xfrm>
            <a:off x="4918650" y="4154009"/>
            <a:ext cx="2730321" cy="757986"/>
          </a:xfrm>
          <a:prstGeom prst="roundRect">
            <a:avLst/>
          </a:prstGeom>
          <a:solidFill>
            <a:srgbClr val="327A86"/>
          </a:solidFill>
          <a:ln>
            <a:solidFill>
              <a:srgbClr val="45B6C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dirty="0">
                <a:latin typeface="Arial" panose="020B0604020202020204" pitchFamily="34" charset="0"/>
                <a:cs typeface="Arial" panose="020B0604020202020204" pitchFamily="34" charset="0"/>
              </a:rPr>
              <a:t>Entdeckungen am Würfel-material und an der Stellen-tafel mit Plättchen machen</a:t>
            </a:r>
          </a:p>
        </p:txBody>
      </p:sp>
    </p:spTree>
    <p:extLst>
      <p:ext uri="{BB962C8B-B14F-4D97-AF65-F5344CB8AC3E}">
        <p14:creationId xmlns:p14="http://schemas.microsoft.com/office/powerpoint/2010/main" val="23729986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FD720C4-C8A1-9FB5-7900-EA1BDBF6FD19}"/>
              </a:ext>
            </a:extLst>
          </p:cNvPr>
          <p:cNvSpPr>
            <a:spLocks noGrp="1"/>
          </p:cNvSpPr>
          <p:nvPr>
            <p:ph type="title"/>
          </p:nvPr>
        </p:nvSpPr>
        <p:spPr/>
        <p:txBody>
          <a:bodyPr>
            <a:noAutofit/>
          </a:bodyPr>
          <a:lstStyle/>
          <a:p>
            <a:r>
              <a:rPr lang="de-DE" sz="2400" dirty="0"/>
              <a:t>Die Zahlen bis 1000 mit </a:t>
            </a:r>
            <a:r>
              <a:rPr lang="de-DE" sz="2400" dirty="0" err="1"/>
              <a:t>divomath</a:t>
            </a:r>
            <a:r>
              <a:rPr lang="de-DE" sz="2400" dirty="0"/>
              <a:t> erkunden</a:t>
            </a:r>
          </a:p>
        </p:txBody>
      </p:sp>
      <p:sp>
        <p:nvSpPr>
          <p:cNvPr id="11" name="Textplatzhalter 10">
            <a:extLst>
              <a:ext uri="{FF2B5EF4-FFF2-40B4-BE49-F238E27FC236}">
                <a16:creationId xmlns:a16="http://schemas.microsoft.com/office/drawing/2014/main" id="{090955E5-D770-8C1B-7BC7-283B5E535B3C}"/>
              </a:ext>
            </a:extLst>
          </p:cNvPr>
          <p:cNvSpPr>
            <a:spLocks noGrp="1"/>
          </p:cNvSpPr>
          <p:nvPr>
            <p:ph type="body" sz="quarter" idx="14"/>
          </p:nvPr>
        </p:nvSpPr>
        <p:spPr/>
        <p:txBody>
          <a:bodyPr/>
          <a:lstStyle/>
          <a:p>
            <a:endParaRPr lang="de-DE"/>
          </a:p>
        </p:txBody>
      </p:sp>
      <p:sp>
        <p:nvSpPr>
          <p:cNvPr id="3" name="Textfeld 2">
            <a:extLst>
              <a:ext uri="{FF2B5EF4-FFF2-40B4-BE49-F238E27FC236}">
                <a16:creationId xmlns:a16="http://schemas.microsoft.com/office/drawing/2014/main" id="{943149F7-E126-2EEB-947E-D4FF1AD3418B}"/>
              </a:ext>
            </a:extLst>
          </p:cNvPr>
          <p:cNvSpPr txBox="1"/>
          <p:nvPr/>
        </p:nvSpPr>
        <p:spPr>
          <a:xfrm>
            <a:off x="62986" y="1236305"/>
            <a:ext cx="5582555" cy="553998"/>
          </a:xfrm>
          <a:prstGeom prst="rect">
            <a:avLst/>
          </a:prstGeom>
          <a:noFill/>
        </p:spPr>
        <p:txBody>
          <a:bodyPr wrap="square" rtlCol="0">
            <a:spAutoFit/>
          </a:bodyPr>
          <a:lstStyle/>
          <a:p>
            <a:pPr algn="ctr"/>
            <a:r>
              <a:rPr lang="de-DE" sz="1500" dirty="0">
                <a:latin typeface="Arial" panose="020B0604020202020204" pitchFamily="34" charset="0"/>
                <a:cs typeface="Arial" panose="020B0604020202020204" pitchFamily="34" charset="0"/>
              </a:rPr>
              <a:t>Die Zahlen bis 1000 erkunden / </a:t>
            </a:r>
          </a:p>
          <a:p>
            <a:pPr algn="ctr"/>
            <a:r>
              <a:rPr lang="de-DE" sz="1500" b="1" dirty="0">
                <a:latin typeface="Arial" panose="020B0604020202020204" pitchFamily="34" charset="0"/>
                <a:cs typeface="Arial" panose="020B0604020202020204" pitchFamily="34" charset="0"/>
              </a:rPr>
              <a:t>Den Zahlenstrahl erkunden</a:t>
            </a:r>
          </a:p>
        </p:txBody>
      </p:sp>
      <p:pic>
        <p:nvPicPr>
          <p:cNvPr id="7" name="Grafik 6">
            <a:extLst>
              <a:ext uri="{FF2B5EF4-FFF2-40B4-BE49-F238E27FC236}">
                <a16:creationId xmlns:a16="http://schemas.microsoft.com/office/drawing/2014/main" id="{31B0E75F-3252-E838-F0FF-82CF20321B93}"/>
              </a:ext>
            </a:extLst>
          </p:cNvPr>
          <p:cNvPicPr>
            <a:picLocks noChangeAspect="1"/>
          </p:cNvPicPr>
          <p:nvPr/>
        </p:nvPicPr>
        <p:blipFill>
          <a:blip r:embed="rId3"/>
          <a:stretch>
            <a:fillRect/>
          </a:stretch>
        </p:blipFill>
        <p:spPr>
          <a:xfrm>
            <a:off x="2052414" y="1809234"/>
            <a:ext cx="1354934" cy="1069200"/>
          </a:xfrm>
          <a:prstGeom prst="rect">
            <a:avLst/>
          </a:prstGeom>
          <a:ln>
            <a:solidFill>
              <a:srgbClr val="45B6CB"/>
            </a:solidFill>
          </a:ln>
        </p:spPr>
      </p:pic>
      <p:pic>
        <p:nvPicPr>
          <p:cNvPr id="9" name="Grafik 8">
            <a:extLst>
              <a:ext uri="{FF2B5EF4-FFF2-40B4-BE49-F238E27FC236}">
                <a16:creationId xmlns:a16="http://schemas.microsoft.com/office/drawing/2014/main" id="{12430D0F-B81A-9738-D902-D616F18A0D3E}"/>
              </a:ext>
            </a:extLst>
          </p:cNvPr>
          <p:cNvPicPr>
            <a:picLocks noChangeAspect="1"/>
          </p:cNvPicPr>
          <p:nvPr/>
        </p:nvPicPr>
        <p:blipFill>
          <a:blip r:embed="rId4"/>
          <a:stretch>
            <a:fillRect/>
          </a:stretch>
        </p:blipFill>
        <p:spPr>
          <a:xfrm>
            <a:off x="561122" y="1809975"/>
            <a:ext cx="1353996" cy="1068459"/>
          </a:xfrm>
          <a:prstGeom prst="rect">
            <a:avLst/>
          </a:prstGeom>
          <a:ln>
            <a:solidFill>
              <a:srgbClr val="45B6CB"/>
            </a:solidFill>
          </a:ln>
        </p:spPr>
      </p:pic>
      <p:pic>
        <p:nvPicPr>
          <p:cNvPr id="13" name="Grafik 12">
            <a:extLst>
              <a:ext uri="{FF2B5EF4-FFF2-40B4-BE49-F238E27FC236}">
                <a16:creationId xmlns:a16="http://schemas.microsoft.com/office/drawing/2014/main" id="{8088C41A-BB2E-E8AC-9D69-941ED72F7AEC}"/>
              </a:ext>
            </a:extLst>
          </p:cNvPr>
          <p:cNvPicPr>
            <a:picLocks noChangeAspect="1"/>
          </p:cNvPicPr>
          <p:nvPr/>
        </p:nvPicPr>
        <p:blipFill>
          <a:blip r:embed="rId5"/>
          <a:stretch>
            <a:fillRect/>
          </a:stretch>
        </p:blipFill>
        <p:spPr>
          <a:xfrm>
            <a:off x="3544644" y="1809234"/>
            <a:ext cx="1354934" cy="1069200"/>
          </a:xfrm>
          <a:prstGeom prst="rect">
            <a:avLst/>
          </a:prstGeom>
          <a:ln>
            <a:solidFill>
              <a:srgbClr val="45B6CB"/>
            </a:solidFill>
          </a:ln>
        </p:spPr>
      </p:pic>
      <p:pic>
        <p:nvPicPr>
          <p:cNvPr id="15" name="Grafik 14">
            <a:extLst>
              <a:ext uri="{FF2B5EF4-FFF2-40B4-BE49-F238E27FC236}">
                <a16:creationId xmlns:a16="http://schemas.microsoft.com/office/drawing/2014/main" id="{0267BB87-D80C-7105-0BEE-E46C26502EFB}"/>
              </a:ext>
            </a:extLst>
          </p:cNvPr>
          <p:cNvPicPr>
            <a:picLocks noChangeAspect="1"/>
          </p:cNvPicPr>
          <p:nvPr/>
        </p:nvPicPr>
        <p:blipFill>
          <a:blip r:embed="rId6"/>
          <a:stretch>
            <a:fillRect/>
          </a:stretch>
        </p:blipFill>
        <p:spPr>
          <a:xfrm>
            <a:off x="1351797" y="3052833"/>
            <a:ext cx="1354934" cy="1069200"/>
          </a:xfrm>
          <a:prstGeom prst="rect">
            <a:avLst/>
          </a:prstGeom>
          <a:ln>
            <a:solidFill>
              <a:srgbClr val="45B6CB"/>
            </a:solidFill>
          </a:ln>
        </p:spPr>
      </p:pic>
      <p:pic>
        <p:nvPicPr>
          <p:cNvPr id="17" name="Grafik 16">
            <a:extLst>
              <a:ext uri="{FF2B5EF4-FFF2-40B4-BE49-F238E27FC236}">
                <a16:creationId xmlns:a16="http://schemas.microsoft.com/office/drawing/2014/main" id="{9E103074-D9F0-4FCF-DAE1-AF063DD79189}"/>
              </a:ext>
            </a:extLst>
          </p:cNvPr>
          <p:cNvPicPr>
            <a:picLocks noChangeAspect="1"/>
          </p:cNvPicPr>
          <p:nvPr/>
        </p:nvPicPr>
        <p:blipFill>
          <a:blip r:embed="rId7"/>
          <a:stretch>
            <a:fillRect/>
          </a:stretch>
        </p:blipFill>
        <p:spPr>
          <a:xfrm>
            <a:off x="2854263" y="3052833"/>
            <a:ext cx="1354934" cy="1069200"/>
          </a:xfrm>
          <a:prstGeom prst="rect">
            <a:avLst/>
          </a:prstGeom>
          <a:ln>
            <a:solidFill>
              <a:srgbClr val="45B6CB"/>
            </a:solidFill>
          </a:ln>
        </p:spPr>
      </p:pic>
      <p:sp>
        <p:nvSpPr>
          <p:cNvPr id="19" name="Textfeld 18">
            <a:extLst>
              <a:ext uri="{FF2B5EF4-FFF2-40B4-BE49-F238E27FC236}">
                <a16:creationId xmlns:a16="http://schemas.microsoft.com/office/drawing/2014/main" id="{16113002-FFE8-2415-E720-B4370DE78EB5}"/>
              </a:ext>
            </a:extLst>
          </p:cNvPr>
          <p:cNvSpPr txBox="1"/>
          <p:nvPr/>
        </p:nvSpPr>
        <p:spPr>
          <a:xfrm>
            <a:off x="6638954" y="1227001"/>
            <a:ext cx="4816012" cy="553998"/>
          </a:xfrm>
          <a:prstGeom prst="rect">
            <a:avLst/>
          </a:prstGeom>
          <a:noFill/>
        </p:spPr>
        <p:txBody>
          <a:bodyPr wrap="square" rtlCol="0">
            <a:spAutoFit/>
          </a:bodyPr>
          <a:lstStyle/>
          <a:p>
            <a:pPr algn="ctr"/>
            <a:r>
              <a:rPr lang="de-DE" sz="1500" dirty="0">
                <a:latin typeface="Arial" panose="020B0604020202020204" pitchFamily="34" charset="0"/>
                <a:cs typeface="Arial" panose="020B0604020202020204" pitchFamily="34" charset="0"/>
              </a:rPr>
              <a:t>Die Zahlen bis 1000 erkunden / </a:t>
            </a:r>
          </a:p>
          <a:p>
            <a:r>
              <a:rPr lang="de-DE" sz="1500" b="1" dirty="0"/>
              <a:t>Tausenderfeld, Würfelmaterial und Stellentafel erkunden</a:t>
            </a:r>
          </a:p>
        </p:txBody>
      </p:sp>
      <p:sp>
        <p:nvSpPr>
          <p:cNvPr id="20" name="Textfeld 19">
            <a:extLst>
              <a:ext uri="{FF2B5EF4-FFF2-40B4-BE49-F238E27FC236}">
                <a16:creationId xmlns:a16="http://schemas.microsoft.com/office/drawing/2014/main" id="{12387FEB-C267-2AF1-B647-1A668A73DA99}"/>
              </a:ext>
            </a:extLst>
          </p:cNvPr>
          <p:cNvSpPr txBox="1"/>
          <p:nvPr/>
        </p:nvSpPr>
        <p:spPr>
          <a:xfrm>
            <a:off x="2593122" y="4349218"/>
            <a:ext cx="7342075" cy="553998"/>
          </a:xfrm>
          <a:prstGeom prst="rect">
            <a:avLst/>
          </a:prstGeom>
          <a:noFill/>
        </p:spPr>
        <p:txBody>
          <a:bodyPr wrap="square" rtlCol="0">
            <a:spAutoFit/>
          </a:bodyPr>
          <a:lstStyle/>
          <a:p>
            <a:pPr algn="ctr"/>
            <a:r>
              <a:rPr lang="de-DE" sz="1500" dirty="0">
                <a:latin typeface="Arial" panose="020B0604020202020204" pitchFamily="34" charset="0"/>
                <a:cs typeface="Arial" panose="020B0604020202020204" pitchFamily="34" charset="0"/>
              </a:rPr>
              <a:t>Die Zahlen bis 1000 erkunden / </a:t>
            </a:r>
          </a:p>
          <a:p>
            <a:pPr algn="ctr"/>
            <a:r>
              <a:rPr lang="de-DE" sz="1500" b="1" dirty="0">
                <a:latin typeface="Arial" panose="020B0604020202020204" pitchFamily="34" charset="0"/>
                <a:cs typeface="Arial" panose="020B0604020202020204" pitchFamily="34" charset="0"/>
              </a:rPr>
              <a:t>Entdeckungen am Würfelmaterial und an der Stellentafel mit Plättchen machen</a:t>
            </a:r>
          </a:p>
        </p:txBody>
      </p:sp>
      <p:pic>
        <p:nvPicPr>
          <p:cNvPr id="22" name="Grafik 21">
            <a:extLst>
              <a:ext uri="{FF2B5EF4-FFF2-40B4-BE49-F238E27FC236}">
                <a16:creationId xmlns:a16="http://schemas.microsoft.com/office/drawing/2014/main" id="{945F916D-EB7A-9187-FA99-A5504AE45C64}"/>
              </a:ext>
            </a:extLst>
          </p:cNvPr>
          <p:cNvPicPr>
            <a:picLocks noChangeAspect="1"/>
          </p:cNvPicPr>
          <p:nvPr/>
        </p:nvPicPr>
        <p:blipFill>
          <a:blip r:embed="rId8"/>
          <a:stretch>
            <a:fillRect/>
          </a:stretch>
        </p:blipFill>
        <p:spPr>
          <a:xfrm>
            <a:off x="6134904" y="1823628"/>
            <a:ext cx="1354934" cy="1069200"/>
          </a:xfrm>
          <a:prstGeom prst="rect">
            <a:avLst/>
          </a:prstGeom>
          <a:ln>
            <a:solidFill>
              <a:srgbClr val="45B6CB"/>
            </a:solidFill>
          </a:ln>
        </p:spPr>
      </p:pic>
      <p:pic>
        <p:nvPicPr>
          <p:cNvPr id="24" name="Grafik 23">
            <a:extLst>
              <a:ext uri="{FF2B5EF4-FFF2-40B4-BE49-F238E27FC236}">
                <a16:creationId xmlns:a16="http://schemas.microsoft.com/office/drawing/2014/main" id="{07CC7DD2-1844-7751-9FD2-6DB332BF4698}"/>
              </a:ext>
            </a:extLst>
          </p:cNvPr>
          <p:cNvPicPr>
            <a:picLocks noChangeAspect="1"/>
          </p:cNvPicPr>
          <p:nvPr/>
        </p:nvPicPr>
        <p:blipFill>
          <a:blip r:embed="rId9"/>
          <a:stretch>
            <a:fillRect/>
          </a:stretch>
        </p:blipFill>
        <p:spPr>
          <a:xfrm>
            <a:off x="7590932" y="1812117"/>
            <a:ext cx="1354934" cy="1069200"/>
          </a:xfrm>
          <a:prstGeom prst="rect">
            <a:avLst/>
          </a:prstGeom>
          <a:ln>
            <a:solidFill>
              <a:srgbClr val="45B6CB"/>
            </a:solidFill>
          </a:ln>
        </p:spPr>
      </p:pic>
      <p:pic>
        <p:nvPicPr>
          <p:cNvPr id="26" name="Grafik 25">
            <a:extLst>
              <a:ext uri="{FF2B5EF4-FFF2-40B4-BE49-F238E27FC236}">
                <a16:creationId xmlns:a16="http://schemas.microsoft.com/office/drawing/2014/main" id="{7FB15DAD-B566-B524-F335-AF10AC04793C}"/>
              </a:ext>
            </a:extLst>
          </p:cNvPr>
          <p:cNvPicPr>
            <a:picLocks noChangeAspect="1"/>
          </p:cNvPicPr>
          <p:nvPr/>
        </p:nvPicPr>
        <p:blipFill>
          <a:blip r:embed="rId10"/>
          <a:stretch>
            <a:fillRect/>
          </a:stretch>
        </p:blipFill>
        <p:spPr>
          <a:xfrm>
            <a:off x="9046960" y="1823628"/>
            <a:ext cx="1354934" cy="1069200"/>
          </a:xfrm>
          <a:prstGeom prst="rect">
            <a:avLst/>
          </a:prstGeom>
          <a:ln>
            <a:solidFill>
              <a:srgbClr val="45B6CB"/>
            </a:solidFill>
          </a:ln>
        </p:spPr>
      </p:pic>
      <p:pic>
        <p:nvPicPr>
          <p:cNvPr id="28" name="Grafik 27">
            <a:extLst>
              <a:ext uri="{FF2B5EF4-FFF2-40B4-BE49-F238E27FC236}">
                <a16:creationId xmlns:a16="http://schemas.microsoft.com/office/drawing/2014/main" id="{69535E2D-6BDB-2269-5517-813FB673CF9C}"/>
              </a:ext>
            </a:extLst>
          </p:cNvPr>
          <p:cNvPicPr>
            <a:picLocks noChangeAspect="1"/>
          </p:cNvPicPr>
          <p:nvPr/>
        </p:nvPicPr>
        <p:blipFill>
          <a:blip r:embed="rId11"/>
          <a:stretch>
            <a:fillRect/>
          </a:stretch>
        </p:blipFill>
        <p:spPr>
          <a:xfrm>
            <a:off x="10497637" y="1812117"/>
            <a:ext cx="1354934" cy="1069200"/>
          </a:xfrm>
          <a:prstGeom prst="rect">
            <a:avLst/>
          </a:prstGeom>
          <a:ln>
            <a:solidFill>
              <a:srgbClr val="45B6CB"/>
            </a:solidFill>
          </a:ln>
        </p:spPr>
      </p:pic>
      <p:pic>
        <p:nvPicPr>
          <p:cNvPr id="30" name="Grafik 29">
            <a:extLst>
              <a:ext uri="{FF2B5EF4-FFF2-40B4-BE49-F238E27FC236}">
                <a16:creationId xmlns:a16="http://schemas.microsoft.com/office/drawing/2014/main" id="{02AE4D94-F24C-934B-C78F-3FB6BD141FA6}"/>
              </a:ext>
            </a:extLst>
          </p:cNvPr>
          <p:cNvPicPr>
            <a:picLocks noChangeAspect="1"/>
          </p:cNvPicPr>
          <p:nvPr/>
        </p:nvPicPr>
        <p:blipFill>
          <a:blip r:embed="rId12"/>
          <a:stretch>
            <a:fillRect/>
          </a:stretch>
        </p:blipFill>
        <p:spPr>
          <a:xfrm>
            <a:off x="6867210" y="3053691"/>
            <a:ext cx="1354934" cy="1069200"/>
          </a:xfrm>
          <a:prstGeom prst="rect">
            <a:avLst/>
          </a:prstGeom>
          <a:ln>
            <a:solidFill>
              <a:srgbClr val="45B6CB"/>
            </a:solidFill>
          </a:ln>
        </p:spPr>
      </p:pic>
      <p:pic>
        <p:nvPicPr>
          <p:cNvPr id="32" name="Grafik 31">
            <a:extLst>
              <a:ext uri="{FF2B5EF4-FFF2-40B4-BE49-F238E27FC236}">
                <a16:creationId xmlns:a16="http://schemas.microsoft.com/office/drawing/2014/main" id="{88F80749-2062-1135-0866-9E15642DACED}"/>
              </a:ext>
            </a:extLst>
          </p:cNvPr>
          <p:cNvPicPr>
            <a:picLocks noChangeAspect="1"/>
          </p:cNvPicPr>
          <p:nvPr/>
        </p:nvPicPr>
        <p:blipFill>
          <a:blip r:embed="rId13"/>
          <a:stretch>
            <a:fillRect/>
          </a:stretch>
        </p:blipFill>
        <p:spPr>
          <a:xfrm>
            <a:off x="8330297" y="3032787"/>
            <a:ext cx="1354934" cy="1069200"/>
          </a:xfrm>
          <a:prstGeom prst="rect">
            <a:avLst/>
          </a:prstGeom>
          <a:ln>
            <a:solidFill>
              <a:srgbClr val="45B6CB"/>
            </a:solidFill>
          </a:ln>
        </p:spPr>
      </p:pic>
      <p:pic>
        <p:nvPicPr>
          <p:cNvPr id="34" name="Grafik 33">
            <a:extLst>
              <a:ext uri="{FF2B5EF4-FFF2-40B4-BE49-F238E27FC236}">
                <a16:creationId xmlns:a16="http://schemas.microsoft.com/office/drawing/2014/main" id="{25F92169-8CE6-8E4D-F5EC-88E748615302}"/>
              </a:ext>
            </a:extLst>
          </p:cNvPr>
          <p:cNvPicPr>
            <a:picLocks noChangeAspect="1"/>
          </p:cNvPicPr>
          <p:nvPr/>
        </p:nvPicPr>
        <p:blipFill>
          <a:blip r:embed="rId14"/>
          <a:stretch>
            <a:fillRect/>
          </a:stretch>
        </p:blipFill>
        <p:spPr>
          <a:xfrm>
            <a:off x="9806119" y="3032384"/>
            <a:ext cx="1353600" cy="1141813"/>
          </a:xfrm>
          <a:prstGeom prst="rect">
            <a:avLst/>
          </a:prstGeom>
          <a:ln>
            <a:solidFill>
              <a:srgbClr val="45B6CB"/>
            </a:solidFill>
          </a:ln>
        </p:spPr>
      </p:pic>
      <p:pic>
        <p:nvPicPr>
          <p:cNvPr id="36" name="Grafik 35">
            <a:extLst>
              <a:ext uri="{FF2B5EF4-FFF2-40B4-BE49-F238E27FC236}">
                <a16:creationId xmlns:a16="http://schemas.microsoft.com/office/drawing/2014/main" id="{F2708066-49EB-F009-EFEB-1DD4F257B109}"/>
              </a:ext>
            </a:extLst>
          </p:cNvPr>
          <p:cNvPicPr>
            <a:picLocks noChangeAspect="1"/>
          </p:cNvPicPr>
          <p:nvPr/>
        </p:nvPicPr>
        <p:blipFill>
          <a:blip r:embed="rId15"/>
          <a:stretch>
            <a:fillRect/>
          </a:stretch>
        </p:blipFill>
        <p:spPr>
          <a:xfrm>
            <a:off x="4100234" y="4976333"/>
            <a:ext cx="1354934" cy="1069200"/>
          </a:xfrm>
          <a:prstGeom prst="rect">
            <a:avLst/>
          </a:prstGeom>
          <a:ln>
            <a:solidFill>
              <a:srgbClr val="45B6CB"/>
            </a:solidFill>
          </a:ln>
        </p:spPr>
      </p:pic>
      <p:pic>
        <p:nvPicPr>
          <p:cNvPr id="38" name="Grafik 37">
            <a:extLst>
              <a:ext uri="{FF2B5EF4-FFF2-40B4-BE49-F238E27FC236}">
                <a16:creationId xmlns:a16="http://schemas.microsoft.com/office/drawing/2014/main" id="{8BBF67D1-4EFD-8375-F153-FCBFF18874EE}"/>
              </a:ext>
            </a:extLst>
          </p:cNvPr>
          <p:cNvPicPr>
            <a:picLocks noChangeAspect="1"/>
          </p:cNvPicPr>
          <p:nvPr/>
        </p:nvPicPr>
        <p:blipFill>
          <a:blip r:embed="rId16"/>
          <a:stretch>
            <a:fillRect/>
          </a:stretch>
        </p:blipFill>
        <p:spPr>
          <a:xfrm>
            <a:off x="5586692" y="4976333"/>
            <a:ext cx="1354934" cy="1069200"/>
          </a:xfrm>
          <a:prstGeom prst="rect">
            <a:avLst/>
          </a:prstGeom>
          <a:ln>
            <a:solidFill>
              <a:srgbClr val="45B6CB"/>
            </a:solidFill>
          </a:ln>
        </p:spPr>
      </p:pic>
      <p:pic>
        <p:nvPicPr>
          <p:cNvPr id="40" name="Grafik 39">
            <a:extLst>
              <a:ext uri="{FF2B5EF4-FFF2-40B4-BE49-F238E27FC236}">
                <a16:creationId xmlns:a16="http://schemas.microsoft.com/office/drawing/2014/main" id="{807FF0F1-9386-5C4C-75FC-C13F5D7BF941}"/>
              </a:ext>
            </a:extLst>
          </p:cNvPr>
          <p:cNvPicPr>
            <a:picLocks noChangeAspect="1"/>
          </p:cNvPicPr>
          <p:nvPr/>
        </p:nvPicPr>
        <p:blipFill>
          <a:blip r:embed="rId17"/>
          <a:stretch>
            <a:fillRect/>
          </a:stretch>
        </p:blipFill>
        <p:spPr>
          <a:xfrm>
            <a:off x="7073150" y="4976333"/>
            <a:ext cx="1354934" cy="1069200"/>
          </a:xfrm>
          <a:prstGeom prst="rect">
            <a:avLst/>
          </a:prstGeom>
          <a:ln>
            <a:solidFill>
              <a:srgbClr val="45B6CB"/>
            </a:solidFill>
          </a:ln>
        </p:spPr>
      </p:pic>
      <p:sp>
        <p:nvSpPr>
          <p:cNvPr id="4" name="Abgerundetes Rechteck 3">
            <a:extLst>
              <a:ext uri="{FF2B5EF4-FFF2-40B4-BE49-F238E27FC236}">
                <a16:creationId xmlns:a16="http://schemas.microsoft.com/office/drawing/2014/main" id="{C2DCF693-A76E-05C5-B7A3-4BD6EC48F538}"/>
              </a:ext>
            </a:extLst>
          </p:cNvPr>
          <p:cNvSpPr/>
          <p:nvPr/>
        </p:nvSpPr>
        <p:spPr>
          <a:xfrm rot="19056521">
            <a:off x="1546061" y="2649760"/>
            <a:ext cx="2537647" cy="486136"/>
          </a:xfrm>
          <a:prstGeom prst="roundRect">
            <a:avLst/>
          </a:prstGeom>
          <a:solidFill>
            <a:srgbClr val="327A86"/>
          </a:solidFill>
          <a:ln>
            <a:solidFill>
              <a:srgbClr val="45B6C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latin typeface="Arial" panose="020B0604020202020204" pitchFamily="34" charset="0"/>
                <a:cs typeface="Arial" panose="020B0604020202020204" pitchFamily="34" charset="0"/>
              </a:rPr>
              <a:t>ordinal</a:t>
            </a:r>
          </a:p>
        </p:txBody>
      </p:sp>
      <p:sp>
        <p:nvSpPr>
          <p:cNvPr id="8" name="Abgerundetes Rechteck 7">
            <a:extLst>
              <a:ext uri="{FF2B5EF4-FFF2-40B4-BE49-F238E27FC236}">
                <a16:creationId xmlns:a16="http://schemas.microsoft.com/office/drawing/2014/main" id="{37DFD2F0-7092-9242-F811-9CBE6B1174FF}"/>
              </a:ext>
            </a:extLst>
          </p:cNvPr>
          <p:cNvSpPr/>
          <p:nvPr/>
        </p:nvSpPr>
        <p:spPr>
          <a:xfrm rot="19056521">
            <a:off x="7485129" y="2635365"/>
            <a:ext cx="2537647" cy="486136"/>
          </a:xfrm>
          <a:prstGeom prst="roundRect">
            <a:avLst/>
          </a:prstGeom>
          <a:solidFill>
            <a:srgbClr val="327A86"/>
          </a:solidFill>
          <a:ln>
            <a:solidFill>
              <a:srgbClr val="45B6C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latin typeface="Arial" panose="020B0604020202020204" pitchFamily="34" charset="0"/>
                <a:cs typeface="Arial" panose="020B0604020202020204" pitchFamily="34" charset="0"/>
              </a:rPr>
              <a:t>kardinal</a:t>
            </a:r>
          </a:p>
        </p:txBody>
      </p:sp>
      <p:sp>
        <p:nvSpPr>
          <p:cNvPr id="10" name="Abgerundetes Rechteck 9">
            <a:extLst>
              <a:ext uri="{FF2B5EF4-FFF2-40B4-BE49-F238E27FC236}">
                <a16:creationId xmlns:a16="http://schemas.microsoft.com/office/drawing/2014/main" id="{005CE517-6D65-517A-28F3-C650232F1588}"/>
              </a:ext>
            </a:extLst>
          </p:cNvPr>
          <p:cNvSpPr/>
          <p:nvPr/>
        </p:nvSpPr>
        <p:spPr>
          <a:xfrm rot="19056521">
            <a:off x="4995335" y="5075633"/>
            <a:ext cx="2537647" cy="486136"/>
          </a:xfrm>
          <a:prstGeom prst="roundRect">
            <a:avLst/>
          </a:prstGeom>
          <a:solidFill>
            <a:srgbClr val="327A86"/>
          </a:solidFill>
          <a:ln>
            <a:solidFill>
              <a:srgbClr val="45B6C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latin typeface="Arial" panose="020B0604020202020204" pitchFamily="34" charset="0"/>
                <a:cs typeface="Arial" panose="020B0604020202020204" pitchFamily="34" charset="0"/>
              </a:rPr>
              <a:t>kardinal</a:t>
            </a:r>
          </a:p>
        </p:txBody>
      </p:sp>
    </p:spTree>
    <p:extLst>
      <p:ext uri="{BB962C8B-B14F-4D97-AF65-F5344CB8AC3E}">
        <p14:creationId xmlns:p14="http://schemas.microsoft.com/office/powerpoint/2010/main" val="17252170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09B32101-DC40-4801-9ED9-29F5CBA4E228}"/>
              </a:ext>
            </a:extLst>
          </p:cNvPr>
          <p:cNvSpPr/>
          <p:nvPr/>
        </p:nvSpPr>
        <p:spPr bwMode="auto">
          <a:xfrm>
            <a:off x="16043" y="1203158"/>
            <a:ext cx="12192000" cy="247020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0" i="0" u="none" strike="noStrike" cap="none" normalizeH="0" baseline="0" dirty="0" err="1">
              <a:ln>
                <a:noFill/>
              </a:ln>
              <a:solidFill>
                <a:schemeClr val="tx1"/>
              </a:solidFill>
              <a:effectLst/>
              <a:latin typeface="Calibri" panose="020F0502020204030204" pitchFamily="34" charset="0"/>
            </a:endParaRPr>
          </a:p>
        </p:txBody>
      </p:sp>
      <p:sp>
        <p:nvSpPr>
          <p:cNvPr id="2" name="Textplatzhalter 1">
            <a:extLst>
              <a:ext uri="{FF2B5EF4-FFF2-40B4-BE49-F238E27FC236}">
                <a16:creationId xmlns:a16="http://schemas.microsoft.com/office/drawing/2014/main" id="{42329348-9B15-BB89-8424-854AF2AC5EAC}"/>
              </a:ext>
            </a:extLst>
          </p:cNvPr>
          <p:cNvSpPr>
            <a:spLocks noGrp="1"/>
          </p:cNvSpPr>
          <p:nvPr>
            <p:ph idx="1"/>
          </p:nvPr>
        </p:nvSpPr>
        <p:spPr/>
        <p:txBody>
          <a:bodyPr/>
          <a:lstStyle/>
          <a:p>
            <a:pPr>
              <a:buClr>
                <a:srgbClr val="327A86"/>
              </a:buClr>
            </a:pPr>
            <a:r>
              <a:rPr lang="de-DE" sz="2400" dirty="0"/>
              <a:t>Zahlverständnis im Zahlenraum bis 1000</a:t>
            </a:r>
          </a:p>
          <a:p>
            <a:pPr lvl="1">
              <a:buClr>
                <a:srgbClr val="327A86"/>
              </a:buClr>
            </a:pPr>
            <a:r>
              <a:rPr lang="de-DE" sz="2400" dirty="0"/>
              <a:t>Kardinale Zahlvorstellungen</a:t>
            </a:r>
          </a:p>
          <a:p>
            <a:pPr lvl="1">
              <a:buClr>
                <a:srgbClr val="327A86"/>
              </a:buClr>
            </a:pPr>
            <a:r>
              <a:rPr lang="de-DE" sz="2400" dirty="0"/>
              <a:t>Ordinale Zahlvorstellungen</a:t>
            </a:r>
          </a:p>
          <a:p>
            <a:pPr lvl="1">
              <a:buClr>
                <a:srgbClr val="327A86"/>
              </a:buClr>
            </a:pPr>
            <a:r>
              <a:rPr lang="de-DE" sz="2400" dirty="0"/>
              <a:t>Entdeckendes Üben </a:t>
            </a:r>
          </a:p>
          <a:p>
            <a:pPr>
              <a:buClr>
                <a:srgbClr val="327A86"/>
              </a:buClr>
            </a:pPr>
            <a:r>
              <a:rPr lang="de-DE" sz="2400" dirty="0"/>
              <a:t>divomath – Das Modul „Die Zahlen bis 1000 erkunden“</a:t>
            </a:r>
          </a:p>
          <a:p>
            <a:pPr>
              <a:buClr>
                <a:srgbClr val="327A86"/>
              </a:buClr>
            </a:pPr>
            <a:r>
              <a:rPr lang="de-DE" sz="2400" dirty="0"/>
              <a:t>Aktivität – </a:t>
            </a:r>
            <a:r>
              <a:rPr lang="de-DE" sz="2400" dirty="0" err="1"/>
              <a:t>divomath</a:t>
            </a:r>
            <a:r>
              <a:rPr lang="de-DE" sz="2400" dirty="0"/>
              <a:t> im Unterricht nutzen</a:t>
            </a:r>
          </a:p>
          <a:p>
            <a:pPr>
              <a:buClr>
                <a:srgbClr val="327A86"/>
              </a:buClr>
            </a:pPr>
            <a:r>
              <a:rPr lang="de-DE" sz="2400" dirty="0"/>
              <a:t>Abschluss und Ausblick</a:t>
            </a:r>
          </a:p>
        </p:txBody>
      </p:sp>
      <p:sp>
        <p:nvSpPr>
          <p:cNvPr id="3" name="Titel 2">
            <a:extLst>
              <a:ext uri="{FF2B5EF4-FFF2-40B4-BE49-F238E27FC236}">
                <a16:creationId xmlns:a16="http://schemas.microsoft.com/office/drawing/2014/main" id="{648B9549-A2EF-24A9-B365-C5FE432EFD06}"/>
              </a:ext>
            </a:extLst>
          </p:cNvPr>
          <p:cNvSpPr>
            <a:spLocks noGrp="1"/>
          </p:cNvSpPr>
          <p:nvPr>
            <p:ph type="title"/>
          </p:nvPr>
        </p:nvSpPr>
        <p:spPr/>
        <p:txBody>
          <a:bodyPr/>
          <a:lstStyle/>
          <a:p>
            <a:r>
              <a:rPr lang="de-DE" dirty="0"/>
              <a:t>Gliederung</a:t>
            </a:r>
          </a:p>
        </p:txBody>
      </p:sp>
    </p:spTree>
    <p:extLst>
      <p:ext uri="{BB962C8B-B14F-4D97-AF65-F5344CB8AC3E}">
        <p14:creationId xmlns:p14="http://schemas.microsoft.com/office/powerpoint/2010/main" val="397513797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FD720C4-C8A1-9FB5-7900-EA1BDBF6FD19}"/>
              </a:ext>
            </a:extLst>
          </p:cNvPr>
          <p:cNvSpPr>
            <a:spLocks noGrp="1"/>
          </p:cNvSpPr>
          <p:nvPr>
            <p:ph type="title"/>
          </p:nvPr>
        </p:nvSpPr>
        <p:spPr/>
        <p:txBody>
          <a:bodyPr>
            <a:noAutofit/>
          </a:bodyPr>
          <a:lstStyle/>
          <a:p>
            <a:r>
              <a:rPr lang="de-DE" sz="2400" dirty="0"/>
              <a:t>Die Zahlen bis 1000 mit </a:t>
            </a:r>
            <a:r>
              <a:rPr lang="de-DE" sz="2400" dirty="0" err="1"/>
              <a:t>divomath</a:t>
            </a:r>
            <a:r>
              <a:rPr lang="de-DE" sz="2400" dirty="0"/>
              <a:t> erkunden</a:t>
            </a:r>
          </a:p>
        </p:txBody>
      </p:sp>
      <p:sp>
        <p:nvSpPr>
          <p:cNvPr id="10" name="Textplatzhalter 9">
            <a:extLst>
              <a:ext uri="{FF2B5EF4-FFF2-40B4-BE49-F238E27FC236}">
                <a16:creationId xmlns:a16="http://schemas.microsoft.com/office/drawing/2014/main" id="{621D568A-1179-62AD-B018-A2A78433C514}"/>
              </a:ext>
            </a:extLst>
          </p:cNvPr>
          <p:cNvSpPr>
            <a:spLocks noGrp="1"/>
          </p:cNvSpPr>
          <p:nvPr>
            <p:ph type="body" sz="quarter" idx="14"/>
          </p:nvPr>
        </p:nvSpPr>
        <p:spPr/>
        <p:txBody>
          <a:bodyPr/>
          <a:lstStyle/>
          <a:p>
            <a:endParaRPr lang="de-DE"/>
          </a:p>
        </p:txBody>
      </p:sp>
      <p:pic>
        <p:nvPicPr>
          <p:cNvPr id="9" name="Grafik 8">
            <a:extLst>
              <a:ext uri="{FF2B5EF4-FFF2-40B4-BE49-F238E27FC236}">
                <a16:creationId xmlns:a16="http://schemas.microsoft.com/office/drawing/2014/main" id="{12430D0F-B81A-9738-D902-D616F18A0D3E}"/>
              </a:ext>
            </a:extLst>
          </p:cNvPr>
          <p:cNvPicPr>
            <a:picLocks noChangeAspect="1"/>
          </p:cNvPicPr>
          <p:nvPr/>
        </p:nvPicPr>
        <p:blipFill>
          <a:blip r:embed="rId3"/>
          <a:stretch>
            <a:fillRect/>
          </a:stretch>
        </p:blipFill>
        <p:spPr>
          <a:xfrm>
            <a:off x="2118416" y="3060292"/>
            <a:ext cx="1353996" cy="1068459"/>
          </a:xfrm>
          <a:prstGeom prst="rect">
            <a:avLst/>
          </a:prstGeom>
          <a:ln>
            <a:solidFill>
              <a:srgbClr val="45B6CB"/>
            </a:solidFill>
          </a:ln>
        </p:spPr>
      </p:pic>
      <p:pic>
        <p:nvPicPr>
          <p:cNvPr id="24" name="Grafik 23">
            <a:extLst>
              <a:ext uri="{FF2B5EF4-FFF2-40B4-BE49-F238E27FC236}">
                <a16:creationId xmlns:a16="http://schemas.microsoft.com/office/drawing/2014/main" id="{07CC7DD2-1844-7751-9FD2-6DB332BF4698}"/>
              </a:ext>
            </a:extLst>
          </p:cNvPr>
          <p:cNvPicPr>
            <a:picLocks noChangeAspect="1"/>
          </p:cNvPicPr>
          <p:nvPr/>
        </p:nvPicPr>
        <p:blipFill>
          <a:blip r:embed="rId4"/>
          <a:stretch>
            <a:fillRect/>
          </a:stretch>
        </p:blipFill>
        <p:spPr>
          <a:xfrm>
            <a:off x="8921653" y="3059551"/>
            <a:ext cx="1354934" cy="1069200"/>
          </a:xfrm>
          <a:prstGeom prst="rect">
            <a:avLst/>
          </a:prstGeom>
          <a:ln>
            <a:solidFill>
              <a:srgbClr val="45B6CB"/>
            </a:solidFill>
          </a:ln>
        </p:spPr>
      </p:pic>
      <p:pic>
        <p:nvPicPr>
          <p:cNvPr id="28" name="Grafik 27">
            <a:extLst>
              <a:ext uri="{FF2B5EF4-FFF2-40B4-BE49-F238E27FC236}">
                <a16:creationId xmlns:a16="http://schemas.microsoft.com/office/drawing/2014/main" id="{69535E2D-6BDB-2269-5517-813FB673CF9C}"/>
              </a:ext>
            </a:extLst>
          </p:cNvPr>
          <p:cNvPicPr>
            <a:picLocks noChangeAspect="1"/>
          </p:cNvPicPr>
          <p:nvPr/>
        </p:nvPicPr>
        <p:blipFill>
          <a:blip r:embed="rId5"/>
          <a:stretch>
            <a:fillRect/>
          </a:stretch>
        </p:blipFill>
        <p:spPr>
          <a:xfrm>
            <a:off x="8921653" y="4972118"/>
            <a:ext cx="1354934" cy="1069200"/>
          </a:xfrm>
          <a:prstGeom prst="rect">
            <a:avLst/>
          </a:prstGeom>
          <a:ln>
            <a:solidFill>
              <a:srgbClr val="45B6CB"/>
            </a:solidFill>
          </a:ln>
        </p:spPr>
      </p:pic>
      <p:sp>
        <p:nvSpPr>
          <p:cNvPr id="4" name="Abgerundetes Rechteck 3">
            <a:extLst>
              <a:ext uri="{FF2B5EF4-FFF2-40B4-BE49-F238E27FC236}">
                <a16:creationId xmlns:a16="http://schemas.microsoft.com/office/drawing/2014/main" id="{C2DCF693-A76E-05C5-B7A3-4BD6EC48F538}"/>
              </a:ext>
            </a:extLst>
          </p:cNvPr>
          <p:cNvSpPr/>
          <p:nvPr/>
        </p:nvSpPr>
        <p:spPr>
          <a:xfrm>
            <a:off x="1487364" y="1743395"/>
            <a:ext cx="2537647" cy="486136"/>
          </a:xfrm>
          <a:prstGeom prst="roundRect">
            <a:avLst/>
          </a:prstGeom>
          <a:solidFill>
            <a:srgbClr val="327A86"/>
          </a:solidFill>
          <a:ln>
            <a:solidFill>
              <a:srgbClr val="45B6C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latin typeface="Arial" panose="020B0604020202020204" pitchFamily="34" charset="0"/>
                <a:cs typeface="Arial" panose="020B0604020202020204" pitchFamily="34" charset="0"/>
              </a:rPr>
              <a:t>ordinal</a:t>
            </a:r>
          </a:p>
        </p:txBody>
      </p:sp>
      <p:sp>
        <p:nvSpPr>
          <p:cNvPr id="8" name="Abgerundetes Rechteck 7">
            <a:extLst>
              <a:ext uri="{FF2B5EF4-FFF2-40B4-BE49-F238E27FC236}">
                <a16:creationId xmlns:a16="http://schemas.microsoft.com/office/drawing/2014/main" id="{37DFD2F0-7092-9242-F811-9CBE6B1174FF}"/>
              </a:ext>
            </a:extLst>
          </p:cNvPr>
          <p:cNvSpPr/>
          <p:nvPr/>
        </p:nvSpPr>
        <p:spPr>
          <a:xfrm>
            <a:off x="8330297" y="1730048"/>
            <a:ext cx="2537647" cy="486136"/>
          </a:xfrm>
          <a:prstGeom prst="roundRect">
            <a:avLst/>
          </a:prstGeom>
          <a:solidFill>
            <a:srgbClr val="327A86"/>
          </a:solidFill>
          <a:ln>
            <a:solidFill>
              <a:srgbClr val="45B6C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latin typeface="Arial" panose="020B0604020202020204" pitchFamily="34" charset="0"/>
                <a:cs typeface="Arial" panose="020B0604020202020204" pitchFamily="34" charset="0"/>
              </a:rPr>
              <a:t>kardinal</a:t>
            </a:r>
          </a:p>
        </p:txBody>
      </p:sp>
      <p:sp>
        <p:nvSpPr>
          <p:cNvPr id="2" name="Textfeld 1">
            <a:extLst>
              <a:ext uri="{FF2B5EF4-FFF2-40B4-BE49-F238E27FC236}">
                <a16:creationId xmlns:a16="http://schemas.microsoft.com/office/drawing/2014/main" id="{1B50B023-EC2C-97AD-08F6-C059A18DEDE2}"/>
              </a:ext>
            </a:extLst>
          </p:cNvPr>
          <p:cNvSpPr txBox="1"/>
          <p:nvPr/>
        </p:nvSpPr>
        <p:spPr>
          <a:xfrm>
            <a:off x="3304722" y="1100485"/>
            <a:ext cx="5582555" cy="323165"/>
          </a:xfrm>
          <a:prstGeom prst="rect">
            <a:avLst/>
          </a:prstGeom>
          <a:noFill/>
        </p:spPr>
        <p:txBody>
          <a:bodyPr wrap="square" rtlCol="0">
            <a:spAutoFit/>
          </a:bodyPr>
          <a:lstStyle/>
          <a:p>
            <a:pPr algn="ctr"/>
            <a:r>
              <a:rPr lang="de-DE" sz="1500" b="1" dirty="0">
                <a:latin typeface="Arial" panose="020B0604020202020204" pitchFamily="34" charset="0"/>
                <a:cs typeface="Arial" panose="020B0604020202020204" pitchFamily="34" charset="0"/>
              </a:rPr>
              <a:t>Drei zentrale Darstellungsmittel</a:t>
            </a:r>
          </a:p>
        </p:txBody>
      </p:sp>
      <p:sp>
        <p:nvSpPr>
          <p:cNvPr id="6" name="Textfeld 5">
            <a:extLst>
              <a:ext uri="{FF2B5EF4-FFF2-40B4-BE49-F238E27FC236}">
                <a16:creationId xmlns:a16="http://schemas.microsoft.com/office/drawing/2014/main" id="{8314FB1E-A611-EE50-4035-438F64F99ABF}"/>
              </a:ext>
            </a:extLst>
          </p:cNvPr>
          <p:cNvSpPr txBox="1"/>
          <p:nvPr/>
        </p:nvSpPr>
        <p:spPr>
          <a:xfrm>
            <a:off x="1447139" y="2387693"/>
            <a:ext cx="2676001" cy="323165"/>
          </a:xfrm>
          <a:prstGeom prst="rect">
            <a:avLst/>
          </a:prstGeom>
          <a:noFill/>
        </p:spPr>
        <p:txBody>
          <a:bodyPr wrap="square" rtlCol="0">
            <a:spAutoFit/>
          </a:bodyPr>
          <a:lstStyle/>
          <a:p>
            <a:pPr algn="ctr"/>
            <a:r>
              <a:rPr lang="de-DE" sz="1500" dirty="0">
                <a:latin typeface="Arial" panose="020B0604020202020204" pitchFamily="34" charset="0"/>
                <a:cs typeface="Arial" panose="020B0604020202020204" pitchFamily="34" charset="0"/>
              </a:rPr>
              <a:t>Der Zahlenstrahl</a:t>
            </a:r>
            <a:endParaRPr lang="de-DE" sz="1500" b="1" dirty="0">
              <a:latin typeface="Arial" panose="020B0604020202020204" pitchFamily="34" charset="0"/>
              <a:cs typeface="Arial" panose="020B0604020202020204" pitchFamily="34" charset="0"/>
            </a:endParaRPr>
          </a:p>
        </p:txBody>
      </p:sp>
      <p:sp>
        <p:nvSpPr>
          <p:cNvPr id="11" name="Textfeld 10">
            <a:extLst>
              <a:ext uri="{FF2B5EF4-FFF2-40B4-BE49-F238E27FC236}">
                <a16:creationId xmlns:a16="http://schemas.microsoft.com/office/drawing/2014/main" id="{5F14FAAF-D188-C252-B74B-AC9CA011671E}"/>
              </a:ext>
            </a:extLst>
          </p:cNvPr>
          <p:cNvSpPr txBox="1"/>
          <p:nvPr/>
        </p:nvSpPr>
        <p:spPr>
          <a:xfrm>
            <a:off x="8261119" y="2387693"/>
            <a:ext cx="2676001" cy="323165"/>
          </a:xfrm>
          <a:prstGeom prst="rect">
            <a:avLst/>
          </a:prstGeom>
          <a:noFill/>
        </p:spPr>
        <p:txBody>
          <a:bodyPr wrap="square" rtlCol="0">
            <a:spAutoFit/>
          </a:bodyPr>
          <a:lstStyle/>
          <a:p>
            <a:pPr algn="ctr"/>
            <a:r>
              <a:rPr lang="de-DE" sz="1500" dirty="0">
                <a:latin typeface="Arial" panose="020B0604020202020204" pitchFamily="34" charset="0"/>
                <a:cs typeface="Arial" panose="020B0604020202020204" pitchFamily="34" charset="0"/>
              </a:rPr>
              <a:t>Das Würfelmaterial</a:t>
            </a:r>
          </a:p>
        </p:txBody>
      </p:sp>
      <p:sp>
        <p:nvSpPr>
          <p:cNvPr id="12" name="Textfeld 11">
            <a:extLst>
              <a:ext uri="{FF2B5EF4-FFF2-40B4-BE49-F238E27FC236}">
                <a16:creationId xmlns:a16="http://schemas.microsoft.com/office/drawing/2014/main" id="{3453379A-1F21-4DFB-EECF-C46EE57E2921}"/>
              </a:ext>
            </a:extLst>
          </p:cNvPr>
          <p:cNvSpPr txBox="1"/>
          <p:nvPr/>
        </p:nvSpPr>
        <p:spPr>
          <a:xfrm>
            <a:off x="7838630" y="4388852"/>
            <a:ext cx="3520978" cy="323165"/>
          </a:xfrm>
          <a:prstGeom prst="rect">
            <a:avLst/>
          </a:prstGeom>
          <a:noFill/>
        </p:spPr>
        <p:txBody>
          <a:bodyPr wrap="square" rtlCol="0">
            <a:spAutoFit/>
          </a:bodyPr>
          <a:lstStyle/>
          <a:p>
            <a:pPr algn="ctr"/>
            <a:r>
              <a:rPr lang="de-DE" sz="1500" dirty="0">
                <a:latin typeface="Arial" panose="020B0604020202020204" pitchFamily="34" charset="0"/>
                <a:cs typeface="Arial" panose="020B0604020202020204" pitchFamily="34" charset="0"/>
              </a:rPr>
              <a:t>Die Plättchen an der Stellentafel</a:t>
            </a:r>
          </a:p>
        </p:txBody>
      </p:sp>
      <p:sp>
        <p:nvSpPr>
          <p:cNvPr id="14" name="Abgerundetes Rechteck 13">
            <a:extLst>
              <a:ext uri="{FF2B5EF4-FFF2-40B4-BE49-F238E27FC236}">
                <a16:creationId xmlns:a16="http://schemas.microsoft.com/office/drawing/2014/main" id="{F6C237F1-8807-5AB3-4B6F-3FDA25C582C8}"/>
              </a:ext>
            </a:extLst>
          </p:cNvPr>
          <p:cNvSpPr/>
          <p:nvPr/>
        </p:nvSpPr>
        <p:spPr>
          <a:xfrm>
            <a:off x="1324056" y="1502480"/>
            <a:ext cx="2948399" cy="2838057"/>
          </a:xfrm>
          <a:prstGeom prst="roundRect">
            <a:avLst/>
          </a:prstGeom>
          <a:noFill/>
          <a:ln w="28575">
            <a:solidFill>
              <a:srgbClr val="327A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11947988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heel(1)">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FD720C4-C8A1-9FB5-7900-EA1BDBF6FD19}"/>
              </a:ext>
            </a:extLst>
          </p:cNvPr>
          <p:cNvSpPr>
            <a:spLocks noGrp="1"/>
          </p:cNvSpPr>
          <p:nvPr>
            <p:ph type="title"/>
          </p:nvPr>
        </p:nvSpPr>
        <p:spPr/>
        <p:txBody>
          <a:bodyPr>
            <a:noAutofit/>
          </a:bodyPr>
          <a:lstStyle/>
          <a:p>
            <a:r>
              <a:rPr lang="de-DE" sz="2400" dirty="0"/>
              <a:t>Die Zahlen bis 1000 mit </a:t>
            </a:r>
            <a:r>
              <a:rPr lang="de-DE" sz="2400" dirty="0" err="1"/>
              <a:t>divomath</a:t>
            </a:r>
            <a:r>
              <a:rPr lang="de-DE" sz="2400" dirty="0"/>
              <a:t> erkunden</a:t>
            </a:r>
          </a:p>
        </p:txBody>
      </p:sp>
      <p:sp>
        <p:nvSpPr>
          <p:cNvPr id="7" name="Textfeld 6">
            <a:extLst>
              <a:ext uri="{FF2B5EF4-FFF2-40B4-BE49-F238E27FC236}">
                <a16:creationId xmlns:a16="http://schemas.microsoft.com/office/drawing/2014/main" id="{214B099F-558C-A418-3F13-9EBF9EB30CA3}"/>
              </a:ext>
            </a:extLst>
          </p:cNvPr>
          <p:cNvSpPr txBox="1"/>
          <p:nvPr/>
        </p:nvSpPr>
        <p:spPr>
          <a:xfrm>
            <a:off x="6609445" y="2809425"/>
            <a:ext cx="5582555" cy="553998"/>
          </a:xfrm>
          <a:prstGeom prst="rect">
            <a:avLst/>
          </a:prstGeom>
          <a:noFill/>
        </p:spPr>
        <p:txBody>
          <a:bodyPr wrap="square" rtlCol="0">
            <a:spAutoFit/>
          </a:bodyPr>
          <a:lstStyle/>
          <a:p>
            <a:pPr algn="ctr"/>
            <a:r>
              <a:rPr lang="de-DE" sz="1500" dirty="0">
                <a:latin typeface="Arial" panose="020B0604020202020204" pitchFamily="34" charset="0"/>
                <a:cs typeface="Arial" panose="020B0604020202020204" pitchFamily="34" charset="0"/>
              </a:rPr>
              <a:t>Die Zahlen bis 1000 erkunden / </a:t>
            </a:r>
          </a:p>
          <a:p>
            <a:pPr algn="ctr"/>
            <a:r>
              <a:rPr lang="de-DE" sz="1500" b="1" dirty="0">
                <a:latin typeface="Arial" panose="020B0604020202020204" pitchFamily="34" charset="0"/>
                <a:cs typeface="Arial" panose="020B0604020202020204" pitchFamily="34" charset="0"/>
              </a:rPr>
              <a:t>Den Zahlenstrahl erkunden</a:t>
            </a:r>
          </a:p>
        </p:txBody>
      </p:sp>
      <p:sp>
        <p:nvSpPr>
          <p:cNvPr id="3" name="Abgerundetes Rechteck 2">
            <a:extLst>
              <a:ext uri="{FF2B5EF4-FFF2-40B4-BE49-F238E27FC236}">
                <a16:creationId xmlns:a16="http://schemas.microsoft.com/office/drawing/2014/main" id="{E97F6F8B-7BE5-F5CF-C6DC-6579073DE220}"/>
              </a:ext>
            </a:extLst>
          </p:cNvPr>
          <p:cNvSpPr/>
          <p:nvPr/>
        </p:nvSpPr>
        <p:spPr>
          <a:xfrm>
            <a:off x="7034019" y="2774700"/>
            <a:ext cx="4517816" cy="3060127"/>
          </a:xfrm>
          <a:prstGeom prst="roundRect">
            <a:avLst/>
          </a:prstGeom>
          <a:noFill/>
          <a:ln w="28575">
            <a:solidFill>
              <a:srgbClr val="327A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Abgerundetes Rechteck 13">
            <a:extLst>
              <a:ext uri="{FF2B5EF4-FFF2-40B4-BE49-F238E27FC236}">
                <a16:creationId xmlns:a16="http://schemas.microsoft.com/office/drawing/2014/main" id="{F6C237F1-8807-5AB3-4B6F-3FDA25C582C8}"/>
              </a:ext>
            </a:extLst>
          </p:cNvPr>
          <p:cNvSpPr/>
          <p:nvPr/>
        </p:nvSpPr>
        <p:spPr>
          <a:xfrm>
            <a:off x="315063" y="1234467"/>
            <a:ext cx="2948399" cy="2838057"/>
          </a:xfrm>
          <a:prstGeom prst="roundRect">
            <a:avLst/>
          </a:prstGeom>
          <a:noFill/>
          <a:ln w="28575">
            <a:solidFill>
              <a:srgbClr val="327A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18" name="Gruppieren 17">
            <a:extLst>
              <a:ext uri="{FF2B5EF4-FFF2-40B4-BE49-F238E27FC236}">
                <a16:creationId xmlns:a16="http://schemas.microsoft.com/office/drawing/2014/main" id="{DA50C290-49EC-58A5-152A-BA98049ADE45}"/>
              </a:ext>
            </a:extLst>
          </p:cNvPr>
          <p:cNvGrpSpPr/>
          <p:nvPr/>
        </p:nvGrpSpPr>
        <p:grpSpPr>
          <a:xfrm>
            <a:off x="438146" y="1475382"/>
            <a:ext cx="2676001" cy="2076862"/>
            <a:chOff x="438146" y="1475382"/>
            <a:chExt cx="2676001" cy="2076862"/>
          </a:xfrm>
        </p:grpSpPr>
        <p:sp>
          <p:nvSpPr>
            <p:cNvPr id="4" name="Abgerundetes Rechteck 3">
              <a:extLst>
                <a:ext uri="{FF2B5EF4-FFF2-40B4-BE49-F238E27FC236}">
                  <a16:creationId xmlns:a16="http://schemas.microsoft.com/office/drawing/2014/main" id="{C2DCF693-A76E-05C5-B7A3-4BD6EC48F538}"/>
                </a:ext>
              </a:extLst>
            </p:cNvPr>
            <p:cNvSpPr/>
            <p:nvPr/>
          </p:nvSpPr>
          <p:spPr>
            <a:xfrm>
              <a:off x="478371" y="1475382"/>
              <a:ext cx="2537647" cy="486136"/>
            </a:xfrm>
            <a:prstGeom prst="roundRect">
              <a:avLst/>
            </a:prstGeom>
            <a:solidFill>
              <a:srgbClr val="327A86"/>
            </a:solidFill>
            <a:ln>
              <a:solidFill>
                <a:srgbClr val="45B6C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latin typeface="Arial" panose="020B0604020202020204" pitchFamily="34" charset="0"/>
                  <a:cs typeface="Arial" panose="020B0604020202020204" pitchFamily="34" charset="0"/>
                </a:rPr>
                <a:t>ordinal</a:t>
              </a:r>
            </a:p>
          </p:txBody>
        </p:sp>
        <p:sp>
          <p:nvSpPr>
            <p:cNvPr id="6" name="Textfeld 5">
              <a:extLst>
                <a:ext uri="{FF2B5EF4-FFF2-40B4-BE49-F238E27FC236}">
                  <a16:creationId xmlns:a16="http://schemas.microsoft.com/office/drawing/2014/main" id="{8314FB1E-A611-EE50-4035-438F64F99ABF}"/>
                </a:ext>
              </a:extLst>
            </p:cNvPr>
            <p:cNvSpPr txBox="1"/>
            <p:nvPr/>
          </p:nvSpPr>
          <p:spPr>
            <a:xfrm>
              <a:off x="438146" y="2119680"/>
              <a:ext cx="2676001" cy="323165"/>
            </a:xfrm>
            <a:prstGeom prst="rect">
              <a:avLst/>
            </a:prstGeom>
            <a:noFill/>
          </p:spPr>
          <p:txBody>
            <a:bodyPr wrap="square" rtlCol="0">
              <a:spAutoFit/>
            </a:bodyPr>
            <a:lstStyle/>
            <a:p>
              <a:pPr algn="ctr"/>
              <a:r>
                <a:rPr lang="de-DE" sz="1500" dirty="0">
                  <a:latin typeface="Arial" panose="020B0604020202020204" pitchFamily="34" charset="0"/>
                  <a:cs typeface="Arial" panose="020B0604020202020204" pitchFamily="34" charset="0"/>
                </a:rPr>
                <a:t>Der Zahlenstrahl</a:t>
              </a:r>
              <a:endParaRPr lang="de-DE" sz="1500" b="1" dirty="0">
                <a:latin typeface="Arial" panose="020B0604020202020204" pitchFamily="34" charset="0"/>
                <a:cs typeface="Arial" panose="020B0604020202020204" pitchFamily="34" charset="0"/>
              </a:endParaRPr>
            </a:p>
          </p:txBody>
        </p:sp>
        <p:pic>
          <p:nvPicPr>
            <p:cNvPr id="13" name="Grafik 12">
              <a:extLst>
                <a:ext uri="{FF2B5EF4-FFF2-40B4-BE49-F238E27FC236}">
                  <a16:creationId xmlns:a16="http://schemas.microsoft.com/office/drawing/2014/main" id="{3F45698A-BEAB-1C1A-A8EE-13059AAC0DDA}"/>
                </a:ext>
              </a:extLst>
            </p:cNvPr>
            <p:cNvPicPr>
              <a:picLocks noChangeAspect="1"/>
            </p:cNvPicPr>
            <p:nvPr/>
          </p:nvPicPr>
          <p:blipFill>
            <a:blip r:embed="rId3"/>
            <a:stretch>
              <a:fillRect/>
            </a:stretch>
          </p:blipFill>
          <p:spPr>
            <a:xfrm>
              <a:off x="1070196" y="2483785"/>
              <a:ext cx="1353996" cy="1068459"/>
            </a:xfrm>
            <a:prstGeom prst="rect">
              <a:avLst/>
            </a:prstGeom>
            <a:ln>
              <a:solidFill>
                <a:srgbClr val="45B6CB"/>
              </a:solidFill>
            </a:ln>
          </p:spPr>
        </p:pic>
      </p:grpSp>
      <p:pic>
        <p:nvPicPr>
          <p:cNvPr id="9" name="Grafik 8">
            <a:extLst>
              <a:ext uri="{FF2B5EF4-FFF2-40B4-BE49-F238E27FC236}">
                <a16:creationId xmlns:a16="http://schemas.microsoft.com/office/drawing/2014/main" id="{12430D0F-B81A-9738-D902-D616F18A0D3E}"/>
              </a:ext>
            </a:extLst>
          </p:cNvPr>
          <p:cNvPicPr>
            <a:picLocks noChangeAspect="1"/>
          </p:cNvPicPr>
          <p:nvPr/>
        </p:nvPicPr>
        <p:blipFill>
          <a:blip r:embed="rId3"/>
          <a:stretch>
            <a:fillRect/>
          </a:stretch>
        </p:blipFill>
        <p:spPr>
          <a:xfrm>
            <a:off x="7149139" y="3383095"/>
            <a:ext cx="1353996" cy="1068459"/>
          </a:xfrm>
          <a:prstGeom prst="rect">
            <a:avLst/>
          </a:prstGeom>
          <a:ln>
            <a:solidFill>
              <a:srgbClr val="45B6CB"/>
            </a:solidFill>
          </a:ln>
        </p:spPr>
      </p:pic>
      <p:pic>
        <p:nvPicPr>
          <p:cNvPr id="10" name="Grafik 9">
            <a:extLst>
              <a:ext uri="{FF2B5EF4-FFF2-40B4-BE49-F238E27FC236}">
                <a16:creationId xmlns:a16="http://schemas.microsoft.com/office/drawing/2014/main" id="{AED121E5-D56D-D1C9-F5D4-77D32C41CACC}"/>
              </a:ext>
            </a:extLst>
          </p:cNvPr>
          <p:cNvPicPr>
            <a:picLocks noChangeAspect="1"/>
          </p:cNvPicPr>
          <p:nvPr/>
        </p:nvPicPr>
        <p:blipFill>
          <a:blip r:embed="rId4"/>
          <a:stretch>
            <a:fillRect/>
          </a:stretch>
        </p:blipFill>
        <p:spPr>
          <a:xfrm>
            <a:off x="8598873" y="3382354"/>
            <a:ext cx="1354934" cy="1069200"/>
          </a:xfrm>
          <a:prstGeom prst="rect">
            <a:avLst/>
          </a:prstGeom>
          <a:ln>
            <a:solidFill>
              <a:srgbClr val="45B6CB"/>
            </a:solidFill>
          </a:ln>
        </p:spPr>
      </p:pic>
      <p:pic>
        <p:nvPicPr>
          <p:cNvPr id="15" name="Grafik 14">
            <a:extLst>
              <a:ext uri="{FF2B5EF4-FFF2-40B4-BE49-F238E27FC236}">
                <a16:creationId xmlns:a16="http://schemas.microsoft.com/office/drawing/2014/main" id="{813A11BA-A0BC-D21E-5AAA-C845B7090DC8}"/>
              </a:ext>
            </a:extLst>
          </p:cNvPr>
          <p:cNvPicPr>
            <a:picLocks noChangeAspect="1"/>
          </p:cNvPicPr>
          <p:nvPr/>
        </p:nvPicPr>
        <p:blipFill>
          <a:blip r:embed="rId5"/>
          <a:stretch>
            <a:fillRect/>
          </a:stretch>
        </p:blipFill>
        <p:spPr>
          <a:xfrm>
            <a:off x="10091103" y="3382354"/>
            <a:ext cx="1354934" cy="1069200"/>
          </a:xfrm>
          <a:prstGeom prst="rect">
            <a:avLst/>
          </a:prstGeom>
          <a:ln>
            <a:solidFill>
              <a:srgbClr val="45B6CB"/>
            </a:solidFill>
          </a:ln>
        </p:spPr>
      </p:pic>
      <p:pic>
        <p:nvPicPr>
          <p:cNvPr id="16" name="Grafik 15">
            <a:extLst>
              <a:ext uri="{FF2B5EF4-FFF2-40B4-BE49-F238E27FC236}">
                <a16:creationId xmlns:a16="http://schemas.microsoft.com/office/drawing/2014/main" id="{587882E1-EAB1-916B-4862-D19B8C171720}"/>
              </a:ext>
            </a:extLst>
          </p:cNvPr>
          <p:cNvPicPr>
            <a:picLocks noChangeAspect="1"/>
          </p:cNvPicPr>
          <p:nvPr/>
        </p:nvPicPr>
        <p:blipFill>
          <a:blip r:embed="rId6"/>
          <a:stretch>
            <a:fillRect/>
          </a:stretch>
        </p:blipFill>
        <p:spPr>
          <a:xfrm>
            <a:off x="7898256" y="4625953"/>
            <a:ext cx="1354934" cy="1069200"/>
          </a:xfrm>
          <a:prstGeom prst="rect">
            <a:avLst/>
          </a:prstGeom>
          <a:ln>
            <a:solidFill>
              <a:srgbClr val="45B6CB"/>
            </a:solidFill>
          </a:ln>
        </p:spPr>
      </p:pic>
      <p:pic>
        <p:nvPicPr>
          <p:cNvPr id="17" name="Grafik 16">
            <a:extLst>
              <a:ext uri="{FF2B5EF4-FFF2-40B4-BE49-F238E27FC236}">
                <a16:creationId xmlns:a16="http://schemas.microsoft.com/office/drawing/2014/main" id="{8C8F32A3-B330-4031-8454-7F987DB187C1}"/>
              </a:ext>
            </a:extLst>
          </p:cNvPr>
          <p:cNvPicPr>
            <a:picLocks noChangeAspect="1"/>
          </p:cNvPicPr>
          <p:nvPr/>
        </p:nvPicPr>
        <p:blipFill>
          <a:blip r:embed="rId7"/>
          <a:stretch>
            <a:fillRect/>
          </a:stretch>
        </p:blipFill>
        <p:spPr>
          <a:xfrm>
            <a:off x="9400722" y="4625953"/>
            <a:ext cx="1354934" cy="1069200"/>
          </a:xfrm>
          <a:prstGeom prst="rect">
            <a:avLst/>
          </a:prstGeom>
          <a:ln>
            <a:solidFill>
              <a:srgbClr val="45B6CB"/>
            </a:solidFill>
          </a:ln>
        </p:spPr>
      </p:pic>
    </p:spTree>
    <p:extLst>
      <p:ext uri="{BB962C8B-B14F-4D97-AF65-F5344CB8AC3E}">
        <p14:creationId xmlns:p14="http://schemas.microsoft.com/office/powerpoint/2010/main" val="39706667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bgerundetes Rechteck 13">
            <a:extLst>
              <a:ext uri="{FF2B5EF4-FFF2-40B4-BE49-F238E27FC236}">
                <a16:creationId xmlns:a16="http://schemas.microsoft.com/office/drawing/2014/main" id="{F1176A8C-83E8-2CFB-D56B-4D66D01E2A5B}"/>
              </a:ext>
            </a:extLst>
          </p:cNvPr>
          <p:cNvSpPr/>
          <p:nvPr/>
        </p:nvSpPr>
        <p:spPr>
          <a:xfrm>
            <a:off x="1461898" y="387340"/>
            <a:ext cx="10682497" cy="563333"/>
          </a:xfrm>
          <a:prstGeom prst="roundRect">
            <a:avLst/>
          </a:prstGeom>
          <a:solidFill>
            <a:srgbClr val="9ED4DC">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de-DE" sz="2800" b="1" dirty="0">
                <a:solidFill>
                  <a:schemeClr val="tx1"/>
                </a:solidFill>
                <a:latin typeface="Arial" panose="020B0604020202020204" pitchFamily="34" charset="0"/>
                <a:cs typeface="Arial" panose="020B0604020202020204" pitchFamily="34" charset="0"/>
              </a:rPr>
              <a:t>1. Den Zahlenstrahl erkunden</a:t>
            </a:r>
          </a:p>
        </p:txBody>
      </p:sp>
      <p:pic>
        <p:nvPicPr>
          <p:cNvPr id="3" name="Grafik 2">
            <a:extLst>
              <a:ext uri="{FF2B5EF4-FFF2-40B4-BE49-F238E27FC236}">
                <a16:creationId xmlns:a16="http://schemas.microsoft.com/office/drawing/2014/main" id="{205B635A-35E8-3BC5-0BBD-0C6CAB9E4C27}"/>
              </a:ext>
            </a:extLst>
          </p:cNvPr>
          <p:cNvPicPr>
            <a:picLocks noChangeAspect="1"/>
          </p:cNvPicPr>
          <p:nvPr/>
        </p:nvPicPr>
        <p:blipFill>
          <a:blip r:embed="rId3"/>
          <a:stretch>
            <a:fillRect/>
          </a:stretch>
        </p:blipFill>
        <p:spPr>
          <a:xfrm>
            <a:off x="5019352" y="1374243"/>
            <a:ext cx="2153296" cy="1699200"/>
          </a:xfrm>
          <a:prstGeom prst="rect">
            <a:avLst/>
          </a:prstGeom>
          <a:ln>
            <a:solidFill>
              <a:srgbClr val="45B6CB"/>
            </a:solidFill>
          </a:ln>
        </p:spPr>
      </p:pic>
      <p:pic>
        <p:nvPicPr>
          <p:cNvPr id="4" name="Grafik 3">
            <a:extLst>
              <a:ext uri="{FF2B5EF4-FFF2-40B4-BE49-F238E27FC236}">
                <a16:creationId xmlns:a16="http://schemas.microsoft.com/office/drawing/2014/main" id="{339FA918-1560-8575-2DF1-F1EA3723F0E1}"/>
              </a:ext>
            </a:extLst>
          </p:cNvPr>
          <p:cNvPicPr>
            <a:picLocks noChangeAspect="1"/>
          </p:cNvPicPr>
          <p:nvPr/>
        </p:nvPicPr>
        <p:blipFill>
          <a:blip r:embed="rId4"/>
          <a:stretch>
            <a:fillRect/>
          </a:stretch>
        </p:blipFill>
        <p:spPr>
          <a:xfrm>
            <a:off x="838915" y="1374243"/>
            <a:ext cx="2153297" cy="1699200"/>
          </a:xfrm>
          <a:prstGeom prst="rect">
            <a:avLst/>
          </a:prstGeom>
          <a:ln>
            <a:solidFill>
              <a:srgbClr val="45B6CB"/>
            </a:solidFill>
          </a:ln>
        </p:spPr>
      </p:pic>
      <p:pic>
        <p:nvPicPr>
          <p:cNvPr id="5" name="Grafik 4">
            <a:extLst>
              <a:ext uri="{FF2B5EF4-FFF2-40B4-BE49-F238E27FC236}">
                <a16:creationId xmlns:a16="http://schemas.microsoft.com/office/drawing/2014/main" id="{A419AB04-7D37-4C7A-6F2E-85BAAE725DD2}"/>
              </a:ext>
            </a:extLst>
          </p:cNvPr>
          <p:cNvPicPr>
            <a:picLocks noChangeAspect="1"/>
          </p:cNvPicPr>
          <p:nvPr/>
        </p:nvPicPr>
        <p:blipFill>
          <a:blip r:embed="rId5"/>
          <a:stretch>
            <a:fillRect/>
          </a:stretch>
        </p:blipFill>
        <p:spPr>
          <a:xfrm>
            <a:off x="9199788" y="1374243"/>
            <a:ext cx="2153296" cy="1699200"/>
          </a:xfrm>
          <a:prstGeom prst="rect">
            <a:avLst/>
          </a:prstGeom>
          <a:ln>
            <a:solidFill>
              <a:srgbClr val="45B6CB"/>
            </a:solidFill>
          </a:ln>
        </p:spPr>
      </p:pic>
      <p:pic>
        <p:nvPicPr>
          <p:cNvPr id="6" name="Grafik 5">
            <a:extLst>
              <a:ext uri="{FF2B5EF4-FFF2-40B4-BE49-F238E27FC236}">
                <a16:creationId xmlns:a16="http://schemas.microsoft.com/office/drawing/2014/main" id="{14816CB4-9036-7ACD-B773-53656165069F}"/>
              </a:ext>
            </a:extLst>
          </p:cNvPr>
          <p:cNvPicPr>
            <a:picLocks noChangeAspect="1"/>
          </p:cNvPicPr>
          <p:nvPr/>
        </p:nvPicPr>
        <p:blipFill>
          <a:blip r:embed="rId6"/>
          <a:stretch>
            <a:fillRect/>
          </a:stretch>
        </p:blipFill>
        <p:spPr>
          <a:xfrm>
            <a:off x="2889069" y="3784557"/>
            <a:ext cx="2153296" cy="1699200"/>
          </a:xfrm>
          <a:prstGeom prst="rect">
            <a:avLst/>
          </a:prstGeom>
          <a:ln>
            <a:solidFill>
              <a:srgbClr val="45B6CB"/>
            </a:solidFill>
          </a:ln>
        </p:spPr>
      </p:pic>
      <p:pic>
        <p:nvPicPr>
          <p:cNvPr id="7" name="Grafik 6">
            <a:extLst>
              <a:ext uri="{FF2B5EF4-FFF2-40B4-BE49-F238E27FC236}">
                <a16:creationId xmlns:a16="http://schemas.microsoft.com/office/drawing/2014/main" id="{D3ECF0FD-8AF9-EF25-98A8-7A410CC78A40}"/>
              </a:ext>
            </a:extLst>
          </p:cNvPr>
          <p:cNvPicPr>
            <a:picLocks noChangeAspect="1"/>
          </p:cNvPicPr>
          <p:nvPr/>
        </p:nvPicPr>
        <p:blipFill>
          <a:blip r:embed="rId7"/>
          <a:stretch>
            <a:fillRect/>
          </a:stretch>
        </p:blipFill>
        <p:spPr>
          <a:xfrm>
            <a:off x="7172648" y="3784557"/>
            <a:ext cx="2153296" cy="1699200"/>
          </a:xfrm>
          <a:prstGeom prst="rect">
            <a:avLst/>
          </a:prstGeom>
          <a:ln>
            <a:solidFill>
              <a:srgbClr val="45B6CB"/>
            </a:solidFill>
          </a:ln>
        </p:spPr>
      </p:pic>
      <p:sp>
        <p:nvSpPr>
          <p:cNvPr id="9" name="Textfeld 8">
            <a:extLst>
              <a:ext uri="{FF2B5EF4-FFF2-40B4-BE49-F238E27FC236}">
                <a16:creationId xmlns:a16="http://schemas.microsoft.com/office/drawing/2014/main" id="{A0A5096C-A522-92B5-81F1-17764451CFDE}"/>
              </a:ext>
            </a:extLst>
          </p:cNvPr>
          <p:cNvSpPr txBox="1"/>
          <p:nvPr/>
        </p:nvSpPr>
        <p:spPr>
          <a:xfrm>
            <a:off x="4465076" y="3118850"/>
            <a:ext cx="3386422" cy="523220"/>
          </a:xfrm>
          <a:prstGeom prst="rect">
            <a:avLst/>
          </a:prstGeom>
          <a:noFill/>
        </p:spPr>
        <p:txBody>
          <a:bodyPr wrap="square">
            <a:spAutoFit/>
          </a:bodyPr>
          <a:lstStyle/>
          <a:p>
            <a:pPr algn="ctr"/>
            <a:r>
              <a:rPr lang="de-DE" sz="1400" i="1" dirty="0">
                <a:solidFill>
                  <a:srgbClr val="069BAE"/>
                </a:solidFill>
                <a:effectLst/>
                <a:latin typeface="Helvetica" pitchFamily="2" charset="0"/>
              </a:rPr>
              <a:t>Wie tragen wir Zahlen am </a:t>
            </a:r>
          </a:p>
          <a:p>
            <a:pPr algn="ctr"/>
            <a:r>
              <a:rPr lang="de-DE" sz="1400" i="1" dirty="0">
                <a:solidFill>
                  <a:srgbClr val="069BAE"/>
                </a:solidFill>
                <a:effectLst/>
                <a:latin typeface="Helvetica" pitchFamily="2" charset="0"/>
              </a:rPr>
              <a:t>Zahlenstrahl geschickt</a:t>
            </a:r>
            <a:r>
              <a:rPr lang="de-DE" sz="1400" dirty="0">
                <a:solidFill>
                  <a:srgbClr val="069BAE"/>
                </a:solidFill>
                <a:latin typeface="Helvetica" pitchFamily="2" charset="0"/>
              </a:rPr>
              <a:t> </a:t>
            </a:r>
            <a:r>
              <a:rPr lang="de-DE" sz="1400" i="1" dirty="0">
                <a:solidFill>
                  <a:srgbClr val="069BAE"/>
                </a:solidFill>
                <a:effectLst/>
                <a:latin typeface="Helvetica" pitchFamily="2" charset="0"/>
              </a:rPr>
              <a:t>ein?</a:t>
            </a:r>
            <a:endParaRPr lang="de-DE" sz="1400" dirty="0">
              <a:solidFill>
                <a:srgbClr val="069BAE"/>
              </a:solidFill>
              <a:effectLst/>
              <a:latin typeface="Helvetica" pitchFamily="2" charset="0"/>
            </a:endParaRPr>
          </a:p>
        </p:txBody>
      </p:sp>
      <p:sp>
        <p:nvSpPr>
          <p:cNvPr id="11" name="Textfeld 10">
            <a:extLst>
              <a:ext uri="{FF2B5EF4-FFF2-40B4-BE49-F238E27FC236}">
                <a16:creationId xmlns:a16="http://schemas.microsoft.com/office/drawing/2014/main" id="{36762D3D-FC3F-5F21-65C9-7BDC3D51AF84}"/>
              </a:ext>
            </a:extLst>
          </p:cNvPr>
          <p:cNvSpPr txBox="1"/>
          <p:nvPr/>
        </p:nvSpPr>
        <p:spPr>
          <a:xfrm>
            <a:off x="562350" y="3118850"/>
            <a:ext cx="3183038" cy="523220"/>
          </a:xfrm>
          <a:prstGeom prst="rect">
            <a:avLst/>
          </a:prstGeom>
          <a:noFill/>
        </p:spPr>
        <p:txBody>
          <a:bodyPr wrap="square">
            <a:spAutoFit/>
          </a:bodyPr>
          <a:lstStyle/>
          <a:p>
            <a:r>
              <a:rPr lang="de-DE" sz="1400" i="1" dirty="0">
                <a:solidFill>
                  <a:srgbClr val="069BAE"/>
                </a:solidFill>
                <a:latin typeface="Helvetica" pitchFamily="2" charset="0"/>
              </a:rPr>
              <a:t>Wie suchen und finden wir Zahlen auf </a:t>
            </a:r>
          </a:p>
          <a:p>
            <a:r>
              <a:rPr lang="de-DE" sz="1400" i="1" dirty="0">
                <a:solidFill>
                  <a:srgbClr val="069BAE"/>
                </a:solidFill>
                <a:latin typeface="Helvetica" pitchFamily="2" charset="0"/>
              </a:rPr>
              <a:t>Dem Zahlenstrahl bis 1000?</a:t>
            </a:r>
          </a:p>
        </p:txBody>
      </p:sp>
      <p:sp>
        <p:nvSpPr>
          <p:cNvPr id="13" name="Textfeld 12">
            <a:extLst>
              <a:ext uri="{FF2B5EF4-FFF2-40B4-BE49-F238E27FC236}">
                <a16:creationId xmlns:a16="http://schemas.microsoft.com/office/drawing/2014/main" id="{2B8EE073-115F-A7FE-CACB-B02120E5DA6B}"/>
              </a:ext>
            </a:extLst>
          </p:cNvPr>
          <p:cNvSpPr txBox="1"/>
          <p:nvPr/>
        </p:nvSpPr>
        <p:spPr>
          <a:xfrm>
            <a:off x="8571186" y="3118850"/>
            <a:ext cx="3000595" cy="523220"/>
          </a:xfrm>
          <a:prstGeom prst="rect">
            <a:avLst/>
          </a:prstGeom>
          <a:noFill/>
        </p:spPr>
        <p:txBody>
          <a:bodyPr wrap="square">
            <a:spAutoFit/>
          </a:bodyPr>
          <a:lstStyle/>
          <a:p>
            <a:pPr algn="r"/>
            <a:r>
              <a:rPr lang="de-DE" sz="1400" i="1" dirty="0">
                <a:solidFill>
                  <a:srgbClr val="069BAE"/>
                </a:solidFill>
                <a:latin typeface="Helvetica" pitchFamily="2" charset="0"/>
              </a:rPr>
              <a:t>Wie können wir Nachbarzahlen </a:t>
            </a:r>
          </a:p>
          <a:p>
            <a:pPr algn="r"/>
            <a:r>
              <a:rPr lang="de-DE" sz="1400" i="1" dirty="0">
                <a:solidFill>
                  <a:srgbClr val="069BAE"/>
                </a:solidFill>
                <a:latin typeface="Helvetica" pitchFamily="2" charset="0"/>
              </a:rPr>
              <a:t>am Zahlenstrahl nutzen?</a:t>
            </a:r>
          </a:p>
        </p:txBody>
      </p:sp>
      <p:sp>
        <p:nvSpPr>
          <p:cNvPr id="15" name="Textfeld 14">
            <a:extLst>
              <a:ext uri="{FF2B5EF4-FFF2-40B4-BE49-F238E27FC236}">
                <a16:creationId xmlns:a16="http://schemas.microsoft.com/office/drawing/2014/main" id="{B0392FA1-4043-1928-F967-6E004C024D9E}"/>
              </a:ext>
            </a:extLst>
          </p:cNvPr>
          <p:cNvSpPr txBox="1"/>
          <p:nvPr/>
        </p:nvSpPr>
        <p:spPr>
          <a:xfrm>
            <a:off x="2628748" y="5548637"/>
            <a:ext cx="2673937" cy="523220"/>
          </a:xfrm>
          <a:prstGeom prst="rect">
            <a:avLst/>
          </a:prstGeom>
          <a:noFill/>
        </p:spPr>
        <p:txBody>
          <a:bodyPr wrap="none" rtlCol="0">
            <a:spAutoFit/>
          </a:bodyPr>
          <a:lstStyle/>
          <a:p>
            <a:r>
              <a:rPr lang="de-DE" sz="1400" i="1" dirty="0">
                <a:solidFill>
                  <a:srgbClr val="069BAE"/>
                </a:solidFill>
                <a:latin typeface="Helvetica" pitchFamily="2" charset="0"/>
              </a:rPr>
              <a:t>Wann hat eine Zahl besondere </a:t>
            </a:r>
          </a:p>
          <a:p>
            <a:r>
              <a:rPr lang="de-DE" sz="1400" i="1" dirty="0">
                <a:solidFill>
                  <a:srgbClr val="069BAE"/>
                </a:solidFill>
                <a:latin typeface="Helvetica" pitchFamily="2" charset="0"/>
              </a:rPr>
              <a:t>Nachbarzahlen?</a:t>
            </a:r>
          </a:p>
        </p:txBody>
      </p:sp>
      <p:sp>
        <p:nvSpPr>
          <p:cNvPr id="16" name="Textfeld 15">
            <a:extLst>
              <a:ext uri="{FF2B5EF4-FFF2-40B4-BE49-F238E27FC236}">
                <a16:creationId xmlns:a16="http://schemas.microsoft.com/office/drawing/2014/main" id="{46572F60-E200-484C-8D01-10864FEDBB77}"/>
              </a:ext>
            </a:extLst>
          </p:cNvPr>
          <p:cNvSpPr txBox="1"/>
          <p:nvPr/>
        </p:nvSpPr>
        <p:spPr>
          <a:xfrm>
            <a:off x="6743248" y="5548637"/>
            <a:ext cx="2820004" cy="523220"/>
          </a:xfrm>
          <a:prstGeom prst="rect">
            <a:avLst/>
          </a:prstGeom>
          <a:noFill/>
        </p:spPr>
        <p:txBody>
          <a:bodyPr wrap="none" rtlCol="0">
            <a:spAutoFit/>
          </a:bodyPr>
          <a:lstStyle/>
          <a:p>
            <a:pPr algn="r"/>
            <a:r>
              <a:rPr lang="de-DE" sz="1400" i="1" dirty="0">
                <a:solidFill>
                  <a:srgbClr val="069BAE"/>
                </a:solidFill>
                <a:latin typeface="Helvetica" pitchFamily="2" charset="0"/>
              </a:rPr>
              <a:t>Wie können wir Sprünge am </a:t>
            </a:r>
          </a:p>
          <a:p>
            <a:pPr algn="r"/>
            <a:r>
              <a:rPr lang="de-DE" sz="1400" i="1" dirty="0">
                <a:solidFill>
                  <a:srgbClr val="069BAE"/>
                </a:solidFill>
                <a:latin typeface="Helvetica" pitchFamily="2" charset="0"/>
              </a:rPr>
              <a:t>Zahlenstrahl sicher beschreiben?</a:t>
            </a:r>
          </a:p>
        </p:txBody>
      </p:sp>
      <p:sp>
        <p:nvSpPr>
          <p:cNvPr id="12" name="Textplatzhalter 11">
            <a:extLst>
              <a:ext uri="{FF2B5EF4-FFF2-40B4-BE49-F238E27FC236}">
                <a16:creationId xmlns:a16="http://schemas.microsoft.com/office/drawing/2014/main" id="{2C39C489-FF5A-D461-CA86-FF0466DCE86A}"/>
              </a:ext>
            </a:extLst>
          </p:cNvPr>
          <p:cNvSpPr>
            <a:spLocks noGrp="1"/>
          </p:cNvSpPr>
          <p:nvPr>
            <p:ph type="body" sz="quarter" idx="14"/>
          </p:nvPr>
        </p:nvSpPr>
        <p:spPr/>
        <p:txBody>
          <a:bodyPr/>
          <a:lstStyle/>
          <a:p>
            <a:endParaRPr lang="de-DE"/>
          </a:p>
        </p:txBody>
      </p:sp>
    </p:spTree>
    <p:extLst>
      <p:ext uri="{BB962C8B-B14F-4D97-AF65-F5344CB8AC3E}">
        <p14:creationId xmlns:p14="http://schemas.microsoft.com/office/powerpoint/2010/main" val="30410265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bgerundetes Rechteck 13">
            <a:extLst>
              <a:ext uri="{FF2B5EF4-FFF2-40B4-BE49-F238E27FC236}">
                <a16:creationId xmlns:a16="http://schemas.microsoft.com/office/drawing/2014/main" id="{F1176A8C-83E8-2CFB-D56B-4D66D01E2A5B}"/>
              </a:ext>
            </a:extLst>
          </p:cNvPr>
          <p:cNvSpPr/>
          <p:nvPr/>
        </p:nvSpPr>
        <p:spPr>
          <a:xfrm>
            <a:off x="1461898" y="387340"/>
            <a:ext cx="10682497" cy="563333"/>
          </a:xfrm>
          <a:prstGeom prst="roundRect">
            <a:avLst/>
          </a:prstGeom>
          <a:solidFill>
            <a:srgbClr val="9ED4DC">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de-DE" sz="2800" b="1" dirty="0">
                <a:solidFill>
                  <a:schemeClr val="tx1"/>
                </a:solidFill>
                <a:latin typeface="Arial" panose="020B0604020202020204" pitchFamily="34" charset="0"/>
                <a:cs typeface="Arial" panose="020B0604020202020204" pitchFamily="34" charset="0"/>
              </a:rPr>
              <a:t>1. Den Zahlenstrahl erkunden – Einblick</a:t>
            </a:r>
          </a:p>
        </p:txBody>
      </p:sp>
      <p:pic>
        <p:nvPicPr>
          <p:cNvPr id="3" name="Grafik 2">
            <a:extLst>
              <a:ext uri="{FF2B5EF4-FFF2-40B4-BE49-F238E27FC236}">
                <a16:creationId xmlns:a16="http://schemas.microsoft.com/office/drawing/2014/main" id="{205B635A-35E8-3BC5-0BBD-0C6CAB9E4C27}"/>
              </a:ext>
            </a:extLst>
          </p:cNvPr>
          <p:cNvPicPr>
            <a:picLocks noChangeAspect="1"/>
          </p:cNvPicPr>
          <p:nvPr/>
        </p:nvPicPr>
        <p:blipFill>
          <a:blip r:embed="rId3"/>
          <a:stretch>
            <a:fillRect/>
          </a:stretch>
        </p:blipFill>
        <p:spPr>
          <a:xfrm>
            <a:off x="152173" y="1185725"/>
            <a:ext cx="2153296" cy="1699200"/>
          </a:xfrm>
          <a:prstGeom prst="rect">
            <a:avLst/>
          </a:prstGeom>
          <a:ln>
            <a:solidFill>
              <a:srgbClr val="45B6CB"/>
            </a:solidFill>
          </a:ln>
        </p:spPr>
      </p:pic>
      <p:sp>
        <p:nvSpPr>
          <p:cNvPr id="9" name="Textfeld 8">
            <a:extLst>
              <a:ext uri="{FF2B5EF4-FFF2-40B4-BE49-F238E27FC236}">
                <a16:creationId xmlns:a16="http://schemas.microsoft.com/office/drawing/2014/main" id="{A0A5096C-A522-92B5-81F1-17764451CFDE}"/>
              </a:ext>
            </a:extLst>
          </p:cNvPr>
          <p:cNvSpPr txBox="1"/>
          <p:nvPr/>
        </p:nvSpPr>
        <p:spPr>
          <a:xfrm>
            <a:off x="92495" y="2905780"/>
            <a:ext cx="2481915" cy="523220"/>
          </a:xfrm>
          <a:prstGeom prst="rect">
            <a:avLst/>
          </a:prstGeom>
          <a:noFill/>
        </p:spPr>
        <p:txBody>
          <a:bodyPr wrap="square">
            <a:spAutoFit/>
          </a:bodyPr>
          <a:lstStyle/>
          <a:p>
            <a:r>
              <a:rPr lang="de-DE" sz="1400" i="1" dirty="0">
                <a:solidFill>
                  <a:srgbClr val="069BAE"/>
                </a:solidFill>
                <a:effectLst/>
                <a:latin typeface="Helvetica" pitchFamily="2" charset="0"/>
              </a:rPr>
              <a:t>Wie tragen wir Zahlen am </a:t>
            </a:r>
          </a:p>
          <a:p>
            <a:r>
              <a:rPr lang="de-DE" sz="1400" i="1" dirty="0">
                <a:solidFill>
                  <a:srgbClr val="069BAE"/>
                </a:solidFill>
                <a:effectLst/>
                <a:latin typeface="Helvetica" pitchFamily="2" charset="0"/>
              </a:rPr>
              <a:t>Zahlenstrahl geschickt</a:t>
            </a:r>
            <a:r>
              <a:rPr lang="de-DE" sz="1400" dirty="0">
                <a:solidFill>
                  <a:srgbClr val="069BAE"/>
                </a:solidFill>
                <a:latin typeface="Helvetica" pitchFamily="2" charset="0"/>
              </a:rPr>
              <a:t> </a:t>
            </a:r>
            <a:r>
              <a:rPr lang="de-DE" sz="1400" i="1" dirty="0">
                <a:solidFill>
                  <a:srgbClr val="069BAE"/>
                </a:solidFill>
                <a:effectLst/>
                <a:latin typeface="Helvetica" pitchFamily="2" charset="0"/>
              </a:rPr>
              <a:t>ein?</a:t>
            </a:r>
            <a:endParaRPr lang="de-DE" sz="1400" dirty="0">
              <a:solidFill>
                <a:srgbClr val="069BAE"/>
              </a:solidFill>
              <a:effectLst/>
              <a:latin typeface="Helvetica" pitchFamily="2" charset="0"/>
            </a:endParaRPr>
          </a:p>
        </p:txBody>
      </p:sp>
      <p:pic>
        <p:nvPicPr>
          <p:cNvPr id="8" name="Grafik 7">
            <a:extLst>
              <a:ext uri="{FF2B5EF4-FFF2-40B4-BE49-F238E27FC236}">
                <a16:creationId xmlns:a16="http://schemas.microsoft.com/office/drawing/2014/main" id="{6B10E3EA-AC08-4E9D-E01C-BEEDD2F692B0}"/>
              </a:ext>
            </a:extLst>
          </p:cNvPr>
          <p:cNvPicPr>
            <a:picLocks noChangeAspect="1"/>
          </p:cNvPicPr>
          <p:nvPr/>
        </p:nvPicPr>
        <p:blipFill>
          <a:blip r:embed="rId4"/>
          <a:stretch>
            <a:fillRect/>
          </a:stretch>
        </p:blipFill>
        <p:spPr>
          <a:xfrm>
            <a:off x="3737658" y="1374912"/>
            <a:ext cx="6968370" cy="4584454"/>
          </a:xfrm>
          <a:prstGeom prst="rect">
            <a:avLst/>
          </a:prstGeom>
          <a:ln>
            <a:solidFill>
              <a:srgbClr val="45B6CB"/>
            </a:solidFill>
          </a:ln>
        </p:spPr>
      </p:pic>
      <p:pic>
        <p:nvPicPr>
          <p:cNvPr id="18" name="Grafik 17">
            <a:extLst>
              <a:ext uri="{FF2B5EF4-FFF2-40B4-BE49-F238E27FC236}">
                <a16:creationId xmlns:a16="http://schemas.microsoft.com/office/drawing/2014/main" id="{77CED35E-CA56-0F84-9095-AFA8C4071FD4}"/>
              </a:ext>
            </a:extLst>
          </p:cNvPr>
          <p:cNvPicPr>
            <a:picLocks noChangeAspect="1"/>
          </p:cNvPicPr>
          <p:nvPr/>
        </p:nvPicPr>
        <p:blipFill>
          <a:blip r:embed="rId5"/>
          <a:stretch>
            <a:fillRect/>
          </a:stretch>
        </p:blipFill>
        <p:spPr>
          <a:xfrm>
            <a:off x="2581835" y="1130188"/>
            <a:ext cx="9427779" cy="2743836"/>
          </a:xfrm>
          <a:prstGeom prst="rect">
            <a:avLst/>
          </a:prstGeom>
          <a:ln>
            <a:solidFill>
              <a:srgbClr val="45B6CB"/>
            </a:solidFill>
          </a:ln>
        </p:spPr>
      </p:pic>
      <p:pic>
        <p:nvPicPr>
          <p:cNvPr id="20" name="Grafik 19">
            <a:extLst>
              <a:ext uri="{FF2B5EF4-FFF2-40B4-BE49-F238E27FC236}">
                <a16:creationId xmlns:a16="http://schemas.microsoft.com/office/drawing/2014/main" id="{3BF658ED-F83C-0BE7-B654-F2AE9E2C7B02}"/>
              </a:ext>
            </a:extLst>
          </p:cNvPr>
          <p:cNvPicPr>
            <a:picLocks noChangeAspect="1"/>
          </p:cNvPicPr>
          <p:nvPr/>
        </p:nvPicPr>
        <p:blipFill>
          <a:blip r:embed="rId6"/>
          <a:stretch>
            <a:fillRect/>
          </a:stretch>
        </p:blipFill>
        <p:spPr>
          <a:xfrm>
            <a:off x="2581835" y="3976686"/>
            <a:ext cx="9427779" cy="2157058"/>
          </a:xfrm>
          <a:prstGeom prst="rect">
            <a:avLst/>
          </a:prstGeom>
          <a:ln>
            <a:solidFill>
              <a:srgbClr val="45B6CB"/>
            </a:solidFill>
          </a:ln>
        </p:spPr>
      </p:pic>
      <p:sp>
        <p:nvSpPr>
          <p:cNvPr id="6" name="Textplatzhalter 5">
            <a:extLst>
              <a:ext uri="{FF2B5EF4-FFF2-40B4-BE49-F238E27FC236}">
                <a16:creationId xmlns:a16="http://schemas.microsoft.com/office/drawing/2014/main" id="{48620F26-B003-621E-8C91-85A83EB2300E}"/>
              </a:ext>
            </a:extLst>
          </p:cNvPr>
          <p:cNvSpPr>
            <a:spLocks noGrp="1"/>
          </p:cNvSpPr>
          <p:nvPr>
            <p:ph type="body" sz="quarter" idx="14"/>
          </p:nvPr>
        </p:nvSpPr>
        <p:spPr/>
        <p:txBody>
          <a:bodyPr/>
          <a:lstStyle/>
          <a:p>
            <a:endParaRPr lang="de-DE"/>
          </a:p>
        </p:txBody>
      </p:sp>
    </p:spTree>
    <p:extLst>
      <p:ext uri="{BB962C8B-B14F-4D97-AF65-F5344CB8AC3E}">
        <p14:creationId xmlns:p14="http://schemas.microsoft.com/office/powerpoint/2010/main" val="4179193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8"/>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bgerundetes Rechteck 13">
            <a:extLst>
              <a:ext uri="{FF2B5EF4-FFF2-40B4-BE49-F238E27FC236}">
                <a16:creationId xmlns:a16="http://schemas.microsoft.com/office/drawing/2014/main" id="{F1176A8C-83E8-2CFB-D56B-4D66D01E2A5B}"/>
              </a:ext>
            </a:extLst>
          </p:cNvPr>
          <p:cNvSpPr/>
          <p:nvPr/>
        </p:nvSpPr>
        <p:spPr>
          <a:xfrm>
            <a:off x="1461898" y="387340"/>
            <a:ext cx="10682497" cy="563333"/>
          </a:xfrm>
          <a:prstGeom prst="roundRect">
            <a:avLst/>
          </a:prstGeom>
          <a:solidFill>
            <a:srgbClr val="9ED4DC">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de-DE" sz="2800" b="1" dirty="0">
                <a:solidFill>
                  <a:schemeClr val="tx1"/>
                </a:solidFill>
                <a:latin typeface="Arial" panose="020B0604020202020204" pitchFamily="34" charset="0"/>
                <a:cs typeface="Arial" panose="020B0604020202020204" pitchFamily="34" charset="0"/>
              </a:rPr>
              <a:t>1. Den Zahlenstrahl erkunden</a:t>
            </a:r>
          </a:p>
        </p:txBody>
      </p:sp>
      <p:pic>
        <p:nvPicPr>
          <p:cNvPr id="3" name="Grafik 2">
            <a:extLst>
              <a:ext uri="{FF2B5EF4-FFF2-40B4-BE49-F238E27FC236}">
                <a16:creationId xmlns:a16="http://schemas.microsoft.com/office/drawing/2014/main" id="{205B635A-35E8-3BC5-0BBD-0C6CAB9E4C27}"/>
              </a:ext>
            </a:extLst>
          </p:cNvPr>
          <p:cNvPicPr>
            <a:picLocks noChangeAspect="1"/>
          </p:cNvPicPr>
          <p:nvPr/>
        </p:nvPicPr>
        <p:blipFill>
          <a:blip r:embed="rId3"/>
          <a:stretch>
            <a:fillRect/>
          </a:stretch>
        </p:blipFill>
        <p:spPr>
          <a:xfrm>
            <a:off x="5019352" y="1374243"/>
            <a:ext cx="2153296" cy="1699200"/>
          </a:xfrm>
          <a:prstGeom prst="rect">
            <a:avLst/>
          </a:prstGeom>
          <a:ln>
            <a:solidFill>
              <a:srgbClr val="45B6CB"/>
            </a:solidFill>
          </a:ln>
        </p:spPr>
      </p:pic>
      <p:pic>
        <p:nvPicPr>
          <p:cNvPr id="4" name="Grafik 3">
            <a:extLst>
              <a:ext uri="{FF2B5EF4-FFF2-40B4-BE49-F238E27FC236}">
                <a16:creationId xmlns:a16="http://schemas.microsoft.com/office/drawing/2014/main" id="{339FA918-1560-8575-2DF1-F1EA3723F0E1}"/>
              </a:ext>
            </a:extLst>
          </p:cNvPr>
          <p:cNvPicPr>
            <a:picLocks noChangeAspect="1"/>
          </p:cNvPicPr>
          <p:nvPr/>
        </p:nvPicPr>
        <p:blipFill>
          <a:blip r:embed="rId4"/>
          <a:stretch>
            <a:fillRect/>
          </a:stretch>
        </p:blipFill>
        <p:spPr>
          <a:xfrm>
            <a:off x="838915" y="1374243"/>
            <a:ext cx="2153297" cy="1699200"/>
          </a:xfrm>
          <a:prstGeom prst="rect">
            <a:avLst/>
          </a:prstGeom>
          <a:ln>
            <a:solidFill>
              <a:srgbClr val="45B6CB"/>
            </a:solidFill>
          </a:ln>
        </p:spPr>
      </p:pic>
      <p:pic>
        <p:nvPicPr>
          <p:cNvPr id="5" name="Grafik 4">
            <a:extLst>
              <a:ext uri="{FF2B5EF4-FFF2-40B4-BE49-F238E27FC236}">
                <a16:creationId xmlns:a16="http://schemas.microsoft.com/office/drawing/2014/main" id="{A419AB04-7D37-4C7A-6F2E-85BAAE725DD2}"/>
              </a:ext>
            </a:extLst>
          </p:cNvPr>
          <p:cNvPicPr>
            <a:picLocks noChangeAspect="1"/>
          </p:cNvPicPr>
          <p:nvPr/>
        </p:nvPicPr>
        <p:blipFill>
          <a:blip r:embed="rId5"/>
          <a:stretch>
            <a:fillRect/>
          </a:stretch>
        </p:blipFill>
        <p:spPr>
          <a:xfrm>
            <a:off x="9199788" y="1374243"/>
            <a:ext cx="2153296" cy="1699200"/>
          </a:xfrm>
          <a:prstGeom prst="rect">
            <a:avLst/>
          </a:prstGeom>
          <a:ln>
            <a:solidFill>
              <a:srgbClr val="45B6CB"/>
            </a:solidFill>
          </a:ln>
        </p:spPr>
      </p:pic>
      <p:pic>
        <p:nvPicPr>
          <p:cNvPr id="6" name="Grafik 5">
            <a:extLst>
              <a:ext uri="{FF2B5EF4-FFF2-40B4-BE49-F238E27FC236}">
                <a16:creationId xmlns:a16="http://schemas.microsoft.com/office/drawing/2014/main" id="{14816CB4-9036-7ACD-B773-53656165069F}"/>
              </a:ext>
            </a:extLst>
          </p:cNvPr>
          <p:cNvPicPr>
            <a:picLocks noChangeAspect="1"/>
          </p:cNvPicPr>
          <p:nvPr/>
        </p:nvPicPr>
        <p:blipFill>
          <a:blip r:embed="rId6"/>
          <a:stretch>
            <a:fillRect/>
          </a:stretch>
        </p:blipFill>
        <p:spPr>
          <a:xfrm>
            <a:off x="2889069" y="3784557"/>
            <a:ext cx="2153296" cy="1699200"/>
          </a:xfrm>
          <a:prstGeom prst="rect">
            <a:avLst/>
          </a:prstGeom>
          <a:ln>
            <a:solidFill>
              <a:srgbClr val="45B6CB"/>
            </a:solidFill>
          </a:ln>
        </p:spPr>
      </p:pic>
      <p:pic>
        <p:nvPicPr>
          <p:cNvPr id="7" name="Grafik 6">
            <a:extLst>
              <a:ext uri="{FF2B5EF4-FFF2-40B4-BE49-F238E27FC236}">
                <a16:creationId xmlns:a16="http://schemas.microsoft.com/office/drawing/2014/main" id="{D3ECF0FD-8AF9-EF25-98A8-7A410CC78A40}"/>
              </a:ext>
            </a:extLst>
          </p:cNvPr>
          <p:cNvPicPr>
            <a:picLocks noChangeAspect="1"/>
          </p:cNvPicPr>
          <p:nvPr/>
        </p:nvPicPr>
        <p:blipFill>
          <a:blip r:embed="rId7"/>
          <a:stretch>
            <a:fillRect/>
          </a:stretch>
        </p:blipFill>
        <p:spPr>
          <a:xfrm>
            <a:off x="7172648" y="3784557"/>
            <a:ext cx="2153296" cy="1699200"/>
          </a:xfrm>
          <a:prstGeom prst="rect">
            <a:avLst/>
          </a:prstGeom>
          <a:ln>
            <a:solidFill>
              <a:srgbClr val="45B6CB"/>
            </a:solidFill>
          </a:ln>
        </p:spPr>
      </p:pic>
      <p:sp>
        <p:nvSpPr>
          <p:cNvPr id="9" name="Textfeld 8">
            <a:extLst>
              <a:ext uri="{FF2B5EF4-FFF2-40B4-BE49-F238E27FC236}">
                <a16:creationId xmlns:a16="http://schemas.microsoft.com/office/drawing/2014/main" id="{A0A5096C-A522-92B5-81F1-17764451CFDE}"/>
              </a:ext>
            </a:extLst>
          </p:cNvPr>
          <p:cNvSpPr txBox="1"/>
          <p:nvPr/>
        </p:nvSpPr>
        <p:spPr>
          <a:xfrm>
            <a:off x="4465076" y="3118850"/>
            <a:ext cx="3386422" cy="523220"/>
          </a:xfrm>
          <a:prstGeom prst="rect">
            <a:avLst/>
          </a:prstGeom>
          <a:noFill/>
        </p:spPr>
        <p:txBody>
          <a:bodyPr wrap="square">
            <a:spAutoFit/>
          </a:bodyPr>
          <a:lstStyle/>
          <a:p>
            <a:pPr algn="ctr"/>
            <a:r>
              <a:rPr lang="de-DE" sz="1400" i="1" dirty="0">
                <a:solidFill>
                  <a:srgbClr val="069BAE"/>
                </a:solidFill>
                <a:effectLst/>
                <a:latin typeface="Helvetica" pitchFamily="2" charset="0"/>
              </a:rPr>
              <a:t>Wie tragen wir Zahlen am </a:t>
            </a:r>
          </a:p>
          <a:p>
            <a:pPr algn="ctr"/>
            <a:r>
              <a:rPr lang="de-DE" sz="1400" i="1" dirty="0">
                <a:solidFill>
                  <a:srgbClr val="069BAE"/>
                </a:solidFill>
                <a:effectLst/>
                <a:latin typeface="Helvetica" pitchFamily="2" charset="0"/>
              </a:rPr>
              <a:t>Zahlenstrahl geschickt</a:t>
            </a:r>
            <a:r>
              <a:rPr lang="de-DE" sz="1400" dirty="0">
                <a:solidFill>
                  <a:srgbClr val="069BAE"/>
                </a:solidFill>
                <a:latin typeface="Helvetica" pitchFamily="2" charset="0"/>
              </a:rPr>
              <a:t> </a:t>
            </a:r>
            <a:r>
              <a:rPr lang="de-DE" sz="1400" i="1" dirty="0">
                <a:solidFill>
                  <a:srgbClr val="069BAE"/>
                </a:solidFill>
                <a:effectLst/>
                <a:latin typeface="Helvetica" pitchFamily="2" charset="0"/>
              </a:rPr>
              <a:t>ein?</a:t>
            </a:r>
            <a:endParaRPr lang="de-DE" sz="1400" dirty="0">
              <a:solidFill>
                <a:srgbClr val="069BAE"/>
              </a:solidFill>
              <a:effectLst/>
              <a:latin typeface="Helvetica" pitchFamily="2" charset="0"/>
            </a:endParaRPr>
          </a:p>
        </p:txBody>
      </p:sp>
      <p:sp>
        <p:nvSpPr>
          <p:cNvPr id="11" name="Textfeld 10">
            <a:extLst>
              <a:ext uri="{FF2B5EF4-FFF2-40B4-BE49-F238E27FC236}">
                <a16:creationId xmlns:a16="http://schemas.microsoft.com/office/drawing/2014/main" id="{36762D3D-FC3F-5F21-65C9-7BDC3D51AF84}"/>
              </a:ext>
            </a:extLst>
          </p:cNvPr>
          <p:cNvSpPr txBox="1"/>
          <p:nvPr/>
        </p:nvSpPr>
        <p:spPr>
          <a:xfrm>
            <a:off x="562350" y="3118850"/>
            <a:ext cx="3183038" cy="523220"/>
          </a:xfrm>
          <a:prstGeom prst="rect">
            <a:avLst/>
          </a:prstGeom>
          <a:noFill/>
        </p:spPr>
        <p:txBody>
          <a:bodyPr wrap="square">
            <a:spAutoFit/>
          </a:bodyPr>
          <a:lstStyle/>
          <a:p>
            <a:r>
              <a:rPr lang="de-DE" sz="1400" i="1" dirty="0">
                <a:solidFill>
                  <a:srgbClr val="069BAE"/>
                </a:solidFill>
                <a:latin typeface="Helvetica" pitchFamily="2" charset="0"/>
              </a:rPr>
              <a:t>Wie suchen und finden wir Zahlen auf </a:t>
            </a:r>
          </a:p>
          <a:p>
            <a:r>
              <a:rPr lang="de-DE" sz="1400" i="1" dirty="0">
                <a:solidFill>
                  <a:srgbClr val="069BAE"/>
                </a:solidFill>
                <a:latin typeface="Helvetica" pitchFamily="2" charset="0"/>
              </a:rPr>
              <a:t>Dem Zahlenstrahl bis 1000?</a:t>
            </a:r>
          </a:p>
        </p:txBody>
      </p:sp>
      <p:sp>
        <p:nvSpPr>
          <p:cNvPr id="13" name="Textfeld 12">
            <a:extLst>
              <a:ext uri="{FF2B5EF4-FFF2-40B4-BE49-F238E27FC236}">
                <a16:creationId xmlns:a16="http://schemas.microsoft.com/office/drawing/2014/main" id="{2B8EE073-115F-A7FE-CACB-B02120E5DA6B}"/>
              </a:ext>
            </a:extLst>
          </p:cNvPr>
          <p:cNvSpPr txBox="1"/>
          <p:nvPr/>
        </p:nvSpPr>
        <p:spPr>
          <a:xfrm>
            <a:off x="8571186" y="3118850"/>
            <a:ext cx="3000595" cy="523220"/>
          </a:xfrm>
          <a:prstGeom prst="rect">
            <a:avLst/>
          </a:prstGeom>
          <a:noFill/>
        </p:spPr>
        <p:txBody>
          <a:bodyPr wrap="square">
            <a:spAutoFit/>
          </a:bodyPr>
          <a:lstStyle/>
          <a:p>
            <a:pPr algn="r"/>
            <a:r>
              <a:rPr lang="de-DE" sz="1400" i="1" dirty="0">
                <a:solidFill>
                  <a:srgbClr val="069BAE"/>
                </a:solidFill>
                <a:latin typeface="Helvetica" pitchFamily="2" charset="0"/>
              </a:rPr>
              <a:t>Wie können wir Nachbarzahlen </a:t>
            </a:r>
          </a:p>
          <a:p>
            <a:pPr algn="r"/>
            <a:r>
              <a:rPr lang="de-DE" sz="1400" i="1" dirty="0">
                <a:solidFill>
                  <a:srgbClr val="069BAE"/>
                </a:solidFill>
                <a:latin typeface="Helvetica" pitchFamily="2" charset="0"/>
              </a:rPr>
              <a:t>am Zahlenstrahl nutzen?</a:t>
            </a:r>
          </a:p>
        </p:txBody>
      </p:sp>
      <p:sp>
        <p:nvSpPr>
          <p:cNvPr id="15" name="Textfeld 14">
            <a:extLst>
              <a:ext uri="{FF2B5EF4-FFF2-40B4-BE49-F238E27FC236}">
                <a16:creationId xmlns:a16="http://schemas.microsoft.com/office/drawing/2014/main" id="{B0392FA1-4043-1928-F967-6E004C024D9E}"/>
              </a:ext>
            </a:extLst>
          </p:cNvPr>
          <p:cNvSpPr txBox="1"/>
          <p:nvPr/>
        </p:nvSpPr>
        <p:spPr>
          <a:xfrm>
            <a:off x="2628748" y="5548637"/>
            <a:ext cx="2673937" cy="523220"/>
          </a:xfrm>
          <a:prstGeom prst="rect">
            <a:avLst/>
          </a:prstGeom>
          <a:noFill/>
        </p:spPr>
        <p:txBody>
          <a:bodyPr wrap="none" rtlCol="0">
            <a:spAutoFit/>
          </a:bodyPr>
          <a:lstStyle/>
          <a:p>
            <a:r>
              <a:rPr lang="de-DE" sz="1400" i="1" dirty="0">
                <a:solidFill>
                  <a:srgbClr val="069BAE"/>
                </a:solidFill>
                <a:latin typeface="Helvetica" pitchFamily="2" charset="0"/>
              </a:rPr>
              <a:t>Wann hat eine Zahl besondere </a:t>
            </a:r>
          </a:p>
          <a:p>
            <a:r>
              <a:rPr lang="de-DE" sz="1400" i="1" dirty="0">
                <a:solidFill>
                  <a:srgbClr val="069BAE"/>
                </a:solidFill>
                <a:latin typeface="Helvetica" pitchFamily="2" charset="0"/>
              </a:rPr>
              <a:t>Nachbarzahlen?</a:t>
            </a:r>
          </a:p>
        </p:txBody>
      </p:sp>
      <p:sp>
        <p:nvSpPr>
          <p:cNvPr id="16" name="Textfeld 15">
            <a:extLst>
              <a:ext uri="{FF2B5EF4-FFF2-40B4-BE49-F238E27FC236}">
                <a16:creationId xmlns:a16="http://schemas.microsoft.com/office/drawing/2014/main" id="{46572F60-E200-484C-8D01-10864FEDBB77}"/>
              </a:ext>
            </a:extLst>
          </p:cNvPr>
          <p:cNvSpPr txBox="1"/>
          <p:nvPr/>
        </p:nvSpPr>
        <p:spPr>
          <a:xfrm>
            <a:off x="6743248" y="5548637"/>
            <a:ext cx="2820004" cy="523220"/>
          </a:xfrm>
          <a:prstGeom prst="rect">
            <a:avLst/>
          </a:prstGeom>
          <a:noFill/>
        </p:spPr>
        <p:txBody>
          <a:bodyPr wrap="none" rtlCol="0">
            <a:spAutoFit/>
          </a:bodyPr>
          <a:lstStyle/>
          <a:p>
            <a:pPr algn="r"/>
            <a:r>
              <a:rPr lang="de-DE" sz="1400" i="1" dirty="0">
                <a:solidFill>
                  <a:srgbClr val="069BAE"/>
                </a:solidFill>
                <a:latin typeface="Helvetica" pitchFamily="2" charset="0"/>
              </a:rPr>
              <a:t>Wie können wir Sprünge am </a:t>
            </a:r>
          </a:p>
          <a:p>
            <a:pPr algn="r"/>
            <a:r>
              <a:rPr lang="de-DE" sz="1400" i="1" dirty="0">
                <a:solidFill>
                  <a:srgbClr val="069BAE"/>
                </a:solidFill>
                <a:latin typeface="Helvetica" pitchFamily="2" charset="0"/>
              </a:rPr>
              <a:t>Zahlenstrahl sicher beschreiben?</a:t>
            </a:r>
          </a:p>
        </p:txBody>
      </p:sp>
      <p:sp>
        <p:nvSpPr>
          <p:cNvPr id="12" name="Textplatzhalter 11">
            <a:extLst>
              <a:ext uri="{FF2B5EF4-FFF2-40B4-BE49-F238E27FC236}">
                <a16:creationId xmlns:a16="http://schemas.microsoft.com/office/drawing/2014/main" id="{820F596E-C9E0-FD67-E590-60496D8644CF}"/>
              </a:ext>
            </a:extLst>
          </p:cNvPr>
          <p:cNvSpPr>
            <a:spLocks noGrp="1"/>
          </p:cNvSpPr>
          <p:nvPr>
            <p:ph type="body" sz="quarter" idx="14"/>
          </p:nvPr>
        </p:nvSpPr>
        <p:spPr/>
        <p:txBody>
          <a:bodyPr/>
          <a:lstStyle/>
          <a:p>
            <a:endParaRPr lang="de-DE"/>
          </a:p>
        </p:txBody>
      </p:sp>
    </p:spTree>
    <p:extLst>
      <p:ext uri="{BB962C8B-B14F-4D97-AF65-F5344CB8AC3E}">
        <p14:creationId xmlns:p14="http://schemas.microsoft.com/office/powerpoint/2010/main" val="31294443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bgerundetes Rechteck 13">
            <a:extLst>
              <a:ext uri="{FF2B5EF4-FFF2-40B4-BE49-F238E27FC236}">
                <a16:creationId xmlns:a16="http://schemas.microsoft.com/office/drawing/2014/main" id="{F1176A8C-83E8-2CFB-D56B-4D66D01E2A5B}"/>
              </a:ext>
            </a:extLst>
          </p:cNvPr>
          <p:cNvSpPr/>
          <p:nvPr/>
        </p:nvSpPr>
        <p:spPr>
          <a:xfrm>
            <a:off x="1461898" y="387340"/>
            <a:ext cx="10682497" cy="563333"/>
          </a:xfrm>
          <a:prstGeom prst="roundRect">
            <a:avLst/>
          </a:prstGeom>
          <a:solidFill>
            <a:srgbClr val="9ED4DC">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de-DE" sz="2800" b="1" dirty="0">
                <a:solidFill>
                  <a:schemeClr val="tx1"/>
                </a:solidFill>
                <a:latin typeface="Arial" panose="020B0604020202020204" pitchFamily="34" charset="0"/>
                <a:cs typeface="Arial" panose="020B0604020202020204" pitchFamily="34" charset="0"/>
              </a:rPr>
              <a:t>1. Den Zahlenstrahl erkunden</a:t>
            </a:r>
          </a:p>
        </p:txBody>
      </p:sp>
      <p:pic>
        <p:nvPicPr>
          <p:cNvPr id="7" name="Grafik 6">
            <a:extLst>
              <a:ext uri="{FF2B5EF4-FFF2-40B4-BE49-F238E27FC236}">
                <a16:creationId xmlns:a16="http://schemas.microsoft.com/office/drawing/2014/main" id="{D3ECF0FD-8AF9-EF25-98A8-7A410CC78A40}"/>
              </a:ext>
            </a:extLst>
          </p:cNvPr>
          <p:cNvPicPr>
            <a:picLocks noChangeAspect="1"/>
          </p:cNvPicPr>
          <p:nvPr/>
        </p:nvPicPr>
        <p:blipFill>
          <a:blip r:embed="rId3"/>
          <a:stretch>
            <a:fillRect/>
          </a:stretch>
        </p:blipFill>
        <p:spPr>
          <a:xfrm>
            <a:off x="301979" y="1211062"/>
            <a:ext cx="2153296" cy="1699200"/>
          </a:xfrm>
          <a:prstGeom prst="rect">
            <a:avLst/>
          </a:prstGeom>
          <a:ln>
            <a:solidFill>
              <a:srgbClr val="45B6CB"/>
            </a:solidFill>
          </a:ln>
        </p:spPr>
      </p:pic>
      <p:sp>
        <p:nvSpPr>
          <p:cNvPr id="16" name="Textfeld 15">
            <a:extLst>
              <a:ext uri="{FF2B5EF4-FFF2-40B4-BE49-F238E27FC236}">
                <a16:creationId xmlns:a16="http://schemas.microsoft.com/office/drawing/2014/main" id="{46572F60-E200-484C-8D01-10864FEDBB77}"/>
              </a:ext>
            </a:extLst>
          </p:cNvPr>
          <p:cNvSpPr txBox="1"/>
          <p:nvPr/>
        </p:nvSpPr>
        <p:spPr>
          <a:xfrm>
            <a:off x="51896" y="2910262"/>
            <a:ext cx="2820004" cy="523220"/>
          </a:xfrm>
          <a:prstGeom prst="rect">
            <a:avLst/>
          </a:prstGeom>
          <a:noFill/>
        </p:spPr>
        <p:txBody>
          <a:bodyPr wrap="none" rtlCol="0">
            <a:spAutoFit/>
          </a:bodyPr>
          <a:lstStyle/>
          <a:p>
            <a:r>
              <a:rPr lang="de-DE" sz="1400" i="1" dirty="0">
                <a:solidFill>
                  <a:srgbClr val="069BAE"/>
                </a:solidFill>
                <a:latin typeface="Helvetica" pitchFamily="2" charset="0"/>
              </a:rPr>
              <a:t>Wie können wir Sprünge am </a:t>
            </a:r>
          </a:p>
          <a:p>
            <a:r>
              <a:rPr lang="de-DE" sz="1400" i="1" dirty="0">
                <a:solidFill>
                  <a:srgbClr val="069BAE"/>
                </a:solidFill>
                <a:latin typeface="Helvetica" pitchFamily="2" charset="0"/>
              </a:rPr>
              <a:t>Zahlenstrahl sicher beschreiben?</a:t>
            </a:r>
          </a:p>
        </p:txBody>
      </p:sp>
      <p:pic>
        <p:nvPicPr>
          <p:cNvPr id="8" name="Grafik 7">
            <a:extLst>
              <a:ext uri="{FF2B5EF4-FFF2-40B4-BE49-F238E27FC236}">
                <a16:creationId xmlns:a16="http://schemas.microsoft.com/office/drawing/2014/main" id="{9DBAB49A-76AA-DAC8-73B2-4960A4137BA3}"/>
              </a:ext>
            </a:extLst>
          </p:cNvPr>
          <p:cNvPicPr>
            <a:picLocks noChangeAspect="1"/>
          </p:cNvPicPr>
          <p:nvPr/>
        </p:nvPicPr>
        <p:blipFill>
          <a:blip r:embed="rId4"/>
          <a:stretch>
            <a:fillRect/>
          </a:stretch>
        </p:blipFill>
        <p:spPr>
          <a:xfrm>
            <a:off x="4227232" y="1137515"/>
            <a:ext cx="6530415" cy="5009320"/>
          </a:xfrm>
          <a:prstGeom prst="rect">
            <a:avLst/>
          </a:prstGeom>
          <a:ln>
            <a:solidFill>
              <a:srgbClr val="45B6CB"/>
            </a:solidFill>
          </a:ln>
        </p:spPr>
      </p:pic>
      <p:pic>
        <p:nvPicPr>
          <p:cNvPr id="2" name="Grafik 1">
            <a:extLst>
              <a:ext uri="{FF2B5EF4-FFF2-40B4-BE49-F238E27FC236}">
                <a16:creationId xmlns:a16="http://schemas.microsoft.com/office/drawing/2014/main" id="{AAE27FAF-9E8F-2EAC-8004-5EA3A2D81250}"/>
              </a:ext>
            </a:extLst>
          </p:cNvPr>
          <p:cNvPicPr>
            <a:picLocks noChangeAspect="1"/>
          </p:cNvPicPr>
          <p:nvPr/>
        </p:nvPicPr>
        <p:blipFill>
          <a:blip r:embed="rId5"/>
          <a:stretch>
            <a:fillRect/>
          </a:stretch>
        </p:blipFill>
        <p:spPr>
          <a:xfrm>
            <a:off x="9611070" y="4496363"/>
            <a:ext cx="1778000" cy="876300"/>
          </a:xfrm>
          <a:prstGeom prst="rect">
            <a:avLst/>
          </a:prstGeom>
        </p:spPr>
      </p:pic>
      <p:grpSp>
        <p:nvGrpSpPr>
          <p:cNvPr id="3" name="Gruppieren 2">
            <a:extLst>
              <a:ext uri="{FF2B5EF4-FFF2-40B4-BE49-F238E27FC236}">
                <a16:creationId xmlns:a16="http://schemas.microsoft.com/office/drawing/2014/main" id="{400B471D-AC2B-B5B8-ADA7-DC66FF20CA18}"/>
              </a:ext>
            </a:extLst>
          </p:cNvPr>
          <p:cNvGrpSpPr/>
          <p:nvPr/>
        </p:nvGrpSpPr>
        <p:grpSpPr>
          <a:xfrm rot="18268917" flipH="1">
            <a:off x="8493954" y="5144447"/>
            <a:ext cx="971387" cy="456435"/>
            <a:chOff x="3123380" y="1493954"/>
            <a:chExt cx="1494720" cy="702000"/>
          </a:xfrm>
        </p:grpSpPr>
        <mc:AlternateContent xmlns:mc="http://schemas.openxmlformats.org/markup-compatibility/2006" xmlns:p14="http://schemas.microsoft.com/office/powerpoint/2010/main" xmlns:aink="http://schemas.microsoft.com/office/drawing/2016/ink">
          <mc:Choice Requires="p14 aink">
            <p:contentPart p14:bwMode="auto" r:id="rId6">
              <p14:nvContentPartPr>
                <p14:cNvPr id="4" name="Freihand 3">
                  <a:extLst>
                    <a:ext uri="{FF2B5EF4-FFF2-40B4-BE49-F238E27FC236}">
                      <a16:creationId xmlns:a16="http://schemas.microsoft.com/office/drawing/2014/main" id="{C5E032FE-69CD-2DE1-C5D8-CE8B9014C8D6}"/>
                    </a:ext>
                  </a:extLst>
                </p14:cNvPr>
                <p14:cNvContentPartPr/>
                <p14:nvPr/>
              </p14:nvContentPartPr>
              <p14:xfrm>
                <a:off x="3139940" y="1493954"/>
                <a:ext cx="1478160" cy="651240"/>
              </p14:xfrm>
            </p:contentPart>
          </mc:Choice>
          <mc:Fallback xmlns="">
            <p:pic>
              <p:nvPicPr>
                <p:cNvPr id="4" name="Freihand 3">
                  <a:extLst>
                    <a:ext uri="{FF2B5EF4-FFF2-40B4-BE49-F238E27FC236}">
                      <a16:creationId xmlns:a16="http://schemas.microsoft.com/office/drawing/2014/main" id="{C5E032FE-69CD-2DE1-C5D8-CE8B9014C8D6}"/>
                    </a:ext>
                  </a:extLst>
                </p:cNvPr>
                <p:cNvPicPr/>
                <p:nvPr/>
              </p:nvPicPr>
              <p:blipFill>
                <a:blip r:embed="rId7"/>
                <a:stretch>
                  <a:fillRect/>
                </a:stretch>
              </p:blipFill>
              <p:spPr>
                <a:xfrm>
                  <a:off x="3043021" y="912984"/>
                  <a:ext cx="1671445" cy="1812627"/>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5" name="Freihand 4">
                  <a:extLst>
                    <a:ext uri="{FF2B5EF4-FFF2-40B4-BE49-F238E27FC236}">
                      <a16:creationId xmlns:a16="http://schemas.microsoft.com/office/drawing/2014/main" id="{1C46FFE3-AD0E-D9B3-A530-3AC750285F55}"/>
                    </a:ext>
                  </a:extLst>
                </p14:cNvPr>
                <p14:cNvContentPartPr/>
                <p14:nvPr/>
              </p14:nvContentPartPr>
              <p14:xfrm>
                <a:off x="3123380" y="1860074"/>
                <a:ext cx="313560" cy="335880"/>
              </p14:xfrm>
            </p:contentPart>
          </mc:Choice>
          <mc:Fallback xmlns="">
            <p:pic>
              <p:nvPicPr>
                <p:cNvPr id="5" name="Freihand 4">
                  <a:extLst>
                    <a:ext uri="{FF2B5EF4-FFF2-40B4-BE49-F238E27FC236}">
                      <a16:creationId xmlns:a16="http://schemas.microsoft.com/office/drawing/2014/main" id="{1C46FFE3-AD0E-D9B3-A530-3AC750285F55}"/>
                    </a:ext>
                  </a:extLst>
                </p:cNvPr>
                <p:cNvPicPr/>
                <p:nvPr/>
              </p:nvPicPr>
              <p:blipFill>
                <a:blip r:embed="rId9"/>
                <a:stretch>
                  <a:fillRect/>
                </a:stretch>
              </p:blipFill>
              <p:spPr>
                <a:xfrm>
                  <a:off x="3026431" y="1279062"/>
                  <a:ext cx="506904" cy="1497350"/>
                </a:xfrm>
                <a:prstGeom prst="rect">
                  <a:avLst/>
                </a:prstGeom>
              </p:spPr>
            </p:pic>
          </mc:Fallback>
        </mc:AlternateContent>
      </p:grpSp>
      <p:pic>
        <p:nvPicPr>
          <p:cNvPr id="9" name="Grafik 8">
            <a:extLst>
              <a:ext uri="{FF2B5EF4-FFF2-40B4-BE49-F238E27FC236}">
                <a16:creationId xmlns:a16="http://schemas.microsoft.com/office/drawing/2014/main" id="{13155891-655B-5894-1D74-1868E4EFDBBE}"/>
              </a:ext>
            </a:extLst>
          </p:cNvPr>
          <p:cNvPicPr>
            <a:picLocks noChangeAspect="1"/>
          </p:cNvPicPr>
          <p:nvPr/>
        </p:nvPicPr>
        <p:blipFill>
          <a:blip r:embed="rId10"/>
          <a:stretch>
            <a:fillRect/>
          </a:stretch>
        </p:blipFill>
        <p:spPr>
          <a:xfrm>
            <a:off x="5076525" y="4474954"/>
            <a:ext cx="510747" cy="1632844"/>
          </a:xfrm>
          <a:prstGeom prst="rect">
            <a:avLst/>
          </a:prstGeom>
        </p:spPr>
      </p:pic>
      <p:grpSp>
        <p:nvGrpSpPr>
          <p:cNvPr id="13" name="Gruppieren 12">
            <a:extLst>
              <a:ext uri="{FF2B5EF4-FFF2-40B4-BE49-F238E27FC236}">
                <a16:creationId xmlns:a16="http://schemas.microsoft.com/office/drawing/2014/main" id="{DCF32758-B0E2-4CCD-BCAD-CA5783AC22B7}"/>
              </a:ext>
            </a:extLst>
          </p:cNvPr>
          <p:cNvGrpSpPr/>
          <p:nvPr/>
        </p:nvGrpSpPr>
        <p:grpSpPr>
          <a:xfrm rot="3331083">
            <a:off x="5597973" y="5197898"/>
            <a:ext cx="971387" cy="456435"/>
            <a:chOff x="3123380" y="1493954"/>
            <a:chExt cx="1494720" cy="702000"/>
          </a:xfrm>
        </p:grpSpPr>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15" name="Freihand 14">
                  <a:extLst>
                    <a:ext uri="{FF2B5EF4-FFF2-40B4-BE49-F238E27FC236}">
                      <a16:creationId xmlns:a16="http://schemas.microsoft.com/office/drawing/2014/main" id="{F5E1272D-17D2-0D1A-644A-30BE3F327352}"/>
                    </a:ext>
                  </a:extLst>
                </p14:cNvPr>
                <p14:cNvContentPartPr/>
                <p14:nvPr/>
              </p14:nvContentPartPr>
              <p14:xfrm>
                <a:off x="3139940" y="1493954"/>
                <a:ext cx="1478160" cy="651240"/>
              </p14:xfrm>
            </p:contentPart>
          </mc:Choice>
          <mc:Fallback xmlns="">
            <p:pic>
              <p:nvPicPr>
                <p:cNvPr id="15" name="Freihand 14">
                  <a:extLst>
                    <a:ext uri="{FF2B5EF4-FFF2-40B4-BE49-F238E27FC236}">
                      <a16:creationId xmlns:a16="http://schemas.microsoft.com/office/drawing/2014/main" id="{F5E1272D-17D2-0D1A-644A-30BE3F327352}"/>
                    </a:ext>
                  </a:extLst>
                </p:cNvPr>
                <p:cNvPicPr/>
                <p:nvPr/>
              </p:nvPicPr>
              <p:blipFill>
                <a:blip r:embed="rId12"/>
                <a:stretch>
                  <a:fillRect/>
                </a:stretch>
              </p:blipFill>
              <p:spPr>
                <a:xfrm>
                  <a:off x="3043021" y="912984"/>
                  <a:ext cx="1671445" cy="1812627"/>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17" name="Freihand 16">
                  <a:extLst>
                    <a:ext uri="{FF2B5EF4-FFF2-40B4-BE49-F238E27FC236}">
                      <a16:creationId xmlns:a16="http://schemas.microsoft.com/office/drawing/2014/main" id="{B88D580C-70CF-F14B-2112-941F716A8C28}"/>
                    </a:ext>
                  </a:extLst>
                </p14:cNvPr>
                <p14:cNvContentPartPr/>
                <p14:nvPr/>
              </p14:nvContentPartPr>
              <p14:xfrm>
                <a:off x="3123380" y="1860074"/>
                <a:ext cx="313560" cy="335880"/>
              </p14:xfrm>
            </p:contentPart>
          </mc:Choice>
          <mc:Fallback xmlns="">
            <p:pic>
              <p:nvPicPr>
                <p:cNvPr id="17" name="Freihand 16">
                  <a:extLst>
                    <a:ext uri="{FF2B5EF4-FFF2-40B4-BE49-F238E27FC236}">
                      <a16:creationId xmlns:a16="http://schemas.microsoft.com/office/drawing/2014/main" id="{B88D580C-70CF-F14B-2112-941F716A8C28}"/>
                    </a:ext>
                  </a:extLst>
                </p:cNvPr>
                <p:cNvPicPr/>
                <p:nvPr/>
              </p:nvPicPr>
              <p:blipFill>
                <a:blip r:embed="rId14"/>
                <a:stretch>
                  <a:fillRect/>
                </a:stretch>
              </p:blipFill>
              <p:spPr>
                <a:xfrm>
                  <a:off x="3026985" y="1279062"/>
                  <a:ext cx="506904" cy="1497350"/>
                </a:xfrm>
                <a:prstGeom prst="rect">
                  <a:avLst/>
                </a:prstGeom>
              </p:spPr>
            </p:pic>
          </mc:Fallback>
        </mc:AlternateContent>
      </p:grpSp>
      <p:sp>
        <p:nvSpPr>
          <p:cNvPr id="12" name="Textplatzhalter 11">
            <a:extLst>
              <a:ext uri="{FF2B5EF4-FFF2-40B4-BE49-F238E27FC236}">
                <a16:creationId xmlns:a16="http://schemas.microsoft.com/office/drawing/2014/main" id="{944087D5-1804-55B4-FB70-F381474513AE}"/>
              </a:ext>
            </a:extLst>
          </p:cNvPr>
          <p:cNvSpPr>
            <a:spLocks noGrp="1"/>
          </p:cNvSpPr>
          <p:nvPr>
            <p:ph type="body" sz="quarter" idx="14"/>
          </p:nvPr>
        </p:nvSpPr>
        <p:spPr/>
        <p:txBody>
          <a:bodyPr/>
          <a:lstStyle/>
          <a:p>
            <a:endParaRPr lang="de-DE"/>
          </a:p>
        </p:txBody>
      </p:sp>
    </p:spTree>
    <p:extLst>
      <p:ext uri="{BB962C8B-B14F-4D97-AF65-F5344CB8AC3E}">
        <p14:creationId xmlns:p14="http://schemas.microsoft.com/office/powerpoint/2010/main" val="17321820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drawProgress</p:attrName>
                                        </p:attrNameLst>
                                      </p:cBhvr>
                                      <p:tavLst>
                                        <p:tav tm="0">
                                          <p:val>
                                            <p:fltVal val="0"/>
                                          </p:val>
                                        </p:tav>
                                        <p:tav tm="100000">
                                          <p:val>
                                            <p:fltVal val="1"/>
                                          </p:val>
                                        </p:tav>
                                      </p:tavLst>
                                    </p:anim>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63"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drawProgress</p:attrName>
                                        </p:attrNameLst>
                                      </p:cBhvr>
                                      <p:tavLst>
                                        <p:tav tm="0">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bgerundetes Rechteck 13">
            <a:extLst>
              <a:ext uri="{FF2B5EF4-FFF2-40B4-BE49-F238E27FC236}">
                <a16:creationId xmlns:a16="http://schemas.microsoft.com/office/drawing/2014/main" id="{F1176A8C-83E8-2CFB-D56B-4D66D01E2A5B}"/>
              </a:ext>
            </a:extLst>
          </p:cNvPr>
          <p:cNvSpPr/>
          <p:nvPr/>
        </p:nvSpPr>
        <p:spPr>
          <a:xfrm>
            <a:off x="1461898" y="387340"/>
            <a:ext cx="10682497" cy="563333"/>
          </a:xfrm>
          <a:prstGeom prst="roundRect">
            <a:avLst/>
          </a:prstGeom>
          <a:solidFill>
            <a:srgbClr val="9ED4DC">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de-DE" sz="2800" b="1" dirty="0">
                <a:solidFill>
                  <a:schemeClr val="tx1"/>
                </a:solidFill>
                <a:latin typeface="Arial" panose="020B0604020202020204" pitchFamily="34" charset="0"/>
                <a:cs typeface="Arial" panose="020B0604020202020204" pitchFamily="34" charset="0"/>
              </a:rPr>
              <a:t>1. Den Zahlenstrahl erkunden</a:t>
            </a:r>
          </a:p>
        </p:txBody>
      </p:sp>
      <p:pic>
        <p:nvPicPr>
          <p:cNvPr id="3" name="Grafik 2">
            <a:extLst>
              <a:ext uri="{FF2B5EF4-FFF2-40B4-BE49-F238E27FC236}">
                <a16:creationId xmlns:a16="http://schemas.microsoft.com/office/drawing/2014/main" id="{205B635A-35E8-3BC5-0BBD-0C6CAB9E4C27}"/>
              </a:ext>
            </a:extLst>
          </p:cNvPr>
          <p:cNvPicPr>
            <a:picLocks noChangeAspect="1"/>
          </p:cNvPicPr>
          <p:nvPr/>
        </p:nvPicPr>
        <p:blipFill>
          <a:blip r:embed="rId3"/>
          <a:stretch>
            <a:fillRect/>
          </a:stretch>
        </p:blipFill>
        <p:spPr>
          <a:xfrm>
            <a:off x="5019352" y="1374243"/>
            <a:ext cx="2153296" cy="1699200"/>
          </a:xfrm>
          <a:prstGeom prst="rect">
            <a:avLst/>
          </a:prstGeom>
          <a:ln>
            <a:solidFill>
              <a:srgbClr val="45B6CB"/>
            </a:solidFill>
          </a:ln>
        </p:spPr>
      </p:pic>
      <p:pic>
        <p:nvPicPr>
          <p:cNvPr id="4" name="Grafik 3">
            <a:extLst>
              <a:ext uri="{FF2B5EF4-FFF2-40B4-BE49-F238E27FC236}">
                <a16:creationId xmlns:a16="http://schemas.microsoft.com/office/drawing/2014/main" id="{339FA918-1560-8575-2DF1-F1EA3723F0E1}"/>
              </a:ext>
            </a:extLst>
          </p:cNvPr>
          <p:cNvPicPr>
            <a:picLocks noChangeAspect="1"/>
          </p:cNvPicPr>
          <p:nvPr/>
        </p:nvPicPr>
        <p:blipFill>
          <a:blip r:embed="rId4"/>
          <a:stretch>
            <a:fillRect/>
          </a:stretch>
        </p:blipFill>
        <p:spPr>
          <a:xfrm>
            <a:off x="838915" y="1374243"/>
            <a:ext cx="2153297" cy="1699200"/>
          </a:xfrm>
          <a:prstGeom prst="rect">
            <a:avLst/>
          </a:prstGeom>
          <a:ln>
            <a:solidFill>
              <a:srgbClr val="45B6CB"/>
            </a:solidFill>
          </a:ln>
        </p:spPr>
      </p:pic>
      <p:pic>
        <p:nvPicPr>
          <p:cNvPr id="5" name="Grafik 4">
            <a:extLst>
              <a:ext uri="{FF2B5EF4-FFF2-40B4-BE49-F238E27FC236}">
                <a16:creationId xmlns:a16="http://schemas.microsoft.com/office/drawing/2014/main" id="{A419AB04-7D37-4C7A-6F2E-85BAAE725DD2}"/>
              </a:ext>
            </a:extLst>
          </p:cNvPr>
          <p:cNvPicPr>
            <a:picLocks noChangeAspect="1"/>
          </p:cNvPicPr>
          <p:nvPr/>
        </p:nvPicPr>
        <p:blipFill>
          <a:blip r:embed="rId5"/>
          <a:stretch>
            <a:fillRect/>
          </a:stretch>
        </p:blipFill>
        <p:spPr>
          <a:xfrm>
            <a:off x="9199788" y="1374243"/>
            <a:ext cx="2153296" cy="1699200"/>
          </a:xfrm>
          <a:prstGeom prst="rect">
            <a:avLst/>
          </a:prstGeom>
          <a:ln>
            <a:solidFill>
              <a:srgbClr val="45B6CB"/>
            </a:solidFill>
          </a:ln>
        </p:spPr>
      </p:pic>
      <p:pic>
        <p:nvPicPr>
          <p:cNvPr id="6" name="Grafik 5">
            <a:extLst>
              <a:ext uri="{FF2B5EF4-FFF2-40B4-BE49-F238E27FC236}">
                <a16:creationId xmlns:a16="http://schemas.microsoft.com/office/drawing/2014/main" id="{14816CB4-9036-7ACD-B773-53656165069F}"/>
              </a:ext>
            </a:extLst>
          </p:cNvPr>
          <p:cNvPicPr>
            <a:picLocks noChangeAspect="1"/>
          </p:cNvPicPr>
          <p:nvPr/>
        </p:nvPicPr>
        <p:blipFill>
          <a:blip r:embed="rId6"/>
          <a:stretch>
            <a:fillRect/>
          </a:stretch>
        </p:blipFill>
        <p:spPr>
          <a:xfrm>
            <a:off x="2889069" y="3784557"/>
            <a:ext cx="2153296" cy="1699200"/>
          </a:xfrm>
          <a:prstGeom prst="rect">
            <a:avLst/>
          </a:prstGeom>
          <a:ln>
            <a:solidFill>
              <a:srgbClr val="45B6CB"/>
            </a:solidFill>
          </a:ln>
        </p:spPr>
      </p:pic>
      <p:pic>
        <p:nvPicPr>
          <p:cNvPr id="7" name="Grafik 6">
            <a:extLst>
              <a:ext uri="{FF2B5EF4-FFF2-40B4-BE49-F238E27FC236}">
                <a16:creationId xmlns:a16="http://schemas.microsoft.com/office/drawing/2014/main" id="{D3ECF0FD-8AF9-EF25-98A8-7A410CC78A40}"/>
              </a:ext>
            </a:extLst>
          </p:cNvPr>
          <p:cNvPicPr>
            <a:picLocks noChangeAspect="1"/>
          </p:cNvPicPr>
          <p:nvPr/>
        </p:nvPicPr>
        <p:blipFill>
          <a:blip r:embed="rId7"/>
          <a:stretch>
            <a:fillRect/>
          </a:stretch>
        </p:blipFill>
        <p:spPr>
          <a:xfrm>
            <a:off x="7172648" y="3784557"/>
            <a:ext cx="2153296" cy="1699200"/>
          </a:xfrm>
          <a:prstGeom prst="rect">
            <a:avLst/>
          </a:prstGeom>
          <a:ln>
            <a:solidFill>
              <a:srgbClr val="45B6CB"/>
            </a:solidFill>
          </a:ln>
        </p:spPr>
      </p:pic>
      <p:sp>
        <p:nvSpPr>
          <p:cNvPr id="9" name="Textfeld 8">
            <a:extLst>
              <a:ext uri="{FF2B5EF4-FFF2-40B4-BE49-F238E27FC236}">
                <a16:creationId xmlns:a16="http://schemas.microsoft.com/office/drawing/2014/main" id="{A0A5096C-A522-92B5-81F1-17764451CFDE}"/>
              </a:ext>
            </a:extLst>
          </p:cNvPr>
          <p:cNvSpPr txBox="1"/>
          <p:nvPr/>
        </p:nvSpPr>
        <p:spPr>
          <a:xfrm>
            <a:off x="4465076" y="3118850"/>
            <a:ext cx="3386422" cy="523220"/>
          </a:xfrm>
          <a:prstGeom prst="rect">
            <a:avLst/>
          </a:prstGeom>
          <a:noFill/>
        </p:spPr>
        <p:txBody>
          <a:bodyPr wrap="square">
            <a:spAutoFit/>
          </a:bodyPr>
          <a:lstStyle/>
          <a:p>
            <a:pPr algn="ctr"/>
            <a:r>
              <a:rPr lang="de-DE" sz="1400" i="1" dirty="0">
                <a:solidFill>
                  <a:srgbClr val="069BAE"/>
                </a:solidFill>
                <a:effectLst/>
                <a:latin typeface="Helvetica" pitchFamily="2" charset="0"/>
              </a:rPr>
              <a:t>Wie tragen wir Zahlen am </a:t>
            </a:r>
          </a:p>
          <a:p>
            <a:pPr algn="ctr"/>
            <a:r>
              <a:rPr lang="de-DE" sz="1400" i="1" dirty="0">
                <a:solidFill>
                  <a:srgbClr val="069BAE"/>
                </a:solidFill>
                <a:effectLst/>
                <a:latin typeface="Helvetica" pitchFamily="2" charset="0"/>
              </a:rPr>
              <a:t>Zahlenstrahl geschickt</a:t>
            </a:r>
            <a:r>
              <a:rPr lang="de-DE" sz="1400" dirty="0">
                <a:solidFill>
                  <a:srgbClr val="069BAE"/>
                </a:solidFill>
                <a:latin typeface="Helvetica" pitchFamily="2" charset="0"/>
              </a:rPr>
              <a:t> </a:t>
            </a:r>
            <a:r>
              <a:rPr lang="de-DE" sz="1400" i="1" dirty="0">
                <a:solidFill>
                  <a:srgbClr val="069BAE"/>
                </a:solidFill>
                <a:effectLst/>
                <a:latin typeface="Helvetica" pitchFamily="2" charset="0"/>
              </a:rPr>
              <a:t>ein?</a:t>
            </a:r>
            <a:endParaRPr lang="de-DE" sz="1400" dirty="0">
              <a:solidFill>
                <a:srgbClr val="069BAE"/>
              </a:solidFill>
              <a:effectLst/>
              <a:latin typeface="Helvetica" pitchFamily="2" charset="0"/>
            </a:endParaRPr>
          </a:p>
        </p:txBody>
      </p:sp>
      <p:sp>
        <p:nvSpPr>
          <p:cNvPr id="11" name="Textfeld 10">
            <a:extLst>
              <a:ext uri="{FF2B5EF4-FFF2-40B4-BE49-F238E27FC236}">
                <a16:creationId xmlns:a16="http://schemas.microsoft.com/office/drawing/2014/main" id="{36762D3D-FC3F-5F21-65C9-7BDC3D51AF84}"/>
              </a:ext>
            </a:extLst>
          </p:cNvPr>
          <p:cNvSpPr txBox="1"/>
          <p:nvPr/>
        </p:nvSpPr>
        <p:spPr>
          <a:xfrm>
            <a:off x="562350" y="3118850"/>
            <a:ext cx="3183038" cy="523220"/>
          </a:xfrm>
          <a:prstGeom prst="rect">
            <a:avLst/>
          </a:prstGeom>
          <a:noFill/>
        </p:spPr>
        <p:txBody>
          <a:bodyPr wrap="square">
            <a:spAutoFit/>
          </a:bodyPr>
          <a:lstStyle/>
          <a:p>
            <a:r>
              <a:rPr lang="de-DE" sz="1400" i="1" dirty="0">
                <a:solidFill>
                  <a:srgbClr val="069BAE"/>
                </a:solidFill>
                <a:latin typeface="Helvetica" pitchFamily="2" charset="0"/>
              </a:rPr>
              <a:t>Wie suchen und finden wir Zahlen auf </a:t>
            </a:r>
          </a:p>
          <a:p>
            <a:r>
              <a:rPr lang="de-DE" sz="1400" i="1" dirty="0">
                <a:solidFill>
                  <a:srgbClr val="069BAE"/>
                </a:solidFill>
                <a:latin typeface="Helvetica" pitchFamily="2" charset="0"/>
              </a:rPr>
              <a:t>Dem Zahlenstrahl bis 1000?</a:t>
            </a:r>
          </a:p>
        </p:txBody>
      </p:sp>
      <p:sp>
        <p:nvSpPr>
          <p:cNvPr id="13" name="Textfeld 12">
            <a:extLst>
              <a:ext uri="{FF2B5EF4-FFF2-40B4-BE49-F238E27FC236}">
                <a16:creationId xmlns:a16="http://schemas.microsoft.com/office/drawing/2014/main" id="{2B8EE073-115F-A7FE-CACB-B02120E5DA6B}"/>
              </a:ext>
            </a:extLst>
          </p:cNvPr>
          <p:cNvSpPr txBox="1"/>
          <p:nvPr/>
        </p:nvSpPr>
        <p:spPr>
          <a:xfrm>
            <a:off x="8571186" y="3118850"/>
            <a:ext cx="3000595" cy="523220"/>
          </a:xfrm>
          <a:prstGeom prst="rect">
            <a:avLst/>
          </a:prstGeom>
          <a:noFill/>
        </p:spPr>
        <p:txBody>
          <a:bodyPr wrap="square">
            <a:spAutoFit/>
          </a:bodyPr>
          <a:lstStyle/>
          <a:p>
            <a:pPr algn="r"/>
            <a:r>
              <a:rPr lang="de-DE" sz="1400" i="1" dirty="0">
                <a:solidFill>
                  <a:srgbClr val="069BAE"/>
                </a:solidFill>
                <a:latin typeface="Helvetica" pitchFamily="2" charset="0"/>
              </a:rPr>
              <a:t>Wie können wir Nachbarzahlen </a:t>
            </a:r>
          </a:p>
          <a:p>
            <a:pPr algn="r"/>
            <a:r>
              <a:rPr lang="de-DE" sz="1400" i="1" dirty="0">
                <a:solidFill>
                  <a:srgbClr val="069BAE"/>
                </a:solidFill>
                <a:latin typeface="Helvetica" pitchFamily="2" charset="0"/>
              </a:rPr>
              <a:t>am Zahlenstrahl nutzen?</a:t>
            </a:r>
          </a:p>
        </p:txBody>
      </p:sp>
      <p:sp>
        <p:nvSpPr>
          <p:cNvPr id="15" name="Textfeld 14">
            <a:extLst>
              <a:ext uri="{FF2B5EF4-FFF2-40B4-BE49-F238E27FC236}">
                <a16:creationId xmlns:a16="http://schemas.microsoft.com/office/drawing/2014/main" id="{B0392FA1-4043-1928-F967-6E004C024D9E}"/>
              </a:ext>
            </a:extLst>
          </p:cNvPr>
          <p:cNvSpPr txBox="1"/>
          <p:nvPr/>
        </p:nvSpPr>
        <p:spPr>
          <a:xfrm>
            <a:off x="2628748" y="5548637"/>
            <a:ext cx="2673937" cy="523220"/>
          </a:xfrm>
          <a:prstGeom prst="rect">
            <a:avLst/>
          </a:prstGeom>
          <a:noFill/>
        </p:spPr>
        <p:txBody>
          <a:bodyPr wrap="none" rtlCol="0">
            <a:spAutoFit/>
          </a:bodyPr>
          <a:lstStyle/>
          <a:p>
            <a:r>
              <a:rPr lang="de-DE" sz="1400" i="1" dirty="0">
                <a:solidFill>
                  <a:srgbClr val="069BAE"/>
                </a:solidFill>
                <a:latin typeface="Helvetica" pitchFamily="2" charset="0"/>
              </a:rPr>
              <a:t>Wann hat eine Zahl besondere </a:t>
            </a:r>
          </a:p>
          <a:p>
            <a:r>
              <a:rPr lang="de-DE" sz="1400" i="1" dirty="0">
                <a:solidFill>
                  <a:srgbClr val="069BAE"/>
                </a:solidFill>
                <a:latin typeface="Helvetica" pitchFamily="2" charset="0"/>
              </a:rPr>
              <a:t>Nachbarzahlen?</a:t>
            </a:r>
          </a:p>
        </p:txBody>
      </p:sp>
      <p:sp>
        <p:nvSpPr>
          <p:cNvPr id="16" name="Textfeld 15">
            <a:extLst>
              <a:ext uri="{FF2B5EF4-FFF2-40B4-BE49-F238E27FC236}">
                <a16:creationId xmlns:a16="http://schemas.microsoft.com/office/drawing/2014/main" id="{46572F60-E200-484C-8D01-10864FEDBB77}"/>
              </a:ext>
            </a:extLst>
          </p:cNvPr>
          <p:cNvSpPr txBox="1"/>
          <p:nvPr/>
        </p:nvSpPr>
        <p:spPr>
          <a:xfrm>
            <a:off x="6743248" y="5548637"/>
            <a:ext cx="2820004" cy="523220"/>
          </a:xfrm>
          <a:prstGeom prst="rect">
            <a:avLst/>
          </a:prstGeom>
          <a:noFill/>
        </p:spPr>
        <p:txBody>
          <a:bodyPr wrap="none" rtlCol="0">
            <a:spAutoFit/>
          </a:bodyPr>
          <a:lstStyle/>
          <a:p>
            <a:pPr algn="r"/>
            <a:r>
              <a:rPr lang="de-DE" sz="1400" i="1" dirty="0">
                <a:solidFill>
                  <a:srgbClr val="069BAE"/>
                </a:solidFill>
                <a:latin typeface="Helvetica" pitchFamily="2" charset="0"/>
              </a:rPr>
              <a:t>Wie können wir Sprünge am </a:t>
            </a:r>
          </a:p>
          <a:p>
            <a:pPr algn="r"/>
            <a:r>
              <a:rPr lang="de-DE" sz="1400" i="1" dirty="0">
                <a:solidFill>
                  <a:srgbClr val="069BAE"/>
                </a:solidFill>
                <a:latin typeface="Helvetica" pitchFamily="2" charset="0"/>
              </a:rPr>
              <a:t>Zahlenstrahl sicher beschreiben?</a:t>
            </a:r>
          </a:p>
        </p:txBody>
      </p:sp>
      <p:sp>
        <p:nvSpPr>
          <p:cNvPr id="12" name="Textplatzhalter 11">
            <a:extLst>
              <a:ext uri="{FF2B5EF4-FFF2-40B4-BE49-F238E27FC236}">
                <a16:creationId xmlns:a16="http://schemas.microsoft.com/office/drawing/2014/main" id="{3EEEC559-8881-3591-C1E3-D6F85AC5AF3C}"/>
              </a:ext>
            </a:extLst>
          </p:cNvPr>
          <p:cNvSpPr>
            <a:spLocks noGrp="1"/>
          </p:cNvSpPr>
          <p:nvPr>
            <p:ph type="body" sz="quarter" idx="14"/>
          </p:nvPr>
        </p:nvSpPr>
        <p:spPr/>
        <p:txBody>
          <a:bodyPr/>
          <a:lstStyle/>
          <a:p>
            <a:endParaRPr lang="de-DE"/>
          </a:p>
        </p:txBody>
      </p:sp>
    </p:spTree>
    <p:extLst>
      <p:ext uri="{BB962C8B-B14F-4D97-AF65-F5344CB8AC3E}">
        <p14:creationId xmlns:p14="http://schemas.microsoft.com/office/powerpoint/2010/main" val="42204930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FD720C4-C8A1-9FB5-7900-EA1BDBF6FD19}"/>
              </a:ext>
            </a:extLst>
          </p:cNvPr>
          <p:cNvSpPr>
            <a:spLocks noGrp="1"/>
          </p:cNvSpPr>
          <p:nvPr>
            <p:ph type="title"/>
          </p:nvPr>
        </p:nvSpPr>
        <p:spPr/>
        <p:txBody>
          <a:bodyPr>
            <a:noAutofit/>
          </a:bodyPr>
          <a:lstStyle/>
          <a:p>
            <a:r>
              <a:rPr lang="de-DE" sz="2400" dirty="0"/>
              <a:t>Die Zahlen bis 1000 mit </a:t>
            </a:r>
            <a:r>
              <a:rPr lang="de-DE" sz="2400" dirty="0" err="1"/>
              <a:t>divomath</a:t>
            </a:r>
            <a:r>
              <a:rPr lang="de-DE" sz="2400" dirty="0"/>
              <a:t> erkunden</a:t>
            </a:r>
          </a:p>
        </p:txBody>
      </p:sp>
      <p:sp>
        <p:nvSpPr>
          <p:cNvPr id="12" name="Textplatzhalter 11">
            <a:extLst>
              <a:ext uri="{FF2B5EF4-FFF2-40B4-BE49-F238E27FC236}">
                <a16:creationId xmlns:a16="http://schemas.microsoft.com/office/drawing/2014/main" id="{F6284BE9-DB6E-4DCE-AD76-9530EFA6C30A}"/>
              </a:ext>
            </a:extLst>
          </p:cNvPr>
          <p:cNvSpPr>
            <a:spLocks noGrp="1"/>
          </p:cNvSpPr>
          <p:nvPr>
            <p:ph type="body" sz="quarter" idx="14"/>
          </p:nvPr>
        </p:nvSpPr>
        <p:spPr/>
        <p:txBody>
          <a:bodyPr/>
          <a:lstStyle/>
          <a:p>
            <a:endParaRPr lang="de-DE"/>
          </a:p>
        </p:txBody>
      </p:sp>
      <p:sp>
        <p:nvSpPr>
          <p:cNvPr id="3" name="Textfeld 2">
            <a:extLst>
              <a:ext uri="{FF2B5EF4-FFF2-40B4-BE49-F238E27FC236}">
                <a16:creationId xmlns:a16="http://schemas.microsoft.com/office/drawing/2014/main" id="{943149F7-E126-2EEB-947E-D4FF1AD3418B}"/>
              </a:ext>
            </a:extLst>
          </p:cNvPr>
          <p:cNvSpPr txBox="1"/>
          <p:nvPr/>
        </p:nvSpPr>
        <p:spPr>
          <a:xfrm>
            <a:off x="62986" y="1236305"/>
            <a:ext cx="5582555" cy="553998"/>
          </a:xfrm>
          <a:prstGeom prst="rect">
            <a:avLst/>
          </a:prstGeom>
          <a:noFill/>
        </p:spPr>
        <p:txBody>
          <a:bodyPr wrap="square" rtlCol="0">
            <a:spAutoFit/>
          </a:bodyPr>
          <a:lstStyle/>
          <a:p>
            <a:pPr algn="ctr"/>
            <a:r>
              <a:rPr lang="de-DE" sz="1500" dirty="0">
                <a:latin typeface="Arial" panose="020B0604020202020204" pitchFamily="34" charset="0"/>
                <a:cs typeface="Arial" panose="020B0604020202020204" pitchFamily="34" charset="0"/>
              </a:rPr>
              <a:t>Die Zahlen bis 1000 erkunden / </a:t>
            </a:r>
          </a:p>
          <a:p>
            <a:pPr algn="ctr"/>
            <a:r>
              <a:rPr lang="de-DE" sz="1500" b="1" dirty="0">
                <a:latin typeface="Arial" panose="020B0604020202020204" pitchFamily="34" charset="0"/>
                <a:cs typeface="Arial" panose="020B0604020202020204" pitchFamily="34" charset="0"/>
              </a:rPr>
              <a:t>Den Zahlenstrahl erkunden</a:t>
            </a:r>
          </a:p>
        </p:txBody>
      </p:sp>
      <p:pic>
        <p:nvPicPr>
          <p:cNvPr id="7" name="Grafik 6">
            <a:extLst>
              <a:ext uri="{FF2B5EF4-FFF2-40B4-BE49-F238E27FC236}">
                <a16:creationId xmlns:a16="http://schemas.microsoft.com/office/drawing/2014/main" id="{31B0E75F-3252-E838-F0FF-82CF20321B93}"/>
              </a:ext>
            </a:extLst>
          </p:cNvPr>
          <p:cNvPicPr>
            <a:picLocks noChangeAspect="1"/>
          </p:cNvPicPr>
          <p:nvPr/>
        </p:nvPicPr>
        <p:blipFill>
          <a:blip r:embed="rId3"/>
          <a:stretch>
            <a:fillRect/>
          </a:stretch>
        </p:blipFill>
        <p:spPr>
          <a:xfrm>
            <a:off x="2052414" y="1809234"/>
            <a:ext cx="1354934" cy="1069200"/>
          </a:xfrm>
          <a:prstGeom prst="rect">
            <a:avLst/>
          </a:prstGeom>
          <a:ln>
            <a:solidFill>
              <a:srgbClr val="45B6CB"/>
            </a:solidFill>
          </a:ln>
        </p:spPr>
      </p:pic>
      <p:pic>
        <p:nvPicPr>
          <p:cNvPr id="9" name="Grafik 8">
            <a:extLst>
              <a:ext uri="{FF2B5EF4-FFF2-40B4-BE49-F238E27FC236}">
                <a16:creationId xmlns:a16="http://schemas.microsoft.com/office/drawing/2014/main" id="{12430D0F-B81A-9738-D902-D616F18A0D3E}"/>
              </a:ext>
            </a:extLst>
          </p:cNvPr>
          <p:cNvPicPr>
            <a:picLocks noChangeAspect="1"/>
          </p:cNvPicPr>
          <p:nvPr/>
        </p:nvPicPr>
        <p:blipFill>
          <a:blip r:embed="rId4"/>
          <a:stretch>
            <a:fillRect/>
          </a:stretch>
        </p:blipFill>
        <p:spPr>
          <a:xfrm>
            <a:off x="561122" y="1809975"/>
            <a:ext cx="1353996" cy="1068459"/>
          </a:xfrm>
          <a:prstGeom prst="rect">
            <a:avLst/>
          </a:prstGeom>
          <a:ln>
            <a:solidFill>
              <a:srgbClr val="45B6CB"/>
            </a:solidFill>
          </a:ln>
        </p:spPr>
      </p:pic>
      <p:pic>
        <p:nvPicPr>
          <p:cNvPr id="13" name="Grafik 12">
            <a:extLst>
              <a:ext uri="{FF2B5EF4-FFF2-40B4-BE49-F238E27FC236}">
                <a16:creationId xmlns:a16="http://schemas.microsoft.com/office/drawing/2014/main" id="{8088C41A-BB2E-E8AC-9D69-941ED72F7AEC}"/>
              </a:ext>
            </a:extLst>
          </p:cNvPr>
          <p:cNvPicPr>
            <a:picLocks noChangeAspect="1"/>
          </p:cNvPicPr>
          <p:nvPr/>
        </p:nvPicPr>
        <p:blipFill>
          <a:blip r:embed="rId5"/>
          <a:stretch>
            <a:fillRect/>
          </a:stretch>
        </p:blipFill>
        <p:spPr>
          <a:xfrm>
            <a:off x="3544644" y="1809234"/>
            <a:ext cx="1354934" cy="1069200"/>
          </a:xfrm>
          <a:prstGeom prst="rect">
            <a:avLst/>
          </a:prstGeom>
          <a:ln>
            <a:solidFill>
              <a:srgbClr val="45B6CB"/>
            </a:solidFill>
          </a:ln>
        </p:spPr>
      </p:pic>
      <p:pic>
        <p:nvPicPr>
          <p:cNvPr id="15" name="Grafik 14">
            <a:extLst>
              <a:ext uri="{FF2B5EF4-FFF2-40B4-BE49-F238E27FC236}">
                <a16:creationId xmlns:a16="http://schemas.microsoft.com/office/drawing/2014/main" id="{0267BB87-D80C-7105-0BEE-E46C26502EFB}"/>
              </a:ext>
            </a:extLst>
          </p:cNvPr>
          <p:cNvPicPr>
            <a:picLocks noChangeAspect="1"/>
          </p:cNvPicPr>
          <p:nvPr/>
        </p:nvPicPr>
        <p:blipFill>
          <a:blip r:embed="rId6"/>
          <a:stretch>
            <a:fillRect/>
          </a:stretch>
        </p:blipFill>
        <p:spPr>
          <a:xfrm>
            <a:off x="1351797" y="3052833"/>
            <a:ext cx="1354934" cy="1069200"/>
          </a:xfrm>
          <a:prstGeom prst="rect">
            <a:avLst/>
          </a:prstGeom>
          <a:ln>
            <a:solidFill>
              <a:srgbClr val="45B6CB"/>
            </a:solidFill>
          </a:ln>
        </p:spPr>
      </p:pic>
      <p:pic>
        <p:nvPicPr>
          <p:cNvPr id="17" name="Grafik 16">
            <a:extLst>
              <a:ext uri="{FF2B5EF4-FFF2-40B4-BE49-F238E27FC236}">
                <a16:creationId xmlns:a16="http://schemas.microsoft.com/office/drawing/2014/main" id="{9E103074-D9F0-4FCF-DAE1-AF063DD79189}"/>
              </a:ext>
            </a:extLst>
          </p:cNvPr>
          <p:cNvPicPr>
            <a:picLocks noChangeAspect="1"/>
          </p:cNvPicPr>
          <p:nvPr/>
        </p:nvPicPr>
        <p:blipFill>
          <a:blip r:embed="rId7"/>
          <a:stretch>
            <a:fillRect/>
          </a:stretch>
        </p:blipFill>
        <p:spPr>
          <a:xfrm>
            <a:off x="2854263" y="3052833"/>
            <a:ext cx="1354934" cy="1069200"/>
          </a:xfrm>
          <a:prstGeom prst="rect">
            <a:avLst/>
          </a:prstGeom>
          <a:ln>
            <a:solidFill>
              <a:srgbClr val="45B6CB"/>
            </a:solidFill>
          </a:ln>
        </p:spPr>
      </p:pic>
      <p:sp>
        <p:nvSpPr>
          <p:cNvPr id="20" name="Textfeld 19">
            <a:extLst>
              <a:ext uri="{FF2B5EF4-FFF2-40B4-BE49-F238E27FC236}">
                <a16:creationId xmlns:a16="http://schemas.microsoft.com/office/drawing/2014/main" id="{12387FEB-C267-2AF1-B647-1A668A73DA99}"/>
              </a:ext>
            </a:extLst>
          </p:cNvPr>
          <p:cNvSpPr txBox="1"/>
          <p:nvPr/>
        </p:nvSpPr>
        <p:spPr>
          <a:xfrm>
            <a:off x="2593122" y="4349218"/>
            <a:ext cx="7342075" cy="553998"/>
          </a:xfrm>
          <a:prstGeom prst="rect">
            <a:avLst/>
          </a:prstGeom>
          <a:noFill/>
        </p:spPr>
        <p:txBody>
          <a:bodyPr wrap="square" rtlCol="0">
            <a:spAutoFit/>
          </a:bodyPr>
          <a:lstStyle/>
          <a:p>
            <a:pPr algn="ctr"/>
            <a:r>
              <a:rPr lang="de-DE" sz="1500" dirty="0">
                <a:latin typeface="Arial" panose="020B0604020202020204" pitchFamily="34" charset="0"/>
                <a:cs typeface="Arial" panose="020B0604020202020204" pitchFamily="34" charset="0"/>
              </a:rPr>
              <a:t>Die Zahlen bis 1000 erkunden / </a:t>
            </a:r>
          </a:p>
          <a:p>
            <a:pPr algn="ctr"/>
            <a:r>
              <a:rPr lang="de-DE" sz="1500" b="1" dirty="0">
                <a:latin typeface="Arial" panose="020B0604020202020204" pitchFamily="34" charset="0"/>
                <a:cs typeface="Arial" panose="020B0604020202020204" pitchFamily="34" charset="0"/>
              </a:rPr>
              <a:t>Entdeckungen am Würfelmaterial und an der Stellentafel mit Plättchen machen</a:t>
            </a:r>
          </a:p>
        </p:txBody>
      </p:sp>
      <p:pic>
        <p:nvPicPr>
          <p:cNvPr id="22" name="Grafik 21">
            <a:extLst>
              <a:ext uri="{FF2B5EF4-FFF2-40B4-BE49-F238E27FC236}">
                <a16:creationId xmlns:a16="http://schemas.microsoft.com/office/drawing/2014/main" id="{945F916D-EB7A-9187-FA99-A5504AE45C64}"/>
              </a:ext>
            </a:extLst>
          </p:cNvPr>
          <p:cNvPicPr>
            <a:picLocks noChangeAspect="1"/>
          </p:cNvPicPr>
          <p:nvPr/>
        </p:nvPicPr>
        <p:blipFill>
          <a:blip r:embed="rId8"/>
          <a:stretch>
            <a:fillRect/>
          </a:stretch>
        </p:blipFill>
        <p:spPr>
          <a:xfrm>
            <a:off x="6134904" y="1823628"/>
            <a:ext cx="1354934" cy="1069200"/>
          </a:xfrm>
          <a:prstGeom prst="rect">
            <a:avLst/>
          </a:prstGeom>
          <a:ln>
            <a:solidFill>
              <a:srgbClr val="45B6CB"/>
            </a:solidFill>
          </a:ln>
        </p:spPr>
      </p:pic>
      <p:pic>
        <p:nvPicPr>
          <p:cNvPr id="24" name="Grafik 23">
            <a:extLst>
              <a:ext uri="{FF2B5EF4-FFF2-40B4-BE49-F238E27FC236}">
                <a16:creationId xmlns:a16="http://schemas.microsoft.com/office/drawing/2014/main" id="{07CC7DD2-1844-7751-9FD2-6DB332BF4698}"/>
              </a:ext>
            </a:extLst>
          </p:cNvPr>
          <p:cNvPicPr>
            <a:picLocks noChangeAspect="1"/>
          </p:cNvPicPr>
          <p:nvPr/>
        </p:nvPicPr>
        <p:blipFill>
          <a:blip r:embed="rId9"/>
          <a:stretch>
            <a:fillRect/>
          </a:stretch>
        </p:blipFill>
        <p:spPr>
          <a:xfrm>
            <a:off x="7590932" y="1812117"/>
            <a:ext cx="1354934" cy="1069200"/>
          </a:xfrm>
          <a:prstGeom prst="rect">
            <a:avLst/>
          </a:prstGeom>
          <a:ln>
            <a:solidFill>
              <a:srgbClr val="45B6CB"/>
            </a:solidFill>
          </a:ln>
        </p:spPr>
      </p:pic>
      <p:pic>
        <p:nvPicPr>
          <p:cNvPr id="26" name="Grafik 25">
            <a:extLst>
              <a:ext uri="{FF2B5EF4-FFF2-40B4-BE49-F238E27FC236}">
                <a16:creationId xmlns:a16="http://schemas.microsoft.com/office/drawing/2014/main" id="{7FB15DAD-B566-B524-F335-AF10AC04793C}"/>
              </a:ext>
            </a:extLst>
          </p:cNvPr>
          <p:cNvPicPr>
            <a:picLocks noChangeAspect="1"/>
          </p:cNvPicPr>
          <p:nvPr/>
        </p:nvPicPr>
        <p:blipFill>
          <a:blip r:embed="rId10"/>
          <a:stretch>
            <a:fillRect/>
          </a:stretch>
        </p:blipFill>
        <p:spPr>
          <a:xfrm>
            <a:off x="9046960" y="1823628"/>
            <a:ext cx="1354934" cy="1069200"/>
          </a:xfrm>
          <a:prstGeom prst="rect">
            <a:avLst/>
          </a:prstGeom>
          <a:ln>
            <a:solidFill>
              <a:srgbClr val="45B6CB"/>
            </a:solidFill>
          </a:ln>
        </p:spPr>
      </p:pic>
      <p:pic>
        <p:nvPicPr>
          <p:cNvPr id="28" name="Grafik 27">
            <a:extLst>
              <a:ext uri="{FF2B5EF4-FFF2-40B4-BE49-F238E27FC236}">
                <a16:creationId xmlns:a16="http://schemas.microsoft.com/office/drawing/2014/main" id="{69535E2D-6BDB-2269-5517-813FB673CF9C}"/>
              </a:ext>
            </a:extLst>
          </p:cNvPr>
          <p:cNvPicPr>
            <a:picLocks noChangeAspect="1"/>
          </p:cNvPicPr>
          <p:nvPr/>
        </p:nvPicPr>
        <p:blipFill>
          <a:blip r:embed="rId11"/>
          <a:stretch>
            <a:fillRect/>
          </a:stretch>
        </p:blipFill>
        <p:spPr>
          <a:xfrm>
            <a:off x="10497637" y="1812117"/>
            <a:ext cx="1354934" cy="1069200"/>
          </a:xfrm>
          <a:prstGeom prst="rect">
            <a:avLst/>
          </a:prstGeom>
          <a:ln>
            <a:solidFill>
              <a:srgbClr val="45B6CB"/>
            </a:solidFill>
          </a:ln>
        </p:spPr>
      </p:pic>
      <p:pic>
        <p:nvPicPr>
          <p:cNvPr id="30" name="Grafik 29">
            <a:extLst>
              <a:ext uri="{FF2B5EF4-FFF2-40B4-BE49-F238E27FC236}">
                <a16:creationId xmlns:a16="http://schemas.microsoft.com/office/drawing/2014/main" id="{02AE4D94-F24C-934B-C78F-3FB6BD141FA6}"/>
              </a:ext>
            </a:extLst>
          </p:cNvPr>
          <p:cNvPicPr>
            <a:picLocks noChangeAspect="1"/>
          </p:cNvPicPr>
          <p:nvPr/>
        </p:nvPicPr>
        <p:blipFill>
          <a:blip r:embed="rId12"/>
          <a:stretch>
            <a:fillRect/>
          </a:stretch>
        </p:blipFill>
        <p:spPr>
          <a:xfrm>
            <a:off x="6867210" y="3053691"/>
            <a:ext cx="1354934" cy="1069200"/>
          </a:xfrm>
          <a:prstGeom prst="rect">
            <a:avLst/>
          </a:prstGeom>
          <a:ln>
            <a:solidFill>
              <a:srgbClr val="45B6CB"/>
            </a:solidFill>
          </a:ln>
        </p:spPr>
      </p:pic>
      <p:pic>
        <p:nvPicPr>
          <p:cNvPr id="32" name="Grafik 31">
            <a:extLst>
              <a:ext uri="{FF2B5EF4-FFF2-40B4-BE49-F238E27FC236}">
                <a16:creationId xmlns:a16="http://schemas.microsoft.com/office/drawing/2014/main" id="{88F80749-2062-1135-0866-9E15642DACED}"/>
              </a:ext>
            </a:extLst>
          </p:cNvPr>
          <p:cNvPicPr>
            <a:picLocks noChangeAspect="1"/>
          </p:cNvPicPr>
          <p:nvPr/>
        </p:nvPicPr>
        <p:blipFill>
          <a:blip r:embed="rId13"/>
          <a:stretch>
            <a:fillRect/>
          </a:stretch>
        </p:blipFill>
        <p:spPr>
          <a:xfrm>
            <a:off x="8330297" y="3032787"/>
            <a:ext cx="1354934" cy="1069200"/>
          </a:xfrm>
          <a:prstGeom prst="rect">
            <a:avLst/>
          </a:prstGeom>
          <a:ln>
            <a:solidFill>
              <a:srgbClr val="45B6CB"/>
            </a:solidFill>
          </a:ln>
        </p:spPr>
      </p:pic>
      <p:pic>
        <p:nvPicPr>
          <p:cNvPr id="34" name="Grafik 33">
            <a:extLst>
              <a:ext uri="{FF2B5EF4-FFF2-40B4-BE49-F238E27FC236}">
                <a16:creationId xmlns:a16="http://schemas.microsoft.com/office/drawing/2014/main" id="{25F92169-8CE6-8E4D-F5EC-88E748615302}"/>
              </a:ext>
            </a:extLst>
          </p:cNvPr>
          <p:cNvPicPr>
            <a:picLocks noChangeAspect="1"/>
          </p:cNvPicPr>
          <p:nvPr/>
        </p:nvPicPr>
        <p:blipFill>
          <a:blip r:embed="rId14"/>
          <a:stretch>
            <a:fillRect/>
          </a:stretch>
        </p:blipFill>
        <p:spPr>
          <a:xfrm>
            <a:off x="9806119" y="3032384"/>
            <a:ext cx="1353600" cy="1141813"/>
          </a:xfrm>
          <a:prstGeom prst="rect">
            <a:avLst/>
          </a:prstGeom>
          <a:ln>
            <a:solidFill>
              <a:srgbClr val="45B6CB"/>
            </a:solidFill>
          </a:ln>
        </p:spPr>
      </p:pic>
      <p:pic>
        <p:nvPicPr>
          <p:cNvPr id="36" name="Grafik 35">
            <a:extLst>
              <a:ext uri="{FF2B5EF4-FFF2-40B4-BE49-F238E27FC236}">
                <a16:creationId xmlns:a16="http://schemas.microsoft.com/office/drawing/2014/main" id="{F2708066-49EB-F009-EFEB-1DD4F257B109}"/>
              </a:ext>
            </a:extLst>
          </p:cNvPr>
          <p:cNvPicPr>
            <a:picLocks noChangeAspect="1"/>
          </p:cNvPicPr>
          <p:nvPr/>
        </p:nvPicPr>
        <p:blipFill>
          <a:blip r:embed="rId15"/>
          <a:stretch>
            <a:fillRect/>
          </a:stretch>
        </p:blipFill>
        <p:spPr>
          <a:xfrm>
            <a:off x="4100234" y="4976333"/>
            <a:ext cx="1354934" cy="1069200"/>
          </a:xfrm>
          <a:prstGeom prst="rect">
            <a:avLst/>
          </a:prstGeom>
          <a:ln>
            <a:solidFill>
              <a:srgbClr val="45B6CB"/>
            </a:solidFill>
          </a:ln>
        </p:spPr>
      </p:pic>
      <p:pic>
        <p:nvPicPr>
          <p:cNvPr id="38" name="Grafik 37">
            <a:extLst>
              <a:ext uri="{FF2B5EF4-FFF2-40B4-BE49-F238E27FC236}">
                <a16:creationId xmlns:a16="http://schemas.microsoft.com/office/drawing/2014/main" id="{8BBF67D1-4EFD-8375-F153-FCBFF18874EE}"/>
              </a:ext>
            </a:extLst>
          </p:cNvPr>
          <p:cNvPicPr>
            <a:picLocks noChangeAspect="1"/>
          </p:cNvPicPr>
          <p:nvPr/>
        </p:nvPicPr>
        <p:blipFill>
          <a:blip r:embed="rId16"/>
          <a:stretch>
            <a:fillRect/>
          </a:stretch>
        </p:blipFill>
        <p:spPr>
          <a:xfrm>
            <a:off x="5586692" y="4976333"/>
            <a:ext cx="1354934" cy="1069200"/>
          </a:xfrm>
          <a:prstGeom prst="rect">
            <a:avLst/>
          </a:prstGeom>
          <a:ln>
            <a:solidFill>
              <a:srgbClr val="45B6CB"/>
            </a:solidFill>
          </a:ln>
        </p:spPr>
      </p:pic>
      <p:pic>
        <p:nvPicPr>
          <p:cNvPr id="40" name="Grafik 39">
            <a:extLst>
              <a:ext uri="{FF2B5EF4-FFF2-40B4-BE49-F238E27FC236}">
                <a16:creationId xmlns:a16="http://schemas.microsoft.com/office/drawing/2014/main" id="{807FF0F1-9386-5C4C-75FC-C13F5D7BF941}"/>
              </a:ext>
            </a:extLst>
          </p:cNvPr>
          <p:cNvPicPr>
            <a:picLocks noChangeAspect="1"/>
          </p:cNvPicPr>
          <p:nvPr/>
        </p:nvPicPr>
        <p:blipFill>
          <a:blip r:embed="rId17"/>
          <a:stretch>
            <a:fillRect/>
          </a:stretch>
        </p:blipFill>
        <p:spPr>
          <a:xfrm>
            <a:off x="7073150" y="4976333"/>
            <a:ext cx="1354934" cy="1069200"/>
          </a:xfrm>
          <a:prstGeom prst="rect">
            <a:avLst/>
          </a:prstGeom>
          <a:ln>
            <a:solidFill>
              <a:srgbClr val="45B6CB"/>
            </a:solidFill>
          </a:ln>
        </p:spPr>
      </p:pic>
      <p:sp>
        <p:nvSpPr>
          <p:cNvPr id="4" name="Abgerundetes Rechteck 3">
            <a:extLst>
              <a:ext uri="{FF2B5EF4-FFF2-40B4-BE49-F238E27FC236}">
                <a16:creationId xmlns:a16="http://schemas.microsoft.com/office/drawing/2014/main" id="{C2DCF693-A76E-05C5-B7A3-4BD6EC48F538}"/>
              </a:ext>
            </a:extLst>
          </p:cNvPr>
          <p:cNvSpPr/>
          <p:nvPr/>
        </p:nvSpPr>
        <p:spPr>
          <a:xfrm rot="19056521">
            <a:off x="1546061" y="2649760"/>
            <a:ext cx="2537647" cy="486136"/>
          </a:xfrm>
          <a:prstGeom prst="roundRect">
            <a:avLst/>
          </a:prstGeom>
          <a:solidFill>
            <a:srgbClr val="327A86"/>
          </a:solidFill>
          <a:ln>
            <a:solidFill>
              <a:srgbClr val="45B6C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latin typeface="Arial" panose="020B0604020202020204" pitchFamily="34" charset="0"/>
                <a:cs typeface="Arial" panose="020B0604020202020204" pitchFamily="34" charset="0"/>
              </a:rPr>
              <a:t>ordinal</a:t>
            </a:r>
          </a:p>
        </p:txBody>
      </p:sp>
      <p:sp>
        <p:nvSpPr>
          <p:cNvPr id="8" name="Abgerundetes Rechteck 7">
            <a:extLst>
              <a:ext uri="{FF2B5EF4-FFF2-40B4-BE49-F238E27FC236}">
                <a16:creationId xmlns:a16="http://schemas.microsoft.com/office/drawing/2014/main" id="{37DFD2F0-7092-9242-F811-9CBE6B1174FF}"/>
              </a:ext>
            </a:extLst>
          </p:cNvPr>
          <p:cNvSpPr/>
          <p:nvPr/>
        </p:nvSpPr>
        <p:spPr>
          <a:xfrm rot="19056521">
            <a:off x="7485129" y="2635365"/>
            <a:ext cx="2537647" cy="486136"/>
          </a:xfrm>
          <a:prstGeom prst="roundRect">
            <a:avLst/>
          </a:prstGeom>
          <a:solidFill>
            <a:srgbClr val="327A86"/>
          </a:solidFill>
          <a:ln>
            <a:solidFill>
              <a:srgbClr val="45B6C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latin typeface="Arial" panose="020B0604020202020204" pitchFamily="34" charset="0"/>
                <a:cs typeface="Arial" panose="020B0604020202020204" pitchFamily="34" charset="0"/>
              </a:rPr>
              <a:t>kardinal</a:t>
            </a:r>
          </a:p>
        </p:txBody>
      </p:sp>
      <p:sp>
        <p:nvSpPr>
          <p:cNvPr id="10" name="Abgerundetes Rechteck 9">
            <a:extLst>
              <a:ext uri="{FF2B5EF4-FFF2-40B4-BE49-F238E27FC236}">
                <a16:creationId xmlns:a16="http://schemas.microsoft.com/office/drawing/2014/main" id="{005CE517-6D65-517A-28F3-C650232F1588}"/>
              </a:ext>
            </a:extLst>
          </p:cNvPr>
          <p:cNvSpPr/>
          <p:nvPr/>
        </p:nvSpPr>
        <p:spPr>
          <a:xfrm rot="19056521">
            <a:off x="4995335" y="5075633"/>
            <a:ext cx="2537647" cy="486136"/>
          </a:xfrm>
          <a:prstGeom prst="roundRect">
            <a:avLst/>
          </a:prstGeom>
          <a:solidFill>
            <a:srgbClr val="327A86"/>
          </a:solidFill>
          <a:ln>
            <a:solidFill>
              <a:srgbClr val="45B6C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latin typeface="Arial" panose="020B0604020202020204" pitchFamily="34" charset="0"/>
                <a:cs typeface="Arial" panose="020B0604020202020204" pitchFamily="34" charset="0"/>
              </a:rPr>
              <a:t>kardinal</a:t>
            </a:r>
          </a:p>
        </p:txBody>
      </p:sp>
      <p:sp>
        <p:nvSpPr>
          <p:cNvPr id="2" name="Textfeld 1">
            <a:extLst>
              <a:ext uri="{FF2B5EF4-FFF2-40B4-BE49-F238E27FC236}">
                <a16:creationId xmlns:a16="http://schemas.microsoft.com/office/drawing/2014/main" id="{8CCF89E1-51BB-D3A8-E32B-6BBBBAB87609}"/>
              </a:ext>
            </a:extLst>
          </p:cNvPr>
          <p:cNvSpPr txBox="1"/>
          <p:nvPr/>
        </p:nvSpPr>
        <p:spPr>
          <a:xfrm>
            <a:off x="6638954" y="1227001"/>
            <a:ext cx="4816012" cy="553998"/>
          </a:xfrm>
          <a:prstGeom prst="rect">
            <a:avLst/>
          </a:prstGeom>
          <a:noFill/>
        </p:spPr>
        <p:txBody>
          <a:bodyPr wrap="square" rtlCol="0">
            <a:spAutoFit/>
          </a:bodyPr>
          <a:lstStyle/>
          <a:p>
            <a:pPr algn="ctr"/>
            <a:r>
              <a:rPr lang="de-DE" sz="1500" dirty="0">
                <a:latin typeface="Arial" panose="020B0604020202020204" pitchFamily="34" charset="0"/>
                <a:cs typeface="Arial" panose="020B0604020202020204" pitchFamily="34" charset="0"/>
              </a:rPr>
              <a:t>Die Zahlen bis 1000 erkunden / </a:t>
            </a:r>
          </a:p>
          <a:p>
            <a:r>
              <a:rPr lang="de-DE" sz="1500" b="1" dirty="0"/>
              <a:t>Tausenderfeld, Würfelmaterial und Stellentafel erkunden</a:t>
            </a:r>
          </a:p>
        </p:txBody>
      </p:sp>
    </p:spTree>
    <p:extLst>
      <p:ext uri="{BB962C8B-B14F-4D97-AF65-F5344CB8AC3E}">
        <p14:creationId xmlns:p14="http://schemas.microsoft.com/office/powerpoint/2010/main" val="11190187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FD720C4-C8A1-9FB5-7900-EA1BDBF6FD19}"/>
              </a:ext>
            </a:extLst>
          </p:cNvPr>
          <p:cNvSpPr>
            <a:spLocks noGrp="1"/>
          </p:cNvSpPr>
          <p:nvPr>
            <p:ph type="title"/>
          </p:nvPr>
        </p:nvSpPr>
        <p:spPr/>
        <p:txBody>
          <a:bodyPr>
            <a:noAutofit/>
          </a:bodyPr>
          <a:lstStyle/>
          <a:p>
            <a:r>
              <a:rPr lang="de-DE" sz="2400" dirty="0"/>
              <a:t>Die Zahlen bis 1000 mit </a:t>
            </a:r>
            <a:r>
              <a:rPr lang="de-DE" sz="2400" dirty="0" err="1"/>
              <a:t>divomath</a:t>
            </a:r>
            <a:r>
              <a:rPr lang="de-DE" sz="2400" dirty="0"/>
              <a:t> erkunden</a:t>
            </a:r>
          </a:p>
        </p:txBody>
      </p:sp>
      <p:pic>
        <p:nvPicPr>
          <p:cNvPr id="9" name="Grafik 8">
            <a:extLst>
              <a:ext uri="{FF2B5EF4-FFF2-40B4-BE49-F238E27FC236}">
                <a16:creationId xmlns:a16="http://schemas.microsoft.com/office/drawing/2014/main" id="{12430D0F-B81A-9738-D902-D616F18A0D3E}"/>
              </a:ext>
            </a:extLst>
          </p:cNvPr>
          <p:cNvPicPr>
            <a:picLocks noChangeAspect="1"/>
          </p:cNvPicPr>
          <p:nvPr/>
        </p:nvPicPr>
        <p:blipFill>
          <a:blip r:embed="rId3"/>
          <a:stretch>
            <a:fillRect/>
          </a:stretch>
        </p:blipFill>
        <p:spPr>
          <a:xfrm>
            <a:off x="2118416" y="3060292"/>
            <a:ext cx="1353996" cy="1068459"/>
          </a:xfrm>
          <a:prstGeom prst="rect">
            <a:avLst/>
          </a:prstGeom>
          <a:ln>
            <a:solidFill>
              <a:srgbClr val="45B6CB"/>
            </a:solidFill>
          </a:ln>
        </p:spPr>
      </p:pic>
      <p:pic>
        <p:nvPicPr>
          <p:cNvPr id="24" name="Grafik 23">
            <a:extLst>
              <a:ext uri="{FF2B5EF4-FFF2-40B4-BE49-F238E27FC236}">
                <a16:creationId xmlns:a16="http://schemas.microsoft.com/office/drawing/2014/main" id="{07CC7DD2-1844-7751-9FD2-6DB332BF4698}"/>
              </a:ext>
            </a:extLst>
          </p:cNvPr>
          <p:cNvPicPr>
            <a:picLocks noChangeAspect="1"/>
          </p:cNvPicPr>
          <p:nvPr/>
        </p:nvPicPr>
        <p:blipFill>
          <a:blip r:embed="rId4"/>
          <a:stretch>
            <a:fillRect/>
          </a:stretch>
        </p:blipFill>
        <p:spPr>
          <a:xfrm>
            <a:off x="8921653" y="3059551"/>
            <a:ext cx="1354934" cy="1069200"/>
          </a:xfrm>
          <a:prstGeom prst="rect">
            <a:avLst/>
          </a:prstGeom>
          <a:ln>
            <a:solidFill>
              <a:srgbClr val="45B6CB"/>
            </a:solidFill>
          </a:ln>
        </p:spPr>
      </p:pic>
      <p:pic>
        <p:nvPicPr>
          <p:cNvPr id="28" name="Grafik 27">
            <a:extLst>
              <a:ext uri="{FF2B5EF4-FFF2-40B4-BE49-F238E27FC236}">
                <a16:creationId xmlns:a16="http://schemas.microsoft.com/office/drawing/2014/main" id="{69535E2D-6BDB-2269-5517-813FB673CF9C}"/>
              </a:ext>
            </a:extLst>
          </p:cNvPr>
          <p:cNvPicPr>
            <a:picLocks noChangeAspect="1"/>
          </p:cNvPicPr>
          <p:nvPr/>
        </p:nvPicPr>
        <p:blipFill>
          <a:blip r:embed="rId5"/>
          <a:stretch>
            <a:fillRect/>
          </a:stretch>
        </p:blipFill>
        <p:spPr>
          <a:xfrm>
            <a:off x="8921653" y="4972118"/>
            <a:ext cx="1354934" cy="1069200"/>
          </a:xfrm>
          <a:prstGeom prst="rect">
            <a:avLst/>
          </a:prstGeom>
          <a:ln>
            <a:solidFill>
              <a:srgbClr val="45B6CB"/>
            </a:solidFill>
          </a:ln>
        </p:spPr>
      </p:pic>
      <p:sp>
        <p:nvSpPr>
          <p:cNvPr id="4" name="Abgerundetes Rechteck 3">
            <a:extLst>
              <a:ext uri="{FF2B5EF4-FFF2-40B4-BE49-F238E27FC236}">
                <a16:creationId xmlns:a16="http://schemas.microsoft.com/office/drawing/2014/main" id="{C2DCF693-A76E-05C5-B7A3-4BD6EC48F538}"/>
              </a:ext>
            </a:extLst>
          </p:cNvPr>
          <p:cNvSpPr/>
          <p:nvPr/>
        </p:nvSpPr>
        <p:spPr>
          <a:xfrm>
            <a:off x="1487364" y="1743395"/>
            <a:ext cx="2537647" cy="486136"/>
          </a:xfrm>
          <a:prstGeom prst="roundRect">
            <a:avLst/>
          </a:prstGeom>
          <a:solidFill>
            <a:srgbClr val="327A86"/>
          </a:solidFill>
          <a:ln>
            <a:solidFill>
              <a:srgbClr val="45B6C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latin typeface="Arial" panose="020B0604020202020204" pitchFamily="34" charset="0"/>
                <a:cs typeface="Arial" panose="020B0604020202020204" pitchFamily="34" charset="0"/>
              </a:rPr>
              <a:t>ordinal</a:t>
            </a:r>
          </a:p>
        </p:txBody>
      </p:sp>
      <p:sp>
        <p:nvSpPr>
          <p:cNvPr id="8" name="Abgerundetes Rechteck 7">
            <a:extLst>
              <a:ext uri="{FF2B5EF4-FFF2-40B4-BE49-F238E27FC236}">
                <a16:creationId xmlns:a16="http://schemas.microsoft.com/office/drawing/2014/main" id="{37DFD2F0-7092-9242-F811-9CBE6B1174FF}"/>
              </a:ext>
            </a:extLst>
          </p:cNvPr>
          <p:cNvSpPr/>
          <p:nvPr/>
        </p:nvSpPr>
        <p:spPr>
          <a:xfrm>
            <a:off x="8330297" y="1730048"/>
            <a:ext cx="2537647" cy="486136"/>
          </a:xfrm>
          <a:prstGeom prst="roundRect">
            <a:avLst/>
          </a:prstGeom>
          <a:solidFill>
            <a:srgbClr val="327A86"/>
          </a:solidFill>
          <a:ln>
            <a:solidFill>
              <a:srgbClr val="45B6C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latin typeface="Arial" panose="020B0604020202020204" pitchFamily="34" charset="0"/>
                <a:cs typeface="Arial" panose="020B0604020202020204" pitchFamily="34" charset="0"/>
              </a:rPr>
              <a:t>kardinal</a:t>
            </a:r>
          </a:p>
        </p:txBody>
      </p:sp>
      <p:sp>
        <p:nvSpPr>
          <p:cNvPr id="2" name="Textfeld 1">
            <a:extLst>
              <a:ext uri="{FF2B5EF4-FFF2-40B4-BE49-F238E27FC236}">
                <a16:creationId xmlns:a16="http://schemas.microsoft.com/office/drawing/2014/main" id="{1B50B023-EC2C-97AD-08F6-C059A18DEDE2}"/>
              </a:ext>
            </a:extLst>
          </p:cNvPr>
          <p:cNvSpPr txBox="1"/>
          <p:nvPr/>
        </p:nvSpPr>
        <p:spPr>
          <a:xfrm>
            <a:off x="3304722" y="1100485"/>
            <a:ext cx="5582555" cy="323165"/>
          </a:xfrm>
          <a:prstGeom prst="rect">
            <a:avLst/>
          </a:prstGeom>
          <a:noFill/>
        </p:spPr>
        <p:txBody>
          <a:bodyPr wrap="square" rtlCol="0">
            <a:spAutoFit/>
          </a:bodyPr>
          <a:lstStyle/>
          <a:p>
            <a:pPr algn="ctr"/>
            <a:r>
              <a:rPr lang="de-DE" sz="1500" b="1" dirty="0">
                <a:latin typeface="Arial" panose="020B0604020202020204" pitchFamily="34" charset="0"/>
                <a:cs typeface="Arial" panose="020B0604020202020204" pitchFamily="34" charset="0"/>
              </a:rPr>
              <a:t>Drei zentrale Darstellungsmittel</a:t>
            </a:r>
          </a:p>
        </p:txBody>
      </p:sp>
      <p:sp>
        <p:nvSpPr>
          <p:cNvPr id="6" name="Textfeld 5">
            <a:extLst>
              <a:ext uri="{FF2B5EF4-FFF2-40B4-BE49-F238E27FC236}">
                <a16:creationId xmlns:a16="http://schemas.microsoft.com/office/drawing/2014/main" id="{8314FB1E-A611-EE50-4035-438F64F99ABF}"/>
              </a:ext>
            </a:extLst>
          </p:cNvPr>
          <p:cNvSpPr txBox="1"/>
          <p:nvPr/>
        </p:nvSpPr>
        <p:spPr>
          <a:xfrm>
            <a:off x="1447139" y="2387693"/>
            <a:ext cx="2676001" cy="323165"/>
          </a:xfrm>
          <a:prstGeom prst="rect">
            <a:avLst/>
          </a:prstGeom>
          <a:noFill/>
        </p:spPr>
        <p:txBody>
          <a:bodyPr wrap="square" rtlCol="0">
            <a:spAutoFit/>
          </a:bodyPr>
          <a:lstStyle/>
          <a:p>
            <a:pPr algn="ctr"/>
            <a:r>
              <a:rPr lang="de-DE" sz="1500" dirty="0">
                <a:latin typeface="Arial" panose="020B0604020202020204" pitchFamily="34" charset="0"/>
                <a:cs typeface="Arial" panose="020B0604020202020204" pitchFamily="34" charset="0"/>
              </a:rPr>
              <a:t>Der Zahlenstrahl</a:t>
            </a:r>
            <a:endParaRPr lang="de-DE" sz="1500" b="1" dirty="0">
              <a:latin typeface="Arial" panose="020B0604020202020204" pitchFamily="34" charset="0"/>
              <a:cs typeface="Arial" panose="020B0604020202020204" pitchFamily="34" charset="0"/>
            </a:endParaRPr>
          </a:p>
        </p:txBody>
      </p:sp>
      <p:sp>
        <p:nvSpPr>
          <p:cNvPr id="11" name="Textfeld 10">
            <a:extLst>
              <a:ext uri="{FF2B5EF4-FFF2-40B4-BE49-F238E27FC236}">
                <a16:creationId xmlns:a16="http://schemas.microsoft.com/office/drawing/2014/main" id="{5F14FAAF-D188-C252-B74B-AC9CA011671E}"/>
              </a:ext>
            </a:extLst>
          </p:cNvPr>
          <p:cNvSpPr txBox="1"/>
          <p:nvPr/>
        </p:nvSpPr>
        <p:spPr>
          <a:xfrm>
            <a:off x="8261119" y="2387693"/>
            <a:ext cx="2676001" cy="323165"/>
          </a:xfrm>
          <a:prstGeom prst="rect">
            <a:avLst/>
          </a:prstGeom>
          <a:noFill/>
        </p:spPr>
        <p:txBody>
          <a:bodyPr wrap="square" rtlCol="0">
            <a:spAutoFit/>
          </a:bodyPr>
          <a:lstStyle/>
          <a:p>
            <a:pPr algn="ctr"/>
            <a:r>
              <a:rPr lang="de-DE" sz="1500" dirty="0">
                <a:latin typeface="Arial" panose="020B0604020202020204" pitchFamily="34" charset="0"/>
                <a:cs typeface="Arial" panose="020B0604020202020204" pitchFamily="34" charset="0"/>
              </a:rPr>
              <a:t>Das Würfelmaterial</a:t>
            </a:r>
          </a:p>
        </p:txBody>
      </p:sp>
      <p:sp>
        <p:nvSpPr>
          <p:cNvPr id="12" name="Textfeld 11">
            <a:extLst>
              <a:ext uri="{FF2B5EF4-FFF2-40B4-BE49-F238E27FC236}">
                <a16:creationId xmlns:a16="http://schemas.microsoft.com/office/drawing/2014/main" id="{3453379A-1F21-4DFB-EECF-C46EE57E2921}"/>
              </a:ext>
            </a:extLst>
          </p:cNvPr>
          <p:cNvSpPr txBox="1"/>
          <p:nvPr/>
        </p:nvSpPr>
        <p:spPr>
          <a:xfrm>
            <a:off x="7838630" y="4388852"/>
            <a:ext cx="3520978" cy="323165"/>
          </a:xfrm>
          <a:prstGeom prst="rect">
            <a:avLst/>
          </a:prstGeom>
          <a:noFill/>
        </p:spPr>
        <p:txBody>
          <a:bodyPr wrap="square" rtlCol="0">
            <a:spAutoFit/>
          </a:bodyPr>
          <a:lstStyle/>
          <a:p>
            <a:pPr algn="ctr"/>
            <a:r>
              <a:rPr lang="de-DE" sz="1500" dirty="0">
                <a:latin typeface="Arial" panose="020B0604020202020204" pitchFamily="34" charset="0"/>
                <a:cs typeface="Arial" panose="020B0604020202020204" pitchFamily="34" charset="0"/>
              </a:rPr>
              <a:t>Die Plättchen an der Stellentafel</a:t>
            </a:r>
          </a:p>
        </p:txBody>
      </p:sp>
      <p:sp>
        <p:nvSpPr>
          <p:cNvPr id="14" name="Abgerundetes Rechteck 13">
            <a:extLst>
              <a:ext uri="{FF2B5EF4-FFF2-40B4-BE49-F238E27FC236}">
                <a16:creationId xmlns:a16="http://schemas.microsoft.com/office/drawing/2014/main" id="{F6C237F1-8807-5AB3-4B6F-3FDA25C582C8}"/>
              </a:ext>
            </a:extLst>
          </p:cNvPr>
          <p:cNvSpPr/>
          <p:nvPr/>
        </p:nvSpPr>
        <p:spPr>
          <a:xfrm>
            <a:off x="8162377" y="1470948"/>
            <a:ext cx="2948399" cy="4740667"/>
          </a:xfrm>
          <a:prstGeom prst="roundRect">
            <a:avLst/>
          </a:prstGeom>
          <a:noFill/>
          <a:ln w="28575">
            <a:solidFill>
              <a:srgbClr val="327A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29340863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FD720C4-C8A1-9FB5-7900-EA1BDBF6FD19}"/>
              </a:ext>
            </a:extLst>
          </p:cNvPr>
          <p:cNvSpPr>
            <a:spLocks noGrp="1"/>
          </p:cNvSpPr>
          <p:nvPr>
            <p:ph type="title"/>
          </p:nvPr>
        </p:nvSpPr>
        <p:spPr/>
        <p:txBody>
          <a:bodyPr>
            <a:noAutofit/>
          </a:bodyPr>
          <a:lstStyle/>
          <a:p>
            <a:r>
              <a:rPr lang="de-DE" sz="2400" dirty="0"/>
              <a:t>Die Zahlen bis 1000 mit </a:t>
            </a:r>
            <a:r>
              <a:rPr lang="de-DE" sz="2400" dirty="0" err="1"/>
              <a:t>divomath</a:t>
            </a:r>
            <a:r>
              <a:rPr lang="de-DE" sz="2400" dirty="0"/>
              <a:t> erkunden</a:t>
            </a:r>
          </a:p>
        </p:txBody>
      </p:sp>
      <p:sp>
        <p:nvSpPr>
          <p:cNvPr id="4" name="Textplatzhalter 3">
            <a:extLst>
              <a:ext uri="{FF2B5EF4-FFF2-40B4-BE49-F238E27FC236}">
                <a16:creationId xmlns:a16="http://schemas.microsoft.com/office/drawing/2014/main" id="{7E73776C-BBC2-DEB3-09AC-BAD797C4E254}"/>
              </a:ext>
            </a:extLst>
          </p:cNvPr>
          <p:cNvSpPr>
            <a:spLocks noGrp="1"/>
          </p:cNvSpPr>
          <p:nvPr>
            <p:ph type="body" sz="quarter" idx="14"/>
          </p:nvPr>
        </p:nvSpPr>
        <p:spPr/>
        <p:txBody>
          <a:bodyPr/>
          <a:lstStyle/>
          <a:p>
            <a:endParaRPr lang="de-DE"/>
          </a:p>
        </p:txBody>
      </p:sp>
      <p:sp>
        <p:nvSpPr>
          <p:cNvPr id="8" name="Abgerundetes Rechteck 7">
            <a:extLst>
              <a:ext uri="{FF2B5EF4-FFF2-40B4-BE49-F238E27FC236}">
                <a16:creationId xmlns:a16="http://schemas.microsoft.com/office/drawing/2014/main" id="{37DFD2F0-7092-9242-F811-9CBE6B1174FF}"/>
              </a:ext>
            </a:extLst>
          </p:cNvPr>
          <p:cNvSpPr/>
          <p:nvPr/>
        </p:nvSpPr>
        <p:spPr>
          <a:xfrm>
            <a:off x="668256" y="1525096"/>
            <a:ext cx="2537647" cy="486136"/>
          </a:xfrm>
          <a:prstGeom prst="roundRect">
            <a:avLst/>
          </a:prstGeom>
          <a:solidFill>
            <a:srgbClr val="327A86"/>
          </a:solidFill>
          <a:ln>
            <a:solidFill>
              <a:srgbClr val="45B6C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latin typeface="Arial" panose="020B0604020202020204" pitchFamily="34" charset="0"/>
                <a:cs typeface="Arial" panose="020B0604020202020204" pitchFamily="34" charset="0"/>
              </a:rPr>
              <a:t>kardinal</a:t>
            </a:r>
          </a:p>
        </p:txBody>
      </p:sp>
      <p:grpSp>
        <p:nvGrpSpPr>
          <p:cNvPr id="6" name="Gruppieren 5">
            <a:extLst>
              <a:ext uri="{FF2B5EF4-FFF2-40B4-BE49-F238E27FC236}">
                <a16:creationId xmlns:a16="http://schemas.microsoft.com/office/drawing/2014/main" id="{FBFF5175-EF5E-2845-2998-191B1DFD1301}"/>
              </a:ext>
            </a:extLst>
          </p:cNvPr>
          <p:cNvGrpSpPr/>
          <p:nvPr/>
        </p:nvGrpSpPr>
        <p:grpSpPr>
          <a:xfrm>
            <a:off x="176589" y="2182741"/>
            <a:ext cx="3520978" cy="3653625"/>
            <a:chOff x="176589" y="2182741"/>
            <a:chExt cx="3520978" cy="3653625"/>
          </a:xfrm>
        </p:grpSpPr>
        <p:pic>
          <p:nvPicPr>
            <p:cNvPr id="24" name="Grafik 23">
              <a:extLst>
                <a:ext uri="{FF2B5EF4-FFF2-40B4-BE49-F238E27FC236}">
                  <a16:creationId xmlns:a16="http://schemas.microsoft.com/office/drawing/2014/main" id="{07CC7DD2-1844-7751-9FD2-6DB332BF4698}"/>
                </a:ext>
              </a:extLst>
            </p:cNvPr>
            <p:cNvPicPr>
              <a:picLocks noChangeAspect="1"/>
            </p:cNvPicPr>
            <p:nvPr/>
          </p:nvPicPr>
          <p:blipFill>
            <a:blip r:embed="rId3"/>
            <a:stretch>
              <a:fillRect/>
            </a:stretch>
          </p:blipFill>
          <p:spPr>
            <a:xfrm>
              <a:off x="1259612" y="2854599"/>
              <a:ext cx="1354934" cy="1069200"/>
            </a:xfrm>
            <a:prstGeom prst="rect">
              <a:avLst/>
            </a:prstGeom>
            <a:ln>
              <a:solidFill>
                <a:srgbClr val="45B6CB"/>
              </a:solidFill>
            </a:ln>
          </p:spPr>
        </p:pic>
        <p:pic>
          <p:nvPicPr>
            <p:cNvPr id="28" name="Grafik 27">
              <a:extLst>
                <a:ext uri="{FF2B5EF4-FFF2-40B4-BE49-F238E27FC236}">
                  <a16:creationId xmlns:a16="http://schemas.microsoft.com/office/drawing/2014/main" id="{69535E2D-6BDB-2269-5517-813FB673CF9C}"/>
                </a:ext>
              </a:extLst>
            </p:cNvPr>
            <p:cNvPicPr>
              <a:picLocks noChangeAspect="1"/>
            </p:cNvPicPr>
            <p:nvPr/>
          </p:nvPicPr>
          <p:blipFill>
            <a:blip r:embed="rId4"/>
            <a:stretch>
              <a:fillRect/>
            </a:stretch>
          </p:blipFill>
          <p:spPr>
            <a:xfrm>
              <a:off x="1259612" y="4767166"/>
              <a:ext cx="1354934" cy="1069200"/>
            </a:xfrm>
            <a:prstGeom prst="rect">
              <a:avLst/>
            </a:prstGeom>
            <a:ln>
              <a:solidFill>
                <a:srgbClr val="45B6CB"/>
              </a:solidFill>
            </a:ln>
          </p:spPr>
        </p:pic>
        <p:sp>
          <p:nvSpPr>
            <p:cNvPr id="11" name="Textfeld 10">
              <a:extLst>
                <a:ext uri="{FF2B5EF4-FFF2-40B4-BE49-F238E27FC236}">
                  <a16:creationId xmlns:a16="http://schemas.microsoft.com/office/drawing/2014/main" id="{5F14FAAF-D188-C252-B74B-AC9CA011671E}"/>
                </a:ext>
              </a:extLst>
            </p:cNvPr>
            <p:cNvSpPr txBox="1"/>
            <p:nvPr/>
          </p:nvSpPr>
          <p:spPr>
            <a:xfrm>
              <a:off x="599078" y="2182741"/>
              <a:ext cx="2676001" cy="323165"/>
            </a:xfrm>
            <a:prstGeom prst="rect">
              <a:avLst/>
            </a:prstGeom>
            <a:noFill/>
          </p:spPr>
          <p:txBody>
            <a:bodyPr wrap="square" rtlCol="0">
              <a:spAutoFit/>
            </a:bodyPr>
            <a:lstStyle/>
            <a:p>
              <a:pPr algn="ctr"/>
              <a:r>
                <a:rPr lang="de-DE" sz="1500" dirty="0">
                  <a:latin typeface="Arial" panose="020B0604020202020204" pitchFamily="34" charset="0"/>
                  <a:cs typeface="Arial" panose="020B0604020202020204" pitchFamily="34" charset="0"/>
                </a:rPr>
                <a:t>Das Würfelmaterial</a:t>
              </a:r>
            </a:p>
          </p:txBody>
        </p:sp>
        <p:sp>
          <p:nvSpPr>
            <p:cNvPr id="12" name="Textfeld 11">
              <a:extLst>
                <a:ext uri="{FF2B5EF4-FFF2-40B4-BE49-F238E27FC236}">
                  <a16:creationId xmlns:a16="http://schemas.microsoft.com/office/drawing/2014/main" id="{3453379A-1F21-4DFB-EECF-C46EE57E2921}"/>
                </a:ext>
              </a:extLst>
            </p:cNvPr>
            <p:cNvSpPr txBox="1"/>
            <p:nvPr/>
          </p:nvSpPr>
          <p:spPr>
            <a:xfrm>
              <a:off x="176589" y="4183900"/>
              <a:ext cx="3520978" cy="323165"/>
            </a:xfrm>
            <a:prstGeom prst="rect">
              <a:avLst/>
            </a:prstGeom>
            <a:noFill/>
          </p:spPr>
          <p:txBody>
            <a:bodyPr wrap="square" rtlCol="0">
              <a:spAutoFit/>
            </a:bodyPr>
            <a:lstStyle/>
            <a:p>
              <a:pPr algn="ctr"/>
              <a:r>
                <a:rPr lang="de-DE" sz="1500" dirty="0">
                  <a:latin typeface="Arial" panose="020B0604020202020204" pitchFamily="34" charset="0"/>
                  <a:cs typeface="Arial" panose="020B0604020202020204" pitchFamily="34" charset="0"/>
                </a:rPr>
                <a:t>Die Plättchen an der Stellentafel</a:t>
              </a:r>
            </a:p>
          </p:txBody>
        </p:sp>
      </p:grpSp>
      <p:sp>
        <p:nvSpPr>
          <p:cNvPr id="14" name="Abgerundetes Rechteck 13">
            <a:extLst>
              <a:ext uri="{FF2B5EF4-FFF2-40B4-BE49-F238E27FC236}">
                <a16:creationId xmlns:a16="http://schemas.microsoft.com/office/drawing/2014/main" id="{F6C237F1-8807-5AB3-4B6F-3FDA25C582C8}"/>
              </a:ext>
            </a:extLst>
          </p:cNvPr>
          <p:cNvSpPr/>
          <p:nvPr/>
        </p:nvSpPr>
        <p:spPr>
          <a:xfrm>
            <a:off x="468804" y="1265996"/>
            <a:ext cx="2948399" cy="4740667"/>
          </a:xfrm>
          <a:prstGeom prst="roundRect">
            <a:avLst/>
          </a:prstGeom>
          <a:noFill/>
          <a:ln w="28575">
            <a:solidFill>
              <a:srgbClr val="327A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7" name="Grafik 6">
            <a:extLst>
              <a:ext uri="{FF2B5EF4-FFF2-40B4-BE49-F238E27FC236}">
                <a16:creationId xmlns:a16="http://schemas.microsoft.com/office/drawing/2014/main" id="{2D3CC066-4441-7E49-DC11-BDD69EEAC86F}"/>
              </a:ext>
            </a:extLst>
          </p:cNvPr>
          <p:cNvPicPr>
            <a:picLocks noChangeAspect="1"/>
          </p:cNvPicPr>
          <p:nvPr/>
        </p:nvPicPr>
        <p:blipFill>
          <a:blip r:embed="rId5"/>
          <a:stretch>
            <a:fillRect/>
          </a:stretch>
        </p:blipFill>
        <p:spPr>
          <a:xfrm>
            <a:off x="5973997" y="2505906"/>
            <a:ext cx="1354934" cy="1069200"/>
          </a:xfrm>
          <a:prstGeom prst="rect">
            <a:avLst/>
          </a:prstGeom>
          <a:ln>
            <a:solidFill>
              <a:srgbClr val="45B6CB"/>
            </a:solidFill>
          </a:ln>
        </p:spPr>
      </p:pic>
      <p:pic>
        <p:nvPicPr>
          <p:cNvPr id="10" name="Grafik 9">
            <a:extLst>
              <a:ext uri="{FF2B5EF4-FFF2-40B4-BE49-F238E27FC236}">
                <a16:creationId xmlns:a16="http://schemas.microsoft.com/office/drawing/2014/main" id="{4A4FA59E-ABEE-B4C7-A767-D4D1029EA267}"/>
              </a:ext>
            </a:extLst>
          </p:cNvPr>
          <p:cNvPicPr>
            <a:picLocks noChangeAspect="1"/>
          </p:cNvPicPr>
          <p:nvPr/>
        </p:nvPicPr>
        <p:blipFill>
          <a:blip r:embed="rId3"/>
          <a:stretch>
            <a:fillRect/>
          </a:stretch>
        </p:blipFill>
        <p:spPr>
          <a:xfrm>
            <a:off x="7430025" y="2494395"/>
            <a:ext cx="1354934" cy="1069200"/>
          </a:xfrm>
          <a:prstGeom prst="rect">
            <a:avLst/>
          </a:prstGeom>
          <a:ln>
            <a:solidFill>
              <a:srgbClr val="45B6CB"/>
            </a:solidFill>
          </a:ln>
        </p:spPr>
      </p:pic>
      <p:pic>
        <p:nvPicPr>
          <p:cNvPr id="13" name="Grafik 12">
            <a:extLst>
              <a:ext uri="{FF2B5EF4-FFF2-40B4-BE49-F238E27FC236}">
                <a16:creationId xmlns:a16="http://schemas.microsoft.com/office/drawing/2014/main" id="{F929B906-D2AB-7BAC-73B1-C8E63B2DAE8D}"/>
              </a:ext>
            </a:extLst>
          </p:cNvPr>
          <p:cNvPicPr>
            <a:picLocks noChangeAspect="1"/>
          </p:cNvPicPr>
          <p:nvPr/>
        </p:nvPicPr>
        <p:blipFill>
          <a:blip r:embed="rId6"/>
          <a:stretch>
            <a:fillRect/>
          </a:stretch>
        </p:blipFill>
        <p:spPr>
          <a:xfrm>
            <a:off x="8886053" y="2505906"/>
            <a:ext cx="1354934" cy="1069200"/>
          </a:xfrm>
          <a:prstGeom prst="rect">
            <a:avLst/>
          </a:prstGeom>
          <a:ln>
            <a:solidFill>
              <a:srgbClr val="45B6CB"/>
            </a:solidFill>
          </a:ln>
        </p:spPr>
      </p:pic>
      <p:pic>
        <p:nvPicPr>
          <p:cNvPr id="15" name="Grafik 14">
            <a:extLst>
              <a:ext uri="{FF2B5EF4-FFF2-40B4-BE49-F238E27FC236}">
                <a16:creationId xmlns:a16="http://schemas.microsoft.com/office/drawing/2014/main" id="{ABB2929E-6908-EBB5-FEAD-A56D71B83E69}"/>
              </a:ext>
            </a:extLst>
          </p:cNvPr>
          <p:cNvPicPr>
            <a:picLocks noChangeAspect="1"/>
          </p:cNvPicPr>
          <p:nvPr/>
        </p:nvPicPr>
        <p:blipFill>
          <a:blip r:embed="rId4"/>
          <a:stretch>
            <a:fillRect/>
          </a:stretch>
        </p:blipFill>
        <p:spPr>
          <a:xfrm>
            <a:off x="10336730" y="2494395"/>
            <a:ext cx="1354934" cy="1069200"/>
          </a:xfrm>
          <a:prstGeom prst="rect">
            <a:avLst/>
          </a:prstGeom>
          <a:ln>
            <a:solidFill>
              <a:srgbClr val="45B6CB"/>
            </a:solidFill>
          </a:ln>
        </p:spPr>
      </p:pic>
      <p:pic>
        <p:nvPicPr>
          <p:cNvPr id="16" name="Grafik 15">
            <a:extLst>
              <a:ext uri="{FF2B5EF4-FFF2-40B4-BE49-F238E27FC236}">
                <a16:creationId xmlns:a16="http://schemas.microsoft.com/office/drawing/2014/main" id="{DCE1575B-C2DA-ED3A-FBDF-3DA58289F564}"/>
              </a:ext>
            </a:extLst>
          </p:cNvPr>
          <p:cNvPicPr>
            <a:picLocks noChangeAspect="1"/>
          </p:cNvPicPr>
          <p:nvPr/>
        </p:nvPicPr>
        <p:blipFill>
          <a:blip r:embed="rId7"/>
          <a:stretch>
            <a:fillRect/>
          </a:stretch>
        </p:blipFill>
        <p:spPr>
          <a:xfrm>
            <a:off x="6706303" y="3735969"/>
            <a:ext cx="1354934" cy="1069200"/>
          </a:xfrm>
          <a:prstGeom prst="rect">
            <a:avLst/>
          </a:prstGeom>
          <a:ln>
            <a:solidFill>
              <a:srgbClr val="45B6CB"/>
            </a:solidFill>
          </a:ln>
        </p:spPr>
      </p:pic>
      <p:pic>
        <p:nvPicPr>
          <p:cNvPr id="17" name="Grafik 16">
            <a:extLst>
              <a:ext uri="{FF2B5EF4-FFF2-40B4-BE49-F238E27FC236}">
                <a16:creationId xmlns:a16="http://schemas.microsoft.com/office/drawing/2014/main" id="{D398C7F8-CD1B-06D7-245D-705CCB7DC5F2}"/>
              </a:ext>
            </a:extLst>
          </p:cNvPr>
          <p:cNvPicPr>
            <a:picLocks noChangeAspect="1"/>
          </p:cNvPicPr>
          <p:nvPr/>
        </p:nvPicPr>
        <p:blipFill>
          <a:blip r:embed="rId8"/>
          <a:stretch>
            <a:fillRect/>
          </a:stretch>
        </p:blipFill>
        <p:spPr>
          <a:xfrm>
            <a:off x="8169390" y="3715065"/>
            <a:ext cx="1354934" cy="1069200"/>
          </a:xfrm>
          <a:prstGeom prst="rect">
            <a:avLst/>
          </a:prstGeom>
          <a:ln>
            <a:solidFill>
              <a:srgbClr val="45B6CB"/>
            </a:solidFill>
          </a:ln>
        </p:spPr>
      </p:pic>
      <p:pic>
        <p:nvPicPr>
          <p:cNvPr id="18" name="Grafik 17">
            <a:extLst>
              <a:ext uri="{FF2B5EF4-FFF2-40B4-BE49-F238E27FC236}">
                <a16:creationId xmlns:a16="http://schemas.microsoft.com/office/drawing/2014/main" id="{59CD5B63-7DA9-BF26-3CEA-92288C0D57AF}"/>
              </a:ext>
            </a:extLst>
          </p:cNvPr>
          <p:cNvPicPr>
            <a:picLocks noChangeAspect="1"/>
          </p:cNvPicPr>
          <p:nvPr/>
        </p:nvPicPr>
        <p:blipFill>
          <a:blip r:embed="rId9"/>
          <a:stretch>
            <a:fillRect/>
          </a:stretch>
        </p:blipFill>
        <p:spPr>
          <a:xfrm>
            <a:off x="9645212" y="3714662"/>
            <a:ext cx="1353600" cy="1141813"/>
          </a:xfrm>
          <a:prstGeom prst="rect">
            <a:avLst/>
          </a:prstGeom>
          <a:ln>
            <a:solidFill>
              <a:srgbClr val="45B6CB"/>
            </a:solidFill>
          </a:ln>
        </p:spPr>
      </p:pic>
      <p:sp>
        <p:nvSpPr>
          <p:cNvPr id="19" name="Abgerundetes Rechteck 18">
            <a:extLst>
              <a:ext uri="{FF2B5EF4-FFF2-40B4-BE49-F238E27FC236}">
                <a16:creationId xmlns:a16="http://schemas.microsoft.com/office/drawing/2014/main" id="{9EC0A96D-0B11-3824-9789-840B98569AF8}"/>
              </a:ext>
            </a:extLst>
          </p:cNvPr>
          <p:cNvSpPr/>
          <p:nvPr/>
        </p:nvSpPr>
        <p:spPr>
          <a:xfrm>
            <a:off x="5776675" y="1734207"/>
            <a:ext cx="6175672" cy="3373821"/>
          </a:xfrm>
          <a:prstGeom prst="roundRect">
            <a:avLst/>
          </a:prstGeom>
          <a:noFill/>
          <a:ln w="28575">
            <a:solidFill>
              <a:srgbClr val="327A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 name="Textfeld 20">
            <a:extLst>
              <a:ext uri="{FF2B5EF4-FFF2-40B4-BE49-F238E27FC236}">
                <a16:creationId xmlns:a16="http://schemas.microsoft.com/office/drawing/2014/main" id="{3CA14432-CB8D-D81D-D733-AB1B517C1E1C}"/>
              </a:ext>
            </a:extLst>
          </p:cNvPr>
          <p:cNvSpPr txBox="1"/>
          <p:nvPr/>
        </p:nvSpPr>
        <p:spPr>
          <a:xfrm>
            <a:off x="6478047" y="1871477"/>
            <a:ext cx="4816012" cy="553998"/>
          </a:xfrm>
          <a:prstGeom prst="rect">
            <a:avLst/>
          </a:prstGeom>
          <a:noFill/>
        </p:spPr>
        <p:txBody>
          <a:bodyPr wrap="square" rtlCol="0">
            <a:spAutoFit/>
          </a:bodyPr>
          <a:lstStyle/>
          <a:p>
            <a:pPr algn="ctr"/>
            <a:r>
              <a:rPr lang="de-DE" sz="1500" dirty="0">
                <a:latin typeface="Arial" panose="020B0604020202020204" pitchFamily="34" charset="0"/>
                <a:cs typeface="Arial" panose="020B0604020202020204" pitchFamily="34" charset="0"/>
              </a:rPr>
              <a:t>Die Zahlen bis 1000 erkunden / </a:t>
            </a:r>
          </a:p>
          <a:p>
            <a:r>
              <a:rPr lang="de-DE" sz="1500" b="1" dirty="0"/>
              <a:t>Tausenderfeld, Würfelmaterial und Stellentafel erkunden</a:t>
            </a:r>
          </a:p>
        </p:txBody>
      </p:sp>
    </p:spTree>
    <p:extLst>
      <p:ext uri="{BB962C8B-B14F-4D97-AF65-F5344CB8AC3E}">
        <p14:creationId xmlns:p14="http://schemas.microsoft.com/office/powerpoint/2010/main" val="17143452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7D7A15-08FD-B8BC-280A-C5B51E9AF6F4}"/>
              </a:ext>
            </a:extLst>
          </p:cNvPr>
          <p:cNvSpPr>
            <a:spLocks noGrp="1"/>
          </p:cNvSpPr>
          <p:nvPr>
            <p:ph type="title"/>
          </p:nvPr>
        </p:nvSpPr>
        <p:spPr/>
        <p:txBody>
          <a:bodyPr/>
          <a:lstStyle/>
          <a:p>
            <a:r>
              <a:rPr lang="de-DE" dirty="0"/>
              <a:t>Einstieg</a:t>
            </a:r>
          </a:p>
        </p:txBody>
      </p:sp>
      <p:sp>
        <p:nvSpPr>
          <p:cNvPr id="3" name="Textplatzhalter 2">
            <a:extLst>
              <a:ext uri="{FF2B5EF4-FFF2-40B4-BE49-F238E27FC236}">
                <a16:creationId xmlns:a16="http://schemas.microsoft.com/office/drawing/2014/main" id="{90AA295B-B9AB-E91F-E14A-113D462230D8}"/>
              </a:ext>
            </a:extLst>
          </p:cNvPr>
          <p:cNvSpPr>
            <a:spLocks noGrp="1"/>
          </p:cNvSpPr>
          <p:nvPr>
            <p:ph type="body" sz="quarter" idx="13"/>
          </p:nvPr>
        </p:nvSpPr>
        <p:spPr/>
        <p:txBody>
          <a:bodyPr/>
          <a:lstStyle/>
          <a:p>
            <a:r>
              <a:rPr lang="de-DE" dirty="0"/>
              <a:t>ZWEI KINDERDOKUMENTE</a:t>
            </a:r>
          </a:p>
        </p:txBody>
      </p:sp>
      <p:sp>
        <p:nvSpPr>
          <p:cNvPr id="5" name="Textplatzhalter 4">
            <a:extLst>
              <a:ext uri="{FF2B5EF4-FFF2-40B4-BE49-F238E27FC236}">
                <a16:creationId xmlns:a16="http://schemas.microsoft.com/office/drawing/2014/main" id="{0CD53CF9-CA2E-E7B6-786D-665B9D3C67F0}"/>
              </a:ext>
            </a:extLst>
          </p:cNvPr>
          <p:cNvSpPr>
            <a:spLocks noGrp="1"/>
          </p:cNvSpPr>
          <p:nvPr>
            <p:ph type="body" sz="quarter" idx="14"/>
          </p:nvPr>
        </p:nvSpPr>
        <p:spPr/>
        <p:txBody>
          <a:bodyPr/>
          <a:lstStyle/>
          <a:p>
            <a:r>
              <a:rPr lang="de-DE" dirty="0" err="1"/>
              <a:t>Faledia</a:t>
            </a:r>
            <a:endParaRPr lang="de-DE" dirty="0"/>
          </a:p>
        </p:txBody>
      </p:sp>
      <p:pic>
        <p:nvPicPr>
          <p:cNvPr id="6" name="Grafik 5">
            <a:extLst>
              <a:ext uri="{FF2B5EF4-FFF2-40B4-BE49-F238E27FC236}">
                <a16:creationId xmlns:a16="http://schemas.microsoft.com/office/drawing/2014/main" id="{CF57D2DD-200C-7E0C-19E9-800E36D72C30}"/>
              </a:ext>
            </a:extLst>
          </p:cNvPr>
          <p:cNvPicPr>
            <a:picLocks noChangeAspect="1"/>
          </p:cNvPicPr>
          <p:nvPr/>
        </p:nvPicPr>
        <p:blipFill>
          <a:blip r:embed="rId3"/>
          <a:stretch>
            <a:fillRect/>
          </a:stretch>
        </p:blipFill>
        <p:spPr>
          <a:xfrm>
            <a:off x="5187266" y="2978120"/>
            <a:ext cx="5844846" cy="1381302"/>
          </a:xfrm>
          <a:prstGeom prst="rect">
            <a:avLst/>
          </a:prstGeom>
        </p:spPr>
      </p:pic>
      <p:pic>
        <p:nvPicPr>
          <p:cNvPr id="9" name="Grafik 8">
            <a:extLst>
              <a:ext uri="{FF2B5EF4-FFF2-40B4-BE49-F238E27FC236}">
                <a16:creationId xmlns:a16="http://schemas.microsoft.com/office/drawing/2014/main" id="{1B019A05-6F54-947B-0045-8665A3FB5781}"/>
              </a:ext>
            </a:extLst>
          </p:cNvPr>
          <p:cNvPicPr>
            <a:picLocks noChangeAspect="1"/>
          </p:cNvPicPr>
          <p:nvPr/>
        </p:nvPicPr>
        <p:blipFill>
          <a:blip r:embed="rId4"/>
          <a:stretch>
            <a:fillRect/>
          </a:stretch>
        </p:blipFill>
        <p:spPr>
          <a:xfrm>
            <a:off x="1461689" y="2224353"/>
            <a:ext cx="2977010" cy="3259313"/>
          </a:xfrm>
          <a:prstGeom prst="rect">
            <a:avLst/>
          </a:prstGeom>
        </p:spPr>
      </p:pic>
      <p:sp>
        <p:nvSpPr>
          <p:cNvPr id="4" name="Wolkenförmige Legende 3">
            <a:extLst>
              <a:ext uri="{FF2B5EF4-FFF2-40B4-BE49-F238E27FC236}">
                <a16:creationId xmlns:a16="http://schemas.microsoft.com/office/drawing/2014/main" id="{B464BA57-BD9E-F46B-0841-F7E158353D54}"/>
              </a:ext>
            </a:extLst>
          </p:cNvPr>
          <p:cNvSpPr/>
          <p:nvPr/>
        </p:nvSpPr>
        <p:spPr>
          <a:xfrm>
            <a:off x="5187265" y="642762"/>
            <a:ext cx="4649461" cy="1698656"/>
          </a:xfrm>
          <a:prstGeom prst="cloudCallout">
            <a:avLst>
              <a:gd name="adj1" fmla="val -36734"/>
              <a:gd name="adj2" fmla="val 71802"/>
            </a:avLst>
          </a:prstGeom>
          <a:solidFill>
            <a:srgbClr val="9ED4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solidFill>
                  <a:sysClr val="windowText" lastClr="000000"/>
                </a:solidFill>
                <a:latin typeface="Arial" panose="020B0604020202020204" pitchFamily="34" charset="0"/>
                <a:cs typeface="Arial" panose="020B0604020202020204" pitchFamily="34" charset="0"/>
              </a:rPr>
              <a:t>Wie sind die Kinder wohl vorgegangen? Welche Fehlvorstellungen könnten dem zugrunde liegen? (1 Min.)</a:t>
            </a:r>
          </a:p>
        </p:txBody>
      </p:sp>
    </p:spTree>
    <p:extLst>
      <p:ext uri="{BB962C8B-B14F-4D97-AF65-F5344CB8AC3E}">
        <p14:creationId xmlns:p14="http://schemas.microsoft.com/office/powerpoint/2010/main" val="36413287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bgerundetes Rechteck 13">
            <a:extLst>
              <a:ext uri="{FF2B5EF4-FFF2-40B4-BE49-F238E27FC236}">
                <a16:creationId xmlns:a16="http://schemas.microsoft.com/office/drawing/2014/main" id="{F1176A8C-83E8-2CFB-D56B-4D66D01E2A5B}"/>
              </a:ext>
            </a:extLst>
          </p:cNvPr>
          <p:cNvSpPr/>
          <p:nvPr/>
        </p:nvSpPr>
        <p:spPr>
          <a:xfrm>
            <a:off x="1461898" y="387340"/>
            <a:ext cx="10682497" cy="563333"/>
          </a:xfrm>
          <a:prstGeom prst="roundRect">
            <a:avLst/>
          </a:prstGeom>
          <a:solidFill>
            <a:srgbClr val="9ED4DC">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defRPr/>
            </a:pPr>
            <a:r>
              <a:rPr lang="de-DE" sz="2000" b="1" dirty="0">
                <a:solidFill>
                  <a:schemeClr val="tx1"/>
                </a:solidFill>
                <a:latin typeface="Arial" panose="020B0604020202020204" pitchFamily="34" charset="0"/>
                <a:cs typeface="Arial" panose="020B0604020202020204" pitchFamily="34" charset="0"/>
              </a:rPr>
              <a:t>2. Tausenderfeld, Würfelmaterial und Stellentafel erkunden</a:t>
            </a:r>
          </a:p>
        </p:txBody>
      </p:sp>
      <p:sp>
        <p:nvSpPr>
          <p:cNvPr id="9" name="Textfeld 8">
            <a:extLst>
              <a:ext uri="{FF2B5EF4-FFF2-40B4-BE49-F238E27FC236}">
                <a16:creationId xmlns:a16="http://schemas.microsoft.com/office/drawing/2014/main" id="{A0A5096C-A522-92B5-81F1-17764451CFDE}"/>
              </a:ext>
            </a:extLst>
          </p:cNvPr>
          <p:cNvSpPr txBox="1"/>
          <p:nvPr/>
        </p:nvSpPr>
        <p:spPr>
          <a:xfrm>
            <a:off x="2960350" y="3022092"/>
            <a:ext cx="3386422" cy="738664"/>
          </a:xfrm>
          <a:prstGeom prst="rect">
            <a:avLst/>
          </a:prstGeom>
          <a:noFill/>
        </p:spPr>
        <p:txBody>
          <a:bodyPr wrap="square">
            <a:spAutoFit/>
          </a:bodyPr>
          <a:lstStyle/>
          <a:p>
            <a:pPr algn="ctr"/>
            <a:r>
              <a:rPr lang="de-DE" sz="1400" i="1" dirty="0">
                <a:solidFill>
                  <a:srgbClr val="069BAE"/>
                </a:solidFill>
                <a:latin typeface="Helvetica" pitchFamily="2" charset="0"/>
              </a:rPr>
              <a:t>Worauf müssen wir beim Legen und Beschreiben von dreistelligen Zahlen mit Würfelmaterial achten? </a:t>
            </a:r>
          </a:p>
        </p:txBody>
      </p:sp>
      <p:sp>
        <p:nvSpPr>
          <p:cNvPr id="11" name="Textfeld 10">
            <a:extLst>
              <a:ext uri="{FF2B5EF4-FFF2-40B4-BE49-F238E27FC236}">
                <a16:creationId xmlns:a16="http://schemas.microsoft.com/office/drawing/2014/main" id="{36762D3D-FC3F-5F21-65C9-7BDC3D51AF84}"/>
              </a:ext>
            </a:extLst>
          </p:cNvPr>
          <p:cNvSpPr txBox="1"/>
          <p:nvPr/>
        </p:nvSpPr>
        <p:spPr>
          <a:xfrm>
            <a:off x="7890" y="3101794"/>
            <a:ext cx="3183038" cy="523220"/>
          </a:xfrm>
          <a:prstGeom prst="rect">
            <a:avLst/>
          </a:prstGeom>
          <a:noFill/>
        </p:spPr>
        <p:txBody>
          <a:bodyPr wrap="square">
            <a:spAutoFit/>
          </a:bodyPr>
          <a:lstStyle/>
          <a:p>
            <a:r>
              <a:rPr lang="de-DE" sz="1400" i="1" dirty="0">
                <a:solidFill>
                  <a:srgbClr val="069BAE"/>
                </a:solidFill>
                <a:latin typeface="Helvetica" pitchFamily="2" charset="0"/>
              </a:rPr>
              <a:t>Wie können wir Zahlen am Tausenderfeld schnell sehen?</a:t>
            </a:r>
          </a:p>
        </p:txBody>
      </p:sp>
      <p:sp>
        <p:nvSpPr>
          <p:cNvPr id="13" name="Textfeld 12">
            <a:extLst>
              <a:ext uri="{FF2B5EF4-FFF2-40B4-BE49-F238E27FC236}">
                <a16:creationId xmlns:a16="http://schemas.microsoft.com/office/drawing/2014/main" id="{2B8EE073-115F-A7FE-CACB-B02120E5DA6B}"/>
              </a:ext>
            </a:extLst>
          </p:cNvPr>
          <p:cNvSpPr txBox="1"/>
          <p:nvPr/>
        </p:nvSpPr>
        <p:spPr>
          <a:xfrm>
            <a:off x="6329594" y="3041004"/>
            <a:ext cx="3000595" cy="738664"/>
          </a:xfrm>
          <a:prstGeom prst="rect">
            <a:avLst/>
          </a:prstGeom>
          <a:noFill/>
        </p:spPr>
        <p:txBody>
          <a:bodyPr wrap="square">
            <a:spAutoFit/>
          </a:bodyPr>
          <a:lstStyle/>
          <a:p>
            <a:pPr algn="ctr"/>
            <a:r>
              <a:rPr lang="de-DE" sz="1400" i="1" dirty="0">
                <a:solidFill>
                  <a:srgbClr val="069BAE"/>
                </a:solidFill>
                <a:latin typeface="Helvetica" pitchFamily="2" charset="0"/>
              </a:rPr>
              <a:t>Wie verändert sich die Plusaufgabe, wenn wir die Ziffern einer Zahl vertauschen?</a:t>
            </a:r>
          </a:p>
        </p:txBody>
      </p:sp>
      <p:pic>
        <p:nvPicPr>
          <p:cNvPr id="2" name="Grafik 1">
            <a:extLst>
              <a:ext uri="{FF2B5EF4-FFF2-40B4-BE49-F238E27FC236}">
                <a16:creationId xmlns:a16="http://schemas.microsoft.com/office/drawing/2014/main" id="{C3F4CD4B-C09B-10D9-13D2-C0B6B30C871C}"/>
              </a:ext>
            </a:extLst>
          </p:cNvPr>
          <p:cNvPicPr>
            <a:picLocks noChangeAspect="1"/>
          </p:cNvPicPr>
          <p:nvPr/>
        </p:nvPicPr>
        <p:blipFill>
          <a:blip r:embed="rId3"/>
          <a:stretch>
            <a:fillRect/>
          </a:stretch>
        </p:blipFill>
        <p:spPr>
          <a:xfrm>
            <a:off x="122581" y="1313012"/>
            <a:ext cx="2156400" cy="1701650"/>
          </a:xfrm>
          <a:prstGeom prst="rect">
            <a:avLst/>
          </a:prstGeom>
          <a:ln>
            <a:solidFill>
              <a:srgbClr val="45B6CB"/>
            </a:solidFill>
          </a:ln>
        </p:spPr>
      </p:pic>
      <p:pic>
        <p:nvPicPr>
          <p:cNvPr id="8" name="Grafik 7">
            <a:extLst>
              <a:ext uri="{FF2B5EF4-FFF2-40B4-BE49-F238E27FC236}">
                <a16:creationId xmlns:a16="http://schemas.microsoft.com/office/drawing/2014/main" id="{B65F6978-7118-6945-4548-F53AED309BFD}"/>
              </a:ext>
            </a:extLst>
          </p:cNvPr>
          <p:cNvPicPr>
            <a:picLocks noChangeAspect="1"/>
          </p:cNvPicPr>
          <p:nvPr/>
        </p:nvPicPr>
        <p:blipFill>
          <a:blip r:embed="rId4"/>
          <a:stretch>
            <a:fillRect/>
          </a:stretch>
        </p:blipFill>
        <p:spPr>
          <a:xfrm>
            <a:off x="3575361" y="1308968"/>
            <a:ext cx="2156400" cy="1701650"/>
          </a:xfrm>
          <a:prstGeom prst="rect">
            <a:avLst/>
          </a:prstGeom>
          <a:ln>
            <a:solidFill>
              <a:srgbClr val="45B6CB"/>
            </a:solidFill>
          </a:ln>
        </p:spPr>
      </p:pic>
      <p:pic>
        <p:nvPicPr>
          <p:cNvPr id="10" name="Grafik 9">
            <a:extLst>
              <a:ext uri="{FF2B5EF4-FFF2-40B4-BE49-F238E27FC236}">
                <a16:creationId xmlns:a16="http://schemas.microsoft.com/office/drawing/2014/main" id="{1493C67F-3E08-B191-5A43-BC8D63A99F83}"/>
              </a:ext>
            </a:extLst>
          </p:cNvPr>
          <p:cNvPicPr>
            <a:picLocks noChangeAspect="1"/>
          </p:cNvPicPr>
          <p:nvPr/>
        </p:nvPicPr>
        <p:blipFill>
          <a:blip r:embed="rId5"/>
          <a:stretch>
            <a:fillRect/>
          </a:stretch>
        </p:blipFill>
        <p:spPr>
          <a:xfrm>
            <a:off x="6747972" y="1308968"/>
            <a:ext cx="2156400" cy="1701650"/>
          </a:xfrm>
          <a:prstGeom prst="rect">
            <a:avLst/>
          </a:prstGeom>
          <a:ln>
            <a:solidFill>
              <a:srgbClr val="45B6CB"/>
            </a:solidFill>
          </a:ln>
        </p:spPr>
      </p:pic>
      <p:pic>
        <p:nvPicPr>
          <p:cNvPr id="12" name="Grafik 11">
            <a:extLst>
              <a:ext uri="{FF2B5EF4-FFF2-40B4-BE49-F238E27FC236}">
                <a16:creationId xmlns:a16="http://schemas.microsoft.com/office/drawing/2014/main" id="{BD25761D-378F-2875-6799-1C9D3BA3A051}"/>
              </a:ext>
            </a:extLst>
          </p:cNvPr>
          <p:cNvPicPr>
            <a:picLocks noChangeAspect="1"/>
          </p:cNvPicPr>
          <p:nvPr/>
        </p:nvPicPr>
        <p:blipFill>
          <a:blip r:embed="rId6"/>
          <a:stretch>
            <a:fillRect/>
          </a:stretch>
        </p:blipFill>
        <p:spPr>
          <a:xfrm>
            <a:off x="9932821" y="1308969"/>
            <a:ext cx="2156400" cy="1701649"/>
          </a:xfrm>
          <a:prstGeom prst="rect">
            <a:avLst/>
          </a:prstGeom>
          <a:ln>
            <a:solidFill>
              <a:srgbClr val="45B6CB"/>
            </a:solidFill>
          </a:ln>
        </p:spPr>
      </p:pic>
      <p:pic>
        <p:nvPicPr>
          <p:cNvPr id="15" name="Grafik 14">
            <a:extLst>
              <a:ext uri="{FF2B5EF4-FFF2-40B4-BE49-F238E27FC236}">
                <a16:creationId xmlns:a16="http://schemas.microsoft.com/office/drawing/2014/main" id="{D22E0DF8-0239-EAA1-BB43-7523F1CA6DC1}"/>
              </a:ext>
            </a:extLst>
          </p:cNvPr>
          <p:cNvPicPr>
            <a:picLocks noChangeAspect="1"/>
          </p:cNvPicPr>
          <p:nvPr/>
        </p:nvPicPr>
        <p:blipFill>
          <a:blip r:embed="rId7"/>
          <a:stretch>
            <a:fillRect/>
          </a:stretch>
        </p:blipFill>
        <p:spPr>
          <a:xfrm>
            <a:off x="1945117" y="3830630"/>
            <a:ext cx="2156400" cy="1701649"/>
          </a:xfrm>
          <a:prstGeom prst="rect">
            <a:avLst/>
          </a:prstGeom>
          <a:ln>
            <a:solidFill>
              <a:srgbClr val="45B6CB"/>
            </a:solidFill>
          </a:ln>
        </p:spPr>
      </p:pic>
      <p:pic>
        <p:nvPicPr>
          <p:cNvPr id="16" name="Grafik 15">
            <a:extLst>
              <a:ext uri="{FF2B5EF4-FFF2-40B4-BE49-F238E27FC236}">
                <a16:creationId xmlns:a16="http://schemas.microsoft.com/office/drawing/2014/main" id="{8FFED0DF-96A2-A961-52B3-C9CC7F894997}"/>
              </a:ext>
            </a:extLst>
          </p:cNvPr>
          <p:cNvPicPr>
            <a:picLocks noChangeAspect="1"/>
          </p:cNvPicPr>
          <p:nvPr/>
        </p:nvPicPr>
        <p:blipFill>
          <a:blip r:embed="rId8"/>
          <a:stretch>
            <a:fillRect/>
          </a:stretch>
        </p:blipFill>
        <p:spPr>
          <a:xfrm>
            <a:off x="5221238" y="3830629"/>
            <a:ext cx="2156400" cy="1701650"/>
          </a:xfrm>
          <a:prstGeom prst="rect">
            <a:avLst/>
          </a:prstGeom>
          <a:ln>
            <a:solidFill>
              <a:srgbClr val="45B6CB"/>
            </a:solidFill>
          </a:ln>
        </p:spPr>
      </p:pic>
      <p:pic>
        <p:nvPicPr>
          <p:cNvPr id="17" name="Grafik 16">
            <a:extLst>
              <a:ext uri="{FF2B5EF4-FFF2-40B4-BE49-F238E27FC236}">
                <a16:creationId xmlns:a16="http://schemas.microsoft.com/office/drawing/2014/main" id="{323309ED-F1F7-3070-1ED2-5B54A69A89E2}"/>
              </a:ext>
            </a:extLst>
          </p:cNvPr>
          <p:cNvPicPr>
            <a:picLocks noChangeAspect="1"/>
          </p:cNvPicPr>
          <p:nvPr/>
        </p:nvPicPr>
        <p:blipFill>
          <a:blip r:embed="rId9"/>
          <a:stretch>
            <a:fillRect/>
          </a:stretch>
        </p:blipFill>
        <p:spPr>
          <a:xfrm>
            <a:off x="8497359" y="3830629"/>
            <a:ext cx="2156400" cy="1819005"/>
          </a:xfrm>
          <a:prstGeom prst="rect">
            <a:avLst/>
          </a:prstGeom>
          <a:ln>
            <a:solidFill>
              <a:srgbClr val="45B6CB"/>
            </a:solidFill>
          </a:ln>
        </p:spPr>
      </p:pic>
      <p:sp>
        <p:nvSpPr>
          <p:cNvPr id="18" name="Textfeld 17">
            <a:extLst>
              <a:ext uri="{FF2B5EF4-FFF2-40B4-BE49-F238E27FC236}">
                <a16:creationId xmlns:a16="http://schemas.microsoft.com/office/drawing/2014/main" id="{DBFF1F4E-F602-8B53-DBE2-3531E9A42FED}"/>
              </a:ext>
            </a:extLst>
          </p:cNvPr>
          <p:cNvSpPr txBox="1"/>
          <p:nvPr/>
        </p:nvSpPr>
        <p:spPr>
          <a:xfrm>
            <a:off x="9520385" y="3072536"/>
            <a:ext cx="2671615" cy="738664"/>
          </a:xfrm>
          <a:prstGeom prst="rect">
            <a:avLst/>
          </a:prstGeom>
          <a:noFill/>
        </p:spPr>
        <p:txBody>
          <a:bodyPr wrap="square">
            <a:spAutoFit/>
          </a:bodyPr>
          <a:lstStyle/>
          <a:p>
            <a:pPr algn="r"/>
            <a:r>
              <a:rPr lang="de-DE" sz="1400" i="1" dirty="0">
                <a:solidFill>
                  <a:srgbClr val="069BAE"/>
                </a:solidFill>
                <a:latin typeface="Helvetica" pitchFamily="2" charset="0"/>
              </a:rPr>
              <a:t>Wofür stehen die Plättchen in den einzelnen Spalten der Stellentafel?</a:t>
            </a:r>
          </a:p>
        </p:txBody>
      </p:sp>
      <p:sp>
        <p:nvSpPr>
          <p:cNvPr id="19" name="Textfeld 18">
            <a:extLst>
              <a:ext uri="{FF2B5EF4-FFF2-40B4-BE49-F238E27FC236}">
                <a16:creationId xmlns:a16="http://schemas.microsoft.com/office/drawing/2014/main" id="{686C9535-B838-FA48-B3B5-78243FB7D0B1}"/>
              </a:ext>
            </a:extLst>
          </p:cNvPr>
          <p:cNvSpPr txBox="1"/>
          <p:nvPr/>
        </p:nvSpPr>
        <p:spPr>
          <a:xfrm>
            <a:off x="4920832" y="5642541"/>
            <a:ext cx="2757211" cy="523220"/>
          </a:xfrm>
          <a:prstGeom prst="rect">
            <a:avLst/>
          </a:prstGeom>
          <a:noFill/>
        </p:spPr>
        <p:txBody>
          <a:bodyPr wrap="square">
            <a:spAutoFit/>
          </a:bodyPr>
          <a:lstStyle/>
          <a:p>
            <a:pPr algn="ctr"/>
            <a:r>
              <a:rPr lang="de-DE" sz="1400" i="1" dirty="0">
                <a:solidFill>
                  <a:srgbClr val="069BAE"/>
                </a:solidFill>
                <a:latin typeface="Helvetica" pitchFamily="2" charset="0"/>
              </a:rPr>
              <a:t>Wann müssen wir entbündeln und worauf müssen wir achten?</a:t>
            </a:r>
          </a:p>
        </p:txBody>
      </p:sp>
      <p:sp>
        <p:nvSpPr>
          <p:cNvPr id="20" name="Textfeld 19">
            <a:extLst>
              <a:ext uri="{FF2B5EF4-FFF2-40B4-BE49-F238E27FC236}">
                <a16:creationId xmlns:a16="http://schemas.microsoft.com/office/drawing/2014/main" id="{1AF4FA47-E281-AE36-1010-BF364020B90F}"/>
              </a:ext>
            </a:extLst>
          </p:cNvPr>
          <p:cNvSpPr txBox="1"/>
          <p:nvPr/>
        </p:nvSpPr>
        <p:spPr>
          <a:xfrm>
            <a:off x="1750084" y="5643298"/>
            <a:ext cx="2671615" cy="523220"/>
          </a:xfrm>
          <a:prstGeom prst="rect">
            <a:avLst/>
          </a:prstGeom>
          <a:noFill/>
        </p:spPr>
        <p:txBody>
          <a:bodyPr wrap="square">
            <a:spAutoFit/>
          </a:bodyPr>
          <a:lstStyle/>
          <a:p>
            <a:r>
              <a:rPr lang="de-DE" sz="1400" i="1" dirty="0">
                <a:solidFill>
                  <a:srgbClr val="069BAE"/>
                </a:solidFill>
                <a:latin typeface="Helvetica" pitchFamily="2" charset="0"/>
              </a:rPr>
              <a:t>Wann müssen wir bündeln und worauf müssen wir achten?</a:t>
            </a:r>
          </a:p>
        </p:txBody>
      </p:sp>
      <p:sp>
        <p:nvSpPr>
          <p:cNvPr id="21" name="Textfeld 20">
            <a:extLst>
              <a:ext uri="{FF2B5EF4-FFF2-40B4-BE49-F238E27FC236}">
                <a16:creationId xmlns:a16="http://schemas.microsoft.com/office/drawing/2014/main" id="{AA607049-6E33-B562-F0B6-C56C4E39A130}"/>
              </a:ext>
            </a:extLst>
          </p:cNvPr>
          <p:cNvSpPr txBox="1"/>
          <p:nvPr/>
        </p:nvSpPr>
        <p:spPr>
          <a:xfrm>
            <a:off x="8089352" y="5642541"/>
            <a:ext cx="2766840" cy="523220"/>
          </a:xfrm>
          <a:prstGeom prst="rect">
            <a:avLst/>
          </a:prstGeom>
          <a:noFill/>
        </p:spPr>
        <p:txBody>
          <a:bodyPr wrap="square">
            <a:spAutoFit/>
          </a:bodyPr>
          <a:lstStyle/>
          <a:p>
            <a:pPr algn="r"/>
            <a:r>
              <a:rPr lang="de-DE" sz="1400" i="1" dirty="0">
                <a:solidFill>
                  <a:srgbClr val="069BAE"/>
                </a:solidFill>
                <a:latin typeface="Helvetica" pitchFamily="2" charset="0"/>
              </a:rPr>
              <a:t>Wann müssen wir (</a:t>
            </a:r>
            <a:r>
              <a:rPr lang="de-DE" sz="1400" i="1" dirty="0" err="1">
                <a:solidFill>
                  <a:srgbClr val="069BAE"/>
                </a:solidFill>
                <a:latin typeface="Helvetica" pitchFamily="2" charset="0"/>
              </a:rPr>
              <a:t>ent</a:t>
            </a:r>
            <a:r>
              <a:rPr lang="de-DE" sz="1400" i="1" dirty="0">
                <a:solidFill>
                  <a:srgbClr val="069BAE"/>
                </a:solidFill>
                <a:latin typeface="Helvetica" pitchFamily="2" charset="0"/>
              </a:rPr>
              <a:t>)bündeln und worauf müssen wir achten?</a:t>
            </a:r>
          </a:p>
        </p:txBody>
      </p:sp>
      <p:sp>
        <p:nvSpPr>
          <p:cNvPr id="6" name="Textplatzhalter 5">
            <a:extLst>
              <a:ext uri="{FF2B5EF4-FFF2-40B4-BE49-F238E27FC236}">
                <a16:creationId xmlns:a16="http://schemas.microsoft.com/office/drawing/2014/main" id="{C9C4C37B-6EFB-2559-6BC1-CA1B02F26802}"/>
              </a:ext>
            </a:extLst>
          </p:cNvPr>
          <p:cNvSpPr>
            <a:spLocks noGrp="1"/>
          </p:cNvSpPr>
          <p:nvPr>
            <p:ph type="body" sz="quarter" idx="14"/>
          </p:nvPr>
        </p:nvSpPr>
        <p:spPr/>
        <p:txBody>
          <a:bodyPr/>
          <a:lstStyle/>
          <a:p>
            <a:endParaRPr lang="de-DE"/>
          </a:p>
        </p:txBody>
      </p:sp>
    </p:spTree>
    <p:extLst>
      <p:ext uri="{BB962C8B-B14F-4D97-AF65-F5344CB8AC3E}">
        <p14:creationId xmlns:p14="http://schemas.microsoft.com/office/powerpoint/2010/main" val="25335617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bgerundetes Rechteck 13">
            <a:extLst>
              <a:ext uri="{FF2B5EF4-FFF2-40B4-BE49-F238E27FC236}">
                <a16:creationId xmlns:a16="http://schemas.microsoft.com/office/drawing/2014/main" id="{F1176A8C-83E8-2CFB-D56B-4D66D01E2A5B}"/>
              </a:ext>
            </a:extLst>
          </p:cNvPr>
          <p:cNvSpPr/>
          <p:nvPr/>
        </p:nvSpPr>
        <p:spPr>
          <a:xfrm>
            <a:off x="1461898" y="387340"/>
            <a:ext cx="10682497" cy="563333"/>
          </a:xfrm>
          <a:prstGeom prst="roundRect">
            <a:avLst/>
          </a:prstGeom>
          <a:solidFill>
            <a:srgbClr val="9ED4DC">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defRPr/>
            </a:pPr>
            <a:r>
              <a:rPr lang="de-DE" sz="2000" b="1" dirty="0">
                <a:solidFill>
                  <a:schemeClr val="tx1"/>
                </a:solidFill>
                <a:latin typeface="Arial" panose="020B0604020202020204" pitchFamily="34" charset="0"/>
                <a:cs typeface="Arial" panose="020B0604020202020204" pitchFamily="34" charset="0"/>
              </a:rPr>
              <a:t>2. Tausenderfeld, Würfelmaterial und Stellentafel erkunden</a:t>
            </a:r>
          </a:p>
        </p:txBody>
      </p:sp>
      <p:sp>
        <p:nvSpPr>
          <p:cNvPr id="9" name="Textfeld 8">
            <a:extLst>
              <a:ext uri="{FF2B5EF4-FFF2-40B4-BE49-F238E27FC236}">
                <a16:creationId xmlns:a16="http://schemas.microsoft.com/office/drawing/2014/main" id="{A0A5096C-A522-92B5-81F1-17764451CFDE}"/>
              </a:ext>
            </a:extLst>
          </p:cNvPr>
          <p:cNvSpPr txBox="1"/>
          <p:nvPr/>
        </p:nvSpPr>
        <p:spPr>
          <a:xfrm>
            <a:off x="225061" y="2952091"/>
            <a:ext cx="3386422" cy="738664"/>
          </a:xfrm>
          <a:prstGeom prst="rect">
            <a:avLst/>
          </a:prstGeom>
          <a:noFill/>
        </p:spPr>
        <p:txBody>
          <a:bodyPr wrap="square">
            <a:spAutoFit/>
          </a:bodyPr>
          <a:lstStyle/>
          <a:p>
            <a:r>
              <a:rPr lang="de-DE" sz="1400" i="1" dirty="0">
                <a:solidFill>
                  <a:srgbClr val="069BAE"/>
                </a:solidFill>
                <a:latin typeface="Helvetica" pitchFamily="2" charset="0"/>
              </a:rPr>
              <a:t>Worauf müssen wir beim Legen und Beschreiben von dreistelligen Zahlen mit Würfelmaterial achten? </a:t>
            </a:r>
          </a:p>
        </p:txBody>
      </p:sp>
      <p:pic>
        <p:nvPicPr>
          <p:cNvPr id="8" name="Grafik 7">
            <a:extLst>
              <a:ext uri="{FF2B5EF4-FFF2-40B4-BE49-F238E27FC236}">
                <a16:creationId xmlns:a16="http://schemas.microsoft.com/office/drawing/2014/main" id="{B65F6978-7118-6945-4548-F53AED309BFD}"/>
              </a:ext>
            </a:extLst>
          </p:cNvPr>
          <p:cNvPicPr>
            <a:picLocks noChangeAspect="1"/>
          </p:cNvPicPr>
          <p:nvPr/>
        </p:nvPicPr>
        <p:blipFill>
          <a:blip r:embed="rId3"/>
          <a:stretch>
            <a:fillRect/>
          </a:stretch>
        </p:blipFill>
        <p:spPr>
          <a:xfrm>
            <a:off x="383698" y="1201391"/>
            <a:ext cx="2156400" cy="1701650"/>
          </a:xfrm>
          <a:prstGeom prst="rect">
            <a:avLst/>
          </a:prstGeom>
          <a:ln>
            <a:solidFill>
              <a:srgbClr val="45B6CB"/>
            </a:solidFill>
          </a:ln>
        </p:spPr>
      </p:pic>
      <p:pic>
        <p:nvPicPr>
          <p:cNvPr id="4" name="Grafik 3">
            <a:extLst>
              <a:ext uri="{FF2B5EF4-FFF2-40B4-BE49-F238E27FC236}">
                <a16:creationId xmlns:a16="http://schemas.microsoft.com/office/drawing/2014/main" id="{D91EA814-3952-BD01-42CD-4C14EFC04355}"/>
              </a:ext>
            </a:extLst>
          </p:cNvPr>
          <p:cNvPicPr>
            <a:picLocks noChangeAspect="1"/>
          </p:cNvPicPr>
          <p:nvPr/>
        </p:nvPicPr>
        <p:blipFill>
          <a:blip r:embed="rId4"/>
          <a:stretch>
            <a:fillRect/>
          </a:stretch>
        </p:blipFill>
        <p:spPr>
          <a:xfrm>
            <a:off x="4076381" y="1502630"/>
            <a:ext cx="6197172" cy="4376249"/>
          </a:xfrm>
          <a:prstGeom prst="rect">
            <a:avLst/>
          </a:prstGeom>
          <a:ln>
            <a:solidFill>
              <a:srgbClr val="45B6CB"/>
            </a:solidFill>
          </a:ln>
        </p:spPr>
      </p:pic>
      <p:sp>
        <p:nvSpPr>
          <p:cNvPr id="6" name="Textplatzhalter 5">
            <a:extLst>
              <a:ext uri="{FF2B5EF4-FFF2-40B4-BE49-F238E27FC236}">
                <a16:creationId xmlns:a16="http://schemas.microsoft.com/office/drawing/2014/main" id="{58DEC2DF-EBA8-5887-A18C-F5C1AB8771DC}"/>
              </a:ext>
            </a:extLst>
          </p:cNvPr>
          <p:cNvSpPr>
            <a:spLocks noGrp="1"/>
          </p:cNvSpPr>
          <p:nvPr>
            <p:ph type="body" sz="quarter" idx="14"/>
          </p:nvPr>
        </p:nvSpPr>
        <p:spPr/>
        <p:txBody>
          <a:bodyPr/>
          <a:lstStyle/>
          <a:p>
            <a:endParaRPr lang="de-DE"/>
          </a:p>
        </p:txBody>
      </p:sp>
    </p:spTree>
    <p:extLst>
      <p:ext uri="{BB962C8B-B14F-4D97-AF65-F5344CB8AC3E}">
        <p14:creationId xmlns:p14="http://schemas.microsoft.com/office/powerpoint/2010/main" val="36232321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bgerundetes Rechteck 13">
            <a:extLst>
              <a:ext uri="{FF2B5EF4-FFF2-40B4-BE49-F238E27FC236}">
                <a16:creationId xmlns:a16="http://schemas.microsoft.com/office/drawing/2014/main" id="{F1176A8C-83E8-2CFB-D56B-4D66D01E2A5B}"/>
              </a:ext>
            </a:extLst>
          </p:cNvPr>
          <p:cNvSpPr/>
          <p:nvPr/>
        </p:nvSpPr>
        <p:spPr>
          <a:xfrm>
            <a:off x="1461898" y="387340"/>
            <a:ext cx="10682497" cy="563333"/>
          </a:xfrm>
          <a:prstGeom prst="roundRect">
            <a:avLst/>
          </a:prstGeom>
          <a:solidFill>
            <a:srgbClr val="9ED4DC">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defRPr/>
            </a:pPr>
            <a:r>
              <a:rPr lang="de-DE" sz="2000" b="1" dirty="0">
                <a:solidFill>
                  <a:schemeClr val="tx1"/>
                </a:solidFill>
                <a:latin typeface="Arial" panose="020B0604020202020204" pitchFamily="34" charset="0"/>
                <a:cs typeface="Arial" panose="020B0604020202020204" pitchFamily="34" charset="0"/>
              </a:rPr>
              <a:t>2. Tausenderfeld, Würfelmaterial und Stellentafel erkunden</a:t>
            </a:r>
          </a:p>
        </p:txBody>
      </p:sp>
      <p:sp>
        <p:nvSpPr>
          <p:cNvPr id="9" name="Textfeld 8">
            <a:extLst>
              <a:ext uri="{FF2B5EF4-FFF2-40B4-BE49-F238E27FC236}">
                <a16:creationId xmlns:a16="http://schemas.microsoft.com/office/drawing/2014/main" id="{A0A5096C-A522-92B5-81F1-17764451CFDE}"/>
              </a:ext>
            </a:extLst>
          </p:cNvPr>
          <p:cNvSpPr txBox="1"/>
          <p:nvPr/>
        </p:nvSpPr>
        <p:spPr>
          <a:xfrm>
            <a:off x="2960350" y="3022092"/>
            <a:ext cx="3386422" cy="738664"/>
          </a:xfrm>
          <a:prstGeom prst="rect">
            <a:avLst/>
          </a:prstGeom>
          <a:noFill/>
        </p:spPr>
        <p:txBody>
          <a:bodyPr wrap="square">
            <a:spAutoFit/>
          </a:bodyPr>
          <a:lstStyle/>
          <a:p>
            <a:pPr algn="ctr"/>
            <a:r>
              <a:rPr lang="de-DE" sz="1400" i="1" dirty="0">
                <a:solidFill>
                  <a:srgbClr val="069BAE"/>
                </a:solidFill>
                <a:latin typeface="Helvetica" pitchFamily="2" charset="0"/>
              </a:rPr>
              <a:t>Worauf müssen wir beim Legen und Beschreiben von dreistelligen Zahlen mit Würfelmaterial achten? </a:t>
            </a:r>
          </a:p>
        </p:txBody>
      </p:sp>
      <p:sp>
        <p:nvSpPr>
          <p:cNvPr id="11" name="Textfeld 10">
            <a:extLst>
              <a:ext uri="{FF2B5EF4-FFF2-40B4-BE49-F238E27FC236}">
                <a16:creationId xmlns:a16="http://schemas.microsoft.com/office/drawing/2014/main" id="{36762D3D-FC3F-5F21-65C9-7BDC3D51AF84}"/>
              </a:ext>
            </a:extLst>
          </p:cNvPr>
          <p:cNvSpPr txBox="1"/>
          <p:nvPr/>
        </p:nvSpPr>
        <p:spPr>
          <a:xfrm>
            <a:off x="7890" y="3101794"/>
            <a:ext cx="3183038" cy="523220"/>
          </a:xfrm>
          <a:prstGeom prst="rect">
            <a:avLst/>
          </a:prstGeom>
          <a:noFill/>
        </p:spPr>
        <p:txBody>
          <a:bodyPr wrap="square">
            <a:spAutoFit/>
          </a:bodyPr>
          <a:lstStyle/>
          <a:p>
            <a:r>
              <a:rPr lang="de-DE" sz="1400" i="1" dirty="0">
                <a:solidFill>
                  <a:srgbClr val="069BAE"/>
                </a:solidFill>
                <a:latin typeface="Helvetica" pitchFamily="2" charset="0"/>
              </a:rPr>
              <a:t>Wie können wir Zahlen am Tausenderfeld schnell sehen?</a:t>
            </a:r>
          </a:p>
        </p:txBody>
      </p:sp>
      <p:sp>
        <p:nvSpPr>
          <p:cNvPr id="13" name="Textfeld 12">
            <a:extLst>
              <a:ext uri="{FF2B5EF4-FFF2-40B4-BE49-F238E27FC236}">
                <a16:creationId xmlns:a16="http://schemas.microsoft.com/office/drawing/2014/main" id="{2B8EE073-115F-A7FE-CACB-B02120E5DA6B}"/>
              </a:ext>
            </a:extLst>
          </p:cNvPr>
          <p:cNvSpPr txBox="1"/>
          <p:nvPr/>
        </p:nvSpPr>
        <p:spPr>
          <a:xfrm>
            <a:off x="6329594" y="3041004"/>
            <a:ext cx="3000595" cy="738664"/>
          </a:xfrm>
          <a:prstGeom prst="rect">
            <a:avLst/>
          </a:prstGeom>
          <a:noFill/>
        </p:spPr>
        <p:txBody>
          <a:bodyPr wrap="square">
            <a:spAutoFit/>
          </a:bodyPr>
          <a:lstStyle/>
          <a:p>
            <a:pPr algn="ctr"/>
            <a:r>
              <a:rPr lang="de-DE" sz="1400" i="1" dirty="0">
                <a:solidFill>
                  <a:srgbClr val="069BAE"/>
                </a:solidFill>
                <a:latin typeface="Helvetica" pitchFamily="2" charset="0"/>
              </a:rPr>
              <a:t>Wie verändert sich die Plusaufgabe, wenn wir die Ziffern einer Zahl vertauschen?</a:t>
            </a:r>
          </a:p>
        </p:txBody>
      </p:sp>
      <p:pic>
        <p:nvPicPr>
          <p:cNvPr id="2" name="Grafik 1">
            <a:extLst>
              <a:ext uri="{FF2B5EF4-FFF2-40B4-BE49-F238E27FC236}">
                <a16:creationId xmlns:a16="http://schemas.microsoft.com/office/drawing/2014/main" id="{C3F4CD4B-C09B-10D9-13D2-C0B6B30C871C}"/>
              </a:ext>
            </a:extLst>
          </p:cNvPr>
          <p:cNvPicPr>
            <a:picLocks noChangeAspect="1"/>
          </p:cNvPicPr>
          <p:nvPr/>
        </p:nvPicPr>
        <p:blipFill>
          <a:blip r:embed="rId3"/>
          <a:stretch>
            <a:fillRect/>
          </a:stretch>
        </p:blipFill>
        <p:spPr>
          <a:xfrm>
            <a:off x="122581" y="1313012"/>
            <a:ext cx="2156400" cy="1701650"/>
          </a:xfrm>
          <a:prstGeom prst="rect">
            <a:avLst/>
          </a:prstGeom>
          <a:ln>
            <a:solidFill>
              <a:srgbClr val="45B6CB"/>
            </a:solidFill>
          </a:ln>
        </p:spPr>
      </p:pic>
      <p:pic>
        <p:nvPicPr>
          <p:cNvPr id="8" name="Grafik 7">
            <a:extLst>
              <a:ext uri="{FF2B5EF4-FFF2-40B4-BE49-F238E27FC236}">
                <a16:creationId xmlns:a16="http://schemas.microsoft.com/office/drawing/2014/main" id="{B65F6978-7118-6945-4548-F53AED309BFD}"/>
              </a:ext>
            </a:extLst>
          </p:cNvPr>
          <p:cNvPicPr>
            <a:picLocks noChangeAspect="1"/>
          </p:cNvPicPr>
          <p:nvPr/>
        </p:nvPicPr>
        <p:blipFill>
          <a:blip r:embed="rId4"/>
          <a:stretch>
            <a:fillRect/>
          </a:stretch>
        </p:blipFill>
        <p:spPr>
          <a:xfrm>
            <a:off x="3575361" y="1308968"/>
            <a:ext cx="2156400" cy="1701650"/>
          </a:xfrm>
          <a:prstGeom prst="rect">
            <a:avLst/>
          </a:prstGeom>
          <a:ln>
            <a:solidFill>
              <a:srgbClr val="45B6CB"/>
            </a:solidFill>
          </a:ln>
        </p:spPr>
      </p:pic>
      <p:pic>
        <p:nvPicPr>
          <p:cNvPr id="10" name="Grafik 9">
            <a:extLst>
              <a:ext uri="{FF2B5EF4-FFF2-40B4-BE49-F238E27FC236}">
                <a16:creationId xmlns:a16="http://schemas.microsoft.com/office/drawing/2014/main" id="{1493C67F-3E08-B191-5A43-BC8D63A99F83}"/>
              </a:ext>
            </a:extLst>
          </p:cNvPr>
          <p:cNvPicPr>
            <a:picLocks noChangeAspect="1"/>
          </p:cNvPicPr>
          <p:nvPr/>
        </p:nvPicPr>
        <p:blipFill>
          <a:blip r:embed="rId5"/>
          <a:stretch>
            <a:fillRect/>
          </a:stretch>
        </p:blipFill>
        <p:spPr>
          <a:xfrm>
            <a:off x="6747972" y="1308968"/>
            <a:ext cx="2156400" cy="1701650"/>
          </a:xfrm>
          <a:prstGeom prst="rect">
            <a:avLst/>
          </a:prstGeom>
          <a:ln>
            <a:solidFill>
              <a:srgbClr val="45B6CB"/>
            </a:solidFill>
          </a:ln>
        </p:spPr>
      </p:pic>
      <p:pic>
        <p:nvPicPr>
          <p:cNvPr id="12" name="Grafik 11">
            <a:extLst>
              <a:ext uri="{FF2B5EF4-FFF2-40B4-BE49-F238E27FC236}">
                <a16:creationId xmlns:a16="http://schemas.microsoft.com/office/drawing/2014/main" id="{BD25761D-378F-2875-6799-1C9D3BA3A051}"/>
              </a:ext>
            </a:extLst>
          </p:cNvPr>
          <p:cNvPicPr>
            <a:picLocks noChangeAspect="1"/>
          </p:cNvPicPr>
          <p:nvPr/>
        </p:nvPicPr>
        <p:blipFill>
          <a:blip r:embed="rId6"/>
          <a:stretch>
            <a:fillRect/>
          </a:stretch>
        </p:blipFill>
        <p:spPr>
          <a:xfrm>
            <a:off x="9932821" y="1308969"/>
            <a:ext cx="2156400" cy="1701649"/>
          </a:xfrm>
          <a:prstGeom prst="rect">
            <a:avLst/>
          </a:prstGeom>
          <a:ln>
            <a:solidFill>
              <a:srgbClr val="45B6CB"/>
            </a:solidFill>
          </a:ln>
        </p:spPr>
      </p:pic>
      <p:pic>
        <p:nvPicPr>
          <p:cNvPr id="15" name="Grafik 14">
            <a:extLst>
              <a:ext uri="{FF2B5EF4-FFF2-40B4-BE49-F238E27FC236}">
                <a16:creationId xmlns:a16="http://schemas.microsoft.com/office/drawing/2014/main" id="{D22E0DF8-0239-EAA1-BB43-7523F1CA6DC1}"/>
              </a:ext>
            </a:extLst>
          </p:cNvPr>
          <p:cNvPicPr>
            <a:picLocks noChangeAspect="1"/>
          </p:cNvPicPr>
          <p:nvPr/>
        </p:nvPicPr>
        <p:blipFill>
          <a:blip r:embed="rId7"/>
          <a:stretch>
            <a:fillRect/>
          </a:stretch>
        </p:blipFill>
        <p:spPr>
          <a:xfrm>
            <a:off x="1945117" y="3830630"/>
            <a:ext cx="2156400" cy="1701649"/>
          </a:xfrm>
          <a:prstGeom prst="rect">
            <a:avLst/>
          </a:prstGeom>
          <a:ln>
            <a:solidFill>
              <a:srgbClr val="45B6CB"/>
            </a:solidFill>
          </a:ln>
        </p:spPr>
      </p:pic>
      <p:pic>
        <p:nvPicPr>
          <p:cNvPr id="16" name="Grafik 15">
            <a:extLst>
              <a:ext uri="{FF2B5EF4-FFF2-40B4-BE49-F238E27FC236}">
                <a16:creationId xmlns:a16="http://schemas.microsoft.com/office/drawing/2014/main" id="{8FFED0DF-96A2-A961-52B3-C9CC7F894997}"/>
              </a:ext>
            </a:extLst>
          </p:cNvPr>
          <p:cNvPicPr>
            <a:picLocks noChangeAspect="1"/>
          </p:cNvPicPr>
          <p:nvPr/>
        </p:nvPicPr>
        <p:blipFill>
          <a:blip r:embed="rId8"/>
          <a:stretch>
            <a:fillRect/>
          </a:stretch>
        </p:blipFill>
        <p:spPr>
          <a:xfrm>
            <a:off x="5221238" y="3830629"/>
            <a:ext cx="2156400" cy="1701650"/>
          </a:xfrm>
          <a:prstGeom prst="rect">
            <a:avLst/>
          </a:prstGeom>
          <a:ln>
            <a:solidFill>
              <a:srgbClr val="45B6CB"/>
            </a:solidFill>
          </a:ln>
        </p:spPr>
      </p:pic>
      <p:pic>
        <p:nvPicPr>
          <p:cNvPr id="17" name="Grafik 16">
            <a:extLst>
              <a:ext uri="{FF2B5EF4-FFF2-40B4-BE49-F238E27FC236}">
                <a16:creationId xmlns:a16="http://schemas.microsoft.com/office/drawing/2014/main" id="{323309ED-F1F7-3070-1ED2-5B54A69A89E2}"/>
              </a:ext>
            </a:extLst>
          </p:cNvPr>
          <p:cNvPicPr>
            <a:picLocks noChangeAspect="1"/>
          </p:cNvPicPr>
          <p:nvPr/>
        </p:nvPicPr>
        <p:blipFill>
          <a:blip r:embed="rId9"/>
          <a:stretch>
            <a:fillRect/>
          </a:stretch>
        </p:blipFill>
        <p:spPr>
          <a:xfrm>
            <a:off x="8497359" y="3830629"/>
            <a:ext cx="2156400" cy="1819005"/>
          </a:xfrm>
          <a:prstGeom prst="rect">
            <a:avLst/>
          </a:prstGeom>
          <a:ln>
            <a:solidFill>
              <a:srgbClr val="45B6CB"/>
            </a:solidFill>
          </a:ln>
        </p:spPr>
      </p:pic>
      <p:sp>
        <p:nvSpPr>
          <p:cNvPr id="18" name="Textfeld 17">
            <a:extLst>
              <a:ext uri="{FF2B5EF4-FFF2-40B4-BE49-F238E27FC236}">
                <a16:creationId xmlns:a16="http://schemas.microsoft.com/office/drawing/2014/main" id="{DBFF1F4E-F602-8B53-DBE2-3531E9A42FED}"/>
              </a:ext>
            </a:extLst>
          </p:cNvPr>
          <p:cNvSpPr txBox="1"/>
          <p:nvPr/>
        </p:nvSpPr>
        <p:spPr>
          <a:xfrm>
            <a:off x="9520385" y="3072536"/>
            <a:ext cx="2671615" cy="738664"/>
          </a:xfrm>
          <a:prstGeom prst="rect">
            <a:avLst/>
          </a:prstGeom>
          <a:noFill/>
        </p:spPr>
        <p:txBody>
          <a:bodyPr wrap="square">
            <a:spAutoFit/>
          </a:bodyPr>
          <a:lstStyle/>
          <a:p>
            <a:pPr algn="r"/>
            <a:r>
              <a:rPr lang="de-DE" sz="1400" i="1" dirty="0">
                <a:solidFill>
                  <a:srgbClr val="069BAE"/>
                </a:solidFill>
                <a:latin typeface="Helvetica" pitchFamily="2" charset="0"/>
              </a:rPr>
              <a:t>Wofür stehen die Plättchen in den einzelnen Spalten der Stellentafel?</a:t>
            </a:r>
          </a:p>
        </p:txBody>
      </p:sp>
      <p:sp>
        <p:nvSpPr>
          <p:cNvPr id="19" name="Textfeld 18">
            <a:extLst>
              <a:ext uri="{FF2B5EF4-FFF2-40B4-BE49-F238E27FC236}">
                <a16:creationId xmlns:a16="http://schemas.microsoft.com/office/drawing/2014/main" id="{686C9535-B838-FA48-B3B5-78243FB7D0B1}"/>
              </a:ext>
            </a:extLst>
          </p:cNvPr>
          <p:cNvSpPr txBox="1"/>
          <p:nvPr/>
        </p:nvSpPr>
        <p:spPr>
          <a:xfrm>
            <a:off x="4920832" y="5642541"/>
            <a:ext cx="2757211" cy="523220"/>
          </a:xfrm>
          <a:prstGeom prst="rect">
            <a:avLst/>
          </a:prstGeom>
          <a:noFill/>
        </p:spPr>
        <p:txBody>
          <a:bodyPr wrap="square">
            <a:spAutoFit/>
          </a:bodyPr>
          <a:lstStyle/>
          <a:p>
            <a:pPr algn="ctr"/>
            <a:r>
              <a:rPr lang="de-DE" sz="1400" i="1" dirty="0">
                <a:solidFill>
                  <a:srgbClr val="069BAE"/>
                </a:solidFill>
                <a:latin typeface="Helvetica" pitchFamily="2" charset="0"/>
              </a:rPr>
              <a:t>Wann müssen wir entbündeln und worauf müssen wir achten?</a:t>
            </a:r>
          </a:p>
        </p:txBody>
      </p:sp>
      <p:sp>
        <p:nvSpPr>
          <p:cNvPr id="20" name="Textfeld 19">
            <a:extLst>
              <a:ext uri="{FF2B5EF4-FFF2-40B4-BE49-F238E27FC236}">
                <a16:creationId xmlns:a16="http://schemas.microsoft.com/office/drawing/2014/main" id="{1AF4FA47-E281-AE36-1010-BF364020B90F}"/>
              </a:ext>
            </a:extLst>
          </p:cNvPr>
          <p:cNvSpPr txBox="1"/>
          <p:nvPr/>
        </p:nvSpPr>
        <p:spPr>
          <a:xfrm>
            <a:off x="1750084" y="5643298"/>
            <a:ext cx="2671615" cy="523220"/>
          </a:xfrm>
          <a:prstGeom prst="rect">
            <a:avLst/>
          </a:prstGeom>
          <a:noFill/>
        </p:spPr>
        <p:txBody>
          <a:bodyPr wrap="square">
            <a:spAutoFit/>
          </a:bodyPr>
          <a:lstStyle/>
          <a:p>
            <a:r>
              <a:rPr lang="de-DE" sz="1400" i="1" dirty="0">
                <a:solidFill>
                  <a:srgbClr val="069BAE"/>
                </a:solidFill>
                <a:latin typeface="Helvetica" pitchFamily="2" charset="0"/>
              </a:rPr>
              <a:t>Wann müssen wir bündeln und worauf müssen wir achten?</a:t>
            </a:r>
          </a:p>
        </p:txBody>
      </p:sp>
      <p:sp>
        <p:nvSpPr>
          <p:cNvPr id="21" name="Textfeld 20">
            <a:extLst>
              <a:ext uri="{FF2B5EF4-FFF2-40B4-BE49-F238E27FC236}">
                <a16:creationId xmlns:a16="http://schemas.microsoft.com/office/drawing/2014/main" id="{AA607049-6E33-B562-F0B6-C56C4E39A130}"/>
              </a:ext>
            </a:extLst>
          </p:cNvPr>
          <p:cNvSpPr txBox="1"/>
          <p:nvPr/>
        </p:nvSpPr>
        <p:spPr>
          <a:xfrm>
            <a:off x="8089352" y="5642541"/>
            <a:ext cx="2766840" cy="523220"/>
          </a:xfrm>
          <a:prstGeom prst="rect">
            <a:avLst/>
          </a:prstGeom>
          <a:noFill/>
        </p:spPr>
        <p:txBody>
          <a:bodyPr wrap="square">
            <a:spAutoFit/>
          </a:bodyPr>
          <a:lstStyle/>
          <a:p>
            <a:pPr algn="r"/>
            <a:r>
              <a:rPr lang="de-DE" sz="1400" i="1" dirty="0">
                <a:solidFill>
                  <a:srgbClr val="069BAE"/>
                </a:solidFill>
                <a:latin typeface="Helvetica" pitchFamily="2" charset="0"/>
              </a:rPr>
              <a:t>Wann müssen wir (</a:t>
            </a:r>
            <a:r>
              <a:rPr lang="de-DE" sz="1400" i="1" dirty="0" err="1">
                <a:solidFill>
                  <a:srgbClr val="069BAE"/>
                </a:solidFill>
                <a:latin typeface="Helvetica" pitchFamily="2" charset="0"/>
              </a:rPr>
              <a:t>ent</a:t>
            </a:r>
            <a:r>
              <a:rPr lang="de-DE" sz="1400" i="1" dirty="0">
                <a:solidFill>
                  <a:srgbClr val="069BAE"/>
                </a:solidFill>
                <a:latin typeface="Helvetica" pitchFamily="2" charset="0"/>
              </a:rPr>
              <a:t>)bündeln und worauf müssen wir achten?</a:t>
            </a:r>
          </a:p>
        </p:txBody>
      </p:sp>
      <p:sp>
        <p:nvSpPr>
          <p:cNvPr id="6" name="Textplatzhalter 5">
            <a:extLst>
              <a:ext uri="{FF2B5EF4-FFF2-40B4-BE49-F238E27FC236}">
                <a16:creationId xmlns:a16="http://schemas.microsoft.com/office/drawing/2014/main" id="{5A81B1E8-5282-A977-D04E-98E8A65AAF8E}"/>
              </a:ext>
            </a:extLst>
          </p:cNvPr>
          <p:cNvSpPr>
            <a:spLocks noGrp="1"/>
          </p:cNvSpPr>
          <p:nvPr>
            <p:ph type="body" sz="quarter" idx="14"/>
          </p:nvPr>
        </p:nvSpPr>
        <p:spPr/>
        <p:txBody>
          <a:bodyPr/>
          <a:lstStyle/>
          <a:p>
            <a:endParaRPr lang="de-DE"/>
          </a:p>
        </p:txBody>
      </p:sp>
    </p:spTree>
    <p:extLst>
      <p:ext uri="{BB962C8B-B14F-4D97-AF65-F5344CB8AC3E}">
        <p14:creationId xmlns:p14="http://schemas.microsoft.com/office/powerpoint/2010/main" val="12655737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bgerundetes Rechteck 13">
            <a:extLst>
              <a:ext uri="{FF2B5EF4-FFF2-40B4-BE49-F238E27FC236}">
                <a16:creationId xmlns:a16="http://schemas.microsoft.com/office/drawing/2014/main" id="{F1176A8C-83E8-2CFB-D56B-4D66D01E2A5B}"/>
              </a:ext>
            </a:extLst>
          </p:cNvPr>
          <p:cNvSpPr/>
          <p:nvPr/>
        </p:nvSpPr>
        <p:spPr>
          <a:xfrm>
            <a:off x="1461898" y="387340"/>
            <a:ext cx="10682497" cy="563333"/>
          </a:xfrm>
          <a:prstGeom prst="roundRect">
            <a:avLst/>
          </a:prstGeom>
          <a:solidFill>
            <a:srgbClr val="9ED4DC">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defRPr/>
            </a:pPr>
            <a:r>
              <a:rPr lang="de-DE" sz="2000" b="1" dirty="0">
                <a:solidFill>
                  <a:schemeClr val="tx1"/>
                </a:solidFill>
                <a:latin typeface="Arial" panose="020B0604020202020204" pitchFamily="34" charset="0"/>
                <a:cs typeface="Arial" panose="020B0604020202020204" pitchFamily="34" charset="0"/>
              </a:rPr>
              <a:t>2. Tausenderfeld, Würfelmaterial und Stellentafel erkunden</a:t>
            </a:r>
          </a:p>
        </p:txBody>
      </p:sp>
      <p:pic>
        <p:nvPicPr>
          <p:cNvPr id="12" name="Grafik 11">
            <a:extLst>
              <a:ext uri="{FF2B5EF4-FFF2-40B4-BE49-F238E27FC236}">
                <a16:creationId xmlns:a16="http://schemas.microsoft.com/office/drawing/2014/main" id="{BD25761D-378F-2875-6799-1C9D3BA3A051}"/>
              </a:ext>
            </a:extLst>
          </p:cNvPr>
          <p:cNvPicPr>
            <a:picLocks noChangeAspect="1"/>
          </p:cNvPicPr>
          <p:nvPr/>
        </p:nvPicPr>
        <p:blipFill>
          <a:blip r:embed="rId5"/>
          <a:stretch>
            <a:fillRect/>
          </a:stretch>
        </p:blipFill>
        <p:spPr>
          <a:xfrm>
            <a:off x="412436" y="1273110"/>
            <a:ext cx="2156400" cy="1701649"/>
          </a:xfrm>
          <a:prstGeom prst="rect">
            <a:avLst/>
          </a:prstGeom>
          <a:ln>
            <a:solidFill>
              <a:srgbClr val="45B6CB"/>
            </a:solidFill>
          </a:ln>
        </p:spPr>
      </p:pic>
      <p:sp>
        <p:nvSpPr>
          <p:cNvPr id="18" name="Textfeld 17">
            <a:extLst>
              <a:ext uri="{FF2B5EF4-FFF2-40B4-BE49-F238E27FC236}">
                <a16:creationId xmlns:a16="http://schemas.microsoft.com/office/drawing/2014/main" id="{DBFF1F4E-F602-8B53-DBE2-3531E9A42FED}"/>
              </a:ext>
            </a:extLst>
          </p:cNvPr>
          <p:cNvSpPr txBox="1"/>
          <p:nvPr/>
        </p:nvSpPr>
        <p:spPr>
          <a:xfrm>
            <a:off x="309790" y="3059668"/>
            <a:ext cx="2671615" cy="738664"/>
          </a:xfrm>
          <a:prstGeom prst="rect">
            <a:avLst/>
          </a:prstGeom>
          <a:noFill/>
        </p:spPr>
        <p:txBody>
          <a:bodyPr wrap="square">
            <a:spAutoFit/>
          </a:bodyPr>
          <a:lstStyle/>
          <a:p>
            <a:r>
              <a:rPr lang="de-DE" sz="1400" i="1" dirty="0">
                <a:solidFill>
                  <a:srgbClr val="069BAE"/>
                </a:solidFill>
                <a:latin typeface="Helvetica" pitchFamily="2" charset="0"/>
              </a:rPr>
              <a:t>Wofür stehen die Plättchen in den einzelnen Spalten der Stellentafel?</a:t>
            </a:r>
          </a:p>
        </p:txBody>
      </p:sp>
      <p:pic>
        <p:nvPicPr>
          <p:cNvPr id="3" name="Stellenwerttafel mit Plättchen kennenlernen.mov">
            <a:hlinkClick r:id="" action="ppaction://media"/>
            <a:extLst>
              <a:ext uri="{FF2B5EF4-FFF2-40B4-BE49-F238E27FC236}">
                <a16:creationId xmlns:a16="http://schemas.microsoft.com/office/drawing/2014/main" id="{22D69EB6-AB85-D74D-6A78-7EA951092FD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95806" y="1273110"/>
            <a:ext cx="7195034" cy="4446080"/>
          </a:xfrm>
          <a:prstGeom prst="rect">
            <a:avLst/>
          </a:prstGeom>
          <a:ln>
            <a:solidFill>
              <a:srgbClr val="45B6CB"/>
            </a:solidFill>
          </a:ln>
        </p:spPr>
      </p:pic>
      <p:sp>
        <p:nvSpPr>
          <p:cNvPr id="2" name="Titel 1">
            <a:extLst>
              <a:ext uri="{FF2B5EF4-FFF2-40B4-BE49-F238E27FC236}">
                <a16:creationId xmlns:a16="http://schemas.microsoft.com/office/drawing/2014/main" id="{0AB6648E-2F3C-981C-1C7F-5011BCAF0ECF}"/>
              </a:ext>
            </a:extLst>
          </p:cNvPr>
          <p:cNvSpPr>
            <a:spLocks noGrp="1"/>
          </p:cNvSpPr>
          <p:nvPr>
            <p:ph type="title"/>
          </p:nvPr>
        </p:nvSpPr>
        <p:spPr/>
        <p:txBody>
          <a:bodyPr/>
          <a:lstStyle/>
          <a:p>
            <a:endParaRPr lang="de-DE"/>
          </a:p>
        </p:txBody>
      </p:sp>
      <p:sp>
        <p:nvSpPr>
          <p:cNvPr id="6" name="Textplatzhalter 5">
            <a:extLst>
              <a:ext uri="{FF2B5EF4-FFF2-40B4-BE49-F238E27FC236}">
                <a16:creationId xmlns:a16="http://schemas.microsoft.com/office/drawing/2014/main" id="{6400E77A-E36D-C5EC-DF84-C647DD232E3E}"/>
              </a:ext>
            </a:extLst>
          </p:cNvPr>
          <p:cNvSpPr>
            <a:spLocks noGrp="1"/>
          </p:cNvSpPr>
          <p:nvPr>
            <p:ph type="body" sz="quarter" idx="14"/>
          </p:nvPr>
        </p:nvSpPr>
        <p:spPr/>
        <p:txBody>
          <a:bodyPr/>
          <a:lstStyle/>
          <a:p>
            <a:endParaRPr lang="de-DE"/>
          </a:p>
        </p:txBody>
      </p:sp>
    </p:spTree>
    <p:extLst>
      <p:ext uri="{BB962C8B-B14F-4D97-AF65-F5344CB8AC3E}">
        <p14:creationId xmlns:p14="http://schemas.microsoft.com/office/powerpoint/2010/main" val="22291970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bgerundetes Rechteck 13">
            <a:extLst>
              <a:ext uri="{FF2B5EF4-FFF2-40B4-BE49-F238E27FC236}">
                <a16:creationId xmlns:a16="http://schemas.microsoft.com/office/drawing/2014/main" id="{F1176A8C-83E8-2CFB-D56B-4D66D01E2A5B}"/>
              </a:ext>
            </a:extLst>
          </p:cNvPr>
          <p:cNvSpPr/>
          <p:nvPr/>
        </p:nvSpPr>
        <p:spPr>
          <a:xfrm>
            <a:off x="1461898" y="387340"/>
            <a:ext cx="10682497" cy="563333"/>
          </a:xfrm>
          <a:prstGeom prst="roundRect">
            <a:avLst/>
          </a:prstGeom>
          <a:solidFill>
            <a:srgbClr val="9ED4DC">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defRPr/>
            </a:pPr>
            <a:r>
              <a:rPr lang="de-DE" sz="2000" b="1" dirty="0">
                <a:solidFill>
                  <a:schemeClr val="tx1"/>
                </a:solidFill>
                <a:latin typeface="Arial" panose="020B0604020202020204" pitchFamily="34" charset="0"/>
                <a:cs typeface="Arial" panose="020B0604020202020204" pitchFamily="34" charset="0"/>
              </a:rPr>
              <a:t>2. Tausenderfeld, Würfelmaterial und Stellentafel erkunden</a:t>
            </a:r>
          </a:p>
        </p:txBody>
      </p:sp>
      <p:pic>
        <p:nvPicPr>
          <p:cNvPr id="12" name="Grafik 11">
            <a:extLst>
              <a:ext uri="{FF2B5EF4-FFF2-40B4-BE49-F238E27FC236}">
                <a16:creationId xmlns:a16="http://schemas.microsoft.com/office/drawing/2014/main" id="{BD25761D-378F-2875-6799-1C9D3BA3A051}"/>
              </a:ext>
            </a:extLst>
          </p:cNvPr>
          <p:cNvPicPr>
            <a:picLocks noChangeAspect="1"/>
          </p:cNvPicPr>
          <p:nvPr/>
        </p:nvPicPr>
        <p:blipFill>
          <a:blip r:embed="rId3"/>
          <a:stretch>
            <a:fillRect/>
          </a:stretch>
        </p:blipFill>
        <p:spPr>
          <a:xfrm>
            <a:off x="412436" y="1273110"/>
            <a:ext cx="2156400" cy="1701649"/>
          </a:xfrm>
          <a:prstGeom prst="rect">
            <a:avLst/>
          </a:prstGeom>
          <a:ln>
            <a:solidFill>
              <a:srgbClr val="45B6CB"/>
            </a:solidFill>
          </a:ln>
        </p:spPr>
      </p:pic>
      <p:sp>
        <p:nvSpPr>
          <p:cNvPr id="18" name="Textfeld 17">
            <a:extLst>
              <a:ext uri="{FF2B5EF4-FFF2-40B4-BE49-F238E27FC236}">
                <a16:creationId xmlns:a16="http://schemas.microsoft.com/office/drawing/2014/main" id="{DBFF1F4E-F602-8B53-DBE2-3531E9A42FED}"/>
              </a:ext>
            </a:extLst>
          </p:cNvPr>
          <p:cNvSpPr txBox="1"/>
          <p:nvPr/>
        </p:nvSpPr>
        <p:spPr>
          <a:xfrm>
            <a:off x="309790" y="3059668"/>
            <a:ext cx="2671615" cy="738664"/>
          </a:xfrm>
          <a:prstGeom prst="rect">
            <a:avLst/>
          </a:prstGeom>
          <a:noFill/>
        </p:spPr>
        <p:txBody>
          <a:bodyPr wrap="square">
            <a:spAutoFit/>
          </a:bodyPr>
          <a:lstStyle/>
          <a:p>
            <a:r>
              <a:rPr lang="de-DE" sz="1400" i="1" dirty="0">
                <a:solidFill>
                  <a:srgbClr val="069BAE"/>
                </a:solidFill>
                <a:latin typeface="Helvetica" pitchFamily="2" charset="0"/>
              </a:rPr>
              <a:t>Wofür stehen die Plättchen in den einzelnen Spalten der Stellentafel?</a:t>
            </a:r>
          </a:p>
        </p:txBody>
      </p:sp>
      <p:pic>
        <p:nvPicPr>
          <p:cNvPr id="5" name="Grafik 4">
            <a:extLst>
              <a:ext uri="{FF2B5EF4-FFF2-40B4-BE49-F238E27FC236}">
                <a16:creationId xmlns:a16="http://schemas.microsoft.com/office/drawing/2014/main" id="{5B1080D5-A364-1F35-FF70-2E2779A48333}"/>
              </a:ext>
            </a:extLst>
          </p:cNvPr>
          <p:cNvPicPr>
            <a:picLocks noChangeAspect="1"/>
          </p:cNvPicPr>
          <p:nvPr/>
        </p:nvPicPr>
        <p:blipFill>
          <a:blip r:embed="rId4"/>
          <a:stretch>
            <a:fillRect/>
          </a:stretch>
        </p:blipFill>
        <p:spPr>
          <a:xfrm>
            <a:off x="4103493" y="1219323"/>
            <a:ext cx="6700476" cy="4793926"/>
          </a:xfrm>
          <a:prstGeom prst="rect">
            <a:avLst/>
          </a:prstGeom>
          <a:ln>
            <a:solidFill>
              <a:srgbClr val="45B6CB"/>
            </a:solidFill>
          </a:ln>
        </p:spPr>
      </p:pic>
      <p:sp>
        <p:nvSpPr>
          <p:cNvPr id="6" name="Textplatzhalter 5">
            <a:extLst>
              <a:ext uri="{FF2B5EF4-FFF2-40B4-BE49-F238E27FC236}">
                <a16:creationId xmlns:a16="http://schemas.microsoft.com/office/drawing/2014/main" id="{33BC7E97-D66B-5972-C6D9-0B72EDBDB4B0}"/>
              </a:ext>
            </a:extLst>
          </p:cNvPr>
          <p:cNvSpPr>
            <a:spLocks noGrp="1"/>
          </p:cNvSpPr>
          <p:nvPr>
            <p:ph type="body" sz="quarter" idx="14"/>
          </p:nvPr>
        </p:nvSpPr>
        <p:spPr/>
        <p:txBody>
          <a:bodyPr/>
          <a:lstStyle/>
          <a:p>
            <a:endParaRPr lang="de-DE"/>
          </a:p>
        </p:txBody>
      </p:sp>
    </p:spTree>
    <p:extLst>
      <p:ext uri="{BB962C8B-B14F-4D97-AF65-F5344CB8AC3E}">
        <p14:creationId xmlns:p14="http://schemas.microsoft.com/office/powerpoint/2010/main" val="21169658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FD720C4-C8A1-9FB5-7900-EA1BDBF6FD19}"/>
              </a:ext>
            </a:extLst>
          </p:cNvPr>
          <p:cNvSpPr>
            <a:spLocks noGrp="1"/>
          </p:cNvSpPr>
          <p:nvPr>
            <p:ph type="title"/>
          </p:nvPr>
        </p:nvSpPr>
        <p:spPr/>
        <p:txBody>
          <a:bodyPr>
            <a:noAutofit/>
          </a:bodyPr>
          <a:lstStyle/>
          <a:p>
            <a:r>
              <a:rPr lang="de-DE" sz="2400" dirty="0"/>
              <a:t>Die Zahlen bis 1000 mit </a:t>
            </a:r>
            <a:r>
              <a:rPr lang="de-DE" sz="2400" dirty="0" err="1"/>
              <a:t>divomath</a:t>
            </a:r>
            <a:r>
              <a:rPr lang="de-DE" sz="2400" dirty="0"/>
              <a:t> erkunden</a:t>
            </a:r>
          </a:p>
        </p:txBody>
      </p:sp>
      <p:sp>
        <p:nvSpPr>
          <p:cNvPr id="11" name="Textplatzhalter 10">
            <a:extLst>
              <a:ext uri="{FF2B5EF4-FFF2-40B4-BE49-F238E27FC236}">
                <a16:creationId xmlns:a16="http://schemas.microsoft.com/office/drawing/2014/main" id="{3F15D3AF-D570-B613-D883-EA74CB398EC5}"/>
              </a:ext>
            </a:extLst>
          </p:cNvPr>
          <p:cNvSpPr>
            <a:spLocks noGrp="1"/>
          </p:cNvSpPr>
          <p:nvPr>
            <p:ph type="body" sz="quarter" idx="14"/>
          </p:nvPr>
        </p:nvSpPr>
        <p:spPr/>
        <p:txBody>
          <a:bodyPr/>
          <a:lstStyle/>
          <a:p>
            <a:endParaRPr lang="de-DE"/>
          </a:p>
        </p:txBody>
      </p:sp>
      <p:sp>
        <p:nvSpPr>
          <p:cNvPr id="3" name="Textfeld 2">
            <a:extLst>
              <a:ext uri="{FF2B5EF4-FFF2-40B4-BE49-F238E27FC236}">
                <a16:creationId xmlns:a16="http://schemas.microsoft.com/office/drawing/2014/main" id="{943149F7-E126-2EEB-947E-D4FF1AD3418B}"/>
              </a:ext>
            </a:extLst>
          </p:cNvPr>
          <p:cNvSpPr txBox="1"/>
          <p:nvPr/>
        </p:nvSpPr>
        <p:spPr>
          <a:xfrm>
            <a:off x="62986" y="1236305"/>
            <a:ext cx="5582555" cy="553998"/>
          </a:xfrm>
          <a:prstGeom prst="rect">
            <a:avLst/>
          </a:prstGeom>
          <a:noFill/>
        </p:spPr>
        <p:txBody>
          <a:bodyPr wrap="square" rtlCol="0">
            <a:spAutoFit/>
          </a:bodyPr>
          <a:lstStyle/>
          <a:p>
            <a:pPr algn="ctr"/>
            <a:r>
              <a:rPr lang="de-DE" sz="1500" dirty="0">
                <a:latin typeface="Arial" panose="020B0604020202020204" pitchFamily="34" charset="0"/>
                <a:cs typeface="Arial" panose="020B0604020202020204" pitchFamily="34" charset="0"/>
              </a:rPr>
              <a:t>Die Zahlen bis 1000 erkunden / </a:t>
            </a:r>
          </a:p>
          <a:p>
            <a:pPr algn="ctr"/>
            <a:r>
              <a:rPr lang="de-DE" sz="1500" b="1" dirty="0">
                <a:latin typeface="Arial" panose="020B0604020202020204" pitchFamily="34" charset="0"/>
                <a:cs typeface="Arial" panose="020B0604020202020204" pitchFamily="34" charset="0"/>
              </a:rPr>
              <a:t>Den Zahlenstrahl erkunden</a:t>
            </a:r>
          </a:p>
        </p:txBody>
      </p:sp>
      <p:pic>
        <p:nvPicPr>
          <p:cNvPr id="7" name="Grafik 6">
            <a:extLst>
              <a:ext uri="{FF2B5EF4-FFF2-40B4-BE49-F238E27FC236}">
                <a16:creationId xmlns:a16="http://schemas.microsoft.com/office/drawing/2014/main" id="{31B0E75F-3252-E838-F0FF-82CF20321B93}"/>
              </a:ext>
            </a:extLst>
          </p:cNvPr>
          <p:cNvPicPr>
            <a:picLocks noChangeAspect="1"/>
          </p:cNvPicPr>
          <p:nvPr/>
        </p:nvPicPr>
        <p:blipFill>
          <a:blip r:embed="rId3"/>
          <a:stretch>
            <a:fillRect/>
          </a:stretch>
        </p:blipFill>
        <p:spPr>
          <a:xfrm>
            <a:off x="2052414" y="1809234"/>
            <a:ext cx="1354934" cy="1069200"/>
          </a:xfrm>
          <a:prstGeom prst="rect">
            <a:avLst/>
          </a:prstGeom>
          <a:ln>
            <a:solidFill>
              <a:srgbClr val="45B6CB"/>
            </a:solidFill>
          </a:ln>
        </p:spPr>
      </p:pic>
      <p:pic>
        <p:nvPicPr>
          <p:cNvPr id="9" name="Grafik 8">
            <a:extLst>
              <a:ext uri="{FF2B5EF4-FFF2-40B4-BE49-F238E27FC236}">
                <a16:creationId xmlns:a16="http://schemas.microsoft.com/office/drawing/2014/main" id="{12430D0F-B81A-9738-D902-D616F18A0D3E}"/>
              </a:ext>
            </a:extLst>
          </p:cNvPr>
          <p:cNvPicPr>
            <a:picLocks noChangeAspect="1"/>
          </p:cNvPicPr>
          <p:nvPr/>
        </p:nvPicPr>
        <p:blipFill>
          <a:blip r:embed="rId4"/>
          <a:stretch>
            <a:fillRect/>
          </a:stretch>
        </p:blipFill>
        <p:spPr>
          <a:xfrm>
            <a:off x="561122" y="1809975"/>
            <a:ext cx="1353996" cy="1068459"/>
          </a:xfrm>
          <a:prstGeom prst="rect">
            <a:avLst/>
          </a:prstGeom>
          <a:ln>
            <a:solidFill>
              <a:srgbClr val="45B6CB"/>
            </a:solidFill>
          </a:ln>
        </p:spPr>
      </p:pic>
      <p:pic>
        <p:nvPicPr>
          <p:cNvPr id="13" name="Grafik 12">
            <a:extLst>
              <a:ext uri="{FF2B5EF4-FFF2-40B4-BE49-F238E27FC236}">
                <a16:creationId xmlns:a16="http://schemas.microsoft.com/office/drawing/2014/main" id="{8088C41A-BB2E-E8AC-9D69-941ED72F7AEC}"/>
              </a:ext>
            </a:extLst>
          </p:cNvPr>
          <p:cNvPicPr>
            <a:picLocks noChangeAspect="1"/>
          </p:cNvPicPr>
          <p:nvPr/>
        </p:nvPicPr>
        <p:blipFill>
          <a:blip r:embed="rId5"/>
          <a:stretch>
            <a:fillRect/>
          </a:stretch>
        </p:blipFill>
        <p:spPr>
          <a:xfrm>
            <a:off x="3544644" y="1809234"/>
            <a:ext cx="1354934" cy="1069200"/>
          </a:xfrm>
          <a:prstGeom prst="rect">
            <a:avLst/>
          </a:prstGeom>
          <a:ln>
            <a:solidFill>
              <a:srgbClr val="45B6CB"/>
            </a:solidFill>
          </a:ln>
        </p:spPr>
      </p:pic>
      <p:pic>
        <p:nvPicPr>
          <p:cNvPr id="15" name="Grafik 14">
            <a:extLst>
              <a:ext uri="{FF2B5EF4-FFF2-40B4-BE49-F238E27FC236}">
                <a16:creationId xmlns:a16="http://schemas.microsoft.com/office/drawing/2014/main" id="{0267BB87-D80C-7105-0BEE-E46C26502EFB}"/>
              </a:ext>
            </a:extLst>
          </p:cNvPr>
          <p:cNvPicPr>
            <a:picLocks noChangeAspect="1"/>
          </p:cNvPicPr>
          <p:nvPr/>
        </p:nvPicPr>
        <p:blipFill>
          <a:blip r:embed="rId6"/>
          <a:stretch>
            <a:fillRect/>
          </a:stretch>
        </p:blipFill>
        <p:spPr>
          <a:xfrm>
            <a:off x="1351797" y="3052833"/>
            <a:ext cx="1354934" cy="1069200"/>
          </a:xfrm>
          <a:prstGeom prst="rect">
            <a:avLst/>
          </a:prstGeom>
          <a:ln>
            <a:solidFill>
              <a:srgbClr val="45B6CB"/>
            </a:solidFill>
          </a:ln>
        </p:spPr>
      </p:pic>
      <p:pic>
        <p:nvPicPr>
          <p:cNvPr id="17" name="Grafik 16">
            <a:extLst>
              <a:ext uri="{FF2B5EF4-FFF2-40B4-BE49-F238E27FC236}">
                <a16:creationId xmlns:a16="http://schemas.microsoft.com/office/drawing/2014/main" id="{9E103074-D9F0-4FCF-DAE1-AF063DD79189}"/>
              </a:ext>
            </a:extLst>
          </p:cNvPr>
          <p:cNvPicPr>
            <a:picLocks noChangeAspect="1"/>
          </p:cNvPicPr>
          <p:nvPr/>
        </p:nvPicPr>
        <p:blipFill>
          <a:blip r:embed="rId7"/>
          <a:stretch>
            <a:fillRect/>
          </a:stretch>
        </p:blipFill>
        <p:spPr>
          <a:xfrm>
            <a:off x="2854263" y="3052833"/>
            <a:ext cx="1354934" cy="1069200"/>
          </a:xfrm>
          <a:prstGeom prst="rect">
            <a:avLst/>
          </a:prstGeom>
          <a:ln>
            <a:solidFill>
              <a:srgbClr val="45B6CB"/>
            </a:solidFill>
          </a:ln>
        </p:spPr>
      </p:pic>
      <p:sp>
        <p:nvSpPr>
          <p:cNvPr id="19" name="Textfeld 18">
            <a:extLst>
              <a:ext uri="{FF2B5EF4-FFF2-40B4-BE49-F238E27FC236}">
                <a16:creationId xmlns:a16="http://schemas.microsoft.com/office/drawing/2014/main" id="{16113002-FFE8-2415-E720-B4370DE78EB5}"/>
              </a:ext>
            </a:extLst>
          </p:cNvPr>
          <p:cNvSpPr txBox="1"/>
          <p:nvPr/>
        </p:nvSpPr>
        <p:spPr>
          <a:xfrm>
            <a:off x="6638954" y="1227001"/>
            <a:ext cx="4816012" cy="553998"/>
          </a:xfrm>
          <a:prstGeom prst="rect">
            <a:avLst/>
          </a:prstGeom>
          <a:noFill/>
        </p:spPr>
        <p:txBody>
          <a:bodyPr wrap="square" rtlCol="0">
            <a:spAutoFit/>
          </a:bodyPr>
          <a:lstStyle/>
          <a:p>
            <a:pPr algn="ctr"/>
            <a:r>
              <a:rPr lang="de-DE" sz="1500" dirty="0">
                <a:latin typeface="Arial" panose="020B0604020202020204" pitchFamily="34" charset="0"/>
                <a:cs typeface="Arial" panose="020B0604020202020204" pitchFamily="34" charset="0"/>
              </a:rPr>
              <a:t>Die Zahlen bis 1000 erkunden / </a:t>
            </a:r>
          </a:p>
          <a:p>
            <a:r>
              <a:rPr lang="de-DE" sz="1500" b="1" dirty="0"/>
              <a:t>Tausenderfeld, Würfelmaterial und Stellentafel erkunden</a:t>
            </a:r>
          </a:p>
        </p:txBody>
      </p:sp>
      <p:sp>
        <p:nvSpPr>
          <p:cNvPr id="20" name="Textfeld 19">
            <a:extLst>
              <a:ext uri="{FF2B5EF4-FFF2-40B4-BE49-F238E27FC236}">
                <a16:creationId xmlns:a16="http://schemas.microsoft.com/office/drawing/2014/main" id="{12387FEB-C267-2AF1-B647-1A668A73DA99}"/>
              </a:ext>
            </a:extLst>
          </p:cNvPr>
          <p:cNvSpPr txBox="1"/>
          <p:nvPr/>
        </p:nvSpPr>
        <p:spPr>
          <a:xfrm>
            <a:off x="2593122" y="4349218"/>
            <a:ext cx="7342075" cy="553998"/>
          </a:xfrm>
          <a:prstGeom prst="rect">
            <a:avLst/>
          </a:prstGeom>
          <a:noFill/>
        </p:spPr>
        <p:txBody>
          <a:bodyPr wrap="square" rtlCol="0">
            <a:spAutoFit/>
          </a:bodyPr>
          <a:lstStyle/>
          <a:p>
            <a:pPr algn="ctr"/>
            <a:r>
              <a:rPr lang="de-DE" sz="1500" dirty="0">
                <a:latin typeface="Arial" panose="020B0604020202020204" pitchFamily="34" charset="0"/>
                <a:cs typeface="Arial" panose="020B0604020202020204" pitchFamily="34" charset="0"/>
              </a:rPr>
              <a:t>Die Zahlen bis 1000 erkunden / </a:t>
            </a:r>
          </a:p>
          <a:p>
            <a:pPr algn="ctr"/>
            <a:r>
              <a:rPr lang="de-DE" sz="1500" b="1" dirty="0">
                <a:latin typeface="Arial" panose="020B0604020202020204" pitchFamily="34" charset="0"/>
                <a:cs typeface="Arial" panose="020B0604020202020204" pitchFamily="34" charset="0"/>
              </a:rPr>
              <a:t>Entdeckungen am Würfelmaterial und an der Stellentafel mit Plättchen machen</a:t>
            </a:r>
          </a:p>
        </p:txBody>
      </p:sp>
      <p:pic>
        <p:nvPicPr>
          <p:cNvPr id="22" name="Grafik 21">
            <a:extLst>
              <a:ext uri="{FF2B5EF4-FFF2-40B4-BE49-F238E27FC236}">
                <a16:creationId xmlns:a16="http://schemas.microsoft.com/office/drawing/2014/main" id="{945F916D-EB7A-9187-FA99-A5504AE45C64}"/>
              </a:ext>
            </a:extLst>
          </p:cNvPr>
          <p:cNvPicPr>
            <a:picLocks noChangeAspect="1"/>
          </p:cNvPicPr>
          <p:nvPr/>
        </p:nvPicPr>
        <p:blipFill>
          <a:blip r:embed="rId8"/>
          <a:stretch>
            <a:fillRect/>
          </a:stretch>
        </p:blipFill>
        <p:spPr>
          <a:xfrm>
            <a:off x="6134904" y="1823628"/>
            <a:ext cx="1354934" cy="1069200"/>
          </a:xfrm>
          <a:prstGeom prst="rect">
            <a:avLst/>
          </a:prstGeom>
          <a:ln>
            <a:solidFill>
              <a:srgbClr val="45B6CB"/>
            </a:solidFill>
          </a:ln>
        </p:spPr>
      </p:pic>
      <p:pic>
        <p:nvPicPr>
          <p:cNvPr id="24" name="Grafik 23">
            <a:extLst>
              <a:ext uri="{FF2B5EF4-FFF2-40B4-BE49-F238E27FC236}">
                <a16:creationId xmlns:a16="http://schemas.microsoft.com/office/drawing/2014/main" id="{07CC7DD2-1844-7751-9FD2-6DB332BF4698}"/>
              </a:ext>
            </a:extLst>
          </p:cNvPr>
          <p:cNvPicPr>
            <a:picLocks noChangeAspect="1"/>
          </p:cNvPicPr>
          <p:nvPr/>
        </p:nvPicPr>
        <p:blipFill>
          <a:blip r:embed="rId9"/>
          <a:stretch>
            <a:fillRect/>
          </a:stretch>
        </p:blipFill>
        <p:spPr>
          <a:xfrm>
            <a:off x="7590932" y="1812117"/>
            <a:ext cx="1354934" cy="1069200"/>
          </a:xfrm>
          <a:prstGeom prst="rect">
            <a:avLst/>
          </a:prstGeom>
          <a:ln>
            <a:solidFill>
              <a:srgbClr val="45B6CB"/>
            </a:solidFill>
          </a:ln>
        </p:spPr>
      </p:pic>
      <p:pic>
        <p:nvPicPr>
          <p:cNvPr id="26" name="Grafik 25">
            <a:extLst>
              <a:ext uri="{FF2B5EF4-FFF2-40B4-BE49-F238E27FC236}">
                <a16:creationId xmlns:a16="http://schemas.microsoft.com/office/drawing/2014/main" id="{7FB15DAD-B566-B524-F335-AF10AC04793C}"/>
              </a:ext>
            </a:extLst>
          </p:cNvPr>
          <p:cNvPicPr>
            <a:picLocks noChangeAspect="1"/>
          </p:cNvPicPr>
          <p:nvPr/>
        </p:nvPicPr>
        <p:blipFill>
          <a:blip r:embed="rId10"/>
          <a:stretch>
            <a:fillRect/>
          </a:stretch>
        </p:blipFill>
        <p:spPr>
          <a:xfrm>
            <a:off x="9046960" y="1823628"/>
            <a:ext cx="1354934" cy="1069200"/>
          </a:xfrm>
          <a:prstGeom prst="rect">
            <a:avLst/>
          </a:prstGeom>
          <a:ln>
            <a:solidFill>
              <a:srgbClr val="45B6CB"/>
            </a:solidFill>
          </a:ln>
        </p:spPr>
      </p:pic>
      <p:pic>
        <p:nvPicPr>
          <p:cNvPr id="28" name="Grafik 27">
            <a:extLst>
              <a:ext uri="{FF2B5EF4-FFF2-40B4-BE49-F238E27FC236}">
                <a16:creationId xmlns:a16="http://schemas.microsoft.com/office/drawing/2014/main" id="{69535E2D-6BDB-2269-5517-813FB673CF9C}"/>
              </a:ext>
            </a:extLst>
          </p:cNvPr>
          <p:cNvPicPr>
            <a:picLocks noChangeAspect="1"/>
          </p:cNvPicPr>
          <p:nvPr/>
        </p:nvPicPr>
        <p:blipFill>
          <a:blip r:embed="rId11"/>
          <a:stretch>
            <a:fillRect/>
          </a:stretch>
        </p:blipFill>
        <p:spPr>
          <a:xfrm>
            <a:off x="10497637" y="1812117"/>
            <a:ext cx="1354934" cy="1069200"/>
          </a:xfrm>
          <a:prstGeom prst="rect">
            <a:avLst/>
          </a:prstGeom>
          <a:ln>
            <a:solidFill>
              <a:srgbClr val="45B6CB"/>
            </a:solidFill>
          </a:ln>
        </p:spPr>
      </p:pic>
      <p:pic>
        <p:nvPicPr>
          <p:cNvPr id="30" name="Grafik 29">
            <a:extLst>
              <a:ext uri="{FF2B5EF4-FFF2-40B4-BE49-F238E27FC236}">
                <a16:creationId xmlns:a16="http://schemas.microsoft.com/office/drawing/2014/main" id="{02AE4D94-F24C-934B-C78F-3FB6BD141FA6}"/>
              </a:ext>
            </a:extLst>
          </p:cNvPr>
          <p:cNvPicPr>
            <a:picLocks noChangeAspect="1"/>
          </p:cNvPicPr>
          <p:nvPr/>
        </p:nvPicPr>
        <p:blipFill>
          <a:blip r:embed="rId12"/>
          <a:stretch>
            <a:fillRect/>
          </a:stretch>
        </p:blipFill>
        <p:spPr>
          <a:xfrm>
            <a:off x="6867210" y="3053691"/>
            <a:ext cx="1354934" cy="1069200"/>
          </a:xfrm>
          <a:prstGeom prst="rect">
            <a:avLst/>
          </a:prstGeom>
          <a:ln>
            <a:solidFill>
              <a:srgbClr val="45B6CB"/>
            </a:solidFill>
          </a:ln>
        </p:spPr>
      </p:pic>
      <p:pic>
        <p:nvPicPr>
          <p:cNvPr id="32" name="Grafik 31">
            <a:extLst>
              <a:ext uri="{FF2B5EF4-FFF2-40B4-BE49-F238E27FC236}">
                <a16:creationId xmlns:a16="http://schemas.microsoft.com/office/drawing/2014/main" id="{88F80749-2062-1135-0866-9E15642DACED}"/>
              </a:ext>
            </a:extLst>
          </p:cNvPr>
          <p:cNvPicPr>
            <a:picLocks noChangeAspect="1"/>
          </p:cNvPicPr>
          <p:nvPr/>
        </p:nvPicPr>
        <p:blipFill>
          <a:blip r:embed="rId13"/>
          <a:stretch>
            <a:fillRect/>
          </a:stretch>
        </p:blipFill>
        <p:spPr>
          <a:xfrm>
            <a:off x="8330297" y="3032787"/>
            <a:ext cx="1354934" cy="1069200"/>
          </a:xfrm>
          <a:prstGeom prst="rect">
            <a:avLst/>
          </a:prstGeom>
          <a:ln>
            <a:solidFill>
              <a:srgbClr val="45B6CB"/>
            </a:solidFill>
          </a:ln>
        </p:spPr>
      </p:pic>
      <p:pic>
        <p:nvPicPr>
          <p:cNvPr id="34" name="Grafik 33">
            <a:extLst>
              <a:ext uri="{FF2B5EF4-FFF2-40B4-BE49-F238E27FC236}">
                <a16:creationId xmlns:a16="http://schemas.microsoft.com/office/drawing/2014/main" id="{25F92169-8CE6-8E4D-F5EC-88E748615302}"/>
              </a:ext>
            </a:extLst>
          </p:cNvPr>
          <p:cNvPicPr>
            <a:picLocks noChangeAspect="1"/>
          </p:cNvPicPr>
          <p:nvPr/>
        </p:nvPicPr>
        <p:blipFill>
          <a:blip r:embed="rId14"/>
          <a:stretch>
            <a:fillRect/>
          </a:stretch>
        </p:blipFill>
        <p:spPr>
          <a:xfrm>
            <a:off x="9806119" y="3032384"/>
            <a:ext cx="1353600" cy="1141813"/>
          </a:xfrm>
          <a:prstGeom prst="rect">
            <a:avLst/>
          </a:prstGeom>
          <a:ln>
            <a:solidFill>
              <a:srgbClr val="45B6CB"/>
            </a:solidFill>
          </a:ln>
        </p:spPr>
      </p:pic>
      <p:pic>
        <p:nvPicPr>
          <p:cNvPr id="36" name="Grafik 35">
            <a:extLst>
              <a:ext uri="{FF2B5EF4-FFF2-40B4-BE49-F238E27FC236}">
                <a16:creationId xmlns:a16="http://schemas.microsoft.com/office/drawing/2014/main" id="{F2708066-49EB-F009-EFEB-1DD4F257B109}"/>
              </a:ext>
            </a:extLst>
          </p:cNvPr>
          <p:cNvPicPr>
            <a:picLocks noChangeAspect="1"/>
          </p:cNvPicPr>
          <p:nvPr/>
        </p:nvPicPr>
        <p:blipFill>
          <a:blip r:embed="rId15"/>
          <a:stretch>
            <a:fillRect/>
          </a:stretch>
        </p:blipFill>
        <p:spPr>
          <a:xfrm>
            <a:off x="4100234" y="4976333"/>
            <a:ext cx="1354934" cy="1069200"/>
          </a:xfrm>
          <a:prstGeom prst="rect">
            <a:avLst/>
          </a:prstGeom>
          <a:ln>
            <a:solidFill>
              <a:srgbClr val="45B6CB"/>
            </a:solidFill>
          </a:ln>
        </p:spPr>
      </p:pic>
      <p:pic>
        <p:nvPicPr>
          <p:cNvPr id="38" name="Grafik 37">
            <a:extLst>
              <a:ext uri="{FF2B5EF4-FFF2-40B4-BE49-F238E27FC236}">
                <a16:creationId xmlns:a16="http://schemas.microsoft.com/office/drawing/2014/main" id="{8BBF67D1-4EFD-8375-F153-FCBFF18874EE}"/>
              </a:ext>
            </a:extLst>
          </p:cNvPr>
          <p:cNvPicPr>
            <a:picLocks noChangeAspect="1"/>
          </p:cNvPicPr>
          <p:nvPr/>
        </p:nvPicPr>
        <p:blipFill>
          <a:blip r:embed="rId16"/>
          <a:stretch>
            <a:fillRect/>
          </a:stretch>
        </p:blipFill>
        <p:spPr>
          <a:xfrm>
            <a:off x="5586692" y="4976333"/>
            <a:ext cx="1354934" cy="1069200"/>
          </a:xfrm>
          <a:prstGeom prst="rect">
            <a:avLst/>
          </a:prstGeom>
          <a:ln>
            <a:solidFill>
              <a:srgbClr val="45B6CB"/>
            </a:solidFill>
          </a:ln>
        </p:spPr>
      </p:pic>
      <p:pic>
        <p:nvPicPr>
          <p:cNvPr id="40" name="Grafik 39">
            <a:extLst>
              <a:ext uri="{FF2B5EF4-FFF2-40B4-BE49-F238E27FC236}">
                <a16:creationId xmlns:a16="http://schemas.microsoft.com/office/drawing/2014/main" id="{807FF0F1-9386-5C4C-75FC-C13F5D7BF941}"/>
              </a:ext>
            </a:extLst>
          </p:cNvPr>
          <p:cNvPicPr>
            <a:picLocks noChangeAspect="1"/>
          </p:cNvPicPr>
          <p:nvPr/>
        </p:nvPicPr>
        <p:blipFill>
          <a:blip r:embed="rId17"/>
          <a:stretch>
            <a:fillRect/>
          </a:stretch>
        </p:blipFill>
        <p:spPr>
          <a:xfrm>
            <a:off x="7073150" y="4976333"/>
            <a:ext cx="1354934" cy="1069200"/>
          </a:xfrm>
          <a:prstGeom prst="rect">
            <a:avLst/>
          </a:prstGeom>
          <a:ln>
            <a:solidFill>
              <a:srgbClr val="45B6CB"/>
            </a:solidFill>
          </a:ln>
        </p:spPr>
      </p:pic>
      <p:sp>
        <p:nvSpPr>
          <p:cNvPr id="4" name="Abgerundetes Rechteck 3">
            <a:extLst>
              <a:ext uri="{FF2B5EF4-FFF2-40B4-BE49-F238E27FC236}">
                <a16:creationId xmlns:a16="http://schemas.microsoft.com/office/drawing/2014/main" id="{C2DCF693-A76E-05C5-B7A3-4BD6EC48F538}"/>
              </a:ext>
            </a:extLst>
          </p:cNvPr>
          <p:cNvSpPr/>
          <p:nvPr/>
        </p:nvSpPr>
        <p:spPr>
          <a:xfrm rot="19056521">
            <a:off x="1546061" y="2649760"/>
            <a:ext cx="2537647" cy="486136"/>
          </a:xfrm>
          <a:prstGeom prst="roundRect">
            <a:avLst/>
          </a:prstGeom>
          <a:solidFill>
            <a:srgbClr val="327A86"/>
          </a:solidFill>
          <a:ln>
            <a:solidFill>
              <a:srgbClr val="45B6C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latin typeface="Arial" panose="020B0604020202020204" pitchFamily="34" charset="0"/>
                <a:cs typeface="Arial" panose="020B0604020202020204" pitchFamily="34" charset="0"/>
              </a:rPr>
              <a:t>ordinal</a:t>
            </a:r>
          </a:p>
        </p:txBody>
      </p:sp>
      <p:sp>
        <p:nvSpPr>
          <p:cNvPr id="8" name="Abgerundetes Rechteck 7">
            <a:extLst>
              <a:ext uri="{FF2B5EF4-FFF2-40B4-BE49-F238E27FC236}">
                <a16:creationId xmlns:a16="http://schemas.microsoft.com/office/drawing/2014/main" id="{37DFD2F0-7092-9242-F811-9CBE6B1174FF}"/>
              </a:ext>
            </a:extLst>
          </p:cNvPr>
          <p:cNvSpPr/>
          <p:nvPr/>
        </p:nvSpPr>
        <p:spPr>
          <a:xfrm rot="19056521">
            <a:off x="7485129" y="2635365"/>
            <a:ext cx="2537647" cy="486136"/>
          </a:xfrm>
          <a:prstGeom prst="roundRect">
            <a:avLst/>
          </a:prstGeom>
          <a:solidFill>
            <a:srgbClr val="327A86"/>
          </a:solidFill>
          <a:ln>
            <a:solidFill>
              <a:srgbClr val="45B6C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latin typeface="Arial" panose="020B0604020202020204" pitchFamily="34" charset="0"/>
                <a:cs typeface="Arial" panose="020B0604020202020204" pitchFamily="34" charset="0"/>
              </a:rPr>
              <a:t>kardinal</a:t>
            </a:r>
          </a:p>
        </p:txBody>
      </p:sp>
      <p:sp>
        <p:nvSpPr>
          <p:cNvPr id="10" name="Abgerundetes Rechteck 9">
            <a:extLst>
              <a:ext uri="{FF2B5EF4-FFF2-40B4-BE49-F238E27FC236}">
                <a16:creationId xmlns:a16="http://schemas.microsoft.com/office/drawing/2014/main" id="{005CE517-6D65-517A-28F3-C650232F1588}"/>
              </a:ext>
            </a:extLst>
          </p:cNvPr>
          <p:cNvSpPr/>
          <p:nvPr/>
        </p:nvSpPr>
        <p:spPr>
          <a:xfrm rot="19056521">
            <a:off x="4995335" y="5075633"/>
            <a:ext cx="2537647" cy="486136"/>
          </a:xfrm>
          <a:prstGeom prst="roundRect">
            <a:avLst/>
          </a:prstGeom>
          <a:solidFill>
            <a:srgbClr val="327A86"/>
          </a:solidFill>
          <a:ln>
            <a:solidFill>
              <a:srgbClr val="45B6C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latin typeface="Arial" panose="020B0604020202020204" pitchFamily="34" charset="0"/>
                <a:cs typeface="Arial" panose="020B0604020202020204" pitchFamily="34" charset="0"/>
              </a:rPr>
              <a:t>kardinal</a:t>
            </a:r>
          </a:p>
        </p:txBody>
      </p:sp>
    </p:spTree>
    <p:extLst>
      <p:ext uri="{BB962C8B-B14F-4D97-AF65-F5344CB8AC3E}">
        <p14:creationId xmlns:p14="http://schemas.microsoft.com/office/powerpoint/2010/main" val="10958047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FD720C4-C8A1-9FB5-7900-EA1BDBF6FD19}"/>
              </a:ext>
            </a:extLst>
          </p:cNvPr>
          <p:cNvSpPr>
            <a:spLocks noGrp="1"/>
          </p:cNvSpPr>
          <p:nvPr>
            <p:ph type="title"/>
          </p:nvPr>
        </p:nvSpPr>
        <p:spPr/>
        <p:txBody>
          <a:bodyPr>
            <a:noAutofit/>
          </a:bodyPr>
          <a:lstStyle/>
          <a:p>
            <a:r>
              <a:rPr lang="de-DE" sz="2400" dirty="0"/>
              <a:t>Die Zahlen bis 1000 mit </a:t>
            </a:r>
            <a:r>
              <a:rPr lang="de-DE" sz="2400" dirty="0" err="1"/>
              <a:t>divomath</a:t>
            </a:r>
            <a:r>
              <a:rPr lang="de-DE" sz="2400" dirty="0"/>
              <a:t> erkunden</a:t>
            </a:r>
          </a:p>
        </p:txBody>
      </p:sp>
      <p:sp>
        <p:nvSpPr>
          <p:cNvPr id="10" name="Textplatzhalter 9">
            <a:extLst>
              <a:ext uri="{FF2B5EF4-FFF2-40B4-BE49-F238E27FC236}">
                <a16:creationId xmlns:a16="http://schemas.microsoft.com/office/drawing/2014/main" id="{F8CA5135-AF4F-7B8C-BCDC-83F084206882}"/>
              </a:ext>
            </a:extLst>
          </p:cNvPr>
          <p:cNvSpPr>
            <a:spLocks noGrp="1"/>
          </p:cNvSpPr>
          <p:nvPr>
            <p:ph type="body" sz="quarter" idx="14"/>
          </p:nvPr>
        </p:nvSpPr>
        <p:spPr/>
        <p:txBody>
          <a:bodyPr/>
          <a:lstStyle/>
          <a:p>
            <a:endParaRPr lang="de-DE"/>
          </a:p>
        </p:txBody>
      </p:sp>
      <p:pic>
        <p:nvPicPr>
          <p:cNvPr id="9" name="Grafik 8">
            <a:extLst>
              <a:ext uri="{FF2B5EF4-FFF2-40B4-BE49-F238E27FC236}">
                <a16:creationId xmlns:a16="http://schemas.microsoft.com/office/drawing/2014/main" id="{12430D0F-B81A-9738-D902-D616F18A0D3E}"/>
              </a:ext>
            </a:extLst>
          </p:cNvPr>
          <p:cNvPicPr>
            <a:picLocks noChangeAspect="1"/>
          </p:cNvPicPr>
          <p:nvPr/>
        </p:nvPicPr>
        <p:blipFill>
          <a:blip r:embed="rId3"/>
          <a:stretch>
            <a:fillRect/>
          </a:stretch>
        </p:blipFill>
        <p:spPr>
          <a:xfrm>
            <a:off x="2118416" y="3060292"/>
            <a:ext cx="1353996" cy="1068459"/>
          </a:xfrm>
          <a:prstGeom prst="rect">
            <a:avLst/>
          </a:prstGeom>
          <a:ln>
            <a:solidFill>
              <a:srgbClr val="45B6CB"/>
            </a:solidFill>
          </a:ln>
        </p:spPr>
      </p:pic>
      <p:pic>
        <p:nvPicPr>
          <p:cNvPr id="24" name="Grafik 23">
            <a:extLst>
              <a:ext uri="{FF2B5EF4-FFF2-40B4-BE49-F238E27FC236}">
                <a16:creationId xmlns:a16="http://schemas.microsoft.com/office/drawing/2014/main" id="{07CC7DD2-1844-7751-9FD2-6DB332BF4698}"/>
              </a:ext>
            </a:extLst>
          </p:cNvPr>
          <p:cNvPicPr>
            <a:picLocks noChangeAspect="1"/>
          </p:cNvPicPr>
          <p:nvPr/>
        </p:nvPicPr>
        <p:blipFill>
          <a:blip r:embed="rId4"/>
          <a:stretch>
            <a:fillRect/>
          </a:stretch>
        </p:blipFill>
        <p:spPr>
          <a:xfrm>
            <a:off x="8921653" y="3059551"/>
            <a:ext cx="1354934" cy="1069200"/>
          </a:xfrm>
          <a:prstGeom prst="rect">
            <a:avLst/>
          </a:prstGeom>
          <a:ln>
            <a:solidFill>
              <a:srgbClr val="45B6CB"/>
            </a:solidFill>
          </a:ln>
        </p:spPr>
      </p:pic>
      <p:pic>
        <p:nvPicPr>
          <p:cNvPr id="28" name="Grafik 27">
            <a:extLst>
              <a:ext uri="{FF2B5EF4-FFF2-40B4-BE49-F238E27FC236}">
                <a16:creationId xmlns:a16="http://schemas.microsoft.com/office/drawing/2014/main" id="{69535E2D-6BDB-2269-5517-813FB673CF9C}"/>
              </a:ext>
            </a:extLst>
          </p:cNvPr>
          <p:cNvPicPr>
            <a:picLocks noChangeAspect="1"/>
          </p:cNvPicPr>
          <p:nvPr/>
        </p:nvPicPr>
        <p:blipFill>
          <a:blip r:embed="rId5"/>
          <a:stretch>
            <a:fillRect/>
          </a:stretch>
        </p:blipFill>
        <p:spPr>
          <a:xfrm>
            <a:off x="8921653" y="4972118"/>
            <a:ext cx="1354934" cy="1069200"/>
          </a:xfrm>
          <a:prstGeom prst="rect">
            <a:avLst/>
          </a:prstGeom>
          <a:ln>
            <a:solidFill>
              <a:srgbClr val="45B6CB"/>
            </a:solidFill>
          </a:ln>
        </p:spPr>
      </p:pic>
      <p:sp>
        <p:nvSpPr>
          <p:cNvPr id="4" name="Abgerundetes Rechteck 3">
            <a:extLst>
              <a:ext uri="{FF2B5EF4-FFF2-40B4-BE49-F238E27FC236}">
                <a16:creationId xmlns:a16="http://schemas.microsoft.com/office/drawing/2014/main" id="{C2DCF693-A76E-05C5-B7A3-4BD6EC48F538}"/>
              </a:ext>
            </a:extLst>
          </p:cNvPr>
          <p:cNvSpPr/>
          <p:nvPr/>
        </p:nvSpPr>
        <p:spPr>
          <a:xfrm>
            <a:off x="1487364" y="1743395"/>
            <a:ext cx="2537647" cy="486136"/>
          </a:xfrm>
          <a:prstGeom prst="roundRect">
            <a:avLst/>
          </a:prstGeom>
          <a:solidFill>
            <a:srgbClr val="327A86"/>
          </a:solidFill>
          <a:ln>
            <a:solidFill>
              <a:srgbClr val="45B6C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latin typeface="Arial" panose="020B0604020202020204" pitchFamily="34" charset="0"/>
                <a:cs typeface="Arial" panose="020B0604020202020204" pitchFamily="34" charset="0"/>
              </a:rPr>
              <a:t>ordinal</a:t>
            </a:r>
          </a:p>
        </p:txBody>
      </p:sp>
      <p:sp>
        <p:nvSpPr>
          <p:cNvPr id="8" name="Abgerundetes Rechteck 7">
            <a:extLst>
              <a:ext uri="{FF2B5EF4-FFF2-40B4-BE49-F238E27FC236}">
                <a16:creationId xmlns:a16="http://schemas.microsoft.com/office/drawing/2014/main" id="{37DFD2F0-7092-9242-F811-9CBE6B1174FF}"/>
              </a:ext>
            </a:extLst>
          </p:cNvPr>
          <p:cNvSpPr/>
          <p:nvPr/>
        </p:nvSpPr>
        <p:spPr>
          <a:xfrm>
            <a:off x="8330297" y="1730048"/>
            <a:ext cx="2537647" cy="486136"/>
          </a:xfrm>
          <a:prstGeom prst="roundRect">
            <a:avLst/>
          </a:prstGeom>
          <a:solidFill>
            <a:srgbClr val="327A86"/>
          </a:solidFill>
          <a:ln>
            <a:solidFill>
              <a:srgbClr val="45B6C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latin typeface="Arial" panose="020B0604020202020204" pitchFamily="34" charset="0"/>
                <a:cs typeface="Arial" panose="020B0604020202020204" pitchFamily="34" charset="0"/>
              </a:rPr>
              <a:t>kardinal</a:t>
            </a:r>
          </a:p>
        </p:txBody>
      </p:sp>
      <p:sp>
        <p:nvSpPr>
          <p:cNvPr id="2" name="Textfeld 1">
            <a:extLst>
              <a:ext uri="{FF2B5EF4-FFF2-40B4-BE49-F238E27FC236}">
                <a16:creationId xmlns:a16="http://schemas.microsoft.com/office/drawing/2014/main" id="{1B50B023-EC2C-97AD-08F6-C059A18DEDE2}"/>
              </a:ext>
            </a:extLst>
          </p:cNvPr>
          <p:cNvSpPr txBox="1"/>
          <p:nvPr/>
        </p:nvSpPr>
        <p:spPr>
          <a:xfrm>
            <a:off x="3304722" y="1100485"/>
            <a:ext cx="5582555" cy="323165"/>
          </a:xfrm>
          <a:prstGeom prst="rect">
            <a:avLst/>
          </a:prstGeom>
          <a:noFill/>
        </p:spPr>
        <p:txBody>
          <a:bodyPr wrap="square" rtlCol="0">
            <a:spAutoFit/>
          </a:bodyPr>
          <a:lstStyle/>
          <a:p>
            <a:pPr algn="ctr"/>
            <a:r>
              <a:rPr lang="de-DE" sz="1500" b="1" dirty="0">
                <a:latin typeface="Arial" panose="020B0604020202020204" pitchFamily="34" charset="0"/>
                <a:cs typeface="Arial" panose="020B0604020202020204" pitchFamily="34" charset="0"/>
              </a:rPr>
              <a:t>Drei zentrale Darstellungsmittel</a:t>
            </a:r>
          </a:p>
        </p:txBody>
      </p:sp>
      <p:sp>
        <p:nvSpPr>
          <p:cNvPr id="6" name="Textfeld 5">
            <a:extLst>
              <a:ext uri="{FF2B5EF4-FFF2-40B4-BE49-F238E27FC236}">
                <a16:creationId xmlns:a16="http://schemas.microsoft.com/office/drawing/2014/main" id="{8314FB1E-A611-EE50-4035-438F64F99ABF}"/>
              </a:ext>
            </a:extLst>
          </p:cNvPr>
          <p:cNvSpPr txBox="1"/>
          <p:nvPr/>
        </p:nvSpPr>
        <p:spPr>
          <a:xfrm>
            <a:off x="1447139" y="2387693"/>
            <a:ext cx="2676001" cy="323165"/>
          </a:xfrm>
          <a:prstGeom prst="rect">
            <a:avLst/>
          </a:prstGeom>
          <a:noFill/>
        </p:spPr>
        <p:txBody>
          <a:bodyPr wrap="square" rtlCol="0">
            <a:spAutoFit/>
          </a:bodyPr>
          <a:lstStyle/>
          <a:p>
            <a:pPr algn="ctr"/>
            <a:r>
              <a:rPr lang="de-DE" sz="1500" dirty="0">
                <a:latin typeface="Arial" panose="020B0604020202020204" pitchFamily="34" charset="0"/>
                <a:cs typeface="Arial" panose="020B0604020202020204" pitchFamily="34" charset="0"/>
              </a:rPr>
              <a:t>Der Zahlenstrahl</a:t>
            </a:r>
            <a:endParaRPr lang="de-DE" sz="1500" b="1" dirty="0">
              <a:latin typeface="Arial" panose="020B0604020202020204" pitchFamily="34" charset="0"/>
              <a:cs typeface="Arial" panose="020B0604020202020204" pitchFamily="34" charset="0"/>
            </a:endParaRPr>
          </a:p>
        </p:txBody>
      </p:sp>
      <p:sp>
        <p:nvSpPr>
          <p:cNvPr id="11" name="Textfeld 10">
            <a:extLst>
              <a:ext uri="{FF2B5EF4-FFF2-40B4-BE49-F238E27FC236}">
                <a16:creationId xmlns:a16="http://schemas.microsoft.com/office/drawing/2014/main" id="{5F14FAAF-D188-C252-B74B-AC9CA011671E}"/>
              </a:ext>
            </a:extLst>
          </p:cNvPr>
          <p:cNvSpPr txBox="1"/>
          <p:nvPr/>
        </p:nvSpPr>
        <p:spPr>
          <a:xfrm>
            <a:off x="8261119" y="2387693"/>
            <a:ext cx="2676001" cy="323165"/>
          </a:xfrm>
          <a:prstGeom prst="rect">
            <a:avLst/>
          </a:prstGeom>
          <a:noFill/>
        </p:spPr>
        <p:txBody>
          <a:bodyPr wrap="square" rtlCol="0">
            <a:spAutoFit/>
          </a:bodyPr>
          <a:lstStyle/>
          <a:p>
            <a:pPr algn="ctr"/>
            <a:r>
              <a:rPr lang="de-DE" sz="1500" dirty="0">
                <a:latin typeface="Arial" panose="020B0604020202020204" pitchFamily="34" charset="0"/>
                <a:cs typeface="Arial" panose="020B0604020202020204" pitchFamily="34" charset="0"/>
              </a:rPr>
              <a:t>Das Würfelmaterial</a:t>
            </a:r>
          </a:p>
        </p:txBody>
      </p:sp>
      <p:sp>
        <p:nvSpPr>
          <p:cNvPr id="12" name="Textfeld 11">
            <a:extLst>
              <a:ext uri="{FF2B5EF4-FFF2-40B4-BE49-F238E27FC236}">
                <a16:creationId xmlns:a16="http://schemas.microsoft.com/office/drawing/2014/main" id="{3453379A-1F21-4DFB-EECF-C46EE57E2921}"/>
              </a:ext>
            </a:extLst>
          </p:cNvPr>
          <p:cNvSpPr txBox="1"/>
          <p:nvPr/>
        </p:nvSpPr>
        <p:spPr>
          <a:xfrm>
            <a:off x="7838630" y="4388852"/>
            <a:ext cx="3520978" cy="323165"/>
          </a:xfrm>
          <a:prstGeom prst="rect">
            <a:avLst/>
          </a:prstGeom>
          <a:noFill/>
        </p:spPr>
        <p:txBody>
          <a:bodyPr wrap="square" rtlCol="0">
            <a:spAutoFit/>
          </a:bodyPr>
          <a:lstStyle/>
          <a:p>
            <a:pPr algn="ctr"/>
            <a:r>
              <a:rPr lang="de-DE" sz="1500" dirty="0">
                <a:latin typeface="Arial" panose="020B0604020202020204" pitchFamily="34" charset="0"/>
                <a:cs typeface="Arial" panose="020B0604020202020204" pitchFamily="34" charset="0"/>
              </a:rPr>
              <a:t>Die Plättchen an der Stellentafel</a:t>
            </a:r>
          </a:p>
        </p:txBody>
      </p:sp>
      <p:sp>
        <p:nvSpPr>
          <p:cNvPr id="14" name="Abgerundetes Rechteck 13">
            <a:extLst>
              <a:ext uri="{FF2B5EF4-FFF2-40B4-BE49-F238E27FC236}">
                <a16:creationId xmlns:a16="http://schemas.microsoft.com/office/drawing/2014/main" id="{F6C237F1-8807-5AB3-4B6F-3FDA25C582C8}"/>
              </a:ext>
            </a:extLst>
          </p:cNvPr>
          <p:cNvSpPr/>
          <p:nvPr/>
        </p:nvSpPr>
        <p:spPr>
          <a:xfrm>
            <a:off x="8162377" y="1470948"/>
            <a:ext cx="2948399" cy="4740667"/>
          </a:xfrm>
          <a:prstGeom prst="roundRect">
            <a:avLst/>
          </a:prstGeom>
          <a:noFill/>
          <a:ln w="28575">
            <a:solidFill>
              <a:srgbClr val="327A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16953242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FD720C4-C8A1-9FB5-7900-EA1BDBF6FD19}"/>
              </a:ext>
            </a:extLst>
          </p:cNvPr>
          <p:cNvSpPr>
            <a:spLocks noGrp="1"/>
          </p:cNvSpPr>
          <p:nvPr>
            <p:ph type="title"/>
          </p:nvPr>
        </p:nvSpPr>
        <p:spPr/>
        <p:txBody>
          <a:bodyPr>
            <a:noAutofit/>
          </a:bodyPr>
          <a:lstStyle/>
          <a:p>
            <a:r>
              <a:rPr lang="de-DE" sz="2400" dirty="0"/>
              <a:t>Die Zahlen bis 1000 mit </a:t>
            </a:r>
            <a:r>
              <a:rPr lang="de-DE" sz="2400" dirty="0" err="1"/>
              <a:t>divomath</a:t>
            </a:r>
            <a:r>
              <a:rPr lang="de-DE" sz="2400" dirty="0"/>
              <a:t> erkunden</a:t>
            </a:r>
          </a:p>
        </p:txBody>
      </p:sp>
      <p:sp>
        <p:nvSpPr>
          <p:cNvPr id="10" name="Textplatzhalter 9">
            <a:extLst>
              <a:ext uri="{FF2B5EF4-FFF2-40B4-BE49-F238E27FC236}">
                <a16:creationId xmlns:a16="http://schemas.microsoft.com/office/drawing/2014/main" id="{6A681092-8090-29C5-623E-4F6A26EE9AC2}"/>
              </a:ext>
            </a:extLst>
          </p:cNvPr>
          <p:cNvSpPr>
            <a:spLocks noGrp="1"/>
          </p:cNvSpPr>
          <p:nvPr>
            <p:ph type="body" sz="quarter" idx="14"/>
          </p:nvPr>
        </p:nvSpPr>
        <p:spPr/>
        <p:txBody>
          <a:bodyPr/>
          <a:lstStyle/>
          <a:p>
            <a:endParaRPr lang="de-DE"/>
          </a:p>
        </p:txBody>
      </p:sp>
      <p:pic>
        <p:nvPicPr>
          <p:cNvPr id="24" name="Grafik 23">
            <a:extLst>
              <a:ext uri="{FF2B5EF4-FFF2-40B4-BE49-F238E27FC236}">
                <a16:creationId xmlns:a16="http://schemas.microsoft.com/office/drawing/2014/main" id="{07CC7DD2-1844-7751-9FD2-6DB332BF4698}"/>
              </a:ext>
            </a:extLst>
          </p:cNvPr>
          <p:cNvPicPr>
            <a:picLocks noChangeAspect="1"/>
          </p:cNvPicPr>
          <p:nvPr/>
        </p:nvPicPr>
        <p:blipFill>
          <a:blip r:embed="rId3"/>
          <a:stretch>
            <a:fillRect/>
          </a:stretch>
        </p:blipFill>
        <p:spPr>
          <a:xfrm>
            <a:off x="1259612" y="2854599"/>
            <a:ext cx="1354934" cy="1069200"/>
          </a:xfrm>
          <a:prstGeom prst="rect">
            <a:avLst/>
          </a:prstGeom>
          <a:ln>
            <a:solidFill>
              <a:srgbClr val="45B6CB"/>
            </a:solidFill>
          </a:ln>
        </p:spPr>
      </p:pic>
      <p:pic>
        <p:nvPicPr>
          <p:cNvPr id="28" name="Grafik 27">
            <a:extLst>
              <a:ext uri="{FF2B5EF4-FFF2-40B4-BE49-F238E27FC236}">
                <a16:creationId xmlns:a16="http://schemas.microsoft.com/office/drawing/2014/main" id="{69535E2D-6BDB-2269-5517-813FB673CF9C}"/>
              </a:ext>
            </a:extLst>
          </p:cNvPr>
          <p:cNvPicPr>
            <a:picLocks noChangeAspect="1"/>
          </p:cNvPicPr>
          <p:nvPr/>
        </p:nvPicPr>
        <p:blipFill>
          <a:blip r:embed="rId4"/>
          <a:stretch>
            <a:fillRect/>
          </a:stretch>
        </p:blipFill>
        <p:spPr>
          <a:xfrm>
            <a:off x="1259612" y="4767166"/>
            <a:ext cx="1354934" cy="1069200"/>
          </a:xfrm>
          <a:prstGeom prst="rect">
            <a:avLst/>
          </a:prstGeom>
          <a:ln>
            <a:solidFill>
              <a:srgbClr val="45B6CB"/>
            </a:solidFill>
          </a:ln>
        </p:spPr>
      </p:pic>
      <p:sp>
        <p:nvSpPr>
          <p:cNvPr id="8" name="Abgerundetes Rechteck 7">
            <a:extLst>
              <a:ext uri="{FF2B5EF4-FFF2-40B4-BE49-F238E27FC236}">
                <a16:creationId xmlns:a16="http://schemas.microsoft.com/office/drawing/2014/main" id="{37DFD2F0-7092-9242-F811-9CBE6B1174FF}"/>
              </a:ext>
            </a:extLst>
          </p:cNvPr>
          <p:cNvSpPr/>
          <p:nvPr/>
        </p:nvSpPr>
        <p:spPr>
          <a:xfrm>
            <a:off x="668256" y="1525096"/>
            <a:ext cx="2537647" cy="486136"/>
          </a:xfrm>
          <a:prstGeom prst="roundRect">
            <a:avLst/>
          </a:prstGeom>
          <a:solidFill>
            <a:srgbClr val="327A86"/>
          </a:solidFill>
          <a:ln>
            <a:solidFill>
              <a:srgbClr val="45B6C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latin typeface="Arial" panose="020B0604020202020204" pitchFamily="34" charset="0"/>
                <a:cs typeface="Arial" panose="020B0604020202020204" pitchFamily="34" charset="0"/>
              </a:rPr>
              <a:t>kardinal</a:t>
            </a:r>
          </a:p>
        </p:txBody>
      </p:sp>
      <p:sp>
        <p:nvSpPr>
          <p:cNvPr id="11" name="Textfeld 10">
            <a:extLst>
              <a:ext uri="{FF2B5EF4-FFF2-40B4-BE49-F238E27FC236}">
                <a16:creationId xmlns:a16="http://schemas.microsoft.com/office/drawing/2014/main" id="{5F14FAAF-D188-C252-B74B-AC9CA011671E}"/>
              </a:ext>
            </a:extLst>
          </p:cNvPr>
          <p:cNvSpPr txBox="1"/>
          <p:nvPr/>
        </p:nvSpPr>
        <p:spPr>
          <a:xfrm>
            <a:off x="599078" y="2182741"/>
            <a:ext cx="2676001" cy="323165"/>
          </a:xfrm>
          <a:prstGeom prst="rect">
            <a:avLst/>
          </a:prstGeom>
          <a:noFill/>
        </p:spPr>
        <p:txBody>
          <a:bodyPr wrap="square" rtlCol="0">
            <a:spAutoFit/>
          </a:bodyPr>
          <a:lstStyle/>
          <a:p>
            <a:pPr algn="ctr"/>
            <a:r>
              <a:rPr lang="de-DE" sz="1500" dirty="0">
                <a:latin typeface="Arial" panose="020B0604020202020204" pitchFamily="34" charset="0"/>
                <a:cs typeface="Arial" panose="020B0604020202020204" pitchFamily="34" charset="0"/>
              </a:rPr>
              <a:t>Das Würfelmaterial</a:t>
            </a:r>
          </a:p>
        </p:txBody>
      </p:sp>
      <p:sp>
        <p:nvSpPr>
          <p:cNvPr id="12" name="Textfeld 11">
            <a:extLst>
              <a:ext uri="{FF2B5EF4-FFF2-40B4-BE49-F238E27FC236}">
                <a16:creationId xmlns:a16="http://schemas.microsoft.com/office/drawing/2014/main" id="{3453379A-1F21-4DFB-EECF-C46EE57E2921}"/>
              </a:ext>
            </a:extLst>
          </p:cNvPr>
          <p:cNvSpPr txBox="1"/>
          <p:nvPr/>
        </p:nvSpPr>
        <p:spPr>
          <a:xfrm>
            <a:off x="176589" y="4183900"/>
            <a:ext cx="3520978" cy="323165"/>
          </a:xfrm>
          <a:prstGeom prst="rect">
            <a:avLst/>
          </a:prstGeom>
          <a:noFill/>
        </p:spPr>
        <p:txBody>
          <a:bodyPr wrap="square" rtlCol="0">
            <a:spAutoFit/>
          </a:bodyPr>
          <a:lstStyle/>
          <a:p>
            <a:pPr algn="ctr"/>
            <a:r>
              <a:rPr lang="de-DE" sz="1500" dirty="0">
                <a:latin typeface="Arial" panose="020B0604020202020204" pitchFamily="34" charset="0"/>
                <a:cs typeface="Arial" panose="020B0604020202020204" pitchFamily="34" charset="0"/>
              </a:rPr>
              <a:t>Die Plättchen an der Stellentafel</a:t>
            </a:r>
          </a:p>
        </p:txBody>
      </p:sp>
      <p:sp>
        <p:nvSpPr>
          <p:cNvPr id="14" name="Abgerundetes Rechteck 13">
            <a:extLst>
              <a:ext uri="{FF2B5EF4-FFF2-40B4-BE49-F238E27FC236}">
                <a16:creationId xmlns:a16="http://schemas.microsoft.com/office/drawing/2014/main" id="{F6C237F1-8807-5AB3-4B6F-3FDA25C582C8}"/>
              </a:ext>
            </a:extLst>
          </p:cNvPr>
          <p:cNvSpPr/>
          <p:nvPr/>
        </p:nvSpPr>
        <p:spPr>
          <a:xfrm>
            <a:off x="468804" y="1265996"/>
            <a:ext cx="2948399" cy="4740667"/>
          </a:xfrm>
          <a:prstGeom prst="roundRect">
            <a:avLst/>
          </a:prstGeom>
          <a:noFill/>
          <a:ln w="28575">
            <a:solidFill>
              <a:srgbClr val="327A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extfeld 1">
            <a:extLst>
              <a:ext uri="{FF2B5EF4-FFF2-40B4-BE49-F238E27FC236}">
                <a16:creationId xmlns:a16="http://schemas.microsoft.com/office/drawing/2014/main" id="{3F5CB07E-5AA6-7604-C757-FB5C8191FF0F}"/>
              </a:ext>
            </a:extLst>
          </p:cNvPr>
          <p:cNvSpPr txBox="1"/>
          <p:nvPr/>
        </p:nvSpPr>
        <p:spPr>
          <a:xfrm>
            <a:off x="4673336" y="2577600"/>
            <a:ext cx="7342075" cy="553998"/>
          </a:xfrm>
          <a:prstGeom prst="rect">
            <a:avLst/>
          </a:prstGeom>
          <a:noFill/>
        </p:spPr>
        <p:txBody>
          <a:bodyPr wrap="square" rtlCol="0">
            <a:spAutoFit/>
          </a:bodyPr>
          <a:lstStyle/>
          <a:p>
            <a:pPr algn="ctr"/>
            <a:r>
              <a:rPr lang="de-DE" sz="1500" dirty="0">
                <a:latin typeface="Arial" panose="020B0604020202020204" pitchFamily="34" charset="0"/>
                <a:cs typeface="Arial" panose="020B0604020202020204" pitchFamily="34" charset="0"/>
              </a:rPr>
              <a:t>Die Zahlen bis 1000 erkunden / </a:t>
            </a:r>
          </a:p>
          <a:p>
            <a:pPr algn="ctr"/>
            <a:r>
              <a:rPr lang="de-DE" sz="1500" b="1" dirty="0">
                <a:latin typeface="Arial" panose="020B0604020202020204" pitchFamily="34" charset="0"/>
                <a:cs typeface="Arial" panose="020B0604020202020204" pitchFamily="34" charset="0"/>
              </a:rPr>
              <a:t>Entdeckungen am Würfelmaterial und an der Stellentafel mit Plättchen machen</a:t>
            </a:r>
          </a:p>
        </p:txBody>
      </p:sp>
      <p:pic>
        <p:nvPicPr>
          <p:cNvPr id="4" name="Grafik 3">
            <a:extLst>
              <a:ext uri="{FF2B5EF4-FFF2-40B4-BE49-F238E27FC236}">
                <a16:creationId xmlns:a16="http://schemas.microsoft.com/office/drawing/2014/main" id="{572C5DAB-2D8B-401F-F802-313053EC2736}"/>
              </a:ext>
            </a:extLst>
          </p:cNvPr>
          <p:cNvPicPr>
            <a:picLocks noChangeAspect="1"/>
          </p:cNvPicPr>
          <p:nvPr/>
        </p:nvPicPr>
        <p:blipFill>
          <a:blip r:embed="rId5"/>
          <a:stretch>
            <a:fillRect/>
          </a:stretch>
        </p:blipFill>
        <p:spPr>
          <a:xfrm>
            <a:off x="6180448" y="3204715"/>
            <a:ext cx="1354934" cy="1069200"/>
          </a:xfrm>
          <a:prstGeom prst="rect">
            <a:avLst/>
          </a:prstGeom>
          <a:ln>
            <a:solidFill>
              <a:srgbClr val="45B6CB"/>
            </a:solidFill>
          </a:ln>
        </p:spPr>
      </p:pic>
      <p:pic>
        <p:nvPicPr>
          <p:cNvPr id="6" name="Grafik 5">
            <a:extLst>
              <a:ext uri="{FF2B5EF4-FFF2-40B4-BE49-F238E27FC236}">
                <a16:creationId xmlns:a16="http://schemas.microsoft.com/office/drawing/2014/main" id="{F76E363D-464F-410B-C82C-7E3472BB7157}"/>
              </a:ext>
            </a:extLst>
          </p:cNvPr>
          <p:cNvPicPr>
            <a:picLocks noChangeAspect="1"/>
          </p:cNvPicPr>
          <p:nvPr/>
        </p:nvPicPr>
        <p:blipFill>
          <a:blip r:embed="rId6"/>
          <a:stretch>
            <a:fillRect/>
          </a:stretch>
        </p:blipFill>
        <p:spPr>
          <a:xfrm>
            <a:off x="7666906" y="3204715"/>
            <a:ext cx="1354934" cy="1069200"/>
          </a:xfrm>
          <a:prstGeom prst="rect">
            <a:avLst/>
          </a:prstGeom>
          <a:ln>
            <a:solidFill>
              <a:srgbClr val="45B6CB"/>
            </a:solidFill>
          </a:ln>
        </p:spPr>
      </p:pic>
      <p:pic>
        <p:nvPicPr>
          <p:cNvPr id="9" name="Grafik 8">
            <a:extLst>
              <a:ext uri="{FF2B5EF4-FFF2-40B4-BE49-F238E27FC236}">
                <a16:creationId xmlns:a16="http://schemas.microsoft.com/office/drawing/2014/main" id="{6FA03166-D4E2-BD79-E931-D477229B36A0}"/>
              </a:ext>
            </a:extLst>
          </p:cNvPr>
          <p:cNvPicPr>
            <a:picLocks noChangeAspect="1"/>
          </p:cNvPicPr>
          <p:nvPr/>
        </p:nvPicPr>
        <p:blipFill>
          <a:blip r:embed="rId7"/>
          <a:stretch>
            <a:fillRect/>
          </a:stretch>
        </p:blipFill>
        <p:spPr>
          <a:xfrm>
            <a:off x="9153364" y="3204715"/>
            <a:ext cx="1354934" cy="1069200"/>
          </a:xfrm>
          <a:prstGeom prst="rect">
            <a:avLst/>
          </a:prstGeom>
          <a:ln>
            <a:solidFill>
              <a:srgbClr val="45B6CB"/>
            </a:solidFill>
          </a:ln>
        </p:spPr>
      </p:pic>
      <p:sp>
        <p:nvSpPr>
          <p:cNvPr id="21" name="Abgerundetes Rechteck 20">
            <a:extLst>
              <a:ext uri="{FF2B5EF4-FFF2-40B4-BE49-F238E27FC236}">
                <a16:creationId xmlns:a16="http://schemas.microsoft.com/office/drawing/2014/main" id="{042CEBD0-3811-9CAB-0E2D-208E458862CA}"/>
              </a:ext>
            </a:extLst>
          </p:cNvPr>
          <p:cNvSpPr/>
          <p:nvPr/>
        </p:nvSpPr>
        <p:spPr>
          <a:xfrm>
            <a:off x="4673336" y="2182741"/>
            <a:ext cx="7342075" cy="2584425"/>
          </a:xfrm>
          <a:prstGeom prst="roundRect">
            <a:avLst/>
          </a:prstGeom>
          <a:noFill/>
          <a:ln w="28575">
            <a:solidFill>
              <a:srgbClr val="327A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40059276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bgerundetes Rechteck 13">
            <a:extLst>
              <a:ext uri="{FF2B5EF4-FFF2-40B4-BE49-F238E27FC236}">
                <a16:creationId xmlns:a16="http://schemas.microsoft.com/office/drawing/2014/main" id="{F1176A8C-83E8-2CFB-D56B-4D66D01E2A5B}"/>
              </a:ext>
            </a:extLst>
          </p:cNvPr>
          <p:cNvSpPr/>
          <p:nvPr/>
        </p:nvSpPr>
        <p:spPr>
          <a:xfrm>
            <a:off x="1461898" y="387340"/>
            <a:ext cx="10682497" cy="563333"/>
          </a:xfrm>
          <a:prstGeom prst="roundRect">
            <a:avLst/>
          </a:prstGeom>
          <a:solidFill>
            <a:srgbClr val="9ED4DC">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de-DE" sz="2000" b="1" dirty="0">
                <a:solidFill>
                  <a:schemeClr val="tx1"/>
                </a:solidFill>
                <a:latin typeface="Arial" panose="020B0604020202020204" pitchFamily="34" charset="0"/>
                <a:cs typeface="Arial" panose="020B0604020202020204" pitchFamily="34" charset="0"/>
              </a:rPr>
              <a:t>3. Entdeckungen am Würfelmaterial und an der Stellentafel mit Plättchen machen</a:t>
            </a:r>
          </a:p>
        </p:txBody>
      </p:sp>
      <p:sp>
        <p:nvSpPr>
          <p:cNvPr id="19" name="Textfeld 18">
            <a:extLst>
              <a:ext uri="{FF2B5EF4-FFF2-40B4-BE49-F238E27FC236}">
                <a16:creationId xmlns:a16="http://schemas.microsoft.com/office/drawing/2014/main" id="{686C9535-B838-FA48-B3B5-78243FB7D0B1}"/>
              </a:ext>
            </a:extLst>
          </p:cNvPr>
          <p:cNvSpPr txBox="1"/>
          <p:nvPr/>
        </p:nvSpPr>
        <p:spPr>
          <a:xfrm>
            <a:off x="5013091" y="4116678"/>
            <a:ext cx="2671615" cy="738664"/>
          </a:xfrm>
          <a:prstGeom prst="rect">
            <a:avLst/>
          </a:prstGeom>
          <a:noFill/>
        </p:spPr>
        <p:txBody>
          <a:bodyPr wrap="square">
            <a:spAutoFit/>
          </a:bodyPr>
          <a:lstStyle/>
          <a:p>
            <a:pPr algn="ctr"/>
            <a:r>
              <a:rPr lang="de-DE" sz="1400" i="1" dirty="0">
                <a:solidFill>
                  <a:srgbClr val="069BAE"/>
                </a:solidFill>
                <a:latin typeface="Helvetica" pitchFamily="2" charset="0"/>
              </a:rPr>
              <a:t>Wie verändert sich eine Zahl, wenn ein Plättchen in der Stellentafel verschoben wird?</a:t>
            </a:r>
          </a:p>
        </p:txBody>
      </p:sp>
      <p:sp>
        <p:nvSpPr>
          <p:cNvPr id="20" name="Textfeld 19">
            <a:extLst>
              <a:ext uri="{FF2B5EF4-FFF2-40B4-BE49-F238E27FC236}">
                <a16:creationId xmlns:a16="http://schemas.microsoft.com/office/drawing/2014/main" id="{1AF4FA47-E281-AE36-1010-BF364020B90F}"/>
              </a:ext>
            </a:extLst>
          </p:cNvPr>
          <p:cNvSpPr txBox="1"/>
          <p:nvPr/>
        </p:nvSpPr>
        <p:spPr>
          <a:xfrm>
            <a:off x="772623" y="4116678"/>
            <a:ext cx="3168756" cy="738664"/>
          </a:xfrm>
          <a:prstGeom prst="rect">
            <a:avLst/>
          </a:prstGeom>
          <a:noFill/>
        </p:spPr>
        <p:txBody>
          <a:bodyPr wrap="square">
            <a:spAutoFit/>
          </a:bodyPr>
          <a:lstStyle/>
          <a:p>
            <a:r>
              <a:rPr lang="de-DE" sz="1400" i="1" dirty="0">
                <a:solidFill>
                  <a:srgbClr val="069BAE"/>
                </a:solidFill>
                <a:latin typeface="Helvetica" pitchFamily="2" charset="0"/>
              </a:rPr>
              <a:t>Wie können wir geschickt vorgehen, um möglichst viele Zahlen mit 4 Teilen zu finden?</a:t>
            </a:r>
          </a:p>
        </p:txBody>
      </p:sp>
      <p:sp>
        <p:nvSpPr>
          <p:cNvPr id="21" name="Textfeld 20">
            <a:extLst>
              <a:ext uri="{FF2B5EF4-FFF2-40B4-BE49-F238E27FC236}">
                <a16:creationId xmlns:a16="http://schemas.microsoft.com/office/drawing/2014/main" id="{AA607049-6E33-B562-F0B6-C56C4E39A130}"/>
              </a:ext>
            </a:extLst>
          </p:cNvPr>
          <p:cNvSpPr txBox="1"/>
          <p:nvPr/>
        </p:nvSpPr>
        <p:spPr>
          <a:xfrm>
            <a:off x="8979350" y="4116678"/>
            <a:ext cx="2671615" cy="523220"/>
          </a:xfrm>
          <a:prstGeom prst="rect">
            <a:avLst/>
          </a:prstGeom>
          <a:noFill/>
        </p:spPr>
        <p:txBody>
          <a:bodyPr wrap="square">
            <a:spAutoFit/>
          </a:bodyPr>
          <a:lstStyle/>
          <a:p>
            <a:pPr algn="r"/>
            <a:r>
              <a:rPr lang="de-DE" sz="1400" i="1" dirty="0">
                <a:solidFill>
                  <a:srgbClr val="069BAE"/>
                </a:solidFill>
                <a:latin typeface="Helvetica" pitchFamily="2" charset="0"/>
              </a:rPr>
              <a:t>Wie hängen Zahl und Spiegelzahl zusammen?</a:t>
            </a:r>
          </a:p>
        </p:txBody>
      </p:sp>
      <p:pic>
        <p:nvPicPr>
          <p:cNvPr id="3" name="Grafik 2">
            <a:extLst>
              <a:ext uri="{FF2B5EF4-FFF2-40B4-BE49-F238E27FC236}">
                <a16:creationId xmlns:a16="http://schemas.microsoft.com/office/drawing/2014/main" id="{85D49771-1185-490E-5F4D-019FA60112A7}"/>
              </a:ext>
            </a:extLst>
          </p:cNvPr>
          <p:cNvPicPr>
            <a:picLocks noChangeAspect="1"/>
          </p:cNvPicPr>
          <p:nvPr/>
        </p:nvPicPr>
        <p:blipFill>
          <a:blip r:embed="rId3"/>
          <a:stretch>
            <a:fillRect/>
          </a:stretch>
        </p:blipFill>
        <p:spPr>
          <a:xfrm>
            <a:off x="1046833" y="2195475"/>
            <a:ext cx="2156400" cy="1701650"/>
          </a:xfrm>
          <a:prstGeom prst="rect">
            <a:avLst/>
          </a:prstGeom>
          <a:ln>
            <a:solidFill>
              <a:srgbClr val="45B6CB"/>
            </a:solidFill>
          </a:ln>
        </p:spPr>
      </p:pic>
      <p:pic>
        <p:nvPicPr>
          <p:cNvPr id="4" name="Grafik 3">
            <a:extLst>
              <a:ext uri="{FF2B5EF4-FFF2-40B4-BE49-F238E27FC236}">
                <a16:creationId xmlns:a16="http://schemas.microsoft.com/office/drawing/2014/main" id="{3CCE07D1-2523-E9CC-DBEF-C4227DB0E2AE}"/>
              </a:ext>
            </a:extLst>
          </p:cNvPr>
          <p:cNvPicPr>
            <a:picLocks noChangeAspect="1"/>
          </p:cNvPicPr>
          <p:nvPr/>
        </p:nvPicPr>
        <p:blipFill>
          <a:blip r:embed="rId4"/>
          <a:stretch>
            <a:fillRect/>
          </a:stretch>
        </p:blipFill>
        <p:spPr>
          <a:xfrm>
            <a:off x="5270699" y="2195475"/>
            <a:ext cx="2156400" cy="1701650"/>
          </a:xfrm>
          <a:prstGeom prst="rect">
            <a:avLst/>
          </a:prstGeom>
          <a:ln>
            <a:solidFill>
              <a:srgbClr val="45B6CB"/>
            </a:solidFill>
          </a:ln>
        </p:spPr>
      </p:pic>
      <p:pic>
        <p:nvPicPr>
          <p:cNvPr id="5" name="Grafik 4">
            <a:extLst>
              <a:ext uri="{FF2B5EF4-FFF2-40B4-BE49-F238E27FC236}">
                <a16:creationId xmlns:a16="http://schemas.microsoft.com/office/drawing/2014/main" id="{978C0255-3F77-8B84-24D9-F47A7B8ABBA2}"/>
              </a:ext>
            </a:extLst>
          </p:cNvPr>
          <p:cNvPicPr>
            <a:picLocks noChangeAspect="1"/>
          </p:cNvPicPr>
          <p:nvPr/>
        </p:nvPicPr>
        <p:blipFill>
          <a:blip r:embed="rId5"/>
          <a:stretch>
            <a:fillRect/>
          </a:stretch>
        </p:blipFill>
        <p:spPr>
          <a:xfrm>
            <a:off x="9494565" y="2195475"/>
            <a:ext cx="2156400" cy="1701650"/>
          </a:xfrm>
          <a:prstGeom prst="rect">
            <a:avLst/>
          </a:prstGeom>
          <a:ln>
            <a:solidFill>
              <a:srgbClr val="45B6CB"/>
            </a:solidFill>
          </a:ln>
        </p:spPr>
      </p:pic>
      <p:sp>
        <p:nvSpPr>
          <p:cNvPr id="8" name="Textplatzhalter 7">
            <a:extLst>
              <a:ext uri="{FF2B5EF4-FFF2-40B4-BE49-F238E27FC236}">
                <a16:creationId xmlns:a16="http://schemas.microsoft.com/office/drawing/2014/main" id="{60EEBC06-ED21-7D8D-63E0-AE12FC4B38DB}"/>
              </a:ext>
            </a:extLst>
          </p:cNvPr>
          <p:cNvSpPr>
            <a:spLocks noGrp="1"/>
          </p:cNvSpPr>
          <p:nvPr>
            <p:ph type="body" sz="quarter" idx="14"/>
          </p:nvPr>
        </p:nvSpPr>
        <p:spPr/>
        <p:txBody>
          <a:bodyPr/>
          <a:lstStyle/>
          <a:p>
            <a:endParaRPr lang="de-DE"/>
          </a:p>
        </p:txBody>
      </p:sp>
    </p:spTree>
    <p:extLst>
      <p:ext uri="{BB962C8B-B14F-4D97-AF65-F5344CB8AC3E}">
        <p14:creationId xmlns:p14="http://schemas.microsoft.com/office/powerpoint/2010/main" val="31314380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bgerundetes Rechteck 13">
            <a:extLst>
              <a:ext uri="{FF2B5EF4-FFF2-40B4-BE49-F238E27FC236}">
                <a16:creationId xmlns:a16="http://schemas.microsoft.com/office/drawing/2014/main" id="{F1176A8C-83E8-2CFB-D56B-4D66D01E2A5B}"/>
              </a:ext>
            </a:extLst>
          </p:cNvPr>
          <p:cNvSpPr/>
          <p:nvPr/>
        </p:nvSpPr>
        <p:spPr>
          <a:xfrm>
            <a:off x="1461898" y="387340"/>
            <a:ext cx="10682497" cy="563333"/>
          </a:xfrm>
          <a:prstGeom prst="roundRect">
            <a:avLst/>
          </a:prstGeom>
          <a:solidFill>
            <a:srgbClr val="9ED4DC">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de-DE" sz="2000" b="1" dirty="0">
                <a:solidFill>
                  <a:schemeClr val="tx1"/>
                </a:solidFill>
                <a:latin typeface="Arial" panose="020B0604020202020204" pitchFamily="34" charset="0"/>
                <a:cs typeface="Arial" panose="020B0604020202020204" pitchFamily="34" charset="0"/>
              </a:rPr>
              <a:t>3. Entdeckungen am Würfelmaterial und an der Stellentafel mit Plättchen machen</a:t>
            </a:r>
          </a:p>
        </p:txBody>
      </p:sp>
      <p:sp>
        <p:nvSpPr>
          <p:cNvPr id="21" name="Textfeld 20">
            <a:extLst>
              <a:ext uri="{FF2B5EF4-FFF2-40B4-BE49-F238E27FC236}">
                <a16:creationId xmlns:a16="http://schemas.microsoft.com/office/drawing/2014/main" id="{AA607049-6E33-B562-F0B6-C56C4E39A130}"/>
              </a:ext>
            </a:extLst>
          </p:cNvPr>
          <p:cNvSpPr txBox="1"/>
          <p:nvPr/>
        </p:nvSpPr>
        <p:spPr>
          <a:xfrm>
            <a:off x="383698" y="3256071"/>
            <a:ext cx="2671615" cy="523220"/>
          </a:xfrm>
          <a:prstGeom prst="rect">
            <a:avLst/>
          </a:prstGeom>
          <a:noFill/>
        </p:spPr>
        <p:txBody>
          <a:bodyPr wrap="square">
            <a:spAutoFit/>
          </a:bodyPr>
          <a:lstStyle/>
          <a:p>
            <a:r>
              <a:rPr lang="de-DE" sz="1400" i="1" dirty="0">
                <a:solidFill>
                  <a:srgbClr val="069BAE"/>
                </a:solidFill>
                <a:latin typeface="Helvetica" pitchFamily="2" charset="0"/>
              </a:rPr>
              <a:t>Wie hängen Zahl und Spiegelzahl zusammen?</a:t>
            </a:r>
          </a:p>
        </p:txBody>
      </p:sp>
      <p:pic>
        <p:nvPicPr>
          <p:cNvPr id="5" name="Grafik 4">
            <a:extLst>
              <a:ext uri="{FF2B5EF4-FFF2-40B4-BE49-F238E27FC236}">
                <a16:creationId xmlns:a16="http://schemas.microsoft.com/office/drawing/2014/main" id="{978C0255-3F77-8B84-24D9-F47A7B8ABBA2}"/>
              </a:ext>
            </a:extLst>
          </p:cNvPr>
          <p:cNvPicPr>
            <a:picLocks noChangeAspect="1"/>
          </p:cNvPicPr>
          <p:nvPr/>
        </p:nvPicPr>
        <p:blipFill>
          <a:blip r:embed="rId3"/>
          <a:stretch>
            <a:fillRect/>
          </a:stretch>
        </p:blipFill>
        <p:spPr>
          <a:xfrm>
            <a:off x="383698" y="1514157"/>
            <a:ext cx="2156400" cy="1701650"/>
          </a:xfrm>
          <a:prstGeom prst="rect">
            <a:avLst/>
          </a:prstGeom>
          <a:ln>
            <a:solidFill>
              <a:srgbClr val="45B6CB"/>
            </a:solidFill>
          </a:ln>
        </p:spPr>
      </p:pic>
      <p:pic>
        <p:nvPicPr>
          <p:cNvPr id="7" name="Grafik 6">
            <a:extLst>
              <a:ext uri="{FF2B5EF4-FFF2-40B4-BE49-F238E27FC236}">
                <a16:creationId xmlns:a16="http://schemas.microsoft.com/office/drawing/2014/main" id="{C3A6CD1E-9CD1-76F3-C3F3-B0CC5D4F85A3}"/>
              </a:ext>
            </a:extLst>
          </p:cNvPr>
          <p:cNvPicPr>
            <a:picLocks noChangeAspect="1"/>
          </p:cNvPicPr>
          <p:nvPr/>
        </p:nvPicPr>
        <p:blipFill>
          <a:blip r:embed="rId4"/>
          <a:stretch>
            <a:fillRect/>
          </a:stretch>
        </p:blipFill>
        <p:spPr>
          <a:xfrm>
            <a:off x="3531546" y="1410097"/>
            <a:ext cx="7721600" cy="4546600"/>
          </a:xfrm>
          <a:prstGeom prst="rect">
            <a:avLst/>
          </a:prstGeom>
          <a:ln>
            <a:solidFill>
              <a:srgbClr val="45B6CB"/>
            </a:solidFill>
          </a:ln>
        </p:spPr>
      </p:pic>
      <p:pic>
        <p:nvPicPr>
          <p:cNvPr id="4" name="Grafik 3">
            <a:extLst>
              <a:ext uri="{FF2B5EF4-FFF2-40B4-BE49-F238E27FC236}">
                <a16:creationId xmlns:a16="http://schemas.microsoft.com/office/drawing/2014/main" id="{AF51584D-CF51-0B36-F1DE-51015A945EB1}"/>
              </a:ext>
            </a:extLst>
          </p:cNvPr>
          <p:cNvPicPr>
            <a:picLocks noChangeAspect="1"/>
          </p:cNvPicPr>
          <p:nvPr/>
        </p:nvPicPr>
        <p:blipFill>
          <a:blip r:embed="rId5"/>
          <a:stretch>
            <a:fillRect/>
          </a:stretch>
        </p:blipFill>
        <p:spPr>
          <a:xfrm>
            <a:off x="95890" y="3734145"/>
            <a:ext cx="5075140" cy="2972649"/>
          </a:xfrm>
          <a:prstGeom prst="rect">
            <a:avLst/>
          </a:prstGeom>
        </p:spPr>
      </p:pic>
      <p:sp>
        <p:nvSpPr>
          <p:cNvPr id="8" name="Textplatzhalter 7">
            <a:extLst>
              <a:ext uri="{FF2B5EF4-FFF2-40B4-BE49-F238E27FC236}">
                <a16:creationId xmlns:a16="http://schemas.microsoft.com/office/drawing/2014/main" id="{19A12B5F-7B44-8F55-76B1-43200A263AEB}"/>
              </a:ext>
            </a:extLst>
          </p:cNvPr>
          <p:cNvSpPr>
            <a:spLocks noGrp="1"/>
          </p:cNvSpPr>
          <p:nvPr>
            <p:ph type="body" sz="quarter" idx="14"/>
          </p:nvPr>
        </p:nvSpPr>
        <p:spPr/>
        <p:txBody>
          <a:bodyPr/>
          <a:lstStyle/>
          <a:p>
            <a:endParaRPr lang="de-DE"/>
          </a:p>
        </p:txBody>
      </p:sp>
    </p:spTree>
    <p:extLst>
      <p:ext uri="{BB962C8B-B14F-4D97-AF65-F5344CB8AC3E}">
        <p14:creationId xmlns:p14="http://schemas.microsoft.com/office/powerpoint/2010/main" val="18598283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CCC1DD-A9DC-2AED-AB5D-23693F7D32C5}"/>
              </a:ext>
            </a:extLst>
          </p:cNvPr>
          <p:cNvSpPr>
            <a:spLocks noGrp="1"/>
          </p:cNvSpPr>
          <p:nvPr>
            <p:ph type="title"/>
          </p:nvPr>
        </p:nvSpPr>
        <p:spPr/>
        <p:txBody>
          <a:bodyPr/>
          <a:lstStyle/>
          <a:p>
            <a:r>
              <a:rPr lang="de-DE" dirty="0" err="1"/>
              <a:t>Verstehensorientiert</a:t>
            </a:r>
            <a:r>
              <a:rPr lang="de-DE" dirty="0"/>
              <a:t> größere Zahlenräume erarbeiten</a:t>
            </a:r>
          </a:p>
        </p:txBody>
      </p:sp>
      <p:pic>
        <p:nvPicPr>
          <p:cNvPr id="6" name="Würfelmaterial Digitale Komponente.mov">
            <a:hlinkClick r:id="" action="ppaction://media"/>
            <a:extLst>
              <a:ext uri="{FF2B5EF4-FFF2-40B4-BE49-F238E27FC236}">
                <a16:creationId xmlns:a16="http://schemas.microsoft.com/office/drawing/2014/main" id="{560E7F54-443D-7571-B372-F56F0D658CFB}"/>
              </a:ext>
            </a:extLst>
          </p:cNvPr>
          <p:cNvPicPr>
            <a:picLocks noGrp="1" noChangeAspect="1"/>
          </p:cNvPicPr>
          <p:nvPr>
            <p:ph idx="1"/>
            <a:videoFile r:link="rId1"/>
            <p:extLst>
              <p:ext uri="{DAA4B4D4-6D71-4841-9C94-3DE7FCFB9230}">
                <p14:media xmlns:p14="http://schemas.microsoft.com/office/powerpoint/2010/main" r:embed="rId2">
                  <p14:trim end="29091.0381"/>
                </p14:media>
              </p:ext>
            </p:extLst>
          </p:nvPr>
        </p:nvPicPr>
        <p:blipFill>
          <a:blip r:embed="rId5"/>
          <a:stretch>
            <a:fillRect/>
          </a:stretch>
        </p:blipFill>
        <p:spPr>
          <a:xfrm>
            <a:off x="5521383" y="2152121"/>
            <a:ext cx="6208837" cy="3805990"/>
          </a:xfrm>
        </p:spPr>
      </p:pic>
      <p:pic>
        <p:nvPicPr>
          <p:cNvPr id="8" name="Grafik 7">
            <a:extLst>
              <a:ext uri="{FF2B5EF4-FFF2-40B4-BE49-F238E27FC236}">
                <a16:creationId xmlns:a16="http://schemas.microsoft.com/office/drawing/2014/main" id="{47838792-1CFF-47F2-CA19-80461C4A43B9}"/>
              </a:ext>
            </a:extLst>
          </p:cNvPr>
          <p:cNvPicPr>
            <a:picLocks noChangeAspect="1"/>
          </p:cNvPicPr>
          <p:nvPr/>
        </p:nvPicPr>
        <p:blipFill>
          <a:blip r:embed="rId6"/>
          <a:srcRect l="36753" t="69693" r="15319" b="-1"/>
          <a:stretch/>
        </p:blipFill>
        <p:spPr>
          <a:xfrm>
            <a:off x="262517" y="4063299"/>
            <a:ext cx="2216858" cy="1008795"/>
          </a:xfrm>
          <a:prstGeom prst="ellipse">
            <a:avLst/>
          </a:prstGeom>
          <a:ln>
            <a:noFill/>
          </a:ln>
        </p:spPr>
      </p:pic>
      <p:grpSp>
        <p:nvGrpSpPr>
          <p:cNvPr id="9" name="Gruppieren 8">
            <a:extLst>
              <a:ext uri="{FF2B5EF4-FFF2-40B4-BE49-F238E27FC236}">
                <a16:creationId xmlns:a16="http://schemas.microsoft.com/office/drawing/2014/main" id="{DA31907B-1176-E86C-6BB4-74722009529B}"/>
              </a:ext>
            </a:extLst>
          </p:cNvPr>
          <p:cNvGrpSpPr/>
          <p:nvPr/>
        </p:nvGrpSpPr>
        <p:grpSpPr>
          <a:xfrm>
            <a:off x="262517" y="3072680"/>
            <a:ext cx="1630564" cy="559284"/>
            <a:chOff x="6523471" y="2014917"/>
            <a:chExt cx="1630564" cy="559284"/>
          </a:xfrm>
        </p:grpSpPr>
        <p:pic>
          <p:nvPicPr>
            <p:cNvPr id="10" name="Picture 2">
              <a:extLst>
                <a:ext uri="{FF2B5EF4-FFF2-40B4-BE49-F238E27FC236}">
                  <a16:creationId xmlns:a16="http://schemas.microsoft.com/office/drawing/2014/main" id="{731E284D-76F1-D2CC-1D86-B71295D7D2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23471" y="2014917"/>
              <a:ext cx="1630564" cy="1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a:extLst>
                <a:ext uri="{FF2B5EF4-FFF2-40B4-BE49-F238E27FC236}">
                  <a16:creationId xmlns:a16="http://schemas.microsoft.com/office/drawing/2014/main" id="{98A0B0BC-C51C-A50A-C55D-288D8D882B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23471" y="2246829"/>
              <a:ext cx="1630564" cy="1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a:extLst>
                <a:ext uri="{FF2B5EF4-FFF2-40B4-BE49-F238E27FC236}">
                  <a16:creationId xmlns:a16="http://schemas.microsoft.com/office/drawing/2014/main" id="{372BF490-5B7D-F467-05D4-7EB58A7D856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57494" y="2450226"/>
              <a:ext cx="123975" cy="12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a:extLst>
                <a:ext uri="{FF2B5EF4-FFF2-40B4-BE49-F238E27FC236}">
                  <a16:creationId xmlns:a16="http://schemas.microsoft.com/office/drawing/2014/main" id="{A1880D2D-70AE-BB49-2280-22214DD8EEA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14657" y="2450226"/>
              <a:ext cx="123975" cy="12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a:extLst>
                <a:ext uri="{FF2B5EF4-FFF2-40B4-BE49-F238E27FC236}">
                  <a16:creationId xmlns:a16="http://schemas.microsoft.com/office/drawing/2014/main" id="{C155611E-AAA6-01A3-6BBE-31CD730247D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71819" y="2450226"/>
              <a:ext cx="123975" cy="12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5" name="Grafik 14">
            <a:extLst>
              <a:ext uri="{FF2B5EF4-FFF2-40B4-BE49-F238E27FC236}">
                <a16:creationId xmlns:a16="http://schemas.microsoft.com/office/drawing/2014/main" id="{F783BC50-C202-DCAD-1B9A-944699E660BB}"/>
              </a:ext>
            </a:extLst>
          </p:cNvPr>
          <p:cNvPicPr>
            <a:picLocks noChangeAspect="1"/>
          </p:cNvPicPr>
          <p:nvPr/>
        </p:nvPicPr>
        <p:blipFill>
          <a:blip r:embed="rId9"/>
          <a:stretch>
            <a:fillRect/>
          </a:stretch>
        </p:blipFill>
        <p:spPr>
          <a:xfrm>
            <a:off x="1315688" y="1155641"/>
            <a:ext cx="2521002" cy="595784"/>
          </a:xfrm>
          <a:prstGeom prst="rect">
            <a:avLst/>
          </a:prstGeom>
        </p:spPr>
      </p:pic>
      <p:pic>
        <p:nvPicPr>
          <p:cNvPr id="16" name="Grafik 15">
            <a:extLst>
              <a:ext uri="{FF2B5EF4-FFF2-40B4-BE49-F238E27FC236}">
                <a16:creationId xmlns:a16="http://schemas.microsoft.com/office/drawing/2014/main" id="{670900C1-1A0E-4387-D36E-F8383415891B}"/>
              </a:ext>
            </a:extLst>
          </p:cNvPr>
          <p:cNvPicPr>
            <a:picLocks noChangeAspect="1"/>
          </p:cNvPicPr>
          <p:nvPr/>
        </p:nvPicPr>
        <p:blipFill>
          <a:blip r:embed="rId10"/>
          <a:stretch>
            <a:fillRect/>
          </a:stretch>
        </p:blipFill>
        <p:spPr>
          <a:xfrm>
            <a:off x="186455" y="1155641"/>
            <a:ext cx="1014081" cy="1110244"/>
          </a:xfrm>
          <a:prstGeom prst="rect">
            <a:avLst/>
          </a:prstGeom>
        </p:spPr>
      </p:pic>
      <p:sp>
        <p:nvSpPr>
          <p:cNvPr id="17" name="Ovale Legende 16">
            <a:extLst>
              <a:ext uri="{FF2B5EF4-FFF2-40B4-BE49-F238E27FC236}">
                <a16:creationId xmlns:a16="http://schemas.microsoft.com/office/drawing/2014/main" id="{25D33484-DD79-A1A8-E605-2989F8261B58}"/>
              </a:ext>
            </a:extLst>
          </p:cNvPr>
          <p:cNvSpPr/>
          <p:nvPr/>
        </p:nvSpPr>
        <p:spPr>
          <a:xfrm>
            <a:off x="2788847" y="2716206"/>
            <a:ext cx="2095590" cy="846723"/>
          </a:xfrm>
          <a:prstGeom prst="wedgeEllipseCallout">
            <a:avLst>
              <a:gd name="adj1" fmla="val -34667"/>
              <a:gd name="adj2" fmla="val 63777"/>
            </a:avLst>
          </a:prstGeom>
          <a:solidFill>
            <a:srgbClr val="9ED4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dirty="0">
                <a:solidFill>
                  <a:sysClr val="windowText" lastClr="000000"/>
                </a:solidFill>
                <a:latin typeface="Arial" panose="020B0604020202020204" pitchFamily="34" charset="0"/>
                <a:cs typeface="Arial" panose="020B0604020202020204" pitchFamily="34" charset="0"/>
              </a:rPr>
              <a:t>„Immer zehn Einer sind ein Zehner.“</a:t>
            </a:r>
          </a:p>
        </p:txBody>
      </p:sp>
      <p:pic>
        <p:nvPicPr>
          <p:cNvPr id="19" name="Grafik 18">
            <a:extLst>
              <a:ext uri="{FF2B5EF4-FFF2-40B4-BE49-F238E27FC236}">
                <a16:creationId xmlns:a16="http://schemas.microsoft.com/office/drawing/2014/main" id="{2BF4E424-9CA3-62F0-E00B-A34B76F8ED27}"/>
              </a:ext>
            </a:extLst>
          </p:cNvPr>
          <p:cNvPicPr>
            <a:picLocks noChangeAspect="1"/>
          </p:cNvPicPr>
          <p:nvPr/>
        </p:nvPicPr>
        <p:blipFill rotWithShape="1">
          <a:blip r:embed="rId11"/>
          <a:srcRect l="55314" t="49880" b="26393"/>
          <a:stretch/>
        </p:blipFill>
        <p:spPr>
          <a:xfrm>
            <a:off x="3183200" y="3944130"/>
            <a:ext cx="1387311" cy="684900"/>
          </a:xfrm>
          <a:prstGeom prst="ellipse">
            <a:avLst/>
          </a:prstGeom>
        </p:spPr>
      </p:pic>
      <p:pic>
        <p:nvPicPr>
          <p:cNvPr id="20" name="Grafik 19">
            <a:extLst>
              <a:ext uri="{FF2B5EF4-FFF2-40B4-BE49-F238E27FC236}">
                <a16:creationId xmlns:a16="http://schemas.microsoft.com/office/drawing/2014/main" id="{F582DA10-6973-8874-3093-9FEED59D66CD}"/>
              </a:ext>
            </a:extLst>
          </p:cNvPr>
          <p:cNvPicPr>
            <a:picLocks noChangeAspect="1"/>
          </p:cNvPicPr>
          <p:nvPr/>
        </p:nvPicPr>
        <p:blipFill>
          <a:blip r:embed="rId6"/>
          <a:srcRect l="36753" t="80802" r="42181" b="6970"/>
          <a:stretch/>
        </p:blipFill>
        <p:spPr>
          <a:xfrm>
            <a:off x="1196244" y="3759759"/>
            <a:ext cx="974351" cy="406990"/>
          </a:xfrm>
          <a:prstGeom prst="ellipse">
            <a:avLst/>
          </a:prstGeom>
          <a:ln>
            <a:noFill/>
          </a:ln>
        </p:spPr>
      </p:pic>
      <p:sp>
        <p:nvSpPr>
          <p:cNvPr id="21" name="Pfeil nach rechts 20">
            <a:extLst>
              <a:ext uri="{FF2B5EF4-FFF2-40B4-BE49-F238E27FC236}">
                <a16:creationId xmlns:a16="http://schemas.microsoft.com/office/drawing/2014/main" id="{67A277B0-446F-B68E-61C3-E8BD82CDDD44}"/>
              </a:ext>
            </a:extLst>
          </p:cNvPr>
          <p:cNvSpPr/>
          <p:nvPr/>
        </p:nvSpPr>
        <p:spPr>
          <a:xfrm>
            <a:off x="2592956" y="4161037"/>
            <a:ext cx="476663" cy="256435"/>
          </a:xfrm>
          <a:prstGeom prst="rightArrow">
            <a:avLst/>
          </a:prstGeom>
          <a:solidFill>
            <a:srgbClr val="327A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2" name="Grafik 21">
            <a:extLst>
              <a:ext uri="{FF2B5EF4-FFF2-40B4-BE49-F238E27FC236}">
                <a16:creationId xmlns:a16="http://schemas.microsoft.com/office/drawing/2014/main" id="{634E8D7B-1ACF-2FEB-BB0B-0599F6DB0CB8}"/>
              </a:ext>
            </a:extLst>
          </p:cNvPr>
          <p:cNvPicPr>
            <a:picLocks noChangeAspect="1"/>
          </p:cNvPicPr>
          <p:nvPr/>
        </p:nvPicPr>
        <p:blipFill>
          <a:blip r:embed="rId12"/>
          <a:stretch>
            <a:fillRect/>
          </a:stretch>
        </p:blipFill>
        <p:spPr>
          <a:xfrm>
            <a:off x="1285072" y="5028080"/>
            <a:ext cx="1510975" cy="1164194"/>
          </a:xfrm>
          <a:prstGeom prst="rect">
            <a:avLst/>
          </a:prstGeom>
        </p:spPr>
      </p:pic>
      <p:sp>
        <p:nvSpPr>
          <p:cNvPr id="23" name="Rechteck 22">
            <a:extLst>
              <a:ext uri="{FF2B5EF4-FFF2-40B4-BE49-F238E27FC236}">
                <a16:creationId xmlns:a16="http://schemas.microsoft.com/office/drawing/2014/main" id="{E54264FE-A6E9-385A-EA1C-C2026BA1EF59}"/>
              </a:ext>
            </a:extLst>
          </p:cNvPr>
          <p:cNvSpPr/>
          <p:nvPr/>
        </p:nvSpPr>
        <p:spPr>
          <a:xfrm>
            <a:off x="1520875" y="5594295"/>
            <a:ext cx="350609" cy="4020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400" dirty="0">
                <a:solidFill>
                  <a:sysClr val="windowText" lastClr="000000"/>
                </a:solidFill>
                <a:latin typeface="Arial" panose="020B0604020202020204" pitchFamily="34" charset="0"/>
                <a:cs typeface="Arial" panose="020B0604020202020204" pitchFamily="34" charset="0"/>
              </a:rPr>
              <a:t>2</a:t>
            </a:r>
          </a:p>
        </p:txBody>
      </p:sp>
      <p:sp>
        <p:nvSpPr>
          <p:cNvPr id="24" name="Rechteck 23">
            <a:extLst>
              <a:ext uri="{FF2B5EF4-FFF2-40B4-BE49-F238E27FC236}">
                <a16:creationId xmlns:a16="http://schemas.microsoft.com/office/drawing/2014/main" id="{D2E3FDDD-F995-DF9E-3F7E-37BC6182D058}"/>
              </a:ext>
            </a:extLst>
          </p:cNvPr>
          <p:cNvSpPr/>
          <p:nvPr/>
        </p:nvSpPr>
        <p:spPr>
          <a:xfrm>
            <a:off x="2107286" y="5594295"/>
            <a:ext cx="350609" cy="4020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400" dirty="0">
                <a:solidFill>
                  <a:sysClr val="windowText" lastClr="000000"/>
                </a:solidFill>
                <a:latin typeface="Arial" panose="020B0604020202020204" pitchFamily="34" charset="0"/>
                <a:cs typeface="Arial" panose="020B0604020202020204" pitchFamily="34" charset="0"/>
              </a:rPr>
              <a:t>3</a:t>
            </a:r>
          </a:p>
        </p:txBody>
      </p:sp>
      <p:sp>
        <p:nvSpPr>
          <p:cNvPr id="25" name="Textfeld 24">
            <a:extLst>
              <a:ext uri="{FF2B5EF4-FFF2-40B4-BE49-F238E27FC236}">
                <a16:creationId xmlns:a16="http://schemas.microsoft.com/office/drawing/2014/main" id="{B75E5622-401C-4C34-A8A6-FF42F7710EF6}"/>
              </a:ext>
            </a:extLst>
          </p:cNvPr>
          <p:cNvSpPr txBox="1"/>
          <p:nvPr/>
        </p:nvSpPr>
        <p:spPr>
          <a:xfrm>
            <a:off x="2948590" y="5010232"/>
            <a:ext cx="755335" cy="707886"/>
          </a:xfrm>
          <a:prstGeom prst="rect">
            <a:avLst/>
          </a:prstGeom>
          <a:noFill/>
        </p:spPr>
        <p:txBody>
          <a:bodyPr wrap="none" rtlCol="0">
            <a:spAutoFit/>
          </a:bodyPr>
          <a:lstStyle/>
          <a:p>
            <a:r>
              <a:rPr lang="de-DE" sz="4000" dirty="0">
                <a:latin typeface="Arial" panose="020B0604020202020204" pitchFamily="34" charset="0"/>
                <a:cs typeface="Arial" panose="020B0604020202020204" pitchFamily="34" charset="0"/>
              </a:rPr>
              <a:t>23</a:t>
            </a:r>
          </a:p>
        </p:txBody>
      </p:sp>
      <p:pic>
        <p:nvPicPr>
          <p:cNvPr id="18" name="Grafik 17">
            <a:extLst>
              <a:ext uri="{FF2B5EF4-FFF2-40B4-BE49-F238E27FC236}">
                <a16:creationId xmlns:a16="http://schemas.microsoft.com/office/drawing/2014/main" id="{0495ACAC-44E7-47D4-3AFA-65DDCD8CA91E}"/>
              </a:ext>
            </a:extLst>
          </p:cNvPr>
          <p:cNvPicPr>
            <a:picLocks noChangeAspect="1"/>
          </p:cNvPicPr>
          <p:nvPr/>
        </p:nvPicPr>
        <p:blipFill rotWithShape="1">
          <a:blip r:embed="rId11"/>
          <a:srcRect l="7759" t="55111" r="79240" b="32242"/>
          <a:stretch/>
        </p:blipFill>
        <p:spPr>
          <a:xfrm>
            <a:off x="4247850" y="3880762"/>
            <a:ext cx="403633" cy="365073"/>
          </a:xfrm>
          <a:prstGeom prst="rect">
            <a:avLst/>
          </a:prstGeom>
        </p:spPr>
      </p:pic>
      <p:pic>
        <p:nvPicPr>
          <p:cNvPr id="26" name="Grafik 25">
            <a:extLst>
              <a:ext uri="{FF2B5EF4-FFF2-40B4-BE49-F238E27FC236}">
                <a16:creationId xmlns:a16="http://schemas.microsoft.com/office/drawing/2014/main" id="{F9679FF8-E3A5-7BBD-23D6-F9F5F8299E1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23416" y="1145876"/>
            <a:ext cx="2332365" cy="630235"/>
          </a:xfrm>
          <a:prstGeom prst="rect">
            <a:avLst/>
          </a:prstGeom>
        </p:spPr>
      </p:pic>
      <p:pic>
        <p:nvPicPr>
          <p:cNvPr id="28" name="Grafik 27">
            <a:extLst>
              <a:ext uri="{FF2B5EF4-FFF2-40B4-BE49-F238E27FC236}">
                <a16:creationId xmlns:a16="http://schemas.microsoft.com/office/drawing/2014/main" id="{13186FB1-561E-D34D-5D39-8446E7F7B8A4}"/>
              </a:ext>
            </a:extLst>
          </p:cNvPr>
          <p:cNvPicPr>
            <a:picLocks noChangeAspect="1"/>
          </p:cNvPicPr>
          <p:nvPr/>
        </p:nvPicPr>
        <p:blipFill>
          <a:blip r:embed="rId14"/>
          <a:stretch>
            <a:fillRect/>
          </a:stretch>
        </p:blipFill>
        <p:spPr>
          <a:xfrm>
            <a:off x="5164379" y="1776111"/>
            <a:ext cx="6859899" cy="4497117"/>
          </a:xfrm>
          <a:prstGeom prst="rect">
            <a:avLst/>
          </a:prstGeom>
        </p:spPr>
      </p:pic>
    </p:spTree>
    <p:extLst>
      <p:ext uri="{BB962C8B-B14F-4D97-AF65-F5344CB8AC3E}">
        <p14:creationId xmlns:p14="http://schemas.microsoft.com/office/powerpoint/2010/main" val="16079601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3500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3" fill="hold" display="0">
                  <p:stCondLst>
                    <p:cond delay="indefinite"/>
                  </p:stCondLst>
                </p:cTn>
                <p:tgtEl>
                  <p:spTgt spid="6"/>
                </p:tgtEl>
              </p:cMediaNode>
            </p:video>
            <p:seq concurrent="1" nextAc="seek">
              <p:cTn id="44" restart="whenNotActive" fill="hold" evtFilter="cancelBubble" nodeType="interactiveSeq">
                <p:stCondLst>
                  <p:cond evt="onClick" delay="0">
                    <p:tgtEl>
                      <p:spTgt spid="6"/>
                    </p:tgtEl>
                  </p:cond>
                </p:stCondLst>
                <p:endSync evt="end" delay="0">
                  <p:rtn val="all"/>
                </p:endSync>
                <p:childTnLst>
                  <p:par>
                    <p:cTn id="45" fill="hold">
                      <p:stCondLst>
                        <p:cond delay="0"/>
                      </p:stCondLst>
                      <p:childTnLst>
                        <p:par>
                          <p:cTn id="46" fill="hold">
                            <p:stCondLst>
                              <p:cond delay="0"/>
                            </p:stCondLst>
                            <p:childTnLst>
                              <p:par>
                                <p:cTn id="47" presetID="2" presetClass="mediacall" presetSubtype="0" fill="hold" nodeType="clickEffect">
                                  <p:stCondLst>
                                    <p:cond delay="0"/>
                                  </p:stCondLst>
                                  <p:childTnLst>
                                    <p:cmd type="call" cmd="togglePause">
                                      <p:cBhvr>
                                        <p:cTn id="48" dur="1" fill="hold"/>
                                        <p:tgtEl>
                                          <p:spTgt spid="6"/>
                                        </p:tgtEl>
                                      </p:cBhvr>
                                    </p:cmd>
                                  </p:childTnLst>
                                </p:cTn>
                              </p:par>
                            </p:childTnLst>
                          </p:cTn>
                        </p:par>
                      </p:childTnLst>
                    </p:cTn>
                  </p:par>
                </p:childTnLst>
              </p:cTn>
              <p:nextCondLst>
                <p:cond evt="onClick" delay="0">
                  <p:tgtEl>
                    <p:spTgt spid="6"/>
                  </p:tgtEl>
                </p:cond>
              </p:nextCondLst>
            </p:seq>
          </p:childTnLst>
        </p:cTn>
      </p:par>
    </p:tnLst>
    <p:bldLst>
      <p:bldP spid="17" grpId="0" animBg="1"/>
      <p:bldP spid="21" grpId="1" animBg="1"/>
      <p:bldP spid="23" grpId="0" animBg="1"/>
      <p:bldP spid="24" grpId="0" animBg="1"/>
      <p:bldP spid="2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09B32101-DC40-4801-9ED9-29F5CBA4E228}"/>
              </a:ext>
            </a:extLst>
          </p:cNvPr>
          <p:cNvSpPr/>
          <p:nvPr/>
        </p:nvSpPr>
        <p:spPr bwMode="auto">
          <a:xfrm>
            <a:off x="0" y="4338917"/>
            <a:ext cx="12192000" cy="75303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0" i="0" u="none" strike="noStrike" cap="none" normalizeH="0" baseline="0" dirty="0" err="1">
              <a:ln>
                <a:noFill/>
              </a:ln>
              <a:solidFill>
                <a:schemeClr val="tx1"/>
              </a:solidFill>
              <a:effectLst/>
              <a:latin typeface="Calibri" panose="020F0502020204030204" pitchFamily="34" charset="0"/>
            </a:endParaRPr>
          </a:p>
        </p:txBody>
      </p:sp>
      <p:sp>
        <p:nvSpPr>
          <p:cNvPr id="2" name="Textplatzhalter 1">
            <a:extLst>
              <a:ext uri="{FF2B5EF4-FFF2-40B4-BE49-F238E27FC236}">
                <a16:creationId xmlns:a16="http://schemas.microsoft.com/office/drawing/2014/main" id="{42329348-9B15-BB89-8424-854AF2AC5EAC}"/>
              </a:ext>
            </a:extLst>
          </p:cNvPr>
          <p:cNvSpPr>
            <a:spLocks noGrp="1"/>
          </p:cNvSpPr>
          <p:nvPr>
            <p:ph idx="1"/>
          </p:nvPr>
        </p:nvSpPr>
        <p:spPr/>
        <p:txBody>
          <a:bodyPr/>
          <a:lstStyle/>
          <a:p>
            <a:pPr>
              <a:buClr>
                <a:srgbClr val="327A86"/>
              </a:buClr>
            </a:pPr>
            <a:r>
              <a:rPr lang="de-DE" sz="2400" dirty="0"/>
              <a:t>Zahlverständnis im Zahlenraum bis 1000</a:t>
            </a:r>
          </a:p>
          <a:p>
            <a:pPr lvl="1">
              <a:buClr>
                <a:srgbClr val="327A86"/>
              </a:buClr>
            </a:pPr>
            <a:r>
              <a:rPr lang="de-DE" sz="2400" dirty="0"/>
              <a:t>Kardinale Zahlvorstellungen</a:t>
            </a:r>
          </a:p>
          <a:p>
            <a:pPr lvl="1">
              <a:buClr>
                <a:srgbClr val="327A86"/>
              </a:buClr>
            </a:pPr>
            <a:r>
              <a:rPr lang="de-DE" sz="2400" dirty="0"/>
              <a:t>Ordinale Zahlvorstellungen</a:t>
            </a:r>
          </a:p>
          <a:p>
            <a:pPr lvl="1">
              <a:buClr>
                <a:srgbClr val="327A86"/>
              </a:buClr>
            </a:pPr>
            <a:r>
              <a:rPr lang="de-DE" sz="2400" dirty="0"/>
              <a:t>Entdeckendes Üben </a:t>
            </a:r>
          </a:p>
          <a:p>
            <a:pPr>
              <a:buClr>
                <a:srgbClr val="327A86"/>
              </a:buClr>
            </a:pPr>
            <a:r>
              <a:rPr lang="de-DE" sz="2400" dirty="0"/>
              <a:t>divomath – Das Modul „Die Zahlen bis 1000 erkunden“</a:t>
            </a:r>
          </a:p>
          <a:p>
            <a:pPr>
              <a:buClr>
                <a:srgbClr val="327A86"/>
              </a:buClr>
            </a:pPr>
            <a:r>
              <a:rPr lang="de-DE" sz="2400" dirty="0"/>
              <a:t>Aktivität – </a:t>
            </a:r>
            <a:r>
              <a:rPr lang="de-DE" sz="2400" dirty="0" err="1"/>
              <a:t>divomath</a:t>
            </a:r>
            <a:r>
              <a:rPr lang="de-DE" sz="2400" dirty="0"/>
              <a:t> im Unterricht nutzen</a:t>
            </a:r>
          </a:p>
          <a:p>
            <a:pPr>
              <a:buClr>
                <a:srgbClr val="327A86"/>
              </a:buClr>
            </a:pPr>
            <a:r>
              <a:rPr lang="de-DE" sz="2400" dirty="0"/>
              <a:t>Abschluss und Ausblick</a:t>
            </a:r>
          </a:p>
        </p:txBody>
      </p:sp>
      <p:sp>
        <p:nvSpPr>
          <p:cNvPr id="3" name="Titel 2">
            <a:extLst>
              <a:ext uri="{FF2B5EF4-FFF2-40B4-BE49-F238E27FC236}">
                <a16:creationId xmlns:a16="http://schemas.microsoft.com/office/drawing/2014/main" id="{648B9549-A2EF-24A9-B365-C5FE432EFD06}"/>
              </a:ext>
            </a:extLst>
          </p:cNvPr>
          <p:cNvSpPr>
            <a:spLocks noGrp="1"/>
          </p:cNvSpPr>
          <p:nvPr>
            <p:ph type="title"/>
          </p:nvPr>
        </p:nvSpPr>
        <p:spPr/>
        <p:txBody>
          <a:bodyPr/>
          <a:lstStyle/>
          <a:p>
            <a:r>
              <a:rPr lang="de-DE" dirty="0"/>
              <a:t>Gliederung</a:t>
            </a:r>
          </a:p>
        </p:txBody>
      </p:sp>
    </p:spTree>
    <p:extLst>
      <p:ext uri="{BB962C8B-B14F-4D97-AF65-F5344CB8AC3E}">
        <p14:creationId xmlns:p14="http://schemas.microsoft.com/office/powerpoint/2010/main" val="320440843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00368E-6E5A-61F1-65C9-7C5F432DC96C}"/>
              </a:ext>
            </a:extLst>
          </p:cNvPr>
          <p:cNvSpPr>
            <a:spLocks noGrp="1"/>
          </p:cNvSpPr>
          <p:nvPr>
            <p:ph type="title"/>
          </p:nvPr>
        </p:nvSpPr>
        <p:spPr/>
        <p:txBody>
          <a:bodyPr>
            <a:noAutofit/>
          </a:bodyPr>
          <a:lstStyle/>
          <a:p>
            <a:r>
              <a:rPr lang="de-DE" sz="2400" dirty="0"/>
              <a:t>Aktivität – </a:t>
            </a:r>
            <a:r>
              <a:rPr lang="de-DE" sz="2400" dirty="0" err="1"/>
              <a:t>divomath</a:t>
            </a:r>
            <a:r>
              <a:rPr lang="de-DE" sz="2400" dirty="0"/>
              <a:t> im Unterricht nutzen</a:t>
            </a:r>
          </a:p>
        </p:txBody>
      </p:sp>
      <p:sp>
        <p:nvSpPr>
          <p:cNvPr id="8" name="Textplatzhalter 7">
            <a:extLst>
              <a:ext uri="{FF2B5EF4-FFF2-40B4-BE49-F238E27FC236}">
                <a16:creationId xmlns:a16="http://schemas.microsoft.com/office/drawing/2014/main" id="{17A45336-859D-0C4E-A4E6-73C6B32F992B}"/>
              </a:ext>
            </a:extLst>
          </p:cNvPr>
          <p:cNvSpPr>
            <a:spLocks noGrp="1"/>
          </p:cNvSpPr>
          <p:nvPr>
            <p:ph type="body" sz="quarter" idx="13"/>
          </p:nvPr>
        </p:nvSpPr>
        <p:spPr>
          <a:xfrm>
            <a:off x="1461897" y="4134424"/>
            <a:ext cx="10472527" cy="2225815"/>
          </a:xfrm>
        </p:spPr>
        <p:txBody>
          <a:bodyPr>
            <a:noAutofit/>
          </a:bodyPr>
          <a:lstStyle/>
          <a:p>
            <a:pPr>
              <a:lnSpc>
                <a:spcPct val="124000"/>
              </a:lnSpc>
              <a:spcBef>
                <a:spcPts val="600"/>
              </a:spcBef>
              <a:buClr>
                <a:schemeClr val="tx2"/>
              </a:buClr>
              <a:buSzPct val="100000"/>
            </a:pPr>
            <a:r>
              <a:rPr lang="de-DE" sz="1600" dirty="0">
                <a:solidFill>
                  <a:schemeClr val="tx1"/>
                </a:solidFill>
              </a:rPr>
              <a:t>Überlegen Sie gemeinsam und </a:t>
            </a:r>
            <a:r>
              <a:rPr lang="de-DE" sz="1600" b="1" dirty="0">
                <a:solidFill>
                  <a:schemeClr val="tx1"/>
                </a:solidFill>
              </a:rPr>
              <a:t>sammeln Sie auf der TaskCard</a:t>
            </a:r>
            <a:r>
              <a:rPr lang="de-DE" sz="1600" dirty="0">
                <a:solidFill>
                  <a:schemeClr val="tx1"/>
                </a:solidFill>
              </a:rPr>
              <a:t>:</a:t>
            </a:r>
          </a:p>
          <a:p>
            <a:pPr marL="559000" lvl="1" indent="-342900">
              <a:lnSpc>
                <a:spcPct val="124000"/>
              </a:lnSpc>
              <a:spcBef>
                <a:spcPts val="600"/>
              </a:spcBef>
              <a:buFont typeface="Arial" panose="020B0604020202020204" pitchFamily="34" charset="0"/>
              <a:buChar char="•"/>
            </a:pPr>
            <a:r>
              <a:rPr lang="de-DE" dirty="0">
                <a:solidFill>
                  <a:schemeClr val="tx1"/>
                </a:solidFill>
              </a:rPr>
              <a:t>Welche </a:t>
            </a:r>
            <a:r>
              <a:rPr lang="de-DE" b="1" dirty="0">
                <a:solidFill>
                  <a:schemeClr val="tx1"/>
                </a:solidFill>
              </a:rPr>
              <a:t>neuen Gestaltungs</a:t>
            </a:r>
            <a:r>
              <a:rPr lang="de-DE" b="1" dirty="0"/>
              <a:t>möglichkeiten </a:t>
            </a:r>
            <a:r>
              <a:rPr lang="de-DE" dirty="0"/>
              <a:t>einer digital gestützten Einheit zur Orientierung im Zahlenraum bis 1000 eröffnen sich für Ihre Klasse/ Ihren Unterricht? </a:t>
            </a:r>
            <a:r>
              <a:rPr lang="de-DE" dirty="0">
                <a:solidFill>
                  <a:schemeClr val="tx1"/>
                </a:solidFill>
              </a:rPr>
              <a:t>Wo unterstützt Sie </a:t>
            </a:r>
            <a:r>
              <a:rPr lang="de-DE" dirty="0" err="1">
                <a:solidFill>
                  <a:schemeClr val="tx1"/>
                </a:solidFill>
              </a:rPr>
              <a:t>divomath</a:t>
            </a:r>
            <a:r>
              <a:rPr lang="de-DE" dirty="0">
                <a:solidFill>
                  <a:schemeClr val="tx1"/>
                </a:solidFill>
              </a:rPr>
              <a:t> beim Unterrichten? </a:t>
            </a:r>
          </a:p>
          <a:p>
            <a:pPr marL="559000" lvl="1" indent="-342900">
              <a:lnSpc>
                <a:spcPct val="124000"/>
              </a:lnSpc>
              <a:spcBef>
                <a:spcPts val="600"/>
              </a:spcBef>
              <a:buFont typeface="Arial" panose="020B0604020202020204" pitchFamily="34" charset="0"/>
              <a:buChar char="•"/>
            </a:pPr>
            <a:r>
              <a:rPr lang="de-DE" dirty="0"/>
              <a:t>Wo müssen Sie im Unterricht den </a:t>
            </a:r>
            <a:r>
              <a:rPr lang="de-DE" b="1" dirty="0"/>
              <a:t>Verständnisaufbau</a:t>
            </a:r>
            <a:r>
              <a:rPr lang="de-DE" dirty="0"/>
              <a:t> </a:t>
            </a:r>
            <a:r>
              <a:rPr lang="de-DE" b="1" dirty="0"/>
              <a:t>unterstützen / moderieren</a:t>
            </a:r>
            <a:r>
              <a:rPr lang="de-DE" dirty="0"/>
              <a:t>? </a:t>
            </a:r>
          </a:p>
          <a:p>
            <a:pPr marL="559000" lvl="1" indent="-342900">
              <a:lnSpc>
                <a:spcPct val="124000"/>
              </a:lnSpc>
              <a:spcBef>
                <a:spcPts val="600"/>
              </a:spcBef>
              <a:buFont typeface="Arial" panose="020B0604020202020204" pitchFamily="34" charset="0"/>
              <a:buChar char="•"/>
            </a:pPr>
            <a:r>
              <a:rPr lang="de-DE" dirty="0"/>
              <a:t>Welche </a:t>
            </a:r>
            <a:r>
              <a:rPr lang="de-DE" b="1" dirty="0"/>
              <a:t>Vorbereitungen</a:t>
            </a:r>
            <a:r>
              <a:rPr lang="de-DE" dirty="0"/>
              <a:t> müssen Sie für die erfolgreiche Integration im Unterricht erledigen? Wie können Sie das </a:t>
            </a:r>
            <a:r>
              <a:rPr lang="de-DE" b="1" dirty="0"/>
              <a:t>Angebot der Lernumgebung dafür nutzen</a:t>
            </a:r>
            <a:r>
              <a:rPr lang="de-DE" dirty="0"/>
              <a:t>?</a:t>
            </a:r>
          </a:p>
          <a:p>
            <a:pPr>
              <a:lnSpc>
                <a:spcPct val="124000"/>
              </a:lnSpc>
              <a:spcBef>
                <a:spcPts val="600"/>
              </a:spcBef>
            </a:pPr>
            <a:endParaRPr lang="de-DE" sz="1600" dirty="0"/>
          </a:p>
        </p:txBody>
      </p:sp>
      <p:sp>
        <p:nvSpPr>
          <p:cNvPr id="10" name="Textplatzhalter 9">
            <a:extLst>
              <a:ext uri="{FF2B5EF4-FFF2-40B4-BE49-F238E27FC236}">
                <a16:creationId xmlns:a16="http://schemas.microsoft.com/office/drawing/2014/main" id="{0EB4B2D2-AFF2-5D32-3CF9-44EAC8B360E6}"/>
              </a:ext>
            </a:extLst>
          </p:cNvPr>
          <p:cNvSpPr>
            <a:spLocks noGrp="1"/>
          </p:cNvSpPr>
          <p:nvPr>
            <p:ph type="body" sz="quarter" idx="14"/>
          </p:nvPr>
        </p:nvSpPr>
        <p:spPr>
          <a:xfrm>
            <a:off x="2351088" y="1660387"/>
            <a:ext cx="8835072" cy="2225815"/>
          </a:xfrm>
        </p:spPr>
        <p:txBody>
          <a:bodyPr>
            <a:noAutofit/>
          </a:bodyPr>
          <a:lstStyle/>
          <a:p>
            <a:pPr marL="342900" indent="-342900">
              <a:lnSpc>
                <a:spcPct val="110000"/>
              </a:lnSpc>
              <a:buSzPct val="100000"/>
              <a:buFont typeface="+mj-lt"/>
              <a:buAutoNum type="arabicPeriod"/>
            </a:pPr>
            <a:r>
              <a:rPr lang="de-DE" sz="1600" dirty="0"/>
              <a:t>Loggen Sie sich mit den Zugangsdaten als Lehrkraft auf </a:t>
            </a:r>
            <a:r>
              <a:rPr lang="de-DE" sz="1600" dirty="0">
                <a:hlinkClick r:id="rId3"/>
              </a:rPr>
              <a:t>https://www.divomath-nrw.de</a:t>
            </a:r>
            <a:r>
              <a:rPr lang="de-DE" sz="1600" dirty="0"/>
              <a:t> ein. </a:t>
            </a:r>
          </a:p>
          <a:p>
            <a:pPr marL="342900" indent="-342900">
              <a:lnSpc>
                <a:spcPct val="110000"/>
              </a:lnSpc>
              <a:buSzPct val="100000"/>
              <a:buFont typeface="+mj-lt"/>
              <a:buAutoNum type="arabicPeriod"/>
            </a:pPr>
            <a:r>
              <a:rPr lang="de-DE" sz="1600" dirty="0"/>
              <a:t>Wählen Sie aus den folgenden Unterrichtseinheiten eine aus und erkunden Sie diese.</a:t>
            </a:r>
          </a:p>
          <a:p>
            <a:pPr marL="800100" lvl="1" indent="-342900">
              <a:lnSpc>
                <a:spcPct val="110000"/>
              </a:lnSpc>
              <a:buSzPct val="100000"/>
              <a:buFont typeface="Arial" panose="020B0604020202020204" pitchFamily="34" charset="0"/>
              <a:buChar char="•"/>
            </a:pPr>
            <a:r>
              <a:rPr lang="de-DE" sz="1600" b="1" dirty="0">
                <a:latin typeface="Arial" panose="020B0604020202020204" pitchFamily="34" charset="0"/>
                <a:cs typeface="Arial" panose="020B0604020202020204" pitchFamily="34" charset="0"/>
              </a:rPr>
              <a:t>„Mit Würfelmaterial Zehner und Hunderter bündeln“ </a:t>
            </a:r>
            <a:r>
              <a:rPr lang="de-DE" sz="1600" dirty="0">
                <a:latin typeface="Arial" panose="020B0604020202020204" pitchFamily="34" charset="0"/>
                <a:cs typeface="Arial" panose="020B0604020202020204" pitchFamily="34" charset="0"/>
              </a:rPr>
              <a:t>(Baustein „Tausenderfeld, Würfelmaterial und Stellentafel erkunden“) </a:t>
            </a:r>
          </a:p>
          <a:p>
            <a:pPr marL="800100" lvl="1" indent="-342900">
              <a:lnSpc>
                <a:spcPct val="110000"/>
              </a:lnSpc>
              <a:buSzPct val="100000"/>
              <a:buFont typeface="Arial" panose="020B0604020202020204" pitchFamily="34" charset="0"/>
              <a:buChar char="•"/>
            </a:pPr>
            <a:r>
              <a:rPr lang="de-DE" sz="1600" b="1" dirty="0">
                <a:latin typeface="Arial" panose="020B0604020202020204" pitchFamily="34" charset="0"/>
                <a:cs typeface="Arial" panose="020B0604020202020204" pitchFamily="34" charset="0"/>
              </a:rPr>
              <a:t>„Den Zahlenstrahl kennenlernen“ </a:t>
            </a:r>
            <a:r>
              <a:rPr lang="de-DE" sz="1600" dirty="0">
                <a:latin typeface="Arial" panose="020B0604020202020204" pitchFamily="34" charset="0"/>
                <a:cs typeface="Arial" panose="020B0604020202020204" pitchFamily="34" charset="0"/>
              </a:rPr>
              <a:t>(Baustein „Den Zahlenstrahl erkunden“) </a:t>
            </a:r>
          </a:p>
          <a:p>
            <a:pPr marL="342900" indent="-342900">
              <a:lnSpc>
                <a:spcPct val="110000"/>
              </a:lnSpc>
              <a:buSzPct val="100000"/>
              <a:buFont typeface="+mj-lt"/>
              <a:buAutoNum type="arabicPeriod"/>
            </a:pPr>
            <a:r>
              <a:rPr lang="de-DE" sz="1600" dirty="0"/>
              <a:t>Sichten Sie die dazugehörigen Angebote für Lehrkräfte (Handreichungen zu den Einheiten, fachdidaktischer Hintergrund).</a:t>
            </a:r>
          </a:p>
        </p:txBody>
      </p:sp>
      <p:sp>
        <p:nvSpPr>
          <p:cNvPr id="6" name="Textfeld 5">
            <a:extLst>
              <a:ext uri="{FF2B5EF4-FFF2-40B4-BE49-F238E27FC236}">
                <a16:creationId xmlns:a16="http://schemas.microsoft.com/office/drawing/2014/main" id="{6C49D721-BC73-0BB1-AE3F-A42BC4A81233}"/>
              </a:ext>
            </a:extLst>
          </p:cNvPr>
          <p:cNvSpPr txBox="1"/>
          <p:nvPr/>
        </p:nvSpPr>
        <p:spPr>
          <a:xfrm>
            <a:off x="3911600" y="1273665"/>
            <a:ext cx="688009" cy="276999"/>
          </a:xfrm>
          <a:prstGeom prst="rect">
            <a:avLst/>
          </a:prstGeom>
          <a:noFill/>
        </p:spPr>
        <p:txBody>
          <a:bodyPr wrap="none" rtlCol="0">
            <a:spAutoFit/>
          </a:bodyPr>
          <a:lstStyle/>
          <a:p>
            <a:r>
              <a:rPr lang="de-DE" sz="1200" dirty="0">
                <a:solidFill>
                  <a:srgbClr val="327A86"/>
                </a:solidFill>
                <a:latin typeface="Arial" panose="020B0604020202020204" pitchFamily="34" charset="0"/>
                <a:cs typeface="Arial" panose="020B0604020202020204" pitchFamily="34" charset="0"/>
              </a:rPr>
              <a:t>20 min.</a:t>
            </a:r>
          </a:p>
        </p:txBody>
      </p:sp>
      <p:pic>
        <p:nvPicPr>
          <p:cNvPr id="9" name="Grafik 8" descr="Stoppuhr mit einfarbiger Füllung">
            <a:extLst>
              <a:ext uri="{FF2B5EF4-FFF2-40B4-BE49-F238E27FC236}">
                <a16:creationId xmlns:a16="http://schemas.microsoft.com/office/drawing/2014/main" id="{A526B1D1-3F9A-9EDD-F745-F31906107B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40964" y="1182397"/>
            <a:ext cx="459536" cy="459536"/>
          </a:xfrm>
          <a:prstGeom prst="rect">
            <a:avLst/>
          </a:prstGeom>
        </p:spPr>
      </p:pic>
      <p:sp>
        <p:nvSpPr>
          <p:cNvPr id="3" name="Rechteck 2">
            <a:extLst>
              <a:ext uri="{FF2B5EF4-FFF2-40B4-BE49-F238E27FC236}">
                <a16:creationId xmlns:a16="http://schemas.microsoft.com/office/drawing/2014/main" id="{67395A75-FEE3-5752-A75D-33CB5C110F46}"/>
              </a:ext>
            </a:extLst>
          </p:cNvPr>
          <p:cNvSpPr/>
          <p:nvPr/>
        </p:nvSpPr>
        <p:spPr>
          <a:xfrm>
            <a:off x="273897" y="4653331"/>
            <a:ext cx="1188000" cy="1188000"/>
          </a:xfrm>
          <a:prstGeom prst="rect">
            <a:avLst/>
          </a:prstGeom>
          <a:solidFill>
            <a:srgbClr val="327A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QR-Code</a:t>
            </a:r>
          </a:p>
        </p:txBody>
      </p:sp>
    </p:spTree>
    <p:extLst>
      <p:ext uri="{BB962C8B-B14F-4D97-AF65-F5344CB8AC3E}">
        <p14:creationId xmlns:p14="http://schemas.microsoft.com/office/powerpoint/2010/main" val="34654080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09B32101-DC40-4801-9ED9-29F5CBA4E228}"/>
              </a:ext>
            </a:extLst>
          </p:cNvPr>
          <p:cNvSpPr/>
          <p:nvPr/>
        </p:nvSpPr>
        <p:spPr bwMode="auto">
          <a:xfrm>
            <a:off x="0" y="5056094"/>
            <a:ext cx="12192000" cy="65525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0" i="0" u="none" strike="noStrike" cap="none" normalizeH="0" baseline="0" dirty="0" err="1">
              <a:ln>
                <a:noFill/>
              </a:ln>
              <a:solidFill>
                <a:schemeClr val="tx1"/>
              </a:solidFill>
              <a:effectLst/>
              <a:latin typeface="Calibri" panose="020F0502020204030204" pitchFamily="34" charset="0"/>
            </a:endParaRPr>
          </a:p>
        </p:txBody>
      </p:sp>
      <p:sp>
        <p:nvSpPr>
          <p:cNvPr id="2" name="Textplatzhalter 1">
            <a:extLst>
              <a:ext uri="{FF2B5EF4-FFF2-40B4-BE49-F238E27FC236}">
                <a16:creationId xmlns:a16="http://schemas.microsoft.com/office/drawing/2014/main" id="{42329348-9B15-BB89-8424-854AF2AC5EAC}"/>
              </a:ext>
            </a:extLst>
          </p:cNvPr>
          <p:cNvSpPr>
            <a:spLocks noGrp="1"/>
          </p:cNvSpPr>
          <p:nvPr>
            <p:ph idx="1"/>
          </p:nvPr>
        </p:nvSpPr>
        <p:spPr/>
        <p:txBody>
          <a:bodyPr/>
          <a:lstStyle/>
          <a:p>
            <a:pPr>
              <a:buClr>
                <a:srgbClr val="327A86"/>
              </a:buClr>
            </a:pPr>
            <a:r>
              <a:rPr lang="de-DE" sz="2400" dirty="0"/>
              <a:t>Zahlverständnis im Zahlenraum bis 1000</a:t>
            </a:r>
          </a:p>
          <a:p>
            <a:pPr lvl="1">
              <a:buClr>
                <a:srgbClr val="327A86"/>
              </a:buClr>
            </a:pPr>
            <a:r>
              <a:rPr lang="de-DE" sz="2400" dirty="0"/>
              <a:t>Kardinale Zahlvorstellungen</a:t>
            </a:r>
          </a:p>
          <a:p>
            <a:pPr lvl="1">
              <a:buClr>
                <a:srgbClr val="327A86"/>
              </a:buClr>
            </a:pPr>
            <a:r>
              <a:rPr lang="de-DE" sz="2400" dirty="0"/>
              <a:t>Ordinale Zahlvorstellungen</a:t>
            </a:r>
          </a:p>
          <a:p>
            <a:pPr lvl="1">
              <a:buClr>
                <a:srgbClr val="327A86"/>
              </a:buClr>
            </a:pPr>
            <a:r>
              <a:rPr lang="de-DE" sz="2400" dirty="0"/>
              <a:t>Entdeckendes Üben </a:t>
            </a:r>
          </a:p>
          <a:p>
            <a:pPr>
              <a:buClr>
                <a:srgbClr val="327A86"/>
              </a:buClr>
            </a:pPr>
            <a:r>
              <a:rPr lang="de-DE" sz="2400" dirty="0"/>
              <a:t>divomath – Das Modul „Die Zahlen bis 1000 erkunden“</a:t>
            </a:r>
          </a:p>
          <a:p>
            <a:pPr>
              <a:buClr>
                <a:srgbClr val="327A86"/>
              </a:buClr>
            </a:pPr>
            <a:r>
              <a:rPr lang="de-DE" sz="2400" dirty="0"/>
              <a:t>Aktivität– </a:t>
            </a:r>
            <a:r>
              <a:rPr lang="de-DE" sz="2400" dirty="0" err="1"/>
              <a:t>divomath</a:t>
            </a:r>
            <a:r>
              <a:rPr lang="de-DE" sz="2400" dirty="0"/>
              <a:t> im Unterricht nutzen</a:t>
            </a:r>
          </a:p>
          <a:p>
            <a:pPr>
              <a:buClr>
                <a:srgbClr val="327A86"/>
              </a:buClr>
            </a:pPr>
            <a:r>
              <a:rPr lang="de-DE" sz="2400" dirty="0"/>
              <a:t>Abschluss und Ausblick</a:t>
            </a:r>
          </a:p>
        </p:txBody>
      </p:sp>
      <p:sp>
        <p:nvSpPr>
          <p:cNvPr id="3" name="Titel 2">
            <a:extLst>
              <a:ext uri="{FF2B5EF4-FFF2-40B4-BE49-F238E27FC236}">
                <a16:creationId xmlns:a16="http://schemas.microsoft.com/office/drawing/2014/main" id="{648B9549-A2EF-24A9-B365-C5FE432EFD06}"/>
              </a:ext>
            </a:extLst>
          </p:cNvPr>
          <p:cNvSpPr>
            <a:spLocks noGrp="1"/>
          </p:cNvSpPr>
          <p:nvPr>
            <p:ph type="title"/>
          </p:nvPr>
        </p:nvSpPr>
        <p:spPr/>
        <p:txBody>
          <a:bodyPr/>
          <a:lstStyle/>
          <a:p>
            <a:r>
              <a:rPr lang="de-DE" dirty="0"/>
              <a:t>Gliederung</a:t>
            </a:r>
          </a:p>
        </p:txBody>
      </p:sp>
    </p:spTree>
    <p:extLst>
      <p:ext uri="{BB962C8B-B14F-4D97-AF65-F5344CB8AC3E}">
        <p14:creationId xmlns:p14="http://schemas.microsoft.com/office/powerpoint/2010/main" val="388773196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42A8AB7-F862-274D-AEE4-4885ADC1CCEA}"/>
              </a:ext>
            </a:extLst>
          </p:cNvPr>
          <p:cNvSpPr>
            <a:spLocks noGrp="1"/>
          </p:cNvSpPr>
          <p:nvPr>
            <p:ph type="title"/>
          </p:nvPr>
        </p:nvSpPr>
        <p:spPr/>
        <p:txBody>
          <a:bodyPr/>
          <a:lstStyle/>
          <a:p>
            <a:r>
              <a:rPr lang="de-DE" dirty="0"/>
              <a:t>Weitere Angebote</a:t>
            </a:r>
          </a:p>
        </p:txBody>
      </p:sp>
      <p:sp>
        <p:nvSpPr>
          <p:cNvPr id="2" name="Inhaltsplatzhalter 1">
            <a:extLst>
              <a:ext uri="{FF2B5EF4-FFF2-40B4-BE49-F238E27FC236}">
                <a16:creationId xmlns:a16="http://schemas.microsoft.com/office/drawing/2014/main" id="{D7273C59-8ED3-2FF0-469B-C4986613A166}"/>
              </a:ext>
            </a:extLst>
          </p:cNvPr>
          <p:cNvSpPr>
            <a:spLocks noGrp="1"/>
          </p:cNvSpPr>
          <p:nvPr>
            <p:ph idx="1"/>
          </p:nvPr>
        </p:nvSpPr>
        <p:spPr>
          <a:xfrm>
            <a:off x="605591" y="1364169"/>
            <a:ext cx="5795209" cy="4346518"/>
          </a:xfrm>
        </p:spPr>
        <p:txBody>
          <a:bodyPr/>
          <a:lstStyle/>
          <a:p>
            <a:r>
              <a:rPr lang="de-DE" sz="1600" b="1" i="0" u="none" strike="noStrike" dirty="0">
                <a:solidFill>
                  <a:srgbClr val="327A86"/>
                </a:solidFill>
                <a:effectLst/>
              </a:rPr>
              <a:t>Einführung ins Modul ‚Multiplikation verstehen‘</a:t>
            </a:r>
          </a:p>
          <a:p>
            <a:pPr marL="285750" indent="-285750">
              <a:buFont typeface="Wingdings" pitchFamily="2" charset="2"/>
              <a:buChar char="§"/>
            </a:pPr>
            <a:r>
              <a:rPr lang="de-DE" sz="1600" dirty="0"/>
              <a:t>10.02.2025, 15.00 - 16.00 Uhr</a:t>
            </a:r>
          </a:p>
          <a:p>
            <a:pPr marL="285750" indent="-285750">
              <a:buFont typeface="Wingdings" pitchFamily="2" charset="2"/>
              <a:buChar char="§"/>
            </a:pPr>
            <a:r>
              <a:rPr lang="de-DE" sz="1600" dirty="0"/>
              <a:t>11.02. 2025, 15.00 - 16.00 Uhr (Wiederholung des 10.02)</a:t>
            </a:r>
          </a:p>
          <a:p>
            <a:r>
              <a:rPr lang="de-DE" sz="1600" b="1" dirty="0">
                <a:solidFill>
                  <a:srgbClr val="327A86"/>
                </a:solidFill>
              </a:rPr>
              <a:t>Einführung ins Modul ‚Division verstehen‘</a:t>
            </a:r>
          </a:p>
          <a:p>
            <a:pPr marL="285750" indent="-285750">
              <a:buFont typeface="Wingdings" pitchFamily="2" charset="2"/>
              <a:buChar char="§"/>
            </a:pPr>
            <a:r>
              <a:rPr lang="de-DE" sz="1600" dirty="0"/>
              <a:t>11.03.2025, 15.00 - 16.00 Uhr</a:t>
            </a:r>
          </a:p>
          <a:p>
            <a:pPr marL="285750" indent="-285750">
              <a:buFont typeface="Wingdings" pitchFamily="2" charset="2"/>
              <a:buChar char="§"/>
            </a:pPr>
            <a:r>
              <a:rPr lang="de-DE" sz="1600" dirty="0"/>
              <a:t>13.03.2025, 15.00 - 16.00 Uhr (Wiederholung des 11.03.)</a:t>
            </a:r>
          </a:p>
          <a:p>
            <a:r>
              <a:rPr lang="de-DE" sz="1600" b="1" dirty="0">
                <a:solidFill>
                  <a:srgbClr val="327A86"/>
                </a:solidFill>
              </a:rPr>
              <a:t>Einführung ins Modul ‘Schriftlich Subtrahieren‘</a:t>
            </a:r>
          </a:p>
          <a:p>
            <a:pPr marL="285750" indent="-285750">
              <a:buFont typeface="Wingdings" pitchFamily="2" charset="2"/>
              <a:buChar char="§"/>
            </a:pPr>
            <a:r>
              <a:rPr lang="de-DE" sz="1600" dirty="0"/>
              <a:t>07.04.2025, 15.00 - 16.00 Uhr</a:t>
            </a:r>
          </a:p>
          <a:p>
            <a:pPr marL="285750" indent="-285750">
              <a:buFont typeface="Wingdings" pitchFamily="2" charset="2"/>
              <a:buChar char="§"/>
            </a:pPr>
            <a:r>
              <a:rPr lang="de-DE" sz="1600" dirty="0"/>
              <a:t>08.04.2025, 15.00 - 16.00 Uhr (Wiederholung des 07.04.)</a:t>
            </a:r>
          </a:p>
        </p:txBody>
      </p:sp>
      <p:grpSp>
        <p:nvGrpSpPr>
          <p:cNvPr id="17" name="Gruppieren 16">
            <a:extLst>
              <a:ext uri="{FF2B5EF4-FFF2-40B4-BE49-F238E27FC236}">
                <a16:creationId xmlns:a16="http://schemas.microsoft.com/office/drawing/2014/main" id="{7F2F0F76-9489-D7F4-AC33-B359E0A508DD}"/>
              </a:ext>
            </a:extLst>
          </p:cNvPr>
          <p:cNvGrpSpPr/>
          <p:nvPr/>
        </p:nvGrpSpPr>
        <p:grpSpPr>
          <a:xfrm>
            <a:off x="6690271" y="2640907"/>
            <a:ext cx="5147735" cy="1204741"/>
            <a:chOff x="3038103" y="4333345"/>
            <a:chExt cx="6115793" cy="1334984"/>
          </a:xfrm>
        </p:grpSpPr>
        <p:sp>
          <p:nvSpPr>
            <p:cNvPr id="8" name="Rechteck 7">
              <a:extLst>
                <a:ext uri="{FF2B5EF4-FFF2-40B4-BE49-F238E27FC236}">
                  <a16:creationId xmlns:a16="http://schemas.microsoft.com/office/drawing/2014/main" id="{67A4D985-2C3F-EF9B-E24F-1833DA6165D0}"/>
                </a:ext>
              </a:extLst>
            </p:cNvPr>
            <p:cNvSpPr/>
            <p:nvPr/>
          </p:nvSpPr>
          <p:spPr bwMode="auto">
            <a:xfrm>
              <a:off x="3038103" y="4333345"/>
              <a:ext cx="6115793" cy="1334984"/>
            </a:xfrm>
            <a:prstGeom prst="rect">
              <a:avLst/>
            </a:prstGeom>
            <a:solidFill>
              <a:srgbClr val="CBE3E7"/>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de-DE"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divomath</a:t>
              </a:r>
              <a:r>
                <a:rPr kumimoji="0" lang="de-DE" b="1" i="0" u="none" strike="noStrike" cap="none" normalizeH="0" baseline="0" dirty="0">
                  <a:ln>
                    <a:noFill/>
                  </a:ln>
                  <a:solidFill>
                    <a:schemeClr val="tx1"/>
                  </a:solidFill>
                  <a:effectLst/>
                  <a:latin typeface="Arial" panose="020B0604020202020204" pitchFamily="34" charset="0"/>
                  <a:cs typeface="Arial" panose="020B0604020202020204" pitchFamily="34" charset="0"/>
                </a:rPr>
                <a:t> FAQ und Hilfebereich:</a:t>
              </a:r>
            </a:p>
            <a:p>
              <a:pPr marL="0" marR="0" indent="0" algn="l" defTabSz="914400" rtl="0" eaLnBrk="0" fontAlgn="base" latinLnBrk="0" hangingPunct="0">
                <a:lnSpc>
                  <a:spcPct val="100000"/>
                </a:lnSpc>
                <a:spcBef>
                  <a:spcPct val="0"/>
                </a:spcBef>
                <a:spcAft>
                  <a:spcPct val="0"/>
                </a:spcAft>
                <a:buClrTx/>
                <a:buSzTx/>
                <a:buFontTx/>
                <a:buNone/>
                <a:tabLst/>
              </a:pPr>
              <a:endParaRPr kumimoji="0" lang="de-DE" sz="12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lvl="1" eaLnBrk="0" fontAlgn="base" hangingPunct="0">
                <a:spcBef>
                  <a:spcPct val="0"/>
                </a:spcBef>
                <a:spcAft>
                  <a:spcPct val="0"/>
                </a:spcAft>
              </a:pPr>
              <a:r>
                <a:rPr kumimoji="0" lang="de-DE" sz="2000" b="1" i="0" u="none" strike="noStrike" cap="none" normalizeH="0" baseline="0" dirty="0" err="1">
                  <a:ln>
                    <a:noFill/>
                  </a:ln>
                  <a:solidFill>
                    <a:srgbClr val="327A86"/>
                  </a:solidFill>
                  <a:effectLst/>
                  <a:latin typeface="Arial" panose="020B0604020202020204" pitchFamily="34" charset="0"/>
                  <a:cs typeface="Arial" panose="020B0604020202020204" pitchFamily="34" charset="0"/>
                </a:rPr>
                <a:t>app.divomath-nrw.de</a:t>
              </a:r>
              <a:r>
                <a:rPr kumimoji="0" lang="de-DE" sz="2000" b="1" i="0" u="none" strike="noStrike" cap="none" normalizeH="0" baseline="0" dirty="0">
                  <a:ln>
                    <a:noFill/>
                  </a:ln>
                  <a:solidFill>
                    <a:srgbClr val="327A86"/>
                  </a:solidFill>
                  <a:effectLst/>
                  <a:latin typeface="Arial" panose="020B0604020202020204" pitchFamily="34" charset="0"/>
                  <a:cs typeface="Arial" panose="020B0604020202020204" pitchFamily="34" charset="0"/>
                </a:rPr>
                <a:t>/</a:t>
              </a:r>
              <a:r>
                <a:rPr kumimoji="0" lang="de-DE" sz="2000" b="1" i="0" u="none" strike="noStrike" cap="none" normalizeH="0" baseline="0" dirty="0" err="1">
                  <a:ln>
                    <a:noFill/>
                  </a:ln>
                  <a:solidFill>
                    <a:srgbClr val="327A86"/>
                  </a:solidFill>
                  <a:effectLst/>
                  <a:latin typeface="Arial" panose="020B0604020202020204" pitchFamily="34" charset="0"/>
                  <a:cs typeface="Arial" panose="020B0604020202020204" pitchFamily="34" charset="0"/>
                </a:rPr>
                <a:t>faq</a:t>
              </a:r>
              <a:endParaRPr kumimoji="0" lang="de-DE" sz="2000" b="1" i="0" u="none" strike="noStrike" cap="none" normalizeH="0" baseline="0" dirty="0">
                <a:ln>
                  <a:noFill/>
                </a:ln>
                <a:solidFill>
                  <a:srgbClr val="327A86"/>
                </a:solidFill>
                <a:effectLst/>
                <a:latin typeface="Arial" panose="020B0604020202020204" pitchFamily="34" charset="0"/>
                <a:cs typeface="Arial" panose="020B0604020202020204" pitchFamily="34" charset="0"/>
              </a:endParaRPr>
            </a:p>
          </p:txBody>
        </p:sp>
        <p:pic>
          <p:nvPicPr>
            <p:cNvPr id="9" name="Grafik 8">
              <a:extLst>
                <a:ext uri="{FF2B5EF4-FFF2-40B4-BE49-F238E27FC236}">
                  <a16:creationId xmlns:a16="http://schemas.microsoft.com/office/drawing/2014/main" id="{35119712-9FBE-E1C2-70BF-91A109656DB4}"/>
                </a:ext>
              </a:extLst>
            </p:cNvPr>
            <p:cNvPicPr>
              <a:picLocks noChangeAspect="1"/>
            </p:cNvPicPr>
            <p:nvPr/>
          </p:nvPicPr>
          <p:blipFill>
            <a:blip r:embed="rId3"/>
            <a:srcRect/>
            <a:stretch/>
          </p:blipFill>
          <p:spPr>
            <a:xfrm>
              <a:off x="7818912" y="4333345"/>
              <a:ext cx="1334984" cy="1334984"/>
            </a:xfrm>
            <a:prstGeom prst="rect">
              <a:avLst/>
            </a:prstGeom>
          </p:spPr>
        </p:pic>
      </p:grpSp>
      <p:grpSp>
        <p:nvGrpSpPr>
          <p:cNvPr id="23" name="Gruppieren 22">
            <a:extLst>
              <a:ext uri="{FF2B5EF4-FFF2-40B4-BE49-F238E27FC236}">
                <a16:creationId xmlns:a16="http://schemas.microsoft.com/office/drawing/2014/main" id="{8C795BF9-B8E2-5F1A-503F-33A0FC7E24C7}"/>
              </a:ext>
            </a:extLst>
          </p:cNvPr>
          <p:cNvGrpSpPr/>
          <p:nvPr/>
        </p:nvGrpSpPr>
        <p:grpSpPr>
          <a:xfrm>
            <a:off x="6690270" y="4027614"/>
            <a:ext cx="5147735" cy="1204742"/>
            <a:chOff x="519491" y="4681252"/>
            <a:chExt cx="6115793" cy="1334984"/>
          </a:xfrm>
        </p:grpSpPr>
        <p:sp>
          <p:nvSpPr>
            <p:cNvPr id="19" name="Rechteck 18">
              <a:extLst>
                <a:ext uri="{FF2B5EF4-FFF2-40B4-BE49-F238E27FC236}">
                  <a16:creationId xmlns:a16="http://schemas.microsoft.com/office/drawing/2014/main" id="{F18FAA98-BBA3-28FD-C953-0EE09EBA60B9}"/>
                </a:ext>
              </a:extLst>
            </p:cNvPr>
            <p:cNvSpPr/>
            <p:nvPr/>
          </p:nvSpPr>
          <p:spPr bwMode="auto">
            <a:xfrm>
              <a:off x="519491" y="4681252"/>
              <a:ext cx="6115793" cy="1334984"/>
            </a:xfrm>
            <a:prstGeom prst="rect">
              <a:avLst/>
            </a:prstGeom>
            <a:solidFill>
              <a:srgbClr val="CBE3E7"/>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de-DE"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divomath</a:t>
              </a:r>
              <a:r>
                <a:rPr kumimoji="0" lang="de-DE" b="1" i="0" u="none" strike="noStrike" cap="none" normalizeH="0" baseline="0" dirty="0">
                  <a:ln>
                    <a:noFill/>
                  </a:ln>
                  <a:solidFill>
                    <a:schemeClr val="tx1"/>
                  </a:solidFill>
                  <a:effectLst/>
                  <a:latin typeface="Arial" panose="020B0604020202020204" pitchFamily="34" charset="0"/>
                  <a:cs typeface="Arial" panose="020B0604020202020204" pitchFamily="34" charset="0"/>
                </a:rPr>
                <a:t> im DZLM-</a:t>
              </a:r>
              <a:r>
                <a:rPr kumimoji="0" lang="de-DE"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Moodle</a:t>
              </a:r>
              <a:r>
                <a:rPr kumimoji="0" lang="de-DE" b="1"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a:p>
              <a:pPr marL="0" marR="0" indent="0" algn="l" defTabSz="914400" rtl="0" eaLnBrk="0" fontAlgn="base" latinLnBrk="0" hangingPunct="0">
                <a:lnSpc>
                  <a:spcPct val="100000"/>
                </a:lnSpc>
                <a:spcBef>
                  <a:spcPct val="0"/>
                </a:spcBef>
                <a:spcAft>
                  <a:spcPct val="0"/>
                </a:spcAft>
                <a:buClrTx/>
                <a:buSzTx/>
                <a:buFontTx/>
                <a:buNone/>
                <a:tabLst/>
              </a:pPr>
              <a:endParaRPr kumimoji="0" lang="de-DE" sz="12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lvl="2" eaLnBrk="0" fontAlgn="base" hangingPunct="0">
                <a:spcBef>
                  <a:spcPct val="0"/>
                </a:spcBef>
                <a:spcAft>
                  <a:spcPct val="0"/>
                </a:spcAft>
              </a:pPr>
              <a:r>
                <a:rPr kumimoji="0" lang="de-DE" sz="2000" b="1" i="0" u="none" strike="noStrike" cap="none" normalizeH="0" baseline="0" dirty="0" err="1">
                  <a:ln>
                    <a:noFill/>
                  </a:ln>
                  <a:solidFill>
                    <a:srgbClr val="327A86"/>
                  </a:solidFill>
                  <a:effectLst/>
                  <a:latin typeface="Arial" panose="020B0604020202020204" pitchFamily="34" charset="0"/>
                  <a:cs typeface="Arial" panose="020B0604020202020204" pitchFamily="34" charset="0"/>
                </a:rPr>
                <a:t>shorturl.at</a:t>
              </a:r>
              <a:r>
                <a:rPr kumimoji="0" lang="de-DE" sz="2000" b="1" i="0" u="none" strike="noStrike" cap="none" normalizeH="0" baseline="0" dirty="0">
                  <a:ln>
                    <a:noFill/>
                  </a:ln>
                  <a:solidFill>
                    <a:srgbClr val="327A86"/>
                  </a:solidFill>
                  <a:effectLst/>
                  <a:latin typeface="Arial" panose="020B0604020202020204" pitchFamily="34" charset="0"/>
                  <a:cs typeface="Arial" panose="020B0604020202020204" pitchFamily="34" charset="0"/>
                </a:rPr>
                <a:t>/</a:t>
              </a:r>
              <a:r>
                <a:rPr kumimoji="0" lang="de-DE" sz="2000" b="1" i="0" u="none" strike="noStrike" cap="none" normalizeH="0" baseline="0" dirty="0" err="1">
                  <a:ln>
                    <a:noFill/>
                  </a:ln>
                  <a:solidFill>
                    <a:srgbClr val="327A86"/>
                  </a:solidFill>
                  <a:effectLst/>
                  <a:latin typeface="Arial" panose="020B0604020202020204" pitchFamily="34" charset="0"/>
                  <a:cs typeface="Arial" panose="020B0604020202020204" pitchFamily="34" charset="0"/>
                </a:rPr>
                <a:t>hiwFR</a:t>
              </a:r>
              <a:endParaRPr kumimoji="0" lang="de-DE" sz="2000" b="1" i="0" u="none" strike="noStrike" cap="none" normalizeH="0" baseline="0" dirty="0">
                <a:ln>
                  <a:noFill/>
                </a:ln>
                <a:solidFill>
                  <a:srgbClr val="327A86"/>
                </a:solidFill>
                <a:effectLst/>
                <a:latin typeface="Arial" panose="020B0604020202020204" pitchFamily="34" charset="0"/>
                <a:cs typeface="Arial" panose="020B0604020202020204" pitchFamily="34" charset="0"/>
              </a:endParaRPr>
            </a:p>
          </p:txBody>
        </p:sp>
        <p:pic>
          <p:nvPicPr>
            <p:cNvPr id="20" name="Grafik 19">
              <a:extLst>
                <a:ext uri="{FF2B5EF4-FFF2-40B4-BE49-F238E27FC236}">
                  <a16:creationId xmlns:a16="http://schemas.microsoft.com/office/drawing/2014/main" id="{6B6EE075-7D4E-9771-0CEE-A094601712BB}"/>
                </a:ext>
              </a:extLst>
            </p:cNvPr>
            <p:cNvPicPr>
              <a:picLocks noChangeAspect="1"/>
            </p:cNvPicPr>
            <p:nvPr/>
          </p:nvPicPr>
          <p:blipFill>
            <a:blip r:embed="rId4"/>
            <a:srcRect/>
            <a:stretch/>
          </p:blipFill>
          <p:spPr>
            <a:xfrm>
              <a:off x="5300300" y="4681252"/>
              <a:ext cx="1334984" cy="1334984"/>
            </a:xfrm>
            <a:prstGeom prst="rect">
              <a:avLst/>
            </a:prstGeom>
          </p:spPr>
        </p:pic>
      </p:grpSp>
      <p:sp>
        <p:nvSpPr>
          <p:cNvPr id="4" name="Textfeld 3">
            <a:extLst>
              <a:ext uri="{FF2B5EF4-FFF2-40B4-BE49-F238E27FC236}">
                <a16:creationId xmlns:a16="http://schemas.microsoft.com/office/drawing/2014/main" id="{6077C888-429F-7AEB-5F39-9270C46E725E}"/>
              </a:ext>
            </a:extLst>
          </p:cNvPr>
          <p:cNvSpPr txBox="1"/>
          <p:nvPr/>
        </p:nvSpPr>
        <p:spPr>
          <a:xfrm>
            <a:off x="6690270" y="1364169"/>
            <a:ext cx="2871171" cy="831510"/>
          </a:xfrm>
          <a:prstGeom prst="rect">
            <a:avLst/>
          </a:prstGeom>
          <a:noFill/>
        </p:spPr>
        <p:txBody>
          <a:bodyPr wrap="none" rtlCol="0">
            <a:spAutoFit/>
          </a:bodyPr>
          <a:lstStyle/>
          <a:p>
            <a:pPr>
              <a:lnSpc>
                <a:spcPct val="150000"/>
              </a:lnSpc>
            </a:pPr>
            <a:r>
              <a:rPr lang="de-DE" b="1" dirty="0">
                <a:solidFill>
                  <a:srgbClr val="327A86"/>
                </a:solidFill>
                <a:latin typeface="Arial" panose="020B0604020202020204" pitchFamily="34" charset="0"/>
                <a:cs typeface="Arial" panose="020B0604020202020204" pitchFamily="34" charset="0"/>
              </a:rPr>
              <a:t>Weitere Hilfsangebote</a:t>
            </a:r>
          </a:p>
          <a:p>
            <a:pPr marL="285750" indent="-285750">
              <a:lnSpc>
                <a:spcPct val="150000"/>
              </a:lnSpc>
              <a:buFont typeface="Wingdings" pitchFamily="2" charset="2"/>
              <a:buChar char="§"/>
            </a:pPr>
            <a:r>
              <a:rPr lang="de-DE" sz="1600" dirty="0" err="1">
                <a:latin typeface="Arial" panose="020B0604020202020204" pitchFamily="34" charset="0"/>
                <a:cs typeface="Arial" panose="020B0604020202020204" pitchFamily="34" charset="0"/>
              </a:rPr>
              <a:t>support@divomath-nrw.de</a:t>
            </a:r>
            <a:endParaRPr lang="de-DE" sz="1600" dirty="0">
              <a:latin typeface="Arial" panose="020B0604020202020204" pitchFamily="34" charset="0"/>
              <a:cs typeface="Arial" panose="020B0604020202020204" pitchFamily="34" charset="0"/>
            </a:endParaRPr>
          </a:p>
        </p:txBody>
      </p:sp>
      <p:sp>
        <p:nvSpPr>
          <p:cNvPr id="5" name="Textfeld 4">
            <a:extLst>
              <a:ext uri="{FF2B5EF4-FFF2-40B4-BE49-F238E27FC236}">
                <a16:creationId xmlns:a16="http://schemas.microsoft.com/office/drawing/2014/main" id="{81102EAD-4D0C-3076-3101-4F6ED3703D9E}"/>
              </a:ext>
            </a:extLst>
          </p:cNvPr>
          <p:cNvSpPr txBox="1"/>
          <p:nvPr/>
        </p:nvSpPr>
        <p:spPr>
          <a:xfrm>
            <a:off x="393426" y="5880623"/>
            <a:ext cx="6272871" cy="338554"/>
          </a:xfrm>
          <a:prstGeom prst="rect">
            <a:avLst/>
          </a:prstGeom>
          <a:noFill/>
        </p:spPr>
        <p:txBody>
          <a:bodyPr wrap="none" rtlCol="0">
            <a:spAutoFit/>
          </a:bodyPr>
          <a:lstStyle/>
          <a:p>
            <a:r>
              <a:rPr lang="de-DE" sz="1600" b="0" i="0" dirty="0">
                <a:solidFill>
                  <a:srgbClr val="327A86"/>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https://dzlm.de/kalender/online-seminarreihe-für-alle-schulen-nrw-0</a:t>
            </a:r>
            <a:endParaRPr lang="de-DE" sz="1600" dirty="0">
              <a:solidFill>
                <a:srgbClr val="327A8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19728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3860501"/>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11834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64773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89243DF6-3ED3-4908-949C-1004F69BF17D}"/>
              </a:ext>
            </a:extLst>
          </p:cNvPr>
          <p:cNvSpPr>
            <a:spLocks noGrp="1"/>
          </p:cNvSpPr>
          <p:nvPr>
            <p:ph type="title"/>
          </p:nvPr>
        </p:nvSpPr>
        <p:spPr/>
        <p:txBody>
          <a:bodyPr/>
          <a:lstStyle/>
          <a:p>
            <a:r>
              <a:rPr lang="de-DE" dirty="0"/>
              <a:t>Literatur</a:t>
            </a:r>
          </a:p>
        </p:txBody>
      </p:sp>
      <p:sp>
        <p:nvSpPr>
          <p:cNvPr id="5" name="Inhaltsplatzhalter 4">
            <a:extLst>
              <a:ext uri="{FF2B5EF4-FFF2-40B4-BE49-F238E27FC236}">
                <a16:creationId xmlns:a16="http://schemas.microsoft.com/office/drawing/2014/main" id="{46F1AEE9-C130-44A3-85C5-6CC453541CE7}"/>
              </a:ext>
            </a:extLst>
          </p:cNvPr>
          <p:cNvSpPr>
            <a:spLocks noGrp="1"/>
          </p:cNvSpPr>
          <p:nvPr>
            <p:ph idx="1"/>
          </p:nvPr>
        </p:nvSpPr>
        <p:spPr>
          <a:xfrm>
            <a:off x="667657" y="1324052"/>
            <a:ext cx="10546653" cy="4418617"/>
          </a:xfrm>
        </p:spPr>
        <p:txBody>
          <a:bodyPr/>
          <a:lstStyle/>
          <a:p>
            <a:pPr>
              <a:lnSpc>
                <a:spcPct val="100000"/>
              </a:lnSpc>
              <a:spcBef>
                <a:spcPts val="0"/>
              </a:spcBef>
              <a:spcAft>
                <a:spcPts val="600"/>
              </a:spcAft>
              <a:buFont typeface="Wingdings" pitchFamily="2" charset="2"/>
              <a:buChar char="§"/>
            </a:pPr>
            <a:r>
              <a:rPr lang="de-DE" sz="1200" dirty="0">
                <a:effectLst/>
                <a:latin typeface="Arial" panose="020B0604020202020204" pitchFamily="34" charset="0"/>
                <a:cs typeface="Arial" panose="020B0604020202020204" pitchFamily="34" charset="0"/>
              </a:rPr>
              <a:t>Abraham, M., Bielinski, S., Kissel, E., Selter, </a:t>
            </a:r>
            <a:r>
              <a:rPr lang="de-DE" sz="1200" dirty="0" err="1">
                <a:effectLst/>
                <a:latin typeface="Arial" panose="020B0604020202020204" pitchFamily="34" charset="0"/>
                <a:cs typeface="Arial" panose="020B0604020202020204" pitchFamily="34" charset="0"/>
              </a:rPr>
              <a:t>Ch</a:t>
            </a:r>
            <a:r>
              <a:rPr lang="de-DE" sz="1200" dirty="0">
                <a:effectLst/>
                <a:latin typeface="Arial" panose="020B0604020202020204" pitchFamily="34" charset="0"/>
                <a:cs typeface="Arial" panose="020B0604020202020204" pitchFamily="34" charset="0"/>
              </a:rPr>
              <a:t>., Prediger, S., &amp; </a:t>
            </a:r>
            <a:r>
              <a:rPr lang="de-DE" sz="1200" dirty="0" err="1">
                <a:effectLst/>
                <a:latin typeface="Arial" panose="020B0604020202020204" pitchFamily="34" charset="0"/>
                <a:cs typeface="Arial" panose="020B0604020202020204" pitchFamily="34" charset="0"/>
              </a:rPr>
              <a:t>Vonstein</a:t>
            </a:r>
            <a:r>
              <a:rPr lang="de-DE" sz="1200" dirty="0">
                <a:effectLst/>
                <a:latin typeface="Arial" panose="020B0604020202020204" pitchFamily="34" charset="0"/>
                <a:cs typeface="Arial" panose="020B0604020202020204" pitchFamily="34" charset="0"/>
              </a:rPr>
              <a:t>, H. (2023). Designprinzipien in </a:t>
            </a:r>
            <a:r>
              <a:rPr lang="de-DE" sz="1200" dirty="0" err="1">
                <a:effectLst/>
                <a:latin typeface="Arial" panose="020B0604020202020204" pitchFamily="34" charset="0"/>
                <a:cs typeface="Arial" panose="020B0604020202020204" pitchFamily="34" charset="0"/>
              </a:rPr>
              <a:t>divomath</a:t>
            </a:r>
            <a:r>
              <a:rPr lang="de-DE" sz="1200" dirty="0">
                <a:effectLst/>
                <a:latin typeface="Arial" panose="020B0604020202020204" pitchFamily="34" charset="0"/>
                <a:cs typeface="Arial" panose="020B0604020202020204" pitchFamily="34" charset="0"/>
              </a:rPr>
              <a:t>: Digitale </a:t>
            </a:r>
            <a:r>
              <a:rPr lang="de-DE" sz="1200" dirty="0" err="1">
                <a:effectLst/>
                <a:latin typeface="Arial" panose="020B0604020202020204" pitchFamily="34" charset="0"/>
                <a:cs typeface="Arial" panose="020B0604020202020204" pitchFamily="34" charset="0"/>
              </a:rPr>
              <a:t>verstehensorientierte</a:t>
            </a:r>
            <a:r>
              <a:rPr lang="de-DE" sz="1200" dirty="0">
                <a:effectLst/>
                <a:latin typeface="Arial" panose="020B0604020202020204" pitchFamily="34" charset="0"/>
                <a:cs typeface="Arial" panose="020B0604020202020204" pitchFamily="34" charset="0"/>
              </a:rPr>
              <a:t> Lehr-Lern-Umgebungen für alle Unterrichtsphasen. In F. Dilling, D. Thurm, &amp; I. Witzke (Hrsg.), </a:t>
            </a:r>
            <a:r>
              <a:rPr lang="de-DE" sz="1200" i="1" dirty="0">
                <a:effectLst/>
                <a:latin typeface="Arial" panose="020B0604020202020204" pitchFamily="34" charset="0"/>
                <a:cs typeface="Arial" panose="020B0604020202020204" pitchFamily="34" charset="0"/>
              </a:rPr>
              <a:t>Digitaler Mathematikunterricht in Forschung und Praxis. Tagungsband zur Vernetzungstagung 2022 in Siegen</a:t>
            </a:r>
            <a:r>
              <a:rPr lang="de-DE" sz="1200" dirty="0">
                <a:effectLst/>
                <a:latin typeface="Arial" panose="020B0604020202020204" pitchFamily="34" charset="0"/>
                <a:cs typeface="Arial" panose="020B0604020202020204" pitchFamily="34" charset="0"/>
              </a:rPr>
              <a:t>, (S. 1–10). WTM. https://</a:t>
            </a:r>
            <a:r>
              <a:rPr lang="de-DE" sz="1200" dirty="0" err="1">
                <a:effectLst/>
                <a:latin typeface="Arial" panose="020B0604020202020204" pitchFamily="34" charset="0"/>
                <a:cs typeface="Arial" panose="020B0604020202020204" pitchFamily="34" charset="0"/>
              </a:rPr>
              <a:t>doi.org</a:t>
            </a:r>
            <a:r>
              <a:rPr lang="de-DE" sz="1200" dirty="0">
                <a:effectLst/>
                <a:latin typeface="Arial" panose="020B0604020202020204" pitchFamily="34" charset="0"/>
                <a:cs typeface="Arial" panose="020B0604020202020204" pitchFamily="34" charset="0"/>
              </a:rPr>
              <a:t>/10.37626/GA9783959872041.0 </a:t>
            </a:r>
            <a:endParaRPr lang="de-DE" sz="1200" dirty="0">
              <a:latin typeface="Arial" panose="020B0604020202020204" pitchFamily="34" charset="0"/>
              <a:cs typeface="Arial" panose="020B0604020202020204" pitchFamily="34" charset="0"/>
            </a:endParaRPr>
          </a:p>
          <a:p>
            <a:pPr algn="just">
              <a:lnSpc>
                <a:spcPct val="100000"/>
              </a:lnSpc>
              <a:spcBef>
                <a:spcPts val="0"/>
              </a:spcBef>
              <a:spcAft>
                <a:spcPts val="600"/>
              </a:spcAft>
              <a:buFont typeface="Wingdings" pitchFamily="2" charset="2"/>
              <a:buChar char="§"/>
            </a:pPr>
            <a:r>
              <a:rPr lang="de-DE" sz="1200" dirty="0">
                <a:latin typeface="Arial" panose="020B0604020202020204" pitchFamily="34" charset="0"/>
                <a:cs typeface="Arial" panose="020B0604020202020204" pitchFamily="34" charset="0"/>
              </a:rPr>
              <a:t>Holzäpfel, L., Prediger, S., Götze, D., </a:t>
            </a:r>
            <a:r>
              <a:rPr lang="de-DE" sz="1200" dirty="0" err="1">
                <a:latin typeface="Arial" panose="020B0604020202020204" pitchFamily="34" charset="0"/>
                <a:cs typeface="Arial" panose="020B0604020202020204" pitchFamily="34" charset="0"/>
              </a:rPr>
              <a:t>Rösken</a:t>
            </a:r>
            <a:r>
              <a:rPr lang="de-DE" sz="1200" dirty="0">
                <a:latin typeface="Arial" panose="020B0604020202020204" pitchFamily="34" charset="0"/>
                <a:cs typeface="Arial" panose="020B0604020202020204" pitchFamily="34" charset="0"/>
              </a:rPr>
              <a:t>-Winter, B., &amp; Selter, C. (2024, i. Dr.). Fünf Prinzipien für qualitätsvollen Mathematikunterricht. </a:t>
            </a:r>
            <a:r>
              <a:rPr lang="de-DE" sz="1200" i="1" dirty="0">
                <a:latin typeface="Arial" panose="020B0604020202020204" pitchFamily="34" charset="0"/>
                <a:cs typeface="Arial" panose="020B0604020202020204" pitchFamily="34" charset="0"/>
              </a:rPr>
              <a:t>Mathematik lehren</a:t>
            </a:r>
            <a:r>
              <a:rPr lang="de-DE" sz="1200" dirty="0">
                <a:latin typeface="Arial" panose="020B0604020202020204" pitchFamily="34" charset="0"/>
                <a:cs typeface="Arial" panose="020B0604020202020204" pitchFamily="34" charset="0"/>
              </a:rPr>
              <a:t>, 242.</a:t>
            </a:r>
          </a:p>
          <a:p>
            <a:pPr algn="just">
              <a:lnSpc>
                <a:spcPct val="100000"/>
              </a:lnSpc>
              <a:spcBef>
                <a:spcPts val="0"/>
              </a:spcBef>
              <a:spcAft>
                <a:spcPts val="600"/>
              </a:spcAft>
              <a:buFont typeface="Wingdings" pitchFamily="2" charset="2"/>
              <a:buChar char="§"/>
            </a:pPr>
            <a:r>
              <a:rPr lang="de-DE" sz="1200" dirty="0"/>
              <a:t>Jensen, S., &amp; Gasteiger, H. (2019). „Ergänzen mit Erweitern“ und „Abziehen mit Entbündeln“ – Eine explorative Studie zu spezifischen Fehlern und zum Verständnis des Algorithmus. </a:t>
            </a:r>
            <a:r>
              <a:rPr lang="de-DE" sz="1200" i="1" dirty="0"/>
              <a:t>JMD 40 </a:t>
            </a:r>
            <a:r>
              <a:rPr lang="de-DE" sz="1200" dirty="0"/>
              <a:t>(2), 135 – 167.</a:t>
            </a:r>
          </a:p>
          <a:p>
            <a:pPr algn="just">
              <a:lnSpc>
                <a:spcPct val="100000"/>
              </a:lnSpc>
              <a:spcBef>
                <a:spcPts val="0"/>
              </a:spcBef>
              <a:spcAft>
                <a:spcPts val="600"/>
              </a:spcAft>
              <a:buFont typeface="Wingdings" pitchFamily="2" charset="2"/>
              <a:buChar char="§"/>
            </a:pPr>
            <a:r>
              <a:rPr lang="de-DE" sz="1200" dirty="0"/>
              <a:t>Ministerium für Schule und Bildung des Landes Nordrhein-Westfalen (Hrsg.) (2021). </a:t>
            </a:r>
            <a:r>
              <a:rPr lang="de-DE" sz="1200" i="1" dirty="0"/>
              <a:t>Lehrpläne für die Primarstufe Nordrhein-Westfalen</a:t>
            </a:r>
            <a:r>
              <a:rPr lang="de-DE" sz="1200" dirty="0"/>
              <a:t>. https://</a:t>
            </a:r>
            <a:r>
              <a:rPr lang="de-DE" sz="1200" dirty="0" err="1"/>
              <a:t>www.schulentwicklung.nrw.de</a:t>
            </a:r>
            <a:r>
              <a:rPr lang="de-DE" sz="1200" dirty="0"/>
              <a:t>/</a:t>
            </a:r>
            <a:r>
              <a:rPr lang="de-DE" sz="1200" dirty="0" err="1"/>
              <a:t>lehrplaene</a:t>
            </a:r>
            <a:r>
              <a:rPr lang="de-DE" sz="1200" dirty="0"/>
              <a:t>/</a:t>
            </a:r>
            <a:r>
              <a:rPr lang="de-DE" sz="1200" dirty="0" err="1"/>
              <a:t>lehrplannavigator</a:t>
            </a:r>
            <a:r>
              <a:rPr lang="de-DE" sz="1200" dirty="0"/>
              <a:t>-</a:t>
            </a:r>
            <a:r>
              <a:rPr lang="de-DE" sz="1200" dirty="0" err="1"/>
              <a:t>primarstufe</a:t>
            </a:r>
            <a:r>
              <a:rPr lang="de-DE" sz="1200" dirty="0"/>
              <a:t>-neu/</a:t>
            </a:r>
            <a:r>
              <a:rPr lang="de-DE" sz="1200" dirty="0" err="1"/>
              <a:t>index.html</a:t>
            </a:r>
            <a:endParaRPr lang="de-DE" sz="1200" dirty="0"/>
          </a:p>
          <a:p>
            <a:pPr algn="just">
              <a:lnSpc>
                <a:spcPct val="100000"/>
              </a:lnSpc>
              <a:spcBef>
                <a:spcPts val="0"/>
              </a:spcBef>
              <a:spcAft>
                <a:spcPts val="600"/>
              </a:spcAft>
              <a:buFont typeface="Wingdings" pitchFamily="2" charset="2"/>
              <a:buChar char="§"/>
            </a:pPr>
            <a:r>
              <a:rPr lang="de-DE" sz="1200" dirty="0"/>
              <a:t>Padberg, F., &amp; Benz, C. (2021). </a:t>
            </a:r>
            <a:r>
              <a:rPr lang="de-DE" sz="1200" i="1" dirty="0"/>
              <a:t>Didaktik der Arithmetik. Fundiert, vielseitig, praxisnah</a:t>
            </a:r>
            <a:r>
              <a:rPr lang="de-DE" sz="1200" dirty="0"/>
              <a:t>. Springer.</a:t>
            </a:r>
          </a:p>
          <a:p>
            <a:pPr>
              <a:lnSpc>
                <a:spcPct val="100000"/>
              </a:lnSpc>
              <a:spcBef>
                <a:spcPts val="0"/>
              </a:spcBef>
              <a:spcAft>
                <a:spcPts val="600"/>
              </a:spcAft>
              <a:buFont typeface="Wingdings" pitchFamily="2" charset="2"/>
              <a:buChar char="§"/>
            </a:pPr>
            <a:r>
              <a:rPr lang="de-DE" sz="1200" dirty="0">
                <a:latin typeface="Arial" panose="020B0604020202020204" pitchFamily="34" charset="0"/>
                <a:cs typeface="Arial" panose="020B0604020202020204" pitchFamily="34" charset="0"/>
              </a:rPr>
              <a:t>Prediger S, Götze D, Holzäpfel L, </a:t>
            </a:r>
            <a:r>
              <a:rPr lang="de-DE" sz="1200" dirty="0" err="1">
                <a:latin typeface="Arial" panose="020B0604020202020204" pitchFamily="34" charset="0"/>
                <a:cs typeface="Arial" panose="020B0604020202020204" pitchFamily="34" charset="0"/>
              </a:rPr>
              <a:t>Rösken</a:t>
            </a:r>
            <a:r>
              <a:rPr lang="de-DE" sz="1200" dirty="0">
                <a:latin typeface="Arial" panose="020B0604020202020204" pitchFamily="34" charset="0"/>
                <a:cs typeface="Arial" panose="020B0604020202020204" pitchFamily="34" charset="0"/>
              </a:rPr>
              <a:t>-Winter B and Selter C (2022). Five </a:t>
            </a:r>
            <a:r>
              <a:rPr lang="de-DE" sz="1200" dirty="0" err="1">
                <a:latin typeface="Arial" panose="020B0604020202020204" pitchFamily="34" charset="0"/>
                <a:cs typeface="Arial" panose="020B0604020202020204" pitchFamily="34" charset="0"/>
              </a:rPr>
              <a:t>principles</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for</a:t>
            </a:r>
            <a:r>
              <a:rPr lang="de-DE" sz="1200" dirty="0">
                <a:latin typeface="Arial" panose="020B0604020202020204" pitchFamily="34" charset="0"/>
                <a:cs typeface="Arial" panose="020B0604020202020204" pitchFamily="34" charset="0"/>
              </a:rPr>
              <a:t> high-quality </a:t>
            </a:r>
            <a:r>
              <a:rPr lang="de-DE" sz="1200" dirty="0" err="1">
                <a:latin typeface="Arial" panose="020B0604020202020204" pitchFamily="34" charset="0"/>
                <a:cs typeface="Arial" panose="020B0604020202020204" pitchFamily="34" charset="0"/>
              </a:rPr>
              <a:t>mathematics</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teaching</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Combining</a:t>
            </a:r>
            <a:r>
              <a:rPr lang="de-DE" sz="1200" dirty="0">
                <a:latin typeface="Arial" panose="020B0604020202020204" pitchFamily="34" charset="0"/>
                <a:cs typeface="Arial" panose="020B0604020202020204" pitchFamily="34" charset="0"/>
              </a:rPr>
              <a:t> normative, </a:t>
            </a:r>
            <a:r>
              <a:rPr lang="de-DE" sz="1200" dirty="0" err="1">
                <a:latin typeface="Arial" panose="020B0604020202020204" pitchFamily="34" charset="0"/>
                <a:cs typeface="Arial" panose="020B0604020202020204" pitchFamily="34" charset="0"/>
              </a:rPr>
              <a:t>epistemological</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empirical</a:t>
            </a:r>
            <a:r>
              <a:rPr lang="de-DE" sz="1200" dirty="0">
                <a:latin typeface="Arial" panose="020B0604020202020204" pitchFamily="34" charset="0"/>
                <a:cs typeface="Arial" panose="020B0604020202020204" pitchFamily="34" charset="0"/>
              </a:rPr>
              <a:t>, and </a:t>
            </a:r>
            <a:r>
              <a:rPr lang="de-DE" sz="1200" dirty="0" err="1">
                <a:latin typeface="Arial" panose="020B0604020202020204" pitchFamily="34" charset="0"/>
                <a:cs typeface="Arial" panose="020B0604020202020204" pitchFamily="34" charset="0"/>
              </a:rPr>
              <a:t>pragmatic</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perspectives</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for</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specifying</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the</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content</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of</a:t>
            </a:r>
            <a:r>
              <a:rPr lang="de-DE" sz="1200" dirty="0">
                <a:latin typeface="Arial" panose="020B0604020202020204" pitchFamily="34" charset="0"/>
                <a:cs typeface="Arial" panose="020B0604020202020204" pitchFamily="34" charset="0"/>
              </a:rPr>
              <a:t> professional </a:t>
            </a:r>
            <a:r>
              <a:rPr lang="de-DE" sz="1200" dirty="0" err="1">
                <a:latin typeface="Arial" panose="020B0604020202020204" pitchFamily="34" charset="0"/>
                <a:cs typeface="Arial" panose="020B0604020202020204" pitchFamily="34" charset="0"/>
              </a:rPr>
              <a:t>development</a:t>
            </a:r>
            <a:r>
              <a:rPr lang="de-DE" sz="1200" dirty="0">
                <a:latin typeface="Arial" panose="020B0604020202020204" pitchFamily="34" charset="0"/>
                <a:cs typeface="Arial" panose="020B0604020202020204" pitchFamily="34" charset="0"/>
              </a:rPr>
              <a:t>. Front. </a:t>
            </a:r>
            <a:r>
              <a:rPr lang="de-DE" sz="1200" dirty="0" err="1">
                <a:latin typeface="Arial" panose="020B0604020202020204" pitchFamily="34" charset="0"/>
                <a:cs typeface="Arial" panose="020B0604020202020204" pitchFamily="34" charset="0"/>
              </a:rPr>
              <a:t>Educ</a:t>
            </a:r>
            <a:r>
              <a:rPr lang="de-DE" sz="1200" dirty="0">
                <a:latin typeface="Arial" panose="020B0604020202020204" pitchFamily="34" charset="0"/>
                <a:cs typeface="Arial" panose="020B0604020202020204" pitchFamily="34" charset="0"/>
              </a:rPr>
              <a:t>. 7:969212. 10.3389/feduc.2022.969212</a:t>
            </a:r>
          </a:p>
          <a:p>
            <a:pPr>
              <a:lnSpc>
                <a:spcPct val="100000"/>
              </a:lnSpc>
              <a:spcBef>
                <a:spcPts val="0"/>
              </a:spcBef>
              <a:spcAft>
                <a:spcPts val="600"/>
              </a:spcAft>
              <a:buFont typeface="Wingdings" pitchFamily="2" charset="2"/>
              <a:buChar char="§"/>
            </a:pPr>
            <a:r>
              <a:rPr lang="de-DE" sz="1200" dirty="0"/>
              <a:t>Selter, C., &amp; </a:t>
            </a:r>
            <a:r>
              <a:rPr lang="de-DE" sz="1200" dirty="0" err="1"/>
              <a:t>Zannetin</a:t>
            </a:r>
            <a:r>
              <a:rPr lang="de-DE" sz="1200" dirty="0"/>
              <a:t>, E. (2018). </a:t>
            </a:r>
            <a:r>
              <a:rPr lang="de-DE" sz="1200" i="1" dirty="0"/>
              <a:t>Mathematik unterrichten in der Grundschule. Inhalte – Leitideen – Beispiele</a:t>
            </a:r>
            <a:r>
              <a:rPr lang="de-DE" sz="1200" dirty="0"/>
              <a:t>. Klett/Kallmeyer.</a:t>
            </a:r>
            <a:endParaRPr lang="de-DE" sz="1200" dirty="0">
              <a:latin typeface="Arial" panose="020B0604020202020204" pitchFamily="34" charset="0"/>
              <a:cs typeface="Arial" panose="020B0604020202020204" pitchFamily="34" charset="0"/>
            </a:endParaRPr>
          </a:p>
          <a:p>
            <a:pPr marL="0" indent="0">
              <a:lnSpc>
                <a:spcPct val="100000"/>
              </a:lnSpc>
              <a:spcBef>
                <a:spcPts val="0"/>
              </a:spcBef>
              <a:spcAft>
                <a:spcPts val="600"/>
              </a:spcAft>
              <a:buNone/>
            </a:pPr>
            <a:endParaRPr lang="de-DE" sz="1200" dirty="0"/>
          </a:p>
          <a:p>
            <a:pPr marL="0" indent="0">
              <a:lnSpc>
                <a:spcPct val="100000"/>
              </a:lnSpc>
              <a:spcBef>
                <a:spcPts val="0"/>
              </a:spcBef>
              <a:spcAft>
                <a:spcPts val="600"/>
              </a:spcAft>
              <a:buNone/>
            </a:pPr>
            <a:r>
              <a:rPr lang="de-DE" sz="1600" dirty="0">
                <a:solidFill>
                  <a:srgbClr val="327A86"/>
                </a:solidFill>
              </a:rPr>
              <a:t>Lernplattform</a:t>
            </a:r>
          </a:p>
          <a:p>
            <a:pPr>
              <a:lnSpc>
                <a:spcPct val="100000"/>
              </a:lnSpc>
              <a:spcBef>
                <a:spcPts val="0"/>
              </a:spcBef>
              <a:spcAft>
                <a:spcPts val="600"/>
              </a:spcAft>
              <a:buFont typeface="Wingdings" pitchFamily="2" charset="2"/>
              <a:buChar char="§"/>
            </a:pPr>
            <a:r>
              <a:rPr lang="de-DE" sz="1200" kern="100" dirty="0" err="1">
                <a:ea typeface="Calibri" panose="020F0502020204030204" pitchFamily="34" charset="0"/>
              </a:rPr>
              <a:t>Divomath</a:t>
            </a:r>
            <a:r>
              <a:rPr lang="de-DE" sz="1200" kern="100" dirty="0">
                <a:ea typeface="Calibri" panose="020F0502020204030204" pitchFamily="34" charset="0"/>
              </a:rPr>
              <a:t>-Team (2023). </a:t>
            </a:r>
            <a:r>
              <a:rPr lang="de-DE" sz="1200" i="1" kern="100" dirty="0" err="1">
                <a:ea typeface="Calibri" panose="020F0502020204030204" pitchFamily="34" charset="0"/>
              </a:rPr>
              <a:t>Divomath</a:t>
            </a:r>
            <a:r>
              <a:rPr lang="de-DE" sz="1200" i="1" kern="100" dirty="0">
                <a:ea typeface="Calibri" panose="020F0502020204030204" pitchFamily="34" charset="0"/>
              </a:rPr>
              <a:t> – digital und </a:t>
            </a:r>
            <a:r>
              <a:rPr lang="de-DE" sz="1200" i="1" kern="100" dirty="0" err="1">
                <a:ea typeface="Calibri" panose="020F0502020204030204" pitchFamily="34" charset="0"/>
              </a:rPr>
              <a:t>verstehensorientiert</a:t>
            </a:r>
            <a:r>
              <a:rPr lang="de-DE" sz="1200" i="1" kern="100" dirty="0">
                <a:ea typeface="Calibri" panose="020F0502020204030204" pitchFamily="34" charset="0"/>
              </a:rPr>
              <a:t> Mathematik lernen</a:t>
            </a:r>
            <a:r>
              <a:rPr lang="de-DE" sz="1200" kern="100" dirty="0">
                <a:ea typeface="Calibri" panose="020F0502020204030204" pitchFamily="34" charset="0"/>
              </a:rPr>
              <a:t>. </a:t>
            </a:r>
            <a:r>
              <a:rPr lang="de-DE" sz="1200" dirty="0"/>
              <a:t>https://</a:t>
            </a:r>
            <a:r>
              <a:rPr lang="de-DE" sz="1200" dirty="0" err="1"/>
              <a:t>app.divomath-nrw.de</a:t>
            </a:r>
            <a:endParaRPr lang="de-DE" sz="1200" kern="100" dirty="0">
              <a:ea typeface="Calibri" panose="020F0502020204030204" pitchFamily="34" charset="0"/>
            </a:endParaRPr>
          </a:p>
          <a:p>
            <a:pPr marL="0" indent="0">
              <a:lnSpc>
                <a:spcPct val="100000"/>
              </a:lnSpc>
              <a:spcBef>
                <a:spcPts val="0"/>
              </a:spcBef>
              <a:spcAft>
                <a:spcPts val="600"/>
              </a:spcAft>
              <a:buNone/>
            </a:pPr>
            <a:endParaRPr lang="de-DE" sz="1200" dirty="0">
              <a:latin typeface="Arial" panose="020B0604020202020204" pitchFamily="34" charset="0"/>
              <a:cs typeface="Arial" panose="020B0604020202020204" pitchFamily="34" charset="0"/>
            </a:endParaRPr>
          </a:p>
          <a:p>
            <a:endParaRPr lang="de-DE" sz="12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5584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479AE5-6513-6F7E-DA4A-A89979882483}"/>
              </a:ext>
            </a:extLst>
          </p:cNvPr>
          <p:cNvSpPr>
            <a:spLocks noGrp="1"/>
          </p:cNvSpPr>
          <p:nvPr>
            <p:ph type="title"/>
          </p:nvPr>
        </p:nvSpPr>
        <p:spPr/>
        <p:txBody>
          <a:bodyPr/>
          <a:lstStyle/>
          <a:p>
            <a:pPr>
              <a:buClr>
                <a:srgbClr val="327A86"/>
              </a:buClr>
            </a:pPr>
            <a:r>
              <a:rPr lang="de-DE" sz="2800" dirty="0"/>
              <a:t>Zahlverständnis im Zahlenraum bis 1000</a:t>
            </a:r>
          </a:p>
        </p:txBody>
      </p:sp>
      <p:sp>
        <p:nvSpPr>
          <p:cNvPr id="3" name="Textplatzhalter 2">
            <a:extLst>
              <a:ext uri="{FF2B5EF4-FFF2-40B4-BE49-F238E27FC236}">
                <a16:creationId xmlns:a16="http://schemas.microsoft.com/office/drawing/2014/main" id="{56ACF2F7-ED85-5DC2-9487-F3F3336A4BDE}"/>
              </a:ext>
            </a:extLst>
          </p:cNvPr>
          <p:cNvSpPr>
            <a:spLocks noGrp="1"/>
          </p:cNvSpPr>
          <p:nvPr>
            <p:ph type="body" sz="quarter" idx="13"/>
          </p:nvPr>
        </p:nvSpPr>
        <p:spPr/>
        <p:txBody>
          <a:bodyPr/>
          <a:lstStyle/>
          <a:p>
            <a:r>
              <a:rPr lang="de-DE" dirty="0"/>
              <a:t>TRAGFÄHIGES ZAHLVERSTÄNDNIS IN </a:t>
            </a:r>
            <a:r>
              <a:rPr lang="de-DE" dirty="0" err="1"/>
              <a:t>GROßEN</a:t>
            </a:r>
            <a:r>
              <a:rPr lang="de-DE" dirty="0"/>
              <a:t> ZAHLENRÄUMEN</a:t>
            </a:r>
          </a:p>
        </p:txBody>
      </p:sp>
      <p:sp>
        <p:nvSpPr>
          <p:cNvPr id="4" name="Inhaltsplatzhalter 3">
            <a:extLst>
              <a:ext uri="{FF2B5EF4-FFF2-40B4-BE49-F238E27FC236}">
                <a16:creationId xmlns:a16="http://schemas.microsoft.com/office/drawing/2014/main" id="{7D543228-8A24-EA01-6FC3-81E42EEE83F7}"/>
              </a:ext>
            </a:extLst>
          </p:cNvPr>
          <p:cNvSpPr>
            <a:spLocks noGrp="1"/>
          </p:cNvSpPr>
          <p:nvPr>
            <p:ph idx="1"/>
          </p:nvPr>
        </p:nvSpPr>
        <p:spPr>
          <a:xfrm>
            <a:off x="1461898" y="1748860"/>
            <a:ext cx="9345803" cy="4418617"/>
          </a:xfrm>
        </p:spPr>
        <p:txBody>
          <a:bodyPr/>
          <a:lstStyle/>
          <a:p>
            <a:pPr marL="285750" indent="-285750">
              <a:lnSpc>
                <a:spcPct val="114000"/>
              </a:lnSpc>
              <a:spcBef>
                <a:spcPts val="500"/>
              </a:spcBef>
              <a:buFont typeface="Arial" panose="020B0604020202020204" pitchFamily="34" charset="0"/>
              <a:buChar char="•"/>
            </a:pPr>
            <a:r>
              <a:rPr lang="de-DE" b="1" dirty="0"/>
              <a:t>Kardinaler Zahlaspekt: </a:t>
            </a:r>
            <a:r>
              <a:rPr lang="de-DE" dirty="0"/>
              <a:t>Zahlen als Anzahlen von Elementen wahrnehmen (Krauthausen, 2018)</a:t>
            </a:r>
          </a:p>
          <a:p>
            <a:pPr marL="285750" indent="-285750">
              <a:lnSpc>
                <a:spcPct val="114000"/>
              </a:lnSpc>
              <a:spcBef>
                <a:spcPts val="500"/>
              </a:spcBef>
              <a:buFont typeface="Arial" panose="020B0604020202020204" pitchFamily="34" charset="0"/>
              <a:buChar char="•"/>
            </a:pPr>
            <a:r>
              <a:rPr lang="de-DE" b="1" dirty="0"/>
              <a:t>Ordinaler Zahlaspekt: </a:t>
            </a:r>
            <a:r>
              <a:rPr lang="de-DE" dirty="0"/>
              <a:t>Zahlen als Elemente einer Zahlenfolge aus natürlichen Zahlen (Zahl als </a:t>
            </a:r>
            <a:r>
              <a:rPr lang="de-DE" dirty="0" err="1"/>
              <a:t>Zählzahl</a:t>
            </a:r>
            <a:r>
              <a:rPr lang="de-DE" dirty="0"/>
              <a:t>); Zahlen als Position in einer geordneten Reihe (Zahl als Ordnungszahl) (Krauthausen, 2018)</a:t>
            </a:r>
          </a:p>
          <a:p>
            <a:pPr marL="285750" indent="-285750">
              <a:lnSpc>
                <a:spcPct val="114000"/>
              </a:lnSpc>
              <a:spcBef>
                <a:spcPts val="500"/>
              </a:spcBef>
              <a:buFont typeface="Arial" panose="020B0604020202020204" pitchFamily="34" charset="0"/>
              <a:buChar char="•"/>
            </a:pPr>
            <a:r>
              <a:rPr lang="de-DE" b="1" dirty="0"/>
              <a:t>Stellenwertverständnis:</a:t>
            </a:r>
            <a:r>
              <a:rPr lang="de-DE" dirty="0"/>
              <a:t> Verständnis der Strukturen des dezimalen Stellenwertsystems zur Verschriftlichung von Zahlen</a:t>
            </a:r>
          </a:p>
        </p:txBody>
      </p:sp>
      <p:sp>
        <p:nvSpPr>
          <p:cNvPr id="10" name="Textplatzhalter 9">
            <a:extLst>
              <a:ext uri="{FF2B5EF4-FFF2-40B4-BE49-F238E27FC236}">
                <a16:creationId xmlns:a16="http://schemas.microsoft.com/office/drawing/2014/main" id="{7B1F87BA-653B-DFC1-2525-F29A92B03481}"/>
              </a:ext>
            </a:extLst>
          </p:cNvPr>
          <p:cNvSpPr>
            <a:spLocks noGrp="1"/>
          </p:cNvSpPr>
          <p:nvPr>
            <p:ph type="body" sz="quarter" idx="14"/>
          </p:nvPr>
        </p:nvSpPr>
        <p:spPr>
          <a:xfrm>
            <a:off x="6784848" y="5916788"/>
            <a:ext cx="5340477" cy="298450"/>
          </a:xfrm>
        </p:spPr>
        <p:txBody>
          <a:bodyPr>
            <a:normAutofit/>
          </a:bodyPr>
          <a:lstStyle/>
          <a:p>
            <a:r>
              <a:rPr lang="de-DE" sz="1100" dirty="0">
                <a:latin typeface="Arial" panose="020B0604020202020204" pitchFamily="34" charset="0"/>
                <a:cs typeface="Arial" panose="020B0604020202020204" pitchFamily="34" charset="0"/>
              </a:rPr>
              <a:t>Abbildungen: </a:t>
            </a:r>
            <a:r>
              <a:rPr lang="de-DE" sz="1100" b="0" i="0" u="none" strike="noStrike" dirty="0">
                <a:effectLst/>
                <a:latin typeface="Arial" panose="020B0604020202020204" pitchFamily="34" charset="0"/>
                <a:cs typeface="Arial" panose="020B0604020202020204" pitchFamily="34" charset="0"/>
              </a:rPr>
              <a:t>https://pikas.dzlm.de/node/1945, https://</a:t>
            </a:r>
            <a:r>
              <a:rPr lang="de-DE" sz="1100" b="0" i="0" u="none" strike="noStrike" dirty="0" err="1">
                <a:effectLst/>
                <a:latin typeface="Arial" panose="020B0604020202020204" pitchFamily="34" charset="0"/>
                <a:cs typeface="Arial" panose="020B0604020202020204" pitchFamily="34" charset="0"/>
              </a:rPr>
              <a:t>primakom.dzlm.de</a:t>
            </a:r>
            <a:r>
              <a:rPr lang="de-DE" sz="1100" b="0" i="0" u="none" strike="noStrike" dirty="0">
                <a:effectLst/>
                <a:latin typeface="Arial" panose="020B0604020202020204" pitchFamily="34" charset="0"/>
                <a:cs typeface="Arial" panose="020B0604020202020204" pitchFamily="34" charset="0"/>
              </a:rPr>
              <a:t>/</a:t>
            </a:r>
            <a:r>
              <a:rPr lang="de-DE" sz="1100" b="0" i="0" u="none" strike="noStrike" dirty="0" err="1">
                <a:effectLst/>
                <a:latin typeface="Arial" panose="020B0604020202020204" pitchFamily="34" charset="0"/>
                <a:cs typeface="Arial" panose="020B0604020202020204" pitchFamily="34" charset="0"/>
              </a:rPr>
              <a:t>node</a:t>
            </a:r>
            <a:r>
              <a:rPr lang="de-DE" sz="1100" b="0" i="0" u="none" strike="noStrike" dirty="0">
                <a:effectLst/>
                <a:latin typeface="Arial" panose="020B0604020202020204" pitchFamily="34" charset="0"/>
                <a:cs typeface="Arial" panose="020B0604020202020204" pitchFamily="34" charset="0"/>
              </a:rPr>
              <a:t>/282</a:t>
            </a:r>
            <a:endParaRPr lang="de-DE" sz="1100" dirty="0">
              <a:latin typeface="Arial" panose="020B0604020202020204" pitchFamily="34" charset="0"/>
              <a:cs typeface="Arial" panose="020B0604020202020204" pitchFamily="34" charset="0"/>
            </a:endParaRPr>
          </a:p>
        </p:txBody>
      </p:sp>
      <p:pic>
        <p:nvPicPr>
          <p:cNvPr id="7" name="Grafik 6">
            <a:extLst>
              <a:ext uri="{FF2B5EF4-FFF2-40B4-BE49-F238E27FC236}">
                <a16:creationId xmlns:a16="http://schemas.microsoft.com/office/drawing/2014/main" id="{FEE03520-E74C-0BE3-1300-48A5B3828410}"/>
              </a:ext>
            </a:extLst>
          </p:cNvPr>
          <p:cNvPicPr>
            <a:picLocks noChangeAspect="1"/>
          </p:cNvPicPr>
          <p:nvPr/>
        </p:nvPicPr>
        <p:blipFill rotWithShape="1">
          <a:blip r:embed="rId3"/>
          <a:srcRect t="42081"/>
          <a:stretch/>
        </p:blipFill>
        <p:spPr>
          <a:xfrm>
            <a:off x="1461689" y="3683610"/>
            <a:ext cx="3104594" cy="1671832"/>
          </a:xfrm>
          <a:prstGeom prst="rect">
            <a:avLst/>
          </a:prstGeom>
        </p:spPr>
      </p:pic>
      <p:pic>
        <p:nvPicPr>
          <p:cNvPr id="9" name="Grafik 8">
            <a:extLst>
              <a:ext uri="{FF2B5EF4-FFF2-40B4-BE49-F238E27FC236}">
                <a16:creationId xmlns:a16="http://schemas.microsoft.com/office/drawing/2014/main" id="{9499C8F6-9FBF-0ED2-BE5E-093B4A1EC450}"/>
              </a:ext>
            </a:extLst>
          </p:cNvPr>
          <p:cNvPicPr>
            <a:picLocks noChangeAspect="1"/>
          </p:cNvPicPr>
          <p:nvPr/>
        </p:nvPicPr>
        <p:blipFill>
          <a:blip r:embed="rId4"/>
          <a:stretch>
            <a:fillRect/>
          </a:stretch>
        </p:blipFill>
        <p:spPr>
          <a:xfrm>
            <a:off x="7268114" y="3782094"/>
            <a:ext cx="2849467" cy="1401877"/>
          </a:xfrm>
          <a:prstGeom prst="roundRect">
            <a:avLst/>
          </a:prstGeom>
        </p:spPr>
      </p:pic>
      <p:sp>
        <p:nvSpPr>
          <p:cNvPr id="11" name="Pfeil nach links und rechts 10">
            <a:extLst>
              <a:ext uri="{FF2B5EF4-FFF2-40B4-BE49-F238E27FC236}">
                <a16:creationId xmlns:a16="http://schemas.microsoft.com/office/drawing/2014/main" id="{C6ED1345-93BA-8CB4-D1AB-43A4F9E6FA4C}"/>
              </a:ext>
            </a:extLst>
          </p:cNvPr>
          <p:cNvSpPr/>
          <p:nvPr/>
        </p:nvSpPr>
        <p:spPr>
          <a:xfrm rot="10800000">
            <a:off x="4972216" y="4086218"/>
            <a:ext cx="1634837" cy="793630"/>
          </a:xfrm>
          <a:prstGeom prst="leftRightArrow">
            <a:avLst/>
          </a:prstGeom>
          <a:solidFill>
            <a:srgbClr val="327A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7209206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69009B-3B6A-F01E-4FA6-93B468B26E80}"/>
              </a:ext>
            </a:extLst>
          </p:cNvPr>
          <p:cNvSpPr>
            <a:spLocks noGrp="1"/>
          </p:cNvSpPr>
          <p:nvPr>
            <p:ph type="title"/>
          </p:nvPr>
        </p:nvSpPr>
        <p:spPr/>
        <p:txBody>
          <a:bodyPr/>
          <a:lstStyle/>
          <a:p>
            <a:pPr>
              <a:buClr>
                <a:srgbClr val="327A86"/>
              </a:buClr>
            </a:pPr>
            <a:r>
              <a:rPr lang="de-DE" sz="2800" dirty="0"/>
              <a:t>Zahlverständnis im Zahlenraum bis 1000</a:t>
            </a:r>
          </a:p>
        </p:txBody>
      </p:sp>
      <p:sp>
        <p:nvSpPr>
          <p:cNvPr id="3" name="Textplatzhalter 2">
            <a:extLst>
              <a:ext uri="{FF2B5EF4-FFF2-40B4-BE49-F238E27FC236}">
                <a16:creationId xmlns:a16="http://schemas.microsoft.com/office/drawing/2014/main" id="{350DCB3D-6AC4-C5F0-6D8A-AE3776F7B683}"/>
              </a:ext>
            </a:extLst>
          </p:cNvPr>
          <p:cNvSpPr>
            <a:spLocks noGrp="1"/>
          </p:cNvSpPr>
          <p:nvPr>
            <p:ph type="body" sz="quarter" idx="13"/>
          </p:nvPr>
        </p:nvSpPr>
        <p:spPr/>
        <p:txBody>
          <a:bodyPr/>
          <a:lstStyle/>
          <a:p>
            <a:r>
              <a:rPr lang="de-DE" dirty="0"/>
              <a:t>KARDINALE ZAHLVORSTELLUNGEN</a:t>
            </a:r>
          </a:p>
        </p:txBody>
      </p:sp>
      <p:sp>
        <p:nvSpPr>
          <p:cNvPr id="4" name="Inhaltsplatzhalter 3">
            <a:extLst>
              <a:ext uri="{FF2B5EF4-FFF2-40B4-BE49-F238E27FC236}">
                <a16:creationId xmlns:a16="http://schemas.microsoft.com/office/drawing/2014/main" id="{D1079F4A-3952-B05D-81DE-85E56542C505}"/>
              </a:ext>
            </a:extLst>
          </p:cNvPr>
          <p:cNvSpPr>
            <a:spLocks noGrp="1"/>
          </p:cNvSpPr>
          <p:nvPr>
            <p:ph idx="1"/>
          </p:nvPr>
        </p:nvSpPr>
        <p:spPr/>
        <p:txBody>
          <a:bodyPr/>
          <a:lstStyle/>
          <a:p>
            <a:pPr marL="285750" indent="-285750">
              <a:lnSpc>
                <a:spcPct val="114000"/>
              </a:lnSpc>
              <a:spcBef>
                <a:spcPts val="500"/>
              </a:spcBef>
              <a:buFont typeface="Arial" panose="020B0604020202020204" pitchFamily="34" charset="0"/>
              <a:buChar char="•"/>
            </a:pPr>
            <a:r>
              <a:rPr lang="de-DE" dirty="0"/>
              <a:t>Zahlen als Anzahlen von Elementen wahrnehmen</a:t>
            </a:r>
          </a:p>
          <a:p>
            <a:pPr marL="285750" indent="-285750">
              <a:lnSpc>
                <a:spcPct val="114000"/>
              </a:lnSpc>
              <a:spcBef>
                <a:spcPts val="500"/>
              </a:spcBef>
              <a:buFont typeface="Arial" panose="020B0604020202020204" pitchFamily="34" charset="0"/>
              <a:buChar char="•"/>
            </a:pPr>
            <a:r>
              <a:rPr lang="de-DE" dirty="0"/>
              <a:t>Verständnis des Dezimalsystems und seiner Strukturen: Schreibfiguren im Fokus</a:t>
            </a:r>
          </a:p>
          <a:p>
            <a:pPr marL="285750" indent="-285750">
              <a:lnSpc>
                <a:spcPct val="114000"/>
              </a:lnSpc>
              <a:spcBef>
                <a:spcPts val="500"/>
              </a:spcBef>
              <a:buFont typeface="Arial" panose="020B0604020202020204" pitchFamily="34" charset="0"/>
              <a:buChar char="•"/>
            </a:pPr>
            <a:r>
              <a:rPr lang="de-DE" dirty="0"/>
              <a:t>Strukturen verstehen und mentale Vorstellungsbilder aufbauen</a:t>
            </a:r>
          </a:p>
          <a:p>
            <a:endParaRPr lang="de-DE" dirty="0"/>
          </a:p>
        </p:txBody>
      </p:sp>
      <p:sp>
        <p:nvSpPr>
          <p:cNvPr id="15" name="Textplatzhalter 14">
            <a:extLst>
              <a:ext uri="{FF2B5EF4-FFF2-40B4-BE49-F238E27FC236}">
                <a16:creationId xmlns:a16="http://schemas.microsoft.com/office/drawing/2014/main" id="{56B940C1-7C79-9977-0597-95BC356E81B1}"/>
              </a:ext>
            </a:extLst>
          </p:cNvPr>
          <p:cNvSpPr>
            <a:spLocks noGrp="1"/>
          </p:cNvSpPr>
          <p:nvPr>
            <p:ph type="body" sz="quarter" idx="14"/>
          </p:nvPr>
        </p:nvSpPr>
        <p:spPr>
          <a:xfrm>
            <a:off x="8985870" y="5916788"/>
            <a:ext cx="3139455" cy="298450"/>
          </a:xfrm>
        </p:spPr>
        <p:txBody>
          <a:bodyPr>
            <a:normAutofit lnSpcReduction="10000"/>
          </a:bodyPr>
          <a:lstStyle/>
          <a:p>
            <a:r>
              <a:rPr lang="de-DE" sz="1200" dirty="0">
                <a:solidFill>
                  <a:srgbClr val="85969A"/>
                </a:solidFill>
                <a:latin typeface="Arial" panose="020B0604020202020204" pitchFamily="34" charset="0"/>
                <a:cs typeface="Arial" panose="020B0604020202020204" pitchFamily="34" charset="0"/>
              </a:rPr>
              <a:t>Abbildung: https://</a:t>
            </a:r>
            <a:r>
              <a:rPr lang="de-DE" sz="1200" dirty="0" err="1">
                <a:solidFill>
                  <a:srgbClr val="85969A"/>
                </a:solidFill>
                <a:latin typeface="Arial" panose="020B0604020202020204" pitchFamily="34" charset="0"/>
                <a:cs typeface="Arial" panose="020B0604020202020204" pitchFamily="34" charset="0"/>
              </a:rPr>
              <a:t>pikas.dzlm.de</a:t>
            </a:r>
            <a:r>
              <a:rPr lang="de-DE" sz="1200" dirty="0">
                <a:solidFill>
                  <a:srgbClr val="85969A"/>
                </a:solidFill>
                <a:latin typeface="Arial" panose="020B0604020202020204" pitchFamily="34" charset="0"/>
                <a:cs typeface="Arial" panose="020B0604020202020204" pitchFamily="34" charset="0"/>
              </a:rPr>
              <a:t>/</a:t>
            </a:r>
            <a:r>
              <a:rPr lang="de-DE" sz="1200" dirty="0" err="1">
                <a:solidFill>
                  <a:srgbClr val="85969A"/>
                </a:solidFill>
                <a:latin typeface="Arial" panose="020B0604020202020204" pitchFamily="34" charset="0"/>
                <a:cs typeface="Arial" panose="020B0604020202020204" pitchFamily="34" charset="0"/>
              </a:rPr>
              <a:t>node</a:t>
            </a:r>
            <a:r>
              <a:rPr lang="de-DE" sz="1200" dirty="0">
                <a:solidFill>
                  <a:srgbClr val="85969A"/>
                </a:solidFill>
                <a:latin typeface="Arial" panose="020B0604020202020204" pitchFamily="34" charset="0"/>
                <a:cs typeface="Arial" panose="020B0604020202020204" pitchFamily="34" charset="0"/>
              </a:rPr>
              <a:t>/1949</a:t>
            </a:r>
          </a:p>
          <a:p>
            <a:endParaRPr lang="de-DE" dirty="0"/>
          </a:p>
        </p:txBody>
      </p:sp>
      <p:pic>
        <p:nvPicPr>
          <p:cNvPr id="5" name="Grafik 4">
            <a:extLst>
              <a:ext uri="{FF2B5EF4-FFF2-40B4-BE49-F238E27FC236}">
                <a16:creationId xmlns:a16="http://schemas.microsoft.com/office/drawing/2014/main" id="{4F3E8648-6346-0B2B-8FC0-389C36F0117E}"/>
              </a:ext>
            </a:extLst>
          </p:cNvPr>
          <p:cNvPicPr>
            <a:picLocks noChangeAspect="1"/>
          </p:cNvPicPr>
          <p:nvPr/>
        </p:nvPicPr>
        <p:blipFill>
          <a:blip r:embed="rId3"/>
          <a:stretch>
            <a:fillRect/>
          </a:stretch>
        </p:blipFill>
        <p:spPr>
          <a:xfrm>
            <a:off x="427314" y="4002778"/>
            <a:ext cx="3577769" cy="1169172"/>
          </a:xfrm>
          <a:prstGeom prst="rect">
            <a:avLst/>
          </a:prstGeom>
        </p:spPr>
      </p:pic>
      <p:pic>
        <p:nvPicPr>
          <p:cNvPr id="8" name="Grafik 7">
            <a:extLst>
              <a:ext uri="{FF2B5EF4-FFF2-40B4-BE49-F238E27FC236}">
                <a16:creationId xmlns:a16="http://schemas.microsoft.com/office/drawing/2014/main" id="{1C91B7A7-82F0-F3F2-4A94-7178173E25E7}"/>
              </a:ext>
            </a:extLst>
          </p:cNvPr>
          <p:cNvPicPr>
            <a:picLocks noChangeAspect="1"/>
          </p:cNvPicPr>
          <p:nvPr/>
        </p:nvPicPr>
        <p:blipFill>
          <a:blip r:embed="rId4"/>
          <a:stretch>
            <a:fillRect/>
          </a:stretch>
        </p:blipFill>
        <p:spPr>
          <a:xfrm>
            <a:off x="8729006" y="3864279"/>
            <a:ext cx="2493590" cy="2057212"/>
          </a:xfrm>
          <a:prstGeom prst="rect">
            <a:avLst/>
          </a:prstGeom>
        </p:spPr>
      </p:pic>
      <p:pic>
        <p:nvPicPr>
          <p:cNvPr id="11" name="Grafik 10">
            <a:extLst>
              <a:ext uri="{FF2B5EF4-FFF2-40B4-BE49-F238E27FC236}">
                <a16:creationId xmlns:a16="http://schemas.microsoft.com/office/drawing/2014/main" id="{B79C58F8-B93C-81A6-3BC7-86E330722085}"/>
              </a:ext>
            </a:extLst>
          </p:cNvPr>
          <p:cNvPicPr>
            <a:picLocks noChangeAspect="1"/>
          </p:cNvPicPr>
          <p:nvPr/>
        </p:nvPicPr>
        <p:blipFill>
          <a:blip r:embed="rId4"/>
          <a:stretch>
            <a:fillRect/>
          </a:stretch>
        </p:blipFill>
        <p:spPr>
          <a:xfrm>
            <a:off x="4887900" y="3864280"/>
            <a:ext cx="2493589" cy="2057211"/>
          </a:xfrm>
          <a:prstGeom prst="rect">
            <a:avLst/>
          </a:prstGeom>
        </p:spPr>
      </p:pic>
      <p:sp>
        <p:nvSpPr>
          <p:cNvPr id="12" name="Abgerundetes Rechteck 11">
            <a:extLst>
              <a:ext uri="{FF2B5EF4-FFF2-40B4-BE49-F238E27FC236}">
                <a16:creationId xmlns:a16="http://schemas.microsoft.com/office/drawing/2014/main" id="{4641DA2D-F0C7-1F8B-8146-0C4170A35C7B}"/>
              </a:ext>
            </a:extLst>
          </p:cNvPr>
          <p:cNvSpPr/>
          <p:nvPr/>
        </p:nvSpPr>
        <p:spPr>
          <a:xfrm>
            <a:off x="484835" y="2938602"/>
            <a:ext cx="3462728" cy="821991"/>
          </a:xfrm>
          <a:prstGeom prst="roundRect">
            <a:avLst/>
          </a:prstGeom>
          <a:solidFill>
            <a:srgbClr val="327A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b="1" dirty="0">
                <a:latin typeface="Arial" panose="020B0604020202020204" pitchFamily="34" charset="0"/>
                <a:cs typeface="Arial" panose="020B0604020202020204" pitchFamily="34" charset="0"/>
              </a:rPr>
              <a:t>Prinzip der fortgesetzten Bündelung</a:t>
            </a:r>
          </a:p>
        </p:txBody>
      </p:sp>
      <p:sp>
        <p:nvSpPr>
          <p:cNvPr id="13" name="Abgerundetes Rechteck 12">
            <a:extLst>
              <a:ext uri="{FF2B5EF4-FFF2-40B4-BE49-F238E27FC236}">
                <a16:creationId xmlns:a16="http://schemas.microsoft.com/office/drawing/2014/main" id="{FD1D017D-F2E2-0557-6770-360680EE83BE}"/>
              </a:ext>
            </a:extLst>
          </p:cNvPr>
          <p:cNvSpPr/>
          <p:nvPr/>
        </p:nvSpPr>
        <p:spPr>
          <a:xfrm>
            <a:off x="4364636" y="2938602"/>
            <a:ext cx="3462728" cy="821991"/>
          </a:xfrm>
          <a:prstGeom prst="roundRect">
            <a:avLst/>
          </a:prstGeom>
          <a:solidFill>
            <a:srgbClr val="327A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b="1" dirty="0">
                <a:latin typeface="Arial" panose="020B0604020202020204" pitchFamily="34" charset="0"/>
                <a:cs typeface="Arial" panose="020B0604020202020204" pitchFamily="34" charset="0"/>
              </a:rPr>
              <a:t>Prinzip des Stellenwerts</a:t>
            </a:r>
          </a:p>
        </p:txBody>
      </p:sp>
      <p:sp>
        <p:nvSpPr>
          <p:cNvPr id="14" name="Abgerundetes Rechteck 13">
            <a:extLst>
              <a:ext uri="{FF2B5EF4-FFF2-40B4-BE49-F238E27FC236}">
                <a16:creationId xmlns:a16="http://schemas.microsoft.com/office/drawing/2014/main" id="{99CD9E6B-937A-11BC-188B-1913373CFDFF}"/>
              </a:ext>
            </a:extLst>
          </p:cNvPr>
          <p:cNvSpPr/>
          <p:nvPr/>
        </p:nvSpPr>
        <p:spPr>
          <a:xfrm>
            <a:off x="8244437" y="2938602"/>
            <a:ext cx="3462728" cy="821991"/>
          </a:xfrm>
          <a:prstGeom prst="roundRect">
            <a:avLst/>
          </a:prstGeom>
          <a:solidFill>
            <a:srgbClr val="327A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b="1" dirty="0">
                <a:latin typeface="Arial" panose="020B0604020202020204" pitchFamily="34" charset="0"/>
                <a:cs typeface="Arial" panose="020B0604020202020204" pitchFamily="34" charset="0"/>
              </a:rPr>
              <a:t>Prinzip des Zahlenwerts</a:t>
            </a:r>
          </a:p>
        </p:txBody>
      </p:sp>
      <p:sp>
        <p:nvSpPr>
          <p:cNvPr id="7" name="Textfeld 6">
            <a:extLst>
              <a:ext uri="{FF2B5EF4-FFF2-40B4-BE49-F238E27FC236}">
                <a16:creationId xmlns:a16="http://schemas.microsoft.com/office/drawing/2014/main" id="{C31D921A-2526-1B77-2A3A-93EF5E9A9F38}"/>
              </a:ext>
            </a:extLst>
          </p:cNvPr>
          <p:cNvSpPr txBox="1"/>
          <p:nvPr/>
        </p:nvSpPr>
        <p:spPr>
          <a:xfrm>
            <a:off x="8985869" y="1095680"/>
            <a:ext cx="3139455" cy="715089"/>
          </a:xfrm>
          <a:prstGeom prst="roundRect">
            <a:avLst/>
          </a:prstGeom>
          <a:solidFill>
            <a:srgbClr val="9ED4DC"/>
          </a:solidFill>
        </p:spPr>
        <p:txBody>
          <a:bodyPr wrap="square">
            <a:spAutoFit/>
          </a:bodyPr>
          <a:lstStyle/>
          <a:p>
            <a:pPr algn="ctr"/>
            <a:r>
              <a:rPr lang="de-DE" b="1" dirty="0"/>
              <a:t>kardinal: </a:t>
            </a:r>
            <a:r>
              <a:rPr lang="de-DE" dirty="0"/>
              <a:t>Zahlen als Anzahlen von Elementen wahrnehmen </a:t>
            </a:r>
          </a:p>
        </p:txBody>
      </p:sp>
    </p:spTree>
    <p:extLst>
      <p:ext uri="{BB962C8B-B14F-4D97-AF65-F5344CB8AC3E}">
        <p14:creationId xmlns:p14="http://schemas.microsoft.com/office/powerpoint/2010/main" val="25666779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69009B-3B6A-F01E-4FA6-93B468B26E80}"/>
              </a:ext>
            </a:extLst>
          </p:cNvPr>
          <p:cNvSpPr>
            <a:spLocks noGrp="1"/>
          </p:cNvSpPr>
          <p:nvPr>
            <p:ph type="title"/>
          </p:nvPr>
        </p:nvSpPr>
        <p:spPr/>
        <p:txBody>
          <a:bodyPr/>
          <a:lstStyle/>
          <a:p>
            <a:pPr>
              <a:buClr>
                <a:srgbClr val="327A86"/>
              </a:buClr>
            </a:pPr>
            <a:r>
              <a:rPr lang="de-DE" sz="2800" dirty="0"/>
              <a:t>Zahlverständnis im Zahlenraum bis 1000</a:t>
            </a:r>
          </a:p>
        </p:txBody>
      </p:sp>
      <p:sp>
        <p:nvSpPr>
          <p:cNvPr id="3" name="Textplatzhalter 2">
            <a:extLst>
              <a:ext uri="{FF2B5EF4-FFF2-40B4-BE49-F238E27FC236}">
                <a16:creationId xmlns:a16="http://schemas.microsoft.com/office/drawing/2014/main" id="{350DCB3D-6AC4-C5F0-6D8A-AE3776F7B683}"/>
              </a:ext>
            </a:extLst>
          </p:cNvPr>
          <p:cNvSpPr>
            <a:spLocks noGrp="1"/>
          </p:cNvSpPr>
          <p:nvPr>
            <p:ph type="body" sz="quarter" idx="13"/>
          </p:nvPr>
        </p:nvSpPr>
        <p:spPr/>
        <p:txBody>
          <a:bodyPr/>
          <a:lstStyle/>
          <a:p>
            <a:r>
              <a:rPr lang="de-DE" dirty="0"/>
              <a:t>KARDINALE ZAHLVORSTELLUNGEN</a:t>
            </a:r>
          </a:p>
        </p:txBody>
      </p:sp>
      <p:sp>
        <p:nvSpPr>
          <p:cNvPr id="4" name="Inhaltsplatzhalter 3">
            <a:extLst>
              <a:ext uri="{FF2B5EF4-FFF2-40B4-BE49-F238E27FC236}">
                <a16:creationId xmlns:a16="http://schemas.microsoft.com/office/drawing/2014/main" id="{D1079F4A-3952-B05D-81DE-85E56542C505}"/>
              </a:ext>
            </a:extLst>
          </p:cNvPr>
          <p:cNvSpPr>
            <a:spLocks noGrp="1"/>
          </p:cNvSpPr>
          <p:nvPr>
            <p:ph idx="1"/>
          </p:nvPr>
        </p:nvSpPr>
        <p:spPr/>
        <p:txBody>
          <a:bodyPr/>
          <a:lstStyle/>
          <a:p>
            <a:pPr marL="285750" indent="-285750">
              <a:lnSpc>
                <a:spcPct val="113000"/>
              </a:lnSpc>
              <a:spcBef>
                <a:spcPts val="500"/>
              </a:spcBef>
              <a:buFont typeface="Arial" panose="020B0604020202020204" pitchFamily="34" charset="0"/>
              <a:buChar char="•"/>
            </a:pPr>
            <a:r>
              <a:rPr lang="de-DE" b="1" dirty="0"/>
              <a:t>Bündeln </a:t>
            </a:r>
            <a:r>
              <a:rPr lang="de-DE" dirty="0"/>
              <a:t>von unstrukturierten Mengen</a:t>
            </a:r>
          </a:p>
          <a:p>
            <a:pPr marL="285750" indent="-285750">
              <a:lnSpc>
                <a:spcPct val="113000"/>
              </a:lnSpc>
              <a:spcBef>
                <a:spcPts val="500"/>
              </a:spcBef>
              <a:buFont typeface="Arial" panose="020B0604020202020204" pitchFamily="34" charset="0"/>
              <a:buChar char="•"/>
            </a:pPr>
            <a:r>
              <a:rPr lang="de-DE" dirty="0"/>
              <a:t>Übergang zu </a:t>
            </a:r>
            <a:r>
              <a:rPr lang="de-DE" b="1" dirty="0"/>
              <a:t>strukturierten Arbeitsmitteln</a:t>
            </a:r>
            <a:r>
              <a:rPr lang="de-DE" dirty="0"/>
              <a:t> wie Zehnersystemmaterial</a:t>
            </a:r>
          </a:p>
          <a:p>
            <a:pPr marL="285750" indent="-285750">
              <a:lnSpc>
                <a:spcPct val="113000"/>
              </a:lnSpc>
              <a:spcBef>
                <a:spcPts val="500"/>
              </a:spcBef>
              <a:buFont typeface="Arial" panose="020B0604020202020204" pitchFamily="34" charset="0"/>
              <a:buChar char="•"/>
            </a:pPr>
            <a:r>
              <a:rPr lang="de-DE" b="1" dirty="0"/>
              <a:t>Sortieren</a:t>
            </a:r>
            <a:r>
              <a:rPr lang="de-DE" dirty="0"/>
              <a:t> von Zehnersystemmaterial in die Sortiertafel</a:t>
            </a:r>
          </a:p>
          <a:p>
            <a:pPr marL="285750" indent="-285750">
              <a:lnSpc>
                <a:spcPct val="113000"/>
              </a:lnSpc>
              <a:spcBef>
                <a:spcPts val="500"/>
              </a:spcBef>
              <a:buFont typeface="Arial" panose="020B0604020202020204" pitchFamily="34" charset="0"/>
              <a:buChar char="•"/>
            </a:pPr>
            <a:r>
              <a:rPr lang="de-DE" b="1" dirty="0"/>
              <a:t>Legen und Schreiben</a:t>
            </a:r>
            <a:r>
              <a:rPr lang="de-DE" dirty="0"/>
              <a:t> von Zahlen in der Stellenwerttafel</a:t>
            </a:r>
          </a:p>
          <a:p>
            <a:endParaRPr lang="de-DE" dirty="0"/>
          </a:p>
        </p:txBody>
      </p:sp>
      <p:sp>
        <p:nvSpPr>
          <p:cNvPr id="19" name="Textplatzhalter 18">
            <a:extLst>
              <a:ext uri="{FF2B5EF4-FFF2-40B4-BE49-F238E27FC236}">
                <a16:creationId xmlns:a16="http://schemas.microsoft.com/office/drawing/2014/main" id="{FED413EF-975B-6CB6-C207-FF0F98AAB26C}"/>
              </a:ext>
            </a:extLst>
          </p:cNvPr>
          <p:cNvSpPr>
            <a:spLocks noGrp="1"/>
          </p:cNvSpPr>
          <p:nvPr>
            <p:ph type="body" sz="quarter" idx="14"/>
          </p:nvPr>
        </p:nvSpPr>
        <p:spPr>
          <a:xfrm>
            <a:off x="8710861" y="5969233"/>
            <a:ext cx="3414463" cy="298450"/>
          </a:xfrm>
        </p:spPr>
        <p:txBody>
          <a:bodyPr>
            <a:normAutofit fontScale="92500" lnSpcReduction="10000"/>
          </a:bodyPr>
          <a:lstStyle/>
          <a:p>
            <a:r>
              <a:rPr lang="de-DE" sz="1300" dirty="0">
                <a:solidFill>
                  <a:srgbClr val="85969A"/>
                </a:solidFill>
                <a:latin typeface="Arial" panose="020B0604020202020204" pitchFamily="34" charset="0"/>
                <a:cs typeface="Arial" panose="020B0604020202020204" pitchFamily="34" charset="0"/>
              </a:rPr>
              <a:t>Abbildungen: </a:t>
            </a:r>
            <a:r>
              <a:rPr lang="de-DE" sz="1300" b="0" i="0" u="none" strike="noStrike" dirty="0">
                <a:solidFill>
                  <a:srgbClr val="85969A"/>
                </a:solidFill>
                <a:effectLst/>
                <a:latin typeface="Arial" panose="020B0604020202020204" pitchFamily="34" charset="0"/>
                <a:cs typeface="Arial" panose="020B0604020202020204" pitchFamily="34" charset="0"/>
              </a:rPr>
              <a:t>https</a:t>
            </a:r>
            <a:r>
              <a:rPr lang="de-DE" sz="1200" b="0" i="0" u="none" strike="noStrike" dirty="0">
                <a:solidFill>
                  <a:srgbClr val="85969A"/>
                </a:solidFill>
                <a:effectLst/>
                <a:latin typeface="Arial" panose="020B0604020202020204" pitchFamily="34" charset="0"/>
                <a:cs typeface="Arial" panose="020B0604020202020204" pitchFamily="34" charset="0"/>
              </a:rPr>
              <a:t>://</a:t>
            </a:r>
            <a:r>
              <a:rPr lang="de-DE" sz="1200" b="0" i="0" u="none" strike="noStrike" dirty="0" err="1">
                <a:solidFill>
                  <a:srgbClr val="85969A"/>
                </a:solidFill>
                <a:effectLst/>
                <a:latin typeface="Arial" panose="020B0604020202020204" pitchFamily="34" charset="0"/>
                <a:cs typeface="Arial" panose="020B0604020202020204" pitchFamily="34" charset="0"/>
              </a:rPr>
              <a:t>primakom.dzlm.de</a:t>
            </a:r>
            <a:r>
              <a:rPr lang="de-DE" sz="1200" b="0" i="0" u="none" strike="noStrike" dirty="0">
                <a:solidFill>
                  <a:srgbClr val="85969A"/>
                </a:solidFill>
                <a:effectLst/>
                <a:latin typeface="Arial" panose="020B0604020202020204" pitchFamily="34" charset="0"/>
                <a:cs typeface="Arial" panose="020B0604020202020204" pitchFamily="34" charset="0"/>
              </a:rPr>
              <a:t>/</a:t>
            </a:r>
            <a:r>
              <a:rPr lang="de-DE" sz="1200" b="0" i="0" u="none" strike="noStrike" dirty="0" err="1">
                <a:solidFill>
                  <a:srgbClr val="85969A"/>
                </a:solidFill>
                <a:effectLst/>
                <a:latin typeface="Arial" panose="020B0604020202020204" pitchFamily="34" charset="0"/>
                <a:cs typeface="Arial" panose="020B0604020202020204" pitchFamily="34" charset="0"/>
              </a:rPr>
              <a:t>node</a:t>
            </a:r>
            <a:r>
              <a:rPr lang="de-DE" sz="1200" b="0" i="0" u="none" strike="noStrike" dirty="0">
                <a:solidFill>
                  <a:srgbClr val="85969A"/>
                </a:solidFill>
                <a:effectLst/>
                <a:latin typeface="Arial" panose="020B0604020202020204" pitchFamily="34" charset="0"/>
                <a:cs typeface="Arial" panose="020B0604020202020204" pitchFamily="34" charset="0"/>
              </a:rPr>
              <a:t>/282</a:t>
            </a:r>
            <a:endParaRPr lang="de-DE" sz="1200" dirty="0">
              <a:solidFill>
                <a:srgbClr val="85969A"/>
              </a:solidFill>
              <a:latin typeface="Arial" panose="020B0604020202020204" pitchFamily="34" charset="0"/>
              <a:cs typeface="Arial" panose="020B0604020202020204" pitchFamily="34" charset="0"/>
            </a:endParaRPr>
          </a:p>
          <a:p>
            <a:endParaRPr lang="de-DE" dirty="0"/>
          </a:p>
        </p:txBody>
      </p:sp>
      <p:pic>
        <p:nvPicPr>
          <p:cNvPr id="10" name="Grafik 9">
            <a:extLst>
              <a:ext uri="{FF2B5EF4-FFF2-40B4-BE49-F238E27FC236}">
                <a16:creationId xmlns:a16="http://schemas.microsoft.com/office/drawing/2014/main" id="{A8204FE5-E367-990F-38F7-002F093904F8}"/>
              </a:ext>
            </a:extLst>
          </p:cNvPr>
          <p:cNvPicPr>
            <a:picLocks noChangeAspect="1"/>
          </p:cNvPicPr>
          <p:nvPr/>
        </p:nvPicPr>
        <p:blipFill>
          <a:blip r:embed="rId3"/>
          <a:stretch>
            <a:fillRect/>
          </a:stretch>
        </p:blipFill>
        <p:spPr>
          <a:xfrm>
            <a:off x="391339" y="3330130"/>
            <a:ext cx="2057400" cy="1769031"/>
          </a:xfrm>
          <a:prstGeom prst="roundRect">
            <a:avLst/>
          </a:prstGeom>
          <a:ln>
            <a:noFill/>
          </a:ln>
        </p:spPr>
      </p:pic>
      <p:pic>
        <p:nvPicPr>
          <p:cNvPr id="11" name="Grafik 10">
            <a:extLst>
              <a:ext uri="{FF2B5EF4-FFF2-40B4-BE49-F238E27FC236}">
                <a16:creationId xmlns:a16="http://schemas.microsoft.com/office/drawing/2014/main" id="{2963E44C-5F61-A405-335B-6266FDD588C6}"/>
              </a:ext>
            </a:extLst>
          </p:cNvPr>
          <p:cNvPicPr>
            <a:picLocks noChangeAspect="1"/>
          </p:cNvPicPr>
          <p:nvPr/>
        </p:nvPicPr>
        <p:blipFill>
          <a:blip r:embed="rId4"/>
          <a:stretch>
            <a:fillRect/>
          </a:stretch>
        </p:blipFill>
        <p:spPr>
          <a:xfrm>
            <a:off x="1071272" y="3933666"/>
            <a:ext cx="2412167" cy="1522619"/>
          </a:xfrm>
          <a:prstGeom prst="roundRect">
            <a:avLst/>
          </a:prstGeom>
          <a:ln>
            <a:noFill/>
          </a:ln>
        </p:spPr>
      </p:pic>
      <p:pic>
        <p:nvPicPr>
          <p:cNvPr id="13" name="Grafik 12">
            <a:extLst>
              <a:ext uri="{FF2B5EF4-FFF2-40B4-BE49-F238E27FC236}">
                <a16:creationId xmlns:a16="http://schemas.microsoft.com/office/drawing/2014/main" id="{F66DCF06-49B2-6640-8BFB-9D4E2F8F394E}"/>
              </a:ext>
            </a:extLst>
          </p:cNvPr>
          <p:cNvPicPr>
            <a:picLocks noChangeAspect="1"/>
          </p:cNvPicPr>
          <p:nvPr/>
        </p:nvPicPr>
        <p:blipFill>
          <a:blip r:embed="rId5"/>
          <a:stretch>
            <a:fillRect/>
          </a:stretch>
        </p:blipFill>
        <p:spPr>
          <a:xfrm>
            <a:off x="524144" y="4826684"/>
            <a:ext cx="2456757" cy="1372213"/>
          </a:xfrm>
          <a:prstGeom prst="roundRect">
            <a:avLst/>
          </a:prstGeom>
          <a:ln>
            <a:noFill/>
          </a:ln>
        </p:spPr>
      </p:pic>
      <p:pic>
        <p:nvPicPr>
          <p:cNvPr id="14" name="Grafik 13">
            <a:extLst>
              <a:ext uri="{FF2B5EF4-FFF2-40B4-BE49-F238E27FC236}">
                <a16:creationId xmlns:a16="http://schemas.microsoft.com/office/drawing/2014/main" id="{0F1C2384-CB91-D3A9-F145-88C6CF9AA378}"/>
              </a:ext>
            </a:extLst>
          </p:cNvPr>
          <p:cNvPicPr>
            <a:picLocks noChangeAspect="1"/>
          </p:cNvPicPr>
          <p:nvPr/>
        </p:nvPicPr>
        <p:blipFill>
          <a:blip r:embed="rId6"/>
          <a:stretch>
            <a:fillRect/>
          </a:stretch>
        </p:blipFill>
        <p:spPr>
          <a:xfrm>
            <a:off x="3660834" y="3056453"/>
            <a:ext cx="2861310" cy="2059037"/>
          </a:xfrm>
          <a:prstGeom prst="roundRect">
            <a:avLst/>
          </a:prstGeom>
          <a:ln>
            <a:noFill/>
          </a:ln>
        </p:spPr>
      </p:pic>
      <p:pic>
        <p:nvPicPr>
          <p:cNvPr id="15" name="Grafik 14">
            <a:extLst>
              <a:ext uri="{FF2B5EF4-FFF2-40B4-BE49-F238E27FC236}">
                <a16:creationId xmlns:a16="http://schemas.microsoft.com/office/drawing/2014/main" id="{4EAD36BB-BBCD-3CB3-4A70-645E0210CDB7}"/>
              </a:ext>
            </a:extLst>
          </p:cNvPr>
          <p:cNvPicPr>
            <a:picLocks noChangeAspect="1"/>
          </p:cNvPicPr>
          <p:nvPr/>
        </p:nvPicPr>
        <p:blipFill>
          <a:blip r:embed="rId7"/>
          <a:srcRect l="1" r="32084"/>
          <a:stretch/>
        </p:blipFill>
        <p:spPr>
          <a:xfrm>
            <a:off x="6793599" y="3479010"/>
            <a:ext cx="3335140" cy="2067666"/>
          </a:xfrm>
          <a:prstGeom prst="rect">
            <a:avLst/>
          </a:prstGeom>
        </p:spPr>
      </p:pic>
      <p:pic>
        <p:nvPicPr>
          <p:cNvPr id="16" name="Grafik 15">
            <a:extLst>
              <a:ext uri="{FF2B5EF4-FFF2-40B4-BE49-F238E27FC236}">
                <a16:creationId xmlns:a16="http://schemas.microsoft.com/office/drawing/2014/main" id="{297E87F1-F3B3-17B1-1A34-3C4FC350B84B}"/>
              </a:ext>
            </a:extLst>
          </p:cNvPr>
          <p:cNvPicPr>
            <a:picLocks noChangeAspect="1"/>
          </p:cNvPicPr>
          <p:nvPr/>
        </p:nvPicPr>
        <p:blipFill rotWithShape="1">
          <a:blip r:embed="rId8"/>
          <a:srcRect t="45168"/>
          <a:stretch/>
        </p:blipFill>
        <p:spPr>
          <a:xfrm>
            <a:off x="4385334" y="5018979"/>
            <a:ext cx="2070197" cy="1055394"/>
          </a:xfrm>
          <a:prstGeom prst="roundRect">
            <a:avLst/>
          </a:prstGeom>
          <a:ln>
            <a:noFill/>
          </a:ln>
        </p:spPr>
      </p:pic>
      <p:sp>
        <p:nvSpPr>
          <p:cNvPr id="5" name="Pfeil nach unten 4">
            <a:extLst>
              <a:ext uri="{FF2B5EF4-FFF2-40B4-BE49-F238E27FC236}">
                <a16:creationId xmlns:a16="http://schemas.microsoft.com/office/drawing/2014/main" id="{2993AC5F-29A0-9CA9-B512-AB2D81E87621}"/>
              </a:ext>
            </a:extLst>
          </p:cNvPr>
          <p:cNvSpPr/>
          <p:nvPr/>
        </p:nvSpPr>
        <p:spPr>
          <a:xfrm>
            <a:off x="7524352" y="1748860"/>
            <a:ext cx="215153" cy="1307593"/>
          </a:xfrm>
          <a:prstGeom prst="downArrow">
            <a:avLst/>
          </a:prstGeom>
          <a:solidFill>
            <a:srgbClr val="327A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Abgerundetes Rechteck 5">
            <a:extLst>
              <a:ext uri="{FF2B5EF4-FFF2-40B4-BE49-F238E27FC236}">
                <a16:creationId xmlns:a16="http://schemas.microsoft.com/office/drawing/2014/main" id="{540D0F10-0816-5280-DAE4-FA300919B6A6}"/>
              </a:ext>
            </a:extLst>
          </p:cNvPr>
          <p:cNvSpPr/>
          <p:nvPr/>
        </p:nvSpPr>
        <p:spPr>
          <a:xfrm>
            <a:off x="7886419" y="2312083"/>
            <a:ext cx="2981324" cy="603704"/>
          </a:xfrm>
          <a:prstGeom prst="roundRect">
            <a:avLst/>
          </a:prstGeom>
          <a:solidFill>
            <a:srgbClr val="327A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bg1"/>
                </a:solidFill>
              </a:rPr>
              <a:t>Fortschreitende Schematisierung</a:t>
            </a:r>
            <a:r>
              <a:rPr lang="de-DE" dirty="0">
                <a:solidFill>
                  <a:schemeClr val="bg1"/>
                </a:solidFill>
              </a:rPr>
              <a:t> </a:t>
            </a:r>
          </a:p>
        </p:txBody>
      </p:sp>
      <p:sp>
        <p:nvSpPr>
          <p:cNvPr id="8" name="Textfeld 7">
            <a:extLst>
              <a:ext uri="{FF2B5EF4-FFF2-40B4-BE49-F238E27FC236}">
                <a16:creationId xmlns:a16="http://schemas.microsoft.com/office/drawing/2014/main" id="{CEC6948C-45B0-2E0C-EFAE-A9EA5A944414}"/>
              </a:ext>
            </a:extLst>
          </p:cNvPr>
          <p:cNvSpPr txBox="1"/>
          <p:nvPr/>
        </p:nvSpPr>
        <p:spPr>
          <a:xfrm>
            <a:off x="8985869" y="1095680"/>
            <a:ext cx="3139455" cy="715089"/>
          </a:xfrm>
          <a:prstGeom prst="roundRect">
            <a:avLst/>
          </a:prstGeom>
          <a:solidFill>
            <a:srgbClr val="9ED4DC"/>
          </a:solidFill>
        </p:spPr>
        <p:txBody>
          <a:bodyPr wrap="square">
            <a:spAutoFit/>
          </a:bodyPr>
          <a:lstStyle/>
          <a:p>
            <a:pPr algn="ctr"/>
            <a:r>
              <a:rPr lang="de-DE" b="1" dirty="0"/>
              <a:t>kardinal: </a:t>
            </a:r>
            <a:r>
              <a:rPr lang="de-DE" dirty="0"/>
              <a:t>Zahlen als Anzahlen von Elementen wahrnehmen </a:t>
            </a:r>
          </a:p>
        </p:txBody>
      </p:sp>
      <p:pic>
        <p:nvPicPr>
          <p:cNvPr id="7" name="Grafik 6">
            <a:extLst>
              <a:ext uri="{FF2B5EF4-FFF2-40B4-BE49-F238E27FC236}">
                <a16:creationId xmlns:a16="http://schemas.microsoft.com/office/drawing/2014/main" id="{977E4ABB-24E8-08B3-0424-170F8B8DCDE0}"/>
              </a:ext>
            </a:extLst>
          </p:cNvPr>
          <p:cNvPicPr>
            <a:picLocks noChangeAspect="1"/>
          </p:cNvPicPr>
          <p:nvPr/>
        </p:nvPicPr>
        <p:blipFill>
          <a:blip r:embed="rId7"/>
          <a:srcRect l="67029"/>
          <a:stretch/>
        </p:blipFill>
        <p:spPr>
          <a:xfrm>
            <a:off x="10187640" y="3596304"/>
            <a:ext cx="1619102" cy="2067666"/>
          </a:xfrm>
          <a:prstGeom prst="rect">
            <a:avLst/>
          </a:prstGeom>
        </p:spPr>
      </p:pic>
    </p:spTree>
    <p:extLst>
      <p:ext uri="{BB962C8B-B14F-4D97-AF65-F5344CB8AC3E}">
        <p14:creationId xmlns:p14="http://schemas.microsoft.com/office/powerpoint/2010/main" val="19422040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1C6AB70F-B26F-64DF-4BFE-B390F52E9D6A}"/>
              </a:ext>
            </a:extLst>
          </p:cNvPr>
          <p:cNvPicPr>
            <a:picLocks noChangeAspect="1"/>
          </p:cNvPicPr>
          <p:nvPr/>
        </p:nvPicPr>
        <p:blipFill>
          <a:blip r:embed="rId3"/>
          <a:stretch>
            <a:fillRect/>
          </a:stretch>
        </p:blipFill>
        <p:spPr>
          <a:xfrm>
            <a:off x="7964769" y="4573982"/>
            <a:ext cx="2842932" cy="1478553"/>
          </a:xfrm>
          <a:prstGeom prst="rect">
            <a:avLst/>
          </a:prstGeom>
        </p:spPr>
      </p:pic>
      <p:sp>
        <p:nvSpPr>
          <p:cNvPr id="2" name="Titel 1">
            <a:extLst>
              <a:ext uri="{FF2B5EF4-FFF2-40B4-BE49-F238E27FC236}">
                <a16:creationId xmlns:a16="http://schemas.microsoft.com/office/drawing/2014/main" id="{E38E9CFE-1719-ACEF-CF19-62AF8553A4FC}"/>
              </a:ext>
            </a:extLst>
          </p:cNvPr>
          <p:cNvSpPr>
            <a:spLocks noGrp="1"/>
          </p:cNvSpPr>
          <p:nvPr>
            <p:ph type="title"/>
          </p:nvPr>
        </p:nvSpPr>
        <p:spPr/>
        <p:txBody>
          <a:bodyPr/>
          <a:lstStyle/>
          <a:p>
            <a:pPr>
              <a:buClr>
                <a:srgbClr val="327A86"/>
              </a:buClr>
            </a:pPr>
            <a:r>
              <a:rPr lang="de-DE" sz="2800" dirty="0"/>
              <a:t>Zahlverständnis im Zahlenraum bis 1000</a:t>
            </a:r>
          </a:p>
        </p:txBody>
      </p:sp>
      <p:sp>
        <p:nvSpPr>
          <p:cNvPr id="3" name="Textplatzhalter 2">
            <a:extLst>
              <a:ext uri="{FF2B5EF4-FFF2-40B4-BE49-F238E27FC236}">
                <a16:creationId xmlns:a16="http://schemas.microsoft.com/office/drawing/2014/main" id="{9C900B7B-CA6D-CB3D-216A-A7CB98276C73}"/>
              </a:ext>
            </a:extLst>
          </p:cNvPr>
          <p:cNvSpPr>
            <a:spLocks noGrp="1"/>
          </p:cNvSpPr>
          <p:nvPr>
            <p:ph type="body" sz="quarter" idx="13"/>
          </p:nvPr>
        </p:nvSpPr>
        <p:spPr/>
        <p:txBody>
          <a:bodyPr/>
          <a:lstStyle/>
          <a:p>
            <a:r>
              <a:rPr lang="de-DE" dirty="0"/>
              <a:t>ORDINALE ZAHLVORSTELLUNGEN</a:t>
            </a:r>
          </a:p>
        </p:txBody>
      </p:sp>
      <p:sp>
        <p:nvSpPr>
          <p:cNvPr id="4" name="Inhaltsplatzhalter 3">
            <a:extLst>
              <a:ext uri="{FF2B5EF4-FFF2-40B4-BE49-F238E27FC236}">
                <a16:creationId xmlns:a16="http://schemas.microsoft.com/office/drawing/2014/main" id="{AC5DFDF9-81E6-6DE6-E2A8-67F8A06E1CD0}"/>
              </a:ext>
            </a:extLst>
          </p:cNvPr>
          <p:cNvSpPr>
            <a:spLocks noGrp="1"/>
          </p:cNvSpPr>
          <p:nvPr>
            <p:ph idx="1"/>
          </p:nvPr>
        </p:nvSpPr>
        <p:spPr>
          <a:xfrm>
            <a:off x="1461898" y="1748860"/>
            <a:ext cx="9672267" cy="4418617"/>
          </a:xfrm>
        </p:spPr>
        <p:txBody>
          <a:bodyPr/>
          <a:lstStyle/>
          <a:p>
            <a:pPr marL="285750" indent="-285750">
              <a:lnSpc>
                <a:spcPct val="113000"/>
              </a:lnSpc>
              <a:spcBef>
                <a:spcPts val="500"/>
              </a:spcBef>
              <a:buFont typeface="Arial" panose="020B0604020202020204" pitchFamily="34" charset="0"/>
              <a:buChar char="•"/>
            </a:pPr>
            <a:r>
              <a:rPr lang="de-DE" dirty="0"/>
              <a:t>Nutzen linearer Zahldarstellungen</a:t>
            </a:r>
          </a:p>
          <a:p>
            <a:pPr marL="285750" indent="-285750">
              <a:lnSpc>
                <a:spcPct val="113000"/>
              </a:lnSpc>
              <a:spcBef>
                <a:spcPts val="500"/>
              </a:spcBef>
              <a:buFont typeface="Arial" panose="020B0604020202020204" pitchFamily="34" charset="0"/>
              <a:buChar char="•"/>
            </a:pPr>
            <a:r>
              <a:rPr lang="de-DE" b="1" dirty="0"/>
              <a:t>skalierter Zahlenstrahl</a:t>
            </a:r>
            <a:r>
              <a:rPr lang="de-DE" dirty="0"/>
              <a:t>: Gleiche Abstände zwischen den Marken können unterschiedliche Bedeutungen haben</a:t>
            </a:r>
          </a:p>
          <a:p>
            <a:pPr marL="285750" indent="-285750">
              <a:lnSpc>
                <a:spcPct val="113000"/>
              </a:lnSpc>
              <a:spcBef>
                <a:spcPts val="500"/>
              </a:spcBef>
              <a:buFont typeface="Arial" panose="020B0604020202020204" pitchFamily="34" charset="0"/>
              <a:buChar char="•"/>
            </a:pPr>
            <a:r>
              <a:rPr lang="de-DE" dirty="0"/>
              <a:t>Irgendwann sind große Zahlen mit kardinalen Arbeitsmitteln nicht mehr darstellbar, am Zahlenstrahl jedoch weiterhin bis in die Sekundarstufe (Durchgängigkeit) (Padberg &amp; Benz, 2021, S. 92)</a:t>
            </a:r>
          </a:p>
          <a:p>
            <a:pPr>
              <a:lnSpc>
                <a:spcPct val="113000"/>
              </a:lnSpc>
              <a:spcBef>
                <a:spcPts val="500"/>
              </a:spcBef>
            </a:pPr>
            <a:endParaRPr lang="de-DE" b="1" dirty="0">
              <a:solidFill>
                <a:srgbClr val="327A86"/>
              </a:solidFill>
            </a:endParaRPr>
          </a:p>
          <a:p>
            <a:pPr>
              <a:lnSpc>
                <a:spcPct val="113000"/>
              </a:lnSpc>
              <a:spcBef>
                <a:spcPts val="500"/>
              </a:spcBef>
            </a:pPr>
            <a:r>
              <a:rPr lang="de-DE" b="1" dirty="0">
                <a:solidFill>
                  <a:srgbClr val="327A86"/>
                </a:solidFill>
              </a:rPr>
              <a:t>Orientierungsübungen am Zahlenstrahl:</a:t>
            </a:r>
          </a:p>
          <a:p>
            <a:pPr marL="285750" indent="-285750">
              <a:lnSpc>
                <a:spcPct val="113000"/>
              </a:lnSpc>
              <a:spcBef>
                <a:spcPts val="500"/>
              </a:spcBef>
              <a:buFont typeface="Arial" panose="020B0604020202020204" pitchFamily="34" charset="0"/>
              <a:buChar char="•"/>
            </a:pPr>
            <a:r>
              <a:rPr lang="de-DE" dirty="0"/>
              <a:t>Vergleichen der Positionen am Zahlenstrahl, Nachbarzahlen, Nachbarzehner, Nachbarhunderter, </a:t>
            </a:r>
          </a:p>
          <a:p>
            <a:pPr marL="285750" indent="-285750">
              <a:lnSpc>
                <a:spcPct val="113000"/>
              </a:lnSpc>
              <a:spcBef>
                <a:spcPts val="500"/>
              </a:spcBef>
              <a:buFont typeface="Arial" panose="020B0604020202020204" pitchFamily="34" charset="0"/>
              <a:buChar char="•"/>
            </a:pPr>
            <a:r>
              <a:rPr lang="de-DE" dirty="0"/>
              <a:t>Sprünge am Zahlenstrahl, </a:t>
            </a:r>
          </a:p>
          <a:p>
            <a:pPr marL="285750" indent="-285750">
              <a:lnSpc>
                <a:spcPct val="113000"/>
              </a:lnSpc>
              <a:spcBef>
                <a:spcPts val="500"/>
              </a:spcBef>
              <a:buFont typeface="Arial" panose="020B0604020202020204" pitchFamily="34" charset="0"/>
              <a:buChar char="•"/>
            </a:pPr>
            <a:r>
              <a:rPr lang="de-DE" dirty="0"/>
              <a:t>Zuordnung von Zahlen zum Zahlenstrahl, Benennung von Positionen am Zahlenstrahl (Padberg &amp; Benz, 2021)</a:t>
            </a:r>
          </a:p>
          <a:p>
            <a:pPr marL="285750" indent="-285750">
              <a:lnSpc>
                <a:spcPct val="113000"/>
              </a:lnSpc>
              <a:spcBef>
                <a:spcPts val="500"/>
              </a:spcBef>
              <a:buFont typeface="Arial" panose="020B0604020202020204" pitchFamily="34" charset="0"/>
              <a:buChar char="•"/>
            </a:pPr>
            <a:r>
              <a:rPr lang="de-DE" dirty="0"/>
              <a:t>…</a:t>
            </a:r>
          </a:p>
        </p:txBody>
      </p:sp>
      <p:sp>
        <p:nvSpPr>
          <p:cNvPr id="8" name="Textplatzhalter 7">
            <a:extLst>
              <a:ext uri="{FF2B5EF4-FFF2-40B4-BE49-F238E27FC236}">
                <a16:creationId xmlns:a16="http://schemas.microsoft.com/office/drawing/2014/main" id="{E0A66372-6A10-CDC0-D252-2B0F6DDEC4AB}"/>
              </a:ext>
            </a:extLst>
          </p:cNvPr>
          <p:cNvSpPr>
            <a:spLocks noGrp="1"/>
          </p:cNvSpPr>
          <p:nvPr>
            <p:ph type="body" sz="quarter" idx="14"/>
          </p:nvPr>
        </p:nvSpPr>
        <p:spPr>
          <a:xfrm>
            <a:off x="8503920" y="5916788"/>
            <a:ext cx="3621406" cy="298450"/>
          </a:xfrm>
        </p:spPr>
        <p:txBody>
          <a:bodyPr/>
          <a:lstStyle/>
          <a:p>
            <a:r>
              <a:rPr lang="de-DE" dirty="0"/>
              <a:t>Abbildung: MSK N02 A</a:t>
            </a:r>
          </a:p>
        </p:txBody>
      </p:sp>
      <p:pic>
        <p:nvPicPr>
          <p:cNvPr id="6" name="Grafik 5">
            <a:extLst>
              <a:ext uri="{FF2B5EF4-FFF2-40B4-BE49-F238E27FC236}">
                <a16:creationId xmlns:a16="http://schemas.microsoft.com/office/drawing/2014/main" id="{5380DBF6-D50A-B2EE-D02D-FFBB1EBDA2C6}"/>
              </a:ext>
            </a:extLst>
          </p:cNvPr>
          <p:cNvPicPr>
            <a:picLocks noChangeAspect="1"/>
          </p:cNvPicPr>
          <p:nvPr/>
        </p:nvPicPr>
        <p:blipFill>
          <a:blip r:embed="rId4"/>
          <a:stretch>
            <a:fillRect/>
          </a:stretch>
        </p:blipFill>
        <p:spPr>
          <a:xfrm>
            <a:off x="1144030" y="4816295"/>
            <a:ext cx="6772834" cy="1100493"/>
          </a:xfrm>
          <a:prstGeom prst="rect">
            <a:avLst/>
          </a:prstGeom>
        </p:spPr>
      </p:pic>
      <p:sp>
        <p:nvSpPr>
          <p:cNvPr id="10" name="Textfeld 9">
            <a:extLst>
              <a:ext uri="{FF2B5EF4-FFF2-40B4-BE49-F238E27FC236}">
                <a16:creationId xmlns:a16="http://schemas.microsoft.com/office/drawing/2014/main" id="{EF61DE60-1EBB-5097-872E-F1CBD39AC727}"/>
              </a:ext>
            </a:extLst>
          </p:cNvPr>
          <p:cNvSpPr txBox="1"/>
          <p:nvPr/>
        </p:nvSpPr>
        <p:spPr>
          <a:xfrm>
            <a:off x="8767483" y="1095680"/>
            <a:ext cx="3357842" cy="715089"/>
          </a:xfrm>
          <a:prstGeom prst="roundRect">
            <a:avLst/>
          </a:prstGeom>
          <a:solidFill>
            <a:srgbClr val="9ED4DC"/>
          </a:solidFill>
        </p:spPr>
        <p:txBody>
          <a:bodyPr wrap="square">
            <a:spAutoFit/>
          </a:bodyPr>
          <a:lstStyle/>
          <a:p>
            <a:pPr algn="ctr"/>
            <a:r>
              <a:rPr lang="de-DE" b="1" dirty="0"/>
              <a:t>ordinal: </a:t>
            </a:r>
            <a:r>
              <a:rPr lang="de-DE" dirty="0"/>
              <a:t>Zahlen als Ordnungszahl und </a:t>
            </a:r>
            <a:r>
              <a:rPr lang="de-DE" dirty="0" err="1"/>
              <a:t>Zählzahl</a:t>
            </a:r>
            <a:r>
              <a:rPr lang="de-DE" dirty="0"/>
              <a:t> wahrnehmen</a:t>
            </a:r>
          </a:p>
        </p:txBody>
      </p:sp>
    </p:spTree>
    <p:extLst>
      <p:ext uri="{BB962C8B-B14F-4D97-AF65-F5344CB8AC3E}">
        <p14:creationId xmlns:p14="http://schemas.microsoft.com/office/powerpoint/2010/main" val="27514417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
            <a:extLst>
              <a:ext uri="{FF2B5EF4-FFF2-40B4-BE49-F238E27FC236}">
                <a16:creationId xmlns:a16="http://schemas.microsoft.com/office/drawing/2014/main" id="{ECC56503-07C2-A343-A599-E6F1E4D9A669}"/>
              </a:ext>
            </a:extLst>
          </p:cNvPr>
          <p:cNvSpPr>
            <a:spLocks noGrp="1"/>
          </p:cNvSpPr>
          <p:nvPr>
            <p:ph type="title"/>
          </p:nvPr>
        </p:nvSpPr>
        <p:spPr/>
        <p:txBody>
          <a:bodyPr>
            <a:normAutofit/>
          </a:bodyPr>
          <a:lstStyle/>
          <a:p>
            <a:r>
              <a:rPr lang="de-DE" dirty="0"/>
              <a:t>Darstellungen vernetzen</a:t>
            </a:r>
          </a:p>
        </p:txBody>
      </p:sp>
      <p:sp>
        <p:nvSpPr>
          <p:cNvPr id="12" name="Textplatzhalter 11">
            <a:extLst>
              <a:ext uri="{FF2B5EF4-FFF2-40B4-BE49-F238E27FC236}">
                <a16:creationId xmlns:a16="http://schemas.microsoft.com/office/drawing/2014/main" id="{AC04F547-D951-278D-C8DF-5EDD523C5820}"/>
              </a:ext>
            </a:extLst>
          </p:cNvPr>
          <p:cNvSpPr>
            <a:spLocks noGrp="1"/>
          </p:cNvSpPr>
          <p:nvPr>
            <p:ph type="body" sz="quarter" idx="13"/>
          </p:nvPr>
        </p:nvSpPr>
        <p:spPr/>
        <p:txBody>
          <a:bodyPr/>
          <a:lstStyle/>
          <a:p>
            <a:r>
              <a:rPr lang="de-DE" dirty="0"/>
              <a:t>VERSCHIEDENE DARSTELLUNGSFORMEN</a:t>
            </a:r>
          </a:p>
        </p:txBody>
      </p:sp>
      <p:sp>
        <p:nvSpPr>
          <p:cNvPr id="4" name="Inhaltsplatzhalter 3">
            <a:extLst>
              <a:ext uri="{FF2B5EF4-FFF2-40B4-BE49-F238E27FC236}">
                <a16:creationId xmlns:a16="http://schemas.microsoft.com/office/drawing/2014/main" id="{9C0AD967-82E7-94E4-D08D-C7C2E7C26FEC}"/>
              </a:ext>
            </a:extLst>
          </p:cNvPr>
          <p:cNvSpPr>
            <a:spLocks noGrp="1"/>
          </p:cNvSpPr>
          <p:nvPr>
            <p:ph idx="1"/>
          </p:nvPr>
        </p:nvSpPr>
        <p:spPr/>
        <p:txBody>
          <a:bodyPr/>
          <a:lstStyle/>
          <a:p>
            <a:r>
              <a:rPr lang="de-DE" b="1" dirty="0">
                <a:solidFill>
                  <a:srgbClr val="327A86"/>
                </a:solidFill>
              </a:rPr>
              <a:t>Flexibles Wechseln </a:t>
            </a:r>
            <a:r>
              <a:rPr lang="de-DE" dirty="0"/>
              <a:t>zwischen verschiedenen Zahldarstellungen als Indikator und Fördermaßnahme</a:t>
            </a:r>
          </a:p>
          <a:p>
            <a:endParaRPr lang="de-DE" dirty="0"/>
          </a:p>
        </p:txBody>
      </p:sp>
      <p:sp>
        <p:nvSpPr>
          <p:cNvPr id="5" name="Datumsplatzhalter 4">
            <a:extLst>
              <a:ext uri="{FF2B5EF4-FFF2-40B4-BE49-F238E27FC236}">
                <a16:creationId xmlns:a16="http://schemas.microsoft.com/office/drawing/2014/main" id="{78B243D3-B465-E149-9257-E5D45F39C293}"/>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9CEA05AA-FEF8-ED47-B144-A9277433C5F5}"/>
              </a:ext>
            </a:extLst>
          </p:cNvPr>
          <p:cNvSpPr>
            <a:spLocks noGrp="1"/>
          </p:cNvSpPr>
          <p:nvPr>
            <p:ph type="sldNum" sz="quarter" idx="12"/>
          </p:nvPr>
        </p:nvSpPr>
        <p:spPr/>
        <p:txBody>
          <a:bodyPr/>
          <a:lstStyle/>
          <a:p>
            <a:fld id="{C3752B7C-18A9-864D-BBCB-54A9F41B5594}" type="slidenum">
              <a:rPr lang="de-DE" smtClean="0"/>
              <a:pPr/>
              <a:t>11</a:t>
            </a:fld>
            <a:endParaRPr lang="de-DE" dirty="0"/>
          </a:p>
        </p:txBody>
      </p:sp>
      <p:sp>
        <p:nvSpPr>
          <p:cNvPr id="10" name="Textplatzhalter 9">
            <a:extLst>
              <a:ext uri="{FF2B5EF4-FFF2-40B4-BE49-F238E27FC236}">
                <a16:creationId xmlns:a16="http://schemas.microsoft.com/office/drawing/2014/main" id="{EE06B33C-A2FA-FA7F-8B1F-CE8FDDD35497}"/>
              </a:ext>
            </a:extLst>
          </p:cNvPr>
          <p:cNvSpPr>
            <a:spLocks noGrp="1"/>
          </p:cNvSpPr>
          <p:nvPr>
            <p:ph type="body" sz="quarter" idx="14"/>
          </p:nvPr>
        </p:nvSpPr>
        <p:spPr>
          <a:xfrm>
            <a:off x="9655444" y="5916788"/>
            <a:ext cx="2469882" cy="298450"/>
          </a:xfrm>
        </p:spPr>
        <p:txBody>
          <a:bodyPr>
            <a:normAutofit lnSpcReduction="10000"/>
          </a:bodyPr>
          <a:lstStyle/>
          <a:p>
            <a:r>
              <a:rPr lang="de-DE" b="0" i="0" u="none" strike="noStrike" dirty="0">
                <a:solidFill>
                  <a:schemeClr val="bg1">
                    <a:lumMod val="65000"/>
                  </a:schemeClr>
                </a:solidFill>
                <a:effectLst/>
                <a:latin typeface="Open Sans" panose="020B0606030504020204" pitchFamily="34" charset="0"/>
              </a:rPr>
              <a:t> </a:t>
            </a:r>
            <a:r>
              <a:rPr lang="de-DE" b="0" i="0" strike="noStrike" dirty="0">
                <a:solidFill>
                  <a:schemeClr val="bg1">
                    <a:lumMod val="65000"/>
                  </a:schemeClr>
                </a:solidFill>
                <a:effectLst/>
                <a:latin typeface="Open Sans" panose="020B0606030504020204" pitchFamily="34" charset="0"/>
              </a:rPr>
              <a:t>https://pikas.dzlm.de/node/591</a:t>
            </a:r>
            <a:endParaRPr lang="de-DE" dirty="0">
              <a:solidFill>
                <a:schemeClr val="bg1">
                  <a:lumMod val="65000"/>
                </a:schemeClr>
              </a:solidFill>
            </a:endParaRPr>
          </a:p>
          <a:p>
            <a:endParaRPr lang="de-DE" dirty="0">
              <a:solidFill>
                <a:schemeClr val="bg1">
                  <a:lumMod val="65000"/>
                </a:schemeClr>
              </a:solidFill>
            </a:endParaRPr>
          </a:p>
        </p:txBody>
      </p:sp>
      <p:sp>
        <p:nvSpPr>
          <p:cNvPr id="7" name="Textfeld 6"/>
          <p:cNvSpPr txBox="1"/>
          <p:nvPr/>
        </p:nvSpPr>
        <p:spPr>
          <a:xfrm>
            <a:off x="8022612" y="4579926"/>
            <a:ext cx="983973" cy="1338828"/>
          </a:xfrm>
          <a:prstGeom prst="rect">
            <a:avLst/>
          </a:prstGeom>
          <a:noFill/>
        </p:spPr>
        <p:txBody>
          <a:bodyPr wrap="square" rtlCol="0">
            <a:spAutoFit/>
          </a:bodyPr>
          <a:lstStyle/>
          <a:p>
            <a:pPr algn="ctr">
              <a:lnSpc>
                <a:spcPct val="150000"/>
              </a:lnSpc>
            </a:pPr>
            <a:r>
              <a:rPr lang="de-DE" b="1" dirty="0"/>
              <a:t>23</a:t>
            </a:r>
          </a:p>
          <a:p>
            <a:pPr algn="ctr">
              <a:lnSpc>
                <a:spcPct val="150000"/>
              </a:lnSpc>
            </a:pPr>
            <a:r>
              <a:rPr lang="de-DE" b="1" dirty="0">
                <a:solidFill>
                  <a:srgbClr val="0070C0"/>
                </a:solidFill>
              </a:rPr>
              <a:t>20</a:t>
            </a:r>
            <a:r>
              <a:rPr lang="de-DE" b="1" dirty="0">
                <a:solidFill>
                  <a:srgbClr val="34B1F1"/>
                </a:solidFill>
              </a:rPr>
              <a:t> </a:t>
            </a:r>
            <a:r>
              <a:rPr lang="de-DE" b="1" dirty="0"/>
              <a:t>+ </a:t>
            </a:r>
            <a:r>
              <a:rPr lang="de-DE" b="1" dirty="0">
                <a:solidFill>
                  <a:srgbClr val="00B050"/>
                </a:solidFill>
              </a:rPr>
              <a:t>3</a:t>
            </a:r>
          </a:p>
          <a:p>
            <a:pPr algn="ctr">
              <a:lnSpc>
                <a:spcPct val="150000"/>
              </a:lnSpc>
            </a:pPr>
            <a:r>
              <a:rPr lang="de-DE" b="1" dirty="0"/>
              <a:t>2Z 3E</a:t>
            </a:r>
          </a:p>
        </p:txBody>
      </p:sp>
      <p:sp>
        <p:nvSpPr>
          <p:cNvPr id="14" name="Abgerundete rechteckige Legende 13">
            <a:extLst>
              <a:ext uri="{FF2B5EF4-FFF2-40B4-BE49-F238E27FC236}">
                <a16:creationId xmlns:a16="http://schemas.microsoft.com/office/drawing/2014/main" id="{19035F44-6B6B-09F9-526C-758EBABBB105}"/>
              </a:ext>
            </a:extLst>
          </p:cNvPr>
          <p:cNvSpPr/>
          <p:nvPr/>
        </p:nvSpPr>
        <p:spPr>
          <a:xfrm>
            <a:off x="2366965" y="4170407"/>
            <a:ext cx="1661686" cy="819038"/>
          </a:xfrm>
          <a:prstGeom prst="wedgeRoundRectCallout">
            <a:avLst>
              <a:gd name="adj1" fmla="val -56685"/>
              <a:gd name="adj2" fmla="val 96879"/>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zwei Zehner und 3 Einer </a:t>
            </a:r>
          </a:p>
        </p:txBody>
      </p:sp>
      <p:sp>
        <p:nvSpPr>
          <p:cNvPr id="16" name="Abgerundete rechteckige Legende 15">
            <a:extLst>
              <a:ext uri="{FF2B5EF4-FFF2-40B4-BE49-F238E27FC236}">
                <a16:creationId xmlns:a16="http://schemas.microsoft.com/office/drawing/2014/main" id="{19035F44-6B6B-09F9-526C-758EBABBB105}"/>
              </a:ext>
            </a:extLst>
          </p:cNvPr>
          <p:cNvSpPr/>
          <p:nvPr/>
        </p:nvSpPr>
        <p:spPr>
          <a:xfrm>
            <a:off x="2874438" y="5168350"/>
            <a:ext cx="2045288" cy="565522"/>
          </a:xfrm>
          <a:prstGeom prst="wedgeRoundRectCallout">
            <a:avLst>
              <a:gd name="adj1" fmla="val -56685"/>
              <a:gd name="adj2" fmla="val 96879"/>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drei-und-zwanzig</a:t>
            </a:r>
          </a:p>
        </p:txBody>
      </p:sp>
      <p:grpSp>
        <p:nvGrpSpPr>
          <p:cNvPr id="39" name="Gruppieren 38"/>
          <p:cNvGrpSpPr/>
          <p:nvPr/>
        </p:nvGrpSpPr>
        <p:grpSpPr>
          <a:xfrm>
            <a:off x="5860338" y="2433091"/>
            <a:ext cx="1630564" cy="559284"/>
            <a:chOff x="6523471" y="2014917"/>
            <a:chExt cx="1630564" cy="559284"/>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3471" y="2014917"/>
              <a:ext cx="1630564" cy="1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3471" y="2246829"/>
              <a:ext cx="1630564" cy="1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7494" y="2450226"/>
              <a:ext cx="123975" cy="12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4657" y="2450226"/>
              <a:ext cx="123975" cy="12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1819" y="2450226"/>
              <a:ext cx="123975" cy="12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2" name="Gruppieren 21"/>
          <p:cNvGrpSpPr/>
          <p:nvPr/>
        </p:nvGrpSpPr>
        <p:grpSpPr>
          <a:xfrm>
            <a:off x="7725189" y="2839051"/>
            <a:ext cx="1152720" cy="237100"/>
            <a:chOff x="7781730" y="2622550"/>
            <a:chExt cx="1152720" cy="237100"/>
          </a:xfrm>
        </p:grpSpPr>
        <p:cxnSp>
          <p:nvCxnSpPr>
            <p:cNvPr id="13" name="Gerade Verbindung 12"/>
            <p:cNvCxnSpPr/>
            <p:nvPr/>
          </p:nvCxnSpPr>
          <p:spPr>
            <a:xfrm>
              <a:off x="7781730" y="2622550"/>
              <a:ext cx="114637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22"/>
            <p:cNvCxnSpPr/>
            <p:nvPr/>
          </p:nvCxnSpPr>
          <p:spPr>
            <a:xfrm>
              <a:off x="7788080" y="2705100"/>
              <a:ext cx="114637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Ellipse 20"/>
            <p:cNvSpPr/>
            <p:nvPr/>
          </p:nvSpPr>
          <p:spPr>
            <a:xfrm>
              <a:off x="7786391" y="2787650"/>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Ellipse 25"/>
            <p:cNvSpPr/>
            <p:nvPr/>
          </p:nvSpPr>
          <p:spPr>
            <a:xfrm>
              <a:off x="7884816" y="2787650"/>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Ellipse 26"/>
            <p:cNvSpPr/>
            <p:nvPr/>
          </p:nvSpPr>
          <p:spPr>
            <a:xfrm>
              <a:off x="7983241" y="2787650"/>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4" name="Gruppieren 23"/>
          <p:cNvGrpSpPr/>
          <p:nvPr/>
        </p:nvGrpSpPr>
        <p:grpSpPr>
          <a:xfrm>
            <a:off x="3002458" y="2458595"/>
            <a:ext cx="1560086" cy="1305334"/>
            <a:chOff x="194389" y="1838366"/>
            <a:chExt cx="1560086" cy="1305334"/>
          </a:xfrm>
        </p:grpSpPr>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600" y="1838366"/>
              <a:ext cx="1556875" cy="267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600" y="2113178"/>
              <a:ext cx="1556875" cy="267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5"/>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1483" y="2500587"/>
              <a:ext cx="229411" cy="182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5"/>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0762" y="2428100"/>
              <a:ext cx="229411" cy="182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4389" y="2402702"/>
              <a:ext cx="229411" cy="182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6"/>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50000"/>
            <a:stretch/>
          </p:blipFill>
          <p:spPr bwMode="auto">
            <a:xfrm>
              <a:off x="590199" y="2321542"/>
              <a:ext cx="501825" cy="822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40" name="Picture 2">
            <a:extLst>
              <a:ext uri="{FF2B5EF4-FFF2-40B4-BE49-F238E27FC236}">
                <a16:creationId xmlns:a16="http://schemas.microsoft.com/office/drawing/2014/main" id="{C612F35D-F805-3ABC-9B7B-DB4FF26FF75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8491965" y="2831449"/>
            <a:ext cx="567660" cy="89012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9"/>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04660" y="3170235"/>
            <a:ext cx="2860070" cy="262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a:extLst>
              <a:ext uri="{FF2B5EF4-FFF2-40B4-BE49-F238E27FC236}">
                <a16:creationId xmlns:a16="http://schemas.microsoft.com/office/drawing/2014/main" id="{8AA5A3EE-E6E6-957D-1E44-98C5A4D8CCB5}"/>
              </a:ext>
            </a:extLst>
          </p:cNvPr>
          <p:cNvSpPr txBox="1"/>
          <p:nvPr/>
        </p:nvSpPr>
        <p:spPr>
          <a:xfrm>
            <a:off x="747068" y="5970350"/>
            <a:ext cx="4510779" cy="246221"/>
          </a:xfrm>
          <a:prstGeom prst="rect">
            <a:avLst/>
          </a:prstGeom>
          <a:noFill/>
        </p:spPr>
        <p:txBody>
          <a:bodyPr wrap="square" rtlCol="0">
            <a:spAutoFit/>
          </a:bodyPr>
          <a:lstStyle/>
          <a:p>
            <a:pPr algn="r"/>
            <a:r>
              <a:rPr lang="de-DE" sz="1000" dirty="0">
                <a:latin typeface="Arial" panose="020B0604020202020204" pitchFamily="34" charset="0"/>
                <a:cs typeface="Arial" panose="020B0604020202020204" pitchFamily="34" charset="0"/>
              </a:rPr>
              <a:t>(in Anlehnung an PIKAS, 2020, S.48)</a:t>
            </a:r>
          </a:p>
        </p:txBody>
      </p:sp>
      <p:pic>
        <p:nvPicPr>
          <p:cNvPr id="9" name="Grafik 8">
            <a:extLst>
              <a:ext uri="{FF2B5EF4-FFF2-40B4-BE49-F238E27FC236}">
                <a16:creationId xmlns:a16="http://schemas.microsoft.com/office/drawing/2014/main" id="{530559D1-96EC-AF9C-9498-BC829DC462B8}"/>
              </a:ext>
            </a:extLst>
          </p:cNvPr>
          <p:cNvPicPr>
            <a:picLocks noChangeAspect="1"/>
          </p:cNvPicPr>
          <p:nvPr/>
        </p:nvPicPr>
        <p:blipFill>
          <a:blip r:embed="rId10"/>
          <a:stretch>
            <a:fillRect/>
          </a:stretch>
        </p:blipFill>
        <p:spPr>
          <a:xfrm>
            <a:off x="7689422" y="3793735"/>
            <a:ext cx="3062870" cy="604001"/>
          </a:xfrm>
          <a:prstGeom prst="rect">
            <a:avLst/>
          </a:prstGeom>
        </p:spPr>
      </p:pic>
      <p:pic>
        <p:nvPicPr>
          <p:cNvPr id="11" name="Grafik 10">
            <a:extLst>
              <a:ext uri="{FF2B5EF4-FFF2-40B4-BE49-F238E27FC236}">
                <a16:creationId xmlns:a16="http://schemas.microsoft.com/office/drawing/2014/main" id="{CA4543D9-46E0-A3FB-8066-EAA827FD72CB}"/>
              </a:ext>
            </a:extLst>
          </p:cNvPr>
          <p:cNvPicPr>
            <a:picLocks noChangeAspect="1"/>
          </p:cNvPicPr>
          <p:nvPr/>
        </p:nvPicPr>
        <p:blipFill rotWithShape="1">
          <a:blip r:embed="rId11"/>
          <a:srcRect l="66139" t="45770" r="657"/>
          <a:stretch/>
        </p:blipFill>
        <p:spPr>
          <a:xfrm>
            <a:off x="9075665" y="4574110"/>
            <a:ext cx="1630564" cy="1121299"/>
          </a:xfrm>
          <a:prstGeom prst="rect">
            <a:avLst/>
          </a:prstGeom>
        </p:spPr>
      </p:pic>
      <p:pic>
        <p:nvPicPr>
          <p:cNvPr id="18" name="Grafik 17">
            <a:extLst>
              <a:ext uri="{FF2B5EF4-FFF2-40B4-BE49-F238E27FC236}">
                <a16:creationId xmlns:a16="http://schemas.microsoft.com/office/drawing/2014/main" id="{29FE293D-5EBE-3E8E-627E-6E0572EA39A3}"/>
              </a:ext>
            </a:extLst>
          </p:cNvPr>
          <p:cNvPicPr>
            <a:picLocks noChangeAspect="1"/>
          </p:cNvPicPr>
          <p:nvPr/>
        </p:nvPicPr>
        <p:blipFill rotWithShape="1">
          <a:blip r:embed="rId11"/>
          <a:srcRect l="68297" b="50000"/>
          <a:stretch/>
        </p:blipFill>
        <p:spPr>
          <a:xfrm>
            <a:off x="1100095" y="2992375"/>
            <a:ext cx="1556875" cy="1033833"/>
          </a:xfrm>
          <a:prstGeom prst="rect">
            <a:avLst/>
          </a:prstGeom>
        </p:spPr>
      </p:pic>
    </p:spTree>
    <p:extLst>
      <p:ext uri="{BB962C8B-B14F-4D97-AF65-F5344CB8AC3E}">
        <p14:creationId xmlns:p14="http://schemas.microsoft.com/office/powerpoint/2010/main" val="24525913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bldP spid="16" grpId="0" animBg="1"/>
    </p:bldLst>
  </p:timing>
</p:sld>
</file>

<file path=ppt/theme/theme1.xml><?xml version="1.0" encoding="utf-8"?>
<a:theme xmlns:a="http://schemas.openxmlformats.org/drawingml/2006/main" name="Zwischenfolien-Fortbildende">
  <a:themeElements>
    <a:clrScheme name="Benutzerdefiniert 4">
      <a:dk1>
        <a:sysClr val="windowText" lastClr="000000"/>
      </a:dk1>
      <a:lt1>
        <a:srgbClr val="FFFFFF"/>
      </a:lt1>
      <a:dk2>
        <a:srgbClr val="327A86"/>
      </a:dk2>
      <a:lt2>
        <a:srgbClr val="F8B44F"/>
      </a:lt2>
      <a:accent1>
        <a:srgbClr val="737373"/>
      </a:accent1>
      <a:accent2>
        <a:srgbClr val="C8D2D8"/>
      </a:accent2>
      <a:accent3>
        <a:srgbClr val="A44168"/>
      </a:accent3>
      <a:accent4>
        <a:srgbClr val="CCDEE1"/>
      </a:accent4>
      <a:accent5>
        <a:srgbClr val="FDECD3"/>
      </a:accent5>
      <a:accent6>
        <a:srgbClr val="CDB987"/>
      </a:accent6>
      <a:hlink>
        <a:srgbClr val="327A86"/>
      </a:hlink>
      <a:folHlink>
        <a:srgbClr val="327A86"/>
      </a:folHlink>
    </a:clrScheme>
    <a:fontScheme name="DZLM">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9525" cap="flat" cmpd="sng" algn="ctr">
          <a:solidFill>
            <a:schemeClr val="tx2"/>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000" b="0" i="0" u="none" strike="noStrike" cap="none" normalizeH="0" baseline="0" dirty="0" err="1" smtClean="0">
            <a:ln>
              <a:noFill/>
            </a:ln>
            <a:solidFill>
              <a:schemeClr val="tx1"/>
            </a:solidFill>
            <a:effectLst/>
            <a:latin typeface="Calibri" panose="020F050202020403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txDef>
      <a:spPr>
        <a:noFill/>
      </a:spPr>
      <a:bodyPr wrap="square">
        <a:spAutoFit/>
      </a:bodyPr>
      <a:lstStyle>
        <a:defPPr marL="18000" algn="l">
          <a:defRPr sz="1400" dirty="0" smtClean="0">
            <a:latin typeface="Calibri" panose="020F0502020204030204" pitchFamily="34" charset="0"/>
            <a:cs typeface="Calibri" panose="020F0502020204030204" pitchFamily="34" charset="0"/>
          </a:defRPr>
        </a:defPPr>
      </a:lstStyle>
    </a:txDef>
  </a:objectDefaults>
  <a:extraClrSchemeLst>
    <a:extraClrScheme>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eere Prä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eere Prä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eere Prä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eere Prä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eere Prä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eere Prä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eere Prä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eere Prä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obi_Ori1000_240812" id="{92C4C408-621B-E046-83D7-DF94789A0D11}" vid="{E988F8EB-1F67-7640-B3FF-2D717EDB14F5}"/>
    </a:ext>
  </a:extLst>
</a:theme>
</file>

<file path=ppt/theme/theme2.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obi_Ori1000_240812" id="{92C4C408-621B-E046-83D7-DF94789A0D11}" vid="{328087D9-920B-4D41-9FE4-B8C431DA0685}"/>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Zwischenfolien-Fortbildende</Template>
  <TotalTime>0</TotalTime>
  <Words>9416</Words>
  <Application>Microsoft Macintosh PowerPoint</Application>
  <PresentationFormat>Breitbild</PresentationFormat>
  <Paragraphs>739</Paragraphs>
  <Slides>47</Slides>
  <Notes>45</Notes>
  <HiddenSlides>0</HiddenSlides>
  <MMClips>2</MMClips>
  <ScaleCrop>false</ScaleCrop>
  <HeadingPairs>
    <vt:vector size="6" baseType="variant">
      <vt:variant>
        <vt:lpstr>Verwendete Schriftarten</vt:lpstr>
      </vt:variant>
      <vt:variant>
        <vt:i4>9</vt:i4>
      </vt:variant>
      <vt:variant>
        <vt:lpstr>Design</vt:lpstr>
      </vt:variant>
      <vt:variant>
        <vt:i4>2</vt:i4>
      </vt:variant>
      <vt:variant>
        <vt:lpstr>Folientitel</vt:lpstr>
      </vt:variant>
      <vt:variant>
        <vt:i4>47</vt:i4>
      </vt:variant>
    </vt:vector>
  </HeadingPairs>
  <TitlesOfParts>
    <vt:vector size="58" baseType="lpstr">
      <vt:lpstr>Arial</vt:lpstr>
      <vt:lpstr>Be Vietnam</vt:lpstr>
      <vt:lpstr>Calibri</vt:lpstr>
      <vt:lpstr>Calibri Light</vt:lpstr>
      <vt:lpstr>Calibri Normal</vt:lpstr>
      <vt:lpstr>Helvetica</vt:lpstr>
      <vt:lpstr>Open Sans</vt:lpstr>
      <vt:lpstr>Times New Roman</vt:lpstr>
      <vt:lpstr>Wingdings</vt:lpstr>
      <vt:lpstr>Zwischenfolien-Fortbildende</vt:lpstr>
      <vt:lpstr>Benutzerdefiniertes Design</vt:lpstr>
      <vt:lpstr>Mit divomath digital gestützt unterrichten</vt:lpstr>
      <vt:lpstr>Gliederung</vt:lpstr>
      <vt:lpstr>Einstieg</vt:lpstr>
      <vt:lpstr>Verstehensorientiert größere Zahlenräume erarbeiten</vt:lpstr>
      <vt:lpstr>Zahlverständnis im Zahlenraum bis 1000</vt:lpstr>
      <vt:lpstr>Zahlverständnis im Zahlenraum bis 1000</vt:lpstr>
      <vt:lpstr>Zahlverständnis im Zahlenraum bis 1000</vt:lpstr>
      <vt:lpstr>Zahlverständnis im Zahlenraum bis 1000</vt:lpstr>
      <vt:lpstr>Darstellungen vernetzen</vt:lpstr>
      <vt:lpstr>Bedeutung und Kompetenzerwartungen</vt:lpstr>
      <vt:lpstr>Bedeutung und Kompetenzerwartungen</vt:lpstr>
      <vt:lpstr>Entdeckendes Üben im Zahlenraum bis 1000</vt:lpstr>
      <vt:lpstr>Endeckendes Üben im Zahlenraum bis 1000</vt:lpstr>
      <vt:lpstr>Gliederung</vt:lpstr>
      <vt:lpstr>Grundlegendes zu divomath</vt:lpstr>
      <vt:lpstr>Zentrale Gestaltungsprinzipien</vt:lpstr>
      <vt:lpstr>Übersicht über die Module</vt:lpstr>
      <vt:lpstr>Die Zahlen bis 1000 mit divomath erkunden</vt:lpstr>
      <vt:lpstr>Die Zahlen bis 1000 mit divomath erkunden</vt:lpstr>
      <vt:lpstr>Die Zahlen bis 1000 mit divomath erkunden</vt:lpstr>
      <vt:lpstr>Die Zahlen bis 1000 mit divomath erkunden</vt:lpstr>
      <vt:lpstr>PowerPoint-Präsentation</vt:lpstr>
      <vt:lpstr>PowerPoint-Präsentation</vt:lpstr>
      <vt:lpstr>PowerPoint-Präsentation</vt:lpstr>
      <vt:lpstr>PowerPoint-Präsentation</vt:lpstr>
      <vt:lpstr>PowerPoint-Präsentation</vt:lpstr>
      <vt:lpstr>Die Zahlen bis 1000 mit divomath erkunden</vt:lpstr>
      <vt:lpstr>Die Zahlen bis 1000 mit divomath erkunden</vt:lpstr>
      <vt:lpstr>Die Zahlen bis 1000 mit divomath erkunden</vt:lpstr>
      <vt:lpstr>PowerPoint-Präsentation</vt:lpstr>
      <vt:lpstr>PowerPoint-Präsentation</vt:lpstr>
      <vt:lpstr>PowerPoint-Präsentation</vt:lpstr>
      <vt:lpstr>PowerPoint-Präsentation</vt:lpstr>
      <vt:lpstr>PowerPoint-Präsentation</vt:lpstr>
      <vt:lpstr>Die Zahlen bis 1000 mit divomath erkunden</vt:lpstr>
      <vt:lpstr>Die Zahlen bis 1000 mit divomath erkunden</vt:lpstr>
      <vt:lpstr>Die Zahlen bis 1000 mit divomath erkunden</vt:lpstr>
      <vt:lpstr>PowerPoint-Präsentation</vt:lpstr>
      <vt:lpstr>PowerPoint-Präsentation</vt:lpstr>
      <vt:lpstr>Gliederung</vt:lpstr>
      <vt:lpstr>Aktivität – divomath im Unterricht nutzen</vt:lpstr>
      <vt:lpstr>Gliederung</vt:lpstr>
      <vt:lpstr>Weitere Angebote</vt:lpstr>
      <vt:lpstr>PowerPoint-Präsentation</vt:lpstr>
      <vt:lpstr>PowerPoint-Präsentation</vt:lpstr>
      <vt:lpstr>PowerPoint-Präsentation</vt:lpstr>
      <vt:lpstr>Literatur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Meike Böttcher</dc:creator>
  <cp:lastModifiedBy>Johanna Scharlau</cp:lastModifiedBy>
  <cp:revision>27</cp:revision>
  <cp:lastPrinted>2024-08-27T10:04:19Z</cp:lastPrinted>
  <dcterms:created xsi:type="dcterms:W3CDTF">2024-08-22T07:29:58Z</dcterms:created>
  <dcterms:modified xsi:type="dcterms:W3CDTF">2024-09-04T07:33:19Z</dcterms:modified>
</cp:coreProperties>
</file>