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707" r:id="rId1"/>
  </p:sldMasterIdLst>
  <p:notesMasterIdLst>
    <p:notesMasterId r:id="rId32"/>
  </p:notesMasterIdLst>
  <p:sldIdLst>
    <p:sldId id="2846" r:id="rId2"/>
    <p:sldId id="3742" r:id="rId3"/>
    <p:sldId id="3741" r:id="rId4"/>
    <p:sldId id="3735" r:id="rId5"/>
    <p:sldId id="2629" r:id="rId6"/>
    <p:sldId id="3696" r:id="rId7"/>
    <p:sldId id="2902" r:id="rId8"/>
    <p:sldId id="2471" r:id="rId9"/>
    <p:sldId id="2466" r:id="rId10"/>
    <p:sldId id="2550" r:id="rId11"/>
    <p:sldId id="3736" r:id="rId12"/>
    <p:sldId id="3723" r:id="rId13"/>
    <p:sldId id="260" r:id="rId14"/>
    <p:sldId id="3709" r:id="rId15"/>
    <p:sldId id="2887" r:id="rId16"/>
    <p:sldId id="3738" r:id="rId17"/>
    <p:sldId id="3730" r:id="rId18"/>
    <p:sldId id="2888" r:id="rId19"/>
    <p:sldId id="3739" r:id="rId20"/>
    <p:sldId id="3731" r:id="rId21"/>
    <p:sldId id="2892" r:id="rId22"/>
    <p:sldId id="3740" r:id="rId23"/>
    <p:sldId id="3737" r:id="rId24"/>
    <p:sldId id="2868" r:id="rId25"/>
    <p:sldId id="3734" r:id="rId26"/>
    <p:sldId id="3729" r:id="rId27"/>
    <p:sldId id="3726" r:id="rId28"/>
    <p:sldId id="3727" r:id="rId29"/>
    <p:sldId id="3728" r:id="rId30"/>
    <p:sldId id="3657"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Grundlagen OPV Multiplikation" id="{3F50BB31-6347-6E44-8AE8-CE3E17A42CA6}">
          <p14:sldIdLst>
            <p14:sldId id="2846"/>
            <p14:sldId id="3742"/>
            <p14:sldId id="3741"/>
            <p14:sldId id="3735"/>
            <p14:sldId id="2629"/>
            <p14:sldId id="3696"/>
            <p14:sldId id="2902"/>
            <p14:sldId id="2471"/>
            <p14:sldId id="2466"/>
            <p14:sldId id="2550"/>
          </p14:sldIdLst>
        </p14:section>
        <p14:section name="2. Divomath Modul Multi" id="{2007DC73-F4A5-CC4F-BC16-360C7B2F0F98}">
          <p14:sldIdLst>
            <p14:sldId id="3736"/>
            <p14:sldId id="3723"/>
            <p14:sldId id="260"/>
            <p14:sldId id="3709"/>
            <p14:sldId id="2887"/>
            <p14:sldId id="3738"/>
            <p14:sldId id="3730"/>
            <p14:sldId id="2888"/>
            <p14:sldId id="3739"/>
            <p14:sldId id="3731"/>
            <p14:sldId id="2892"/>
            <p14:sldId id="3740"/>
          </p14:sldIdLst>
        </p14:section>
        <p14:section name="3. Divomath erkunden" id="{1CEAFEBC-D77A-B34C-814D-41ED350BC66E}">
          <p14:sldIdLst>
            <p14:sldId id="3737"/>
            <p14:sldId id="2868"/>
          </p14:sldIdLst>
        </p14:section>
        <p14:section name="4. Abschluss" id="{B542AB16-0E89-F94A-825D-E92C661AF6CB}">
          <p14:sldIdLst>
            <p14:sldId id="3734"/>
            <p14:sldId id="3729"/>
            <p14:sldId id="3726"/>
            <p14:sldId id="3727"/>
            <p14:sldId id="3728"/>
            <p14:sldId id="36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A600EF-1C07-C0C4-82E8-63CC88B8F36F}" name="Katrin Gruhn" initials="" userId="S::Katrin.Gruhn@study.tu-dortmund.de::7e1d05a6-70c9-445b-8ec4-6d00b6e7f4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 Gruhn" initials="KG" lastIdx="30" clrIdx="0">
    <p:extLst>
      <p:ext uri="{19B8F6BF-5375-455C-9EA6-DF929625EA0E}">
        <p15:presenceInfo xmlns:p15="http://schemas.microsoft.com/office/powerpoint/2012/main" userId="S::katrin.gruhn@tu-dortmund.de::a002c86c-548b-4884-a57e-314ddfb0f8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A86"/>
    <a:srgbClr val="9ED4DC"/>
    <a:srgbClr val="45B6CB"/>
    <a:srgbClr val="CBE3E7"/>
    <a:srgbClr val="9FD4DC"/>
    <a:srgbClr val="85969A"/>
    <a:srgbClr val="000000"/>
    <a:srgbClr val="D0E9ED"/>
    <a:srgbClr val="D9D9D9"/>
    <a:srgbClr val="059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867"/>
  </p:normalViewPr>
  <p:slideViewPr>
    <p:cSldViewPr snapToGrid="0">
      <p:cViewPr varScale="1">
        <p:scale>
          <a:sx n="117" d="100"/>
          <a:sy n="117" d="100"/>
        </p:scale>
        <p:origin x="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DC5FB-FBCD-9943-A4F9-072331452CC8}" type="datetimeFigureOut">
              <a:rPr lang="de-DE" smtClean="0"/>
              <a:t>22.05.24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0EB12-2DE2-0842-96EF-87A9B6EC1C3F}" type="slidenum">
              <a:rPr lang="de-DE" smtClean="0"/>
              <a:t>‹Nr.›</a:t>
            </a:fld>
            <a:endParaRPr lang="de-DE"/>
          </a:p>
        </p:txBody>
      </p:sp>
    </p:spTree>
    <p:extLst>
      <p:ext uri="{BB962C8B-B14F-4D97-AF65-F5344CB8AC3E}">
        <p14:creationId xmlns:p14="http://schemas.microsoft.com/office/powerpoint/2010/main" val="32625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Veranstaltung gibt einen Einblick in das Modul „Multiplikation verstehen“ und zeigt, wie der </a:t>
            </a:r>
            <a:r>
              <a:rPr lang="de-DE" dirty="0" err="1"/>
              <a:t>verstehensorientierte</a:t>
            </a:r>
            <a:r>
              <a:rPr lang="de-DE" dirty="0"/>
              <a:t> Aufbau des Multiplikationsverständnisses mit </a:t>
            </a:r>
            <a:r>
              <a:rPr lang="de-DE" dirty="0" err="1"/>
              <a:t>divomath</a:t>
            </a:r>
            <a:r>
              <a:rPr lang="de-DE" dirty="0"/>
              <a:t> gelingen kann. </a:t>
            </a:r>
          </a:p>
        </p:txBody>
      </p:sp>
      <p:sp>
        <p:nvSpPr>
          <p:cNvPr id="4" name="Foliennummernplatzhalter 3"/>
          <p:cNvSpPr>
            <a:spLocks noGrp="1"/>
          </p:cNvSpPr>
          <p:nvPr>
            <p:ph type="sldNum" sz="quarter" idx="5"/>
          </p:nvPr>
        </p:nvSpPr>
        <p:spPr/>
        <p:txBody>
          <a:bodyPr/>
          <a:lstStyle/>
          <a:p>
            <a:fld id="{6A00EB12-2DE2-0842-96EF-87A9B6EC1C3F}" type="slidenum">
              <a:rPr lang="de-DE" smtClean="0"/>
              <a:t>3</a:t>
            </a:fld>
            <a:endParaRPr lang="de-DE"/>
          </a:p>
        </p:txBody>
      </p:sp>
    </p:spTree>
    <p:extLst>
      <p:ext uri="{BB962C8B-B14F-4D97-AF65-F5344CB8AC3E}">
        <p14:creationId xmlns:p14="http://schemas.microsoft.com/office/powerpoint/2010/main" val="70033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err="1">
                <a:latin typeface="+mn-lt"/>
              </a:rPr>
              <a:t>Divomath</a:t>
            </a:r>
            <a:r>
              <a:rPr lang="de-DE" b="0" dirty="0">
                <a:latin typeface="+mn-lt"/>
              </a:rPr>
              <a:t> ist ein Akronym für „digitale </a:t>
            </a:r>
            <a:r>
              <a:rPr lang="de-DE" b="0" dirty="0" err="1">
                <a:latin typeface="+mn-lt"/>
              </a:rPr>
              <a:t>verstehensorientierte</a:t>
            </a:r>
            <a:r>
              <a:rPr lang="de-DE" b="0" dirty="0">
                <a:latin typeface="+mn-lt"/>
              </a:rPr>
              <a:t> Lernumgebung zur Sicherung mathematischer Basiskompetenzen“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latin typeface="+mn-lt"/>
            </a:endParaRPr>
          </a:p>
          <a:p>
            <a:pPr marL="0" indent="0">
              <a:buFontTx/>
              <a:buNone/>
            </a:pPr>
            <a:r>
              <a:rPr lang="de-DE" b="0" dirty="0">
                <a:latin typeface="+mn-lt"/>
              </a:rPr>
              <a:t>Grundlegend für die Gestaltung der Lernplattform waren die Qualitätsprinzipien für guten Mathematikunterricht. Auf die Prinzipien wird später noch einmal genauer eingegangen, wenn Sie einen Überblick über </a:t>
            </a:r>
            <a:r>
              <a:rPr lang="de-DE" b="0" dirty="0" err="1">
                <a:latin typeface="+mn-lt"/>
              </a:rPr>
              <a:t>divomath</a:t>
            </a:r>
            <a:r>
              <a:rPr lang="de-DE" b="0" dirty="0">
                <a:latin typeface="+mn-lt"/>
              </a:rPr>
              <a:t> haben und besser nachvollziehen können, was damit gemeint ist. Wichtig an dieser Stelle schon mal ist aber das namengebende Prinzip </a:t>
            </a:r>
            <a:r>
              <a:rPr lang="de-DE" b="0" dirty="0" err="1">
                <a:latin typeface="+mn-lt"/>
              </a:rPr>
              <a:t>Verstehensorientierung</a:t>
            </a:r>
            <a:r>
              <a:rPr lang="de-DE" b="0" dirty="0">
                <a:latin typeface="+mn-lt"/>
              </a:rPr>
              <a:t> = </a:t>
            </a:r>
            <a:r>
              <a:rPr lang="de-DE" sz="1200" b="0" dirty="0">
                <a:effectLst/>
                <a:latin typeface="+mn-lt"/>
                <a:ea typeface="Calibri" panose="020F0502020204030204" pitchFamily="34" charset="0"/>
                <a:cs typeface="Times New Roman" panose="02020603050405020304" pitchFamily="18" charset="0"/>
              </a:rPr>
              <a:t>Verständnis für Konzepte, Strategien und Verfahren; Vernetzung von konzeptuellem und  prozeduralem Wissen.</a:t>
            </a:r>
          </a:p>
          <a:p>
            <a:pPr marL="0" indent="0">
              <a:buFontTx/>
              <a:buNone/>
            </a:pPr>
            <a:endParaRPr lang="de-DE"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err="1">
                <a:latin typeface="+mn-lt"/>
              </a:rPr>
              <a:t>Divomath</a:t>
            </a:r>
            <a:r>
              <a:rPr lang="de-DE" b="0" dirty="0">
                <a:latin typeface="+mn-lt"/>
              </a:rPr>
              <a:t> ist also dazu entwickelt, das </a:t>
            </a:r>
            <a:r>
              <a:rPr lang="de-DE" b="0" dirty="0" err="1">
                <a:latin typeface="+mn-lt"/>
              </a:rPr>
              <a:t>verstehensorientierte</a:t>
            </a:r>
            <a:r>
              <a:rPr lang="de-DE" b="0" dirty="0">
                <a:latin typeface="+mn-lt"/>
              </a:rPr>
              <a:t> Lernen neuer Inhalte von Beginn an zu unterstützen und nicht erst am Ende die Festigung und Automatisierung. Dennoch bietet die Lernplattform auch die Möglichkeit des Übens der neu erworbenen Fähigkeiten – aber erst am Ende von Unterrichtseinheiten.</a:t>
            </a:r>
          </a:p>
          <a:p>
            <a:pPr marL="0" indent="0">
              <a:buFont typeface="Arial" panose="020B0604020202020204" pitchFamily="34" charset="0"/>
              <a:buNone/>
            </a:pPr>
            <a:endParaRPr lang="de-DE"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latin typeface="+mn-lt"/>
              </a:rPr>
              <a:t>Die Umsetzung des </a:t>
            </a:r>
            <a:r>
              <a:rPr lang="de-DE" b="0" dirty="0" err="1">
                <a:latin typeface="+mn-lt"/>
              </a:rPr>
              <a:t>verstehensorientierten</a:t>
            </a:r>
            <a:r>
              <a:rPr lang="de-DE" b="0" dirty="0">
                <a:latin typeface="+mn-lt"/>
              </a:rPr>
              <a:t> Lernens gelingt nur in Verbindung mit den weiteren Prinzipien und vorranging durch die Umsetzung dieser durch die Lehrkraft. D.h. die Rolle der Lehrkraft wird durch </a:t>
            </a:r>
            <a:r>
              <a:rPr lang="de-DE" b="0" dirty="0" err="1">
                <a:latin typeface="+mn-lt"/>
              </a:rPr>
              <a:t>divomath</a:t>
            </a:r>
            <a:r>
              <a:rPr lang="de-DE" b="0" dirty="0">
                <a:latin typeface="+mn-lt"/>
              </a:rPr>
              <a:t> nicht ersetzt! Sie ist weiterhin für die Planung, Durchführung, Begleitung und Auswertung des Unterrichts verantwortlich. Die Lernenden können sich mithilfe der Lernumgebungen keine Inhalte selbstständig erarbeiten. </a:t>
            </a:r>
            <a:r>
              <a:rPr lang="de-DE" b="0" dirty="0" err="1">
                <a:latin typeface="+mn-lt"/>
              </a:rPr>
              <a:t>Divomath</a:t>
            </a:r>
            <a:r>
              <a:rPr lang="de-DE" b="0" dirty="0">
                <a:latin typeface="+mn-lt"/>
              </a:rPr>
              <a:t> bietet bspw. durch entsprechendes (Zusatz)Material Entlastung für die Lehrkraft, jedoch ist die Ausschöpfung der Potentiale, die </a:t>
            </a:r>
            <a:r>
              <a:rPr lang="de-DE" b="0" dirty="0" err="1">
                <a:latin typeface="+mn-lt"/>
              </a:rPr>
              <a:t>divomath</a:t>
            </a:r>
            <a:r>
              <a:rPr lang="de-DE" b="0" dirty="0">
                <a:latin typeface="+mn-lt"/>
              </a:rPr>
              <a:t> hat, maßgeblich von der Einsatzgestaltung und Umsetzung der Lehrkraft abhängig. </a:t>
            </a:r>
          </a:p>
        </p:txBody>
      </p:sp>
      <p:sp>
        <p:nvSpPr>
          <p:cNvPr id="4" name="Foliennummernplatzhalter 3"/>
          <p:cNvSpPr>
            <a:spLocks noGrp="1"/>
          </p:cNvSpPr>
          <p:nvPr>
            <p:ph type="sldNum" sz="quarter" idx="5"/>
          </p:nvPr>
        </p:nvSpPr>
        <p:spPr/>
        <p:txBody>
          <a:bodyPr/>
          <a:lstStyle/>
          <a:p>
            <a:fld id="{6A00EB12-2DE2-0842-96EF-87A9B6EC1C3F}" type="slidenum">
              <a:rPr lang="de-DE" smtClean="0"/>
              <a:t>14</a:t>
            </a:fld>
            <a:endParaRPr lang="de-DE"/>
          </a:p>
        </p:txBody>
      </p:sp>
    </p:spTree>
    <p:extLst>
      <p:ext uri="{BB962C8B-B14F-4D97-AF65-F5344CB8AC3E}">
        <p14:creationId xmlns:p14="http://schemas.microsoft.com/office/powerpoint/2010/main" val="300948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Gestaltungsprinzipien von </a:t>
            </a:r>
            <a:r>
              <a:rPr lang="de-DE" dirty="0" err="1"/>
              <a:t>divomath</a:t>
            </a:r>
            <a:r>
              <a:rPr lang="de-DE" dirty="0"/>
              <a:t> sind gleichsam die Qualitätsprinzipen für guten Mathematikunterricht. </a:t>
            </a:r>
          </a:p>
          <a:p>
            <a:endParaRPr lang="de-DE" dirty="0"/>
          </a:p>
          <a:p>
            <a:pPr marL="0" indent="0">
              <a:buFont typeface="Arial" panose="020B0604020202020204" pitchFamily="34" charset="0"/>
              <a:buNone/>
            </a:pPr>
            <a:r>
              <a:rPr lang="de-DE" u="sng" dirty="0" err="1"/>
              <a:t>Verstehensorientierung</a:t>
            </a:r>
            <a:r>
              <a:rPr lang="de-DE" dirty="0"/>
              <a:t>:</a:t>
            </a:r>
          </a:p>
          <a:p>
            <a:pPr marL="171450" indent="-171450">
              <a:buFont typeface="Arial" panose="020B0604020202020204" pitchFamily="34" charset="0"/>
              <a:buChar char="•"/>
            </a:pPr>
            <a:r>
              <a:rPr lang="de-DE" dirty="0"/>
              <a:t>verständnisorientierter Erwerb von mathematischen Konzepten </a:t>
            </a:r>
            <a:endParaRPr lang="de-DE" dirty="0">
              <a:sym typeface="Wingdings" pitchFamily="2" charset="2"/>
            </a:endParaRPr>
          </a:p>
          <a:p>
            <a:pPr marL="171450" indent="-171450">
              <a:buFont typeface="Arial" panose="020B0604020202020204" pitchFamily="34" charset="0"/>
              <a:buChar char="•"/>
            </a:pPr>
            <a:r>
              <a:rPr lang="de-DE" dirty="0"/>
              <a:t>Im  Bsp. aus "Malaufgaben mit Punktefeldern zeigen“ wird Darstellungsvernetzung genutzt, um zu verdeutlichen, was die erste Zahl der Multiplikationsaufgabe für das Punktefeld bedeutet</a:t>
            </a:r>
          </a:p>
          <a:p>
            <a:pPr marL="171450" indent="-171450">
              <a:buFont typeface="Arial" panose="020B0604020202020204" pitchFamily="34" charset="0"/>
              <a:buChar char="•"/>
            </a:pPr>
            <a:r>
              <a:rPr lang="de-DE" sz="1800" dirty="0"/>
              <a:t>Lernen über mehrere Unterrichtseinheiten statt Einzelaufgaben</a:t>
            </a:r>
          </a:p>
          <a:p>
            <a:pPr marL="171450" indent="-171450">
              <a:buFont typeface="Arial" panose="020B0604020202020204" pitchFamily="34" charset="0"/>
              <a:buChar char="•"/>
            </a:pPr>
            <a:r>
              <a:rPr lang="de-DE" sz="1800" dirty="0"/>
              <a:t>Vorstellungsaufbau durch Darstellungsvernetzung</a:t>
            </a:r>
          </a:p>
          <a:p>
            <a:pPr marL="171450" indent="-171450">
              <a:buFont typeface="Arial" panose="020B0604020202020204" pitchFamily="34" charset="0"/>
              <a:buChar char="•"/>
            </a:pPr>
            <a:r>
              <a:rPr lang="de-DE" sz="1800" dirty="0"/>
              <a:t>Aufbau bedeutungsbezogener Sprache</a:t>
            </a:r>
          </a:p>
          <a:p>
            <a:endParaRPr lang="de-DE" dirty="0"/>
          </a:p>
          <a:p>
            <a:r>
              <a:rPr lang="de-DE" u="sng" dirty="0"/>
              <a:t>Kommunikationsförderung</a:t>
            </a:r>
            <a:r>
              <a:rPr lang="de-DE" dirty="0"/>
              <a:t>:</a:t>
            </a:r>
          </a:p>
          <a:p>
            <a:pPr marL="171450" indent="-171450">
              <a:buFont typeface="Arial" panose="020B0604020202020204" pitchFamily="34" charset="0"/>
              <a:buChar char="•"/>
            </a:pPr>
            <a:r>
              <a:rPr lang="de-DE" dirty="0"/>
              <a:t>Schaffen von Diskussionsanlässen, Anregung der Kommunikation durch Reflexionsfragen und Diskussionsimpulse in Partner- und Plenumsphasen</a:t>
            </a:r>
            <a:r>
              <a:rPr lang="de-DE" dirty="0">
                <a:sym typeface="Wingdings" pitchFamily="2" charset="2"/>
              </a:rPr>
              <a:t> </a:t>
            </a:r>
          </a:p>
          <a:p>
            <a:pPr marL="171450" indent="-171450">
              <a:buFont typeface="Arial" panose="020B0604020202020204" pitchFamily="34" charset="0"/>
              <a:buChar char="•"/>
            </a:pPr>
            <a:r>
              <a:rPr lang="de-DE" dirty="0"/>
              <a:t>Im Beispiel aus „Zerlegungsaufgaben kennenlernen“ sollen die Lernenden sich gegenseitig erklären, warum ein zerschnittenes Punktefeld zu einer vorgegebenen Rechnung passt und so über die Passung zwischen Aufgabe und Bild ins Gespräch kommen.</a:t>
            </a:r>
          </a:p>
          <a:p>
            <a:pPr marL="171450" indent="-171450">
              <a:buFont typeface="Arial" panose="020B0604020202020204" pitchFamily="34" charset="0"/>
              <a:buChar char="•"/>
            </a:pPr>
            <a:r>
              <a:rPr lang="de-DE" dirty="0"/>
              <a:t>Gestaltung von Unterrichtseinheiten im Ich-Du-Wir-Prinzip</a:t>
            </a:r>
          </a:p>
          <a:p>
            <a:pPr marL="171450" indent="-171450">
              <a:buFont typeface="Arial" panose="020B0604020202020204" pitchFamily="34" charset="0"/>
              <a:buChar char="•"/>
            </a:pPr>
            <a:r>
              <a:rPr lang="de-DE" dirty="0"/>
              <a:t>Integration von Sprachbildung/ Sprachvorbilder in moderierten Plenumsphasen </a:t>
            </a:r>
          </a:p>
          <a:p>
            <a:endParaRPr lang="de-DE" dirty="0"/>
          </a:p>
          <a:p>
            <a:pPr marL="0" indent="0">
              <a:buFont typeface="Arial" panose="020B0604020202020204" pitchFamily="34" charset="0"/>
              <a:buNone/>
            </a:pPr>
            <a:r>
              <a:rPr lang="de-DE" u="sng" dirty="0">
                <a:latin typeface="+mn-lt"/>
              </a:rPr>
              <a:t>Durchgängigkeit</a:t>
            </a:r>
            <a:r>
              <a:rPr lang="de-DE" dirty="0">
                <a:latin typeface="+mn-lt"/>
              </a:rPr>
              <a:t>:</a:t>
            </a:r>
          </a:p>
          <a:p>
            <a:pPr marL="171450" indent="-171450">
              <a:buFont typeface="Arial" panose="020B0604020202020204" pitchFamily="34" charset="0"/>
              <a:buChar char="•"/>
            </a:pPr>
            <a:r>
              <a:rPr lang="de-DE" dirty="0">
                <a:latin typeface="+mn-lt"/>
              </a:rPr>
              <a:t>aufeinander aufbauende Einheiten, Bausteine und Module</a:t>
            </a:r>
          </a:p>
          <a:p>
            <a:pPr marL="171450" indent="-171450">
              <a:buFont typeface="Arial" panose="020B0604020202020204" pitchFamily="34" charset="0"/>
              <a:buChar char="•"/>
            </a:pPr>
            <a:r>
              <a:rPr lang="de-DE" dirty="0">
                <a:latin typeface="+mn-lt"/>
              </a:rPr>
              <a:t>Anknüpfen an vorherige Inhalte und Darstellungen/ Vernetzung von Wissen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ea typeface="Calibri" panose="020F0502020204030204" pitchFamily="34" charset="0"/>
                <a:cs typeface="Times New Roman" panose="02020603050405020304" pitchFamily="18" charset="0"/>
              </a:rPr>
              <a:t>Lernpfade über Unterrichtseinheiten hinweg und den Unterricht über Schuljahre miteinander vernetzen (Spiralprinzip)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mn-lt"/>
              </a:rPr>
              <a:t>In „Sprünge am Zahlenstrahl verstehen“ wird der Zahlenstrahl und Sprünge zunächst genutzt, um sich im Zahlenraum bis 1000 zu orientieren. Später wird in der UE der Sekundarstufe „Malaufgaben am Zahlenstrahl darstellen“ der Zahlenstrahl aufgegriffen und mit einer multiplikativen Vorstellung verknüpft. </a:t>
            </a:r>
          </a:p>
          <a:p>
            <a:pPr marL="171450" indent="-171450">
              <a:buFont typeface="Arial" panose="020B0604020202020204" pitchFamily="34" charset="0"/>
              <a:buChar char="•"/>
            </a:pPr>
            <a:endParaRPr lang="de-DE" dirty="0">
              <a:latin typeface="+mn-lt"/>
            </a:endParaRPr>
          </a:p>
          <a:p>
            <a:pPr marL="0" indent="0">
              <a:buFont typeface="Arial" panose="020B0604020202020204" pitchFamily="34" charset="0"/>
              <a:buNone/>
            </a:pPr>
            <a:r>
              <a:rPr lang="de-DE" u="sng" dirty="0">
                <a:latin typeface="+mn-lt"/>
              </a:rPr>
              <a:t>Kognitive Aktivierung:</a:t>
            </a:r>
          </a:p>
          <a:p>
            <a:pPr marL="171450" indent="-171450">
              <a:buFont typeface="Arial" panose="020B0604020202020204" pitchFamily="34" charset="0"/>
              <a:buChar char="•"/>
            </a:pPr>
            <a:r>
              <a:rPr lang="de-DE" dirty="0">
                <a:latin typeface="+mn-lt"/>
              </a:rPr>
              <a:t>Vermeidung von „</a:t>
            </a:r>
            <a:r>
              <a:rPr lang="de-DE" dirty="0" err="1">
                <a:latin typeface="+mn-lt"/>
              </a:rPr>
              <a:t>cognitive</a:t>
            </a:r>
            <a:r>
              <a:rPr lang="de-DE" dirty="0">
                <a:latin typeface="+mn-lt"/>
              </a:rPr>
              <a:t> </a:t>
            </a:r>
            <a:r>
              <a:rPr lang="de-DE" dirty="0" err="1">
                <a:latin typeface="+mn-lt"/>
              </a:rPr>
              <a:t>load</a:t>
            </a:r>
            <a:r>
              <a:rPr lang="de-DE" dirty="0">
                <a:latin typeface="+mn-lt"/>
              </a:rPr>
              <a:t>“ durch klare Oberflächen</a:t>
            </a:r>
          </a:p>
          <a:p>
            <a:pPr marL="171450" indent="-171450">
              <a:buFont typeface="Arial" panose="020B0604020202020204" pitchFamily="34" charset="0"/>
              <a:buChar char="•"/>
            </a:pPr>
            <a:r>
              <a:rPr lang="de-DE" dirty="0">
                <a:latin typeface="+mn-lt"/>
              </a:rPr>
              <a:t>einfache, intuitive Bedienung von dynamischen Darstellungsmitteln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solidFill>
                  <a:srgbClr val="00000A"/>
                </a:solidFill>
                <a:effectLst/>
                <a:latin typeface="+mn-lt"/>
                <a:cs typeface="Calibri" panose="020F0502020204030204" pitchFamily="34" charset="0"/>
              </a:rPr>
              <a:t>dynamische Arbeitsmitteln fokussieren die zentralen strukturellen Elemente und sind durch Gesten zu bedienen, die mit den intendierten mentalen Handlungen kongruent sind</a:t>
            </a:r>
            <a:endParaRPr lang="de-DE" b="0" dirty="0">
              <a:latin typeface="+mn-lt"/>
            </a:endParaRPr>
          </a:p>
          <a:p>
            <a:pPr marL="171450" indent="-171450">
              <a:buFont typeface="Arial" panose="020B0604020202020204" pitchFamily="34" charset="0"/>
              <a:buChar char="•"/>
            </a:pPr>
            <a:r>
              <a:rPr lang="de-DE" b="0" dirty="0">
                <a:latin typeface="+mn-lt"/>
              </a:rPr>
              <a:t>Videobeispiel zeigt das </a:t>
            </a:r>
            <a:r>
              <a:rPr lang="de-DE" b="0" dirty="0" err="1">
                <a:latin typeface="+mn-lt"/>
              </a:rPr>
              <a:t>zerschneidbare</a:t>
            </a:r>
            <a:r>
              <a:rPr lang="de-DE" b="0" dirty="0">
                <a:latin typeface="+mn-lt"/>
              </a:rPr>
              <a:t> Punktefeld aus „Zerlegungsaufgaben kennenlernen“, das über das Scherensymbol und das ziehen einer Schnittlinie mit dem Finger oder der Maus „zerschnitten“ werden kann.</a:t>
            </a:r>
          </a:p>
          <a:p>
            <a:endParaRPr lang="de-DE" dirty="0"/>
          </a:p>
          <a:p>
            <a:pPr marL="0" indent="0">
              <a:buFont typeface="Arial" panose="020B0604020202020204" pitchFamily="34" charset="0"/>
              <a:buNone/>
            </a:pPr>
            <a:r>
              <a:rPr lang="de-DE" u="sng" dirty="0"/>
              <a:t>Lernenden-Orientierung &amp; Adaptivität:</a:t>
            </a:r>
          </a:p>
          <a:p>
            <a:pPr marL="171450" indent="-171450">
              <a:buFont typeface="Arial" panose="020B0604020202020204" pitchFamily="34" charset="0"/>
              <a:buChar char="•"/>
            </a:pPr>
            <a:r>
              <a:rPr lang="de-DE" dirty="0"/>
              <a:t>vielfältige </a:t>
            </a:r>
            <a:r>
              <a:rPr lang="de-DE" dirty="0" err="1"/>
              <a:t>Lernendenprozesse</a:t>
            </a:r>
            <a:r>
              <a:rPr lang="de-DE" dirty="0"/>
              <a:t> und –</a:t>
            </a:r>
            <a:r>
              <a:rPr lang="de-DE" dirty="0" err="1"/>
              <a:t>produkte</a:t>
            </a:r>
            <a:r>
              <a:rPr lang="de-DE" dirty="0"/>
              <a:t> durch offene Arbeitsaufträge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err="1">
                <a:effectLst/>
                <a:latin typeface="Calibri" panose="020F0502020204030204" pitchFamily="34" charset="0"/>
                <a:ea typeface="Calibri" panose="020F0502020204030204" pitchFamily="34" charset="0"/>
                <a:cs typeface="Times New Roman" panose="02020603050405020304" pitchFamily="18" charset="0"/>
              </a:rPr>
              <a:t>Lernendenprodukte</a:t>
            </a:r>
            <a:r>
              <a:rPr lang="de-DE" sz="1200" dirty="0">
                <a:effectLst/>
                <a:latin typeface="Calibri" panose="020F0502020204030204" pitchFamily="34" charset="0"/>
                <a:ea typeface="Calibri" panose="020F0502020204030204" pitchFamily="34" charset="0"/>
                <a:cs typeface="Times New Roman" panose="02020603050405020304" pitchFamily="18" charset="0"/>
              </a:rPr>
              <a:t> werden systematisch aufgegriffen auf</a:t>
            </a:r>
            <a:r>
              <a:rPr lang="de-DE" dirty="0">
                <a:sym typeface="Wingdings" pitchFamily="2" charset="2"/>
              </a:rPr>
              <a:t> </a:t>
            </a:r>
            <a:r>
              <a:rPr lang="de-DE" sz="1200" dirty="0">
                <a:effectLst/>
                <a:latin typeface="Calibri" panose="020F0502020204030204" pitchFamily="34" charset="0"/>
                <a:ea typeface="Calibri" panose="020F0502020204030204" pitchFamily="34" charset="0"/>
                <a:cs typeface="Times New Roman" panose="02020603050405020304" pitchFamily="18" charset="0"/>
              </a:rPr>
              <a:t>digitalen Pinnwände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Angebot von Zusatzaufgaben</a:t>
            </a:r>
            <a:endParaRPr lang="de-DE" dirty="0"/>
          </a:p>
          <a:p>
            <a:pPr marL="171450" indent="-171450">
              <a:buFont typeface="Arial" panose="020B0604020202020204" pitchFamily="34" charset="0"/>
              <a:buChar char="•"/>
            </a:pPr>
            <a:r>
              <a:rPr lang="de-DE" dirty="0">
                <a:sym typeface="Wingdings" pitchFamily="2" charset="2"/>
              </a:rPr>
              <a:t>Informatives, automatisiertes Feedback </a:t>
            </a:r>
          </a:p>
          <a:p>
            <a:pPr marL="171450" indent="-171450">
              <a:buFont typeface="Arial" panose="020B0604020202020204" pitchFamily="34" charset="0"/>
              <a:buChar char="•"/>
            </a:pPr>
            <a:r>
              <a:rPr lang="de-DE" dirty="0">
                <a:sym typeface="Wingdings" pitchFamily="2" charset="2"/>
              </a:rPr>
              <a:t>formatives Assessment durch Kompetenzchecks</a:t>
            </a:r>
          </a:p>
          <a:p>
            <a:pPr marL="171450" indent="-171450">
              <a:buFont typeface="Arial" panose="020B0604020202020204" pitchFamily="34" charset="0"/>
              <a:buChar char="•"/>
            </a:pPr>
            <a:r>
              <a:rPr lang="de-DE" dirty="0"/>
              <a:t>Video zeigt Beispiel aus „Zu Punktefeldern Malaufgaben finden“, bei dem die Lernenden durch Markierung des Feldes verschiedene Multiplikationsaufgabe zu einem Punktefeld finden sollen. Dabei ist offen gelassen, ob die Kinder alle oder nur ein paar verschiedene Markierungen finden. Sie können im Anschluss über ihre verschiedenen Lösungen ins Gespräch kommen (siehe auch Prinzip Kommunikationsförderung)</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15</a:t>
            </a:fld>
            <a:endParaRPr lang="de-DE"/>
          </a:p>
        </p:txBody>
      </p:sp>
    </p:spTree>
    <p:extLst>
      <p:ext uri="{BB962C8B-B14F-4D97-AF65-F5344CB8AC3E}">
        <p14:creationId xmlns:p14="http://schemas.microsoft.com/office/powerpoint/2010/main" val="3040569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gelingt der Aufbau des Operationsverständnisses mithilfe von </a:t>
            </a:r>
            <a:r>
              <a:rPr lang="de-DE" dirty="0" err="1"/>
              <a:t>Divomath</a:t>
            </a:r>
            <a:r>
              <a:rPr lang="de-DE" dirty="0"/>
              <a:t>? Wo finden sich die 3 Ebenen? </a:t>
            </a:r>
          </a:p>
          <a:p>
            <a:endParaRPr lang="de-DE" dirty="0"/>
          </a:p>
          <a:p>
            <a:r>
              <a:rPr lang="de-DE" dirty="0"/>
              <a:t>Hier sieht man die Bausteine des Moduls, die jeweils eine Unterrichtsreihe darstellen, samt der jeweiligen Unterrichtseinheiten. Die erste Unterrichtsreihe bzw. der erste Baustein „Malaufgaben im Alltag entdecken“ ist auf der ersten Ebene des Verständnisaufbaus zuzuordnen, da dort die an die Vorkenntnisse und -erfahrungen aus dem Alltag angeknüpft wird, um das Wort „mal“ mit der mathematischen Bedeutung zu verknüpfen. Gleichsam werden im ersten Baustein auch die ersten beiden Facetten des Operationsverständnisses - Grundvorstellungen &amp; Darstellungen vernetzen – fokussiert. </a:t>
            </a:r>
          </a:p>
          <a:p>
            <a:endParaRPr lang="de-DE" dirty="0"/>
          </a:p>
          <a:p>
            <a:r>
              <a:rPr lang="de-DE" dirty="0"/>
              <a:t>Im zweiten Baustein „Malaufgaben darstellen“ werden einfache Aufgaben (u.a. Kernaufgaben) mithilfe von Punktefeldern und Punktestreifen gesichert. Neben den verschiedene Darstellungen wird auch in diesem Baustein die bedeutungsbezogene Sprache genutzt, um das Verständnis für die Operation zu sichern, die Darstellungen miteinander zu vernetzen und Beziehungen und Strukturen deutlich zu machen. Mit dieser Unterrichtsreihe werden also die erste und zweite Ebene des Verständnisaufbaus angeregt sowie v.a. die beiden Aspekte „Darstellungen vernetzen“ und „Beziehungen und Strukturen nutzen“ des Operationsverständnisses.</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dritte Baustein „Malaufgaben geschickt nutzen“ bildet die dritte Ebene ab, da dort Ableitungsstrategien im Fokus stehen, die es ermöglichen „schwierigere“ Aufgaben mithilfe von einfacheren zu lösen. So werden explizit Kern-, Tausch-, Nachbar- und Zerlegungsaufgaben thematisiert und die Kinder lernen diese schlau und flexibel einzusetzen. Somit wird vor allem die Facette „Beziehungen und Strukturen nutzen“ des Operationsverständnisses adressiert.</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16</a:t>
            </a:fld>
            <a:endParaRPr lang="de-DE"/>
          </a:p>
        </p:txBody>
      </p:sp>
    </p:spTree>
    <p:extLst>
      <p:ext uri="{BB962C8B-B14F-4D97-AF65-F5344CB8AC3E}">
        <p14:creationId xmlns:p14="http://schemas.microsoft.com/office/powerpoint/2010/main" val="1570177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200"/>
              </a:spcAft>
            </a:pPr>
            <a:r>
              <a:rPr lang="de-DE" sz="1200" b="0" dirty="0">
                <a:solidFill>
                  <a:schemeClr val="bg1">
                    <a:lumMod val="75000"/>
                  </a:schemeClr>
                </a:solidFill>
                <a:effectLst/>
                <a:ea typeface="Calibri" panose="020F0502020204030204" pitchFamily="34" charset="0"/>
                <a:cs typeface="Times New Roman" panose="02020603050405020304" pitchFamily="18" charset="0"/>
              </a:rPr>
              <a:t>Hier wird ein Blick auf die Reflexionsfragen der Einheiten des ersten Bausteins bzw. der ersten Unterrichtsreihe geworfen. </a:t>
            </a:r>
          </a:p>
          <a:p>
            <a:pPr>
              <a:spcAft>
                <a:spcPts val="1200"/>
              </a:spcAft>
            </a:pPr>
            <a:r>
              <a:rPr lang="de-DE" sz="1200" b="0" dirty="0">
                <a:solidFill>
                  <a:schemeClr val="bg1">
                    <a:lumMod val="75000"/>
                  </a:schemeClr>
                </a:solidFill>
                <a:effectLst/>
                <a:ea typeface="Calibri" panose="020F0502020204030204" pitchFamily="34" charset="0"/>
                <a:cs typeface="Times New Roman" panose="02020603050405020304" pitchFamily="18" charset="0"/>
              </a:rPr>
              <a:t>Diese Reflexionsfragen wird der Lerngruppe am Anfang jeder Einheit präsentiert und am Ende gemeinsam beantwortet. </a:t>
            </a:r>
          </a:p>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b="0" dirty="0">
                <a:solidFill>
                  <a:schemeClr val="bg1">
                    <a:lumMod val="75000"/>
                  </a:schemeClr>
                </a:solidFill>
                <a:effectLst/>
                <a:ea typeface="Calibri" panose="020F0502020204030204" pitchFamily="34" charset="0"/>
                <a:cs typeface="Times New Roman" panose="02020603050405020304" pitchFamily="18" charset="0"/>
              </a:rPr>
              <a:t>Auf der nächsten Folie werden Ausschnitte aus der letzten Einheit des Bausteins gezeigt, in welcher es also darum geht zu entscheiden und zu begründen, warum oder warum nicht gegebene Sachsituationen (Bilder), ‚Sätze‘ (Beschreibungen) und gegebene Multiplikationsaufgaben (Terme) zu einander passen. </a:t>
            </a:r>
            <a:endParaRPr lang="de-DE" sz="1200" b="0" dirty="0">
              <a:solidFill>
                <a:schemeClr val="bg1">
                  <a:lumMod val="75000"/>
                </a:schemeClr>
              </a:solidFill>
              <a:effectLst/>
            </a:endParaRPr>
          </a:p>
        </p:txBody>
      </p:sp>
      <p:sp>
        <p:nvSpPr>
          <p:cNvPr id="4" name="Foliennummernplatzhalter 3"/>
          <p:cNvSpPr>
            <a:spLocks noGrp="1"/>
          </p:cNvSpPr>
          <p:nvPr>
            <p:ph type="sldNum" sz="quarter" idx="5"/>
          </p:nvPr>
        </p:nvSpPr>
        <p:spPr/>
        <p:txBody>
          <a:bodyPr/>
          <a:lstStyle/>
          <a:p>
            <a:fld id="{6A00EB12-2DE2-0842-96EF-87A9B6EC1C3F}" type="slidenum">
              <a:rPr lang="de-DE" smtClean="0"/>
              <a:t>17</a:t>
            </a:fld>
            <a:endParaRPr lang="de-DE"/>
          </a:p>
        </p:txBody>
      </p:sp>
    </p:spTree>
    <p:extLst>
      <p:ext uri="{BB962C8B-B14F-4D97-AF65-F5344CB8AC3E}">
        <p14:creationId xmlns:p14="http://schemas.microsoft.com/office/powerpoint/2010/main" val="4165552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Zunächst gibt bspw. Aufgaben, in denen die Lernenden die passende ikonische Darstellungen oder sprachliche Beschreibung zu einer Malaufgabe auswählen müssen. Diese Aufgaben können in Einzelarbeitsphasen durchgeführt werden. In der Reflexionsphase am Ende der Einheit wird im Plenum die Passung zwischen Term, Beschreibung und ikonischer Darstellung gemeinsam diskutiert und begründet.</a:t>
            </a:r>
          </a:p>
        </p:txBody>
      </p:sp>
      <p:sp>
        <p:nvSpPr>
          <p:cNvPr id="4" name="Foliennummernplatzhalter 3"/>
          <p:cNvSpPr>
            <a:spLocks noGrp="1"/>
          </p:cNvSpPr>
          <p:nvPr>
            <p:ph type="sldNum" sz="quarter" idx="5"/>
          </p:nvPr>
        </p:nvSpPr>
        <p:spPr/>
        <p:txBody>
          <a:bodyPr/>
          <a:lstStyle/>
          <a:p>
            <a:fld id="{6A00EB12-2DE2-0842-96EF-87A9B6EC1C3F}" type="slidenum">
              <a:rPr lang="de-DE" smtClean="0"/>
              <a:t>18</a:t>
            </a:fld>
            <a:endParaRPr lang="de-DE"/>
          </a:p>
        </p:txBody>
      </p:sp>
    </p:spTree>
    <p:extLst>
      <p:ext uri="{BB962C8B-B14F-4D97-AF65-F5344CB8AC3E}">
        <p14:creationId xmlns:p14="http://schemas.microsoft.com/office/powerpoint/2010/main" val="3713296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200"/>
              </a:spcAft>
            </a:pPr>
            <a:r>
              <a:rPr lang="de-DE" sz="1200" b="0" dirty="0">
                <a:solidFill>
                  <a:schemeClr val="bg1">
                    <a:lumMod val="75000"/>
                  </a:schemeClr>
                </a:solidFill>
                <a:effectLst/>
                <a:ea typeface="Calibri" panose="020F0502020204030204" pitchFamily="34" charset="0"/>
                <a:cs typeface="Times New Roman" panose="02020603050405020304" pitchFamily="18" charset="0"/>
              </a:rPr>
              <a:t>Auf der nächsten Folie wird ein Blick auf die Reflexionsfragen der Einheiten des zweiten Bausteins bzw. der zweiten Unterrichtsreihe geworfen. </a:t>
            </a:r>
          </a:p>
        </p:txBody>
      </p:sp>
      <p:sp>
        <p:nvSpPr>
          <p:cNvPr id="4" name="Foliennummernplatzhalter 3"/>
          <p:cNvSpPr>
            <a:spLocks noGrp="1"/>
          </p:cNvSpPr>
          <p:nvPr>
            <p:ph type="sldNum" sz="quarter" idx="5"/>
          </p:nvPr>
        </p:nvSpPr>
        <p:spPr/>
        <p:txBody>
          <a:bodyPr/>
          <a:lstStyle/>
          <a:p>
            <a:fld id="{6A00EB12-2DE2-0842-96EF-87A9B6EC1C3F}" type="slidenum">
              <a:rPr lang="de-DE" smtClean="0"/>
              <a:t>19</a:t>
            </a:fld>
            <a:endParaRPr lang="de-DE"/>
          </a:p>
        </p:txBody>
      </p:sp>
    </p:spTree>
    <p:extLst>
      <p:ext uri="{BB962C8B-B14F-4D97-AF65-F5344CB8AC3E}">
        <p14:creationId xmlns:p14="http://schemas.microsoft.com/office/powerpoint/2010/main" val="228772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200"/>
              </a:spcAft>
            </a:pPr>
            <a:r>
              <a:rPr lang="de-DE" sz="1200" b="0" dirty="0">
                <a:solidFill>
                  <a:schemeClr val="bg1">
                    <a:lumMod val="75000"/>
                  </a:schemeClr>
                </a:solidFill>
                <a:effectLst/>
                <a:ea typeface="Calibri" panose="020F0502020204030204" pitchFamily="34" charset="0"/>
                <a:cs typeface="Times New Roman" panose="02020603050405020304" pitchFamily="18" charset="0"/>
              </a:rPr>
              <a:t>In dieser Einheit geht es darum, </a:t>
            </a:r>
            <a:r>
              <a:rPr lang="de-DE" sz="1200" dirty="0">
                <a:solidFill>
                  <a:schemeClr val="bg1">
                    <a:lumMod val="75000"/>
                  </a:schemeClr>
                </a:solidFill>
                <a:effectLst/>
                <a:ea typeface="Calibri" panose="020F0502020204030204" pitchFamily="34" charset="0"/>
                <a:cs typeface="Times New Roman" panose="02020603050405020304" pitchFamily="18" charset="0"/>
              </a:rPr>
              <a:t>verschiedene Darstellungen mit didaktischen Darstellungsmitteln zu vernetzen. Indem die Überleitung vom Punktefeld zur Punktereihe erfolgt, wechselt die flächige  Darstellung der Multiplikation zur linearen. </a:t>
            </a:r>
            <a:r>
              <a:rPr lang="de-DE" sz="1200" b="0" dirty="0">
                <a:solidFill>
                  <a:schemeClr val="bg1">
                    <a:lumMod val="75000"/>
                  </a:schemeClr>
                </a:solidFill>
                <a:effectLst/>
                <a:ea typeface="Calibri" panose="020F0502020204030204" pitchFamily="34" charset="0"/>
                <a:cs typeface="Times New Roman" panose="02020603050405020304" pitchFamily="18" charset="0"/>
              </a:rPr>
              <a:t>Auf der nächsten Folie wird die Umsetzung anhand einiger Ausschnitte aus dieser Einheit exemplarisch verdeutlicht.  </a:t>
            </a:r>
          </a:p>
        </p:txBody>
      </p:sp>
      <p:sp>
        <p:nvSpPr>
          <p:cNvPr id="4" name="Foliennummernplatzhalter 3"/>
          <p:cNvSpPr>
            <a:spLocks noGrp="1"/>
          </p:cNvSpPr>
          <p:nvPr>
            <p:ph type="sldNum" sz="quarter" idx="5"/>
          </p:nvPr>
        </p:nvSpPr>
        <p:spPr/>
        <p:txBody>
          <a:bodyPr/>
          <a:lstStyle/>
          <a:p>
            <a:fld id="{6A00EB12-2DE2-0842-96EF-87A9B6EC1C3F}" type="slidenum">
              <a:rPr lang="de-DE" smtClean="0"/>
              <a:t>20</a:t>
            </a:fld>
            <a:endParaRPr lang="de-DE"/>
          </a:p>
        </p:txBody>
      </p:sp>
    </p:spTree>
    <p:extLst>
      <p:ext uri="{BB962C8B-B14F-4D97-AF65-F5344CB8AC3E}">
        <p14:creationId xmlns:p14="http://schemas.microsoft.com/office/powerpoint/2010/main" val="1190259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ersten Beispiel erstellen die Lernenden eine zum Punktefeld passende Punktereihe. Sie bekommen zudem informatives Feedback zu ihrer Lösung, mit welchem sie z.B. aufmerksam gemacht werden, wenn sie die beiden Faktoren in ihrer Punktereihe vertauscht haben. Andersherum gibt es auch Aufgaben, in welchen zur Punktereihe passende Punktefelder erstellt werden müssen (Beispiel rechts). Auch in dieser Einheit werden bewusste Begründungsprozesse, warum die beiden Darstellungen die gleiche Malaufgabe abbilden eingefordert. </a:t>
            </a:r>
          </a:p>
        </p:txBody>
      </p:sp>
      <p:sp>
        <p:nvSpPr>
          <p:cNvPr id="4" name="Foliennummernplatzhalter 3"/>
          <p:cNvSpPr>
            <a:spLocks noGrp="1"/>
          </p:cNvSpPr>
          <p:nvPr>
            <p:ph type="sldNum" sz="quarter" idx="5"/>
          </p:nvPr>
        </p:nvSpPr>
        <p:spPr/>
        <p:txBody>
          <a:bodyPr/>
          <a:lstStyle/>
          <a:p>
            <a:fld id="{6A00EB12-2DE2-0842-96EF-87A9B6EC1C3F}" type="slidenum">
              <a:rPr lang="de-DE" smtClean="0"/>
              <a:t>21</a:t>
            </a:fld>
            <a:endParaRPr lang="de-DE"/>
          </a:p>
        </p:txBody>
      </p:sp>
    </p:spTree>
    <p:extLst>
      <p:ext uri="{BB962C8B-B14F-4D97-AF65-F5344CB8AC3E}">
        <p14:creationId xmlns:p14="http://schemas.microsoft.com/office/powerpoint/2010/main" val="3749082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200"/>
              </a:spcAft>
            </a:pPr>
            <a:r>
              <a:rPr lang="de-DE" sz="1200" b="0" dirty="0">
                <a:solidFill>
                  <a:schemeClr val="bg1">
                    <a:lumMod val="75000"/>
                  </a:schemeClr>
                </a:solidFill>
                <a:effectLst/>
                <a:ea typeface="Calibri" panose="020F0502020204030204" pitchFamily="34" charset="0"/>
                <a:cs typeface="Times New Roman" panose="02020603050405020304" pitchFamily="18" charset="0"/>
              </a:rPr>
              <a:t>Auf der nächsten Folie wird ein Blick auf die Reflexionsfragen der Einheiten des dritten Bausteins bzw. der dritten Unterrichtsreihe geworfen. </a:t>
            </a:r>
          </a:p>
        </p:txBody>
      </p:sp>
      <p:sp>
        <p:nvSpPr>
          <p:cNvPr id="4" name="Foliennummernplatzhalter 3"/>
          <p:cNvSpPr>
            <a:spLocks noGrp="1"/>
          </p:cNvSpPr>
          <p:nvPr>
            <p:ph type="sldNum" sz="quarter" idx="5"/>
          </p:nvPr>
        </p:nvSpPr>
        <p:spPr/>
        <p:txBody>
          <a:bodyPr/>
          <a:lstStyle/>
          <a:p>
            <a:fld id="{6A00EB12-2DE2-0842-96EF-87A9B6EC1C3F}" type="slidenum">
              <a:rPr lang="de-DE" smtClean="0"/>
              <a:t>22</a:t>
            </a:fld>
            <a:endParaRPr lang="de-DE"/>
          </a:p>
        </p:txBody>
      </p:sp>
    </p:spTree>
    <p:extLst>
      <p:ext uri="{BB962C8B-B14F-4D97-AF65-F5344CB8AC3E}">
        <p14:creationId xmlns:p14="http://schemas.microsoft.com/office/powerpoint/2010/main" val="1595994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200"/>
              </a:spcAft>
            </a:pPr>
            <a:r>
              <a:rPr lang="de-DE" sz="1200" b="0" dirty="0">
                <a:solidFill>
                  <a:schemeClr val="bg1">
                    <a:lumMod val="75000"/>
                  </a:schemeClr>
                </a:solidFill>
                <a:effectLst/>
                <a:ea typeface="Calibri" panose="020F0502020204030204" pitchFamily="34" charset="0"/>
                <a:cs typeface="Times New Roman" panose="02020603050405020304" pitchFamily="18" charset="0"/>
              </a:rPr>
              <a:t>In der letzten Einheit des Bausteins es darum zu </a:t>
            </a:r>
            <a:r>
              <a:rPr lang="de-DE" sz="1200" dirty="0">
                <a:solidFill>
                  <a:schemeClr val="bg1">
                    <a:lumMod val="75000"/>
                  </a:schemeClr>
                </a:solidFill>
                <a:effectLst/>
                <a:ea typeface="Calibri" panose="020F0502020204030204" pitchFamily="34" charset="0"/>
                <a:cs typeface="Times New Roman" panose="02020603050405020304" pitchFamily="18" charset="0"/>
              </a:rPr>
              <a:t>entscheiden und zu begründen, welche Aufgabenbeziehungen sich zur Lösung bestimmter Aufgaben eignen. </a:t>
            </a:r>
            <a:endParaRPr lang="de-DE" sz="1200" dirty="0">
              <a:solidFill>
                <a:schemeClr val="bg1">
                  <a:lumMod val="75000"/>
                </a:schemeClr>
              </a:solidFill>
              <a:effectLst/>
            </a:endParaRPr>
          </a:p>
        </p:txBody>
      </p:sp>
      <p:sp>
        <p:nvSpPr>
          <p:cNvPr id="4" name="Foliennummernplatzhalter 3"/>
          <p:cNvSpPr>
            <a:spLocks noGrp="1"/>
          </p:cNvSpPr>
          <p:nvPr>
            <p:ph type="sldNum" sz="quarter" idx="5"/>
          </p:nvPr>
        </p:nvSpPr>
        <p:spPr/>
        <p:txBody>
          <a:bodyPr/>
          <a:lstStyle/>
          <a:p>
            <a:fld id="{301133E2-91F8-784A-A7BF-7EA0FD37A79C}" type="slidenum">
              <a:rPr lang="de-DE" smtClean="0"/>
              <a:t>23</a:t>
            </a:fld>
            <a:endParaRPr lang="de-DE"/>
          </a:p>
        </p:txBody>
      </p:sp>
    </p:spTree>
    <p:extLst>
      <p:ext uri="{BB962C8B-B14F-4D97-AF65-F5344CB8AC3E}">
        <p14:creationId xmlns:p14="http://schemas.microsoft.com/office/powerpoint/2010/main" val="819617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Zu 1: Ein kurzer theoretischer Input zum fachdidaktischen Hintergrund.</a:t>
            </a:r>
          </a:p>
          <a:p>
            <a:pPr marL="0" indent="0">
              <a:buFontTx/>
              <a:buNone/>
            </a:pPr>
            <a:r>
              <a:rPr lang="de-DE" dirty="0"/>
              <a:t>Zu 2: Vorstellung des Moduls und Verortung der drei Ebenen darin; „Wie wird der Verständnisaufbau in </a:t>
            </a:r>
            <a:r>
              <a:rPr lang="de-DE" dirty="0" err="1"/>
              <a:t>divomath</a:t>
            </a:r>
            <a:r>
              <a:rPr lang="de-DE" dirty="0"/>
              <a:t> strukturiert und angeregt?“ </a:t>
            </a:r>
          </a:p>
          <a:p>
            <a:pPr marL="0" indent="0">
              <a:buFontTx/>
              <a:buNone/>
            </a:pPr>
            <a:r>
              <a:rPr lang="de-DE" dirty="0"/>
              <a:t>Zu 3: Eigenständige Erkundung des Moduls, angeleitet durch einen Reflexionsauftrag. Überlegungen und Ergebnisse der Erkundungsphase sowie (inhaltliche) Rückfragen sollen auf einer vorbereiteten </a:t>
            </a:r>
            <a:r>
              <a:rPr lang="de-DE" dirty="0" err="1"/>
              <a:t>TaskCard</a:t>
            </a:r>
            <a:r>
              <a:rPr lang="de-DE" dirty="0"/>
              <a:t> festgehalten werden, auf die in der abschließenden Plenumsrunde Bezug genommen werden kann. Auch nach der Veranstaltung können Sie zur Unterstützung Ihrer Arbeit mit dem Modul auf die </a:t>
            </a:r>
            <a:r>
              <a:rPr lang="de-DE" dirty="0" err="1"/>
              <a:t>TaskCard</a:t>
            </a:r>
            <a:r>
              <a:rPr lang="de-DE" dirty="0"/>
              <a:t> zurückgreifen. Sie finden dann ebenfalls die Folien von heute dort.  </a:t>
            </a:r>
          </a:p>
          <a:p>
            <a:pPr marL="0" indent="0">
              <a:buFontTx/>
              <a:buNone/>
            </a:pPr>
            <a:r>
              <a:rPr lang="de-DE" dirty="0"/>
              <a:t>Zu 4: Vorstellung weiterer Veranstaltungen sowie Support-Angebote </a:t>
            </a:r>
          </a:p>
        </p:txBody>
      </p:sp>
      <p:sp>
        <p:nvSpPr>
          <p:cNvPr id="4" name="Foliennummernplatzhalter 3"/>
          <p:cNvSpPr>
            <a:spLocks noGrp="1"/>
          </p:cNvSpPr>
          <p:nvPr>
            <p:ph type="sldNum" sz="quarter" idx="5"/>
          </p:nvPr>
        </p:nvSpPr>
        <p:spPr/>
        <p:txBody>
          <a:bodyPr/>
          <a:lstStyle/>
          <a:p>
            <a:fld id="{6A00EB12-2DE2-0842-96EF-87A9B6EC1C3F}" type="slidenum">
              <a:rPr lang="de-DE" smtClean="0"/>
              <a:t>6</a:t>
            </a:fld>
            <a:endParaRPr lang="de-DE"/>
          </a:p>
        </p:txBody>
      </p:sp>
    </p:spTree>
    <p:extLst>
      <p:ext uri="{BB962C8B-B14F-4D97-AF65-F5344CB8AC3E}">
        <p14:creationId xmlns:p14="http://schemas.microsoft.com/office/powerpoint/2010/main" val="112294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Aufgabenbeispiel 1: Je nach Aufgabe und abhängig von der individuellen Präferenz können die Lernenden die Aufgabe(</a:t>
            </a:r>
            <a:r>
              <a:rPr lang="de-DE" dirty="0" err="1"/>
              <a:t>n</a:t>
            </a:r>
            <a:r>
              <a:rPr lang="de-DE" dirty="0"/>
              <a:t>) auswählen, welche sie zur Ableitung der “schwierigen“ Malaufgabe nutzen wollen. </a:t>
            </a:r>
          </a:p>
          <a:p>
            <a:endParaRPr lang="de-DE" dirty="0"/>
          </a:p>
          <a:p>
            <a:r>
              <a:rPr lang="de-DE" dirty="0"/>
              <a:t>Aufgabenbeispiel 2: Immer wieder wird die Beziehung zwischen Malaufgabe und Ableitungsaufgabe durch Versprachlichung und ikonische Darstellung deutlich hergestellt (“Bei 3 · 9 hilft mir die Aufgabe 3 · 10. Da rechne ich erst 3 · 10, das sind drei Zehner, also 30. Und dann muss ich von jedem Zehner noch einen abziehen, denn die Aufgab ist ja 3 · 9, also drei Neuner. Ich rechne also 30 – 3.“).</a:t>
            </a:r>
          </a:p>
          <a:p>
            <a:endParaRPr lang="de-DE" dirty="0"/>
          </a:p>
          <a:p>
            <a:r>
              <a:rPr lang="de-DE" dirty="0"/>
              <a:t>Aufgabenbeispiel 3: Die Lernenden sollen Veränderungen der Ausgangsaufgabe verständnisbasiert erarbeiten und nicht die Strategien einfach nur auswendig lernen. Daher werden entsprechende Veränderungen des Multiplikators oder des Multiplikanden auf verschiedenen Darstellungsebenen (symbolisch, ikonisch, sprachlich) thematisiert und in Plenumsphasen gemeinsam begründet.</a:t>
            </a:r>
          </a:p>
        </p:txBody>
      </p:sp>
      <p:sp>
        <p:nvSpPr>
          <p:cNvPr id="4" name="Foliennummernplatzhalter 3"/>
          <p:cNvSpPr>
            <a:spLocks noGrp="1"/>
          </p:cNvSpPr>
          <p:nvPr>
            <p:ph type="sldNum" sz="quarter" idx="5"/>
          </p:nvPr>
        </p:nvSpPr>
        <p:spPr/>
        <p:txBody>
          <a:bodyPr/>
          <a:lstStyle/>
          <a:p>
            <a:fld id="{6A00EB12-2DE2-0842-96EF-87A9B6EC1C3F}" type="slidenum">
              <a:rPr lang="de-DE" smtClean="0"/>
              <a:t>24</a:t>
            </a:fld>
            <a:endParaRPr lang="de-DE"/>
          </a:p>
        </p:txBody>
      </p:sp>
    </p:spTree>
    <p:extLst>
      <p:ext uri="{BB962C8B-B14F-4D97-AF65-F5344CB8AC3E}">
        <p14:creationId xmlns:p14="http://schemas.microsoft.com/office/powerpoint/2010/main" val="745324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25</a:t>
            </a:fld>
            <a:endParaRPr lang="de-DE"/>
          </a:p>
        </p:txBody>
      </p:sp>
    </p:spTree>
    <p:extLst>
      <p:ext uri="{BB962C8B-B14F-4D97-AF65-F5344CB8AC3E}">
        <p14:creationId xmlns:p14="http://schemas.microsoft.com/office/powerpoint/2010/main" val="3926062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solidFill>
                  <a:srgbClr val="00000A"/>
                </a:solidFill>
                <a:effectLst/>
                <a:latin typeface="Times New Roman" panose="02020603050405020304" pitchFamily="18" charset="0"/>
              </a:rPr>
              <a:t>Jetzt sind die </a:t>
            </a:r>
            <a:r>
              <a:rPr lang="de-DE" dirty="0" err="1">
                <a:solidFill>
                  <a:srgbClr val="00000A"/>
                </a:solidFill>
                <a:effectLst/>
                <a:latin typeface="Times New Roman" panose="02020603050405020304" pitchFamily="18" charset="0"/>
              </a:rPr>
              <a:t>Teilnehmer:innen</a:t>
            </a:r>
            <a:r>
              <a:rPr lang="de-DE" dirty="0">
                <a:solidFill>
                  <a:srgbClr val="00000A"/>
                </a:solidFill>
                <a:effectLst/>
                <a:latin typeface="Times New Roman" panose="02020603050405020304" pitchFamily="18" charset="0"/>
              </a:rPr>
              <a:t> an der Reihe und sollen </a:t>
            </a:r>
            <a:r>
              <a:rPr lang="de-DE" dirty="0" err="1">
                <a:solidFill>
                  <a:srgbClr val="00000A"/>
                </a:solidFill>
                <a:effectLst/>
                <a:latin typeface="Times New Roman" panose="02020603050405020304" pitchFamily="18" charset="0"/>
              </a:rPr>
              <a:t>divomath</a:t>
            </a:r>
            <a:r>
              <a:rPr lang="de-DE" dirty="0">
                <a:solidFill>
                  <a:srgbClr val="00000A"/>
                </a:solidFill>
                <a:effectLst/>
                <a:latin typeface="Times New Roman" panose="02020603050405020304" pitchFamily="18" charset="0"/>
              </a:rPr>
              <a:t> selbst erkunden. Dazu benötigen sie ihre Zugangsdaten. Andernfalls reicht es auch aus, wenn in der Gruppe eine Person sich einloggt und (über Bildschirmteilung) die anderen Gruppenmitglieder mitschauen.</a:t>
            </a:r>
            <a:r>
              <a:rPr lang="de-DE" dirty="0">
                <a:solidFill>
                  <a:srgbClr val="00000A"/>
                </a:solidFill>
                <a:effectLst/>
                <a:latin typeface="Times New Roman" panose="02020603050405020304" pitchFamily="18" charset="0"/>
                <a:sym typeface="Wingdings" pitchFamily="2" charset="2"/>
              </a:rPr>
              <a:t> Für diejenigen, die bisher keinen Zugang haben, bietet es sich jedoch an, die Handreichungen der beiden Einheiten „Malaufgaben erkennen“ und „Schlau rechnen“ in die </a:t>
            </a:r>
            <a:r>
              <a:rPr lang="de-DE" dirty="0" err="1">
                <a:solidFill>
                  <a:srgbClr val="00000A"/>
                </a:solidFill>
                <a:effectLst/>
                <a:latin typeface="Times New Roman" panose="02020603050405020304" pitchFamily="18" charset="0"/>
                <a:sym typeface="Wingdings" pitchFamily="2" charset="2"/>
              </a:rPr>
              <a:t>Taskcard</a:t>
            </a:r>
            <a:r>
              <a:rPr lang="de-DE" dirty="0">
                <a:solidFill>
                  <a:srgbClr val="00000A"/>
                </a:solidFill>
                <a:effectLst/>
                <a:latin typeface="Times New Roman" panose="02020603050405020304" pitchFamily="18" charset="0"/>
                <a:sym typeface="Wingdings" pitchFamily="2" charset="2"/>
              </a:rPr>
              <a:t> einzufügen (erreichbar über QR-Code oder/ und Link im Chat).  </a:t>
            </a:r>
          </a:p>
          <a:p>
            <a:pPr marL="0" indent="0">
              <a:buFontTx/>
              <a:buNone/>
            </a:pPr>
            <a:endParaRPr lang="de-DE" dirty="0">
              <a:solidFill>
                <a:srgbClr val="00000A"/>
              </a:solidFill>
              <a:effectLst/>
              <a:latin typeface="Times New Roman" panose="02020603050405020304" pitchFamily="18" charset="0"/>
            </a:endParaRPr>
          </a:p>
          <a:p>
            <a:pPr marL="0" indent="0">
              <a:buFontTx/>
              <a:buNone/>
            </a:pPr>
            <a:r>
              <a:rPr lang="de-DE" dirty="0">
                <a:solidFill>
                  <a:srgbClr val="00000A"/>
                </a:solidFill>
                <a:effectLst/>
                <a:latin typeface="Times New Roman" panose="02020603050405020304" pitchFamily="18" charset="0"/>
                <a:sym typeface="Wingdings" pitchFamily="2" charset="2"/>
              </a:rPr>
              <a:t>Die </a:t>
            </a:r>
            <a:r>
              <a:rPr lang="de-DE" dirty="0" err="1">
                <a:solidFill>
                  <a:srgbClr val="00000A"/>
                </a:solidFill>
                <a:effectLst/>
                <a:latin typeface="Times New Roman" panose="02020603050405020304" pitchFamily="18" charset="0"/>
                <a:sym typeface="Wingdings" pitchFamily="2" charset="2"/>
              </a:rPr>
              <a:t>Teilnehmer:innen</a:t>
            </a:r>
            <a:r>
              <a:rPr lang="de-DE" dirty="0">
                <a:solidFill>
                  <a:srgbClr val="00000A"/>
                </a:solidFill>
                <a:effectLst/>
                <a:latin typeface="Times New Roman" panose="02020603050405020304" pitchFamily="18" charset="0"/>
                <a:sym typeface="Wingdings" pitchFamily="2" charset="2"/>
              </a:rPr>
              <a:t> schauen sich eine der beiden Einheiten an und sichten die dazugehörige Handreichung. Zur zielgerichteten Durchsicht der ausgewählten Einheit sollen die Gruppen jeweils gemeinsam die Fragen diskutieren und ihre Überlegungen auf der </a:t>
            </a:r>
            <a:r>
              <a:rPr lang="de-DE" dirty="0" err="1">
                <a:solidFill>
                  <a:srgbClr val="00000A"/>
                </a:solidFill>
                <a:effectLst/>
                <a:latin typeface="Times New Roman" panose="02020603050405020304" pitchFamily="18" charset="0"/>
                <a:sym typeface="Wingdings" pitchFamily="2" charset="2"/>
              </a:rPr>
              <a:t>Taskcard</a:t>
            </a:r>
            <a:r>
              <a:rPr lang="de-DE" dirty="0">
                <a:solidFill>
                  <a:srgbClr val="00000A"/>
                </a:solidFill>
                <a:effectLst/>
                <a:latin typeface="Times New Roman" panose="02020603050405020304" pitchFamily="18" charset="0"/>
                <a:sym typeface="Wingdings" pitchFamily="2" charset="2"/>
              </a:rPr>
              <a:t> festhalten. Im Anschluss an die Aktivität werden die Notizen der Gruppen im Plenum aufgegriffen sowie aufgekommene Fragen besprochen.</a:t>
            </a:r>
          </a:p>
          <a:p>
            <a:pPr marL="0" indent="0">
              <a:buFontTx/>
              <a:buNone/>
            </a:pPr>
            <a:endParaRPr lang="de-DE" dirty="0">
              <a:solidFill>
                <a:srgbClr val="00000A"/>
              </a:solidFill>
              <a:effectLst/>
              <a:latin typeface="Times New Roman" panose="02020603050405020304" pitchFamily="18" charset="0"/>
              <a:sym typeface="Wingdings" pitchFamily="2" charset="2"/>
            </a:endParaRPr>
          </a:p>
          <a:p>
            <a:pPr marL="0" indent="0">
              <a:buFontTx/>
              <a:buNone/>
            </a:pPr>
            <a:r>
              <a:rPr lang="de-DE" dirty="0">
                <a:solidFill>
                  <a:srgbClr val="00000A"/>
                </a:solidFill>
                <a:effectLst/>
                <a:latin typeface="Times New Roman" panose="02020603050405020304" pitchFamily="18" charset="0"/>
                <a:sym typeface="Wingdings" pitchFamily="2" charset="2"/>
              </a:rPr>
              <a:t>Mögliche Ergebnisse und Rückmeldungen der Erkundungsphase könnten sein: </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technische/ organisatorische Voraussetzungen klären bzw. schaffen (z. B. WLAN, Tablets, Apple-TV, Lernende auf den Umgang mit Tablets und </a:t>
            </a:r>
            <a:r>
              <a:rPr lang="de-DE" dirty="0" err="1">
                <a:solidFill>
                  <a:srgbClr val="00000A"/>
                </a:solidFill>
                <a:effectLst/>
                <a:latin typeface="Times New Roman" panose="02020603050405020304" pitchFamily="18" charset="0"/>
                <a:sym typeface="Wingdings" pitchFamily="2" charset="2"/>
              </a:rPr>
              <a:t>divomath</a:t>
            </a:r>
            <a:r>
              <a:rPr lang="de-DE" dirty="0">
                <a:solidFill>
                  <a:srgbClr val="00000A"/>
                </a:solidFill>
                <a:effectLst/>
                <a:latin typeface="Times New Roman" panose="02020603050405020304" pitchFamily="18" charset="0"/>
                <a:sym typeface="Wingdings" pitchFamily="2" charset="2"/>
              </a:rPr>
              <a:t> vorbereiten,…), </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Handreichung und fachdidaktische Hintergrundinformationen sichten, welche die Unterrichtsvorbereitung erleichtern, aber nicht ersetzen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rgbClr val="00000A"/>
                </a:solidFill>
                <a:effectLst/>
                <a:latin typeface="Times New Roman" panose="02020603050405020304" pitchFamily="18" charset="0"/>
                <a:sym typeface="Wingdings" pitchFamily="2" charset="2"/>
              </a:rPr>
              <a:t>Vollständig strukturierter, aber adaptierbarerer Unterricht (Aufgaben – Einheiten – Reihen) </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individuellen Adaptions- und Unterstützungsbedarf bei den Einheiten berücksichtigen (z. B. Zusatzaufgaben in und außerhalb </a:t>
            </a:r>
            <a:r>
              <a:rPr lang="de-DE" dirty="0" err="1">
                <a:solidFill>
                  <a:srgbClr val="00000A"/>
                </a:solidFill>
                <a:effectLst/>
                <a:latin typeface="Times New Roman" panose="02020603050405020304" pitchFamily="18" charset="0"/>
                <a:sym typeface="Wingdings" pitchFamily="2" charset="2"/>
              </a:rPr>
              <a:t>divomath</a:t>
            </a:r>
            <a:r>
              <a:rPr lang="de-DE" dirty="0">
                <a:solidFill>
                  <a:srgbClr val="00000A"/>
                </a:solidFill>
                <a:effectLst/>
                <a:latin typeface="Times New Roman" panose="02020603050405020304" pitchFamily="18" charset="0"/>
                <a:sym typeface="Wingdings" pitchFamily="2" charset="2"/>
              </a:rPr>
              <a:t>; Aufgabenverständnis sichern,… )</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ggf. digitale Arbeitsmittel erproben (in Einheit „Digitale Komponenten“)</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Sinnvollen ergänzenden Einsatz von ggf. nötigen physischen Materialien (Punktestreifen, Plättchen,…) überlegen  mit Material handeln zur Erarbeitung und Sicherung des Verständnisses (Kombination aus digital &amp; analog berücksichtigen)</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Vorbereitung von ggf. notwendigen zusätzlichen Impulsen</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Darstellungen sind vernetzt und verändern sich simultan (z. B. Punktefeld und Ziffernsymbole), sodass Darstellungsvernetzung und Verständnisaufbau gefördert wird</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Digitale Arbeitsmittel verringern organisatorischen Aufwand, den physisches Material mit sich bringt</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Digitale Arbeitsmittel bilden mentale Handlungen besser ab als physisches Material (Zerlegen von Malaufgaben als Zerschneiden eines Punktefeldes)</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Videos können wiederholt abgespielt und unterbrochen werden und sind ohne Audio auch flexibel </a:t>
            </a:r>
            <a:r>
              <a:rPr lang="de-DE" dirty="0" err="1">
                <a:solidFill>
                  <a:srgbClr val="00000A"/>
                </a:solidFill>
                <a:effectLst/>
                <a:latin typeface="Times New Roman" panose="02020603050405020304" pitchFamily="18" charset="0"/>
                <a:sym typeface="Wingdings" pitchFamily="2" charset="2"/>
              </a:rPr>
              <a:t>kommentierbar</a:t>
            </a:r>
            <a:endParaRPr lang="de-DE" dirty="0">
              <a:solidFill>
                <a:srgbClr val="00000A"/>
              </a:solidFill>
              <a:effectLst/>
              <a:latin typeface="Times New Roman" panose="02020603050405020304" pitchFamily="18" charset="0"/>
              <a:sym typeface="Wingdings" pitchFamily="2" charset="2"/>
            </a:endParaRP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Lernende bekommen in Einzelarbeitsphasen automatisches Feedback zu ihren Bearbeitungen </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Lehrkraft kann Lernfortschritt in Ergebnisübersicht einsehen</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Gemeinsame Erarbeitung von Wissensspeichern mit zentralen Aspekten des Inhalts sowie sprachlichen Formulierungen</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Aufgaben losgelöst von Einheiten gestaltet in der Einheit „Digitale Komponenten“</a:t>
            </a:r>
          </a:p>
          <a:p>
            <a:pPr marL="171450" indent="-171450">
              <a:buFont typeface="Arial" panose="020B0604020202020204" pitchFamily="34" charset="0"/>
              <a:buChar char="•"/>
            </a:pPr>
            <a:r>
              <a:rPr lang="de-DE" dirty="0">
                <a:solidFill>
                  <a:srgbClr val="00000A"/>
                </a:solidFill>
                <a:effectLst/>
                <a:latin typeface="Times New Roman" panose="02020603050405020304" pitchFamily="18" charset="0"/>
                <a:sym typeface="Wingdings" pitchFamily="2" charset="2"/>
              </a:rPr>
              <a:t>….</a:t>
            </a:r>
          </a:p>
        </p:txBody>
      </p:sp>
      <p:sp>
        <p:nvSpPr>
          <p:cNvPr id="4" name="Foliennummernplatzhalter 3"/>
          <p:cNvSpPr>
            <a:spLocks noGrp="1"/>
          </p:cNvSpPr>
          <p:nvPr>
            <p:ph type="sldNum" sz="quarter" idx="5"/>
          </p:nvPr>
        </p:nvSpPr>
        <p:spPr/>
        <p:txBody>
          <a:bodyPr/>
          <a:lstStyle/>
          <a:p>
            <a:fld id="{6A00EB12-2DE2-0842-96EF-87A9B6EC1C3F}" type="slidenum">
              <a:rPr lang="de-DE" smtClean="0"/>
              <a:t>26</a:t>
            </a:fld>
            <a:endParaRPr lang="de-DE"/>
          </a:p>
        </p:txBody>
      </p:sp>
    </p:spTree>
    <p:extLst>
      <p:ext uri="{BB962C8B-B14F-4D97-AF65-F5344CB8AC3E}">
        <p14:creationId xmlns:p14="http://schemas.microsoft.com/office/powerpoint/2010/main" val="326580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28</a:t>
            </a:fld>
            <a:endParaRPr lang="de-DE"/>
          </a:p>
        </p:txBody>
      </p:sp>
    </p:spTree>
    <p:extLst>
      <p:ext uri="{BB962C8B-B14F-4D97-AF65-F5344CB8AC3E}">
        <p14:creationId xmlns:p14="http://schemas.microsoft.com/office/powerpoint/2010/main" val="104154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29</a:t>
            </a:fld>
            <a:endParaRPr lang="de-DE"/>
          </a:p>
        </p:txBody>
      </p:sp>
    </p:spTree>
    <p:extLst>
      <p:ext uri="{BB962C8B-B14F-4D97-AF65-F5344CB8AC3E}">
        <p14:creationId xmlns:p14="http://schemas.microsoft.com/office/powerpoint/2010/main" val="4159037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F12454-57A3-5346-8AD1-8A7E704F94A5}" type="slidenum">
              <a:rPr kumimoji="0" lang="de-DE" sz="1200" b="0" i="0" u="none" strike="noStrike" kern="1200" cap="none" spc="0" normalizeH="0" baseline="0" noProof="0" smtClean="0">
                <a:ln>
                  <a:noFill/>
                </a:ln>
                <a:solidFill>
                  <a:srgbClr val="000000"/>
                </a:solidFill>
                <a:effectLst/>
                <a:uLnTx/>
                <a:uFillTx/>
                <a:latin typeface="Calibri Norm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de-DE" sz="1200" b="0" i="0" u="none" strike="noStrike" kern="1200" cap="none" spc="0" normalizeH="0" baseline="0" noProof="0">
              <a:ln>
                <a:noFill/>
              </a:ln>
              <a:solidFill>
                <a:srgbClr val="000000"/>
              </a:solidFill>
              <a:effectLst/>
              <a:uLnTx/>
              <a:uFillTx/>
              <a:latin typeface="Calibri Normal" charset="0"/>
              <a:ea typeface="ＭＳ Ｐゴシック" charset="-128"/>
            </a:endParaRPr>
          </a:p>
        </p:txBody>
      </p:sp>
    </p:spTree>
    <p:extLst>
      <p:ext uri="{BB962C8B-B14F-4D97-AF65-F5344CB8AC3E}">
        <p14:creationId xmlns:p14="http://schemas.microsoft.com/office/powerpoint/2010/main" val="426455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Die Entwicklung des Multiplikationsverständnisses knüpft an der fortgesetzten Addition an.</a:t>
            </a:r>
          </a:p>
          <a:p>
            <a:pPr marL="0" indent="0">
              <a:buFontTx/>
              <a:buNone/>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ersten Schritt zur Ablösung vom additive Denken, wird in ganzen Einheiten gedacht – in diesem Fall in Vierern. Das Zählen in Schritten darf jedoch nicht als stumpfes Aufsagen der Reihen verstanden werden, sondern z. B. als ein Springen am Zahlenstrahl: Einen Vierersprung weiter. Hier wird auch schon die Bedeutung der </a:t>
            </a:r>
            <a:r>
              <a:rPr lang="de-DE" dirty="0" err="1"/>
              <a:t>verstehensorientierten</a:t>
            </a:r>
            <a:r>
              <a:rPr lang="de-DE" dirty="0"/>
              <a:t> Sprache deutlich, indem es nicht als „immer vier weiter“ beschrieben wird, sondern als „immer einen Vierer weiter“. Typischerweise müssen die Kinder zu diesem Zeitpunkt allerdings noch immer wieder von vorne anfangen, zu zählen oder zu addieren, wenn sie eine neue Aufgabe rechnen, oder die Reihen aufsagen.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indent="0">
              <a:buFontTx/>
              <a:buNone/>
            </a:pPr>
            <a:r>
              <a:rPr lang="de-DE" dirty="0"/>
              <a:t>Sich vom additiven Denken zu lösen bedeutet schließlich die Mächtigkeit der Einheiten zu Beschreiben (Vierer) und die Anzahl der Einheiten (drei). Es wird also in Bündeln bzw. in Gruppen gedacht (engl. „</a:t>
            </a:r>
            <a:r>
              <a:rPr lang="de-DE" dirty="0" err="1"/>
              <a:t>Unitzing</a:t>
            </a:r>
            <a:r>
              <a:rPr lang="de-DE" dirty="0"/>
              <a:t>“). Auch wird die Rolle der bedeutungsbezogenen Sprache deutlich, da "drei Vierer“ schon sprachlich zeigt, dass in jeder der drei Gruppen vier Elemente enthalten sind.</a:t>
            </a:r>
          </a:p>
          <a:p>
            <a:pPr marL="0" indent="0">
              <a:buFontTx/>
              <a:buNone/>
            </a:pPr>
            <a:endParaRPr lang="de-DE" dirty="0"/>
          </a:p>
          <a:p>
            <a:pPr marL="0" indent="0">
              <a:buFontTx/>
              <a:buNone/>
            </a:pPr>
            <a:r>
              <a:rPr lang="de-DE" dirty="0"/>
              <a:t>Diese Vorstellung ist der zentrale Aspekt des Multiplikationsverständnisses, da sie anschlussfähig ist und ein langfristiges Weiterlerne. Ermöglichen. Beispielsweise hilft das Denken in Bündeln auch in weiteren Zahlbereichen. Hingegen lassen das fortgesetzte Addieren oder verständnislos auswendig gelernte Reihen die Lernenden spätestens bei der Multiplikation von Brüchen in einer Sackgasse. Bei der Aufgabe 1/3 · 4 könnte man über die Tauschaufgabe noch additiv vorgehen, also 1/3 + 1/3 + 1/3 + 1/3. Wenn man jedoch die Aufgabe 1/3 ·1/4 betrachtet, kommt man über das additive Verständnis nicht mehr weiter. Hier hilft dann die Vorstellung, dass es sich um 1/3 </a:t>
            </a:r>
            <a:r>
              <a:rPr lang="de-DE" b="1" u="sng" dirty="0"/>
              <a:t>von</a:t>
            </a:r>
            <a:r>
              <a:rPr lang="de-DE" dirty="0"/>
              <a:t> ¼ handelt. Wenn jedes Viertel in drei Teile geteilt wird gibt es insgesamt zwölf Teile, sodass das Ergebnis 1/12 ist. Diese Vorstellung lässt sich zudem gut bildlich veranschaulichen, indem Anteile von einem Anteil dargestellt werden (z.B. wird in einem Rechteck ¼ markiert und von diesem Viertel nochmals 1/3). Neben der Unterstützung durch die sprachlichen Beschreibung ist also ebenfalls die ikonische Darstellung wesentlich, um eine entsprechende Vorstellung der Multiplikation aufzubauen. </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7</a:t>
            </a:fld>
            <a:endParaRPr lang="de-DE" dirty="0"/>
          </a:p>
        </p:txBody>
      </p:sp>
    </p:spTree>
    <p:extLst>
      <p:ext uri="{BB962C8B-B14F-4D97-AF65-F5344CB8AC3E}">
        <p14:creationId xmlns:p14="http://schemas.microsoft.com/office/powerpoint/2010/main" val="34573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TimesNewRomanPSMT"/>
              </a:rPr>
              <a:t>Fachsprachlich wird dieses Denken in Gruppen als „</a:t>
            </a:r>
            <a:r>
              <a:rPr lang="de-DE" sz="1200" dirty="0" err="1">
                <a:effectLst/>
                <a:latin typeface="TimesNewRomanPSMT"/>
              </a:rPr>
              <a:t>Unitizing</a:t>
            </a:r>
            <a:r>
              <a:rPr lang="de-DE" sz="1200" dirty="0">
                <a:effectLst/>
                <a:latin typeface="TimesNewRomanPSMT"/>
              </a:rPr>
              <a:t>“ bezeichnet. Die Einheiten, in denen gedacht wird, sind die Units. Diese Vorstellung ist im internationalen Raum weiter verbreitet, die Grundvorstellungen, wie sie in Deutschland genutzt werden, hingegen weniger. Beim </a:t>
            </a:r>
            <a:r>
              <a:rPr lang="de-DE" sz="1200" dirty="0" err="1">
                <a:effectLst/>
                <a:latin typeface="TimesNewRomanPSMT"/>
              </a:rPr>
              <a:t>Unitizing</a:t>
            </a:r>
            <a:r>
              <a:rPr lang="de-DE" sz="1200" dirty="0">
                <a:effectLst/>
                <a:latin typeface="TimesNewRomanPSMT"/>
              </a:rPr>
              <a:t> beschreibt der 1. Faktor die Anzahl der Gruppen und der 2. Faktor die Gruppengröße. Es ist egal, ob die Gruppen sukzessiv entstanden sind oder simultan betrachtet werden. Das </a:t>
            </a:r>
            <a:r>
              <a:rPr lang="de-DE" sz="1200" dirty="0" err="1">
                <a:effectLst/>
                <a:latin typeface="TimesNewRomanPSMT"/>
              </a:rPr>
              <a:t>Unitizing</a:t>
            </a:r>
            <a:r>
              <a:rPr lang="de-DE" sz="1200" dirty="0">
                <a:effectLst/>
                <a:latin typeface="TimesNewRomanPSMT"/>
              </a:rPr>
              <a:t> verbindet die verschiedenen Grundvorstellungen, also das Wiederholen, zusammenfassen und Vergleichen. Denn bei allen Grundvorstellungen werden diese Gruppen gebildet, sie unterscheiden sich nur darin, wie das Bild am Ende zu Stande kommt.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effectLst/>
              <a:latin typeface="TimesNewRomanPS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TimesNewRomanPSMT"/>
              </a:rPr>
              <a:t>Das Denken in Bündeln ist relevant für alle graphischen Darstellungen. Beispielsweise sind bei der linearen Darstellung am Zahlenstrahl die Bündel die einzelnen Sprünge. Am Punktebild sind die einzelnen Reihen jeweils die Bündel, und im Alltagskontext sieht man hier z.B. Vierergruppen von Keksen. Dabei erfolgt der Vorstellungsaufbau immer über bildliche Darstellungen wie solche und die Verknüpfung mit der </a:t>
            </a:r>
            <a:r>
              <a:rPr lang="de-DE" sz="1200" dirty="0" err="1">
                <a:effectLst/>
                <a:latin typeface="TimesNewRomanPSMT"/>
              </a:rPr>
              <a:t>verstehensorientierter</a:t>
            </a:r>
            <a:r>
              <a:rPr lang="de-DE" sz="1200" dirty="0">
                <a:effectLst/>
                <a:latin typeface="TimesNewRomanPSMT"/>
              </a:rPr>
              <a:t> Sprache, in dem die Bündel über die Sprache deutlich gemacht werden: Vierersprünge, Viererreihen, Vierergruppen, oder einfach Vierer.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TimesNewRomanPSMT"/>
              </a:rPr>
              <a:t>Dies ist auch besonders für Kinder mit Schwierigkeiten in Mathematik relevant, weil es Ihnen schwer fällt, die Bedeutung des Wortes „mal“ überhaupt auf die Multiplikation zu übertragen und die Struktur zu erfassen. Sie können so dann multiplikative Strukturen leichter erfassen und mithilfe der Sprachmittel die sprachlichen Anforderungen der Multiplikation bewältigen.</a:t>
            </a:r>
          </a:p>
        </p:txBody>
      </p:sp>
      <p:sp>
        <p:nvSpPr>
          <p:cNvPr id="4" name="Foliennummernplatzhalter 3"/>
          <p:cNvSpPr>
            <a:spLocks noGrp="1"/>
          </p:cNvSpPr>
          <p:nvPr>
            <p:ph type="sldNum" sz="quarter" idx="5"/>
          </p:nvPr>
        </p:nvSpPr>
        <p:spPr/>
        <p:txBody>
          <a:bodyPr/>
          <a:lstStyle/>
          <a:p>
            <a:fld id="{6A00EB12-2DE2-0842-96EF-87A9B6EC1C3F}" type="slidenum">
              <a:rPr lang="de-DE" smtClean="0"/>
              <a:t>8</a:t>
            </a:fld>
            <a:endParaRPr lang="de-DE"/>
          </a:p>
        </p:txBody>
      </p:sp>
    </p:spTree>
    <p:extLst>
      <p:ext uri="{BB962C8B-B14F-4D97-AF65-F5344CB8AC3E}">
        <p14:creationId xmlns:p14="http://schemas.microsoft.com/office/powerpoint/2010/main" val="312136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kann der Verständnisaufbau im Unterricht gelingen?</a:t>
            </a:r>
          </a:p>
          <a:p>
            <a:pPr marL="0" indent="0">
              <a:buFontTx/>
              <a:buNone/>
            </a:pPr>
            <a:endParaRPr lang="de-DE" dirty="0"/>
          </a:p>
          <a:p>
            <a:pPr marL="0" indent="0">
              <a:buFontTx/>
              <a:buNone/>
            </a:pPr>
            <a:r>
              <a:rPr lang="de-DE" dirty="0"/>
              <a:t>Auf der ersten Ebene wird zunächst ein Verständnis für mal, also für die Operation selbst, erzeugt, indem an den Alltag angeknüpft wird. Was heißt diese Mal eigentlich, wo finde ich mal-Aufgaben im Alltag? Hier werden dann typischerweise die verschiedenen Grundvorstellungen angesprochen, wobei das Denken in Gruppen das verbindende Element darstellt. In den verschiedenen Kontexten können dann immer wieder die Gruppen identifiziert werden.</a:t>
            </a:r>
          </a:p>
          <a:p>
            <a:pPr marL="0" indent="0">
              <a:buFontTx/>
              <a:buNone/>
            </a:pPr>
            <a:r>
              <a:rPr lang="de-DE" dirty="0"/>
              <a:t>Auf der zweiten Ebene werden einfache Aufgaben, sogenannte Kernaufgaben gesichert. Das sind Aufgaben, die die Lernenden häufig am schnellsten berechnen und sich merken können (Aufgaben mit · 1, · 2, · 5, · 10). </a:t>
            </a:r>
          </a:p>
          <a:p>
            <a:pPr marL="0" indent="0">
              <a:buFontTx/>
              <a:buNone/>
            </a:pPr>
            <a:r>
              <a:rPr lang="de-DE" dirty="0"/>
              <a:t>Die Sicherung der Kernaufgaben dient auch als Vorbereitung für die dritte Ebene, in welcher Ableitungsstrategien verständnisorientiert erarbeitet werden. Die Kinder lernen Aufgabenbeziehungen mithilfe von Ableitungsstrategien zu nutzen und dafür auf die einfachen Kernaufgaben zurückzugreifen.</a:t>
            </a:r>
          </a:p>
          <a:p>
            <a:pPr marL="0" indent="0">
              <a:buFontTx/>
              <a:buNone/>
            </a:pPr>
            <a:endParaRPr lang="de-DE" dirty="0"/>
          </a:p>
          <a:p>
            <a:pPr marL="0" indent="0">
              <a:buFontTx/>
              <a:buNone/>
            </a:pPr>
            <a:r>
              <a:rPr lang="de-DE" dirty="0"/>
              <a:t>Insgesamt ist über die drei Ebenen hinweg zentral, dass immer wieder verschiedene Darstellungen miteinander verknüpft werden. Vor allem die sprachliche Begleitung bzw. Beschreibung durch eine bedeutungsbezogene Sprache ermöglicht es den Lernenden, die Vorstellungen zur Multiplikation aufzubauen, zu sichern und hinsichtlich verschiedener Darstellungsformen und Strategienutzung flexibel zu halten.</a:t>
            </a:r>
          </a:p>
        </p:txBody>
      </p:sp>
      <p:sp>
        <p:nvSpPr>
          <p:cNvPr id="4" name="Foliennummernplatzhalter 3"/>
          <p:cNvSpPr>
            <a:spLocks noGrp="1"/>
          </p:cNvSpPr>
          <p:nvPr>
            <p:ph type="sldNum" sz="quarter" idx="5"/>
          </p:nvPr>
        </p:nvSpPr>
        <p:spPr/>
        <p:txBody>
          <a:bodyPr/>
          <a:lstStyle/>
          <a:p>
            <a:fld id="{6A00EB12-2DE2-0842-96EF-87A9B6EC1C3F}" type="slidenum">
              <a:rPr lang="de-DE" smtClean="0"/>
              <a:t>9</a:t>
            </a:fld>
            <a:endParaRPr lang="de-DE"/>
          </a:p>
        </p:txBody>
      </p:sp>
    </p:spTree>
    <p:extLst>
      <p:ext uri="{BB962C8B-B14F-4D97-AF65-F5344CB8AC3E}">
        <p14:creationId xmlns:p14="http://schemas.microsoft.com/office/powerpoint/2010/main" val="138005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 Alltagssituationen werden verschiedene Grundvorstellungen angesprochen, aber auch gleichzeitig über die Formulierungen schon die Gruppensprache angeregt. Wichtig ist, dass an diesen Bilder sprachlich ausgehandelt wird, was „mal“ bedeutet. </a:t>
            </a:r>
          </a:p>
          <a:p>
            <a:endParaRPr lang="de-DE" dirty="0"/>
          </a:p>
          <a:p>
            <a:pPr marL="0" marR="0" lvl="0" indent="0" algn="l" defTabSz="966338" rtl="0" eaLnBrk="1" fontAlgn="auto" latinLnBrk="0" hangingPunct="1">
              <a:lnSpc>
                <a:spcPct val="100000"/>
              </a:lnSpc>
              <a:spcBef>
                <a:spcPts val="0"/>
              </a:spcBef>
              <a:spcAft>
                <a:spcPts val="0"/>
              </a:spcAft>
              <a:buClrTx/>
              <a:buSzTx/>
              <a:buFontTx/>
              <a:buNone/>
              <a:tabLst/>
              <a:defRPr/>
            </a:pPr>
            <a:r>
              <a:rPr lang="de-DE" sz="1200" dirty="0"/>
              <a:t>Um einheitlicher sprechen zu können, gibt es die Konventionen. Es wird gemeinsam erarbeitet</a:t>
            </a:r>
            <a:r>
              <a:rPr lang="de-DE" sz="1200" dirty="0">
                <a:latin typeface="Calibri"/>
                <a:cs typeface="Calibri"/>
              </a:rPr>
              <a:t>, was die einzelnen Zahlen bedeuten und wie und wo man das sehen kann. Dazu eigenen sich besonders Würfelbilder, die die Gruppensprache fördern können, da dort die Zweier, Dreier usw. schnell ersichtlich sind. Diese werden daher bspw. auch in </a:t>
            </a:r>
            <a:r>
              <a:rPr lang="de-DE" sz="1200" dirty="0" err="1">
                <a:latin typeface="Calibri"/>
                <a:cs typeface="Calibri"/>
              </a:rPr>
              <a:t>divomath</a:t>
            </a:r>
            <a:r>
              <a:rPr lang="de-DE" sz="1200" dirty="0">
                <a:latin typeface="Calibri"/>
                <a:cs typeface="Calibri"/>
              </a:rPr>
              <a:t> genutzt.</a:t>
            </a:r>
          </a:p>
          <a:p>
            <a:pPr marL="0" marR="0" lvl="0" indent="0" algn="l" defTabSz="966338" rtl="0" eaLnBrk="1" fontAlgn="auto" latinLnBrk="0" hangingPunct="1">
              <a:lnSpc>
                <a:spcPct val="100000"/>
              </a:lnSpc>
              <a:spcBef>
                <a:spcPts val="0"/>
              </a:spcBef>
              <a:spcAft>
                <a:spcPts val="0"/>
              </a:spcAft>
              <a:buClrTx/>
              <a:buSzTx/>
              <a:buFontTx/>
              <a:buNone/>
              <a:tabLst/>
              <a:defRPr/>
            </a:pPr>
            <a:endParaRPr lang="de-DE" sz="1200" dirty="0">
              <a:latin typeface="Calibri"/>
              <a:cs typeface="Calibri"/>
            </a:endParaRPr>
          </a:p>
          <a:p>
            <a:pPr marL="0" marR="0" lvl="0" indent="0" algn="l" defTabSz="966338" rtl="0" eaLnBrk="1" fontAlgn="auto" latinLnBrk="0" hangingPunct="1">
              <a:lnSpc>
                <a:spcPct val="100000"/>
              </a:lnSpc>
              <a:spcBef>
                <a:spcPts val="0"/>
              </a:spcBef>
              <a:spcAft>
                <a:spcPts val="0"/>
              </a:spcAft>
              <a:buClrTx/>
              <a:buSzTx/>
              <a:buFontTx/>
              <a:buNone/>
              <a:tabLst/>
              <a:defRPr/>
            </a:pPr>
            <a:r>
              <a:rPr lang="de-DE" sz="1200" dirty="0">
                <a:latin typeface="Calibri"/>
                <a:cs typeface="Calibri"/>
              </a:rPr>
              <a:t>Diese Konventionen werden dann auch auf mathematische Darstellungen übertragen, sowohl flächige (Punktebilder) als auch lineare (Zahlenstrahl) übertragen. </a:t>
            </a:r>
            <a:r>
              <a:rPr lang="de-DE" sz="1100" dirty="0"/>
              <a:t>Hier ist es wichtig, dass die Terme und die Punktebilder bzw. der Zahlenstrahl mit Bedeutung verknüpft werden: „Wo siehst du die 5 Zweier?“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10</a:t>
            </a:fld>
            <a:endParaRPr lang="de-DE" dirty="0"/>
          </a:p>
        </p:txBody>
      </p:sp>
    </p:spTree>
    <p:extLst>
      <p:ext uri="{BB962C8B-B14F-4D97-AF65-F5344CB8AC3E}">
        <p14:creationId xmlns:p14="http://schemas.microsoft.com/office/powerpoint/2010/main" val="49420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Kernaufgaben und ihre Tauschaufgaben können für die Kinder einfache Aufgaben sein, da es sich um Verdopplungsaufgaben oder Aufgaben mit 1, 2, 5 und 10 handelt. </a:t>
            </a:r>
          </a:p>
          <a:p>
            <a:pPr marL="0" indent="0">
              <a:buFontTx/>
              <a:buNone/>
            </a:pPr>
            <a:r>
              <a:rPr lang="de-DE" dirty="0"/>
              <a:t>Ähnlich wie bei der Addition können die automatisierten Kernaufgaben beim Lösen schwieriger Aufgaben helfen. Auf der zweiten Ebene geht es darum, dass die Kinder diese „einfachen“ Aufgaben in verschiedenen Darstellungen erkennen, wie zum Beispiel hier am Punktefeld, und diese mit der sprachlichen Formulierung verknüpfen. Dies dient als Vorbereitung für verständige Erarbeitung der Ableitungsstrategien</a:t>
            </a:r>
          </a:p>
        </p:txBody>
      </p:sp>
      <p:sp>
        <p:nvSpPr>
          <p:cNvPr id="4" name="Foliennummernplatzhalter 3"/>
          <p:cNvSpPr>
            <a:spLocks noGrp="1"/>
          </p:cNvSpPr>
          <p:nvPr>
            <p:ph type="sldNum" sz="quarter" idx="5"/>
          </p:nvPr>
        </p:nvSpPr>
        <p:spPr/>
        <p:txBody>
          <a:bodyPr/>
          <a:lstStyle/>
          <a:p>
            <a:fld id="{FAF12454-57A3-5346-8AD1-8A7E704F94A5}" type="slidenum">
              <a:rPr lang="de-DE" smtClean="0"/>
              <a:pPr/>
              <a:t>11</a:t>
            </a:fld>
            <a:endParaRPr lang="de-DE" dirty="0"/>
          </a:p>
        </p:txBody>
      </p:sp>
    </p:spTree>
    <p:extLst>
      <p:ext uri="{BB962C8B-B14F-4D97-AF65-F5344CB8AC3E}">
        <p14:creationId xmlns:p14="http://schemas.microsoft.com/office/powerpoint/2010/main" val="168176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Auf der dritten Ebenen werden schließlich die einfachen und gesicherten Aufgaben genutzt, um „schwierige“ Aufgaben abzuleiten.</a:t>
            </a:r>
          </a:p>
          <a:p>
            <a:pPr marL="0" indent="0">
              <a:buFontTx/>
              <a:buNone/>
            </a:pPr>
            <a:r>
              <a:rPr lang="de-DE" dirty="0"/>
              <a:t>Dafür sind Zusammenhänge zwischen den Malreihen, Tauschaufgaben und Nachbaraufgaben relevant, welche die Kinder erkennen und auszunutzen lernen sollen. </a:t>
            </a:r>
          </a:p>
          <a:p>
            <a:pPr marL="0" indent="0">
              <a:buFontTx/>
              <a:buNone/>
            </a:pPr>
            <a:r>
              <a:rPr lang="de-DE" dirty="0"/>
              <a:t>So kann die Aufgabe 8 · 7 z.B. als 8 Zweier + 8 Fünfer gedacht werden, indem der Multiplikand in 2 und 5 zerlegt wird. Dies kann dann auch anhand der Punktebilder veranschaulicht werden. </a:t>
            </a:r>
          </a:p>
          <a:p>
            <a:pPr marL="0" indent="0">
              <a:buFontTx/>
              <a:buNone/>
            </a:pPr>
            <a:r>
              <a:rPr lang="de-DE" dirty="0"/>
              <a:t>Möglich ist es dann auch, nicht nur zwei, sondern mehrere einfache Aufgaben zum Ableiten zu nutzen.</a:t>
            </a: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12</a:t>
            </a:fld>
            <a:endParaRPr lang="de-DE" dirty="0"/>
          </a:p>
        </p:txBody>
      </p:sp>
    </p:spTree>
    <p:extLst>
      <p:ext uri="{BB962C8B-B14F-4D97-AF65-F5344CB8AC3E}">
        <p14:creationId xmlns:p14="http://schemas.microsoft.com/office/powerpoint/2010/main" val="246598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13</a:t>
            </a:fld>
            <a:endParaRPr lang="de-DE"/>
          </a:p>
        </p:txBody>
      </p:sp>
    </p:spTree>
    <p:extLst>
      <p:ext uri="{BB962C8B-B14F-4D97-AF65-F5344CB8AC3E}">
        <p14:creationId xmlns:p14="http://schemas.microsoft.com/office/powerpoint/2010/main" val="40043789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pikas.dzlm.de/node/1253"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a:blip r:embed="rId2"/>
          <a:stretch>
            <a:fillRect/>
          </a:stretch>
        </p:blipFill>
        <p:spPr>
          <a:xfrm>
            <a:off x="0" y="1347371"/>
            <a:ext cx="12192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325376" y="3167743"/>
            <a:ext cx="11464843"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325376" y="4222526"/>
            <a:ext cx="11464843"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325376" y="1773667"/>
            <a:ext cx="11464843"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noChangeAspect="1"/>
          </p:cNvPicPr>
          <p:nvPr userDrawn="1"/>
        </p:nvPicPr>
        <p:blipFill>
          <a:blip r:embed="rId3"/>
          <a:stretch>
            <a:fillRect/>
          </a:stretch>
        </p:blipFill>
        <p:spPr>
          <a:xfrm>
            <a:off x="325376" y="103044"/>
            <a:ext cx="3070800" cy="1160340"/>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noChangeAspect="1"/>
          </p:cNvPicPr>
          <p:nvPr userDrawn="1"/>
        </p:nvPicPr>
        <p:blipFill>
          <a:blip r:embed="rId4"/>
          <a:stretch>
            <a:fillRect/>
          </a:stretch>
        </p:blipFill>
        <p:spPr>
          <a:xfrm>
            <a:off x="9957199" y="6058658"/>
            <a:ext cx="2041200" cy="451828"/>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noChangeAspect="1"/>
          </p:cNvPicPr>
          <p:nvPr userDrawn="1"/>
        </p:nvPicPr>
        <p:blipFill>
          <a:blip r:embed="rId5"/>
          <a:stretch>
            <a:fillRect/>
          </a:stretch>
        </p:blipFill>
        <p:spPr>
          <a:xfrm>
            <a:off x="203469" y="6049009"/>
            <a:ext cx="2304000" cy="47112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noChangeAspect="1"/>
          </p:cNvPicPr>
          <p:nvPr userDrawn="1"/>
        </p:nvPicPr>
        <p:blipFill>
          <a:blip r:embed="rId6"/>
          <a:stretch>
            <a:fillRect/>
          </a:stretch>
        </p:blipFill>
        <p:spPr>
          <a:xfrm>
            <a:off x="2852827" y="6099025"/>
            <a:ext cx="1864800" cy="371095"/>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325376" y="4827041"/>
            <a:ext cx="11464843"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noChangeAspect="1"/>
          </p:cNvPicPr>
          <p:nvPr userDrawn="1"/>
        </p:nvPicPr>
        <p:blipFill>
          <a:blip r:embed="rId7"/>
          <a:stretch>
            <a:fillRect/>
          </a:stretch>
        </p:blipFill>
        <p:spPr>
          <a:xfrm>
            <a:off x="5062985" y="6122423"/>
            <a:ext cx="2768400" cy="324298"/>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249738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504429" y="1707437"/>
            <a:ext cx="6336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263640" y="301806"/>
            <a:ext cx="865741" cy="732550"/>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spTree>
    <p:extLst>
      <p:ext uri="{BB962C8B-B14F-4D97-AF65-F5344CB8AC3E}">
        <p14:creationId xmlns:p14="http://schemas.microsoft.com/office/powerpoint/2010/main" val="1799600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FA060695-0CBC-0943-80DE-1C5349A3CA09}"/>
              </a:ext>
            </a:extLst>
          </p:cNvPr>
          <p:cNvPicPr>
            <a:picLocks noChangeAspect="1"/>
          </p:cNvPicPr>
          <p:nvPr userDrawn="1"/>
        </p:nvPicPr>
        <p:blipFill>
          <a:blip r:embed="rId2"/>
          <a:stretch>
            <a:fillRect/>
          </a:stretch>
        </p:blipFill>
        <p:spPr>
          <a:xfrm>
            <a:off x="6650581" y="1641402"/>
            <a:ext cx="3702075" cy="3873600"/>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839344" y="696191"/>
            <a:ext cx="5989167"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extfeld 1">
            <a:extLst>
              <a:ext uri="{FF2B5EF4-FFF2-40B4-BE49-F238E27FC236}">
                <a16:creationId xmlns:a16="http://schemas.microsoft.com/office/drawing/2014/main" id="{63081271-CA52-A14D-AB75-C8D92DA489DE}"/>
              </a:ext>
            </a:extLst>
          </p:cNvPr>
          <p:cNvSpPr txBox="1"/>
          <p:nvPr userDrawn="1"/>
        </p:nvSpPr>
        <p:spPr>
          <a:xfrm>
            <a:off x="1842520" y="1008723"/>
            <a:ext cx="5989167"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4" name="Grafik 3">
            <a:extLst>
              <a:ext uri="{FF2B5EF4-FFF2-40B4-BE49-F238E27FC236}">
                <a16:creationId xmlns:a16="http://schemas.microsoft.com/office/drawing/2014/main" id="{F0F609BC-2DA4-99BB-07FA-418D3A92E963}"/>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5" name="Grafik 4">
            <a:extLst>
              <a:ext uri="{FF2B5EF4-FFF2-40B4-BE49-F238E27FC236}">
                <a16:creationId xmlns:a16="http://schemas.microsoft.com/office/drawing/2014/main" id="{BDE0F4D2-72D1-0AFE-532B-09BF736A826F}"/>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6" name="Grafik 5">
            <a:extLst>
              <a:ext uri="{FF2B5EF4-FFF2-40B4-BE49-F238E27FC236}">
                <a16:creationId xmlns:a16="http://schemas.microsoft.com/office/drawing/2014/main" id="{4FD3827E-8931-4092-0D6A-CBA2184DE7EB}"/>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7" name="Gerade Verbindung 6">
            <a:extLst>
              <a:ext uri="{FF2B5EF4-FFF2-40B4-BE49-F238E27FC236}">
                <a16:creationId xmlns:a16="http://schemas.microsoft.com/office/drawing/2014/main" id="{C46096B9-3253-6F48-7C0C-83427E6CF44D}"/>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Grafik 7">
            <a:extLst>
              <a:ext uri="{FF2B5EF4-FFF2-40B4-BE49-F238E27FC236}">
                <a16:creationId xmlns:a16="http://schemas.microsoft.com/office/drawing/2014/main" id="{1CD22245-DC5C-5F74-CEEF-F33BF1514D4D}"/>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0" name="Grafik 9">
            <a:extLst>
              <a:ext uri="{FF2B5EF4-FFF2-40B4-BE49-F238E27FC236}">
                <a16:creationId xmlns:a16="http://schemas.microsoft.com/office/drawing/2014/main" id="{F652BFD6-16F9-B221-3CF4-576FE3677626}"/>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3540395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41250" y="-22148"/>
            <a:ext cx="12456000" cy="644400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800135" y="2180693"/>
            <a:ext cx="4762500" cy="4229100"/>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p:cNvPicPr>
          <p:nvPr userDrawn="1"/>
        </p:nvPicPr>
        <p:blipFill>
          <a:blip r:embed="rId3"/>
          <a:stretch>
            <a:fillRect/>
          </a:stretch>
        </p:blipFill>
        <p:spPr>
          <a:xfrm>
            <a:off x="7706707" y="4461575"/>
            <a:ext cx="828000" cy="8280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p:cNvPicPr>
          <p:nvPr userDrawn="1"/>
        </p:nvPicPr>
        <p:blipFill>
          <a:blip r:embed="rId4"/>
          <a:stretch>
            <a:fillRect/>
          </a:stretch>
        </p:blipFill>
        <p:spPr>
          <a:xfrm>
            <a:off x="7632124" y="2714549"/>
            <a:ext cx="864000" cy="79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p:cNvPicPr>
          <p:nvPr userDrawn="1"/>
        </p:nvPicPr>
        <p:blipFill>
          <a:blip r:embed="rId5"/>
          <a:stretch>
            <a:fillRect/>
          </a:stretch>
        </p:blipFill>
        <p:spPr>
          <a:xfrm>
            <a:off x="7578979" y="1023344"/>
            <a:ext cx="936000" cy="7200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p:cNvPicPr>
          <p:nvPr userDrawn="1"/>
        </p:nvPicPr>
        <p:blipFill>
          <a:blip r:embed="rId6"/>
          <a:stretch>
            <a:fillRect/>
          </a:stretch>
        </p:blipFill>
        <p:spPr>
          <a:xfrm>
            <a:off x="9314547" y="4233494"/>
            <a:ext cx="1620000" cy="162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p:cNvPicPr>
          <p:nvPr userDrawn="1"/>
        </p:nvPicPr>
        <p:blipFill>
          <a:blip r:embed="rId7"/>
          <a:stretch>
            <a:fillRect/>
          </a:stretch>
        </p:blipFill>
        <p:spPr>
          <a:xfrm>
            <a:off x="9302463" y="801451"/>
            <a:ext cx="1620000" cy="162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p:cNvPicPr>
          <p:nvPr userDrawn="1"/>
        </p:nvPicPr>
        <p:blipFill>
          <a:blip r:embed="rId8"/>
          <a:stretch>
            <a:fillRect/>
          </a:stretch>
        </p:blipFill>
        <p:spPr>
          <a:xfrm>
            <a:off x="9302463" y="2512879"/>
            <a:ext cx="1620000" cy="162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7104124" y="5298837"/>
            <a:ext cx="192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6976805" y="3499555"/>
            <a:ext cx="2140347"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6936210" y="1739847"/>
            <a:ext cx="2063237"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083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850762" y="1835252"/>
            <a:ext cx="1436760" cy="1105200"/>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850762" y="3331198"/>
            <a:ext cx="1436760" cy="1105200"/>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3172653" y="324022"/>
            <a:ext cx="1436760" cy="1105200"/>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3172653" y="3326104"/>
            <a:ext cx="1436760" cy="1105200"/>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850762" y="4827145"/>
            <a:ext cx="1436760" cy="1105200"/>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3172653" y="4827145"/>
            <a:ext cx="1436760" cy="1105200"/>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6876567" y="2961488"/>
            <a:ext cx="4398850" cy="3110400"/>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3144347" y="1825063"/>
            <a:ext cx="1436760" cy="1105200"/>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850762" y="339306"/>
            <a:ext cx="1442286" cy="1105200"/>
          </a:xfrm>
          <a:prstGeom prst="rect">
            <a:avLst/>
          </a:prstGeom>
        </p:spPr>
      </p:pic>
    </p:spTree>
    <p:extLst>
      <p:ext uri="{BB962C8B-B14F-4D97-AF65-F5344CB8AC3E}">
        <p14:creationId xmlns:p14="http://schemas.microsoft.com/office/powerpoint/2010/main" val="274626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303484" y="340821"/>
            <a:ext cx="857455" cy="648000"/>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773682" y="1260000"/>
            <a:ext cx="967765" cy="720000"/>
          </a:xfrm>
          <a:prstGeom prst="rect">
            <a:avLst/>
          </a:prstGeom>
        </p:spPr>
      </p:pic>
    </p:spTree>
    <p:extLst>
      <p:ext uri="{BB962C8B-B14F-4D97-AF65-F5344CB8AC3E}">
        <p14:creationId xmlns:p14="http://schemas.microsoft.com/office/powerpoint/2010/main" val="698742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2"/>
          <a:stretch>
            <a:fillRect/>
          </a:stretch>
        </p:blipFill>
        <p:spPr>
          <a:xfrm>
            <a:off x="1158624" y="1259999"/>
            <a:ext cx="756000" cy="720000"/>
          </a:xfrm>
          <a:prstGeom prst="rect">
            <a:avLst/>
          </a:prstGeom>
        </p:spPr>
      </p:pic>
      <p:pic>
        <p:nvPicPr>
          <p:cNvPr id="2" name="Grafik 1">
            <a:extLst>
              <a:ext uri="{FF2B5EF4-FFF2-40B4-BE49-F238E27FC236}">
                <a16:creationId xmlns:a16="http://schemas.microsoft.com/office/drawing/2014/main" id="{4DA702BB-3E5D-AC32-9CEB-46B0CFF4F50B}"/>
              </a:ext>
            </a:extLst>
          </p:cNvPr>
          <p:cNvPicPr>
            <a:picLocks noChangeAspect="1"/>
          </p:cNvPicPr>
          <p:nvPr userDrawn="1"/>
        </p:nvPicPr>
        <p:blipFill>
          <a:blip r:embed="rId3"/>
          <a:stretch>
            <a:fillRect/>
          </a:stretch>
        </p:blipFill>
        <p:spPr>
          <a:xfrm>
            <a:off x="303484" y="340821"/>
            <a:ext cx="857455" cy="648000"/>
          </a:xfrm>
          <a:prstGeom prst="rect">
            <a:avLst/>
          </a:prstGeom>
        </p:spPr>
      </p:pic>
    </p:spTree>
    <p:extLst>
      <p:ext uri="{BB962C8B-B14F-4D97-AF65-F5344CB8AC3E}">
        <p14:creationId xmlns:p14="http://schemas.microsoft.com/office/powerpoint/2010/main" val="162071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Rechteck 12">
            <a:extLst>
              <a:ext uri="{FF2B5EF4-FFF2-40B4-BE49-F238E27FC236}">
                <a16:creationId xmlns:a16="http://schemas.microsoft.com/office/drawing/2014/main" id="{D72DC8A8-2466-6084-3516-7419FC0297B3}"/>
              </a:ext>
            </a:extLst>
          </p:cNvPr>
          <p:cNvSpPr/>
          <p:nvPr userDrawn="1"/>
        </p:nvSpPr>
        <p:spPr>
          <a:xfrm>
            <a:off x="7222603" y="39948"/>
            <a:ext cx="499299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Textfeld 1">
            <a:extLst>
              <a:ext uri="{FF2B5EF4-FFF2-40B4-BE49-F238E27FC236}">
                <a16:creationId xmlns:a16="http://schemas.microsoft.com/office/drawing/2014/main" id="{6F3E72A2-FB82-BA52-EA3D-5DABC5A955E3}"/>
              </a:ext>
            </a:extLst>
          </p:cNvPr>
          <p:cNvSpPr txBox="1"/>
          <p:nvPr userDrawn="1"/>
        </p:nvSpPr>
        <p:spPr>
          <a:xfrm>
            <a:off x="1452324" y="1627430"/>
            <a:ext cx="9631312"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a:t>
            </a:r>
            <a:r>
              <a:rPr lang="de-DE" sz="1400" dirty="0">
                <a:solidFill>
                  <a:schemeClr val="tx1"/>
                </a:solidFill>
                <a:latin typeface="Arial" panose="020B0604020202020204" pitchFamily="34" charset="0"/>
                <a:cs typeface="Arial" panose="020B0604020202020204" pitchFamily="34" charset="0"/>
              </a:rPr>
              <a:t>vom </a:t>
            </a:r>
            <a:r>
              <a:rPr lang="de-DE" sz="1400" dirty="0" err="1">
                <a:solidFill>
                  <a:schemeClr val="tx1"/>
                </a:solidFill>
                <a:latin typeface="Arial" panose="020B0604020202020204" pitchFamily="34" charset="0"/>
                <a:cs typeface="Arial" panose="020B0604020202020204" pitchFamily="34" charset="0"/>
              </a:rPr>
              <a:t>divomath</a:t>
            </a:r>
            <a:r>
              <a:rPr lang="de-DE" sz="1400" dirty="0">
                <a:solidFill>
                  <a:schemeClr val="tx1"/>
                </a:solidFill>
                <a:latin typeface="Arial" panose="020B0604020202020204" pitchFamily="34" charset="0"/>
                <a:cs typeface="Arial" panose="020B0604020202020204" pitchFamily="34" charset="0"/>
              </a:rPr>
              <a:t>- und PIKAS-Team für das Deutsche Zentrum für Lehrkräftebildung Mathematik (DZLM) konzipiert und kann unter der </a:t>
            </a:r>
            <a:r>
              <a:rPr lang="de-DE" sz="1400" i="1" dirty="0">
                <a:solidFill>
                  <a:schemeClr val="tx1"/>
                </a:solidFill>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solidFill>
                  <a:schemeClr val="tx1"/>
                </a:solidFill>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solidFill>
                  <a:schemeClr val="tx1"/>
                </a:solidFill>
                <a:latin typeface="Arial" panose="020B0604020202020204" pitchFamily="34" charset="0"/>
                <a:cs typeface="Arial" panose="020B0604020202020204" pitchFamily="34" charset="0"/>
              </a:rPr>
              <a:t>Alle Folien und Materialien (z. B. auch einzelne Folie oder Ausschnitte/Abbildungen) können zum Zweck der Aus- und Fortbildung unter der Bedingung heruntergeladen, verändert und genutzt werden, dass alle Quellenangaben erhalten bleiben, </a:t>
            </a:r>
            <a:r>
              <a:rPr lang="de-DE" sz="1400" dirty="0" err="1">
                <a:solidFill>
                  <a:schemeClr val="tx1"/>
                </a:solidFill>
                <a:latin typeface="Arial" panose="020B0604020202020204" pitchFamily="34" charset="0"/>
                <a:cs typeface="Arial" panose="020B0604020202020204" pitchFamily="34" charset="0"/>
              </a:rPr>
              <a:t>divomath</a:t>
            </a:r>
            <a:r>
              <a:rPr lang="de-DE" sz="1400" dirty="0">
                <a:solidFill>
                  <a:schemeClr val="tx1"/>
                </a:solidFill>
                <a:latin typeface="Arial" panose="020B0604020202020204" pitchFamily="34" charset="0"/>
                <a:cs typeface="Arial" panose="020B0604020202020204" pitchFamily="34" charset="0"/>
              </a:rPr>
              <a:t> und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solidFill>
                  <a:schemeClr val="tx1"/>
                </a:solidFill>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solidFill>
                  <a:schemeClr val="tx1"/>
                </a:solidFill>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solidFill>
                  <a:schemeClr val="tx1"/>
                </a:solidFill>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https://pikas.dzlm.de/node/1253</a:t>
            </a:r>
            <a:r>
              <a:rPr lang="de-DE" sz="1400" u="none" dirty="0">
                <a:solidFill>
                  <a:schemeClr val="tx1"/>
                </a:solidFill>
                <a:latin typeface="Arial" panose="020B0604020202020204" pitchFamily="34" charset="0"/>
                <a:cs typeface="Arial" panose="020B0604020202020204" pitchFamily="34" charset="0"/>
              </a:rPr>
              <a:t> sowie auf der nachfolgenden Folie.</a:t>
            </a:r>
          </a:p>
          <a:p>
            <a:pPr marL="285750" marR="0" lvl="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solidFill>
                  <a:schemeClr val="tx1"/>
                </a:solidFill>
                <a:latin typeface="Arial" panose="020B0604020202020204" pitchFamily="34" charset="0"/>
                <a:cs typeface="Arial" panose="020B0604020202020204" pitchFamily="34" charset="0"/>
              </a:rPr>
              <a:t>Dieses Modul ist angereichert durch Material aus den Projekten </a:t>
            </a:r>
            <a:r>
              <a:rPr lang="de-DE"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de-DE" sz="14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MaCo</a:t>
            </a:r>
            <a:r>
              <a:rPr lang="de-DE"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 Mathematik aufholen nach Corona“, „</a:t>
            </a:r>
            <a:r>
              <a:rPr lang="de-DE" sz="14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Mahiko</a:t>
            </a:r>
            <a:r>
              <a:rPr lang="de-DE"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 Mathehilfe kompakt“ </a:t>
            </a:r>
            <a:r>
              <a:rPr lang="de-DE" sz="1400" dirty="0">
                <a:solidFill>
                  <a:schemeClr val="tx1"/>
                </a:solidFill>
                <a:latin typeface="Arial" panose="020B0604020202020204" pitchFamily="34" charset="0"/>
                <a:cs typeface="Arial" panose="020B0604020202020204" pitchFamily="34" charset="0"/>
              </a:rPr>
              <a:t>sowie „</a:t>
            </a:r>
            <a:r>
              <a:rPr lang="de-DE" sz="1400" dirty="0" err="1">
                <a:solidFill>
                  <a:schemeClr val="tx1"/>
                </a:solidFill>
                <a:latin typeface="Arial" panose="020B0604020202020204" pitchFamily="34" charset="0"/>
                <a:cs typeface="Arial" panose="020B0604020202020204" pitchFamily="34" charset="0"/>
              </a:rPr>
              <a:t>SchuMaS</a:t>
            </a:r>
            <a:r>
              <a:rPr lang="de-DE" sz="1400" dirty="0">
                <a:solidFill>
                  <a:schemeClr val="tx1"/>
                </a:solidFill>
                <a:latin typeface="Arial" panose="020B0604020202020204" pitchFamily="34" charset="0"/>
                <a:cs typeface="Arial" panose="020B0604020202020204" pitchFamily="34" charset="0"/>
              </a:rPr>
              <a:t> – Schule macht stark“</a:t>
            </a:r>
            <a:r>
              <a:rPr lang="de-DE" sz="1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de-DE" sz="1400" dirty="0">
              <a:solidFill>
                <a:schemeClr val="tx1"/>
              </a:solidFill>
              <a:latin typeface="Arial" panose="020B0604020202020204" pitchFamily="34" charset="0"/>
              <a:cs typeface="Arial" panose="020B0604020202020204" pitchFamily="34" charset="0"/>
            </a:endParaRP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lang="de-DE" sz="1400" u="none" dirty="0">
              <a:solidFill>
                <a:schemeClr val="tx1"/>
              </a:solidFill>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338914" y="368600"/>
            <a:ext cx="9346012"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454401" y="1282668"/>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cxnSp>
        <p:nvCxnSpPr>
          <p:cNvPr id="6" name="Gerade Verbindung 5">
            <a:extLst>
              <a:ext uri="{FF2B5EF4-FFF2-40B4-BE49-F238E27FC236}">
                <a16:creationId xmlns:a16="http://schemas.microsoft.com/office/drawing/2014/main" id="{137DBF57-28D2-14CD-066D-7E7DA7A9FF67}"/>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Grafik 7">
            <a:extLst>
              <a:ext uri="{FF2B5EF4-FFF2-40B4-BE49-F238E27FC236}">
                <a16:creationId xmlns:a16="http://schemas.microsoft.com/office/drawing/2014/main" id="{5E999FBE-4659-14B7-9846-95FFC158ACC0}"/>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9" name="Grafik 8">
            <a:extLst>
              <a:ext uri="{FF2B5EF4-FFF2-40B4-BE49-F238E27FC236}">
                <a16:creationId xmlns:a16="http://schemas.microsoft.com/office/drawing/2014/main" id="{76805D36-08C6-47E4-5F51-DD4756D1E4FB}"/>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10" name="Grafik 9">
            <a:extLst>
              <a:ext uri="{FF2B5EF4-FFF2-40B4-BE49-F238E27FC236}">
                <a16:creationId xmlns:a16="http://schemas.microsoft.com/office/drawing/2014/main" id="{9611CB8B-F5FC-A5C9-4BC3-703EA989BEB0}"/>
              </a:ext>
            </a:extLst>
          </p:cNvPr>
          <p:cNvPicPr>
            <a:picLocks noChangeAspect="1"/>
          </p:cNvPicPr>
          <p:nvPr userDrawn="1"/>
        </p:nvPicPr>
        <p:blipFill>
          <a:blip r:embed="rId5"/>
          <a:stretch>
            <a:fillRect/>
          </a:stretch>
        </p:blipFill>
        <p:spPr>
          <a:xfrm>
            <a:off x="2852827" y="6099025"/>
            <a:ext cx="1864800" cy="371095"/>
          </a:xfrm>
          <a:prstGeom prst="rect">
            <a:avLst/>
          </a:prstGeom>
        </p:spPr>
      </p:pic>
      <p:pic>
        <p:nvPicPr>
          <p:cNvPr id="11" name="Grafik 10">
            <a:extLst>
              <a:ext uri="{FF2B5EF4-FFF2-40B4-BE49-F238E27FC236}">
                <a16:creationId xmlns:a16="http://schemas.microsoft.com/office/drawing/2014/main" id="{005DD40C-CCA9-7520-9330-45759322B000}"/>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2" name="Grafik 11">
            <a:extLst>
              <a:ext uri="{FF2B5EF4-FFF2-40B4-BE49-F238E27FC236}">
                <a16:creationId xmlns:a16="http://schemas.microsoft.com/office/drawing/2014/main" id="{8494127F-0160-485A-3497-605310BFF36F}"/>
              </a:ext>
            </a:extLst>
          </p:cNvPr>
          <p:cNvPicPr>
            <a:picLocks/>
          </p:cNvPicPr>
          <p:nvPr userDrawn="1"/>
        </p:nvPicPr>
        <p:blipFill>
          <a:blip r:embed="rId7"/>
          <a:stretch>
            <a:fillRect/>
          </a:stretch>
        </p:blipFill>
        <p:spPr>
          <a:xfrm>
            <a:off x="8176743" y="6094072"/>
            <a:ext cx="1435100" cy="381000"/>
          </a:xfrm>
          <a:prstGeom prst="rect">
            <a:avLst/>
          </a:prstGeom>
        </p:spPr>
      </p:pic>
      <p:pic>
        <p:nvPicPr>
          <p:cNvPr id="15" name="Grafik 14">
            <a:extLst>
              <a:ext uri="{FF2B5EF4-FFF2-40B4-BE49-F238E27FC236}">
                <a16:creationId xmlns:a16="http://schemas.microsoft.com/office/drawing/2014/main" id="{7D4F796C-E3FB-EE80-EDB5-2B8659DB3A39}"/>
              </a:ext>
            </a:extLst>
          </p:cNvPr>
          <p:cNvPicPr>
            <a:picLocks noChangeAspect="1"/>
          </p:cNvPicPr>
          <p:nvPr userDrawn="1"/>
        </p:nvPicPr>
        <p:blipFill>
          <a:blip r:embed="rId8"/>
          <a:stretch>
            <a:fillRect/>
          </a:stretch>
        </p:blipFill>
        <p:spPr>
          <a:xfrm>
            <a:off x="340809" y="260618"/>
            <a:ext cx="865741" cy="734400"/>
          </a:xfrm>
          <a:prstGeom prst="rect">
            <a:avLst/>
          </a:prstGeom>
        </p:spPr>
      </p:pic>
    </p:spTree>
    <p:extLst>
      <p:ext uri="{BB962C8B-B14F-4D97-AF65-F5344CB8AC3E}">
        <p14:creationId xmlns:p14="http://schemas.microsoft.com/office/powerpoint/2010/main" val="120087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452324" y="1627430"/>
            <a:ext cx="9631312"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a:t>
            </a:r>
            <a:r>
              <a:rPr lang="de-DE" sz="1400" dirty="0">
                <a:solidFill>
                  <a:schemeClr val="tx1"/>
                </a:solidFill>
                <a:latin typeface="Arial" panose="020B0604020202020204" pitchFamily="34" charset="0"/>
                <a:cs typeface="Arial" panose="020B0604020202020204" pitchFamily="34" charset="0"/>
              </a:rPr>
              <a:t>entsprechende PIKAS-Seite, von </a:t>
            </a:r>
            <a:r>
              <a:rPr lang="de-DE" sz="1400" dirty="0">
                <a:latin typeface="Arial" panose="020B0604020202020204" pitchFamily="34" charset="0"/>
                <a:cs typeface="Arial" panose="020B0604020202020204" pitchFamily="34" charset="0"/>
              </a:rPr>
              <a:t>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/2455“)</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/2455“).</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/2455“).</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476074" y="368600"/>
            <a:ext cx="9346012"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Rechteck 12">
            <a:extLst>
              <a:ext uri="{FF2B5EF4-FFF2-40B4-BE49-F238E27FC236}">
                <a16:creationId xmlns:a16="http://schemas.microsoft.com/office/drawing/2014/main" id="{D72DC8A8-2466-6084-3516-7419FC0297B3}"/>
              </a:ext>
            </a:extLst>
          </p:cNvPr>
          <p:cNvSpPr/>
          <p:nvPr userDrawn="1"/>
        </p:nvSpPr>
        <p:spPr>
          <a:xfrm>
            <a:off x="7222603" y="39948"/>
            <a:ext cx="499299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Textfeld 1">
            <a:extLst>
              <a:ext uri="{FF2B5EF4-FFF2-40B4-BE49-F238E27FC236}">
                <a16:creationId xmlns:a16="http://schemas.microsoft.com/office/drawing/2014/main" id="{37052136-00D4-9706-133D-01670904B126}"/>
              </a:ext>
            </a:extLst>
          </p:cNvPr>
          <p:cNvSpPr txBox="1"/>
          <p:nvPr userDrawn="1"/>
        </p:nvSpPr>
        <p:spPr>
          <a:xfrm>
            <a:off x="1454401" y="1282668"/>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pic>
        <p:nvPicPr>
          <p:cNvPr id="4" name="Grafik 3">
            <a:extLst>
              <a:ext uri="{FF2B5EF4-FFF2-40B4-BE49-F238E27FC236}">
                <a16:creationId xmlns:a16="http://schemas.microsoft.com/office/drawing/2014/main" id="{E6A9C0D9-6910-BBEB-27D3-11731B1D0558}"/>
              </a:ext>
            </a:extLst>
          </p:cNvPr>
          <p:cNvPicPr>
            <a:picLocks noChangeAspect="1"/>
          </p:cNvPicPr>
          <p:nvPr userDrawn="1"/>
        </p:nvPicPr>
        <p:blipFill>
          <a:blip r:embed="rId2"/>
          <a:stretch>
            <a:fillRect/>
          </a:stretch>
        </p:blipFill>
        <p:spPr>
          <a:xfrm>
            <a:off x="340809" y="260618"/>
            <a:ext cx="865741" cy="734400"/>
          </a:xfrm>
          <a:prstGeom prst="rect">
            <a:avLst/>
          </a:prstGeom>
        </p:spPr>
      </p:pic>
      <p:pic>
        <p:nvPicPr>
          <p:cNvPr id="5" name="Grafik 4">
            <a:extLst>
              <a:ext uri="{FF2B5EF4-FFF2-40B4-BE49-F238E27FC236}">
                <a16:creationId xmlns:a16="http://schemas.microsoft.com/office/drawing/2014/main" id="{A5847F40-6E76-97C7-A6DA-738654F6BDC6}"/>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9E42CF9B-E6DC-04BE-6907-5DD2CB4D9316}"/>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8" name="Grafik 7">
            <a:extLst>
              <a:ext uri="{FF2B5EF4-FFF2-40B4-BE49-F238E27FC236}">
                <a16:creationId xmlns:a16="http://schemas.microsoft.com/office/drawing/2014/main" id="{A4EA94BC-A4A5-16A5-BFF1-9656B30DE54D}"/>
              </a:ext>
            </a:extLst>
          </p:cNvPr>
          <p:cNvPicPr>
            <a:picLocks noChangeAspect="1"/>
          </p:cNvPicPr>
          <p:nvPr userDrawn="1"/>
        </p:nvPicPr>
        <p:blipFill>
          <a:blip r:embed="rId5"/>
          <a:stretch>
            <a:fillRect/>
          </a:stretch>
        </p:blipFill>
        <p:spPr>
          <a:xfrm>
            <a:off x="2852827" y="6099025"/>
            <a:ext cx="1864800" cy="371095"/>
          </a:xfrm>
          <a:prstGeom prst="rect">
            <a:avLst/>
          </a:prstGeom>
        </p:spPr>
      </p:pic>
      <p:pic>
        <p:nvPicPr>
          <p:cNvPr id="10" name="Grafik 9">
            <a:extLst>
              <a:ext uri="{FF2B5EF4-FFF2-40B4-BE49-F238E27FC236}">
                <a16:creationId xmlns:a16="http://schemas.microsoft.com/office/drawing/2014/main" id="{EE979754-6E8E-D306-6076-9EAD613390A5}"/>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1" name="Grafik 10">
            <a:extLst>
              <a:ext uri="{FF2B5EF4-FFF2-40B4-BE49-F238E27FC236}">
                <a16:creationId xmlns:a16="http://schemas.microsoft.com/office/drawing/2014/main" id="{29550BCD-946D-EBC6-4B07-1067E371274F}"/>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346695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524000" y="1534179"/>
            <a:ext cx="9144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524000" y="3602039"/>
            <a:ext cx="9144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524000" y="4321846"/>
            <a:ext cx="9144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93954" y="3550359"/>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EEA85FCE-E765-8C36-087D-A16567061152}"/>
              </a:ext>
            </a:extLst>
          </p:cNvPr>
          <p:cNvPicPr>
            <a:picLocks noChangeAspect="1"/>
          </p:cNvPicPr>
          <p:nvPr userDrawn="1"/>
        </p:nvPicPr>
        <p:blipFill>
          <a:blip r:embed="rId2"/>
          <a:stretch>
            <a:fillRect/>
          </a:stretch>
        </p:blipFill>
        <p:spPr>
          <a:xfrm>
            <a:off x="325376" y="103044"/>
            <a:ext cx="3070800" cy="1160340"/>
          </a:xfrm>
          <a:prstGeom prst="rect">
            <a:avLst/>
          </a:prstGeom>
        </p:spPr>
      </p:pic>
      <p:pic>
        <p:nvPicPr>
          <p:cNvPr id="5" name="Grafik 4">
            <a:extLst>
              <a:ext uri="{FF2B5EF4-FFF2-40B4-BE49-F238E27FC236}">
                <a16:creationId xmlns:a16="http://schemas.microsoft.com/office/drawing/2014/main" id="{6BB51E3C-4DC4-CCE6-7B25-32C6BDDD5D00}"/>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15731008-DEF7-25CA-2339-87E7D15F3510}"/>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7" name="Grafik 6">
            <a:extLst>
              <a:ext uri="{FF2B5EF4-FFF2-40B4-BE49-F238E27FC236}">
                <a16:creationId xmlns:a16="http://schemas.microsoft.com/office/drawing/2014/main" id="{97DFB26F-61C2-022F-A4B3-62FB9A4DF2F5}"/>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8" name="Gerade Verbindung 7">
            <a:extLst>
              <a:ext uri="{FF2B5EF4-FFF2-40B4-BE49-F238E27FC236}">
                <a16:creationId xmlns:a16="http://schemas.microsoft.com/office/drawing/2014/main" id="{A9C13DB4-9CE4-2FF7-966C-E3D2B6ECF559}"/>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4BAD0257-0A03-8940-D744-03FA58DF9941}"/>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0" name="Grafik 9">
            <a:extLst>
              <a:ext uri="{FF2B5EF4-FFF2-40B4-BE49-F238E27FC236}">
                <a16:creationId xmlns:a16="http://schemas.microsoft.com/office/drawing/2014/main" id="{70802A97-6D00-797D-3A00-15E65B3586F3}"/>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145319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461897" y="1278082"/>
          <a:ext cx="9346012" cy="4897746"/>
        </p:xfrm>
        <a:graphic>
          <a:graphicData uri="http://schemas.openxmlformats.org/drawingml/2006/table">
            <a:tbl>
              <a:tblPr firstRow="1" bandRow="1">
                <a:tableStyleId>{5C22544A-7EE6-4342-B048-85BDC9FD1C3A}</a:tableStyleId>
              </a:tblPr>
              <a:tblGrid>
                <a:gridCol w="1454924">
                  <a:extLst>
                    <a:ext uri="{9D8B030D-6E8A-4147-A177-3AD203B41FA5}">
                      <a16:colId xmlns:a16="http://schemas.microsoft.com/office/drawing/2014/main" val="2451071188"/>
                    </a:ext>
                  </a:extLst>
                </a:gridCol>
                <a:gridCol w="5509549">
                  <a:extLst>
                    <a:ext uri="{9D8B030D-6E8A-4147-A177-3AD203B41FA5}">
                      <a16:colId xmlns:a16="http://schemas.microsoft.com/office/drawing/2014/main" val="4131643764"/>
                    </a:ext>
                  </a:extLst>
                </a:gridCol>
                <a:gridCol w="2381539">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388337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461898" y="1146656"/>
            <a:ext cx="9346012"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415073FF-4F31-AB9C-984D-1446BC2AF058}"/>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163223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DE32EA3A-2249-E7C3-1B78-1AC62E625294}"/>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205577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3DF815EC-F209-99CB-5692-B0B127BA70C4}"/>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336201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2351088" y="5380414"/>
            <a:ext cx="85852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2351088" y="1660385"/>
            <a:ext cx="85852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504429" y="1707437"/>
            <a:ext cx="6336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08F099F1-EC36-37CC-B6AE-50F445FDF12F}"/>
              </a:ext>
            </a:extLst>
          </p:cNvPr>
          <p:cNvPicPr>
            <a:picLocks noChangeAspect="1"/>
          </p:cNvPicPr>
          <p:nvPr userDrawn="1"/>
        </p:nvPicPr>
        <p:blipFill>
          <a:blip r:embed="rId3"/>
          <a:stretch>
            <a:fillRect/>
          </a:stretch>
        </p:blipFill>
        <p:spPr>
          <a:xfrm>
            <a:off x="340809" y="260618"/>
            <a:ext cx="865741" cy="734400"/>
          </a:xfrm>
          <a:prstGeom prst="rect">
            <a:avLst/>
          </a:prstGeom>
        </p:spPr>
      </p:pic>
    </p:spTree>
    <p:extLst>
      <p:ext uri="{BB962C8B-B14F-4D97-AF65-F5344CB8AC3E}">
        <p14:creationId xmlns:p14="http://schemas.microsoft.com/office/powerpoint/2010/main" val="2542885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D48B734-D6C0-8C7E-2E66-00C5132D6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1C4540A-7414-6CC4-319D-8B32A071F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9D9207B-2CEA-3227-F612-5E56DFB0B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90EA5-2F02-F44C-AD9F-4D005C64D552}" type="datetimeFigureOut">
              <a:rPr lang="de-DE" smtClean="0"/>
              <a:t>22.05.24</a:t>
            </a:fld>
            <a:endParaRPr lang="de-DE"/>
          </a:p>
        </p:txBody>
      </p:sp>
      <p:sp>
        <p:nvSpPr>
          <p:cNvPr id="5" name="Fußzeilenplatzhalter 4">
            <a:extLst>
              <a:ext uri="{FF2B5EF4-FFF2-40B4-BE49-F238E27FC236}">
                <a16:creationId xmlns:a16="http://schemas.microsoft.com/office/drawing/2014/main" id="{193169F6-D052-E2B7-C494-5778C946CB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97620BF-EE33-8F7D-79C3-48D124432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204D8-9AB0-AD4D-A54D-BB5FB4F2A927}" type="slidenum">
              <a:rPr lang="de-DE" smtClean="0"/>
              <a:t>‹Nr.›</a:t>
            </a:fld>
            <a:endParaRPr lang="de-DE"/>
          </a:p>
        </p:txBody>
      </p:sp>
    </p:spTree>
    <p:extLst>
      <p:ext uri="{BB962C8B-B14F-4D97-AF65-F5344CB8AC3E}">
        <p14:creationId xmlns:p14="http://schemas.microsoft.com/office/powerpoint/2010/main" val="3870868913"/>
      </p:ext>
    </p:extLst>
  </p:cSld>
  <p:clrMap bg1="lt1" tx1="dk1" bg2="lt2" tx2="dk2" accent1="accent1" accent2="accent2" accent3="accent3" accent4="accent4" accent5="accent5" accent6="accent6" hlink="hlink" folHlink="folHlink"/>
  <p:sldLayoutIdLst>
    <p:sldLayoutId id="2147483719" r:id="rId1"/>
    <p:sldLayoutId id="2147483739" r:id="rId2"/>
    <p:sldLayoutId id="2147483722" r:id="rId3"/>
    <p:sldLayoutId id="2147483720" r:id="rId4"/>
    <p:sldLayoutId id="2147483721"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2.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5.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8.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divomath-nrw.de/"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dzlm.de/kalender/online-seminarreihe-f%C3%BCr-alle-schulen-nrw-0" TargetMode="Externa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maco.dzlm.de/node/52" TargetMode="External"/><Relationship Id="rId3" Type="http://schemas.openxmlformats.org/officeDocument/2006/relationships/hyperlink" Target="https://doi.org/10.37626/GA9783959872041.0" TargetMode="External"/><Relationship Id="rId7" Type="http://schemas.openxmlformats.org/officeDocument/2006/relationships/hyperlink" Target="https://app.divomath-nrw.de/"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doi.org/10.3389/feduc.2022.969212" TargetMode="External"/><Relationship Id="rId5" Type="http://schemas.openxmlformats.org/officeDocument/2006/relationships/hyperlink" Target="https://sima.dzlm.de/unterricht/unterrichtsmaterialien-sekundarstufe" TargetMode="External"/><Relationship Id="rId4" Type="http://schemas.openxmlformats.org/officeDocument/2006/relationships/hyperlink" Target="https://doi.org/10.1007/s11858-020-01206-1" TargetMode="External"/><Relationship Id="rId9" Type="http://schemas.openxmlformats.org/officeDocument/2006/relationships/hyperlink" Target="https://pikas.dzlm.de/node/1814"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4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4D9C9AA-DBBA-AB32-319B-1B3CD8D0389D}"/>
              </a:ext>
            </a:extLst>
          </p:cNvPr>
          <p:cNvSpPr>
            <a:spLocks noGrp="1"/>
          </p:cNvSpPr>
          <p:nvPr>
            <p:ph type="subTitle" idx="1"/>
          </p:nvPr>
        </p:nvSpPr>
        <p:spPr>
          <a:xfrm>
            <a:off x="325376" y="4115846"/>
            <a:ext cx="11464843" cy="1331585"/>
          </a:xfrm>
        </p:spPr>
        <p:txBody>
          <a:bodyPr/>
          <a:lstStyle/>
          <a:p>
            <a:r>
              <a:rPr lang="de-DE" sz="2400" kern="0" dirty="0" err="1">
                <a:latin typeface="Calibri Light" panose="020F0302020204030204" pitchFamily="34" charset="0"/>
                <a:cs typeface="Calibri Light" panose="020F0302020204030204" pitchFamily="34" charset="0"/>
              </a:rPr>
              <a:t>V</a:t>
            </a:r>
            <a:r>
              <a:rPr lang="de-DE" sz="2400" kern="0" dirty="0" err="1">
                <a:effectLst/>
                <a:latin typeface="Calibri Light" panose="020F0302020204030204" pitchFamily="34" charset="0"/>
                <a:cs typeface="Calibri Light" panose="020F0302020204030204" pitchFamily="34" charset="0"/>
              </a:rPr>
              <a:t>erstehensorientierter</a:t>
            </a:r>
            <a:r>
              <a:rPr lang="de-DE" sz="2400" kern="0" dirty="0">
                <a:effectLst/>
                <a:latin typeface="Calibri Light" panose="020F0302020204030204" pitchFamily="34" charset="0"/>
                <a:cs typeface="Calibri Light" panose="020F0302020204030204" pitchFamily="34" charset="0"/>
              </a:rPr>
              <a:t> Aufbau des Multiplikationsverständnisses</a:t>
            </a:r>
            <a:endParaRPr lang="de-DE" sz="2000" dirty="0"/>
          </a:p>
          <a:p>
            <a:endParaRPr lang="de-DE" dirty="0"/>
          </a:p>
        </p:txBody>
      </p:sp>
      <p:pic>
        <p:nvPicPr>
          <p:cNvPr id="9" name="Grafik 8">
            <a:extLst>
              <a:ext uri="{FF2B5EF4-FFF2-40B4-BE49-F238E27FC236}">
                <a16:creationId xmlns:a16="http://schemas.microsoft.com/office/drawing/2014/main" id="{A1558628-2480-7EAA-9FC9-F2A9AACE4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186" y="4781638"/>
            <a:ext cx="3363628" cy="908895"/>
          </a:xfrm>
          <a:prstGeom prst="rect">
            <a:avLst/>
          </a:prstGeom>
        </p:spPr>
      </p:pic>
      <p:sp>
        <p:nvSpPr>
          <p:cNvPr id="8" name="Titel 7">
            <a:extLst>
              <a:ext uri="{FF2B5EF4-FFF2-40B4-BE49-F238E27FC236}">
                <a16:creationId xmlns:a16="http://schemas.microsoft.com/office/drawing/2014/main" id="{1039F693-C5C1-F2BF-F65C-CD12710D796C}"/>
              </a:ext>
            </a:extLst>
          </p:cNvPr>
          <p:cNvSpPr>
            <a:spLocks noGrp="1"/>
          </p:cNvSpPr>
          <p:nvPr>
            <p:ph type="ctrTitle"/>
          </p:nvPr>
        </p:nvSpPr>
        <p:spPr/>
        <p:txBody>
          <a:bodyPr/>
          <a:lstStyle/>
          <a:p>
            <a:r>
              <a:rPr lang="de-DE" dirty="0"/>
              <a:t>Mit </a:t>
            </a:r>
            <a:r>
              <a:rPr lang="de-DE" dirty="0" err="1"/>
              <a:t>divomath</a:t>
            </a:r>
            <a:r>
              <a:rPr lang="de-DE" dirty="0"/>
              <a:t> digital gestützt unterrichten</a:t>
            </a:r>
          </a:p>
        </p:txBody>
      </p:sp>
    </p:spTree>
    <p:extLst>
      <p:ext uri="{BB962C8B-B14F-4D97-AF65-F5344CB8AC3E}">
        <p14:creationId xmlns:p14="http://schemas.microsoft.com/office/powerpoint/2010/main" val="2339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C6506-F9C3-B640-BF94-46AD96A01DF4}"/>
              </a:ext>
            </a:extLst>
          </p:cNvPr>
          <p:cNvSpPr>
            <a:spLocks noGrp="1"/>
          </p:cNvSpPr>
          <p:nvPr>
            <p:ph type="title"/>
          </p:nvPr>
        </p:nvSpPr>
        <p:spPr/>
        <p:txBody>
          <a:bodyPr>
            <a:normAutofit/>
          </a:bodyPr>
          <a:lstStyle/>
          <a:p>
            <a:r>
              <a:rPr lang="de-DE" sz="2400" dirty="0">
                <a:solidFill>
                  <a:srgbClr val="327A86"/>
                </a:solidFill>
                <a:ea typeface="ＭＳ Ｐゴシック" charset="-128"/>
              </a:rPr>
              <a:t>Ebene 3: </a:t>
            </a:r>
            <a:r>
              <a:rPr lang="de-DE" sz="2400" dirty="0">
                <a:solidFill>
                  <a:schemeClr val="tx1"/>
                </a:solidFill>
              </a:rPr>
              <a:t>Einfache Aufgaben zum Ableiten nutzen</a:t>
            </a:r>
          </a:p>
        </p:txBody>
      </p:sp>
      <p:pic>
        <p:nvPicPr>
          <p:cNvPr id="14" name="Grafik 13">
            <a:extLst>
              <a:ext uri="{FF2B5EF4-FFF2-40B4-BE49-F238E27FC236}">
                <a16:creationId xmlns:a16="http://schemas.microsoft.com/office/drawing/2014/main" id="{79EDE7D0-30A5-9767-7CD3-50AC7984AD70}"/>
              </a:ext>
            </a:extLst>
          </p:cNvPr>
          <p:cNvPicPr>
            <a:picLocks noChangeAspect="1"/>
          </p:cNvPicPr>
          <p:nvPr/>
        </p:nvPicPr>
        <p:blipFill>
          <a:blip r:embed="rId3"/>
          <a:stretch>
            <a:fillRect/>
          </a:stretch>
        </p:blipFill>
        <p:spPr>
          <a:xfrm>
            <a:off x="6733078" y="2364078"/>
            <a:ext cx="5260802" cy="2903099"/>
          </a:xfrm>
          <a:prstGeom prst="rect">
            <a:avLst/>
          </a:prstGeom>
        </p:spPr>
      </p:pic>
      <p:pic>
        <p:nvPicPr>
          <p:cNvPr id="5" name="Grafik 4">
            <a:extLst>
              <a:ext uri="{FF2B5EF4-FFF2-40B4-BE49-F238E27FC236}">
                <a16:creationId xmlns:a16="http://schemas.microsoft.com/office/drawing/2014/main" id="{0512C871-F4D3-8957-D173-80FB697B012D}"/>
              </a:ext>
            </a:extLst>
          </p:cNvPr>
          <p:cNvPicPr>
            <a:picLocks noChangeAspect="1"/>
          </p:cNvPicPr>
          <p:nvPr/>
        </p:nvPicPr>
        <p:blipFill>
          <a:blip r:embed="rId4"/>
          <a:stretch>
            <a:fillRect/>
          </a:stretch>
        </p:blipFill>
        <p:spPr>
          <a:xfrm>
            <a:off x="972542" y="3931324"/>
            <a:ext cx="6199160" cy="2114631"/>
          </a:xfrm>
          <a:prstGeom prst="rect">
            <a:avLst/>
          </a:prstGeom>
        </p:spPr>
      </p:pic>
      <p:sp>
        <p:nvSpPr>
          <p:cNvPr id="15" name="Abgerundete rechteckige Legende 14">
            <a:extLst>
              <a:ext uri="{FF2B5EF4-FFF2-40B4-BE49-F238E27FC236}">
                <a16:creationId xmlns:a16="http://schemas.microsoft.com/office/drawing/2014/main" id="{DC6520E8-D66C-9189-C82A-AF3DBD834ED1}"/>
              </a:ext>
            </a:extLst>
          </p:cNvPr>
          <p:cNvSpPr/>
          <p:nvPr/>
        </p:nvSpPr>
        <p:spPr bwMode="auto">
          <a:xfrm>
            <a:off x="8291747" y="1282928"/>
            <a:ext cx="3068511" cy="822576"/>
          </a:xfrm>
          <a:prstGeom prst="wedgeRoundRectCallout">
            <a:avLst>
              <a:gd name="adj1" fmla="val 55163"/>
              <a:gd name="adj2" fmla="val 111918"/>
              <a:gd name="adj3" fmla="val 16667"/>
            </a:avLst>
          </a:prstGeom>
          <a:solidFill>
            <a:srgbClr val="9FD4DC"/>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Welche Nachbaraufgabe hilft dir die Aufgabe zu lösen?</a:t>
            </a:r>
          </a:p>
        </p:txBody>
      </p:sp>
      <p:sp>
        <p:nvSpPr>
          <p:cNvPr id="8" name="Textfeld 7">
            <a:extLst>
              <a:ext uri="{FF2B5EF4-FFF2-40B4-BE49-F238E27FC236}">
                <a16:creationId xmlns:a16="http://schemas.microsoft.com/office/drawing/2014/main" id="{4EA0BE67-0B18-7370-A692-322B4A2E23D3}"/>
              </a:ext>
            </a:extLst>
          </p:cNvPr>
          <p:cNvSpPr txBox="1"/>
          <p:nvPr/>
        </p:nvSpPr>
        <p:spPr>
          <a:xfrm>
            <a:off x="501772" y="1199507"/>
            <a:ext cx="5122403" cy="1354217"/>
          </a:xfrm>
          <a:prstGeom prst="rect">
            <a:avLst/>
          </a:prstGeom>
          <a:noFill/>
        </p:spPr>
        <p:txBody>
          <a:bodyPr wrap="square">
            <a:spAutoFit/>
          </a:bodyPr>
          <a:lstStyle/>
          <a:p>
            <a:pPr marL="101700" indent="-342900" eaLnBrk="0" hangingPunct="0">
              <a:spcBef>
                <a:spcPts val="400"/>
              </a:spcBef>
              <a:spcAft>
                <a:spcPct val="0"/>
              </a:spcAft>
              <a:buFont typeface="Wingdings" pitchFamily="2" charset="2"/>
              <a:buChar char="§"/>
            </a:pPr>
            <a:r>
              <a:rPr lang="de-DE" dirty="0">
                <a:latin typeface="Arial" panose="020B0604020202020204" pitchFamily="34" charset="0"/>
                <a:ea typeface="ＭＳ Ｐゴシック" charset="-128"/>
                <a:cs typeface="Arial" panose="020B0604020202020204" pitchFamily="34" charset="0"/>
              </a:rPr>
              <a:t>Zusammenhänge zwischen den Malreihen </a:t>
            </a:r>
          </a:p>
          <a:p>
            <a:pPr marL="101700" indent="-342900" eaLnBrk="0" hangingPunct="0">
              <a:spcBef>
                <a:spcPts val="400"/>
              </a:spcBef>
              <a:spcAft>
                <a:spcPct val="0"/>
              </a:spcAft>
              <a:buFont typeface="Wingdings" pitchFamily="2" charset="2"/>
              <a:buChar char="§"/>
            </a:pPr>
            <a:r>
              <a:rPr lang="de-DE" dirty="0">
                <a:latin typeface="Arial" panose="020B0604020202020204" pitchFamily="34" charset="0"/>
                <a:ea typeface="ＭＳ Ｐゴシック" charset="-128"/>
                <a:cs typeface="Arial" panose="020B0604020202020204" pitchFamily="34" charset="0"/>
              </a:rPr>
              <a:t>Tauschaufgaben</a:t>
            </a:r>
          </a:p>
          <a:p>
            <a:pPr marL="101700" indent="-342900" eaLnBrk="0" hangingPunct="0">
              <a:spcBef>
                <a:spcPts val="400"/>
              </a:spcBef>
              <a:spcAft>
                <a:spcPct val="0"/>
              </a:spcAft>
              <a:buFont typeface="Wingdings" pitchFamily="2" charset="2"/>
              <a:buChar char="§"/>
            </a:pPr>
            <a:r>
              <a:rPr lang="de-DE" dirty="0">
                <a:latin typeface="Arial" panose="020B0604020202020204" pitchFamily="34" charset="0"/>
                <a:ea typeface="ＭＳ Ｐゴシック" charset="-128"/>
                <a:cs typeface="Arial" panose="020B0604020202020204" pitchFamily="34" charset="0"/>
              </a:rPr>
              <a:t>Nachbaraufgaben</a:t>
            </a:r>
          </a:p>
          <a:p>
            <a:pPr marL="101700" indent="-342900" eaLnBrk="0" hangingPunct="0">
              <a:spcBef>
                <a:spcPts val="400"/>
              </a:spcBef>
              <a:spcAft>
                <a:spcPct val="0"/>
              </a:spcAft>
              <a:buFont typeface="Wingdings" pitchFamily="2" charset="2"/>
              <a:buChar char="§"/>
            </a:pPr>
            <a:r>
              <a:rPr lang="de-DE" dirty="0">
                <a:latin typeface="Arial" panose="020B0604020202020204" pitchFamily="34" charset="0"/>
                <a:ea typeface="ＭＳ Ｐゴシック" charset="-128"/>
                <a:cs typeface="Arial" panose="020B0604020202020204" pitchFamily="34" charset="0"/>
              </a:rPr>
              <a:t>Ableiten aus mehreren einfachen Aufgaben</a:t>
            </a:r>
          </a:p>
        </p:txBody>
      </p:sp>
      <p:sp>
        <p:nvSpPr>
          <p:cNvPr id="12" name="Abgerundete rechteckige Legende 11">
            <a:extLst>
              <a:ext uri="{FF2B5EF4-FFF2-40B4-BE49-F238E27FC236}">
                <a16:creationId xmlns:a16="http://schemas.microsoft.com/office/drawing/2014/main" id="{2F7B4A53-FEE1-2347-A37B-C2442BF0F09E}"/>
              </a:ext>
            </a:extLst>
          </p:cNvPr>
          <p:cNvSpPr/>
          <p:nvPr/>
        </p:nvSpPr>
        <p:spPr bwMode="auto">
          <a:xfrm>
            <a:off x="972542" y="3143441"/>
            <a:ext cx="2603055" cy="977529"/>
          </a:xfrm>
          <a:prstGeom prst="wedgeRoundRectCallout">
            <a:avLst>
              <a:gd name="adj1" fmla="val -67074"/>
              <a:gd name="adj2" fmla="val -78296"/>
              <a:gd name="adj3" fmla="val 16667"/>
            </a:avLst>
          </a:prstGeom>
          <a:solidFill>
            <a:srgbClr val="9ED4DC"/>
          </a:solidFill>
          <a:ln>
            <a:solidFill>
              <a:srgbClr val="9ED4DC"/>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de-DE" sz="1600" dirty="0">
                <a:solidFill>
                  <a:schemeClr val="tx1"/>
                </a:solidFill>
                <a:latin typeface="Arial" panose="020B0604020202020204" pitchFamily="34" charset="0"/>
                <a:cs typeface="Arial" panose="020B0604020202020204" pitchFamily="34" charset="0"/>
              </a:rPr>
              <a:t>8 mal 7, das sind </a:t>
            </a:r>
          </a:p>
          <a:p>
            <a:pPr algn="ctr" eaLnBrk="0" fontAlgn="base" hangingPunct="0">
              <a:spcBef>
                <a:spcPct val="0"/>
              </a:spcBef>
              <a:spcAft>
                <a:spcPct val="0"/>
              </a:spcAft>
            </a:pPr>
            <a:r>
              <a:rPr lang="de-DE" sz="1600" b="1" dirty="0">
                <a:solidFill>
                  <a:schemeClr val="tx1"/>
                </a:solidFill>
                <a:latin typeface="Arial" panose="020B0604020202020204" pitchFamily="34" charset="0"/>
                <a:cs typeface="Arial" panose="020B0604020202020204" pitchFamily="34" charset="0"/>
              </a:rPr>
              <a:t>8 Zweier</a:t>
            </a:r>
            <a:r>
              <a:rPr lang="de-DE" sz="1600" dirty="0">
                <a:solidFill>
                  <a:schemeClr val="tx1"/>
                </a:solidFill>
                <a:latin typeface="Arial" panose="020B0604020202020204" pitchFamily="34" charset="0"/>
                <a:cs typeface="Arial" panose="020B0604020202020204" pitchFamily="34" charset="0"/>
              </a:rPr>
              <a:t>, also 16, </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und </a:t>
            </a:r>
            <a:r>
              <a:rPr lang="de-DE" sz="1600" b="1" dirty="0">
                <a:solidFill>
                  <a:schemeClr val="tx1"/>
                </a:solidFill>
                <a:latin typeface="Arial" panose="020B0604020202020204" pitchFamily="34" charset="0"/>
                <a:cs typeface="Arial" panose="020B0604020202020204" pitchFamily="34" charset="0"/>
              </a:rPr>
              <a:t>8 Fünfer</a:t>
            </a:r>
            <a:r>
              <a:rPr lang="de-DE" sz="1600" dirty="0">
                <a:solidFill>
                  <a:schemeClr val="tx1"/>
                </a:solidFill>
                <a:latin typeface="Arial" panose="020B0604020202020204" pitchFamily="34" charset="0"/>
                <a:cs typeface="Arial" panose="020B0604020202020204" pitchFamily="34" charset="0"/>
              </a:rPr>
              <a:t>, also 40.</a:t>
            </a:r>
          </a:p>
        </p:txBody>
      </p:sp>
      <p:sp>
        <p:nvSpPr>
          <p:cNvPr id="3" name="Textfeld 2">
            <a:extLst>
              <a:ext uri="{FF2B5EF4-FFF2-40B4-BE49-F238E27FC236}">
                <a16:creationId xmlns:a16="http://schemas.microsoft.com/office/drawing/2014/main" id="{5DC44E6C-6EC9-29D0-37C1-EE4898F60F7B}"/>
              </a:ext>
            </a:extLst>
          </p:cNvPr>
          <p:cNvSpPr txBox="1"/>
          <p:nvPr/>
        </p:nvSpPr>
        <p:spPr>
          <a:xfrm>
            <a:off x="10302240" y="-960120"/>
            <a:ext cx="184731" cy="369332"/>
          </a:xfrm>
          <a:prstGeom prst="rect">
            <a:avLst/>
          </a:prstGeom>
          <a:noFill/>
        </p:spPr>
        <p:txBody>
          <a:bodyPr wrap="none" rtlCol="0">
            <a:spAutoFit/>
          </a:bodyPr>
          <a:lstStyle/>
          <a:p>
            <a:endParaRPr lang="de-DE" dirty="0"/>
          </a:p>
        </p:txBody>
      </p:sp>
      <p:sp>
        <p:nvSpPr>
          <p:cNvPr id="4" name="Textplatzhalter 2">
            <a:extLst>
              <a:ext uri="{FF2B5EF4-FFF2-40B4-BE49-F238E27FC236}">
                <a16:creationId xmlns:a16="http://schemas.microsoft.com/office/drawing/2014/main" id="{F91D7007-6CF5-6E27-9C95-41F4D3CBD47E}"/>
              </a:ext>
            </a:extLst>
          </p:cNvPr>
          <p:cNvSpPr txBox="1">
            <a:spLocks/>
          </p:cNvSpPr>
          <p:nvPr/>
        </p:nvSpPr>
        <p:spPr>
          <a:xfrm>
            <a:off x="8978901" y="5900746"/>
            <a:ext cx="3231414" cy="445628"/>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dirty="0">
                <a:solidFill>
                  <a:schemeClr val="bg1">
                    <a:lumMod val="65000"/>
                  </a:schemeClr>
                </a:solidFill>
              </a:rPr>
              <a:t>(</a:t>
            </a:r>
            <a:r>
              <a:rPr lang="de-DE" sz="1050" dirty="0" err="1">
                <a:solidFill>
                  <a:schemeClr val="bg1">
                    <a:lumMod val="65000"/>
                  </a:schemeClr>
                </a:solidFill>
                <a:latin typeface="Arial" panose="020B0604020202020204" pitchFamily="34" charset="0"/>
                <a:cs typeface="Arial" panose="020B0604020202020204" pitchFamily="34" charset="0"/>
              </a:rPr>
              <a:t>SchuMaS</a:t>
            </a:r>
            <a:r>
              <a:rPr lang="de-DE" sz="1050" dirty="0">
                <a:solidFill>
                  <a:schemeClr val="bg1">
                    <a:lumMod val="65000"/>
                  </a:schemeClr>
                </a:solidFill>
                <a:latin typeface="Arial" panose="020B0604020202020204" pitchFamily="34" charset="0"/>
                <a:cs typeface="Arial" panose="020B0604020202020204" pitchFamily="34" charset="0"/>
              </a:rPr>
              <a:t>-Team https://</a:t>
            </a:r>
            <a:r>
              <a:rPr lang="de-DE" sz="1050" dirty="0" err="1">
                <a:solidFill>
                  <a:schemeClr val="bg1">
                    <a:lumMod val="65000"/>
                  </a:schemeClr>
                </a:solidFill>
                <a:latin typeface="Arial" panose="020B0604020202020204" pitchFamily="34" charset="0"/>
                <a:cs typeface="Arial" panose="020B0604020202020204" pitchFamily="34" charset="0"/>
              </a:rPr>
              <a:t>pikas.dzlm.de</a:t>
            </a:r>
            <a:r>
              <a:rPr lang="de-DE" sz="1050" dirty="0">
                <a:solidFill>
                  <a:schemeClr val="bg1">
                    <a:lumMod val="65000"/>
                  </a:schemeClr>
                </a:solidFill>
                <a:latin typeface="Arial" panose="020B0604020202020204" pitchFamily="34" charset="0"/>
                <a:cs typeface="Arial" panose="020B0604020202020204" pitchFamily="34" charset="0"/>
              </a:rPr>
              <a:t>/</a:t>
            </a:r>
            <a:r>
              <a:rPr lang="de-DE" sz="1050" dirty="0" err="1">
                <a:solidFill>
                  <a:schemeClr val="bg1">
                    <a:lumMod val="65000"/>
                  </a:schemeClr>
                </a:solidFill>
                <a:latin typeface="Arial" panose="020B0604020202020204" pitchFamily="34" charset="0"/>
                <a:cs typeface="Arial" panose="020B0604020202020204" pitchFamily="34" charset="0"/>
              </a:rPr>
              <a:t>node</a:t>
            </a:r>
            <a:r>
              <a:rPr lang="de-DE" sz="1050" dirty="0">
                <a:solidFill>
                  <a:schemeClr val="bg1">
                    <a:lumMod val="65000"/>
                  </a:schemeClr>
                </a:solidFill>
                <a:latin typeface="Arial" panose="020B0604020202020204" pitchFamily="34" charset="0"/>
                <a:cs typeface="Arial" panose="020B0604020202020204" pitchFamily="34" charset="0"/>
              </a:rPr>
              <a:t>/1814</a:t>
            </a:r>
            <a:r>
              <a:rPr lang="de-DE" sz="1050" dirty="0">
                <a:solidFill>
                  <a:schemeClr val="bg1">
                    <a:lumMod val="65000"/>
                  </a:schemeClr>
                </a:solidFill>
              </a:rPr>
              <a:t>)</a:t>
            </a:r>
            <a:endParaRPr lang="de-DE" sz="1050" kern="0" dirty="0">
              <a:solidFill>
                <a:schemeClr val="bg1">
                  <a:lumMod val="65000"/>
                </a:schemeClr>
              </a:solidFill>
            </a:endParaRPr>
          </a:p>
          <a:p>
            <a:endParaRPr lang="de-DE" sz="1050" dirty="0">
              <a:solidFill>
                <a:schemeClr val="bg1">
                  <a:lumMod val="65000"/>
                </a:schemeClr>
              </a:solidFill>
            </a:endParaRPr>
          </a:p>
        </p:txBody>
      </p:sp>
    </p:spTree>
    <p:extLst>
      <p:ext uri="{BB962C8B-B14F-4D97-AF65-F5344CB8AC3E}">
        <p14:creationId xmlns:p14="http://schemas.microsoft.com/office/powerpoint/2010/main" val="3183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38904" y="3052011"/>
            <a:ext cx="12192000" cy="753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Operationsverständnis Multiplikation </a:t>
            </a:r>
          </a:p>
          <a:p>
            <a:pPr lvl="1">
              <a:buClr>
                <a:srgbClr val="327A86"/>
              </a:buClr>
            </a:pPr>
            <a:r>
              <a:rPr lang="de-DE" sz="2400" dirty="0"/>
              <a:t>Multiplikatives Denken als Denken in Bündeln</a:t>
            </a:r>
          </a:p>
          <a:p>
            <a:pPr lvl="1">
              <a:buClr>
                <a:srgbClr val="327A86"/>
              </a:buClr>
            </a:pPr>
            <a:r>
              <a:rPr lang="de-DE" sz="2400" dirty="0"/>
              <a:t>Verständnisaufbau auf drei Ebenen</a:t>
            </a:r>
          </a:p>
          <a:p>
            <a:pPr>
              <a:buClr>
                <a:srgbClr val="327A86"/>
              </a:buClr>
            </a:pPr>
            <a:r>
              <a:rPr lang="de-DE" sz="2400" dirty="0"/>
              <a:t>divomath – Das Modul „Multiplikation verstehen“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0896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88539CE-914A-2C27-C68A-63746B9D1CDF}"/>
              </a:ext>
            </a:extLst>
          </p:cNvPr>
          <p:cNvSpPr>
            <a:spLocks noGrp="1"/>
          </p:cNvSpPr>
          <p:nvPr>
            <p:ph type="title"/>
          </p:nvPr>
        </p:nvSpPr>
        <p:spPr/>
        <p:txBody>
          <a:bodyPr>
            <a:normAutofit/>
          </a:bodyPr>
          <a:lstStyle/>
          <a:p>
            <a:r>
              <a:rPr lang="de-DE" sz="2400" dirty="0"/>
              <a:t>Grundlegendes zu </a:t>
            </a:r>
            <a:r>
              <a:rPr lang="de-DE" sz="2400" dirty="0" err="1"/>
              <a:t>divomath</a:t>
            </a:r>
            <a:endParaRPr lang="de-DE" sz="2400" dirty="0"/>
          </a:p>
        </p:txBody>
      </p:sp>
      <p:sp>
        <p:nvSpPr>
          <p:cNvPr id="4" name="Textplatzhalter 3">
            <a:extLst>
              <a:ext uri="{FF2B5EF4-FFF2-40B4-BE49-F238E27FC236}">
                <a16:creationId xmlns:a16="http://schemas.microsoft.com/office/drawing/2014/main" id="{2C365475-8A00-CE62-2A80-277E70F2DDEE}"/>
              </a:ext>
            </a:extLst>
          </p:cNvPr>
          <p:cNvSpPr>
            <a:spLocks noGrp="1"/>
          </p:cNvSpPr>
          <p:nvPr>
            <p:ph type="body" sz="quarter" idx="13"/>
          </p:nvPr>
        </p:nvSpPr>
        <p:spPr>
          <a:xfrm>
            <a:off x="9327243" y="5891627"/>
            <a:ext cx="2881598" cy="445628"/>
          </a:xfrm>
        </p:spPr>
        <p:txBody>
          <a:bodyPr>
            <a:normAutofit/>
          </a:bodyPr>
          <a:lstStyle/>
          <a:p>
            <a:r>
              <a:rPr lang="de-DE" sz="1050" dirty="0">
                <a:solidFill>
                  <a:schemeClr val="bg1">
                    <a:lumMod val="65000"/>
                  </a:schemeClr>
                </a:solidFill>
              </a:rPr>
              <a:t>(Prediger et al., 2022; Abraham et al., 2022)</a:t>
            </a:r>
          </a:p>
          <a:p>
            <a:endParaRPr lang="de-DE" sz="1400" dirty="0"/>
          </a:p>
        </p:txBody>
      </p:sp>
      <p:sp>
        <p:nvSpPr>
          <p:cNvPr id="2" name="Inhaltsplatzhalter 1">
            <a:extLst>
              <a:ext uri="{FF2B5EF4-FFF2-40B4-BE49-F238E27FC236}">
                <a16:creationId xmlns:a16="http://schemas.microsoft.com/office/drawing/2014/main" id="{A48E4E42-54B1-E7E2-4789-DE1EB03EAAFB}"/>
              </a:ext>
            </a:extLst>
          </p:cNvPr>
          <p:cNvSpPr>
            <a:spLocks noGrp="1"/>
          </p:cNvSpPr>
          <p:nvPr>
            <p:ph idx="1"/>
          </p:nvPr>
        </p:nvSpPr>
        <p:spPr>
          <a:xfrm>
            <a:off x="566980" y="1188720"/>
            <a:ext cx="10939220" cy="4978757"/>
          </a:xfrm>
        </p:spPr>
        <p:txBody>
          <a:bodyPr/>
          <a:lstStyle/>
          <a:p>
            <a:pPr marL="0" indent="0">
              <a:buNone/>
            </a:pPr>
            <a:r>
              <a:rPr lang="de-DE" b="1" dirty="0"/>
              <a:t>Was ist                     ?</a:t>
            </a:r>
          </a:p>
          <a:p>
            <a:pPr>
              <a:lnSpc>
                <a:spcPct val="100000"/>
              </a:lnSpc>
            </a:pPr>
            <a:r>
              <a:rPr lang="de-DE" b="1" dirty="0">
                <a:solidFill>
                  <a:srgbClr val="327A86"/>
                </a:solidFill>
              </a:rPr>
              <a:t>di</a:t>
            </a:r>
            <a:r>
              <a:rPr lang="de-DE" dirty="0"/>
              <a:t>gitale </a:t>
            </a:r>
            <a:r>
              <a:rPr lang="de-DE" b="1" dirty="0">
                <a:solidFill>
                  <a:schemeClr val="tx2"/>
                </a:solidFill>
              </a:rPr>
              <a:t>v</a:t>
            </a:r>
            <a:r>
              <a:rPr lang="de-DE" dirty="0"/>
              <a:t>erstehens</a:t>
            </a:r>
            <a:r>
              <a:rPr lang="de-DE" b="1" dirty="0">
                <a:solidFill>
                  <a:srgbClr val="327A86"/>
                </a:solidFill>
              </a:rPr>
              <a:t>o</a:t>
            </a:r>
            <a:r>
              <a:rPr lang="de-DE" dirty="0"/>
              <a:t>rientierte Lernumgebung zur Sicherung </a:t>
            </a:r>
            <a:r>
              <a:rPr lang="de-DE" b="1" dirty="0">
                <a:solidFill>
                  <a:srgbClr val="327A86"/>
                </a:solidFill>
              </a:rPr>
              <a:t>math</a:t>
            </a:r>
            <a:r>
              <a:rPr lang="de-DE" dirty="0"/>
              <a:t>ematischer Basiskompetenzen</a:t>
            </a:r>
          </a:p>
          <a:p>
            <a:pPr>
              <a:spcBef>
                <a:spcPts val="0"/>
              </a:spcBef>
            </a:pPr>
            <a:r>
              <a:rPr lang="de-DE" dirty="0"/>
              <a:t>Zentrale Gestaltungsprinzipien:</a:t>
            </a:r>
          </a:p>
          <a:p>
            <a:pPr marL="0" indent="0">
              <a:buNone/>
            </a:pPr>
            <a:endParaRPr lang="de-DE" dirty="0"/>
          </a:p>
          <a:p>
            <a:pPr marL="0" indent="0">
              <a:buNone/>
            </a:pPr>
            <a:endParaRPr lang="de-DE" dirty="0"/>
          </a:p>
          <a:p>
            <a:pPr marL="0" indent="0">
              <a:buNone/>
            </a:pPr>
            <a:endParaRPr lang="de-DE" sz="500" dirty="0"/>
          </a:p>
          <a:p>
            <a:endParaRPr lang="de-DE" dirty="0"/>
          </a:p>
          <a:p>
            <a:pPr marL="216100" lvl="2" indent="0">
              <a:buNone/>
            </a:pPr>
            <a:endParaRPr lang="de-DE" sz="1200" dirty="0">
              <a:sym typeface="Wingdings" pitchFamily="2" charset="2"/>
            </a:endParaRPr>
          </a:p>
          <a:p>
            <a:pPr marL="864000" lvl="4" indent="0">
              <a:spcAft>
                <a:spcPts val="1200"/>
              </a:spcAft>
              <a:buNone/>
            </a:pPr>
            <a:r>
              <a:rPr lang="de-DE" dirty="0"/>
              <a:t>Vernetzung von konzeptuellem und prozeduralem Wissen </a:t>
            </a:r>
          </a:p>
          <a:p>
            <a:pPr marL="864000" lvl="4" indent="0">
              <a:spcAft>
                <a:spcPts val="1200"/>
              </a:spcAft>
              <a:buNone/>
            </a:pPr>
            <a:r>
              <a:rPr lang="de-DE" dirty="0"/>
              <a:t>Kein Selbstlernbetrieb, sondern reichhaltiges Mathematiklernen durch reichhaltige Sprachhandlungen</a:t>
            </a:r>
            <a:endParaRPr lang="de-DE" dirty="0">
              <a:solidFill>
                <a:schemeClr val="tx2"/>
              </a:solidFill>
              <a:sym typeface="Wingdings" pitchFamily="2" charset="2"/>
            </a:endParaRPr>
          </a:p>
          <a:p>
            <a:pPr marL="864000" lvl="3" indent="0">
              <a:spcAft>
                <a:spcPts val="1200"/>
              </a:spcAft>
              <a:buNone/>
            </a:pPr>
            <a:r>
              <a:rPr lang="de-DE" dirty="0">
                <a:solidFill>
                  <a:srgbClr val="327A86"/>
                </a:solidFill>
                <a:sym typeface="Wingdings" pitchFamily="2" charset="2"/>
              </a:rPr>
              <a:t>Unterstützung </a:t>
            </a:r>
            <a:r>
              <a:rPr lang="de-DE" b="1" dirty="0">
                <a:solidFill>
                  <a:srgbClr val="327A86"/>
                </a:solidFill>
                <a:sym typeface="Wingdings" pitchFamily="2" charset="2"/>
              </a:rPr>
              <a:t>beim Lernen </a:t>
            </a:r>
            <a:r>
              <a:rPr lang="de-DE" dirty="0">
                <a:solidFill>
                  <a:srgbClr val="327A86"/>
                </a:solidFill>
                <a:sym typeface="Wingdings" pitchFamily="2" charset="2"/>
              </a:rPr>
              <a:t>neuer Inhalte – nicht nur </a:t>
            </a:r>
            <a:r>
              <a:rPr lang="de-DE" dirty="0" err="1">
                <a:solidFill>
                  <a:srgbClr val="327A86"/>
                </a:solidFill>
                <a:sym typeface="Wingdings" pitchFamily="2" charset="2"/>
              </a:rPr>
              <a:t>für‘s</a:t>
            </a:r>
            <a:r>
              <a:rPr lang="de-DE" dirty="0">
                <a:solidFill>
                  <a:srgbClr val="327A86"/>
                </a:solidFill>
                <a:sym typeface="Wingdings" pitchFamily="2" charset="2"/>
              </a:rPr>
              <a:t> Üben danach!</a:t>
            </a:r>
            <a:endParaRPr lang="de-DE" sz="2800" dirty="0">
              <a:solidFill>
                <a:srgbClr val="327A86"/>
              </a:solidFill>
            </a:endParaRPr>
          </a:p>
        </p:txBody>
      </p:sp>
      <p:grpSp>
        <p:nvGrpSpPr>
          <p:cNvPr id="20" name="Gruppieren 19">
            <a:extLst>
              <a:ext uri="{FF2B5EF4-FFF2-40B4-BE49-F238E27FC236}">
                <a16:creationId xmlns:a16="http://schemas.microsoft.com/office/drawing/2014/main" id="{9F9B190D-2855-59ED-32A6-AF54E1765FEA}"/>
              </a:ext>
            </a:extLst>
          </p:cNvPr>
          <p:cNvGrpSpPr>
            <a:grpSpLocks noChangeAspect="1"/>
          </p:cNvGrpSpPr>
          <p:nvPr/>
        </p:nvGrpSpPr>
        <p:grpSpPr>
          <a:xfrm>
            <a:off x="566980" y="3495789"/>
            <a:ext cx="3690001" cy="936000"/>
            <a:chOff x="4510710" y="4683043"/>
            <a:chExt cx="2696540" cy="684000"/>
          </a:xfrm>
        </p:grpSpPr>
        <p:sp>
          <p:nvSpPr>
            <p:cNvPr id="21" name="Abgerundetes Rechteck 22">
              <a:extLst>
                <a:ext uri="{FF2B5EF4-FFF2-40B4-BE49-F238E27FC236}">
                  <a16:creationId xmlns:a16="http://schemas.microsoft.com/office/drawing/2014/main" id="{14E29760-A81F-12E1-0E64-FBCDC7BC768B}"/>
                </a:ext>
              </a:extLst>
            </p:cNvPr>
            <p:cNvSpPr/>
            <p:nvPr/>
          </p:nvSpPr>
          <p:spPr bwMode="auto">
            <a:xfrm>
              <a:off x="4829515" y="4732656"/>
              <a:ext cx="237773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rgbClr val="327A86"/>
                  </a:solidFill>
                  <a:latin typeface="Calibri"/>
                  <a:cs typeface="Calibri"/>
                </a:rPr>
                <a:t>Lernenden-Orientierung &amp; Adaptivität</a:t>
              </a:r>
            </a:p>
          </p:txBody>
        </p:sp>
        <p:pic>
          <p:nvPicPr>
            <p:cNvPr id="22" name="Grafik 7">
              <a:extLst>
                <a:ext uri="{FF2B5EF4-FFF2-40B4-BE49-F238E27FC236}">
                  <a16:creationId xmlns:a16="http://schemas.microsoft.com/office/drawing/2014/main" id="{64FD3E5A-E0F9-157B-67A6-9166A3FCCA85}"/>
                </a:ext>
              </a:extLst>
            </p:cNvPr>
            <p:cNvPicPr>
              <a:picLocks noChangeAspect="1"/>
            </p:cNvPicPr>
            <p:nvPr/>
          </p:nvPicPr>
          <p:blipFill>
            <a:blip r:embed="rId3"/>
            <a:stretch>
              <a:fillRect/>
            </a:stretch>
          </p:blipFill>
          <p:spPr bwMode="auto">
            <a:xfrm>
              <a:off x="4510710" y="4683043"/>
              <a:ext cx="684000" cy="684000"/>
            </a:xfrm>
            <a:prstGeom prst="rect">
              <a:avLst/>
            </a:prstGeom>
            <a:effectLst>
              <a:outerShdw blurRad="50800" dist="38100" dir="2700000" algn="tl" rotWithShape="0">
                <a:schemeClr val="tx2">
                  <a:alpha val="40000"/>
                </a:schemeClr>
              </a:outerShdw>
            </a:effectLst>
          </p:spPr>
        </p:pic>
      </p:grpSp>
      <p:grpSp>
        <p:nvGrpSpPr>
          <p:cNvPr id="23" name="Gruppieren 22">
            <a:extLst>
              <a:ext uri="{FF2B5EF4-FFF2-40B4-BE49-F238E27FC236}">
                <a16:creationId xmlns:a16="http://schemas.microsoft.com/office/drawing/2014/main" id="{034DE9EC-2687-0911-3DF6-1ADDDE22F7DF}"/>
              </a:ext>
            </a:extLst>
          </p:cNvPr>
          <p:cNvGrpSpPr>
            <a:grpSpLocks noChangeAspect="1"/>
          </p:cNvGrpSpPr>
          <p:nvPr/>
        </p:nvGrpSpPr>
        <p:grpSpPr>
          <a:xfrm>
            <a:off x="5945365" y="2583066"/>
            <a:ext cx="3689983" cy="936000"/>
            <a:chOff x="4510710" y="5529462"/>
            <a:chExt cx="2696541" cy="684000"/>
          </a:xfrm>
        </p:grpSpPr>
        <p:sp>
          <p:nvSpPr>
            <p:cNvPr id="24" name="Abgerundetes Rechteck 26">
              <a:extLst>
                <a:ext uri="{FF2B5EF4-FFF2-40B4-BE49-F238E27FC236}">
                  <a16:creationId xmlns:a16="http://schemas.microsoft.com/office/drawing/2014/main" id="{4A9A3B02-C023-6037-3521-1DC1493C54BD}"/>
                </a:ext>
              </a:extLst>
            </p:cNvPr>
            <p:cNvSpPr/>
            <p:nvPr/>
          </p:nvSpPr>
          <p:spPr bwMode="auto">
            <a:xfrm>
              <a:off x="4829515" y="5579075"/>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Kommunikationsförderung</a:t>
              </a:r>
              <a:endParaRPr lang="de-DE" sz="1400"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Grafik 8">
              <a:extLst>
                <a:ext uri="{FF2B5EF4-FFF2-40B4-BE49-F238E27FC236}">
                  <a16:creationId xmlns:a16="http://schemas.microsoft.com/office/drawing/2014/main" id="{6742B225-3E2F-1A85-EE33-18DA56B88199}"/>
                </a:ext>
              </a:extLst>
            </p:cNvPr>
            <p:cNvPicPr>
              <a:picLocks noChangeAspect="1"/>
            </p:cNvPicPr>
            <p:nvPr/>
          </p:nvPicPr>
          <p:blipFill>
            <a:blip r:embed="rId4"/>
            <a:stretch>
              <a:fillRect/>
            </a:stretch>
          </p:blipFill>
          <p:spPr bwMode="auto">
            <a:xfrm>
              <a:off x="4510710" y="5529462"/>
              <a:ext cx="684000" cy="684000"/>
            </a:xfrm>
            <a:prstGeom prst="rect">
              <a:avLst/>
            </a:prstGeom>
            <a:effectLst>
              <a:outerShdw blurRad="50800" dist="38100" dir="2700000" algn="tl" rotWithShape="0">
                <a:schemeClr val="tx2">
                  <a:alpha val="40000"/>
                </a:schemeClr>
              </a:outerShdw>
            </a:effectLst>
          </p:spPr>
        </p:pic>
      </p:grpSp>
      <p:grpSp>
        <p:nvGrpSpPr>
          <p:cNvPr id="26" name="Gruppieren 25">
            <a:extLst>
              <a:ext uri="{FF2B5EF4-FFF2-40B4-BE49-F238E27FC236}">
                <a16:creationId xmlns:a16="http://schemas.microsoft.com/office/drawing/2014/main" id="{FB5280E4-94F7-EF74-3576-E247C3A2835D}"/>
              </a:ext>
            </a:extLst>
          </p:cNvPr>
          <p:cNvGrpSpPr>
            <a:grpSpLocks noChangeAspect="1"/>
          </p:cNvGrpSpPr>
          <p:nvPr/>
        </p:nvGrpSpPr>
        <p:grpSpPr>
          <a:xfrm>
            <a:off x="1834943" y="2599811"/>
            <a:ext cx="3690002" cy="936000"/>
            <a:chOff x="4510710" y="2996952"/>
            <a:chExt cx="2696541" cy="684000"/>
          </a:xfrm>
        </p:grpSpPr>
        <p:sp>
          <p:nvSpPr>
            <p:cNvPr id="27" name="Abgerundetes Rechteck 29">
              <a:extLst>
                <a:ext uri="{FF2B5EF4-FFF2-40B4-BE49-F238E27FC236}">
                  <a16:creationId xmlns:a16="http://schemas.microsoft.com/office/drawing/2014/main" id="{3C5787C0-8663-F29B-E518-D51A76C105F3}"/>
                </a:ext>
              </a:extLst>
            </p:cNvPr>
            <p:cNvSpPr/>
            <p:nvPr/>
          </p:nvSpPr>
          <p:spPr bwMode="auto">
            <a:xfrm>
              <a:off x="4829515" y="3046565"/>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Verstehensorientierung</a:t>
              </a:r>
              <a:endParaRPr lang="de-DE" sz="1400"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7">
              <a:extLst>
                <a:ext uri="{FF2B5EF4-FFF2-40B4-BE49-F238E27FC236}">
                  <a16:creationId xmlns:a16="http://schemas.microsoft.com/office/drawing/2014/main" id="{165B2CB8-2EDB-8AE5-445A-B1F928E61284}"/>
                </a:ext>
              </a:extLst>
            </p:cNvPr>
            <p:cNvPicPr>
              <a:picLocks noChangeAspect="1"/>
            </p:cNvPicPr>
            <p:nvPr/>
          </p:nvPicPr>
          <p:blipFill>
            <a:blip r:embed="rId5"/>
            <a:stretch>
              <a:fillRect/>
            </a:stretch>
          </p:blipFill>
          <p:spPr bwMode="auto">
            <a:xfrm>
              <a:off x="4510710" y="2996952"/>
              <a:ext cx="684000" cy="684000"/>
            </a:xfrm>
            <a:prstGeom prst="rect">
              <a:avLst/>
            </a:prstGeom>
            <a:effectLst>
              <a:outerShdw blurRad="50800" dist="38100" dir="2700000" algn="tl" rotWithShape="0">
                <a:schemeClr val="tx2">
                  <a:alpha val="40000"/>
                </a:schemeClr>
              </a:outerShdw>
            </a:effectLst>
          </p:spPr>
        </p:pic>
      </p:grpSp>
      <p:grpSp>
        <p:nvGrpSpPr>
          <p:cNvPr id="29" name="Gruppieren 28">
            <a:extLst>
              <a:ext uri="{FF2B5EF4-FFF2-40B4-BE49-F238E27FC236}">
                <a16:creationId xmlns:a16="http://schemas.microsoft.com/office/drawing/2014/main" id="{AD8995C6-AAA0-7121-DA52-EB0BA533FC3F}"/>
              </a:ext>
            </a:extLst>
          </p:cNvPr>
          <p:cNvGrpSpPr>
            <a:grpSpLocks noChangeAspect="1"/>
          </p:cNvGrpSpPr>
          <p:nvPr/>
        </p:nvGrpSpPr>
        <p:grpSpPr>
          <a:xfrm>
            <a:off x="4344650" y="3519066"/>
            <a:ext cx="3690001" cy="936000"/>
            <a:chOff x="4510710" y="2173209"/>
            <a:chExt cx="2696540" cy="684000"/>
          </a:xfrm>
        </p:grpSpPr>
        <p:sp>
          <p:nvSpPr>
            <p:cNvPr id="30" name="Abgerundetes Rechteck 32">
              <a:extLst>
                <a:ext uri="{FF2B5EF4-FFF2-40B4-BE49-F238E27FC236}">
                  <a16:creationId xmlns:a16="http://schemas.microsoft.com/office/drawing/2014/main" id="{0163E1B4-3CFF-2138-CB26-6A5955D117F1}"/>
                </a:ext>
              </a:extLst>
            </p:cNvPr>
            <p:cNvSpPr/>
            <p:nvPr/>
          </p:nvSpPr>
          <p:spPr bwMode="auto">
            <a:xfrm>
              <a:off x="4829515" y="2222822"/>
              <a:ext cx="237773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rgbClr val="327A86"/>
                  </a:solidFill>
                  <a:latin typeface="Calibri"/>
                  <a:cs typeface="Calibri"/>
                </a:rPr>
                <a:t>Kognitive Aktivierung</a:t>
              </a:r>
              <a:endPar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1" name="Grafik 30">
              <a:extLst>
                <a:ext uri="{FF2B5EF4-FFF2-40B4-BE49-F238E27FC236}">
                  <a16:creationId xmlns:a16="http://schemas.microsoft.com/office/drawing/2014/main" id="{D052D0C9-C470-ED9D-DADD-15D5E43DB264}"/>
                </a:ext>
              </a:extLst>
            </p:cNvPr>
            <p:cNvPicPr>
              <a:picLocks noChangeAspect="1"/>
            </p:cNvPicPr>
            <p:nvPr/>
          </p:nvPicPr>
          <p:blipFill>
            <a:blip r:embed="rId6"/>
            <a:stretch>
              <a:fillRect/>
            </a:stretch>
          </p:blipFill>
          <p:spPr bwMode="auto">
            <a:xfrm>
              <a:off x="4510710" y="2173209"/>
              <a:ext cx="684000" cy="684000"/>
            </a:xfrm>
            <a:prstGeom prst="rect">
              <a:avLst/>
            </a:prstGeom>
            <a:effectLst>
              <a:outerShdw blurRad="50800" dist="38100" dir="2700000" algn="tl" rotWithShape="0">
                <a:schemeClr val="tx2">
                  <a:alpha val="40000"/>
                </a:schemeClr>
              </a:outerShdw>
            </a:effectLst>
          </p:spPr>
        </p:pic>
      </p:grpSp>
      <p:grpSp>
        <p:nvGrpSpPr>
          <p:cNvPr id="32" name="Gruppieren 31">
            <a:extLst>
              <a:ext uri="{FF2B5EF4-FFF2-40B4-BE49-F238E27FC236}">
                <a16:creationId xmlns:a16="http://schemas.microsoft.com/office/drawing/2014/main" id="{57643222-94F3-A682-0454-40E6AC84BADC}"/>
              </a:ext>
            </a:extLst>
          </p:cNvPr>
          <p:cNvGrpSpPr>
            <a:grpSpLocks noChangeAspect="1"/>
          </p:cNvGrpSpPr>
          <p:nvPr/>
        </p:nvGrpSpPr>
        <p:grpSpPr>
          <a:xfrm>
            <a:off x="8122321" y="3499251"/>
            <a:ext cx="3690002" cy="936000"/>
            <a:chOff x="4510710" y="3861048"/>
            <a:chExt cx="2696541" cy="684000"/>
          </a:xfrm>
        </p:grpSpPr>
        <p:sp>
          <p:nvSpPr>
            <p:cNvPr id="33" name="Abgerundetes Rechteck 35">
              <a:extLst>
                <a:ext uri="{FF2B5EF4-FFF2-40B4-BE49-F238E27FC236}">
                  <a16:creationId xmlns:a16="http://schemas.microsoft.com/office/drawing/2014/main" id="{A6BA9C42-674D-392B-9DC0-539399E7B0EB}"/>
                </a:ext>
              </a:extLst>
            </p:cNvPr>
            <p:cNvSpPr/>
            <p:nvPr/>
          </p:nvSpPr>
          <p:spPr bwMode="auto">
            <a:xfrm>
              <a:off x="4829515" y="3910661"/>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Durchgängigkeit</a:t>
              </a:r>
              <a:endParaRPr lang="de-DE" sz="1600" dirty="0">
                <a:solidFill>
                  <a:srgbClr val="327A86"/>
                </a:solidFill>
                <a:latin typeface="Calibri" panose="020F0502020204030204" pitchFamily="34" charset="0"/>
              </a:endParaRPr>
            </a:p>
          </p:txBody>
        </p:sp>
        <p:pic>
          <p:nvPicPr>
            <p:cNvPr id="34" name="Grafik 9">
              <a:extLst>
                <a:ext uri="{FF2B5EF4-FFF2-40B4-BE49-F238E27FC236}">
                  <a16:creationId xmlns:a16="http://schemas.microsoft.com/office/drawing/2014/main" id="{8694FDC2-DEBD-28F2-836E-FD866D194648}"/>
                </a:ext>
              </a:extLst>
            </p:cNvPr>
            <p:cNvPicPr>
              <a:picLocks noChangeAspect="1"/>
            </p:cNvPicPr>
            <p:nvPr/>
          </p:nvPicPr>
          <p:blipFill>
            <a:blip r:embed="rId7"/>
            <a:stretch>
              <a:fillRect/>
            </a:stretch>
          </p:blipFill>
          <p:spPr bwMode="auto">
            <a:xfrm>
              <a:off x="4510710" y="3861048"/>
              <a:ext cx="684000" cy="684000"/>
            </a:xfrm>
            <a:prstGeom prst="rect">
              <a:avLst/>
            </a:prstGeom>
            <a:effectLst>
              <a:outerShdw blurRad="50800" dist="38100" dir="2700000" algn="tl" rotWithShape="0">
                <a:schemeClr val="tx2">
                  <a:alpha val="40000"/>
                </a:schemeClr>
              </a:outerShdw>
            </a:effectLst>
          </p:spPr>
        </p:pic>
      </p:grpSp>
      <p:sp>
        <p:nvSpPr>
          <p:cNvPr id="36" name="Bogen 35">
            <a:extLst>
              <a:ext uri="{FF2B5EF4-FFF2-40B4-BE49-F238E27FC236}">
                <a16:creationId xmlns:a16="http://schemas.microsoft.com/office/drawing/2014/main" id="{46B2A610-C6A8-31DF-5339-9EDE292B4137}"/>
              </a:ext>
            </a:extLst>
          </p:cNvPr>
          <p:cNvSpPr/>
          <p:nvPr/>
        </p:nvSpPr>
        <p:spPr bwMode="auto">
          <a:xfrm>
            <a:off x="-27702" y="4665149"/>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7" name="Bogen 36">
            <a:extLst>
              <a:ext uri="{FF2B5EF4-FFF2-40B4-BE49-F238E27FC236}">
                <a16:creationId xmlns:a16="http://schemas.microsoft.com/office/drawing/2014/main" id="{20D2FE31-227B-C2A0-5574-70B69ED630CD}"/>
              </a:ext>
            </a:extLst>
          </p:cNvPr>
          <p:cNvSpPr/>
          <p:nvPr/>
        </p:nvSpPr>
        <p:spPr bwMode="auto">
          <a:xfrm>
            <a:off x="4039" y="5163363"/>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8" name="Bogen 37">
            <a:extLst>
              <a:ext uri="{FF2B5EF4-FFF2-40B4-BE49-F238E27FC236}">
                <a16:creationId xmlns:a16="http://schemas.microsoft.com/office/drawing/2014/main" id="{871E8155-CE32-A66E-0FCD-031F8FC6A40F}"/>
              </a:ext>
            </a:extLst>
          </p:cNvPr>
          <p:cNvSpPr/>
          <p:nvPr/>
        </p:nvSpPr>
        <p:spPr bwMode="auto">
          <a:xfrm>
            <a:off x="-74650" y="5713836"/>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5" name="Grafik 4">
            <a:extLst>
              <a:ext uri="{FF2B5EF4-FFF2-40B4-BE49-F238E27FC236}">
                <a16:creationId xmlns:a16="http://schemas.microsoft.com/office/drawing/2014/main" id="{1AA84F99-3A64-C09F-043B-D682AF291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6051" y="1322025"/>
            <a:ext cx="1171577" cy="316576"/>
          </a:xfrm>
          <a:prstGeom prst="rect">
            <a:avLst/>
          </a:prstGeom>
        </p:spPr>
      </p:pic>
    </p:spTree>
    <p:extLst>
      <p:ext uri="{BB962C8B-B14F-4D97-AF65-F5344CB8AC3E}">
        <p14:creationId xmlns:p14="http://schemas.microsoft.com/office/powerpoint/2010/main" val="27655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0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0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5779345" y="1323002"/>
            <a:ext cx="5672667" cy="861774"/>
          </a:xfrm>
          <a:prstGeom prst="rect">
            <a:avLst/>
          </a:prstGeom>
          <a:noFill/>
        </p:spPr>
        <p:txBody>
          <a:bodyPr wrap="square" rtlCol="0">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Inhalt vor Kalkül</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Darstellungsvernetzung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Aufbau bedeutungsbezogener Denksprache</a:t>
            </a:r>
            <a:endParaRPr lang="en-GB" sz="1600" dirty="0">
              <a:latin typeface="Arial" panose="020B0604020202020204" pitchFamily="34" charset="0"/>
              <a:cs typeface="Arial" panose="020B0604020202020204" pitchFamily="34" charset="0"/>
            </a:endParaRPr>
          </a:p>
        </p:txBody>
      </p:sp>
      <p:sp>
        <p:nvSpPr>
          <p:cNvPr id="4" name="Rechteck 3"/>
          <p:cNvSpPr/>
          <p:nvPr/>
        </p:nvSpPr>
        <p:spPr>
          <a:xfrm>
            <a:off x="5779345" y="3292841"/>
            <a:ext cx="5208695" cy="861774"/>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Reduktion von unnötigem </a:t>
            </a:r>
            <a:r>
              <a:rPr lang="de-DE" sz="1600" dirty="0" err="1">
                <a:latin typeface="Arial" panose="020B0604020202020204" pitchFamily="34" charset="0"/>
                <a:cs typeface="Arial" panose="020B0604020202020204" pitchFamily="34" charset="0"/>
              </a:rPr>
              <a:t>Cognitive</a:t>
            </a:r>
            <a:r>
              <a:rPr lang="de-DE" sz="1600" dirty="0">
                <a:latin typeface="Arial" panose="020B0604020202020204" pitchFamily="34" charset="0"/>
                <a:cs typeface="Arial" panose="020B0604020202020204" pitchFamily="34" charset="0"/>
              </a:rPr>
              <a:t> Load</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Fokussierte kognitive Aktivierung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Wissensaufbau über mehrere Phasen hinweg</a:t>
            </a:r>
            <a:endParaRPr lang="en-GB" sz="1600" dirty="0">
              <a:latin typeface="Arial" panose="020B0604020202020204" pitchFamily="34" charset="0"/>
              <a:cs typeface="Arial" panose="020B0604020202020204" pitchFamily="34" charset="0"/>
            </a:endParaRPr>
          </a:p>
        </p:txBody>
      </p:sp>
      <p:sp>
        <p:nvSpPr>
          <p:cNvPr id="12" name="Rechteck 11"/>
          <p:cNvSpPr/>
          <p:nvPr/>
        </p:nvSpPr>
        <p:spPr>
          <a:xfrm>
            <a:off x="5779345" y="4264762"/>
            <a:ext cx="5513495" cy="861774"/>
          </a:xfrm>
          <a:prstGeom prst="rect">
            <a:avLst/>
          </a:prstGeom>
        </p:spPr>
        <p:txBody>
          <a:bodyPr wrap="square">
            <a:spAutoFit/>
          </a:bodyPr>
          <a:lstStyle/>
          <a:p>
            <a:pPr marL="285750" indent="-285750">
              <a:buFont typeface="Arial" panose="020B0604020202020204" pitchFamily="34" charset="0"/>
              <a:buChar char="•"/>
            </a:pPr>
            <a:r>
              <a:rPr lang="de-DE" sz="1600" dirty="0">
                <a:solidFill>
                  <a:srgbClr val="2B616D"/>
                </a:solidFill>
                <a:latin typeface="Arial" panose="020B0604020202020204" pitchFamily="34" charset="0"/>
                <a:cs typeface="Arial" panose="020B0604020202020204" pitchFamily="34" charset="0"/>
              </a:rPr>
              <a:t>Aufgreifen von </a:t>
            </a:r>
            <a:r>
              <a:rPr lang="de-DE" sz="1600" dirty="0" err="1">
                <a:solidFill>
                  <a:srgbClr val="2B616D"/>
                </a:solidFill>
                <a:latin typeface="Arial" panose="020B0604020202020204" pitchFamily="34" charset="0"/>
                <a:cs typeface="Arial" panose="020B0604020202020204" pitchFamily="34" charset="0"/>
              </a:rPr>
              <a:t>Lernendendenken</a:t>
            </a:r>
            <a:r>
              <a:rPr lang="de-DE" sz="1600" dirty="0">
                <a:solidFill>
                  <a:srgbClr val="2B616D"/>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1600" dirty="0">
                <a:solidFill>
                  <a:srgbClr val="2B616D"/>
                </a:solidFill>
                <a:latin typeface="Arial" panose="020B0604020202020204" pitchFamily="34" charset="0"/>
                <a:cs typeface="Arial" panose="020B0604020202020204" pitchFamily="34" charset="0"/>
              </a:rPr>
              <a:t>Adaptives Üben durch inhaltsbezogenes Feedback</a:t>
            </a:r>
          </a:p>
          <a:p>
            <a:pPr marL="285750" indent="-285750">
              <a:buFont typeface="Arial" panose="020B0604020202020204" pitchFamily="34" charset="0"/>
              <a:buChar char="•"/>
            </a:pPr>
            <a:r>
              <a:rPr lang="de-DE" sz="1600" dirty="0">
                <a:solidFill>
                  <a:srgbClr val="2B616D"/>
                </a:solidFill>
                <a:latin typeface="Arial" panose="020B0604020202020204" pitchFamily="34" charset="0"/>
                <a:cs typeface="Arial" panose="020B0604020202020204" pitchFamily="34" charset="0"/>
              </a:rPr>
              <a:t>Formatives Assessment</a:t>
            </a:r>
            <a:endParaRPr lang="en-GB" sz="1600" dirty="0">
              <a:solidFill>
                <a:srgbClr val="2B616D"/>
              </a:solidFill>
              <a:latin typeface="Arial" panose="020B0604020202020204" pitchFamily="34" charset="0"/>
              <a:cs typeface="Arial" panose="020B0604020202020204" pitchFamily="34" charset="0"/>
            </a:endParaRPr>
          </a:p>
        </p:txBody>
      </p:sp>
      <p:sp>
        <p:nvSpPr>
          <p:cNvPr id="13" name="Rechteck 12"/>
          <p:cNvSpPr/>
          <p:nvPr/>
        </p:nvSpPr>
        <p:spPr>
          <a:xfrm>
            <a:off x="5779345" y="5310852"/>
            <a:ext cx="5208695" cy="584775"/>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Reichhaltige Diskursanregung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Sprachbildung</a:t>
            </a:r>
            <a:endParaRPr lang="en-GB" sz="1600" dirty="0">
              <a:latin typeface="Arial" panose="020B0604020202020204" pitchFamily="34" charset="0"/>
              <a:cs typeface="Arial" panose="020B0604020202020204" pitchFamily="34" charset="0"/>
            </a:endParaRPr>
          </a:p>
        </p:txBody>
      </p:sp>
      <p:sp>
        <p:nvSpPr>
          <p:cNvPr id="14" name="Textfeld 13"/>
          <p:cNvSpPr txBox="1"/>
          <p:nvPr/>
        </p:nvSpPr>
        <p:spPr>
          <a:xfrm>
            <a:off x="5779345" y="2346706"/>
            <a:ext cx="5672667"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rgbClr val="2B616D"/>
                </a:solidFill>
                <a:latin typeface="Arial" panose="020B0604020202020204" pitchFamily="34" charset="0"/>
                <a:cs typeface="Arial" panose="020B0604020202020204" pitchFamily="34" charset="0"/>
              </a:rPr>
              <a:t>Aufeinander aufbauende Einheiten und Module</a:t>
            </a:r>
          </a:p>
          <a:p>
            <a:pPr marL="285750" indent="-285750">
              <a:buFont typeface="Arial" panose="020B0604020202020204" pitchFamily="34" charset="0"/>
              <a:buChar char="•"/>
            </a:pPr>
            <a:r>
              <a:rPr lang="de-DE" sz="1600" dirty="0">
                <a:solidFill>
                  <a:srgbClr val="2B616D"/>
                </a:solidFill>
                <a:latin typeface="Arial" panose="020B0604020202020204" pitchFamily="34" charset="0"/>
                <a:cs typeface="Arial" panose="020B0604020202020204" pitchFamily="34" charset="0"/>
              </a:rPr>
              <a:t>Wiederverwendung und Weiterentwicklung strukturgleicher Darstellungen </a:t>
            </a:r>
            <a:endParaRPr lang="en-GB" sz="1600" dirty="0">
              <a:solidFill>
                <a:srgbClr val="2B616D"/>
              </a:solidFill>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1481CCE0-FDA9-A868-F5CF-D46F251B0315}"/>
              </a:ext>
            </a:extLst>
          </p:cNvPr>
          <p:cNvSpPr>
            <a:spLocks noGrp="1"/>
          </p:cNvSpPr>
          <p:nvPr>
            <p:ph type="title"/>
          </p:nvPr>
        </p:nvSpPr>
        <p:spPr/>
        <p:txBody>
          <a:bodyPr>
            <a:normAutofit/>
          </a:bodyPr>
          <a:lstStyle/>
          <a:p>
            <a:r>
              <a:rPr lang="de-DE" sz="2400" dirty="0"/>
              <a:t>Gestaltungsprinzipien</a:t>
            </a:r>
          </a:p>
        </p:txBody>
      </p:sp>
      <p:grpSp>
        <p:nvGrpSpPr>
          <p:cNvPr id="5" name="Gruppieren 4">
            <a:extLst>
              <a:ext uri="{FF2B5EF4-FFF2-40B4-BE49-F238E27FC236}">
                <a16:creationId xmlns:a16="http://schemas.microsoft.com/office/drawing/2014/main" id="{8997AD5E-5121-9FBE-A0AD-9DE47BC3B6C9}"/>
              </a:ext>
            </a:extLst>
          </p:cNvPr>
          <p:cNvGrpSpPr/>
          <p:nvPr/>
        </p:nvGrpSpPr>
        <p:grpSpPr>
          <a:xfrm>
            <a:off x="1203960" y="5237172"/>
            <a:ext cx="3803409" cy="684000"/>
            <a:chOff x="1145471" y="5316938"/>
            <a:chExt cx="3803409" cy="684000"/>
          </a:xfrm>
        </p:grpSpPr>
        <p:sp>
          <p:nvSpPr>
            <p:cNvPr id="6" name="Abgerundetes Rechteck 26">
              <a:extLst>
                <a:ext uri="{FF2B5EF4-FFF2-40B4-BE49-F238E27FC236}">
                  <a16:creationId xmlns:a16="http://schemas.microsoft.com/office/drawing/2014/main" id="{24A0A84C-D9B0-DC5C-E006-2DC347FBA4FE}"/>
                </a:ext>
              </a:extLst>
            </p:cNvPr>
            <p:cNvSpPr/>
            <p:nvPr/>
          </p:nvSpPr>
          <p:spPr bwMode="auto">
            <a:xfrm>
              <a:off x="1464275" y="5366551"/>
              <a:ext cx="348460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400" b="1" dirty="0">
                  <a:solidFill>
                    <a:srgbClr val="327A86"/>
                  </a:solidFill>
                  <a:latin typeface="Calibri"/>
                  <a:ea typeface="ＭＳ Ｐゴシック" charset="-128"/>
                  <a:cs typeface="Calibri"/>
                </a:rPr>
                <a:t>Kommunikationsförderung:</a:t>
              </a:r>
              <a:br>
                <a:rPr lang="de-DE" sz="1400" b="1"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Über Mathematik sprechen</a:t>
              </a:r>
            </a:p>
          </p:txBody>
        </p:sp>
        <p:pic>
          <p:nvPicPr>
            <p:cNvPr id="7" name="Grafik 8">
              <a:extLst>
                <a:ext uri="{FF2B5EF4-FFF2-40B4-BE49-F238E27FC236}">
                  <a16:creationId xmlns:a16="http://schemas.microsoft.com/office/drawing/2014/main" id="{61D7CF42-24C3-1F58-3A4E-32FCDF6C0FE9}"/>
                </a:ext>
              </a:extLst>
            </p:cNvPr>
            <p:cNvPicPr>
              <a:picLocks noChangeAspect="1"/>
            </p:cNvPicPr>
            <p:nvPr/>
          </p:nvPicPr>
          <p:blipFill>
            <a:blip r:embed="rId3"/>
            <a:stretch>
              <a:fillRect/>
            </a:stretch>
          </p:blipFill>
          <p:spPr bwMode="auto">
            <a:xfrm>
              <a:off x="1145471" y="5316938"/>
              <a:ext cx="684000" cy="684000"/>
            </a:xfrm>
            <a:prstGeom prst="rect">
              <a:avLst/>
            </a:prstGeom>
            <a:effectLst>
              <a:outerShdw blurRad="50800" dist="38100" dir="2700000" algn="tl" rotWithShape="0">
                <a:schemeClr val="tx2">
                  <a:alpha val="40000"/>
                </a:schemeClr>
              </a:outerShdw>
            </a:effectLst>
          </p:spPr>
        </p:pic>
      </p:grpSp>
      <p:grpSp>
        <p:nvGrpSpPr>
          <p:cNvPr id="8" name="Gruppieren 7">
            <a:extLst>
              <a:ext uri="{FF2B5EF4-FFF2-40B4-BE49-F238E27FC236}">
                <a16:creationId xmlns:a16="http://schemas.microsoft.com/office/drawing/2014/main" id="{19797A59-85C2-CDE7-0BFF-AD2BD4B0CB82}"/>
              </a:ext>
            </a:extLst>
          </p:cNvPr>
          <p:cNvGrpSpPr/>
          <p:nvPr/>
        </p:nvGrpSpPr>
        <p:grpSpPr>
          <a:xfrm>
            <a:off x="1203960" y="3323737"/>
            <a:ext cx="3803409" cy="684000"/>
            <a:chOff x="1145471" y="1960685"/>
            <a:chExt cx="3803409" cy="684000"/>
          </a:xfrm>
        </p:grpSpPr>
        <p:sp>
          <p:nvSpPr>
            <p:cNvPr id="9" name="Abgerundetes Rechteck 32">
              <a:extLst>
                <a:ext uri="{FF2B5EF4-FFF2-40B4-BE49-F238E27FC236}">
                  <a16:creationId xmlns:a16="http://schemas.microsoft.com/office/drawing/2014/main" id="{E8E000EC-9AAC-0467-9B11-01D2DDC54C80}"/>
                </a:ext>
              </a:extLst>
            </p:cNvPr>
            <p:cNvSpPr/>
            <p:nvPr/>
          </p:nvSpPr>
          <p:spPr bwMode="auto">
            <a:xfrm>
              <a:off x="1464275" y="2010298"/>
              <a:ext cx="348460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pPr indent="-9525"/>
              <a:r>
                <a:rPr lang="de-DE" sz="1400" b="1" dirty="0">
                  <a:solidFill>
                    <a:srgbClr val="327A86"/>
                  </a:solidFill>
                  <a:latin typeface="Calibri"/>
                  <a:ea typeface="ＭＳ Ｐゴシック" charset="-128"/>
                  <a:cs typeface="Calibri"/>
                </a:rPr>
                <a:t>Kognitive Aktivierung:</a:t>
              </a:r>
              <a:br>
                <a:rPr lang="de-DE" sz="1400" b="1"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Aktive Lernprozesse anregen</a:t>
              </a:r>
            </a:p>
          </p:txBody>
        </p:sp>
        <p:pic>
          <p:nvPicPr>
            <p:cNvPr id="11" name="Grafik 10">
              <a:extLst>
                <a:ext uri="{FF2B5EF4-FFF2-40B4-BE49-F238E27FC236}">
                  <a16:creationId xmlns:a16="http://schemas.microsoft.com/office/drawing/2014/main" id="{EF6BB69D-ED9A-2CE1-75C3-13EE5ADFF299}"/>
                </a:ext>
              </a:extLst>
            </p:cNvPr>
            <p:cNvPicPr>
              <a:picLocks noChangeAspect="1"/>
            </p:cNvPicPr>
            <p:nvPr/>
          </p:nvPicPr>
          <p:blipFill>
            <a:blip r:embed="rId4"/>
            <a:stretch>
              <a:fillRect/>
            </a:stretch>
          </p:blipFill>
          <p:spPr bwMode="auto">
            <a:xfrm>
              <a:off x="1145471" y="1960685"/>
              <a:ext cx="684000" cy="684000"/>
            </a:xfrm>
            <a:prstGeom prst="rect">
              <a:avLst/>
            </a:prstGeom>
            <a:effectLst>
              <a:outerShdw blurRad="50800" dist="38100" dir="2700000" algn="tl" rotWithShape="0">
                <a:schemeClr val="tx2">
                  <a:alpha val="40000"/>
                </a:schemeClr>
              </a:outerShdw>
            </a:effectLst>
          </p:spPr>
        </p:pic>
      </p:grpSp>
      <p:grpSp>
        <p:nvGrpSpPr>
          <p:cNvPr id="15" name="Gruppieren 14">
            <a:extLst>
              <a:ext uri="{FF2B5EF4-FFF2-40B4-BE49-F238E27FC236}">
                <a16:creationId xmlns:a16="http://schemas.microsoft.com/office/drawing/2014/main" id="{2CC2AE0C-842C-F5E5-643E-4E8C1ACE171A}"/>
              </a:ext>
            </a:extLst>
          </p:cNvPr>
          <p:cNvGrpSpPr/>
          <p:nvPr/>
        </p:nvGrpSpPr>
        <p:grpSpPr>
          <a:xfrm>
            <a:off x="1203960" y="2317514"/>
            <a:ext cx="3803409" cy="684000"/>
            <a:chOff x="1145471" y="2796658"/>
            <a:chExt cx="3803409" cy="684000"/>
          </a:xfrm>
        </p:grpSpPr>
        <p:sp>
          <p:nvSpPr>
            <p:cNvPr id="16" name="Abgerundetes Rechteck 35">
              <a:extLst>
                <a:ext uri="{FF2B5EF4-FFF2-40B4-BE49-F238E27FC236}">
                  <a16:creationId xmlns:a16="http://schemas.microsoft.com/office/drawing/2014/main" id="{0D8E0273-33B9-BEB9-41BC-2A3FBB698A20}"/>
                </a:ext>
              </a:extLst>
            </p:cNvPr>
            <p:cNvSpPr/>
            <p:nvPr/>
          </p:nvSpPr>
          <p:spPr bwMode="auto">
            <a:xfrm>
              <a:off x="1464275" y="2846271"/>
              <a:ext cx="348460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400" b="1" dirty="0">
                  <a:solidFill>
                    <a:srgbClr val="327A86"/>
                  </a:solidFill>
                  <a:latin typeface="Calibri"/>
                  <a:ea typeface="ＭＳ Ｐゴシック" charset="-128"/>
                  <a:cs typeface="Calibri"/>
                </a:rPr>
                <a:t>Durchgängigkeit:</a:t>
              </a:r>
              <a:r>
                <a:rPr lang="de-DE" sz="1400" dirty="0">
                  <a:solidFill>
                    <a:srgbClr val="327A86"/>
                  </a:solidFill>
                  <a:latin typeface="Calibri"/>
                  <a:ea typeface="ＭＳ Ｐゴシック" charset="-128"/>
                  <a:cs typeface="Calibri"/>
                </a:rPr>
                <a:t> </a:t>
              </a:r>
              <a:br>
                <a:rPr lang="de-DE" sz="1400" dirty="0">
                  <a:solidFill>
                    <a:srgbClr val="327A86"/>
                  </a:solidFill>
                  <a:latin typeface="Calibri"/>
                  <a:ea typeface="ＭＳ Ｐゴシック" charset="-128"/>
                  <a:cs typeface="Calibri"/>
                </a:rPr>
              </a:br>
              <a:r>
                <a:rPr lang="de-DE" sz="1400" dirty="0">
                  <a:solidFill>
                    <a:srgbClr val="327A86"/>
                  </a:solidFill>
                  <a:latin typeface="Calibri"/>
                  <a:cs typeface="Calibri"/>
                </a:rPr>
                <a:t>Langfristiges Lernen ermöglichen</a:t>
              </a:r>
            </a:p>
          </p:txBody>
        </p:sp>
        <p:pic>
          <p:nvPicPr>
            <p:cNvPr id="17" name="Grafik 9">
              <a:extLst>
                <a:ext uri="{FF2B5EF4-FFF2-40B4-BE49-F238E27FC236}">
                  <a16:creationId xmlns:a16="http://schemas.microsoft.com/office/drawing/2014/main" id="{DAB39B24-5B26-ABA0-262C-E16BC1D2424F}"/>
                </a:ext>
              </a:extLst>
            </p:cNvPr>
            <p:cNvPicPr>
              <a:picLocks noChangeAspect="1"/>
            </p:cNvPicPr>
            <p:nvPr/>
          </p:nvPicPr>
          <p:blipFill>
            <a:blip r:embed="rId5"/>
            <a:stretch>
              <a:fillRect/>
            </a:stretch>
          </p:blipFill>
          <p:spPr bwMode="auto">
            <a:xfrm>
              <a:off x="1145471" y="2796658"/>
              <a:ext cx="684000" cy="684000"/>
            </a:xfrm>
            <a:prstGeom prst="rect">
              <a:avLst/>
            </a:prstGeom>
            <a:effectLst>
              <a:outerShdw blurRad="50800" dist="38100" dir="2700000" algn="tl" rotWithShape="0">
                <a:schemeClr val="tx2">
                  <a:alpha val="40000"/>
                </a:schemeClr>
              </a:outerShdw>
            </a:effectLst>
          </p:spPr>
        </p:pic>
      </p:grpSp>
      <p:grpSp>
        <p:nvGrpSpPr>
          <p:cNvPr id="18" name="Gruppieren 17">
            <a:extLst>
              <a:ext uri="{FF2B5EF4-FFF2-40B4-BE49-F238E27FC236}">
                <a16:creationId xmlns:a16="http://schemas.microsoft.com/office/drawing/2014/main" id="{CCBB1E85-AFFD-1BBB-7ACF-69A5199F424E}"/>
              </a:ext>
            </a:extLst>
          </p:cNvPr>
          <p:cNvGrpSpPr/>
          <p:nvPr/>
        </p:nvGrpSpPr>
        <p:grpSpPr>
          <a:xfrm>
            <a:off x="1203960" y="1360904"/>
            <a:ext cx="3803409" cy="684000"/>
            <a:chOff x="1145471" y="3633588"/>
            <a:chExt cx="3803409" cy="684000"/>
          </a:xfrm>
        </p:grpSpPr>
        <p:sp>
          <p:nvSpPr>
            <p:cNvPr id="19" name="Abgerundetes Rechteck 29">
              <a:extLst>
                <a:ext uri="{FF2B5EF4-FFF2-40B4-BE49-F238E27FC236}">
                  <a16:creationId xmlns:a16="http://schemas.microsoft.com/office/drawing/2014/main" id="{3880E067-49F0-A912-FA61-4D8C3403ADD6}"/>
                </a:ext>
              </a:extLst>
            </p:cNvPr>
            <p:cNvSpPr/>
            <p:nvPr/>
          </p:nvSpPr>
          <p:spPr bwMode="auto">
            <a:xfrm>
              <a:off x="1464275" y="3683201"/>
              <a:ext cx="348460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400" b="1" dirty="0" err="1">
                  <a:solidFill>
                    <a:srgbClr val="327A86"/>
                  </a:solidFill>
                  <a:latin typeface="Calibri"/>
                  <a:cs typeface="Calibri"/>
                </a:rPr>
                <a:t>Verstehensorientierung</a:t>
              </a:r>
              <a:r>
                <a:rPr lang="de-DE" sz="1400" b="1" dirty="0">
                  <a:solidFill>
                    <a:srgbClr val="327A86"/>
                  </a:solidFill>
                  <a:latin typeface="Calibri"/>
                  <a:cs typeface="Calibri"/>
                </a:rPr>
                <a:t>: </a:t>
              </a: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Konzepte, Strategien und Verfahren grundlegen</a:t>
              </a:r>
            </a:p>
          </p:txBody>
        </p:sp>
        <p:pic>
          <p:nvPicPr>
            <p:cNvPr id="20" name="Grafik 19">
              <a:extLst>
                <a:ext uri="{FF2B5EF4-FFF2-40B4-BE49-F238E27FC236}">
                  <a16:creationId xmlns:a16="http://schemas.microsoft.com/office/drawing/2014/main" id="{493B72AC-F115-60DF-F971-C1A1CA19F44B}"/>
                </a:ext>
              </a:extLst>
            </p:cNvPr>
            <p:cNvPicPr>
              <a:picLocks noChangeAspect="1"/>
            </p:cNvPicPr>
            <p:nvPr/>
          </p:nvPicPr>
          <p:blipFill>
            <a:blip r:embed="rId6"/>
            <a:stretch>
              <a:fillRect/>
            </a:stretch>
          </p:blipFill>
          <p:spPr bwMode="auto">
            <a:xfrm>
              <a:off x="1145471" y="3633588"/>
              <a:ext cx="684000" cy="684000"/>
            </a:xfrm>
            <a:prstGeom prst="rect">
              <a:avLst/>
            </a:prstGeom>
            <a:effectLst>
              <a:outerShdw blurRad="50800" dist="38100" dir="2700000" algn="tl" rotWithShape="0">
                <a:schemeClr val="tx2">
                  <a:alpha val="40000"/>
                </a:schemeClr>
              </a:outerShdw>
            </a:effectLst>
          </p:spPr>
        </p:pic>
      </p:grpSp>
      <p:grpSp>
        <p:nvGrpSpPr>
          <p:cNvPr id="21" name="Gruppieren 20">
            <a:extLst>
              <a:ext uri="{FF2B5EF4-FFF2-40B4-BE49-F238E27FC236}">
                <a16:creationId xmlns:a16="http://schemas.microsoft.com/office/drawing/2014/main" id="{BE2990D6-26FF-DD07-FFD1-E9EDC59B9CAE}"/>
              </a:ext>
            </a:extLst>
          </p:cNvPr>
          <p:cNvGrpSpPr/>
          <p:nvPr/>
        </p:nvGrpSpPr>
        <p:grpSpPr>
          <a:xfrm>
            <a:off x="1203960" y="4374975"/>
            <a:ext cx="3803409" cy="684000"/>
            <a:chOff x="1145471" y="4470519"/>
            <a:chExt cx="3803409" cy="684000"/>
          </a:xfrm>
        </p:grpSpPr>
        <p:sp>
          <p:nvSpPr>
            <p:cNvPr id="22" name="Abgerundetes Rechteck 22">
              <a:extLst>
                <a:ext uri="{FF2B5EF4-FFF2-40B4-BE49-F238E27FC236}">
                  <a16:creationId xmlns:a16="http://schemas.microsoft.com/office/drawing/2014/main" id="{E108DED9-D4C2-2E31-72B6-F2DD3BFDCB08}"/>
                </a:ext>
              </a:extLst>
            </p:cNvPr>
            <p:cNvSpPr/>
            <p:nvPr/>
          </p:nvSpPr>
          <p:spPr bwMode="auto">
            <a:xfrm>
              <a:off x="1464275" y="4520132"/>
              <a:ext cx="348460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pPr indent="-9525"/>
              <a:r>
                <a:rPr lang="de-DE" sz="1400" b="1" dirty="0">
                  <a:solidFill>
                    <a:srgbClr val="327A86"/>
                  </a:solidFill>
                  <a:latin typeface="Calibri"/>
                  <a:ea typeface="ＭＳ Ｐゴシック" charset="-128"/>
                  <a:cs typeface="Calibri"/>
                </a:rPr>
                <a:t>Lernenden-Orientierung &amp; Adaptivität:</a:t>
              </a:r>
              <a:br>
                <a:rPr lang="de-DE" sz="1400"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Lernstände aufgreifen</a:t>
              </a:r>
            </a:p>
          </p:txBody>
        </p:sp>
        <p:pic>
          <p:nvPicPr>
            <p:cNvPr id="23" name="Grafik 7">
              <a:extLst>
                <a:ext uri="{FF2B5EF4-FFF2-40B4-BE49-F238E27FC236}">
                  <a16:creationId xmlns:a16="http://schemas.microsoft.com/office/drawing/2014/main" id="{C432FF54-F31A-2C30-C507-E51DEE1D3912}"/>
                </a:ext>
              </a:extLst>
            </p:cNvPr>
            <p:cNvPicPr>
              <a:picLocks noChangeAspect="1"/>
            </p:cNvPicPr>
            <p:nvPr/>
          </p:nvPicPr>
          <p:blipFill>
            <a:blip r:embed="rId7"/>
            <a:stretch>
              <a:fillRect/>
            </a:stretch>
          </p:blipFill>
          <p:spPr bwMode="auto">
            <a:xfrm>
              <a:off x="1145471" y="4470519"/>
              <a:ext cx="684000" cy="684000"/>
            </a:xfrm>
            <a:prstGeom prst="rect">
              <a:avLst/>
            </a:prstGeom>
            <a:effectLst>
              <a:outerShdw blurRad="50800" dist="38100" dir="2700000" algn="tl" rotWithShape="0">
                <a:schemeClr val="tx2">
                  <a:alpha val="40000"/>
                </a:schemeClr>
              </a:outerShdw>
            </a:effectLst>
          </p:spPr>
        </p:pic>
      </p:grpSp>
      <p:sp>
        <p:nvSpPr>
          <p:cNvPr id="2" name="Textplatzhalter 3">
            <a:extLst>
              <a:ext uri="{FF2B5EF4-FFF2-40B4-BE49-F238E27FC236}">
                <a16:creationId xmlns:a16="http://schemas.microsoft.com/office/drawing/2014/main" id="{485B6218-4EA2-7E05-6519-A17840C3DF0F}"/>
              </a:ext>
            </a:extLst>
          </p:cNvPr>
          <p:cNvSpPr>
            <a:spLocks noGrp="1"/>
          </p:cNvSpPr>
          <p:nvPr>
            <p:ph type="body" sz="quarter" idx="13"/>
          </p:nvPr>
        </p:nvSpPr>
        <p:spPr>
          <a:xfrm>
            <a:off x="10617199" y="5891627"/>
            <a:ext cx="1574801" cy="445628"/>
          </a:xfrm>
        </p:spPr>
        <p:txBody>
          <a:bodyPr>
            <a:normAutofit/>
          </a:bodyPr>
          <a:lstStyle/>
          <a:p>
            <a:r>
              <a:rPr lang="de-DE" sz="1050" dirty="0">
                <a:solidFill>
                  <a:schemeClr val="bg1">
                    <a:lumMod val="65000"/>
                  </a:schemeClr>
                </a:solidFill>
              </a:rPr>
              <a:t>(Holzäpfel et al., 2024)</a:t>
            </a:r>
            <a:endParaRPr lang="de-DE" sz="1400" dirty="0"/>
          </a:p>
        </p:txBody>
      </p:sp>
    </p:spTree>
    <p:extLst>
      <p:ext uri="{BB962C8B-B14F-4D97-AF65-F5344CB8AC3E}">
        <p14:creationId xmlns:p14="http://schemas.microsoft.com/office/powerpoint/2010/main" val="425910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Verständnisaufbau auf 3 Ebenen</a:t>
            </a:r>
          </a:p>
        </p:txBody>
      </p:sp>
      <p:sp>
        <p:nvSpPr>
          <p:cNvPr id="23" name="Textfeld 22">
            <a:extLst>
              <a:ext uri="{FF2B5EF4-FFF2-40B4-BE49-F238E27FC236}">
                <a16:creationId xmlns:a16="http://schemas.microsoft.com/office/drawing/2014/main" id="{DC4406CE-F3B2-9384-225E-C9C87A82408F}"/>
              </a:ext>
            </a:extLst>
          </p:cNvPr>
          <p:cNvSpPr txBox="1"/>
          <p:nvPr/>
        </p:nvSpPr>
        <p:spPr>
          <a:xfrm>
            <a:off x="5247595" y="1131894"/>
            <a:ext cx="2709396"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im Alltag entdecken</a:t>
            </a:r>
          </a:p>
        </p:txBody>
      </p:sp>
      <p:sp>
        <p:nvSpPr>
          <p:cNvPr id="25" name="Textfeld 24">
            <a:extLst>
              <a:ext uri="{FF2B5EF4-FFF2-40B4-BE49-F238E27FC236}">
                <a16:creationId xmlns:a16="http://schemas.microsoft.com/office/drawing/2014/main" id="{D395D28E-8473-54D2-09FB-4E251D327589}"/>
              </a:ext>
            </a:extLst>
          </p:cNvPr>
          <p:cNvSpPr txBox="1"/>
          <p:nvPr/>
        </p:nvSpPr>
        <p:spPr>
          <a:xfrm>
            <a:off x="8201188" y="2658653"/>
            <a:ext cx="2470548"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geschickt nutzen</a:t>
            </a:r>
          </a:p>
        </p:txBody>
      </p:sp>
      <p:sp>
        <p:nvSpPr>
          <p:cNvPr id="9" name="Textfeld 8">
            <a:extLst>
              <a:ext uri="{FF2B5EF4-FFF2-40B4-BE49-F238E27FC236}">
                <a16:creationId xmlns:a16="http://schemas.microsoft.com/office/drawing/2014/main" id="{39AEC04D-012F-0698-34D2-FAA35E188335}"/>
              </a:ext>
            </a:extLst>
          </p:cNvPr>
          <p:cNvSpPr txBox="1"/>
          <p:nvPr/>
        </p:nvSpPr>
        <p:spPr>
          <a:xfrm>
            <a:off x="8462014" y="1451618"/>
            <a:ext cx="3608065"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1. Ebene</a:t>
            </a:r>
            <a:r>
              <a:rPr lang="de-DE" sz="1200" dirty="0">
                <a:solidFill>
                  <a:srgbClr val="327A86"/>
                </a:solidFill>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Verständnis für „mal“ erzeugen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Grundvorstellungen,  Darstellungen vernetzen </a:t>
            </a:r>
          </a:p>
        </p:txBody>
      </p:sp>
      <p:sp>
        <p:nvSpPr>
          <p:cNvPr id="10" name="Textfeld 9">
            <a:extLst>
              <a:ext uri="{FF2B5EF4-FFF2-40B4-BE49-F238E27FC236}">
                <a16:creationId xmlns:a16="http://schemas.microsoft.com/office/drawing/2014/main" id="{7FD4D4F7-83E2-450F-3CC5-7F3403AD5C39}"/>
              </a:ext>
            </a:extLst>
          </p:cNvPr>
          <p:cNvSpPr txBox="1"/>
          <p:nvPr/>
        </p:nvSpPr>
        <p:spPr>
          <a:xfrm>
            <a:off x="380716" y="5768027"/>
            <a:ext cx="5715283"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1./ 2. Ebene: </a:t>
            </a:r>
            <a:r>
              <a:rPr lang="de-DE" sz="1200" dirty="0">
                <a:latin typeface="Arial" panose="020B0604020202020204" pitchFamily="34" charset="0"/>
                <a:cs typeface="Arial" panose="020B0604020202020204" pitchFamily="34" charset="0"/>
              </a:rPr>
              <a:t>Verständnis für „mal“ erzeugen, einfache Aufgaben sichern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Darstellungen vernetzen, Beziehungen &amp; Strukturen nutzen</a:t>
            </a:r>
          </a:p>
        </p:txBody>
      </p:sp>
      <p:sp>
        <p:nvSpPr>
          <p:cNvPr id="11" name="Textfeld 10">
            <a:extLst>
              <a:ext uri="{FF2B5EF4-FFF2-40B4-BE49-F238E27FC236}">
                <a16:creationId xmlns:a16="http://schemas.microsoft.com/office/drawing/2014/main" id="{5D212646-05FB-3D99-92D5-D833D58CF057}"/>
              </a:ext>
            </a:extLst>
          </p:cNvPr>
          <p:cNvSpPr txBox="1"/>
          <p:nvPr/>
        </p:nvSpPr>
        <p:spPr>
          <a:xfrm>
            <a:off x="6405543" y="5740576"/>
            <a:ext cx="4800508"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3. Ebene</a:t>
            </a:r>
            <a:r>
              <a:rPr lang="de-DE" sz="1200" dirty="0">
                <a:solidFill>
                  <a:srgbClr val="327A86"/>
                </a:solidFill>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Einfache Aufgaben zum Ableiten nutzen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Beziehungen &amp; Strukturen nutzen</a:t>
            </a:r>
          </a:p>
        </p:txBody>
      </p:sp>
      <p:pic>
        <p:nvPicPr>
          <p:cNvPr id="16" name="Grafik 15">
            <a:extLst>
              <a:ext uri="{FF2B5EF4-FFF2-40B4-BE49-F238E27FC236}">
                <a16:creationId xmlns:a16="http://schemas.microsoft.com/office/drawing/2014/main" id="{BAEA32C5-749C-A9E0-02C3-DA99A5A24407}"/>
              </a:ext>
            </a:extLst>
          </p:cNvPr>
          <p:cNvPicPr>
            <a:picLocks noChangeAspect="1"/>
          </p:cNvPicPr>
          <p:nvPr/>
        </p:nvPicPr>
        <p:blipFill>
          <a:blip r:embed="rId3"/>
          <a:stretch>
            <a:fillRect/>
          </a:stretch>
        </p:blipFill>
        <p:spPr>
          <a:xfrm>
            <a:off x="3331218" y="1330198"/>
            <a:ext cx="1231900" cy="1346200"/>
          </a:xfrm>
          <a:prstGeom prst="rect">
            <a:avLst/>
          </a:prstGeom>
        </p:spPr>
      </p:pic>
      <p:pic>
        <p:nvPicPr>
          <p:cNvPr id="19" name="Grafik 18">
            <a:extLst>
              <a:ext uri="{FF2B5EF4-FFF2-40B4-BE49-F238E27FC236}">
                <a16:creationId xmlns:a16="http://schemas.microsoft.com/office/drawing/2014/main" id="{512D43B8-FDBC-165F-DF19-E0FE5736D952}"/>
              </a:ext>
            </a:extLst>
          </p:cNvPr>
          <p:cNvPicPr>
            <a:picLocks noChangeAspect="1"/>
          </p:cNvPicPr>
          <p:nvPr/>
        </p:nvPicPr>
        <p:blipFill>
          <a:blip r:embed="rId4"/>
          <a:stretch>
            <a:fillRect/>
          </a:stretch>
        </p:blipFill>
        <p:spPr>
          <a:xfrm>
            <a:off x="5907964" y="1392044"/>
            <a:ext cx="1270000" cy="1244600"/>
          </a:xfrm>
          <a:prstGeom prst="rect">
            <a:avLst/>
          </a:prstGeom>
        </p:spPr>
      </p:pic>
      <p:pic>
        <p:nvPicPr>
          <p:cNvPr id="20" name="Grafik 19">
            <a:extLst>
              <a:ext uri="{FF2B5EF4-FFF2-40B4-BE49-F238E27FC236}">
                <a16:creationId xmlns:a16="http://schemas.microsoft.com/office/drawing/2014/main" id="{42CA2B48-7EDF-A893-777D-50C4768BEEA0}"/>
              </a:ext>
            </a:extLst>
          </p:cNvPr>
          <p:cNvPicPr>
            <a:picLocks noChangeAspect="1"/>
          </p:cNvPicPr>
          <p:nvPr/>
        </p:nvPicPr>
        <p:blipFill>
          <a:blip r:embed="rId5"/>
          <a:stretch>
            <a:fillRect/>
          </a:stretch>
        </p:blipFill>
        <p:spPr>
          <a:xfrm>
            <a:off x="4662013" y="1408899"/>
            <a:ext cx="1231900" cy="1244600"/>
          </a:xfrm>
          <a:prstGeom prst="rect">
            <a:avLst/>
          </a:prstGeom>
        </p:spPr>
      </p:pic>
      <p:pic>
        <p:nvPicPr>
          <p:cNvPr id="21" name="Grafik 20">
            <a:extLst>
              <a:ext uri="{FF2B5EF4-FFF2-40B4-BE49-F238E27FC236}">
                <a16:creationId xmlns:a16="http://schemas.microsoft.com/office/drawing/2014/main" id="{95712ADA-01D7-9890-CA6D-14F0E7F513BA}"/>
              </a:ext>
            </a:extLst>
          </p:cNvPr>
          <p:cNvPicPr>
            <a:picLocks noChangeAspect="1"/>
          </p:cNvPicPr>
          <p:nvPr/>
        </p:nvPicPr>
        <p:blipFill>
          <a:blip r:embed="rId6"/>
          <a:stretch>
            <a:fillRect/>
          </a:stretch>
        </p:blipFill>
        <p:spPr>
          <a:xfrm>
            <a:off x="7192015" y="1392044"/>
            <a:ext cx="1270000" cy="1320800"/>
          </a:xfrm>
          <a:prstGeom prst="rect">
            <a:avLst/>
          </a:prstGeom>
        </p:spPr>
      </p:pic>
      <p:sp>
        <p:nvSpPr>
          <p:cNvPr id="22" name="Textfeld 21">
            <a:extLst>
              <a:ext uri="{FF2B5EF4-FFF2-40B4-BE49-F238E27FC236}">
                <a16:creationId xmlns:a16="http://schemas.microsoft.com/office/drawing/2014/main" id="{AA625462-71A7-295B-FFDE-3F508769F2AC}"/>
              </a:ext>
            </a:extLst>
          </p:cNvPr>
          <p:cNvSpPr txBox="1"/>
          <p:nvPr/>
        </p:nvSpPr>
        <p:spPr>
          <a:xfrm>
            <a:off x="3338659" y="1128169"/>
            <a:ext cx="2081019"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sp>
        <p:nvSpPr>
          <p:cNvPr id="27" name="Textfeld 26">
            <a:extLst>
              <a:ext uri="{FF2B5EF4-FFF2-40B4-BE49-F238E27FC236}">
                <a16:creationId xmlns:a16="http://schemas.microsoft.com/office/drawing/2014/main" id="{06ED8C60-FB9F-1A18-16B0-5511CA996D15}"/>
              </a:ext>
            </a:extLst>
          </p:cNvPr>
          <p:cNvSpPr txBox="1"/>
          <p:nvPr/>
        </p:nvSpPr>
        <p:spPr>
          <a:xfrm>
            <a:off x="6302808" y="2652777"/>
            <a:ext cx="2073003"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sp>
        <p:nvSpPr>
          <p:cNvPr id="29" name="Textfeld 28">
            <a:extLst>
              <a:ext uri="{FF2B5EF4-FFF2-40B4-BE49-F238E27FC236}">
                <a16:creationId xmlns:a16="http://schemas.microsoft.com/office/drawing/2014/main" id="{D4A7398F-9818-DB04-EE16-2B022E62D49F}"/>
              </a:ext>
            </a:extLst>
          </p:cNvPr>
          <p:cNvSpPr txBox="1"/>
          <p:nvPr/>
        </p:nvSpPr>
        <p:spPr>
          <a:xfrm>
            <a:off x="2522727" y="2674603"/>
            <a:ext cx="1970411"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darstellen</a:t>
            </a:r>
          </a:p>
        </p:txBody>
      </p:sp>
      <p:pic>
        <p:nvPicPr>
          <p:cNvPr id="30" name="Grafik 29">
            <a:extLst>
              <a:ext uri="{FF2B5EF4-FFF2-40B4-BE49-F238E27FC236}">
                <a16:creationId xmlns:a16="http://schemas.microsoft.com/office/drawing/2014/main" id="{28F2C097-A8AF-093F-E522-7CF8F0A819D0}"/>
              </a:ext>
            </a:extLst>
          </p:cNvPr>
          <p:cNvPicPr>
            <a:picLocks noChangeAspect="1"/>
          </p:cNvPicPr>
          <p:nvPr/>
        </p:nvPicPr>
        <p:blipFill>
          <a:blip r:embed="rId7"/>
          <a:stretch>
            <a:fillRect/>
          </a:stretch>
        </p:blipFill>
        <p:spPr>
          <a:xfrm>
            <a:off x="611815" y="2874439"/>
            <a:ext cx="1320800" cy="1409700"/>
          </a:xfrm>
          <a:prstGeom prst="rect">
            <a:avLst/>
          </a:prstGeom>
        </p:spPr>
      </p:pic>
      <p:pic>
        <p:nvPicPr>
          <p:cNvPr id="31" name="Grafik 30">
            <a:extLst>
              <a:ext uri="{FF2B5EF4-FFF2-40B4-BE49-F238E27FC236}">
                <a16:creationId xmlns:a16="http://schemas.microsoft.com/office/drawing/2014/main" id="{EE4A3AAE-5CF8-FDD6-891E-D3C53CE3509A}"/>
              </a:ext>
            </a:extLst>
          </p:cNvPr>
          <p:cNvPicPr>
            <a:picLocks noChangeAspect="1"/>
          </p:cNvPicPr>
          <p:nvPr/>
        </p:nvPicPr>
        <p:blipFill>
          <a:blip r:embed="rId8"/>
          <a:stretch>
            <a:fillRect/>
          </a:stretch>
        </p:blipFill>
        <p:spPr>
          <a:xfrm>
            <a:off x="1920838" y="2903635"/>
            <a:ext cx="1320800" cy="1422400"/>
          </a:xfrm>
          <a:prstGeom prst="rect">
            <a:avLst/>
          </a:prstGeom>
        </p:spPr>
      </p:pic>
      <p:pic>
        <p:nvPicPr>
          <p:cNvPr id="32" name="Grafik 31">
            <a:extLst>
              <a:ext uri="{FF2B5EF4-FFF2-40B4-BE49-F238E27FC236}">
                <a16:creationId xmlns:a16="http://schemas.microsoft.com/office/drawing/2014/main" id="{A403794F-6706-277A-E9D7-0728185CC240}"/>
              </a:ext>
            </a:extLst>
          </p:cNvPr>
          <p:cNvPicPr>
            <a:picLocks noChangeAspect="1"/>
          </p:cNvPicPr>
          <p:nvPr/>
        </p:nvPicPr>
        <p:blipFill>
          <a:blip r:embed="rId9"/>
          <a:stretch>
            <a:fillRect/>
          </a:stretch>
        </p:blipFill>
        <p:spPr>
          <a:xfrm>
            <a:off x="3196725" y="2903635"/>
            <a:ext cx="1295400" cy="1371600"/>
          </a:xfrm>
          <a:prstGeom prst="rect">
            <a:avLst/>
          </a:prstGeom>
        </p:spPr>
      </p:pic>
      <p:pic>
        <p:nvPicPr>
          <p:cNvPr id="33" name="Grafik 32">
            <a:extLst>
              <a:ext uri="{FF2B5EF4-FFF2-40B4-BE49-F238E27FC236}">
                <a16:creationId xmlns:a16="http://schemas.microsoft.com/office/drawing/2014/main" id="{9C376710-115D-D45D-A8AA-FF4CBA034020}"/>
              </a:ext>
            </a:extLst>
          </p:cNvPr>
          <p:cNvPicPr>
            <a:picLocks noChangeAspect="1"/>
          </p:cNvPicPr>
          <p:nvPr/>
        </p:nvPicPr>
        <p:blipFill>
          <a:blip r:embed="rId10"/>
          <a:stretch>
            <a:fillRect/>
          </a:stretch>
        </p:blipFill>
        <p:spPr>
          <a:xfrm>
            <a:off x="4492125" y="2852835"/>
            <a:ext cx="1282700" cy="1422400"/>
          </a:xfrm>
          <a:prstGeom prst="rect">
            <a:avLst/>
          </a:prstGeom>
        </p:spPr>
      </p:pic>
      <p:pic>
        <p:nvPicPr>
          <p:cNvPr id="34" name="Grafik 33">
            <a:extLst>
              <a:ext uri="{FF2B5EF4-FFF2-40B4-BE49-F238E27FC236}">
                <a16:creationId xmlns:a16="http://schemas.microsoft.com/office/drawing/2014/main" id="{F47FB0C1-F3D2-CD4B-55C1-60CFF2134CAD}"/>
              </a:ext>
            </a:extLst>
          </p:cNvPr>
          <p:cNvPicPr>
            <a:picLocks noChangeAspect="1"/>
          </p:cNvPicPr>
          <p:nvPr/>
        </p:nvPicPr>
        <p:blipFill>
          <a:blip r:embed="rId11"/>
          <a:stretch>
            <a:fillRect/>
          </a:stretch>
        </p:blipFill>
        <p:spPr>
          <a:xfrm>
            <a:off x="602743" y="4310819"/>
            <a:ext cx="1295400" cy="1384300"/>
          </a:xfrm>
          <a:prstGeom prst="rect">
            <a:avLst/>
          </a:prstGeom>
        </p:spPr>
      </p:pic>
      <p:pic>
        <p:nvPicPr>
          <p:cNvPr id="35" name="Grafik 34">
            <a:extLst>
              <a:ext uri="{FF2B5EF4-FFF2-40B4-BE49-F238E27FC236}">
                <a16:creationId xmlns:a16="http://schemas.microsoft.com/office/drawing/2014/main" id="{B6DCB482-A55D-611A-CE3D-1BF47ED13065}"/>
              </a:ext>
            </a:extLst>
          </p:cNvPr>
          <p:cNvPicPr>
            <a:picLocks noChangeAspect="1"/>
          </p:cNvPicPr>
          <p:nvPr/>
        </p:nvPicPr>
        <p:blipFill>
          <a:blip r:embed="rId12"/>
          <a:stretch>
            <a:fillRect/>
          </a:stretch>
        </p:blipFill>
        <p:spPr>
          <a:xfrm>
            <a:off x="1968933" y="4300635"/>
            <a:ext cx="1295400" cy="1460500"/>
          </a:xfrm>
          <a:prstGeom prst="rect">
            <a:avLst/>
          </a:prstGeom>
        </p:spPr>
      </p:pic>
      <p:sp>
        <p:nvSpPr>
          <p:cNvPr id="36" name="Textfeld 35">
            <a:extLst>
              <a:ext uri="{FF2B5EF4-FFF2-40B4-BE49-F238E27FC236}">
                <a16:creationId xmlns:a16="http://schemas.microsoft.com/office/drawing/2014/main" id="{4E256A32-6DB1-55F5-5BD6-313BE8C0BEEB}"/>
              </a:ext>
            </a:extLst>
          </p:cNvPr>
          <p:cNvSpPr txBox="1"/>
          <p:nvPr/>
        </p:nvSpPr>
        <p:spPr>
          <a:xfrm>
            <a:off x="602743" y="2671307"/>
            <a:ext cx="2073003"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pic>
        <p:nvPicPr>
          <p:cNvPr id="14" name="Grafik 13">
            <a:extLst>
              <a:ext uri="{FF2B5EF4-FFF2-40B4-BE49-F238E27FC236}">
                <a16:creationId xmlns:a16="http://schemas.microsoft.com/office/drawing/2014/main" id="{EA7A3F24-3F91-2880-CF8B-05C0DB30ECB4}"/>
              </a:ext>
            </a:extLst>
          </p:cNvPr>
          <p:cNvPicPr>
            <a:picLocks noChangeAspect="1"/>
          </p:cNvPicPr>
          <p:nvPr/>
        </p:nvPicPr>
        <p:blipFill>
          <a:blip r:embed="rId13"/>
          <a:stretch>
            <a:fillRect/>
          </a:stretch>
        </p:blipFill>
        <p:spPr>
          <a:xfrm>
            <a:off x="6367712" y="2921275"/>
            <a:ext cx="1193800" cy="1244600"/>
          </a:xfrm>
          <a:prstGeom prst="rect">
            <a:avLst/>
          </a:prstGeom>
        </p:spPr>
      </p:pic>
      <p:pic>
        <p:nvPicPr>
          <p:cNvPr id="15" name="Grafik 14">
            <a:extLst>
              <a:ext uri="{FF2B5EF4-FFF2-40B4-BE49-F238E27FC236}">
                <a16:creationId xmlns:a16="http://schemas.microsoft.com/office/drawing/2014/main" id="{338CD300-20E9-664C-A975-0126A9A16C7A}"/>
              </a:ext>
            </a:extLst>
          </p:cNvPr>
          <p:cNvPicPr>
            <a:picLocks noChangeAspect="1"/>
          </p:cNvPicPr>
          <p:nvPr/>
        </p:nvPicPr>
        <p:blipFill>
          <a:blip r:embed="rId14"/>
          <a:stretch>
            <a:fillRect/>
          </a:stretch>
        </p:blipFill>
        <p:spPr>
          <a:xfrm>
            <a:off x="7569107" y="2911875"/>
            <a:ext cx="1193800" cy="1244600"/>
          </a:xfrm>
          <a:prstGeom prst="rect">
            <a:avLst/>
          </a:prstGeom>
        </p:spPr>
      </p:pic>
      <p:pic>
        <p:nvPicPr>
          <p:cNvPr id="17" name="Grafik 16">
            <a:extLst>
              <a:ext uri="{FF2B5EF4-FFF2-40B4-BE49-F238E27FC236}">
                <a16:creationId xmlns:a16="http://schemas.microsoft.com/office/drawing/2014/main" id="{3EE28857-217E-B708-5EA4-C602F66187E4}"/>
              </a:ext>
            </a:extLst>
          </p:cNvPr>
          <p:cNvPicPr>
            <a:picLocks noChangeAspect="1"/>
          </p:cNvPicPr>
          <p:nvPr/>
        </p:nvPicPr>
        <p:blipFill>
          <a:blip r:embed="rId15"/>
          <a:stretch>
            <a:fillRect/>
          </a:stretch>
        </p:blipFill>
        <p:spPr>
          <a:xfrm>
            <a:off x="8784356" y="2857316"/>
            <a:ext cx="1193800" cy="1333500"/>
          </a:xfrm>
          <a:prstGeom prst="rect">
            <a:avLst/>
          </a:prstGeom>
        </p:spPr>
      </p:pic>
      <p:pic>
        <p:nvPicPr>
          <p:cNvPr id="18" name="Grafik 17">
            <a:extLst>
              <a:ext uri="{FF2B5EF4-FFF2-40B4-BE49-F238E27FC236}">
                <a16:creationId xmlns:a16="http://schemas.microsoft.com/office/drawing/2014/main" id="{91E6F074-D4E6-1B7B-92C0-5AB6A3E0A350}"/>
              </a:ext>
            </a:extLst>
          </p:cNvPr>
          <p:cNvPicPr>
            <a:picLocks noChangeAspect="1"/>
          </p:cNvPicPr>
          <p:nvPr/>
        </p:nvPicPr>
        <p:blipFill>
          <a:blip r:embed="rId16"/>
          <a:stretch>
            <a:fillRect/>
          </a:stretch>
        </p:blipFill>
        <p:spPr>
          <a:xfrm>
            <a:off x="9965959" y="2854673"/>
            <a:ext cx="1295400" cy="1333500"/>
          </a:xfrm>
          <a:prstGeom prst="rect">
            <a:avLst/>
          </a:prstGeom>
        </p:spPr>
      </p:pic>
      <p:pic>
        <p:nvPicPr>
          <p:cNvPr id="24" name="Grafik 23">
            <a:extLst>
              <a:ext uri="{FF2B5EF4-FFF2-40B4-BE49-F238E27FC236}">
                <a16:creationId xmlns:a16="http://schemas.microsoft.com/office/drawing/2014/main" id="{7058E6A7-8EAA-6F60-0987-8FB0871D4C6A}"/>
              </a:ext>
            </a:extLst>
          </p:cNvPr>
          <p:cNvPicPr>
            <a:picLocks noChangeAspect="1"/>
          </p:cNvPicPr>
          <p:nvPr/>
        </p:nvPicPr>
        <p:blipFill>
          <a:blip r:embed="rId17"/>
          <a:stretch>
            <a:fillRect/>
          </a:stretch>
        </p:blipFill>
        <p:spPr>
          <a:xfrm>
            <a:off x="6368216" y="4078887"/>
            <a:ext cx="1244600" cy="1383495"/>
          </a:xfrm>
          <a:prstGeom prst="rect">
            <a:avLst/>
          </a:prstGeom>
        </p:spPr>
      </p:pic>
      <p:pic>
        <p:nvPicPr>
          <p:cNvPr id="26" name="Grafik 25">
            <a:extLst>
              <a:ext uri="{FF2B5EF4-FFF2-40B4-BE49-F238E27FC236}">
                <a16:creationId xmlns:a16="http://schemas.microsoft.com/office/drawing/2014/main" id="{53A34620-2678-2836-CFFB-7F50EA94A0F3}"/>
              </a:ext>
            </a:extLst>
          </p:cNvPr>
          <p:cNvPicPr>
            <a:picLocks noChangeAspect="1"/>
          </p:cNvPicPr>
          <p:nvPr/>
        </p:nvPicPr>
        <p:blipFill>
          <a:blip r:embed="rId18"/>
          <a:stretch>
            <a:fillRect/>
          </a:stretch>
        </p:blipFill>
        <p:spPr>
          <a:xfrm>
            <a:off x="7552191" y="4148746"/>
            <a:ext cx="1293346" cy="1359333"/>
          </a:xfrm>
          <a:prstGeom prst="rect">
            <a:avLst/>
          </a:prstGeom>
        </p:spPr>
      </p:pic>
      <p:pic>
        <p:nvPicPr>
          <p:cNvPr id="28" name="Grafik 27">
            <a:extLst>
              <a:ext uri="{FF2B5EF4-FFF2-40B4-BE49-F238E27FC236}">
                <a16:creationId xmlns:a16="http://schemas.microsoft.com/office/drawing/2014/main" id="{277FD360-4B43-0C66-5123-B1F2CEF5473B}"/>
              </a:ext>
            </a:extLst>
          </p:cNvPr>
          <p:cNvPicPr>
            <a:picLocks noChangeAspect="1"/>
          </p:cNvPicPr>
          <p:nvPr/>
        </p:nvPicPr>
        <p:blipFill>
          <a:blip r:embed="rId19"/>
          <a:stretch>
            <a:fillRect/>
          </a:stretch>
        </p:blipFill>
        <p:spPr>
          <a:xfrm>
            <a:off x="8794087" y="4149347"/>
            <a:ext cx="1181100" cy="1371600"/>
          </a:xfrm>
          <a:prstGeom prst="rect">
            <a:avLst/>
          </a:prstGeom>
        </p:spPr>
      </p:pic>
      <p:sp>
        <p:nvSpPr>
          <p:cNvPr id="2" name="Textfeld 1">
            <a:extLst>
              <a:ext uri="{FF2B5EF4-FFF2-40B4-BE49-F238E27FC236}">
                <a16:creationId xmlns:a16="http://schemas.microsoft.com/office/drawing/2014/main" id="{D4BCBAD1-3287-895F-40C5-36D8BC205B04}"/>
              </a:ext>
            </a:extLst>
          </p:cNvPr>
          <p:cNvSpPr txBox="1"/>
          <p:nvPr/>
        </p:nvSpPr>
        <p:spPr>
          <a:xfrm>
            <a:off x="10269059" y="5986159"/>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271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994A353D-4C90-B7EE-7BB8-D84CA95EC9C8}"/>
              </a:ext>
            </a:extLst>
          </p:cNvPr>
          <p:cNvSpPr/>
          <p:nvPr/>
        </p:nvSpPr>
        <p:spPr>
          <a:xfrm>
            <a:off x="5816955" y="3525000"/>
            <a:ext cx="5524813" cy="1608474"/>
          </a:xfrm>
          <a:prstGeom prst="roundRect">
            <a:avLst/>
          </a:prstGeom>
          <a:noFill/>
          <a:ln w="38100">
            <a:solidFill>
              <a:srgbClr val="327A8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b="1" dirty="0">
                <a:solidFill>
                  <a:srgbClr val="327A86"/>
                </a:solidFill>
              </a:rPr>
              <a:t>1. Ebene: </a:t>
            </a:r>
            <a:r>
              <a:rPr lang="de-DE" sz="2400" dirty="0">
                <a:solidFill>
                  <a:schemeClr val="tx1"/>
                </a:solidFill>
              </a:rPr>
              <a:t>Verständnis für „mal“ erzeugen </a:t>
            </a:r>
          </a:p>
        </p:txBody>
      </p:sp>
      <p:sp>
        <p:nvSpPr>
          <p:cNvPr id="6" name="Textplatzhalter 5">
            <a:extLst>
              <a:ext uri="{FF2B5EF4-FFF2-40B4-BE49-F238E27FC236}">
                <a16:creationId xmlns:a16="http://schemas.microsoft.com/office/drawing/2014/main" id="{94B1868D-E483-44A3-AF1B-03016AF368FD}"/>
              </a:ext>
            </a:extLst>
          </p:cNvPr>
          <p:cNvSpPr>
            <a:spLocks noGrp="1"/>
          </p:cNvSpPr>
          <p:nvPr>
            <p:ph type="body" sz="quarter" idx="13"/>
          </p:nvPr>
        </p:nvSpPr>
        <p:spPr>
          <a:xfrm>
            <a:off x="538519" y="1208264"/>
            <a:ext cx="9346012" cy="445628"/>
          </a:xfrm>
        </p:spPr>
        <p:txBody>
          <a:bodyPr>
            <a:normAutofit lnSpcReduction="10000"/>
          </a:bodyPr>
          <a:lstStyle/>
          <a:p>
            <a:r>
              <a:rPr lang="de-DE" sz="1600" dirty="0">
                <a:solidFill>
                  <a:schemeClr val="bg1">
                    <a:lumMod val="50000"/>
                  </a:schemeClr>
                </a:solidFill>
              </a:rPr>
              <a:t>(Grundvorstellungen, Darstellungen vernetzen)</a:t>
            </a:r>
            <a:endParaRPr lang="de-DE" dirty="0"/>
          </a:p>
          <a:p>
            <a:endParaRPr lang="de-DE" dirty="0"/>
          </a:p>
        </p:txBody>
      </p:sp>
      <p:sp>
        <p:nvSpPr>
          <p:cNvPr id="23" name="Textfeld 22">
            <a:extLst>
              <a:ext uri="{FF2B5EF4-FFF2-40B4-BE49-F238E27FC236}">
                <a16:creationId xmlns:a16="http://schemas.microsoft.com/office/drawing/2014/main" id="{DC4406CE-F3B2-9384-225E-C9C87A82408F}"/>
              </a:ext>
            </a:extLst>
          </p:cNvPr>
          <p:cNvSpPr txBox="1"/>
          <p:nvPr/>
        </p:nvSpPr>
        <p:spPr>
          <a:xfrm>
            <a:off x="538519" y="1891743"/>
            <a:ext cx="4641014" cy="276999"/>
          </a:xfrm>
          <a:prstGeom prst="rect">
            <a:avLst/>
          </a:prstGeom>
          <a:solidFill>
            <a:schemeClr val="bg1"/>
          </a:solidFill>
        </p:spPr>
        <p:txBody>
          <a:bodyPr wrap="none" rtlCol="0">
            <a:spAutoFit/>
          </a:bodyPr>
          <a:lstStyle/>
          <a:p>
            <a:r>
              <a:rPr lang="de-DE" sz="1200" dirty="0">
                <a:solidFill>
                  <a:srgbClr val="064356"/>
                </a:solidFill>
                <a:latin typeface="Be Vietnam" pitchFamily="2" charset="77"/>
              </a:rPr>
              <a:t>Multiplikation verstehen / </a:t>
            </a:r>
            <a:r>
              <a:rPr lang="de-DE" sz="1200" b="1" dirty="0">
                <a:solidFill>
                  <a:srgbClr val="064356"/>
                </a:solidFill>
                <a:latin typeface="Be Vietnam" pitchFamily="2" charset="77"/>
              </a:rPr>
              <a:t>Malaufgaben im Alltag entdecken</a:t>
            </a:r>
          </a:p>
        </p:txBody>
      </p:sp>
      <p:sp>
        <p:nvSpPr>
          <p:cNvPr id="2" name="Textfeld 1">
            <a:extLst>
              <a:ext uri="{FF2B5EF4-FFF2-40B4-BE49-F238E27FC236}">
                <a16:creationId xmlns:a16="http://schemas.microsoft.com/office/drawing/2014/main" id="{1E3B5611-6AE0-B2CD-2520-6C91CE19F5B6}"/>
              </a:ext>
            </a:extLst>
          </p:cNvPr>
          <p:cNvSpPr txBox="1"/>
          <p:nvPr/>
        </p:nvSpPr>
        <p:spPr>
          <a:xfrm>
            <a:off x="1803997" y="2577427"/>
            <a:ext cx="3666905"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erkennen wir im Alltag eine Malaufgabe?</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60B7DB45-105C-1962-4BFA-A88649BD4A92}"/>
              </a:ext>
            </a:extLst>
          </p:cNvPr>
          <p:cNvSpPr txBox="1"/>
          <p:nvPr/>
        </p:nvSpPr>
        <p:spPr>
          <a:xfrm>
            <a:off x="7354604" y="2434198"/>
            <a:ext cx="3459758"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können wir Malaufgaben in Bildern schlau finden und zeigen?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E8A5EA8F-8032-3ECB-A504-4BBEB8EAD919}"/>
              </a:ext>
            </a:extLst>
          </p:cNvPr>
          <p:cNvSpPr txBox="1"/>
          <p:nvPr/>
        </p:nvSpPr>
        <p:spPr>
          <a:xfrm>
            <a:off x="1868491" y="4014223"/>
            <a:ext cx="4112998"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können wir Malaufgaben als Bild darstellen?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38D1F2CA-07B5-77E2-6D8B-A622313CF0FD}"/>
              </a:ext>
            </a:extLst>
          </p:cNvPr>
          <p:cNvSpPr txBox="1"/>
          <p:nvPr/>
        </p:nvSpPr>
        <p:spPr>
          <a:xfrm>
            <a:off x="7299098" y="3837295"/>
            <a:ext cx="4271619"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Wann passen Bild, Beschreibung und Aufgabe zusammen?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936D3514-36B7-67ED-D221-9BB15976305A}"/>
              </a:ext>
            </a:extLst>
          </p:cNvPr>
          <p:cNvPicPr>
            <a:picLocks noChangeAspect="1"/>
          </p:cNvPicPr>
          <p:nvPr/>
        </p:nvPicPr>
        <p:blipFill>
          <a:blip r:embed="rId3"/>
          <a:stretch>
            <a:fillRect/>
          </a:stretch>
        </p:blipFill>
        <p:spPr>
          <a:xfrm>
            <a:off x="502600" y="2178800"/>
            <a:ext cx="1231900" cy="1346200"/>
          </a:xfrm>
          <a:prstGeom prst="rect">
            <a:avLst/>
          </a:prstGeom>
        </p:spPr>
      </p:pic>
      <p:pic>
        <p:nvPicPr>
          <p:cNvPr id="22" name="Grafik 21">
            <a:extLst>
              <a:ext uri="{FF2B5EF4-FFF2-40B4-BE49-F238E27FC236}">
                <a16:creationId xmlns:a16="http://schemas.microsoft.com/office/drawing/2014/main" id="{872FAE1F-1B38-53C5-5006-1312DFD1B262}"/>
              </a:ext>
            </a:extLst>
          </p:cNvPr>
          <p:cNvPicPr>
            <a:picLocks noChangeAspect="1"/>
          </p:cNvPicPr>
          <p:nvPr/>
        </p:nvPicPr>
        <p:blipFill>
          <a:blip r:embed="rId4"/>
          <a:stretch>
            <a:fillRect/>
          </a:stretch>
        </p:blipFill>
        <p:spPr>
          <a:xfrm>
            <a:off x="6020011" y="2229600"/>
            <a:ext cx="1270000" cy="1244600"/>
          </a:xfrm>
          <a:prstGeom prst="rect">
            <a:avLst/>
          </a:prstGeom>
        </p:spPr>
      </p:pic>
      <p:pic>
        <p:nvPicPr>
          <p:cNvPr id="26" name="Grafik 25">
            <a:extLst>
              <a:ext uri="{FF2B5EF4-FFF2-40B4-BE49-F238E27FC236}">
                <a16:creationId xmlns:a16="http://schemas.microsoft.com/office/drawing/2014/main" id="{FFAE37BF-8DD5-AE36-2370-1D219736CA63}"/>
              </a:ext>
            </a:extLst>
          </p:cNvPr>
          <p:cNvPicPr>
            <a:picLocks noChangeAspect="1"/>
          </p:cNvPicPr>
          <p:nvPr/>
        </p:nvPicPr>
        <p:blipFill>
          <a:blip r:embed="rId5"/>
          <a:stretch>
            <a:fillRect/>
          </a:stretch>
        </p:blipFill>
        <p:spPr>
          <a:xfrm>
            <a:off x="538519" y="3670049"/>
            <a:ext cx="1231900" cy="1244600"/>
          </a:xfrm>
          <a:prstGeom prst="rect">
            <a:avLst/>
          </a:prstGeom>
        </p:spPr>
      </p:pic>
      <p:pic>
        <p:nvPicPr>
          <p:cNvPr id="28" name="Grafik 27">
            <a:extLst>
              <a:ext uri="{FF2B5EF4-FFF2-40B4-BE49-F238E27FC236}">
                <a16:creationId xmlns:a16="http://schemas.microsoft.com/office/drawing/2014/main" id="{085728B7-A821-D117-98C5-6E96A5836F4A}"/>
              </a:ext>
            </a:extLst>
          </p:cNvPr>
          <p:cNvPicPr>
            <a:picLocks noChangeAspect="1"/>
          </p:cNvPicPr>
          <p:nvPr/>
        </p:nvPicPr>
        <p:blipFill>
          <a:blip r:embed="rId6"/>
          <a:stretch>
            <a:fillRect/>
          </a:stretch>
        </p:blipFill>
        <p:spPr>
          <a:xfrm>
            <a:off x="6061629" y="3631949"/>
            <a:ext cx="1270000" cy="1320800"/>
          </a:xfrm>
          <a:prstGeom prst="rect">
            <a:avLst/>
          </a:prstGeom>
        </p:spPr>
      </p:pic>
      <p:sp>
        <p:nvSpPr>
          <p:cNvPr id="9" name="Textfeld 8">
            <a:extLst>
              <a:ext uri="{FF2B5EF4-FFF2-40B4-BE49-F238E27FC236}">
                <a16:creationId xmlns:a16="http://schemas.microsoft.com/office/drawing/2014/main" id="{0019F08C-289D-2A71-F245-A2DB78E65CA9}"/>
              </a:ext>
            </a:extLst>
          </p:cNvPr>
          <p:cNvSpPr txBox="1"/>
          <p:nvPr/>
        </p:nvSpPr>
        <p:spPr>
          <a:xfrm>
            <a:off x="10269059" y="5998859"/>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157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C93B5-5E6A-48DF-96F6-45779CB99CC8}"/>
              </a:ext>
            </a:extLst>
          </p:cNvPr>
          <p:cNvSpPr>
            <a:spLocks noGrp="1"/>
          </p:cNvSpPr>
          <p:nvPr>
            <p:ph type="title"/>
          </p:nvPr>
        </p:nvSpPr>
        <p:spPr/>
        <p:txBody>
          <a:bodyPr/>
          <a:lstStyle/>
          <a:p>
            <a:r>
              <a:rPr lang="de-DE" sz="2800" b="1" dirty="0">
                <a:solidFill>
                  <a:srgbClr val="327A86"/>
                </a:solidFill>
              </a:rPr>
              <a:t>1. Ebene: </a:t>
            </a:r>
            <a:r>
              <a:rPr lang="de-DE" sz="2800" dirty="0">
                <a:solidFill>
                  <a:schemeClr val="tx1"/>
                </a:solidFill>
              </a:rPr>
              <a:t>Verständnis für „mal“ erzeugen </a:t>
            </a:r>
            <a:endParaRPr lang="de-DE" dirty="0"/>
          </a:p>
        </p:txBody>
      </p:sp>
      <p:pic>
        <p:nvPicPr>
          <p:cNvPr id="6" name="Grafik 5">
            <a:extLst>
              <a:ext uri="{FF2B5EF4-FFF2-40B4-BE49-F238E27FC236}">
                <a16:creationId xmlns:a16="http://schemas.microsoft.com/office/drawing/2014/main" id="{6B94B4DE-E7C3-E237-39E2-FE7347A71BE3}"/>
              </a:ext>
            </a:extLst>
          </p:cNvPr>
          <p:cNvPicPr>
            <a:picLocks noChangeAspect="1"/>
          </p:cNvPicPr>
          <p:nvPr/>
        </p:nvPicPr>
        <p:blipFill rotWithShape="1">
          <a:blip r:embed="rId3"/>
          <a:srcRect t="9173"/>
          <a:stretch/>
        </p:blipFill>
        <p:spPr>
          <a:xfrm>
            <a:off x="518880" y="1413953"/>
            <a:ext cx="4502653" cy="2556000"/>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747AE9F3-D2D3-D8EC-1FF4-ECEB587F791F}"/>
              </a:ext>
            </a:extLst>
          </p:cNvPr>
          <p:cNvPicPr>
            <a:picLocks noChangeAspect="1"/>
          </p:cNvPicPr>
          <p:nvPr/>
        </p:nvPicPr>
        <p:blipFill rotWithShape="1">
          <a:blip r:embed="rId4"/>
          <a:srcRect t="9173"/>
          <a:stretch/>
        </p:blipFill>
        <p:spPr>
          <a:xfrm>
            <a:off x="772270" y="3235295"/>
            <a:ext cx="4502650" cy="2556000"/>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4AE220A9-0D26-5E8C-8DB8-01832508A975}"/>
              </a:ext>
            </a:extLst>
          </p:cNvPr>
          <p:cNvPicPr>
            <a:picLocks noChangeAspect="1"/>
          </p:cNvPicPr>
          <p:nvPr/>
        </p:nvPicPr>
        <p:blipFill rotWithShape="1">
          <a:blip r:embed="rId5"/>
          <a:srcRect t="9173"/>
          <a:stretch/>
        </p:blipFill>
        <p:spPr>
          <a:xfrm>
            <a:off x="5528307" y="1766887"/>
            <a:ext cx="6042551" cy="3430146"/>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6D2EFFD9-E1AC-7A09-FEF0-9BDDA788BDB3}"/>
              </a:ext>
            </a:extLst>
          </p:cNvPr>
          <p:cNvSpPr txBox="1"/>
          <p:nvPr/>
        </p:nvSpPr>
        <p:spPr>
          <a:xfrm>
            <a:off x="10262283" y="5977442"/>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kern="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40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Verständnisaufbau auf 3 Ebenen</a:t>
            </a:r>
          </a:p>
        </p:txBody>
      </p:sp>
      <p:sp>
        <p:nvSpPr>
          <p:cNvPr id="23" name="Textfeld 22">
            <a:extLst>
              <a:ext uri="{FF2B5EF4-FFF2-40B4-BE49-F238E27FC236}">
                <a16:creationId xmlns:a16="http://schemas.microsoft.com/office/drawing/2014/main" id="{DC4406CE-F3B2-9384-225E-C9C87A82408F}"/>
              </a:ext>
            </a:extLst>
          </p:cNvPr>
          <p:cNvSpPr txBox="1"/>
          <p:nvPr/>
        </p:nvSpPr>
        <p:spPr>
          <a:xfrm>
            <a:off x="5235403" y="1162890"/>
            <a:ext cx="2709396"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im Alltag entdecken</a:t>
            </a:r>
          </a:p>
        </p:txBody>
      </p:sp>
      <p:sp>
        <p:nvSpPr>
          <p:cNvPr id="25" name="Textfeld 24">
            <a:extLst>
              <a:ext uri="{FF2B5EF4-FFF2-40B4-BE49-F238E27FC236}">
                <a16:creationId xmlns:a16="http://schemas.microsoft.com/office/drawing/2014/main" id="{D395D28E-8473-54D2-09FB-4E251D327589}"/>
              </a:ext>
            </a:extLst>
          </p:cNvPr>
          <p:cNvSpPr txBox="1"/>
          <p:nvPr/>
        </p:nvSpPr>
        <p:spPr>
          <a:xfrm>
            <a:off x="8237764" y="2634269"/>
            <a:ext cx="2470548"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geschickt nutzen</a:t>
            </a:r>
          </a:p>
        </p:txBody>
      </p:sp>
      <p:sp>
        <p:nvSpPr>
          <p:cNvPr id="9" name="Textfeld 8">
            <a:extLst>
              <a:ext uri="{FF2B5EF4-FFF2-40B4-BE49-F238E27FC236}">
                <a16:creationId xmlns:a16="http://schemas.microsoft.com/office/drawing/2014/main" id="{39AEC04D-012F-0698-34D2-FAA35E188335}"/>
              </a:ext>
            </a:extLst>
          </p:cNvPr>
          <p:cNvSpPr txBox="1"/>
          <p:nvPr/>
        </p:nvSpPr>
        <p:spPr>
          <a:xfrm>
            <a:off x="8462014" y="1451618"/>
            <a:ext cx="3620257"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1. Ebene</a:t>
            </a:r>
            <a:r>
              <a:rPr lang="de-DE" sz="1200" dirty="0">
                <a:solidFill>
                  <a:srgbClr val="327A86"/>
                </a:solidFill>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Verständnis für „mal“ erzeugen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Grundvorstellungen,  Darstellungen vernetzen </a:t>
            </a:r>
          </a:p>
        </p:txBody>
      </p:sp>
      <p:sp>
        <p:nvSpPr>
          <p:cNvPr id="10" name="Textfeld 9">
            <a:extLst>
              <a:ext uri="{FF2B5EF4-FFF2-40B4-BE49-F238E27FC236}">
                <a16:creationId xmlns:a16="http://schemas.microsoft.com/office/drawing/2014/main" id="{7FD4D4F7-83E2-450F-3CC5-7F3403AD5C39}"/>
              </a:ext>
            </a:extLst>
          </p:cNvPr>
          <p:cNvSpPr txBox="1"/>
          <p:nvPr/>
        </p:nvSpPr>
        <p:spPr>
          <a:xfrm>
            <a:off x="380716" y="5768027"/>
            <a:ext cx="5715283"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1./ 2. Ebene: </a:t>
            </a:r>
            <a:r>
              <a:rPr lang="de-DE" sz="1200" dirty="0">
                <a:latin typeface="Arial" panose="020B0604020202020204" pitchFamily="34" charset="0"/>
                <a:cs typeface="Arial" panose="020B0604020202020204" pitchFamily="34" charset="0"/>
              </a:rPr>
              <a:t>Verständnis für „mal“ erzeugen, einfache Aufgaben sichern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Darstellungen vernetzen, Beziehungen &amp; Strukturen nutzen</a:t>
            </a:r>
          </a:p>
        </p:txBody>
      </p:sp>
      <p:sp>
        <p:nvSpPr>
          <p:cNvPr id="11" name="Textfeld 10">
            <a:extLst>
              <a:ext uri="{FF2B5EF4-FFF2-40B4-BE49-F238E27FC236}">
                <a16:creationId xmlns:a16="http://schemas.microsoft.com/office/drawing/2014/main" id="{5D212646-05FB-3D99-92D5-D833D58CF057}"/>
              </a:ext>
            </a:extLst>
          </p:cNvPr>
          <p:cNvSpPr txBox="1"/>
          <p:nvPr/>
        </p:nvSpPr>
        <p:spPr>
          <a:xfrm>
            <a:off x="6405543" y="5740576"/>
            <a:ext cx="4800508"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3. Ebene</a:t>
            </a:r>
            <a:r>
              <a:rPr lang="de-DE" sz="1200" dirty="0">
                <a:solidFill>
                  <a:srgbClr val="327A86"/>
                </a:solidFill>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Einfache Aufgaben zum Ableiten nutzen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Beziehungen &amp; Strukturen nutzen</a:t>
            </a:r>
          </a:p>
        </p:txBody>
      </p:sp>
      <p:pic>
        <p:nvPicPr>
          <p:cNvPr id="16" name="Grafik 15">
            <a:extLst>
              <a:ext uri="{FF2B5EF4-FFF2-40B4-BE49-F238E27FC236}">
                <a16:creationId xmlns:a16="http://schemas.microsoft.com/office/drawing/2014/main" id="{BAEA32C5-749C-A9E0-02C3-DA99A5A24407}"/>
              </a:ext>
            </a:extLst>
          </p:cNvPr>
          <p:cNvPicPr>
            <a:picLocks noChangeAspect="1"/>
          </p:cNvPicPr>
          <p:nvPr/>
        </p:nvPicPr>
        <p:blipFill>
          <a:blip r:embed="rId3"/>
          <a:stretch>
            <a:fillRect/>
          </a:stretch>
        </p:blipFill>
        <p:spPr>
          <a:xfrm>
            <a:off x="3331218" y="1330198"/>
            <a:ext cx="1231900" cy="1346200"/>
          </a:xfrm>
          <a:prstGeom prst="rect">
            <a:avLst/>
          </a:prstGeom>
        </p:spPr>
      </p:pic>
      <p:pic>
        <p:nvPicPr>
          <p:cNvPr id="19" name="Grafik 18">
            <a:extLst>
              <a:ext uri="{FF2B5EF4-FFF2-40B4-BE49-F238E27FC236}">
                <a16:creationId xmlns:a16="http://schemas.microsoft.com/office/drawing/2014/main" id="{512D43B8-FDBC-165F-DF19-E0FE5736D952}"/>
              </a:ext>
            </a:extLst>
          </p:cNvPr>
          <p:cNvPicPr>
            <a:picLocks noChangeAspect="1"/>
          </p:cNvPicPr>
          <p:nvPr/>
        </p:nvPicPr>
        <p:blipFill>
          <a:blip r:embed="rId4"/>
          <a:stretch>
            <a:fillRect/>
          </a:stretch>
        </p:blipFill>
        <p:spPr>
          <a:xfrm>
            <a:off x="5907964" y="1392044"/>
            <a:ext cx="1270000" cy="1244600"/>
          </a:xfrm>
          <a:prstGeom prst="rect">
            <a:avLst/>
          </a:prstGeom>
        </p:spPr>
      </p:pic>
      <p:pic>
        <p:nvPicPr>
          <p:cNvPr id="20" name="Grafik 19">
            <a:extLst>
              <a:ext uri="{FF2B5EF4-FFF2-40B4-BE49-F238E27FC236}">
                <a16:creationId xmlns:a16="http://schemas.microsoft.com/office/drawing/2014/main" id="{42CA2B48-7EDF-A893-777D-50C4768BEEA0}"/>
              </a:ext>
            </a:extLst>
          </p:cNvPr>
          <p:cNvPicPr>
            <a:picLocks noChangeAspect="1"/>
          </p:cNvPicPr>
          <p:nvPr/>
        </p:nvPicPr>
        <p:blipFill>
          <a:blip r:embed="rId5"/>
          <a:stretch>
            <a:fillRect/>
          </a:stretch>
        </p:blipFill>
        <p:spPr>
          <a:xfrm>
            <a:off x="4662013" y="1408899"/>
            <a:ext cx="1231900" cy="1244600"/>
          </a:xfrm>
          <a:prstGeom prst="rect">
            <a:avLst/>
          </a:prstGeom>
        </p:spPr>
      </p:pic>
      <p:pic>
        <p:nvPicPr>
          <p:cNvPr id="21" name="Grafik 20">
            <a:extLst>
              <a:ext uri="{FF2B5EF4-FFF2-40B4-BE49-F238E27FC236}">
                <a16:creationId xmlns:a16="http://schemas.microsoft.com/office/drawing/2014/main" id="{95712ADA-01D7-9890-CA6D-14F0E7F513BA}"/>
              </a:ext>
            </a:extLst>
          </p:cNvPr>
          <p:cNvPicPr>
            <a:picLocks noChangeAspect="1"/>
          </p:cNvPicPr>
          <p:nvPr/>
        </p:nvPicPr>
        <p:blipFill>
          <a:blip r:embed="rId6"/>
          <a:stretch>
            <a:fillRect/>
          </a:stretch>
        </p:blipFill>
        <p:spPr>
          <a:xfrm>
            <a:off x="7192015" y="1392044"/>
            <a:ext cx="1270000" cy="1320800"/>
          </a:xfrm>
          <a:prstGeom prst="rect">
            <a:avLst/>
          </a:prstGeom>
        </p:spPr>
      </p:pic>
      <p:sp>
        <p:nvSpPr>
          <p:cNvPr id="22" name="Textfeld 21">
            <a:extLst>
              <a:ext uri="{FF2B5EF4-FFF2-40B4-BE49-F238E27FC236}">
                <a16:creationId xmlns:a16="http://schemas.microsoft.com/office/drawing/2014/main" id="{AA625462-71A7-295B-FFDE-3F508769F2AC}"/>
              </a:ext>
            </a:extLst>
          </p:cNvPr>
          <p:cNvSpPr txBox="1"/>
          <p:nvPr/>
        </p:nvSpPr>
        <p:spPr>
          <a:xfrm>
            <a:off x="3338659" y="1159165"/>
            <a:ext cx="2073003"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sp>
        <p:nvSpPr>
          <p:cNvPr id="27" name="Textfeld 26">
            <a:extLst>
              <a:ext uri="{FF2B5EF4-FFF2-40B4-BE49-F238E27FC236}">
                <a16:creationId xmlns:a16="http://schemas.microsoft.com/office/drawing/2014/main" id="{06ED8C60-FB9F-1A18-16B0-5511CA996D15}"/>
              </a:ext>
            </a:extLst>
          </p:cNvPr>
          <p:cNvSpPr txBox="1"/>
          <p:nvPr/>
        </p:nvSpPr>
        <p:spPr>
          <a:xfrm>
            <a:off x="6302808" y="2628393"/>
            <a:ext cx="2081019"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sp>
        <p:nvSpPr>
          <p:cNvPr id="29" name="Textfeld 28">
            <a:extLst>
              <a:ext uri="{FF2B5EF4-FFF2-40B4-BE49-F238E27FC236}">
                <a16:creationId xmlns:a16="http://schemas.microsoft.com/office/drawing/2014/main" id="{D4A7398F-9818-DB04-EE16-2B022E62D49F}"/>
              </a:ext>
            </a:extLst>
          </p:cNvPr>
          <p:cNvSpPr txBox="1"/>
          <p:nvPr/>
        </p:nvSpPr>
        <p:spPr>
          <a:xfrm>
            <a:off x="2522727" y="2674603"/>
            <a:ext cx="1970411"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darstellen</a:t>
            </a:r>
          </a:p>
        </p:txBody>
      </p:sp>
      <p:pic>
        <p:nvPicPr>
          <p:cNvPr id="30" name="Grafik 29">
            <a:extLst>
              <a:ext uri="{FF2B5EF4-FFF2-40B4-BE49-F238E27FC236}">
                <a16:creationId xmlns:a16="http://schemas.microsoft.com/office/drawing/2014/main" id="{28F2C097-A8AF-093F-E522-7CF8F0A819D0}"/>
              </a:ext>
            </a:extLst>
          </p:cNvPr>
          <p:cNvPicPr>
            <a:picLocks noChangeAspect="1"/>
          </p:cNvPicPr>
          <p:nvPr/>
        </p:nvPicPr>
        <p:blipFill>
          <a:blip r:embed="rId7"/>
          <a:stretch>
            <a:fillRect/>
          </a:stretch>
        </p:blipFill>
        <p:spPr>
          <a:xfrm>
            <a:off x="611815" y="2874439"/>
            <a:ext cx="1320800" cy="1409700"/>
          </a:xfrm>
          <a:prstGeom prst="rect">
            <a:avLst/>
          </a:prstGeom>
        </p:spPr>
      </p:pic>
      <p:pic>
        <p:nvPicPr>
          <p:cNvPr id="31" name="Grafik 30">
            <a:extLst>
              <a:ext uri="{FF2B5EF4-FFF2-40B4-BE49-F238E27FC236}">
                <a16:creationId xmlns:a16="http://schemas.microsoft.com/office/drawing/2014/main" id="{EE4A3AAE-5CF8-FDD6-891E-D3C53CE3509A}"/>
              </a:ext>
            </a:extLst>
          </p:cNvPr>
          <p:cNvPicPr>
            <a:picLocks noChangeAspect="1"/>
          </p:cNvPicPr>
          <p:nvPr/>
        </p:nvPicPr>
        <p:blipFill>
          <a:blip r:embed="rId8"/>
          <a:stretch>
            <a:fillRect/>
          </a:stretch>
        </p:blipFill>
        <p:spPr>
          <a:xfrm>
            <a:off x="1920838" y="2903635"/>
            <a:ext cx="1320800" cy="1422400"/>
          </a:xfrm>
          <a:prstGeom prst="rect">
            <a:avLst/>
          </a:prstGeom>
        </p:spPr>
      </p:pic>
      <p:pic>
        <p:nvPicPr>
          <p:cNvPr id="32" name="Grafik 31">
            <a:extLst>
              <a:ext uri="{FF2B5EF4-FFF2-40B4-BE49-F238E27FC236}">
                <a16:creationId xmlns:a16="http://schemas.microsoft.com/office/drawing/2014/main" id="{A403794F-6706-277A-E9D7-0728185CC240}"/>
              </a:ext>
            </a:extLst>
          </p:cNvPr>
          <p:cNvPicPr>
            <a:picLocks noChangeAspect="1"/>
          </p:cNvPicPr>
          <p:nvPr/>
        </p:nvPicPr>
        <p:blipFill>
          <a:blip r:embed="rId9"/>
          <a:stretch>
            <a:fillRect/>
          </a:stretch>
        </p:blipFill>
        <p:spPr>
          <a:xfrm>
            <a:off x="3196725" y="2903635"/>
            <a:ext cx="1295400" cy="1371600"/>
          </a:xfrm>
          <a:prstGeom prst="rect">
            <a:avLst/>
          </a:prstGeom>
        </p:spPr>
      </p:pic>
      <p:pic>
        <p:nvPicPr>
          <p:cNvPr id="33" name="Grafik 32">
            <a:extLst>
              <a:ext uri="{FF2B5EF4-FFF2-40B4-BE49-F238E27FC236}">
                <a16:creationId xmlns:a16="http://schemas.microsoft.com/office/drawing/2014/main" id="{9C376710-115D-D45D-A8AA-FF4CBA034020}"/>
              </a:ext>
            </a:extLst>
          </p:cNvPr>
          <p:cNvPicPr>
            <a:picLocks noChangeAspect="1"/>
          </p:cNvPicPr>
          <p:nvPr/>
        </p:nvPicPr>
        <p:blipFill>
          <a:blip r:embed="rId10"/>
          <a:stretch>
            <a:fillRect/>
          </a:stretch>
        </p:blipFill>
        <p:spPr>
          <a:xfrm>
            <a:off x="4492125" y="2852835"/>
            <a:ext cx="1282700" cy="1422400"/>
          </a:xfrm>
          <a:prstGeom prst="rect">
            <a:avLst/>
          </a:prstGeom>
        </p:spPr>
      </p:pic>
      <p:pic>
        <p:nvPicPr>
          <p:cNvPr id="34" name="Grafik 33">
            <a:extLst>
              <a:ext uri="{FF2B5EF4-FFF2-40B4-BE49-F238E27FC236}">
                <a16:creationId xmlns:a16="http://schemas.microsoft.com/office/drawing/2014/main" id="{F47FB0C1-F3D2-CD4B-55C1-60CFF2134CAD}"/>
              </a:ext>
            </a:extLst>
          </p:cNvPr>
          <p:cNvPicPr>
            <a:picLocks noChangeAspect="1"/>
          </p:cNvPicPr>
          <p:nvPr/>
        </p:nvPicPr>
        <p:blipFill>
          <a:blip r:embed="rId11"/>
          <a:stretch>
            <a:fillRect/>
          </a:stretch>
        </p:blipFill>
        <p:spPr>
          <a:xfrm>
            <a:off x="602743" y="4310819"/>
            <a:ext cx="1295400" cy="1384300"/>
          </a:xfrm>
          <a:prstGeom prst="rect">
            <a:avLst/>
          </a:prstGeom>
        </p:spPr>
      </p:pic>
      <p:pic>
        <p:nvPicPr>
          <p:cNvPr id="35" name="Grafik 34">
            <a:extLst>
              <a:ext uri="{FF2B5EF4-FFF2-40B4-BE49-F238E27FC236}">
                <a16:creationId xmlns:a16="http://schemas.microsoft.com/office/drawing/2014/main" id="{B6DCB482-A55D-611A-CE3D-1BF47ED13065}"/>
              </a:ext>
            </a:extLst>
          </p:cNvPr>
          <p:cNvPicPr>
            <a:picLocks noChangeAspect="1"/>
          </p:cNvPicPr>
          <p:nvPr/>
        </p:nvPicPr>
        <p:blipFill>
          <a:blip r:embed="rId12"/>
          <a:stretch>
            <a:fillRect/>
          </a:stretch>
        </p:blipFill>
        <p:spPr>
          <a:xfrm>
            <a:off x="1968933" y="4300635"/>
            <a:ext cx="1295400" cy="1460500"/>
          </a:xfrm>
          <a:prstGeom prst="rect">
            <a:avLst/>
          </a:prstGeom>
        </p:spPr>
      </p:pic>
      <p:sp>
        <p:nvSpPr>
          <p:cNvPr id="36" name="Textfeld 35">
            <a:extLst>
              <a:ext uri="{FF2B5EF4-FFF2-40B4-BE49-F238E27FC236}">
                <a16:creationId xmlns:a16="http://schemas.microsoft.com/office/drawing/2014/main" id="{4E256A32-6DB1-55F5-5BD6-313BE8C0BEEB}"/>
              </a:ext>
            </a:extLst>
          </p:cNvPr>
          <p:cNvSpPr txBox="1"/>
          <p:nvPr/>
        </p:nvSpPr>
        <p:spPr>
          <a:xfrm>
            <a:off x="602743" y="2671307"/>
            <a:ext cx="2081019"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pic>
        <p:nvPicPr>
          <p:cNvPr id="3" name="Grafik 2">
            <a:extLst>
              <a:ext uri="{FF2B5EF4-FFF2-40B4-BE49-F238E27FC236}">
                <a16:creationId xmlns:a16="http://schemas.microsoft.com/office/drawing/2014/main" id="{01BD0496-9428-24C8-D386-584CBD31BA98}"/>
              </a:ext>
            </a:extLst>
          </p:cNvPr>
          <p:cNvPicPr>
            <a:picLocks noChangeAspect="1"/>
          </p:cNvPicPr>
          <p:nvPr/>
        </p:nvPicPr>
        <p:blipFill>
          <a:blip r:embed="rId13"/>
          <a:stretch>
            <a:fillRect/>
          </a:stretch>
        </p:blipFill>
        <p:spPr>
          <a:xfrm>
            <a:off x="6367712" y="2900198"/>
            <a:ext cx="1193800" cy="1244600"/>
          </a:xfrm>
          <a:prstGeom prst="rect">
            <a:avLst/>
          </a:prstGeom>
        </p:spPr>
      </p:pic>
      <p:pic>
        <p:nvPicPr>
          <p:cNvPr id="4" name="Grafik 3">
            <a:extLst>
              <a:ext uri="{FF2B5EF4-FFF2-40B4-BE49-F238E27FC236}">
                <a16:creationId xmlns:a16="http://schemas.microsoft.com/office/drawing/2014/main" id="{FA964BC0-EE04-68C2-41C9-477F2FE26AE0}"/>
              </a:ext>
            </a:extLst>
          </p:cNvPr>
          <p:cNvPicPr>
            <a:picLocks noChangeAspect="1"/>
          </p:cNvPicPr>
          <p:nvPr/>
        </p:nvPicPr>
        <p:blipFill>
          <a:blip r:embed="rId14"/>
          <a:stretch>
            <a:fillRect/>
          </a:stretch>
        </p:blipFill>
        <p:spPr>
          <a:xfrm>
            <a:off x="7569107" y="2890798"/>
            <a:ext cx="1193800" cy="1244600"/>
          </a:xfrm>
          <a:prstGeom prst="rect">
            <a:avLst/>
          </a:prstGeom>
        </p:spPr>
      </p:pic>
      <p:pic>
        <p:nvPicPr>
          <p:cNvPr id="6" name="Grafik 5">
            <a:extLst>
              <a:ext uri="{FF2B5EF4-FFF2-40B4-BE49-F238E27FC236}">
                <a16:creationId xmlns:a16="http://schemas.microsoft.com/office/drawing/2014/main" id="{20BBBD1A-57B8-4CF6-4199-DBD6A100DD60}"/>
              </a:ext>
            </a:extLst>
          </p:cNvPr>
          <p:cNvPicPr>
            <a:picLocks noChangeAspect="1"/>
          </p:cNvPicPr>
          <p:nvPr/>
        </p:nvPicPr>
        <p:blipFill>
          <a:blip r:embed="rId15"/>
          <a:stretch>
            <a:fillRect/>
          </a:stretch>
        </p:blipFill>
        <p:spPr>
          <a:xfrm>
            <a:off x="8784356" y="2836239"/>
            <a:ext cx="1193800" cy="1333500"/>
          </a:xfrm>
          <a:prstGeom prst="rect">
            <a:avLst/>
          </a:prstGeom>
        </p:spPr>
      </p:pic>
      <p:pic>
        <p:nvPicPr>
          <p:cNvPr id="7" name="Grafik 6">
            <a:extLst>
              <a:ext uri="{FF2B5EF4-FFF2-40B4-BE49-F238E27FC236}">
                <a16:creationId xmlns:a16="http://schemas.microsoft.com/office/drawing/2014/main" id="{01811292-D323-0753-AA17-4EED6EE92C73}"/>
              </a:ext>
            </a:extLst>
          </p:cNvPr>
          <p:cNvPicPr>
            <a:picLocks noChangeAspect="1"/>
          </p:cNvPicPr>
          <p:nvPr/>
        </p:nvPicPr>
        <p:blipFill>
          <a:blip r:embed="rId16"/>
          <a:stretch>
            <a:fillRect/>
          </a:stretch>
        </p:blipFill>
        <p:spPr>
          <a:xfrm>
            <a:off x="9965959" y="2833596"/>
            <a:ext cx="1295400" cy="1333500"/>
          </a:xfrm>
          <a:prstGeom prst="rect">
            <a:avLst/>
          </a:prstGeom>
        </p:spPr>
      </p:pic>
      <p:pic>
        <p:nvPicPr>
          <p:cNvPr id="8" name="Grafik 7">
            <a:extLst>
              <a:ext uri="{FF2B5EF4-FFF2-40B4-BE49-F238E27FC236}">
                <a16:creationId xmlns:a16="http://schemas.microsoft.com/office/drawing/2014/main" id="{6B5FECBD-99BF-1CDA-262A-98A7174F642C}"/>
              </a:ext>
            </a:extLst>
          </p:cNvPr>
          <p:cNvPicPr>
            <a:picLocks noChangeAspect="1"/>
          </p:cNvPicPr>
          <p:nvPr/>
        </p:nvPicPr>
        <p:blipFill>
          <a:blip r:embed="rId17"/>
          <a:stretch>
            <a:fillRect/>
          </a:stretch>
        </p:blipFill>
        <p:spPr>
          <a:xfrm>
            <a:off x="6368216" y="4057810"/>
            <a:ext cx="1244600" cy="1383495"/>
          </a:xfrm>
          <a:prstGeom prst="rect">
            <a:avLst/>
          </a:prstGeom>
        </p:spPr>
      </p:pic>
      <p:pic>
        <p:nvPicPr>
          <p:cNvPr id="12" name="Grafik 11">
            <a:extLst>
              <a:ext uri="{FF2B5EF4-FFF2-40B4-BE49-F238E27FC236}">
                <a16:creationId xmlns:a16="http://schemas.microsoft.com/office/drawing/2014/main" id="{D9CAB99C-970E-53B6-AF7B-A39C82CEAC34}"/>
              </a:ext>
            </a:extLst>
          </p:cNvPr>
          <p:cNvPicPr>
            <a:picLocks noChangeAspect="1"/>
          </p:cNvPicPr>
          <p:nvPr/>
        </p:nvPicPr>
        <p:blipFill>
          <a:blip r:embed="rId18"/>
          <a:stretch>
            <a:fillRect/>
          </a:stretch>
        </p:blipFill>
        <p:spPr>
          <a:xfrm>
            <a:off x="7552191" y="4127669"/>
            <a:ext cx="1293346" cy="1359333"/>
          </a:xfrm>
          <a:prstGeom prst="rect">
            <a:avLst/>
          </a:prstGeom>
        </p:spPr>
      </p:pic>
      <p:pic>
        <p:nvPicPr>
          <p:cNvPr id="13" name="Grafik 12">
            <a:extLst>
              <a:ext uri="{FF2B5EF4-FFF2-40B4-BE49-F238E27FC236}">
                <a16:creationId xmlns:a16="http://schemas.microsoft.com/office/drawing/2014/main" id="{68F03847-94B7-F70A-B07B-4871F975B153}"/>
              </a:ext>
            </a:extLst>
          </p:cNvPr>
          <p:cNvPicPr>
            <a:picLocks noChangeAspect="1"/>
          </p:cNvPicPr>
          <p:nvPr/>
        </p:nvPicPr>
        <p:blipFill>
          <a:blip r:embed="rId19"/>
          <a:stretch>
            <a:fillRect/>
          </a:stretch>
        </p:blipFill>
        <p:spPr>
          <a:xfrm>
            <a:off x="8794087" y="4128270"/>
            <a:ext cx="1181100" cy="1371600"/>
          </a:xfrm>
          <a:prstGeom prst="rect">
            <a:avLst/>
          </a:prstGeom>
        </p:spPr>
      </p:pic>
      <p:sp>
        <p:nvSpPr>
          <p:cNvPr id="2" name="Textfeld 1">
            <a:extLst>
              <a:ext uri="{FF2B5EF4-FFF2-40B4-BE49-F238E27FC236}">
                <a16:creationId xmlns:a16="http://schemas.microsoft.com/office/drawing/2014/main" id="{C87076A6-C9E9-260F-ECEC-B066294C6823}"/>
              </a:ext>
            </a:extLst>
          </p:cNvPr>
          <p:cNvSpPr txBox="1"/>
          <p:nvPr/>
        </p:nvSpPr>
        <p:spPr>
          <a:xfrm>
            <a:off x="10269059" y="5998859"/>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35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a:xfrm>
            <a:off x="1461898" y="382774"/>
            <a:ext cx="9861422" cy="603704"/>
          </a:xfrm>
        </p:spPr>
        <p:txBody>
          <a:bodyPr>
            <a:noAutofit/>
          </a:bodyPr>
          <a:lstStyle/>
          <a:p>
            <a:r>
              <a:rPr lang="de-DE" sz="2200" b="1" dirty="0">
                <a:solidFill>
                  <a:srgbClr val="327A86"/>
                </a:solidFill>
              </a:rPr>
              <a:t>1./2. Ebene: </a:t>
            </a:r>
            <a:r>
              <a:rPr lang="de-DE" sz="2200" dirty="0">
                <a:solidFill>
                  <a:schemeClr val="tx1"/>
                </a:solidFill>
              </a:rPr>
              <a:t>Verständnis für „mal“ erzeugen, einfache Aufgaben sichern</a:t>
            </a:r>
          </a:p>
        </p:txBody>
      </p:sp>
      <p:sp>
        <p:nvSpPr>
          <p:cNvPr id="4" name="Textplatzhalter 3">
            <a:extLst>
              <a:ext uri="{FF2B5EF4-FFF2-40B4-BE49-F238E27FC236}">
                <a16:creationId xmlns:a16="http://schemas.microsoft.com/office/drawing/2014/main" id="{861948F7-F0E5-CA0C-422A-DB3D7A229A49}"/>
              </a:ext>
            </a:extLst>
          </p:cNvPr>
          <p:cNvSpPr>
            <a:spLocks noGrp="1"/>
          </p:cNvSpPr>
          <p:nvPr>
            <p:ph type="body" sz="quarter" idx="13"/>
          </p:nvPr>
        </p:nvSpPr>
        <p:spPr>
          <a:xfrm>
            <a:off x="473105" y="1161031"/>
            <a:ext cx="9346012" cy="445628"/>
          </a:xfrm>
        </p:spPr>
        <p:txBody>
          <a:bodyPr>
            <a:normAutofit/>
          </a:bodyPr>
          <a:lstStyle/>
          <a:p>
            <a:r>
              <a:rPr lang="de-DE" sz="1600" dirty="0">
                <a:solidFill>
                  <a:schemeClr val="bg1">
                    <a:lumMod val="50000"/>
                  </a:schemeClr>
                </a:solidFill>
              </a:rPr>
              <a:t>(Grundvorstellungen, Darstellungen vernetzen)</a:t>
            </a:r>
            <a:endParaRPr lang="de-DE" dirty="0"/>
          </a:p>
        </p:txBody>
      </p:sp>
      <p:sp>
        <p:nvSpPr>
          <p:cNvPr id="24" name="Textfeld 23">
            <a:extLst>
              <a:ext uri="{FF2B5EF4-FFF2-40B4-BE49-F238E27FC236}">
                <a16:creationId xmlns:a16="http://schemas.microsoft.com/office/drawing/2014/main" id="{2C7CEB1D-8731-4147-800B-A4478280C30D}"/>
              </a:ext>
            </a:extLst>
          </p:cNvPr>
          <p:cNvSpPr txBox="1"/>
          <p:nvPr/>
        </p:nvSpPr>
        <p:spPr>
          <a:xfrm>
            <a:off x="473105" y="1641807"/>
            <a:ext cx="3902030" cy="276999"/>
          </a:xfrm>
          <a:prstGeom prst="rect">
            <a:avLst/>
          </a:prstGeom>
          <a:solidFill>
            <a:schemeClr val="bg1"/>
          </a:solidFill>
        </p:spPr>
        <p:txBody>
          <a:bodyPr wrap="none" rtlCol="0">
            <a:spAutoFit/>
          </a:bodyPr>
          <a:lstStyle/>
          <a:p>
            <a:r>
              <a:rPr lang="de-DE" sz="1200" dirty="0">
                <a:solidFill>
                  <a:srgbClr val="064356"/>
                </a:solidFill>
                <a:latin typeface="Be Vietnam" pitchFamily="2" charset="77"/>
              </a:rPr>
              <a:t>Multiplikation verstehen / </a:t>
            </a:r>
            <a:r>
              <a:rPr lang="de-DE" sz="1200" b="1" dirty="0">
                <a:solidFill>
                  <a:srgbClr val="064356"/>
                </a:solidFill>
                <a:latin typeface="Be Vietnam" pitchFamily="2" charset="77"/>
              </a:rPr>
              <a:t>Malaufgaben darstellen</a:t>
            </a:r>
          </a:p>
        </p:txBody>
      </p:sp>
      <p:sp>
        <p:nvSpPr>
          <p:cNvPr id="10" name="Textfeld 9">
            <a:extLst>
              <a:ext uri="{FF2B5EF4-FFF2-40B4-BE49-F238E27FC236}">
                <a16:creationId xmlns:a16="http://schemas.microsoft.com/office/drawing/2014/main" id="{D422B783-F67E-274A-3CFD-23EAF44FBFD7}"/>
              </a:ext>
            </a:extLst>
          </p:cNvPr>
          <p:cNvSpPr txBox="1"/>
          <p:nvPr/>
        </p:nvSpPr>
        <p:spPr>
          <a:xfrm>
            <a:off x="1793630" y="2213008"/>
            <a:ext cx="4018234"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bedeuten die erste und die zweite Zahl der Malaufgabe für das Punktefeld?</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DA29FE08-2E52-544D-EE82-B15A87D15490}"/>
              </a:ext>
            </a:extLst>
          </p:cNvPr>
          <p:cNvSpPr txBox="1"/>
          <p:nvPr/>
        </p:nvSpPr>
        <p:spPr>
          <a:xfrm>
            <a:off x="1793631" y="3768825"/>
            <a:ext cx="4206369"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ist wichtig, wenn wir zu einem Punktefeld eine Malaufgabe finden wollen?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F2EC912E-9713-0A6F-434D-6DA7252A2562}"/>
              </a:ext>
            </a:extLst>
          </p:cNvPr>
          <p:cNvSpPr txBox="1"/>
          <p:nvPr/>
        </p:nvSpPr>
        <p:spPr>
          <a:xfrm>
            <a:off x="1793631" y="5169849"/>
            <a:ext cx="4018233"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bedeuten die erste und die zweite Zahl der Malaufgabe für die Punktereihe?</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0A21A04E-FDB1-DB0E-3D4D-07BF67325509}"/>
              </a:ext>
            </a:extLst>
          </p:cNvPr>
          <p:cNvSpPr txBox="1"/>
          <p:nvPr/>
        </p:nvSpPr>
        <p:spPr>
          <a:xfrm>
            <a:off x="7444494" y="2221470"/>
            <a:ext cx="4223656"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finden wir geschickt alle Punktereihen und passende Malaufgaben?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FF40E77C-9535-5237-A0AC-C824CCE3D4FF}"/>
              </a:ext>
            </a:extLst>
          </p:cNvPr>
          <p:cNvSpPr txBox="1"/>
          <p:nvPr/>
        </p:nvSpPr>
        <p:spPr>
          <a:xfrm>
            <a:off x="7444494" y="3652113"/>
            <a:ext cx="4274401"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hängen Punktefelder und Punktereihen zusammen?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B058BF63-F9AA-8E61-DD0C-24CD58EC7461}"/>
              </a:ext>
            </a:extLst>
          </p:cNvPr>
          <p:cNvSpPr txBox="1"/>
          <p:nvPr/>
        </p:nvSpPr>
        <p:spPr>
          <a:xfrm>
            <a:off x="7444494" y="5035882"/>
            <a:ext cx="4223656" cy="830997"/>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Warum passt das (Punktefeld, Punktereihe, Alltagsbild oder Satz zu einer Malaufgabe)</a:t>
            </a:r>
            <a:b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zusammen oder warum nicht?</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pic>
        <p:nvPicPr>
          <p:cNvPr id="25" name="Grafik 24">
            <a:extLst>
              <a:ext uri="{FF2B5EF4-FFF2-40B4-BE49-F238E27FC236}">
                <a16:creationId xmlns:a16="http://schemas.microsoft.com/office/drawing/2014/main" id="{581CB49E-9506-28AF-EEFC-EA53F9FB4030}"/>
              </a:ext>
            </a:extLst>
          </p:cNvPr>
          <p:cNvPicPr>
            <a:picLocks noChangeAspect="1"/>
          </p:cNvPicPr>
          <p:nvPr/>
        </p:nvPicPr>
        <p:blipFill>
          <a:blip r:embed="rId3"/>
          <a:stretch>
            <a:fillRect/>
          </a:stretch>
        </p:blipFill>
        <p:spPr>
          <a:xfrm>
            <a:off x="390429" y="1958867"/>
            <a:ext cx="1320800" cy="1409700"/>
          </a:xfrm>
          <a:prstGeom prst="rect">
            <a:avLst/>
          </a:prstGeom>
        </p:spPr>
      </p:pic>
      <p:pic>
        <p:nvPicPr>
          <p:cNvPr id="27" name="Grafik 26">
            <a:extLst>
              <a:ext uri="{FF2B5EF4-FFF2-40B4-BE49-F238E27FC236}">
                <a16:creationId xmlns:a16="http://schemas.microsoft.com/office/drawing/2014/main" id="{BDF9FA58-2997-942B-A10B-75C18F24C934}"/>
              </a:ext>
            </a:extLst>
          </p:cNvPr>
          <p:cNvPicPr>
            <a:picLocks noChangeAspect="1"/>
          </p:cNvPicPr>
          <p:nvPr/>
        </p:nvPicPr>
        <p:blipFill>
          <a:blip r:embed="rId4"/>
          <a:stretch>
            <a:fillRect/>
          </a:stretch>
        </p:blipFill>
        <p:spPr>
          <a:xfrm>
            <a:off x="390429" y="3413438"/>
            <a:ext cx="1320800" cy="1422400"/>
          </a:xfrm>
          <a:prstGeom prst="rect">
            <a:avLst/>
          </a:prstGeom>
        </p:spPr>
      </p:pic>
      <p:pic>
        <p:nvPicPr>
          <p:cNvPr id="29" name="Grafik 28">
            <a:extLst>
              <a:ext uri="{FF2B5EF4-FFF2-40B4-BE49-F238E27FC236}">
                <a16:creationId xmlns:a16="http://schemas.microsoft.com/office/drawing/2014/main" id="{C22E17F4-A177-7C0C-DEE9-633963D04761}"/>
              </a:ext>
            </a:extLst>
          </p:cNvPr>
          <p:cNvPicPr>
            <a:picLocks noChangeAspect="1"/>
          </p:cNvPicPr>
          <p:nvPr/>
        </p:nvPicPr>
        <p:blipFill>
          <a:blip r:embed="rId5"/>
          <a:stretch>
            <a:fillRect/>
          </a:stretch>
        </p:blipFill>
        <p:spPr>
          <a:xfrm>
            <a:off x="381357" y="4799049"/>
            <a:ext cx="1295400" cy="1371600"/>
          </a:xfrm>
          <a:prstGeom prst="rect">
            <a:avLst/>
          </a:prstGeom>
        </p:spPr>
      </p:pic>
      <p:pic>
        <p:nvPicPr>
          <p:cNvPr id="31" name="Grafik 30">
            <a:extLst>
              <a:ext uri="{FF2B5EF4-FFF2-40B4-BE49-F238E27FC236}">
                <a16:creationId xmlns:a16="http://schemas.microsoft.com/office/drawing/2014/main" id="{950B93B2-EB94-86D6-091F-A3E641AF5890}"/>
              </a:ext>
            </a:extLst>
          </p:cNvPr>
          <p:cNvPicPr>
            <a:picLocks noChangeAspect="1"/>
          </p:cNvPicPr>
          <p:nvPr/>
        </p:nvPicPr>
        <p:blipFill>
          <a:blip r:embed="rId6"/>
          <a:stretch>
            <a:fillRect/>
          </a:stretch>
        </p:blipFill>
        <p:spPr>
          <a:xfrm>
            <a:off x="6227869" y="1967543"/>
            <a:ext cx="1282700" cy="1422400"/>
          </a:xfrm>
          <a:prstGeom prst="rect">
            <a:avLst/>
          </a:prstGeom>
        </p:spPr>
      </p:pic>
      <p:pic>
        <p:nvPicPr>
          <p:cNvPr id="33" name="Grafik 32">
            <a:extLst>
              <a:ext uri="{FF2B5EF4-FFF2-40B4-BE49-F238E27FC236}">
                <a16:creationId xmlns:a16="http://schemas.microsoft.com/office/drawing/2014/main" id="{8D0E39BD-E012-8B1A-B8FE-C7A84F0719BE}"/>
              </a:ext>
            </a:extLst>
          </p:cNvPr>
          <p:cNvPicPr>
            <a:picLocks noChangeAspect="1"/>
          </p:cNvPicPr>
          <p:nvPr/>
        </p:nvPicPr>
        <p:blipFill>
          <a:blip r:embed="rId7"/>
          <a:stretch>
            <a:fillRect/>
          </a:stretch>
        </p:blipFill>
        <p:spPr>
          <a:xfrm>
            <a:off x="6192000" y="3389943"/>
            <a:ext cx="1295400" cy="1384300"/>
          </a:xfrm>
          <a:prstGeom prst="rect">
            <a:avLst/>
          </a:prstGeom>
        </p:spPr>
      </p:pic>
      <p:pic>
        <p:nvPicPr>
          <p:cNvPr id="35" name="Grafik 34">
            <a:extLst>
              <a:ext uri="{FF2B5EF4-FFF2-40B4-BE49-F238E27FC236}">
                <a16:creationId xmlns:a16="http://schemas.microsoft.com/office/drawing/2014/main" id="{AD2ADF64-18F2-34B9-001D-1EF5DC914C11}"/>
              </a:ext>
            </a:extLst>
          </p:cNvPr>
          <p:cNvPicPr>
            <a:picLocks noChangeAspect="1"/>
          </p:cNvPicPr>
          <p:nvPr/>
        </p:nvPicPr>
        <p:blipFill>
          <a:blip r:embed="rId8"/>
          <a:stretch>
            <a:fillRect/>
          </a:stretch>
        </p:blipFill>
        <p:spPr>
          <a:xfrm>
            <a:off x="6232906" y="4721130"/>
            <a:ext cx="1295400" cy="1460500"/>
          </a:xfrm>
          <a:prstGeom prst="rect">
            <a:avLst/>
          </a:prstGeom>
        </p:spPr>
      </p:pic>
      <p:sp>
        <p:nvSpPr>
          <p:cNvPr id="2" name="Abgerundetes Rechteck 1">
            <a:extLst>
              <a:ext uri="{FF2B5EF4-FFF2-40B4-BE49-F238E27FC236}">
                <a16:creationId xmlns:a16="http://schemas.microsoft.com/office/drawing/2014/main" id="{6014F9F1-D153-D75E-0D6A-2CE88F09D5CB}"/>
              </a:ext>
            </a:extLst>
          </p:cNvPr>
          <p:cNvSpPr/>
          <p:nvPr/>
        </p:nvSpPr>
        <p:spPr>
          <a:xfrm>
            <a:off x="6143337" y="3270032"/>
            <a:ext cx="5524813" cy="1608474"/>
          </a:xfrm>
          <a:prstGeom prst="roundRect">
            <a:avLst/>
          </a:prstGeom>
          <a:noFill/>
          <a:ln w="38100">
            <a:solidFill>
              <a:srgbClr val="327A8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tangle 1">
            <a:extLst>
              <a:ext uri="{FF2B5EF4-FFF2-40B4-BE49-F238E27FC236}">
                <a16:creationId xmlns:a16="http://schemas.microsoft.com/office/drawing/2014/main" id="{F56D9FF4-FD70-BE60-2E30-6B79A24B89D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verschiedene Darstellungen mit didaktischen Darstellungsmitteln zu vernetzen</a:t>
            </a:r>
            <a:r>
              <a:rPr kumimoji="0" lang="de-DE" altLang="de-DE" sz="1000" b="0" i="0" u="none" strike="noStrike" cap="none" normalizeH="0" baseline="0">
                <a:ln>
                  <a:noFill/>
                </a:ln>
                <a:solidFill>
                  <a:schemeClr val="tx1"/>
                </a:solidFill>
                <a:effectLst/>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78AC5789-9915-E25E-FD41-7949DB797D7C}"/>
              </a:ext>
            </a:extLst>
          </p:cNvPr>
          <p:cNvSpPr txBox="1"/>
          <p:nvPr/>
        </p:nvSpPr>
        <p:spPr>
          <a:xfrm>
            <a:off x="10256359" y="5986159"/>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293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C93B5-5E6A-48DF-96F6-45779CB99CC8}"/>
              </a:ext>
            </a:extLst>
          </p:cNvPr>
          <p:cNvSpPr>
            <a:spLocks noGrp="1"/>
          </p:cNvSpPr>
          <p:nvPr>
            <p:ph type="title"/>
          </p:nvPr>
        </p:nvSpPr>
        <p:spPr>
          <a:xfrm>
            <a:off x="1461898" y="382774"/>
            <a:ext cx="10532878" cy="603704"/>
          </a:xfrm>
        </p:spPr>
        <p:txBody>
          <a:bodyPr>
            <a:normAutofit/>
          </a:bodyPr>
          <a:lstStyle/>
          <a:p>
            <a:r>
              <a:rPr lang="de-DE" sz="2200" dirty="0">
                <a:solidFill>
                  <a:srgbClr val="327A86"/>
                </a:solidFill>
              </a:rPr>
              <a:t>2</a:t>
            </a:r>
            <a:r>
              <a:rPr lang="de-DE" sz="2200" b="1" dirty="0">
                <a:solidFill>
                  <a:srgbClr val="327A86"/>
                </a:solidFill>
              </a:rPr>
              <a:t>. Ebene: </a:t>
            </a:r>
            <a:r>
              <a:rPr lang="de-DE" sz="2200" dirty="0">
                <a:solidFill>
                  <a:schemeClr val="tx1"/>
                </a:solidFill>
              </a:rPr>
              <a:t>Verständnis für „mal“ erzeugen, einfache Aufgaben sichern</a:t>
            </a:r>
            <a:endParaRPr lang="de-DE" sz="2200" dirty="0"/>
          </a:p>
        </p:txBody>
      </p:sp>
      <p:pic>
        <p:nvPicPr>
          <p:cNvPr id="4" name="Grafik 3">
            <a:extLst>
              <a:ext uri="{FF2B5EF4-FFF2-40B4-BE49-F238E27FC236}">
                <a16:creationId xmlns:a16="http://schemas.microsoft.com/office/drawing/2014/main" id="{80E7BC3C-F545-3631-FF4A-07E4A1AFCA00}"/>
              </a:ext>
            </a:extLst>
          </p:cNvPr>
          <p:cNvPicPr>
            <a:picLocks noChangeAspect="1"/>
          </p:cNvPicPr>
          <p:nvPr/>
        </p:nvPicPr>
        <p:blipFill>
          <a:blip r:embed="rId3"/>
          <a:stretch>
            <a:fillRect/>
          </a:stretch>
        </p:blipFill>
        <p:spPr>
          <a:xfrm>
            <a:off x="418575" y="1182638"/>
            <a:ext cx="5220000" cy="3491076"/>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3F9B602F-56E1-5F23-903A-AABDF6A9DBC3}"/>
              </a:ext>
            </a:extLst>
          </p:cNvPr>
          <p:cNvPicPr>
            <a:picLocks noChangeAspect="1"/>
          </p:cNvPicPr>
          <p:nvPr/>
        </p:nvPicPr>
        <p:blipFill>
          <a:blip r:embed="rId4"/>
          <a:stretch>
            <a:fillRect/>
          </a:stretch>
        </p:blipFill>
        <p:spPr>
          <a:xfrm>
            <a:off x="1508337" y="2445540"/>
            <a:ext cx="5220000" cy="3491079"/>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9997F746-AB4B-CBF7-E8D2-F4B60C5BD469}"/>
              </a:ext>
            </a:extLst>
          </p:cNvPr>
          <p:cNvPicPr>
            <a:picLocks noChangeAspect="1"/>
          </p:cNvPicPr>
          <p:nvPr/>
        </p:nvPicPr>
        <p:blipFill>
          <a:blip r:embed="rId5"/>
          <a:stretch>
            <a:fillRect/>
          </a:stretch>
        </p:blipFill>
        <p:spPr>
          <a:xfrm>
            <a:off x="7302281" y="1933872"/>
            <a:ext cx="4471144" cy="2990256"/>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B08ECD6F-8DA1-8D3A-A49F-25152C93E1D0}"/>
              </a:ext>
            </a:extLst>
          </p:cNvPr>
          <p:cNvSpPr txBox="1"/>
          <p:nvPr/>
        </p:nvSpPr>
        <p:spPr>
          <a:xfrm>
            <a:off x="10249583" y="5977442"/>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kern="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09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Verständnisaufbau auf 3 Ebenen</a:t>
            </a:r>
          </a:p>
        </p:txBody>
      </p:sp>
      <p:sp>
        <p:nvSpPr>
          <p:cNvPr id="23" name="Textfeld 22">
            <a:extLst>
              <a:ext uri="{FF2B5EF4-FFF2-40B4-BE49-F238E27FC236}">
                <a16:creationId xmlns:a16="http://schemas.microsoft.com/office/drawing/2014/main" id="{DC4406CE-F3B2-9384-225E-C9C87A82408F}"/>
              </a:ext>
            </a:extLst>
          </p:cNvPr>
          <p:cNvSpPr txBox="1"/>
          <p:nvPr/>
        </p:nvSpPr>
        <p:spPr>
          <a:xfrm>
            <a:off x="5255033" y="1162890"/>
            <a:ext cx="2709396"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im Alltag entdecken</a:t>
            </a:r>
          </a:p>
        </p:txBody>
      </p:sp>
      <p:sp>
        <p:nvSpPr>
          <p:cNvPr id="25" name="Textfeld 24">
            <a:extLst>
              <a:ext uri="{FF2B5EF4-FFF2-40B4-BE49-F238E27FC236}">
                <a16:creationId xmlns:a16="http://schemas.microsoft.com/office/drawing/2014/main" id="{D395D28E-8473-54D2-09FB-4E251D327589}"/>
              </a:ext>
            </a:extLst>
          </p:cNvPr>
          <p:cNvSpPr txBox="1"/>
          <p:nvPr/>
        </p:nvSpPr>
        <p:spPr>
          <a:xfrm>
            <a:off x="8218339" y="2667539"/>
            <a:ext cx="2470548"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geschickt nutzen</a:t>
            </a:r>
          </a:p>
        </p:txBody>
      </p:sp>
      <p:sp>
        <p:nvSpPr>
          <p:cNvPr id="9" name="Textfeld 8">
            <a:extLst>
              <a:ext uri="{FF2B5EF4-FFF2-40B4-BE49-F238E27FC236}">
                <a16:creationId xmlns:a16="http://schemas.microsoft.com/office/drawing/2014/main" id="{39AEC04D-012F-0698-34D2-FAA35E188335}"/>
              </a:ext>
            </a:extLst>
          </p:cNvPr>
          <p:cNvSpPr txBox="1"/>
          <p:nvPr/>
        </p:nvSpPr>
        <p:spPr>
          <a:xfrm>
            <a:off x="8462014" y="1451618"/>
            <a:ext cx="3632449"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1. Ebene</a:t>
            </a:r>
            <a:r>
              <a:rPr lang="de-DE" sz="1200" dirty="0">
                <a:solidFill>
                  <a:srgbClr val="327A86"/>
                </a:solidFill>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Verständnis für „mal“ erzeugen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Grundvorstellungen,  Darstellungen vernetzen </a:t>
            </a:r>
          </a:p>
        </p:txBody>
      </p:sp>
      <p:sp>
        <p:nvSpPr>
          <p:cNvPr id="10" name="Textfeld 9">
            <a:extLst>
              <a:ext uri="{FF2B5EF4-FFF2-40B4-BE49-F238E27FC236}">
                <a16:creationId xmlns:a16="http://schemas.microsoft.com/office/drawing/2014/main" id="{7FD4D4F7-83E2-450F-3CC5-7F3403AD5C39}"/>
              </a:ext>
            </a:extLst>
          </p:cNvPr>
          <p:cNvSpPr txBox="1"/>
          <p:nvPr/>
        </p:nvSpPr>
        <p:spPr>
          <a:xfrm>
            <a:off x="380716" y="5768027"/>
            <a:ext cx="5715283"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1./ 2. Ebene: </a:t>
            </a:r>
            <a:r>
              <a:rPr lang="de-DE" sz="1200" dirty="0">
                <a:latin typeface="Arial" panose="020B0604020202020204" pitchFamily="34" charset="0"/>
                <a:cs typeface="Arial" panose="020B0604020202020204" pitchFamily="34" charset="0"/>
              </a:rPr>
              <a:t>Verständnis für „mal“ erzeugen, einfache Aufgaben sichern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Darstellungen vernetzen, Beziehungen &amp; Strukturen nutzen</a:t>
            </a:r>
          </a:p>
        </p:txBody>
      </p:sp>
      <p:sp>
        <p:nvSpPr>
          <p:cNvPr id="11" name="Textfeld 10">
            <a:extLst>
              <a:ext uri="{FF2B5EF4-FFF2-40B4-BE49-F238E27FC236}">
                <a16:creationId xmlns:a16="http://schemas.microsoft.com/office/drawing/2014/main" id="{5D212646-05FB-3D99-92D5-D833D58CF057}"/>
              </a:ext>
            </a:extLst>
          </p:cNvPr>
          <p:cNvSpPr txBox="1"/>
          <p:nvPr/>
        </p:nvSpPr>
        <p:spPr>
          <a:xfrm>
            <a:off x="6405543" y="5740576"/>
            <a:ext cx="4800508" cy="461665"/>
          </a:xfrm>
          <a:prstGeom prst="rect">
            <a:avLst/>
          </a:prstGeom>
          <a:noFill/>
        </p:spPr>
        <p:txBody>
          <a:bodyPr wrap="square" rtlCol="0">
            <a:spAutoFit/>
          </a:bodyPr>
          <a:lstStyle/>
          <a:p>
            <a:pPr marL="285750" indent="-285750">
              <a:buFont typeface="Arial" panose="020B0604020202020204" pitchFamily="34" charset="0"/>
              <a:buChar char="•"/>
            </a:pPr>
            <a:r>
              <a:rPr lang="de-DE" sz="1200" b="1" dirty="0">
                <a:solidFill>
                  <a:srgbClr val="327A86"/>
                </a:solidFill>
                <a:latin typeface="Arial" panose="020B0604020202020204" pitchFamily="34" charset="0"/>
                <a:cs typeface="Arial" panose="020B0604020202020204" pitchFamily="34" charset="0"/>
              </a:rPr>
              <a:t>3. Ebene</a:t>
            </a:r>
            <a:r>
              <a:rPr lang="de-DE" sz="1200" dirty="0">
                <a:solidFill>
                  <a:srgbClr val="327A86"/>
                </a:solidFill>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Einfache Aufgaben zum Ableiten nutzen</a:t>
            </a:r>
          </a:p>
          <a:p>
            <a:pPr marL="285750" indent="-285750">
              <a:buFont typeface="Arial" panose="020B0604020202020204" pitchFamily="34" charset="0"/>
              <a:buChar char="•"/>
            </a:pPr>
            <a:r>
              <a:rPr lang="de-DE" sz="1200" dirty="0">
                <a:latin typeface="Arial" panose="020B0604020202020204" pitchFamily="34" charset="0"/>
                <a:cs typeface="Arial" panose="020B0604020202020204" pitchFamily="34" charset="0"/>
              </a:rPr>
              <a:t>Beziehungen &amp; Strukturen nutzen</a:t>
            </a:r>
          </a:p>
        </p:txBody>
      </p:sp>
      <p:pic>
        <p:nvPicPr>
          <p:cNvPr id="16" name="Grafik 15">
            <a:extLst>
              <a:ext uri="{FF2B5EF4-FFF2-40B4-BE49-F238E27FC236}">
                <a16:creationId xmlns:a16="http://schemas.microsoft.com/office/drawing/2014/main" id="{BAEA32C5-749C-A9E0-02C3-DA99A5A24407}"/>
              </a:ext>
            </a:extLst>
          </p:cNvPr>
          <p:cNvPicPr>
            <a:picLocks noChangeAspect="1"/>
          </p:cNvPicPr>
          <p:nvPr/>
        </p:nvPicPr>
        <p:blipFill>
          <a:blip r:embed="rId3"/>
          <a:stretch>
            <a:fillRect/>
          </a:stretch>
        </p:blipFill>
        <p:spPr>
          <a:xfrm>
            <a:off x="3331218" y="1330198"/>
            <a:ext cx="1231900" cy="1346200"/>
          </a:xfrm>
          <a:prstGeom prst="rect">
            <a:avLst/>
          </a:prstGeom>
        </p:spPr>
      </p:pic>
      <p:pic>
        <p:nvPicPr>
          <p:cNvPr id="19" name="Grafik 18">
            <a:extLst>
              <a:ext uri="{FF2B5EF4-FFF2-40B4-BE49-F238E27FC236}">
                <a16:creationId xmlns:a16="http://schemas.microsoft.com/office/drawing/2014/main" id="{512D43B8-FDBC-165F-DF19-E0FE5736D952}"/>
              </a:ext>
            </a:extLst>
          </p:cNvPr>
          <p:cNvPicPr>
            <a:picLocks noChangeAspect="1"/>
          </p:cNvPicPr>
          <p:nvPr/>
        </p:nvPicPr>
        <p:blipFill>
          <a:blip r:embed="rId4"/>
          <a:stretch>
            <a:fillRect/>
          </a:stretch>
        </p:blipFill>
        <p:spPr>
          <a:xfrm>
            <a:off x="5907964" y="1392044"/>
            <a:ext cx="1270000" cy="1244600"/>
          </a:xfrm>
          <a:prstGeom prst="rect">
            <a:avLst/>
          </a:prstGeom>
        </p:spPr>
      </p:pic>
      <p:pic>
        <p:nvPicPr>
          <p:cNvPr id="20" name="Grafik 19">
            <a:extLst>
              <a:ext uri="{FF2B5EF4-FFF2-40B4-BE49-F238E27FC236}">
                <a16:creationId xmlns:a16="http://schemas.microsoft.com/office/drawing/2014/main" id="{42CA2B48-7EDF-A893-777D-50C4768BEEA0}"/>
              </a:ext>
            </a:extLst>
          </p:cNvPr>
          <p:cNvPicPr>
            <a:picLocks noChangeAspect="1"/>
          </p:cNvPicPr>
          <p:nvPr/>
        </p:nvPicPr>
        <p:blipFill>
          <a:blip r:embed="rId5"/>
          <a:stretch>
            <a:fillRect/>
          </a:stretch>
        </p:blipFill>
        <p:spPr>
          <a:xfrm>
            <a:off x="4662013" y="1408899"/>
            <a:ext cx="1231900" cy="1244600"/>
          </a:xfrm>
          <a:prstGeom prst="rect">
            <a:avLst/>
          </a:prstGeom>
        </p:spPr>
      </p:pic>
      <p:pic>
        <p:nvPicPr>
          <p:cNvPr id="21" name="Grafik 20">
            <a:extLst>
              <a:ext uri="{FF2B5EF4-FFF2-40B4-BE49-F238E27FC236}">
                <a16:creationId xmlns:a16="http://schemas.microsoft.com/office/drawing/2014/main" id="{95712ADA-01D7-9890-CA6D-14F0E7F513BA}"/>
              </a:ext>
            </a:extLst>
          </p:cNvPr>
          <p:cNvPicPr>
            <a:picLocks noChangeAspect="1"/>
          </p:cNvPicPr>
          <p:nvPr/>
        </p:nvPicPr>
        <p:blipFill>
          <a:blip r:embed="rId6"/>
          <a:stretch>
            <a:fillRect/>
          </a:stretch>
        </p:blipFill>
        <p:spPr>
          <a:xfrm>
            <a:off x="7192015" y="1392044"/>
            <a:ext cx="1270000" cy="1320800"/>
          </a:xfrm>
          <a:prstGeom prst="rect">
            <a:avLst/>
          </a:prstGeom>
        </p:spPr>
      </p:pic>
      <p:sp>
        <p:nvSpPr>
          <p:cNvPr id="22" name="Textfeld 21">
            <a:extLst>
              <a:ext uri="{FF2B5EF4-FFF2-40B4-BE49-F238E27FC236}">
                <a16:creationId xmlns:a16="http://schemas.microsoft.com/office/drawing/2014/main" id="{AA625462-71A7-295B-FFDE-3F508769F2AC}"/>
              </a:ext>
            </a:extLst>
          </p:cNvPr>
          <p:cNvSpPr txBox="1"/>
          <p:nvPr/>
        </p:nvSpPr>
        <p:spPr>
          <a:xfrm>
            <a:off x="3322335" y="1159165"/>
            <a:ext cx="2073003"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sp>
        <p:nvSpPr>
          <p:cNvPr id="27" name="Textfeld 26">
            <a:extLst>
              <a:ext uri="{FF2B5EF4-FFF2-40B4-BE49-F238E27FC236}">
                <a16:creationId xmlns:a16="http://schemas.microsoft.com/office/drawing/2014/main" id="{06ED8C60-FB9F-1A18-16B0-5511CA996D15}"/>
              </a:ext>
            </a:extLst>
          </p:cNvPr>
          <p:cNvSpPr txBox="1"/>
          <p:nvPr/>
        </p:nvSpPr>
        <p:spPr>
          <a:xfrm>
            <a:off x="6302808" y="2677161"/>
            <a:ext cx="2073003"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sp>
        <p:nvSpPr>
          <p:cNvPr id="29" name="Textfeld 28">
            <a:extLst>
              <a:ext uri="{FF2B5EF4-FFF2-40B4-BE49-F238E27FC236}">
                <a16:creationId xmlns:a16="http://schemas.microsoft.com/office/drawing/2014/main" id="{D4A7398F-9818-DB04-EE16-2B022E62D49F}"/>
              </a:ext>
            </a:extLst>
          </p:cNvPr>
          <p:cNvSpPr txBox="1"/>
          <p:nvPr/>
        </p:nvSpPr>
        <p:spPr>
          <a:xfrm>
            <a:off x="2564264" y="2690101"/>
            <a:ext cx="1970411" cy="276999"/>
          </a:xfrm>
          <a:prstGeom prst="rect">
            <a:avLst/>
          </a:prstGeom>
          <a:solidFill>
            <a:schemeClr val="bg1"/>
          </a:solidFill>
        </p:spPr>
        <p:txBody>
          <a:bodyPr wrap="none" rtlCol="0">
            <a:spAutoFit/>
          </a:bodyPr>
          <a:lstStyle/>
          <a:p>
            <a:r>
              <a:rPr lang="de-DE" sz="1200" b="1" dirty="0">
                <a:solidFill>
                  <a:srgbClr val="064356"/>
                </a:solidFill>
                <a:latin typeface="Be Vietnam" pitchFamily="2" charset="77"/>
              </a:rPr>
              <a:t>Malaufgaben darstellen</a:t>
            </a:r>
          </a:p>
        </p:txBody>
      </p:sp>
      <p:pic>
        <p:nvPicPr>
          <p:cNvPr id="30" name="Grafik 29">
            <a:extLst>
              <a:ext uri="{FF2B5EF4-FFF2-40B4-BE49-F238E27FC236}">
                <a16:creationId xmlns:a16="http://schemas.microsoft.com/office/drawing/2014/main" id="{28F2C097-A8AF-093F-E522-7CF8F0A819D0}"/>
              </a:ext>
            </a:extLst>
          </p:cNvPr>
          <p:cNvPicPr>
            <a:picLocks noChangeAspect="1"/>
          </p:cNvPicPr>
          <p:nvPr/>
        </p:nvPicPr>
        <p:blipFill>
          <a:blip r:embed="rId7"/>
          <a:stretch>
            <a:fillRect/>
          </a:stretch>
        </p:blipFill>
        <p:spPr>
          <a:xfrm>
            <a:off x="611815" y="2874439"/>
            <a:ext cx="1320800" cy="1409700"/>
          </a:xfrm>
          <a:prstGeom prst="rect">
            <a:avLst/>
          </a:prstGeom>
        </p:spPr>
      </p:pic>
      <p:pic>
        <p:nvPicPr>
          <p:cNvPr id="31" name="Grafik 30">
            <a:extLst>
              <a:ext uri="{FF2B5EF4-FFF2-40B4-BE49-F238E27FC236}">
                <a16:creationId xmlns:a16="http://schemas.microsoft.com/office/drawing/2014/main" id="{EE4A3AAE-5CF8-FDD6-891E-D3C53CE3509A}"/>
              </a:ext>
            </a:extLst>
          </p:cNvPr>
          <p:cNvPicPr>
            <a:picLocks noChangeAspect="1"/>
          </p:cNvPicPr>
          <p:nvPr/>
        </p:nvPicPr>
        <p:blipFill>
          <a:blip r:embed="rId8"/>
          <a:stretch>
            <a:fillRect/>
          </a:stretch>
        </p:blipFill>
        <p:spPr>
          <a:xfrm>
            <a:off x="1920838" y="2903635"/>
            <a:ext cx="1320800" cy="1422400"/>
          </a:xfrm>
          <a:prstGeom prst="rect">
            <a:avLst/>
          </a:prstGeom>
        </p:spPr>
      </p:pic>
      <p:pic>
        <p:nvPicPr>
          <p:cNvPr id="32" name="Grafik 31">
            <a:extLst>
              <a:ext uri="{FF2B5EF4-FFF2-40B4-BE49-F238E27FC236}">
                <a16:creationId xmlns:a16="http://schemas.microsoft.com/office/drawing/2014/main" id="{A403794F-6706-277A-E9D7-0728185CC240}"/>
              </a:ext>
            </a:extLst>
          </p:cNvPr>
          <p:cNvPicPr>
            <a:picLocks noChangeAspect="1"/>
          </p:cNvPicPr>
          <p:nvPr/>
        </p:nvPicPr>
        <p:blipFill>
          <a:blip r:embed="rId9"/>
          <a:stretch>
            <a:fillRect/>
          </a:stretch>
        </p:blipFill>
        <p:spPr>
          <a:xfrm>
            <a:off x="3196725" y="2903635"/>
            <a:ext cx="1295400" cy="1371600"/>
          </a:xfrm>
          <a:prstGeom prst="rect">
            <a:avLst/>
          </a:prstGeom>
        </p:spPr>
      </p:pic>
      <p:pic>
        <p:nvPicPr>
          <p:cNvPr id="33" name="Grafik 32">
            <a:extLst>
              <a:ext uri="{FF2B5EF4-FFF2-40B4-BE49-F238E27FC236}">
                <a16:creationId xmlns:a16="http://schemas.microsoft.com/office/drawing/2014/main" id="{9C376710-115D-D45D-A8AA-FF4CBA034020}"/>
              </a:ext>
            </a:extLst>
          </p:cNvPr>
          <p:cNvPicPr>
            <a:picLocks noChangeAspect="1"/>
          </p:cNvPicPr>
          <p:nvPr/>
        </p:nvPicPr>
        <p:blipFill>
          <a:blip r:embed="rId10"/>
          <a:stretch>
            <a:fillRect/>
          </a:stretch>
        </p:blipFill>
        <p:spPr>
          <a:xfrm>
            <a:off x="4492125" y="2852835"/>
            <a:ext cx="1282700" cy="1422400"/>
          </a:xfrm>
          <a:prstGeom prst="rect">
            <a:avLst/>
          </a:prstGeom>
        </p:spPr>
      </p:pic>
      <p:pic>
        <p:nvPicPr>
          <p:cNvPr id="34" name="Grafik 33">
            <a:extLst>
              <a:ext uri="{FF2B5EF4-FFF2-40B4-BE49-F238E27FC236}">
                <a16:creationId xmlns:a16="http://schemas.microsoft.com/office/drawing/2014/main" id="{F47FB0C1-F3D2-CD4B-55C1-60CFF2134CAD}"/>
              </a:ext>
            </a:extLst>
          </p:cNvPr>
          <p:cNvPicPr>
            <a:picLocks noChangeAspect="1"/>
          </p:cNvPicPr>
          <p:nvPr/>
        </p:nvPicPr>
        <p:blipFill>
          <a:blip r:embed="rId11"/>
          <a:stretch>
            <a:fillRect/>
          </a:stretch>
        </p:blipFill>
        <p:spPr>
          <a:xfrm>
            <a:off x="602743" y="4310819"/>
            <a:ext cx="1295400" cy="1384300"/>
          </a:xfrm>
          <a:prstGeom prst="rect">
            <a:avLst/>
          </a:prstGeom>
        </p:spPr>
      </p:pic>
      <p:pic>
        <p:nvPicPr>
          <p:cNvPr id="35" name="Grafik 34">
            <a:extLst>
              <a:ext uri="{FF2B5EF4-FFF2-40B4-BE49-F238E27FC236}">
                <a16:creationId xmlns:a16="http://schemas.microsoft.com/office/drawing/2014/main" id="{B6DCB482-A55D-611A-CE3D-1BF47ED13065}"/>
              </a:ext>
            </a:extLst>
          </p:cNvPr>
          <p:cNvPicPr>
            <a:picLocks noChangeAspect="1"/>
          </p:cNvPicPr>
          <p:nvPr/>
        </p:nvPicPr>
        <p:blipFill>
          <a:blip r:embed="rId12"/>
          <a:stretch>
            <a:fillRect/>
          </a:stretch>
        </p:blipFill>
        <p:spPr>
          <a:xfrm>
            <a:off x="1968933" y="4300635"/>
            <a:ext cx="1295400" cy="1460500"/>
          </a:xfrm>
          <a:prstGeom prst="rect">
            <a:avLst/>
          </a:prstGeom>
        </p:spPr>
      </p:pic>
      <p:sp>
        <p:nvSpPr>
          <p:cNvPr id="36" name="Textfeld 35">
            <a:extLst>
              <a:ext uri="{FF2B5EF4-FFF2-40B4-BE49-F238E27FC236}">
                <a16:creationId xmlns:a16="http://schemas.microsoft.com/office/drawing/2014/main" id="{4E256A32-6DB1-55F5-5BD6-313BE8C0BEEB}"/>
              </a:ext>
            </a:extLst>
          </p:cNvPr>
          <p:cNvSpPr txBox="1"/>
          <p:nvPr/>
        </p:nvSpPr>
        <p:spPr>
          <a:xfrm>
            <a:off x="602743" y="2686805"/>
            <a:ext cx="2081019"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p>
        </p:txBody>
      </p:sp>
      <p:pic>
        <p:nvPicPr>
          <p:cNvPr id="3" name="Grafik 2">
            <a:extLst>
              <a:ext uri="{FF2B5EF4-FFF2-40B4-BE49-F238E27FC236}">
                <a16:creationId xmlns:a16="http://schemas.microsoft.com/office/drawing/2014/main" id="{E292B12F-908F-A550-3C1D-2A21393759A8}"/>
              </a:ext>
            </a:extLst>
          </p:cNvPr>
          <p:cNvPicPr>
            <a:picLocks noChangeAspect="1"/>
          </p:cNvPicPr>
          <p:nvPr/>
        </p:nvPicPr>
        <p:blipFill>
          <a:blip r:embed="rId13"/>
          <a:stretch>
            <a:fillRect/>
          </a:stretch>
        </p:blipFill>
        <p:spPr>
          <a:xfrm>
            <a:off x="6367712" y="2936773"/>
            <a:ext cx="1193800" cy="1244600"/>
          </a:xfrm>
          <a:prstGeom prst="rect">
            <a:avLst/>
          </a:prstGeom>
        </p:spPr>
      </p:pic>
      <p:pic>
        <p:nvPicPr>
          <p:cNvPr id="4" name="Grafik 3">
            <a:extLst>
              <a:ext uri="{FF2B5EF4-FFF2-40B4-BE49-F238E27FC236}">
                <a16:creationId xmlns:a16="http://schemas.microsoft.com/office/drawing/2014/main" id="{409CFB91-66EA-8F61-29FB-2CCDF777E87D}"/>
              </a:ext>
            </a:extLst>
          </p:cNvPr>
          <p:cNvPicPr>
            <a:picLocks noChangeAspect="1"/>
          </p:cNvPicPr>
          <p:nvPr/>
        </p:nvPicPr>
        <p:blipFill>
          <a:blip r:embed="rId14"/>
          <a:stretch>
            <a:fillRect/>
          </a:stretch>
        </p:blipFill>
        <p:spPr>
          <a:xfrm>
            <a:off x="7569107" y="2927373"/>
            <a:ext cx="1193800" cy="1244600"/>
          </a:xfrm>
          <a:prstGeom prst="rect">
            <a:avLst/>
          </a:prstGeom>
        </p:spPr>
      </p:pic>
      <p:pic>
        <p:nvPicPr>
          <p:cNvPr id="6" name="Grafik 5">
            <a:extLst>
              <a:ext uri="{FF2B5EF4-FFF2-40B4-BE49-F238E27FC236}">
                <a16:creationId xmlns:a16="http://schemas.microsoft.com/office/drawing/2014/main" id="{0228C1FA-5F85-E7AB-9C46-39D0F6FDA5B7}"/>
              </a:ext>
            </a:extLst>
          </p:cNvPr>
          <p:cNvPicPr>
            <a:picLocks noChangeAspect="1"/>
          </p:cNvPicPr>
          <p:nvPr/>
        </p:nvPicPr>
        <p:blipFill>
          <a:blip r:embed="rId15"/>
          <a:stretch>
            <a:fillRect/>
          </a:stretch>
        </p:blipFill>
        <p:spPr>
          <a:xfrm>
            <a:off x="8784356" y="2872814"/>
            <a:ext cx="1193800" cy="1333500"/>
          </a:xfrm>
          <a:prstGeom prst="rect">
            <a:avLst/>
          </a:prstGeom>
        </p:spPr>
      </p:pic>
      <p:pic>
        <p:nvPicPr>
          <p:cNvPr id="7" name="Grafik 6">
            <a:extLst>
              <a:ext uri="{FF2B5EF4-FFF2-40B4-BE49-F238E27FC236}">
                <a16:creationId xmlns:a16="http://schemas.microsoft.com/office/drawing/2014/main" id="{CD071A30-1425-E0BF-9287-8C78CDF2DD8C}"/>
              </a:ext>
            </a:extLst>
          </p:cNvPr>
          <p:cNvPicPr>
            <a:picLocks noChangeAspect="1"/>
          </p:cNvPicPr>
          <p:nvPr/>
        </p:nvPicPr>
        <p:blipFill>
          <a:blip r:embed="rId16"/>
          <a:stretch>
            <a:fillRect/>
          </a:stretch>
        </p:blipFill>
        <p:spPr>
          <a:xfrm>
            <a:off x="9965959" y="2870171"/>
            <a:ext cx="1295400" cy="1333500"/>
          </a:xfrm>
          <a:prstGeom prst="rect">
            <a:avLst/>
          </a:prstGeom>
        </p:spPr>
      </p:pic>
      <p:pic>
        <p:nvPicPr>
          <p:cNvPr id="8" name="Grafik 7">
            <a:extLst>
              <a:ext uri="{FF2B5EF4-FFF2-40B4-BE49-F238E27FC236}">
                <a16:creationId xmlns:a16="http://schemas.microsoft.com/office/drawing/2014/main" id="{52348FFC-0982-EE3E-B593-8B9C498CD078}"/>
              </a:ext>
            </a:extLst>
          </p:cNvPr>
          <p:cNvPicPr>
            <a:picLocks noChangeAspect="1"/>
          </p:cNvPicPr>
          <p:nvPr/>
        </p:nvPicPr>
        <p:blipFill>
          <a:blip r:embed="rId17"/>
          <a:stretch>
            <a:fillRect/>
          </a:stretch>
        </p:blipFill>
        <p:spPr>
          <a:xfrm>
            <a:off x="6368216" y="4094385"/>
            <a:ext cx="1244600" cy="1383495"/>
          </a:xfrm>
          <a:prstGeom prst="rect">
            <a:avLst/>
          </a:prstGeom>
        </p:spPr>
      </p:pic>
      <p:pic>
        <p:nvPicPr>
          <p:cNvPr id="12" name="Grafik 11">
            <a:extLst>
              <a:ext uri="{FF2B5EF4-FFF2-40B4-BE49-F238E27FC236}">
                <a16:creationId xmlns:a16="http://schemas.microsoft.com/office/drawing/2014/main" id="{4AC40182-FB76-FB0E-D2AF-C509C9A6C566}"/>
              </a:ext>
            </a:extLst>
          </p:cNvPr>
          <p:cNvPicPr>
            <a:picLocks noChangeAspect="1"/>
          </p:cNvPicPr>
          <p:nvPr/>
        </p:nvPicPr>
        <p:blipFill>
          <a:blip r:embed="rId18"/>
          <a:stretch>
            <a:fillRect/>
          </a:stretch>
        </p:blipFill>
        <p:spPr>
          <a:xfrm>
            <a:off x="7552191" y="4164244"/>
            <a:ext cx="1293346" cy="1359333"/>
          </a:xfrm>
          <a:prstGeom prst="rect">
            <a:avLst/>
          </a:prstGeom>
        </p:spPr>
      </p:pic>
      <p:pic>
        <p:nvPicPr>
          <p:cNvPr id="13" name="Grafik 12">
            <a:extLst>
              <a:ext uri="{FF2B5EF4-FFF2-40B4-BE49-F238E27FC236}">
                <a16:creationId xmlns:a16="http://schemas.microsoft.com/office/drawing/2014/main" id="{C3CCFCF0-0F63-99C4-6EDA-33E946417E1A}"/>
              </a:ext>
            </a:extLst>
          </p:cNvPr>
          <p:cNvPicPr>
            <a:picLocks noChangeAspect="1"/>
          </p:cNvPicPr>
          <p:nvPr/>
        </p:nvPicPr>
        <p:blipFill>
          <a:blip r:embed="rId19"/>
          <a:stretch>
            <a:fillRect/>
          </a:stretch>
        </p:blipFill>
        <p:spPr>
          <a:xfrm>
            <a:off x="8794087" y="4164845"/>
            <a:ext cx="1181100" cy="1371600"/>
          </a:xfrm>
          <a:prstGeom prst="rect">
            <a:avLst/>
          </a:prstGeom>
        </p:spPr>
      </p:pic>
      <p:sp>
        <p:nvSpPr>
          <p:cNvPr id="2" name="Textfeld 1">
            <a:extLst>
              <a:ext uri="{FF2B5EF4-FFF2-40B4-BE49-F238E27FC236}">
                <a16:creationId xmlns:a16="http://schemas.microsoft.com/office/drawing/2014/main" id="{512D55B4-6220-3280-3A46-068F159B2C29}"/>
              </a:ext>
            </a:extLst>
          </p:cNvPr>
          <p:cNvSpPr txBox="1"/>
          <p:nvPr/>
        </p:nvSpPr>
        <p:spPr>
          <a:xfrm>
            <a:off x="10256359" y="5986159"/>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974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A094026-9C67-1D35-FFAC-7E27AEFC003F}"/>
              </a:ext>
            </a:extLst>
          </p:cNvPr>
          <p:cNvSpPr txBox="1"/>
          <p:nvPr/>
        </p:nvSpPr>
        <p:spPr>
          <a:xfrm>
            <a:off x="634370" y="1134215"/>
            <a:ext cx="3660085" cy="338554"/>
          </a:xfrm>
          <a:prstGeom prst="rect">
            <a:avLst/>
          </a:prstGeom>
          <a:noFill/>
        </p:spPr>
        <p:txBody>
          <a:bodyPr wrap="square">
            <a:spAutoFit/>
          </a:bodyPr>
          <a:lstStyle/>
          <a:p>
            <a:pPr marL="0" indent="0">
              <a:buNone/>
            </a:pPr>
            <a:r>
              <a:rPr lang="de-DE" sz="1600" dirty="0">
                <a:solidFill>
                  <a:schemeClr val="bg1">
                    <a:lumMod val="50000"/>
                  </a:schemeClr>
                </a:solidFill>
                <a:latin typeface="Arial" panose="020B0604020202020204" pitchFamily="34" charset="0"/>
                <a:cs typeface="Arial" panose="020B0604020202020204" pitchFamily="34" charset="0"/>
              </a:rPr>
              <a:t>(Beziehungen &amp; Strukturen nutzen)</a:t>
            </a:r>
          </a:p>
        </p:txBody>
      </p:sp>
      <p:sp>
        <p:nvSpPr>
          <p:cNvPr id="13" name="Textfeld 12">
            <a:extLst>
              <a:ext uri="{FF2B5EF4-FFF2-40B4-BE49-F238E27FC236}">
                <a16:creationId xmlns:a16="http://schemas.microsoft.com/office/drawing/2014/main" id="{16D1201A-42CD-2CBC-8DC8-21F648D0F2B6}"/>
              </a:ext>
            </a:extLst>
          </p:cNvPr>
          <p:cNvSpPr txBox="1"/>
          <p:nvPr/>
        </p:nvSpPr>
        <p:spPr>
          <a:xfrm>
            <a:off x="1991075" y="2278195"/>
            <a:ext cx="3761988"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sind Tauschaufgaben und wie können sie uns beim Rechnen helfen?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F8D3F698-C641-D099-F722-D2488840FC9B}"/>
              </a:ext>
            </a:extLst>
          </p:cNvPr>
          <p:cNvSpPr txBox="1"/>
          <p:nvPr/>
        </p:nvSpPr>
        <p:spPr>
          <a:xfrm>
            <a:off x="1922759" y="3560793"/>
            <a:ext cx="3830304"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ist das Besondere an Nachbaraufgaben?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CFC89740-68D0-F1AB-84CE-78E0A0D3CAEA}"/>
              </a:ext>
            </a:extLst>
          </p:cNvPr>
          <p:cNvSpPr txBox="1"/>
          <p:nvPr/>
        </p:nvSpPr>
        <p:spPr>
          <a:xfrm>
            <a:off x="7249529" y="1174774"/>
            <a:ext cx="4119936"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sind Kernaufgaben und wie helfen sie uns beim Rechnen?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1094A340-9CC9-10F3-2944-F254497930BC}"/>
              </a:ext>
            </a:extLst>
          </p:cNvPr>
          <p:cNvSpPr txBox="1"/>
          <p:nvPr/>
        </p:nvSpPr>
        <p:spPr>
          <a:xfrm>
            <a:off x="7259219" y="2346135"/>
            <a:ext cx="4104323"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und warum können wir Malaufgaben zerlegen und zusammensetzen?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32128595-0D8F-41D1-8738-FC43D6D1EAF0}"/>
              </a:ext>
            </a:extLst>
          </p:cNvPr>
          <p:cNvSpPr txBox="1"/>
          <p:nvPr/>
        </p:nvSpPr>
        <p:spPr>
          <a:xfrm>
            <a:off x="1991075" y="4783592"/>
            <a:ext cx="3975800"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helfen uns Nachbaraufgaben schwierige Malaufgaben auszurechnen?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7E714689-7980-EEF5-BF84-4706DEAD4863}"/>
              </a:ext>
            </a:extLst>
          </p:cNvPr>
          <p:cNvSpPr txBox="1"/>
          <p:nvPr/>
        </p:nvSpPr>
        <p:spPr>
          <a:xfrm>
            <a:off x="7215649" y="3593696"/>
            <a:ext cx="4247392" cy="584775"/>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helfen uns Zerlegungsaufgaben beim Ausrechnen schwieriger Malaufgaben?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CA6A7E56-93C1-8868-B4A0-B0519D756E61}"/>
              </a:ext>
            </a:extLst>
          </p:cNvPr>
          <p:cNvSpPr txBox="1"/>
          <p:nvPr/>
        </p:nvSpPr>
        <p:spPr>
          <a:xfrm>
            <a:off x="7249529" y="5017390"/>
            <a:ext cx="4405196" cy="830997"/>
          </a:xfrm>
          <a:prstGeom prst="rect">
            <a:avLst/>
          </a:prstGeom>
          <a:noFill/>
        </p:spPr>
        <p:txBody>
          <a:bodyPr wrap="square" rtlCol="0">
            <a:spAutoFit/>
          </a:bodyPr>
          <a:lstStyle/>
          <a:p>
            <a:r>
              <a:rPr lang="de-DE"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Wann können wir besondere Aufgaben geschickt nutzen, um schwierige Malaufgaben auszurechnen?</a:t>
            </a:r>
            <a:r>
              <a:rPr lang="de-DE" sz="1600" dirty="0">
                <a:effectLst/>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C00F975D-D62C-5742-CEC6-3FDEFE8C24DB}"/>
              </a:ext>
            </a:extLst>
          </p:cNvPr>
          <p:cNvSpPr txBox="1"/>
          <p:nvPr/>
        </p:nvSpPr>
        <p:spPr>
          <a:xfrm>
            <a:off x="644958" y="1805697"/>
            <a:ext cx="4366901" cy="276999"/>
          </a:xfrm>
          <a:prstGeom prst="rect">
            <a:avLst/>
          </a:prstGeom>
          <a:noFill/>
        </p:spPr>
        <p:txBody>
          <a:bodyPr wrap="none" rtlCol="0">
            <a:spAutoFit/>
          </a:bodyPr>
          <a:lstStyle/>
          <a:p>
            <a:r>
              <a:rPr lang="de-DE" sz="1200" dirty="0">
                <a:solidFill>
                  <a:srgbClr val="064356"/>
                </a:solidFill>
                <a:latin typeface="Be Vietnam" pitchFamily="2" charset="77"/>
              </a:rPr>
              <a:t>Multiplikation verstehen /</a:t>
            </a:r>
            <a:r>
              <a:rPr lang="de-DE" sz="1200" b="1" dirty="0">
                <a:solidFill>
                  <a:srgbClr val="064356"/>
                </a:solidFill>
                <a:latin typeface="Be Vietnam" pitchFamily="2" charset="77"/>
              </a:rPr>
              <a:t>Malaufgaben geschickt nutzen</a:t>
            </a:r>
          </a:p>
        </p:txBody>
      </p:sp>
      <p:pic>
        <p:nvPicPr>
          <p:cNvPr id="22" name="Grafik 21">
            <a:extLst>
              <a:ext uri="{FF2B5EF4-FFF2-40B4-BE49-F238E27FC236}">
                <a16:creationId xmlns:a16="http://schemas.microsoft.com/office/drawing/2014/main" id="{140CEA3C-7F01-C6CB-C473-7668CFAD11E2}"/>
              </a:ext>
            </a:extLst>
          </p:cNvPr>
          <p:cNvPicPr>
            <a:picLocks noChangeAspect="1"/>
          </p:cNvPicPr>
          <p:nvPr/>
        </p:nvPicPr>
        <p:blipFill>
          <a:blip r:embed="rId3"/>
          <a:stretch>
            <a:fillRect/>
          </a:stretch>
        </p:blipFill>
        <p:spPr>
          <a:xfrm>
            <a:off x="728959" y="2120496"/>
            <a:ext cx="1193800" cy="1244600"/>
          </a:xfrm>
          <a:prstGeom prst="rect">
            <a:avLst/>
          </a:prstGeom>
        </p:spPr>
      </p:pic>
      <p:pic>
        <p:nvPicPr>
          <p:cNvPr id="23" name="Grafik 22">
            <a:extLst>
              <a:ext uri="{FF2B5EF4-FFF2-40B4-BE49-F238E27FC236}">
                <a16:creationId xmlns:a16="http://schemas.microsoft.com/office/drawing/2014/main" id="{BC222484-EB04-5F9A-9723-E426E79A13EE}"/>
              </a:ext>
            </a:extLst>
          </p:cNvPr>
          <p:cNvPicPr>
            <a:picLocks noChangeAspect="1"/>
          </p:cNvPicPr>
          <p:nvPr/>
        </p:nvPicPr>
        <p:blipFill>
          <a:blip r:embed="rId4"/>
          <a:stretch>
            <a:fillRect/>
          </a:stretch>
        </p:blipFill>
        <p:spPr>
          <a:xfrm>
            <a:off x="728959" y="3365096"/>
            <a:ext cx="1193800" cy="1244600"/>
          </a:xfrm>
          <a:prstGeom prst="rect">
            <a:avLst/>
          </a:prstGeom>
        </p:spPr>
      </p:pic>
      <p:pic>
        <p:nvPicPr>
          <p:cNvPr id="24" name="Grafik 23">
            <a:extLst>
              <a:ext uri="{FF2B5EF4-FFF2-40B4-BE49-F238E27FC236}">
                <a16:creationId xmlns:a16="http://schemas.microsoft.com/office/drawing/2014/main" id="{955A0E60-BAE7-AAA3-1E62-65573B661AD8}"/>
              </a:ext>
            </a:extLst>
          </p:cNvPr>
          <p:cNvPicPr>
            <a:picLocks noChangeAspect="1"/>
          </p:cNvPicPr>
          <p:nvPr/>
        </p:nvPicPr>
        <p:blipFill>
          <a:blip r:embed="rId5"/>
          <a:stretch>
            <a:fillRect/>
          </a:stretch>
        </p:blipFill>
        <p:spPr>
          <a:xfrm>
            <a:off x="758354" y="4609696"/>
            <a:ext cx="1193800" cy="1333500"/>
          </a:xfrm>
          <a:prstGeom prst="rect">
            <a:avLst/>
          </a:prstGeom>
        </p:spPr>
      </p:pic>
      <p:pic>
        <p:nvPicPr>
          <p:cNvPr id="25" name="Grafik 24">
            <a:extLst>
              <a:ext uri="{FF2B5EF4-FFF2-40B4-BE49-F238E27FC236}">
                <a16:creationId xmlns:a16="http://schemas.microsoft.com/office/drawing/2014/main" id="{3E324061-CE2C-2F4C-0532-8672D44EAEF0}"/>
              </a:ext>
            </a:extLst>
          </p:cNvPr>
          <p:cNvPicPr>
            <a:picLocks noChangeAspect="1"/>
          </p:cNvPicPr>
          <p:nvPr/>
        </p:nvPicPr>
        <p:blipFill>
          <a:blip r:embed="rId6"/>
          <a:stretch>
            <a:fillRect/>
          </a:stretch>
        </p:blipFill>
        <p:spPr>
          <a:xfrm>
            <a:off x="5998412" y="1049883"/>
            <a:ext cx="1295400" cy="1333500"/>
          </a:xfrm>
          <a:prstGeom prst="rect">
            <a:avLst/>
          </a:prstGeom>
        </p:spPr>
      </p:pic>
      <p:pic>
        <p:nvPicPr>
          <p:cNvPr id="26" name="Grafik 25">
            <a:extLst>
              <a:ext uri="{FF2B5EF4-FFF2-40B4-BE49-F238E27FC236}">
                <a16:creationId xmlns:a16="http://schemas.microsoft.com/office/drawing/2014/main" id="{642AFC5E-6E38-7897-5582-4727FFE648E7}"/>
              </a:ext>
            </a:extLst>
          </p:cNvPr>
          <p:cNvPicPr>
            <a:picLocks noChangeAspect="1"/>
          </p:cNvPicPr>
          <p:nvPr/>
        </p:nvPicPr>
        <p:blipFill>
          <a:blip r:embed="rId7"/>
          <a:stretch>
            <a:fillRect/>
          </a:stretch>
        </p:blipFill>
        <p:spPr>
          <a:xfrm>
            <a:off x="6020851" y="2236815"/>
            <a:ext cx="1244600" cy="1383495"/>
          </a:xfrm>
          <a:prstGeom prst="rect">
            <a:avLst/>
          </a:prstGeom>
        </p:spPr>
      </p:pic>
      <p:pic>
        <p:nvPicPr>
          <p:cNvPr id="27" name="Grafik 26">
            <a:extLst>
              <a:ext uri="{FF2B5EF4-FFF2-40B4-BE49-F238E27FC236}">
                <a16:creationId xmlns:a16="http://schemas.microsoft.com/office/drawing/2014/main" id="{7DA3BAE4-4B80-E5A4-05F3-52C0EB7718ED}"/>
              </a:ext>
            </a:extLst>
          </p:cNvPr>
          <p:cNvPicPr>
            <a:picLocks noChangeAspect="1"/>
          </p:cNvPicPr>
          <p:nvPr/>
        </p:nvPicPr>
        <p:blipFill>
          <a:blip r:embed="rId8"/>
          <a:stretch>
            <a:fillRect/>
          </a:stretch>
        </p:blipFill>
        <p:spPr>
          <a:xfrm>
            <a:off x="6000755" y="3630358"/>
            <a:ext cx="1293346" cy="1359333"/>
          </a:xfrm>
          <a:prstGeom prst="rect">
            <a:avLst/>
          </a:prstGeom>
        </p:spPr>
      </p:pic>
      <p:pic>
        <p:nvPicPr>
          <p:cNvPr id="28" name="Grafik 27">
            <a:extLst>
              <a:ext uri="{FF2B5EF4-FFF2-40B4-BE49-F238E27FC236}">
                <a16:creationId xmlns:a16="http://schemas.microsoft.com/office/drawing/2014/main" id="{E2382A66-BB09-9EA5-89A3-2BB4FE01A161}"/>
              </a:ext>
            </a:extLst>
          </p:cNvPr>
          <p:cNvPicPr>
            <a:picLocks noChangeAspect="1"/>
          </p:cNvPicPr>
          <p:nvPr/>
        </p:nvPicPr>
        <p:blipFill rotWithShape="1">
          <a:blip r:embed="rId9"/>
          <a:srcRect b="8311"/>
          <a:stretch/>
        </p:blipFill>
        <p:spPr>
          <a:xfrm>
            <a:off x="6034549" y="4960311"/>
            <a:ext cx="1181100" cy="1257609"/>
          </a:xfrm>
          <a:prstGeom prst="rect">
            <a:avLst/>
          </a:prstGeom>
        </p:spPr>
      </p:pic>
      <p:sp>
        <p:nvSpPr>
          <p:cNvPr id="3" name="Textfeld 2">
            <a:extLst>
              <a:ext uri="{FF2B5EF4-FFF2-40B4-BE49-F238E27FC236}">
                <a16:creationId xmlns:a16="http://schemas.microsoft.com/office/drawing/2014/main" id="{DAA622A8-4734-1A79-8940-FC4A324C4C31}"/>
              </a:ext>
            </a:extLst>
          </p:cNvPr>
          <p:cNvSpPr txBox="1"/>
          <p:nvPr/>
        </p:nvSpPr>
        <p:spPr>
          <a:xfrm>
            <a:off x="10269059" y="5998859"/>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
        <p:nvSpPr>
          <p:cNvPr id="10" name="Titel 9">
            <a:extLst>
              <a:ext uri="{FF2B5EF4-FFF2-40B4-BE49-F238E27FC236}">
                <a16:creationId xmlns:a16="http://schemas.microsoft.com/office/drawing/2014/main" id="{34F935A7-8AAF-EB84-7349-12E81CD23053}"/>
              </a:ext>
            </a:extLst>
          </p:cNvPr>
          <p:cNvSpPr>
            <a:spLocks noGrp="1"/>
          </p:cNvSpPr>
          <p:nvPr>
            <p:ph type="title"/>
          </p:nvPr>
        </p:nvSpPr>
        <p:spPr/>
        <p:txBody>
          <a:bodyPr/>
          <a:lstStyle/>
          <a:p>
            <a:r>
              <a:rPr lang="de-DE" dirty="0">
                <a:solidFill>
                  <a:srgbClr val="327A86"/>
                </a:solidFill>
              </a:rPr>
              <a:t>3</a:t>
            </a:r>
            <a:r>
              <a:rPr lang="de-DE" sz="2800" b="1" dirty="0">
                <a:solidFill>
                  <a:srgbClr val="327A86"/>
                </a:solidFill>
              </a:rPr>
              <a:t>. Ebene: </a:t>
            </a:r>
            <a:r>
              <a:rPr lang="de-DE" sz="2800" dirty="0">
                <a:solidFill>
                  <a:schemeClr val="tx1"/>
                </a:solidFill>
              </a:rPr>
              <a:t>Einfache Aufgaben zum Ableiten nutzen</a:t>
            </a:r>
            <a:endParaRPr lang="de-DE" dirty="0"/>
          </a:p>
        </p:txBody>
      </p:sp>
      <p:sp>
        <p:nvSpPr>
          <p:cNvPr id="2" name="Abgerundetes Rechteck 1">
            <a:extLst>
              <a:ext uri="{FF2B5EF4-FFF2-40B4-BE49-F238E27FC236}">
                <a16:creationId xmlns:a16="http://schemas.microsoft.com/office/drawing/2014/main" id="{936A68B6-B9FD-1CCA-69D0-A82D3A937758}"/>
              </a:ext>
            </a:extLst>
          </p:cNvPr>
          <p:cNvSpPr/>
          <p:nvPr/>
        </p:nvSpPr>
        <p:spPr>
          <a:xfrm>
            <a:off x="6005796" y="4830623"/>
            <a:ext cx="5524813" cy="1323094"/>
          </a:xfrm>
          <a:prstGeom prst="roundRect">
            <a:avLst/>
          </a:prstGeom>
          <a:noFill/>
          <a:ln w="38100">
            <a:solidFill>
              <a:srgbClr val="327A8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58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AD40C6CC-CEDD-2364-10A1-0FD8EBD328CE}"/>
              </a:ext>
            </a:extLst>
          </p:cNvPr>
          <p:cNvSpPr>
            <a:spLocks noGrp="1"/>
          </p:cNvSpPr>
          <p:nvPr>
            <p:ph type="title"/>
          </p:nvPr>
        </p:nvSpPr>
        <p:spPr/>
        <p:txBody>
          <a:bodyPr/>
          <a:lstStyle/>
          <a:p>
            <a:r>
              <a:rPr lang="de-DE" dirty="0">
                <a:solidFill>
                  <a:srgbClr val="327A86"/>
                </a:solidFill>
              </a:rPr>
              <a:t>3</a:t>
            </a:r>
            <a:r>
              <a:rPr lang="de-DE" sz="2800" b="1" dirty="0">
                <a:solidFill>
                  <a:srgbClr val="327A86"/>
                </a:solidFill>
              </a:rPr>
              <a:t>. Ebene: </a:t>
            </a:r>
            <a:r>
              <a:rPr lang="de-DE" sz="2800" dirty="0">
                <a:solidFill>
                  <a:schemeClr val="tx1"/>
                </a:solidFill>
              </a:rPr>
              <a:t>Einfache Aufgaben zum Ableiten nutzen</a:t>
            </a:r>
            <a:endParaRPr lang="de-DE" dirty="0"/>
          </a:p>
        </p:txBody>
      </p:sp>
      <p:pic>
        <p:nvPicPr>
          <p:cNvPr id="8" name="Grafik 7">
            <a:extLst>
              <a:ext uri="{FF2B5EF4-FFF2-40B4-BE49-F238E27FC236}">
                <a16:creationId xmlns:a16="http://schemas.microsoft.com/office/drawing/2014/main" id="{9D0FE141-39E9-DD87-E4E0-2E5B1F854962}"/>
              </a:ext>
            </a:extLst>
          </p:cNvPr>
          <p:cNvPicPr>
            <a:picLocks noChangeAspect="1"/>
          </p:cNvPicPr>
          <p:nvPr/>
        </p:nvPicPr>
        <p:blipFill>
          <a:blip r:embed="rId3"/>
          <a:stretch>
            <a:fillRect/>
          </a:stretch>
        </p:blipFill>
        <p:spPr>
          <a:xfrm>
            <a:off x="545512" y="1329267"/>
            <a:ext cx="5221365" cy="3492000"/>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A1E33736-0A5E-C256-D0EA-3FF3D041A1D9}"/>
              </a:ext>
            </a:extLst>
          </p:cNvPr>
          <p:cNvPicPr>
            <a:picLocks noChangeAspect="1"/>
          </p:cNvPicPr>
          <p:nvPr/>
        </p:nvPicPr>
        <p:blipFill>
          <a:blip r:embed="rId4"/>
          <a:stretch>
            <a:fillRect/>
          </a:stretch>
        </p:blipFill>
        <p:spPr>
          <a:xfrm>
            <a:off x="6212239" y="1329267"/>
            <a:ext cx="5220000" cy="3491082"/>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5CE935CE-C5C6-7C1B-8497-88E6515C5E1C}"/>
              </a:ext>
            </a:extLst>
          </p:cNvPr>
          <p:cNvPicPr>
            <a:picLocks noChangeAspect="1"/>
          </p:cNvPicPr>
          <p:nvPr/>
        </p:nvPicPr>
        <p:blipFill>
          <a:blip r:embed="rId5"/>
          <a:stretch>
            <a:fillRect/>
          </a:stretch>
        </p:blipFill>
        <p:spPr>
          <a:xfrm>
            <a:off x="3254139" y="2370666"/>
            <a:ext cx="5221372" cy="3492000"/>
          </a:xfrm>
          <a:prstGeom prst="rect">
            <a:avLst/>
          </a:prstGeom>
          <a:ln>
            <a:noFill/>
          </a:ln>
          <a:effectLst>
            <a:outerShdw blurRad="292100" dist="139700" dir="2700000" algn="tl" rotWithShape="0">
              <a:srgbClr val="333333">
                <a:alpha val="65000"/>
              </a:srgbClr>
            </a:outerShdw>
          </a:effectLst>
        </p:spPr>
      </p:pic>
      <p:sp>
        <p:nvSpPr>
          <p:cNvPr id="2" name="Textfeld 1">
            <a:extLst>
              <a:ext uri="{FF2B5EF4-FFF2-40B4-BE49-F238E27FC236}">
                <a16:creationId xmlns:a16="http://schemas.microsoft.com/office/drawing/2014/main" id="{AF4EFA92-0724-5B3B-00C2-A0611787C163}"/>
              </a:ext>
            </a:extLst>
          </p:cNvPr>
          <p:cNvSpPr txBox="1"/>
          <p:nvPr/>
        </p:nvSpPr>
        <p:spPr>
          <a:xfrm>
            <a:off x="10249583" y="5977442"/>
            <a:ext cx="1938351"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kern="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6820" y="3694464"/>
            <a:ext cx="12192000" cy="753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Operationsverständnis Multiplikation </a:t>
            </a:r>
          </a:p>
          <a:p>
            <a:pPr lvl="1">
              <a:buClr>
                <a:srgbClr val="327A86"/>
              </a:buClr>
            </a:pPr>
            <a:r>
              <a:rPr lang="de-DE" sz="2400" dirty="0"/>
              <a:t>Multiplikatives Denken als Denken in Bündeln</a:t>
            </a:r>
          </a:p>
          <a:p>
            <a:pPr lvl="1">
              <a:buClr>
                <a:srgbClr val="327A86"/>
              </a:buClr>
            </a:pPr>
            <a:r>
              <a:rPr lang="de-DE" sz="2400" dirty="0"/>
              <a:t>Verständnisaufbau auf drei Ebenen</a:t>
            </a:r>
          </a:p>
          <a:p>
            <a:pPr>
              <a:buClr>
                <a:srgbClr val="327A86"/>
              </a:buClr>
            </a:pPr>
            <a:r>
              <a:rPr lang="de-DE" sz="2400" dirty="0"/>
              <a:t>divomath – Das Modul „Multiplikation verstehen“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275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0368E-6E5A-61F1-65C9-7C5F432DC96C}"/>
              </a:ext>
            </a:extLst>
          </p:cNvPr>
          <p:cNvSpPr>
            <a:spLocks noGrp="1"/>
          </p:cNvSpPr>
          <p:nvPr>
            <p:ph type="title"/>
          </p:nvPr>
        </p:nvSpPr>
        <p:spPr/>
        <p:txBody>
          <a:bodyPr>
            <a:noAutofit/>
          </a:bodyPr>
          <a:lstStyle/>
          <a:p>
            <a:r>
              <a:rPr lang="de-DE" sz="2400" dirty="0"/>
              <a:t>Erprobungsauftrag – </a:t>
            </a:r>
            <a:r>
              <a:rPr lang="de-DE" sz="2400" dirty="0" err="1"/>
              <a:t>divomath</a:t>
            </a:r>
            <a:r>
              <a:rPr lang="de-DE" sz="2400" dirty="0"/>
              <a:t> im Unterricht nutzen</a:t>
            </a:r>
          </a:p>
        </p:txBody>
      </p:sp>
      <p:sp>
        <p:nvSpPr>
          <p:cNvPr id="8" name="Textplatzhalter 7">
            <a:extLst>
              <a:ext uri="{FF2B5EF4-FFF2-40B4-BE49-F238E27FC236}">
                <a16:creationId xmlns:a16="http://schemas.microsoft.com/office/drawing/2014/main" id="{17A45336-859D-0C4E-A4E6-73C6B32F992B}"/>
              </a:ext>
            </a:extLst>
          </p:cNvPr>
          <p:cNvSpPr>
            <a:spLocks noGrp="1"/>
          </p:cNvSpPr>
          <p:nvPr>
            <p:ph type="body" sz="quarter" idx="13"/>
          </p:nvPr>
        </p:nvSpPr>
        <p:spPr>
          <a:xfrm>
            <a:off x="1461898" y="4134424"/>
            <a:ext cx="10074674" cy="2225815"/>
          </a:xfrm>
        </p:spPr>
        <p:txBody>
          <a:bodyPr>
            <a:noAutofit/>
          </a:bodyPr>
          <a:lstStyle/>
          <a:p>
            <a:pPr>
              <a:lnSpc>
                <a:spcPct val="124000"/>
              </a:lnSpc>
              <a:spcBef>
                <a:spcPts val="600"/>
              </a:spcBef>
              <a:buClr>
                <a:schemeClr val="tx2"/>
              </a:buClr>
              <a:buSzPct val="100000"/>
            </a:pPr>
            <a:r>
              <a:rPr lang="de-DE" sz="1600" dirty="0">
                <a:solidFill>
                  <a:schemeClr val="tx1"/>
                </a:solidFill>
              </a:rPr>
              <a:t>Überlegen Sie gemeinsam und </a:t>
            </a:r>
            <a:r>
              <a:rPr lang="de-DE" sz="1600" b="1" dirty="0">
                <a:solidFill>
                  <a:schemeClr val="tx1"/>
                </a:solidFill>
              </a:rPr>
              <a:t>sammeln Sie auf der TaskCard</a:t>
            </a:r>
            <a:r>
              <a:rPr lang="de-DE" sz="1600" dirty="0">
                <a:solidFill>
                  <a:schemeClr val="tx1"/>
                </a:solidFill>
              </a:rPr>
              <a:t>:</a:t>
            </a:r>
          </a:p>
          <a:p>
            <a:pPr marL="559000" lvl="1" indent="-342900">
              <a:lnSpc>
                <a:spcPct val="124000"/>
              </a:lnSpc>
              <a:spcBef>
                <a:spcPts val="600"/>
              </a:spcBef>
              <a:buFont typeface="Arial" panose="020B0604020202020204" pitchFamily="34" charset="0"/>
              <a:buChar char="•"/>
            </a:pPr>
            <a:r>
              <a:rPr lang="de-DE" dirty="0">
                <a:solidFill>
                  <a:schemeClr val="tx1"/>
                </a:solidFill>
              </a:rPr>
              <a:t>Welche </a:t>
            </a:r>
            <a:r>
              <a:rPr lang="de-DE" b="1" dirty="0">
                <a:solidFill>
                  <a:schemeClr val="tx1"/>
                </a:solidFill>
              </a:rPr>
              <a:t>neuen Gestaltungs</a:t>
            </a:r>
            <a:r>
              <a:rPr lang="de-DE" b="1" dirty="0"/>
              <a:t>möglichkeiten </a:t>
            </a:r>
            <a:r>
              <a:rPr lang="de-DE" dirty="0"/>
              <a:t>einer digital gestützten Einheit zur Multiplikation eröffnen sich für Ihre Klasse/ Ihren Unterricht? </a:t>
            </a:r>
            <a:r>
              <a:rPr lang="de-DE" b="1" dirty="0">
                <a:solidFill>
                  <a:schemeClr val="tx1"/>
                </a:solidFill>
              </a:rPr>
              <a:t>Wo unterstützt </a:t>
            </a:r>
            <a:r>
              <a:rPr lang="de-DE" dirty="0">
                <a:solidFill>
                  <a:schemeClr val="tx1"/>
                </a:solidFill>
              </a:rPr>
              <a:t>Sie die Lernumgebung </a:t>
            </a:r>
            <a:r>
              <a:rPr lang="de-DE" b="1" dirty="0">
                <a:solidFill>
                  <a:schemeClr val="tx1"/>
                </a:solidFill>
              </a:rPr>
              <a:t>beim Unterrichten</a:t>
            </a:r>
            <a:r>
              <a:rPr lang="de-DE" dirty="0">
                <a:solidFill>
                  <a:schemeClr val="tx1"/>
                </a:solidFill>
              </a:rPr>
              <a:t>? </a:t>
            </a:r>
          </a:p>
          <a:p>
            <a:pPr marL="559000" lvl="1" indent="-342900">
              <a:lnSpc>
                <a:spcPct val="124000"/>
              </a:lnSpc>
              <a:spcBef>
                <a:spcPts val="600"/>
              </a:spcBef>
              <a:buFont typeface="Arial" panose="020B0604020202020204" pitchFamily="34" charset="0"/>
              <a:buChar char="•"/>
            </a:pPr>
            <a:r>
              <a:rPr lang="de-DE" dirty="0"/>
              <a:t>Wo müssen Sie im Unterricht den </a:t>
            </a:r>
            <a:r>
              <a:rPr lang="de-DE" b="1" dirty="0"/>
              <a:t>Verständnisaufbau</a:t>
            </a:r>
            <a:r>
              <a:rPr lang="de-DE" dirty="0"/>
              <a:t> </a:t>
            </a:r>
            <a:r>
              <a:rPr lang="de-DE" b="1" dirty="0"/>
              <a:t>unterstützen /moderieren</a:t>
            </a:r>
            <a:r>
              <a:rPr lang="de-DE" dirty="0"/>
              <a:t>? </a:t>
            </a:r>
          </a:p>
          <a:p>
            <a:pPr marL="559000" lvl="1" indent="-342900">
              <a:lnSpc>
                <a:spcPct val="124000"/>
              </a:lnSpc>
              <a:spcBef>
                <a:spcPts val="600"/>
              </a:spcBef>
              <a:buFont typeface="Arial" panose="020B0604020202020204" pitchFamily="34" charset="0"/>
              <a:buChar char="•"/>
            </a:pPr>
            <a:r>
              <a:rPr lang="de-DE" dirty="0"/>
              <a:t>Welche </a:t>
            </a:r>
            <a:r>
              <a:rPr lang="de-DE" b="1" dirty="0"/>
              <a:t>Vorbereitungen</a:t>
            </a:r>
            <a:r>
              <a:rPr lang="de-DE" dirty="0"/>
              <a:t> müssen Sie für die erfolgreiche Integration im Unterricht erledigen? Wie können Sie das </a:t>
            </a:r>
            <a:r>
              <a:rPr lang="de-DE" b="1" dirty="0"/>
              <a:t>Angebot der Lernumgebung dafür nutzen</a:t>
            </a:r>
            <a:r>
              <a:rPr lang="de-DE" dirty="0"/>
              <a:t>?</a:t>
            </a:r>
          </a:p>
          <a:p>
            <a:pPr>
              <a:lnSpc>
                <a:spcPct val="124000"/>
              </a:lnSpc>
              <a:spcBef>
                <a:spcPts val="600"/>
              </a:spcBef>
            </a:pPr>
            <a:endParaRPr lang="de-DE" sz="1600" dirty="0"/>
          </a:p>
        </p:txBody>
      </p:sp>
      <p:sp>
        <p:nvSpPr>
          <p:cNvPr id="10" name="Textplatzhalter 9">
            <a:extLst>
              <a:ext uri="{FF2B5EF4-FFF2-40B4-BE49-F238E27FC236}">
                <a16:creationId xmlns:a16="http://schemas.microsoft.com/office/drawing/2014/main" id="{0EB4B2D2-AFF2-5D32-3CF9-44EAC8B360E6}"/>
              </a:ext>
            </a:extLst>
          </p:cNvPr>
          <p:cNvSpPr>
            <a:spLocks noGrp="1"/>
          </p:cNvSpPr>
          <p:nvPr>
            <p:ph type="body" sz="quarter" idx="14"/>
          </p:nvPr>
        </p:nvSpPr>
        <p:spPr>
          <a:xfrm>
            <a:off x="2351088" y="1660387"/>
            <a:ext cx="8835072" cy="2225815"/>
          </a:xfrm>
        </p:spPr>
        <p:txBody>
          <a:bodyPr>
            <a:normAutofit/>
          </a:bodyPr>
          <a:lstStyle/>
          <a:p>
            <a:pPr marL="342900" indent="-342900">
              <a:lnSpc>
                <a:spcPct val="110000"/>
              </a:lnSpc>
              <a:buSzPct val="100000"/>
              <a:buFont typeface="+mj-lt"/>
              <a:buAutoNum type="arabicPeriod"/>
            </a:pPr>
            <a:r>
              <a:rPr lang="de-DE" sz="1600" dirty="0"/>
              <a:t>Loggen Sie sich mit den Zugangsdaten als Lehrkraft auf </a:t>
            </a:r>
            <a:r>
              <a:rPr lang="de-DE" sz="1600" dirty="0">
                <a:hlinkClick r:id="rId3"/>
              </a:rPr>
              <a:t>https://www.divomath-nrw.de</a:t>
            </a:r>
            <a:r>
              <a:rPr lang="de-DE" sz="1600" dirty="0"/>
              <a:t> ein. </a:t>
            </a:r>
          </a:p>
          <a:p>
            <a:pPr marL="342900" indent="-342900">
              <a:lnSpc>
                <a:spcPct val="110000"/>
              </a:lnSpc>
              <a:buSzPct val="100000"/>
              <a:buFont typeface="+mj-lt"/>
              <a:buAutoNum type="arabicPeriod"/>
            </a:pPr>
            <a:r>
              <a:rPr lang="de-DE" sz="1600" dirty="0"/>
              <a:t>Sehen Sie sich die Unterrichtseinheiten „</a:t>
            </a:r>
            <a:r>
              <a:rPr lang="de-DE" sz="1600" b="1" dirty="0"/>
              <a:t>Malaufgaben erkennen</a:t>
            </a:r>
            <a:r>
              <a:rPr lang="de-DE" sz="1600" dirty="0"/>
              <a:t>“ (Baustein „Malaufgaben im Alltag entdecken“) und „</a:t>
            </a:r>
            <a:r>
              <a:rPr lang="de-DE" sz="1600" b="1" dirty="0"/>
              <a:t>Schlau rechnen</a:t>
            </a:r>
            <a:r>
              <a:rPr lang="de-DE" sz="1600" dirty="0"/>
              <a:t>“ (Baustein „Malaufgaben geschickt nutzen“) an.</a:t>
            </a:r>
            <a:endParaRPr lang="de-DE" sz="1600" strike="sngStrike" dirty="0"/>
          </a:p>
          <a:p>
            <a:pPr marL="342900" indent="-342900">
              <a:lnSpc>
                <a:spcPct val="110000"/>
              </a:lnSpc>
              <a:buSzPct val="100000"/>
              <a:buFont typeface="+mj-lt"/>
              <a:buAutoNum type="arabicPeriod"/>
            </a:pPr>
            <a:r>
              <a:rPr lang="de-DE" sz="1600" dirty="0"/>
              <a:t>Sichtet die dazugehörigen Angebote für Lehrkräfte (Handreichungen Einheiten, fachdidaktischer </a:t>
            </a:r>
            <a:r>
              <a:rPr lang="de-DE" sz="1600"/>
              <a:t>Hintergrund).</a:t>
            </a:r>
            <a:endParaRPr lang="de-DE" sz="1600" dirty="0"/>
          </a:p>
        </p:txBody>
      </p:sp>
      <p:sp>
        <p:nvSpPr>
          <p:cNvPr id="3" name="Rechteck 2">
            <a:extLst>
              <a:ext uri="{FF2B5EF4-FFF2-40B4-BE49-F238E27FC236}">
                <a16:creationId xmlns:a16="http://schemas.microsoft.com/office/drawing/2014/main" id="{A3B083B9-BA77-1A76-C71F-50493DFF758E}"/>
              </a:ext>
            </a:extLst>
          </p:cNvPr>
          <p:cNvSpPr/>
          <p:nvPr/>
        </p:nvSpPr>
        <p:spPr>
          <a:xfrm>
            <a:off x="10010102" y="2955472"/>
            <a:ext cx="1440000" cy="1440000"/>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QR-Code zur </a:t>
            </a:r>
            <a:r>
              <a:rPr lang="de-DE" dirty="0" err="1">
                <a:solidFill>
                  <a:schemeClr val="tx1"/>
                </a:solidFill>
              </a:rPr>
              <a:t>TaskCard</a:t>
            </a:r>
            <a:endParaRPr lang="de-DE" dirty="0">
              <a:solidFill>
                <a:schemeClr val="tx1"/>
              </a:solidFill>
            </a:endParaRPr>
          </a:p>
        </p:txBody>
      </p:sp>
    </p:spTree>
    <p:extLst>
      <p:ext uri="{BB962C8B-B14F-4D97-AF65-F5344CB8AC3E}">
        <p14:creationId xmlns:p14="http://schemas.microsoft.com/office/powerpoint/2010/main" val="34654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16043" y="4411580"/>
            <a:ext cx="12192000" cy="753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Operationsverständnis Multiplikation </a:t>
            </a:r>
          </a:p>
          <a:p>
            <a:pPr lvl="1">
              <a:buClr>
                <a:srgbClr val="327A86"/>
              </a:buClr>
            </a:pPr>
            <a:r>
              <a:rPr lang="de-DE" sz="2400" dirty="0"/>
              <a:t>Multiplikatives Denken als Denken in Bündeln</a:t>
            </a:r>
          </a:p>
          <a:p>
            <a:pPr lvl="1">
              <a:buClr>
                <a:srgbClr val="327A86"/>
              </a:buClr>
            </a:pPr>
            <a:r>
              <a:rPr lang="de-DE" sz="2400" dirty="0"/>
              <a:t>Verständnisaufbau auf drei Ebenen</a:t>
            </a:r>
          </a:p>
          <a:p>
            <a:pPr>
              <a:buClr>
                <a:srgbClr val="327A86"/>
              </a:buClr>
            </a:pPr>
            <a:r>
              <a:rPr lang="de-DE" sz="2400" dirty="0" err="1"/>
              <a:t>divomath</a:t>
            </a:r>
            <a:r>
              <a:rPr lang="de-DE" sz="2400" dirty="0"/>
              <a:t> – Das Modul Multiplikation verstehen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3971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2A8AB7-F862-274D-AEE4-4885ADC1CCEA}"/>
              </a:ext>
            </a:extLst>
          </p:cNvPr>
          <p:cNvSpPr>
            <a:spLocks noGrp="1"/>
          </p:cNvSpPr>
          <p:nvPr>
            <p:ph type="title"/>
          </p:nvPr>
        </p:nvSpPr>
        <p:spPr/>
        <p:txBody>
          <a:bodyPr/>
          <a:lstStyle/>
          <a:p>
            <a:r>
              <a:rPr lang="de-DE" dirty="0"/>
              <a:t>Weitere Angebote</a:t>
            </a:r>
          </a:p>
        </p:txBody>
      </p:sp>
      <p:sp>
        <p:nvSpPr>
          <p:cNvPr id="2" name="Inhaltsplatzhalter 1">
            <a:extLst>
              <a:ext uri="{FF2B5EF4-FFF2-40B4-BE49-F238E27FC236}">
                <a16:creationId xmlns:a16="http://schemas.microsoft.com/office/drawing/2014/main" id="{D7273C59-8ED3-2FF0-469B-C4986613A166}"/>
              </a:ext>
            </a:extLst>
          </p:cNvPr>
          <p:cNvSpPr>
            <a:spLocks noGrp="1"/>
          </p:cNvSpPr>
          <p:nvPr>
            <p:ph idx="1"/>
          </p:nvPr>
        </p:nvSpPr>
        <p:spPr>
          <a:xfrm>
            <a:off x="605591" y="1364169"/>
            <a:ext cx="10712531" cy="3405951"/>
          </a:xfrm>
        </p:spPr>
        <p:txBody>
          <a:bodyPr/>
          <a:lstStyle/>
          <a:p>
            <a:r>
              <a:rPr lang="de-DE" b="1" dirty="0">
                <a:solidFill>
                  <a:srgbClr val="327A86"/>
                </a:solidFill>
              </a:rPr>
              <a:t>Webinare</a:t>
            </a:r>
            <a:r>
              <a:rPr lang="de-DE" dirty="0"/>
              <a:t> </a:t>
            </a:r>
          </a:p>
          <a:p>
            <a:pPr algn="l"/>
            <a:r>
              <a:rPr lang="de-DE" sz="1600" b="1" strike="noStrike" dirty="0">
                <a:solidFill>
                  <a:srgbClr val="000000"/>
                </a:solidFill>
                <a:effectLst/>
              </a:rPr>
              <a:t>Einführung ins Modul ‚Schriftlich subtrahieren‘</a:t>
            </a:r>
          </a:p>
          <a:p>
            <a:pPr marL="285750" indent="-285750" algn="l">
              <a:buFont typeface="Wingdings" pitchFamily="2" charset="2"/>
              <a:buChar char="§"/>
            </a:pPr>
            <a:r>
              <a:rPr lang="de-DE" sz="1600" i="0" u="none" strike="noStrike" dirty="0">
                <a:solidFill>
                  <a:srgbClr val="000000"/>
                </a:solidFill>
                <a:effectLst/>
              </a:rPr>
              <a:t>15.04.2024, 15:30 - 16:30 Uhr</a:t>
            </a:r>
          </a:p>
          <a:p>
            <a:pPr marL="285750" indent="-285750" algn="l">
              <a:buFont typeface="Wingdings" pitchFamily="2" charset="2"/>
              <a:buChar char="§"/>
            </a:pPr>
            <a:r>
              <a:rPr lang="de-DE" sz="1600" i="0" u="none" strike="noStrike" dirty="0">
                <a:solidFill>
                  <a:srgbClr val="000000"/>
                </a:solidFill>
                <a:effectLst/>
              </a:rPr>
              <a:t>23.04.2024, 15:30 - 16:30 Uhr </a:t>
            </a:r>
            <a:r>
              <a:rPr lang="de-DE" sz="1600" b="0" i="0" u="none" strike="noStrike" dirty="0">
                <a:solidFill>
                  <a:srgbClr val="000000"/>
                </a:solidFill>
                <a:effectLst/>
              </a:rPr>
              <a:t>(Wiederholung des 15.04.)</a:t>
            </a:r>
          </a:p>
          <a:p>
            <a:pPr algn="l"/>
            <a:endParaRPr lang="de-DE" sz="1050" b="0" strike="noStrike" dirty="0">
              <a:solidFill>
                <a:srgbClr val="000000"/>
              </a:solidFill>
              <a:effectLst/>
            </a:endParaRPr>
          </a:p>
          <a:p>
            <a:pPr algn="l"/>
            <a:r>
              <a:rPr lang="de-DE" sz="1600" b="1" strike="noStrike" dirty="0">
                <a:solidFill>
                  <a:srgbClr val="000000"/>
                </a:solidFill>
                <a:effectLst/>
              </a:rPr>
              <a:t>Einführung ins Modul ‚Die Zahlen bis 1000 erkunden‘</a:t>
            </a:r>
          </a:p>
          <a:p>
            <a:pPr marL="285750" indent="-285750" algn="l">
              <a:buFont typeface="Wingdings" pitchFamily="2" charset="2"/>
              <a:buChar char="§"/>
            </a:pPr>
            <a:r>
              <a:rPr lang="de-DE" sz="1600" i="0" u="none" strike="noStrike" dirty="0">
                <a:solidFill>
                  <a:srgbClr val="000000"/>
                </a:solidFill>
                <a:effectLst/>
              </a:rPr>
              <a:t>27.08.2024, 15:30 - 16:30 Uhr</a:t>
            </a:r>
          </a:p>
          <a:p>
            <a:pPr marL="285750" indent="-285750" algn="l">
              <a:buFont typeface="Wingdings" pitchFamily="2" charset="2"/>
              <a:buChar char="§"/>
            </a:pPr>
            <a:r>
              <a:rPr lang="de-DE" sz="1600" i="0" u="none" strike="noStrike" dirty="0">
                <a:solidFill>
                  <a:srgbClr val="000000"/>
                </a:solidFill>
                <a:effectLst/>
              </a:rPr>
              <a:t>29.08.2024, 15:30 - 16:30 Uhr (Wiederholung des 27.08.)</a:t>
            </a:r>
          </a:p>
          <a:p>
            <a:endParaRPr lang="de-DE" sz="1050" b="1" dirty="0">
              <a:solidFill>
                <a:srgbClr val="327A86"/>
              </a:solidFill>
            </a:endParaRPr>
          </a:p>
        </p:txBody>
      </p:sp>
      <p:grpSp>
        <p:nvGrpSpPr>
          <p:cNvPr id="17" name="Gruppieren 16">
            <a:extLst>
              <a:ext uri="{FF2B5EF4-FFF2-40B4-BE49-F238E27FC236}">
                <a16:creationId xmlns:a16="http://schemas.microsoft.com/office/drawing/2014/main" id="{7F2F0F76-9489-D7F4-AC33-B359E0A508DD}"/>
              </a:ext>
            </a:extLst>
          </p:cNvPr>
          <p:cNvGrpSpPr/>
          <p:nvPr/>
        </p:nvGrpSpPr>
        <p:grpSpPr>
          <a:xfrm>
            <a:off x="6690271" y="2640907"/>
            <a:ext cx="5147735" cy="1204741"/>
            <a:chOff x="3038103" y="4333345"/>
            <a:chExt cx="6115793" cy="1334984"/>
          </a:xfrm>
        </p:grpSpPr>
        <p:sp>
          <p:nvSpPr>
            <p:cNvPr id="8" name="Rechteck 7">
              <a:extLst>
                <a:ext uri="{FF2B5EF4-FFF2-40B4-BE49-F238E27FC236}">
                  <a16:creationId xmlns:a16="http://schemas.microsoft.com/office/drawing/2014/main" id="{67A4D985-2C3F-EF9B-E24F-1833DA6165D0}"/>
                </a:ext>
              </a:extLst>
            </p:cNvPr>
            <p:cNvSpPr/>
            <p:nvPr/>
          </p:nvSpPr>
          <p:spPr bwMode="auto">
            <a:xfrm>
              <a:off x="3038103" y="4333345"/>
              <a:ext cx="6115793" cy="1334984"/>
            </a:xfrm>
            <a:prstGeom prst="rect">
              <a:avLst/>
            </a:prstGeom>
            <a:solidFill>
              <a:srgbClr val="CBE3E7"/>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divomath</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FAQ und Hilfebereich:</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eaLnBrk="0" fontAlgn="base" hangingPunct="0">
                <a:spcBef>
                  <a:spcPct val="0"/>
                </a:spcBef>
                <a:spcAft>
                  <a:spcPct val="0"/>
                </a:spcAft>
              </a:pP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app.divomath-nrw.de</a:t>
              </a:r>
              <a:r>
                <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rPr>
                <a:t>/</a:t>
              </a: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faq</a:t>
              </a:r>
              <a:endPar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35119712-9FBE-E1C2-70BF-91A109656DB4}"/>
                </a:ext>
              </a:extLst>
            </p:cNvPr>
            <p:cNvPicPr>
              <a:picLocks noChangeAspect="1"/>
            </p:cNvPicPr>
            <p:nvPr/>
          </p:nvPicPr>
          <p:blipFill>
            <a:blip r:embed="rId3"/>
            <a:srcRect/>
            <a:stretch/>
          </p:blipFill>
          <p:spPr>
            <a:xfrm>
              <a:off x="7818912" y="4333345"/>
              <a:ext cx="1334984" cy="1334984"/>
            </a:xfrm>
            <a:prstGeom prst="rect">
              <a:avLst/>
            </a:prstGeom>
          </p:spPr>
        </p:pic>
      </p:grpSp>
      <p:grpSp>
        <p:nvGrpSpPr>
          <p:cNvPr id="23" name="Gruppieren 22">
            <a:extLst>
              <a:ext uri="{FF2B5EF4-FFF2-40B4-BE49-F238E27FC236}">
                <a16:creationId xmlns:a16="http://schemas.microsoft.com/office/drawing/2014/main" id="{8C795BF9-B8E2-5F1A-503F-33A0FC7E24C7}"/>
              </a:ext>
            </a:extLst>
          </p:cNvPr>
          <p:cNvGrpSpPr/>
          <p:nvPr/>
        </p:nvGrpSpPr>
        <p:grpSpPr>
          <a:xfrm>
            <a:off x="6690270" y="4027614"/>
            <a:ext cx="5147735" cy="1204742"/>
            <a:chOff x="519491" y="4681252"/>
            <a:chExt cx="6115793" cy="1334984"/>
          </a:xfrm>
        </p:grpSpPr>
        <p:sp>
          <p:nvSpPr>
            <p:cNvPr id="19" name="Rechteck 18">
              <a:extLst>
                <a:ext uri="{FF2B5EF4-FFF2-40B4-BE49-F238E27FC236}">
                  <a16:creationId xmlns:a16="http://schemas.microsoft.com/office/drawing/2014/main" id="{F18FAA98-BBA3-28FD-C953-0EE09EBA60B9}"/>
                </a:ext>
              </a:extLst>
            </p:cNvPr>
            <p:cNvSpPr/>
            <p:nvPr/>
          </p:nvSpPr>
          <p:spPr bwMode="auto">
            <a:xfrm>
              <a:off x="519491" y="4681252"/>
              <a:ext cx="6115793" cy="1334984"/>
            </a:xfrm>
            <a:prstGeom prst="rect">
              <a:avLst/>
            </a:prstGeom>
            <a:solidFill>
              <a:srgbClr val="CBE3E7"/>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divomath</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 im DZLM-</a:t>
              </a: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Moodle</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2" eaLnBrk="0" fontAlgn="base" hangingPunct="0">
                <a:spcBef>
                  <a:spcPct val="0"/>
                </a:spcBef>
                <a:spcAft>
                  <a:spcPct val="0"/>
                </a:spcAft>
              </a:pPr>
              <a:r>
                <a:rPr kumimoji="0" lang="de-DE" sz="24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shorturl.at</a:t>
              </a:r>
              <a:r>
                <a:rPr kumimoji="0" lang="de-DE" sz="2400" b="1" i="0" u="none" strike="noStrike" cap="none" normalizeH="0" baseline="0" dirty="0">
                  <a:ln>
                    <a:noFill/>
                  </a:ln>
                  <a:solidFill>
                    <a:srgbClr val="327A86"/>
                  </a:solidFill>
                  <a:effectLst/>
                  <a:latin typeface="Arial" panose="020B0604020202020204" pitchFamily="34" charset="0"/>
                  <a:cs typeface="Arial" panose="020B0604020202020204" pitchFamily="34" charset="0"/>
                </a:rPr>
                <a:t>/</a:t>
              </a:r>
              <a:r>
                <a:rPr kumimoji="0" lang="de-DE" sz="24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hiwFR</a:t>
              </a:r>
              <a:endParaRPr kumimoji="0" lang="de-DE" sz="2400" b="1" i="0" u="none" strike="noStrike" cap="none" normalizeH="0" baseline="0" dirty="0">
                <a:ln>
                  <a:noFill/>
                </a:ln>
                <a:solidFill>
                  <a:srgbClr val="327A86"/>
                </a:solidFill>
                <a:effectLst/>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6B6EE075-7D4E-9771-0CEE-A094601712BB}"/>
                </a:ext>
              </a:extLst>
            </p:cNvPr>
            <p:cNvPicPr>
              <a:picLocks noChangeAspect="1"/>
            </p:cNvPicPr>
            <p:nvPr/>
          </p:nvPicPr>
          <p:blipFill>
            <a:blip r:embed="rId4"/>
            <a:srcRect/>
            <a:stretch/>
          </p:blipFill>
          <p:spPr>
            <a:xfrm>
              <a:off x="5300300" y="4681252"/>
              <a:ext cx="1334984" cy="1334984"/>
            </a:xfrm>
            <a:prstGeom prst="rect">
              <a:avLst/>
            </a:prstGeom>
          </p:spPr>
        </p:pic>
      </p:grpSp>
      <p:sp>
        <p:nvSpPr>
          <p:cNvPr id="4" name="Textfeld 3">
            <a:extLst>
              <a:ext uri="{FF2B5EF4-FFF2-40B4-BE49-F238E27FC236}">
                <a16:creationId xmlns:a16="http://schemas.microsoft.com/office/drawing/2014/main" id="{6077C888-429F-7AEB-5F39-9270C46E725E}"/>
              </a:ext>
            </a:extLst>
          </p:cNvPr>
          <p:cNvSpPr txBox="1"/>
          <p:nvPr/>
        </p:nvSpPr>
        <p:spPr>
          <a:xfrm>
            <a:off x="6690270" y="1418279"/>
            <a:ext cx="2871171" cy="831510"/>
          </a:xfrm>
          <a:prstGeom prst="rect">
            <a:avLst/>
          </a:prstGeom>
          <a:noFill/>
        </p:spPr>
        <p:txBody>
          <a:bodyPr wrap="none" rtlCol="0">
            <a:spAutoFit/>
          </a:bodyPr>
          <a:lstStyle/>
          <a:p>
            <a:pPr>
              <a:lnSpc>
                <a:spcPct val="150000"/>
              </a:lnSpc>
            </a:pPr>
            <a:r>
              <a:rPr lang="de-DE" b="1" dirty="0">
                <a:solidFill>
                  <a:srgbClr val="327A86"/>
                </a:solidFill>
                <a:latin typeface="Arial" panose="020B0604020202020204" pitchFamily="34" charset="0"/>
                <a:cs typeface="Arial" panose="020B0604020202020204" pitchFamily="34" charset="0"/>
              </a:rPr>
              <a:t>Weitere Hilfsangebote</a:t>
            </a:r>
          </a:p>
          <a:p>
            <a:pPr marL="285750" indent="-285750">
              <a:lnSpc>
                <a:spcPct val="150000"/>
              </a:lnSpc>
              <a:buFont typeface="Wingdings" pitchFamily="2" charset="2"/>
              <a:buChar char="§"/>
            </a:pPr>
            <a:r>
              <a:rPr lang="de-DE" sz="1600" dirty="0" err="1">
                <a:latin typeface="Arial" panose="020B0604020202020204" pitchFamily="34" charset="0"/>
                <a:cs typeface="Arial" panose="020B0604020202020204" pitchFamily="34" charset="0"/>
              </a:rPr>
              <a:t>support@divomath-nrw.de</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81102EAD-4D0C-3076-3101-4F6ED3703D9E}"/>
              </a:ext>
            </a:extLst>
          </p:cNvPr>
          <p:cNvSpPr txBox="1"/>
          <p:nvPr/>
        </p:nvSpPr>
        <p:spPr>
          <a:xfrm>
            <a:off x="605591" y="5677526"/>
            <a:ext cx="6272871" cy="338554"/>
          </a:xfrm>
          <a:prstGeom prst="rect">
            <a:avLst/>
          </a:prstGeom>
          <a:noFill/>
        </p:spPr>
        <p:txBody>
          <a:bodyPr wrap="none" rtlCol="0">
            <a:spAutoFit/>
          </a:bodyPr>
          <a:lstStyle/>
          <a:p>
            <a:r>
              <a:rPr lang="de-DE" sz="1600" b="0" i="0" dirty="0">
                <a:solidFill>
                  <a:srgbClr val="327A86"/>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https://dzlm.de/kalender/online-seminarreihe-für-alle-schulen-nrw-0</a:t>
            </a:r>
            <a:endParaRPr lang="de-DE" sz="1600" dirty="0">
              <a:solidFill>
                <a:srgbClr val="327A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972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60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8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77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12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243DF6-3ED3-4908-949C-1004F69BF17D}"/>
              </a:ext>
            </a:extLst>
          </p:cNvPr>
          <p:cNvSpPr>
            <a:spLocks noGrp="1"/>
          </p:cNvSpPr>
          <p:nvPr>
            <p:ph type="title"/>
          </p:nvPr>
        </p:nvSpPr>
        <p:spPr/>
        <p:txBody>
          <a:bodyPr/>
          <a:lstStyle/>
          <a:p>
            <a:r>
              <a:rPr lang="de-DE"/>
              <a:t>Literatur</a:t>
            </a:r>
          </a:p>
        </p:txBody>
      </p:sp>
      <p:sp>
        <p:nvSpPr>
          <p:cNvPr id="5" name="Inhaltsplatzhalter 4">
            <a:extLst>
              <a:ext uri="{FF2B5EF4-FFF2-40B4-BE49-F238E27FC236}">
                <a16:creationId xmlns:a16="http://schemas.microsoft.com/office/drawing/2014/main" id="{46F1AEE9-C130-44A3-85C5-6CC453541CE7}"/>
              </a:ext>
            </a:extLst>
          </p:cNvPr>
          <p:cNvSpPr>
            <a:spLocks noGrp="1"/>
          </p:cNvSpPr>
          <p:nvPr>
            <p:ph idx="1"/>
          </p:nvPr>
        </p:nvSpPr>
        <p:spPr>
          <a:xfrm>
            <a:off x="667657" y="1324052"/>
            <a:ext cx="10978243" cy="4418617"/>
          </a:xfrm>
        </p:spPr>
        <p:txBody>
          <a:bodyPr/>
          <a:lstStyle/>
          <a:p>
            <a:pPr>
              <a:lnSpc>
                <a:spcPct val="100000"/>
              </a:lnSpc>
              <a:spcBef>
                <a:spcPts val="0"/>
              </a:spcBef>
              <a:spcAft>
                <a:spcPts val="600"/>
              </a:spcAft>
              <a:buFont typeface="Wingdings" pitchFamily="2" charset="2"/>
              <a:buChar char="§"/>
            </a:pPr>
            <a:r>
              <a:rPr lang="de-DE" sz="1200" dirty="0">
                <a:effectLst/>
                <a:latin typeface="Arial" panose="020B0604020202020204" pitchFamily="34" charset="0"/>
                <a:cs typeface="Arial" panose="020B0604020202020204" pitchFamily="34" charset="0"/>
              </a:rPr>
              <a:t>Abraham, M., Bielinski, S., Kissel, E., Selter, </a:t>
            </a:r>
            <a:r>
              <a:rPr lang="de-DE" sz="1200" dirty="0" err="1">
                <a:effectLst/>
                <a:latin typeface="Arial" panose="020B0604020202020204" pitchFamily="34" charset="0"/>
                <a:cs typeface="Arial" panose="020B0604020202020204" pitchFamily="34" charset="0"/>
              </a:rPr>
              <a:t>Ch</a:t>
            </a:r>
            <a:r>
              <a:rPr lang="de-DE" sz="1200" dirty="0">
                <a:effectLst/>
                <a:latin typeface="Arial" panose="020B0604020202020204" pitchFamily="34" charset="0"/>
                <a:cs typeface="Arial" panose="020B0604020202020204" pitchFamily="34" charset="0"/>
              </a:rPr>
              <a:t>., Prediger, S., &amp; </a:t>
            </a:r>
            <a:r>
              <a:rPr lang="de-DE" sz="1200" dirty="0" err="1">
                <a:effectLst/>
                <a:latin typeface="Arial" panose="020B0604020202020204" pitchFamily="34" charset="0"/>
                <a:cs typeface="Arial" panose="020B0604020202020204" pitchFamily="34" charset="0"/>
              </a:rPr>
              <a:t>Vonstein</a:t>
            </a:r>
            <a:r>
              <a:rPr lang="de-DE" sz="1200" dirty="0">
                <a:effectLst/>
                <a:latin typeface="Arial" panose="020B0604020202020204" pitchFamily="34" charset="0"/>
                <a:cs typeface="Arial" panose="020B0604020202020204" pitchFamily="34" charset="0"/>
              </a:rPr>
              <a:t>, H. (2023). Designprinzipien in </a:t>
            </a:r>
            <a:r>
              <a:rPr lang="de-DE" sz="1200" dirty="0" err="1">
                <a:effectLst/>
                <a:latin typeface="Arial" panose="020B0604020202020204" pitchFamily="34" charset="0"/>
                <a:cs typeface="Arial" panose="020B0604020202020204" pitchFamily="34" charset="0"/>
              </a:rPr>
              <a:t>divomath</a:t>
            </a:r>
            <a:r>
              <a:rPr lang="de-DE" sz="1200" dirty="0">
                <a:effectLst/>
                <a:latin typeface="Arial" panose="020B0604020202020204" pitchFamily="34" charset="0"/>
                <a:cs typeface="Arial" panose="020B0604020202020204" pitchFamily="34" charset="0"/>
              </a:rPr>
              <a:t>: Digitale </a:t>
            </a:r>
            <a:r>
              <a:rPr lang="de-DE" sz="1200" dirty="0" err="1">
                <a:effectLst/>
                <a:latin typeface="Arial" panose="020B0604020202020204" pitchFamily="34" charset="0"/>
                <a:cs typeface="Arial" panose="020B0604020202020204" pitchFamily="34" charset="0"/>
              </a:rPr>
              <a:t>verstehensorientierte</a:t>
            </a:r>
            <a:r>
              <a:rPr lang="de-DE" sz="1200" dirty="0">
                <a:effectLst/>
                <a:latin typeface="Arial" panose="020B0604020202020204" pitchFamily="34" charset="0"/>
                <a:cs typeface="Arial" panose="020B0604020202020204" pitchFamily="34" charset="0"/>
              </a:rPr>
              <a:t> Lehr-Lern-Umgebungen für alle Unterrichtsphasen. In F. Dilling, D. Thurm, &amp; I. Witzke (Hrsg.), </a:t>
            </a:r>
            <a:r>
              <a:rPr lang="de-DE" sz="1200" i="1" dirty="0">
                <a:effectLst/>
                <a:latin typeface="Arial" panose="020B0604020202020204" pitchFamily="34" charset="0"/>
                <a:cs typeface="Arial" panose="020B0604020202020204" pitchFamily="34" charset="0"/>
              </a:rPr>
              <a:t>Digitaler Mathematikunterricht in Forschung und Praxis. Tagungsband zur Vernetzungstagung 2022 in Siegen</a:t>
            </a:r>
            <a:r>
              <a:rPr lang="de-DE" sz="1200" dirty="0">
                <a:effectLst/>
                <a:latin typeface="Arial" panose="020B0604020202020204" pitchFamily="34" charset="0"/>
                <a:cs typeface="Arial" panose="020B0604020202020204" pitchFamily="34" charset="0"/>
              </a:rPr>
              <a:t> (S. 1–10). WTM. </a:t>
            </a:r>
            <a:r>
              <a:rPr lang="de-DE" sz="120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https://doi.org/10.37626/GA9783959872041.0</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a:p>
            <a:pPr algn="just">
              <a:lnSpc>
                <a:spcPct val="100000"/>
              </a:lnSpc>
              <a:spcBef>
                <a:spcPts val="0"/>
              </a:spcBef>
              <a:spcAft>
                <a:spcPts val="600"/>
              </a:spcAft>
              <a:buFont typeface="Wingdings" pitchFamily="2" charset="2"/>
              <a:buChar char="§"/>
            </a:pPr>
            <a:r>
              <a:rPr lang="de-DE" sz="1200" dirty="0" err="1">
                <a:latin typeface="Arial" panose="020B0604020202020204" pitchFamily="34" charset="0"/>
                <a:cs typeface="Arial" panose="020B0604020202020204" pitchFamily="34" charset="0"/>
              </a:rPr>
              <a:t>Götze</a:t>
            </a:r>
            <a:r>
              <a:rPr lang="de-DE" sz="1200" dirty="0">
                <a:latin typeface="Arial" panose="020B0604020202020204" pitchFamily="34" charset="0"/>
                <a:cs typeface="Arial" panose="020B0604020202020204" pitchFamily="34" charset="0"/>
              </a:rPr>
              <a:t>, D., &amp; </a:t>
            </a:r>
            <a:r>
              <a:rPr lang="de-DE" sz="1200" dirty="0" err="1">
                <a:latin typeface="Arial" panose="020B0604020202020204" pitchFamily="34" charset="0"/>
                <a:cs typeface="Arial" panose="020B0604020202020204" pitchFamily="34" charset="0"/>
              </a:rPr>
              <a:t>Baiker</a:t>
            </a:r>
            <a:r>
              <a:rPr lang="de-DE" sz="1200" dirty="0">
                <a:latin typeface="Arial" panose="020B0604020202020204" pitchFamily="34" charset="0"/>
                <a:cs typeface="Arial" panose="020B0604020202020204" pitchFamily="34" charset="0"/>
              </a:rPr>
              <a:t>, A. (2021). Language-responsive support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multiplicative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thinking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as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unitizing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results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an </a:t>
            </a:r>
            <a:r>
              <a:rPr lang="de-DE" sz="1200" dirty="0" err="1">
                <a:latin typeface="Arial" panose="020B0604020202020204" pitchFamily="34" charset="0"/>
                <a:cs typeface="Arial" panose="020B0604020202020204" pitchFamily="34" charset="0"/>
              </a:rPr>
              <a:t>intervention</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study</a:t>
            </a:r>
            <a:r>
              <a:rPr lang="de-DE" sz="1200" dirty="0">
                <a:latin typeface="Arial" panose="020B0604020202020204" pitchFamily="34" charset="0"/>
                <a:cs typeface="Arial" panose="020B0604020202020204" pitchFamily="34" charset="0"/>
              </a:rPr>
              <a:t> in </a:t>
            </a:r>
            <a:r>
              <a:rPr lang="de-DE" sz="1200" dirty="0" err="1">
                <a:latin typeface="Arial" panose="020B0604020202020204" pitchFamily="34" charset="0"/>
                <a:cs typeface="Arial" panose="020B0604020202020204" pitchFamily="34" charset="0"/>
              </a:rPr>
              <a:t>the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second</a:t>
            </a:r>
            <a:r>
              <a:rPr lang="de-DE" sz="1200" dirty="0">
                <a:latin typeface="Arial" panose="020B0604020202020204" pitchFamily="34" charset="0"/>
                <a:cs typeface="Arial" panose="020B0604020202020204" pitchFamily="34" charset="0"/>
              </a:rPr>
              <a:t> grade. </a:t>
            </a:r>
            <a:r>
              <a:rPr lang="de-DE" sz="1200" i="1" dirty="0">
                <a:latin typeface="Arial" panose="020B0604020202020204" pitchFamily="34" charset="0"/>
                <a:cs typeface="Arial" panose="020B0604020202020204" pitchFamily="34" charset="0"/>
              </a:rPr>
              <a:t>ZDM </a:t>
            </a:r>
            <a:r>
              <a:rPr lang="de-DE" sz="1200" i="1" dirty="0" err="1">
                <a:latin typeface="Arial" panose="020B0604020202020204" pitchFamily="34" charset="0"/>
                <a:cs typeface="Arial" panose="020B0604020202020204" pitchFamily="34" charset="0"/>
              </a:rPr>
              <a:t>Mathematics</a:t>
            </a:r>
            <a:r>
              <a:rPr lang="de-DE" sz="1200" i="1" dirty="0">
                <a:latin typeface="Arial" panose="020B0604020202020204" pitchFamily="34" charset="0"/>
                <a:cs typeface="Arial" panose="020B0604020202020204" pitchFamily="34" charset="0"/>
              </a:rPr>
              <a:t> Education 53</a:t>
            </a:r>
            <a:r>
              <a:rPr lang="de-DE" sz="1200" dirty="0">
                <a:latin typeface="Arial" panose="020B0604020202020204" pitchFamily="34" charset="0"/>
                <a:cs typeface="Arial" panose="020B0604020202020204" pitchFamily="34" charset="0"/>
              </a:rPr>
              <a:t>, 263–275. </a:t>
            </a:r>
            <a:r>
              <a:rPr lang="de-DE" sz="1200" b="0" i="0" u="none" strike="noStrike" dirty="0">
                <a:effectLst/>
                <a:hlinkClick r:id="rId4">
                  <a:extLst>
                    <a:ext uri="{A12FA001-AC4F-418D-AE19-62706E023703}">
                      <ahyp:hlinkClr xmlns:ahyp="http://schemas.microsoft.com/office/drawing/2018/hyperlinkcolor" val="tx"/>
                    </a:ext>
                  </a:extLst>
                </a:hlinkClick>
              </a:rPr>
              <a:t>https://doi.org/10.1007/s11858-020-01206-1</a:t>
            </a:r>
            <a:r>
              <a:rPr lang="de-DE" sz="1200" b="0" i="0" u="none" strike="noStrike" dirty="0">
                <a:effectLst/>
              </a:rPr>
              <a:t> </a:t>
            </a:r>
            <a:endParaRPr lang="de-DE" sz="1200" dirty="0"/>
          </a:p>
          <a:p>
            <a:pPr algn="just">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Holzäpfel, L., Prediger, S., Götze, D., </a:t>
            </a:r>
            <a:r>
              <a:rPr lang="de-DE" sz="1200" dirty="0" err="1">
                <a:latin typeface="Arial" panose="020B0604020202020204" pitchFamily="34" charset="0"/>
                <a:cs typeface="Arial" panose="020B0604020202020204" pitchFamily="34" charset="0"/>
              </a:rPr>
              <a:t>Rösken</a:t>
            </a:r>
            <a:r>
              <a:rPr lang="de-DE" sz="1200" dirty="0">
                <a:latin typeface="Arial" panose="020B0604020202020204" pitchFamily="34" charset="0"/>
                <a:cs typeface="Arial" panose="020B0604020202020204" pitchFamily="34" charset="0"/>
              </a:rPr>
              <a:t>-Winter, B., &amp; Selter, C. (2024). Fünf Prinzipien für qualitätsvollen Mathematikunterricht. </a:t>
            </a:r>
            <a:r>
              <a:rPr lang="de-DE" sz="1200" i="1" dirty="0">
                <a:latin typeface="Arial" panose="020B0604020202020204" pitchFamily="34" charset="0"/>
                <a:cs typeface="Arial" panose="020B0604020202020204" pitchFamily="34" charset="0"/>
              </a:rPr>
              <a:t>Mathematik lehren, 242</a:t>
            </a:r>
            <a:r>
              <a:rPr lang="de-DE" sz="1200" i="1" dirty="0"/>
              <a:t>, </a:t>
            </a:r>
            <a:r>
              <a:rPr lang="de-DE" sz="1200" dirty="0"/>
              <a:t>2–9.</a:t>
            </a:r>
          </a:p>
          <a:p>
            <a:pPr>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Prediger, S. (2020). </a:t>
            </a:r>
            <a:r>
              <a:rPr lang="de-DE" sz="1200" i="1" dirty="0">
                <a:latin typeface="Arial" panose="020B0604020202020204" pitchFamily="34" charset="0"/>
                <a:cs typeface="Arial" panose="020B0604020202020204" pitchFamily="34" charset="0"/>
              </a:rPr>
              <a:t>Multiplizieren verstehen und erklären – Sprachbildendes Fördermaterial. Didaktischer Kommentar zum sprachbildenden Fördermaterial.</a:t>
            </a:r>
            <a:r>
              <a:rPr lang="de-DE" sz="1200" dirty="0">
                <a:latin typeface="Arial" panose="020B0604020202020204" pitchFamily="34" charset="0"/>
                <a:cs typeface="Arial" panose="020B0604020202020204" pitchFamily="34" charset="0"/>
              </a:rPr>
              <a:t> Open Educational Resources. </a:t>
            </a:r>
            <a:r>
              <a:rPr lang="de-DE" sz="12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https://sima.dzlm.de/unterricht/unterrichtsmaterialien-sekundarstufe</a:t>
            </a:r>
            <a:r>
              <a:rPr lang="de-DE" sz="1200" dirty="0">
                <a:latin typeface="Arial" panose="020B0604020202020204" pitchFamily="34" charset="0"/>
                <a:cs typeface="Arial" panose="020B0604020202020204" pitchFamily="34" charset="0"/>
              </a:rPr>
              <a:t> </a:t>
            </a:r>
          </a:p>
          <a:p>
            <a:pPr>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Prediger S, Götze D, Holzäpfel L, </a:t>
            </a:r>
            <a:r>
              <a:rPr lang="de-DE" sz="1200" dirty="0" err="1">
                <a:latin typeface="Arial" panose="020B0604020202020204" pitchFamily="34" charset="0"/>
                <a:cs typeface="Arial" panose="020B0604020202020204" pitchFamily="34" charset="0"/>
              </a:rPr>
              <a:t>Rösken</a:t>
            </a:r>
            <a:r>
              <a:rPr lang="de-DE" sz="1200" dirty="0">
                <a:latin typeface="Arial" panose="020B0604020202020204" pitchFamily="34" charset="0"/>
                <a:cs typeface="Arial" panose="020B0604020202020204" pitchFamily="34" charset="0"/>
              </a:rPr>
              <a:t>-Winter B and Selter C (2022). Five </a:t>
            </a:r>
            <a:r>
              <a:rPr lang="de-DE" sz="1200" dirty="0" err="1">
                <a:latin typeface="Arial" panose="020B0604020202020204" pitchFamily="34" charset="0"/>
                <a:cs typeface="Arial" panose="020B0604020202020204" pitchFamily="34" charset="0"/>
              </a:rPr>
              <a:t>principles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high-quality </a:t>
            </a:r>
            <a:r>
              <a:rPr lang="de-DE" sz="1200" dirty="0" err="1">
                <a:latin typeface="Arial" panose="020B0604020202020204" pitchFamily="34" charset="0"/>
                <a:cs typeface="Arial" panose="020B0604020202020204" pitchFamily="34" charset="0"/>
              </a:rPr>
              <a:t>mathematics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teaching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Combining</a:t>
            </a:r>
            <a:r>
              <a:rPr lang="de-DE" sz="1200" dirty="0">
                <a:latin typeface="Arial" panose="020B0604020202020204" pitchFamily="34" charset="0"/>
                <a:cs typeface="Arial" panose="020B0604020202020204" pitchFamily="34" charset="0"/>
              </a:rPr>
              <a:t> normative, </a:t>
            </a:r>
            <a:r>
              <a:rPr lang="de-DE" sz="1200" dirty="0" err="1">
                <a:latin typeface="Arial" panose="020B0604020202020204" pitchFamily="34" charset="0"/>
                <a:cs typeface="Arial" panose="020B0604020202020204" pitchFamily="34" charset="0"/>
              </a:rPr>
              <a:t>epistemological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empirical</a:t>
            </a:r>
            <a:r>
              <a:rPr lang="de-DE" sz="1200" dirty="0">
                <a:latin typeface="Arial" panose="020B0604020202020204" pitchFamily="34" charset="0"/>
                <a:cs typeface="Arial" panose="020B0604020202020204" pitchFamily="34" charset="0"/>
              </a:rPr>
              <a:t>, and </a:t>
            </a:r>
            <a:r>
              <a:rPr lang="de-DE" sz="1200" dirty="0" err="1">
                <a:latin typeface="Arial" panose="020B0604020202020204" pitchFamily="34" charset="0"/>
                <a:cs typeface="Arial" panose="020B0604020202020204" pitchFamily="34" charset="0"/>
              </a:rPr>
              <a:t>pragmatic</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perspectives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specifying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the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content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professional </a:t>
            </a:r>
            <a:r>
              <a:rPr lang="de-DE" sz="1200" dirty="0" err="1">
                <a:latin typeface="Arial" panose="020B0604020202020204" pitchFamily="34" charset="0"/>
                <a:cs typeface="Arial" panose="020B0604020202020204" pitchFamily="34" charset="0"/>
              </a:rPr>
              <a:t>development</a:t>
            </a:r>
            <a:r>
              <a:rPr lang="de-DE" sz="1200" dirty="0">
                <a:latin typeface="Arial" panose="020B0604020202020204" pitchFamily="34" charset="0"/>
                <a:cs typeface="Arial" panose="020B0604020202020204" pitchFamily="34" charset="0"/>
              </a:rPr>
              <a:t>. </a:t>
            </a:r>
            <a:r>
              <a:rPr lang="de-DE" sz="1200" i="1" dirty="0"/>
              <a:t>Frontiers in Education,</a:t>
            </a:r>
            <a:r>
              <a:rPr lang="de-DE" sz="1200" dirty="0"/>
              <a:t> </a:t>
            </a:r>
            <a:r>
              <a:rPr lang="de-DE" sz="1200" dirty="0">
                <a:hlinkClick r:id="rId6">
                  <a:extLst>
                    <a:ext uri="{A12FA001-AC4F-418D-AE19-62706E023703}">
                      <ahyp:hlinkClr xmlns:ahyp="http://schemas.microsoft.com/office/drawing/2018/hyperlinkcolor" val="tx"/>
                    </a:ext>
                  </a:extLst>
                </a:hlinkClick>
              </a:rPr>
              <a:t>https://doi.org/10.3389/feduc.2022.969212</a:t>
            </a:r>
            <a:endParaRPr lang="de-DE" sz="12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de-DE" sz="1200" dirty="0"/>
          </a:p>
          <a:p>
            <a:pPr marL="0" indent="0">
              <a:lnSpc>
                <a:spcPct val="100000"/>
              </a:lnSpc>
              <a:spcBef>
                <a:spcPts val="0"/>
              </a:spcBef>
              <a:spcAft>
                <a:spcPts val="600"/>
              </a:spcAft>
              <a:buNone/>
            </a:pPr>
            <a:r>
              <a:rPr lang="de-DE" sz="1600" b="1" dirty="0">
                <a:solidFill>
                  <a:srgbClr val="327A86"/>
                </a:solidFill>
              </a:rPr>
              <a:t>Internetlinks</a:t>
            </a:r>
          </a:p>
          <a:p>
            <a:pPr>
              <a:lnSpc>
                <a:spcPct val="100000"/>
              </a:lnSpc>
              <a:spcBef>
                <a:spcPts val="0"/>
              </a:spcBef>
              <a:spcAft>
                <a:spcPts val="600"/>
              </a:spcAft>
              <a:buFont typeface="Wingdings" pitchFamily="2" charset="2"/>
              <a:buChar char="§"/>
            </a:pPr>
            <a:r>
              <a:rPr lang="de-DE" sz="1200" kern="100" dirty="0" err="1">
                <a:ea typeface="Calibri" panose="020F0502020204030204" pitchFamily="34" charset="0"/>
              </a:rPr>
              <a:t>divomath</a:t>
            </a:r>
            <a:r>
              <a:rPr lang="de-DE" sz="1200" kern="100" dirty="0">
                <a:ea typeface="Calibri" panose="020F0502020204030204" pitchFamily="34" charset="0"/>
              </a:rPr>
              <a:t> (o.J.). </a:t>
            </a:r>
            <a:r>
              <a:rPr lang="de-DE" sz="1200" i="1" kern="100" dirty="0" err="1">
                <a:ea typeface="Calibri" panose="020F0502020204030204" pitchFamily="34" charset="0"/>
              </a:rPr>
              <a:t>Divomath</a:t>
            </a:r>
            <a:r>
              <a:rPr lang="de-DE" sz="1200" i="1" kern="100" dirty="0">
                <a:ea typeface="Calibri" panose="020F0502020204030204" pitchFamily="34" charset="0"/>
              </a:rPr>
              <a:t> – digital und </a:t>
            </a:r>
            <a:r>
              <a:rPr lang="de-DE" sz="1200" i="1" kern="100" dirty="0" err="1">
                <a:ea typeface="Calibri" panose="020F0502020204030204" pitchFamily="34" charset="0"/>
              </a:rPr>
              <a:t>verstehensorientiert</a:t>
            </a:r>
            <a:r>
              <a:rPr lang="de-DE" sz="1200" i="1" kern="100" dirty="0">
                <a:ea typeface="Calibri" panose="020F0502020204030204" pitchFamily="34" charset="0"/>
              </a:rPr>
              <a:t> Mathematik lernen</a:t>
            </a:r>
            <a:r>
              <a:rPr lang="de-DE" sz="1200" kern="100" dirty="0">
                <a:ea typeface="Calibri" panose="020F0502020204030204" pitchFamily="34" charset="0"/>
              </a:rPr>
              <a:t>. Verfügbar unter: </a:t>
            </a:r>
            <a:r>
              <a:rPr lang="de-DE" sz="1200" dirty="0">
                <a:hlinkClick r:id="rId7">
                  <a:extLst>
                    <a:ext uri="{A12FA001-AC4F-418D-AE19-62706E023703}">
                      <ahyp:hlinkClr xmlns:ahyp="http://schemas.microsoft.com/office/drawing/2018/hyperlinkcolor" val="tx"/>
                    </a:ext>
                  </a:extLst>
                </a:hlinkClick>
              </a:rPr>
              <a:t>https://app.divomath-nrw.de</a:t>
            </a:r>
            <a:r>
              <a:rPr lang="de-DE" sz="1200" dirty="0"/>
              <a:t> </a:t>
            </a:r>
          </a:p>
          <a:p>
            <a:pPr>
              <a:lnSpc>
                <a:spcPct val="100000"/>
              </a:lnSpc>
              <a:spcBef>
                <a:spcPts val="0"/>
              </a:spcBef>
              <a:spcAft>
                <a:spcPts val="600"/>
              </a:spcAft>
              <a:buFont typeface="Wingdings" pitchFamily="2" charset="2"/>
              <a:buChar char="§"/>
            </a:pPr>
            <a:r>
              <a:rPr lang="de-DE" sz="1200" kern="100" dirty="0" err="1">
                <a:ea typeface="Calibri" panose="020F0502020204030204" pitchFamily="34" charset="0"/>
              </a:rPr>
              <a:t>MaCo</a:t>
            </a:r>
            <a:r>
              <a:rPr lang="de-DE" sz="1200" kern="100" dirty="0">
                <a:ea typeface="Calibri" panose="020F0502020204030204" pitchFamily="34" charset="0"/>
              </a:rPr>
              <a:t> – Mathematik aufholen nach Corona (o.J.) .</a:t>
            </a:r>
            <a:r>
              <a:rPr lang="de-DE" sz="1200" i="1" kern="100" dirty="0">
                <a:ea typeface="Calibri" panose="020F0502020204030204" pitchFamily="34" charset="0"/>
              </a:rPr>
              <a:t>Verständig und sicher im Einmaleins und </a:t>
            </a:r>
            <a:r>
              <a:rPr lang="de-DE" sz="1200" i="1" kern="100" dirty="0" err="1">
                <a:ea typeface="Calibri" panose="020F0502020204030204" pitchFamily="34" charset="0"/>
              </a:rPr>
              <a:t>Einsdurcheins</a:t>
            </a:r>
            <a:r>
              <a:rPr lang="de-DE" sz="1200" kern="100" dirty="0">
                <a:ea typeface="Calibri" panose="020F0502020204030204" pitchFamily="34" charset="0"/>
              </a:rPr>
              <a:t>. Verfügbar unter: </a:t>
            </a:r>
            <a:r>
              <a:rPr lang="de-DE" sz="1200" dirty="0">
                <a:hlinkClick r:id="rId8">
                  <a:extLst>
                    <a:ext uri="{A12FA001-AC4F-418D-AE19-62706E023703}">
                      <ahyp:hlinkClr xmlns:ahyp="http://schemas.microsoft.com/office/drawing/2018/hyperlinkcolor" val="tx"/>
                    </a:ext>
                  </a:extLst>
                </a:hlinkClick>
              </a:rPr>
              <a:t>https://maco.dzlm.de/node/52</a:t>
            </a:r>
            <a:endParaRPr lang="de-DE" sz="1200" dirty="0"/>
          </a:p>
          <a:p>
            <a:pPr>
              <a:lnSpc>
                <a:spcPct val="100000"/>
              </a:lnSpc>
              <a:spcBef>
                <a:spcPts val="0"/>
              </a:spcBef>
              <a:spcAft>
                <a:spcPts val="600"/>
              </a:spcAft>
              <a:buFont typeface="Wingdings" pitchFamily="2" charset="2"/>
              <a:buChar char="§"/>
            </a:pPr>
            <a:r>
              <a:rPr lang="de-DE" sz="1200" kern="100" dirty="0" err="1">
                <a:ea typeface="Calibri" panose="020F0502020204030204" pitchFamily="34" charset="0"/>
              </a:rPr>
              <a:t>SchuMaS</a:t>
            </a:r>
            <a:r>
              <a:rPr lang="de-DE" sz="1200" kern="100" dirty="0">
                <a:ea typeface="Calibri" panose="020F0502020204030204" pitchFamily="34" charset="0"/>
              </a:rPr>
              <a:t> – Schule macht stark (o.J.). </a:t>
            </a:r>
            <a:r>
              <a:rPr lang="de-DE" sz="1200" i="1" kern="100" dirty="0">
                <a:ea typeface="Calibri" panose="020F0502020204030204" pitchFamily="34" charset="0"/>
              </a:rPr>
              <a:t>Multiplikation verstehen</a:t>
            </a:r>
            <a:r>
              <a:rPr lang="de-DE" sz="1200" kern="100" dirty="0">
                <a:ea typeface="Calibri" panose="020F0502020204030204" pitchFamily="34" charset="0"/>
              </a:rPr>
              <a:t>. Verfügbar unter: </a:t>
            </a:r>
            <a:r>
              <a:rPr lang="de-DE" sz="12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https://pikas.dzlm.de/node/1814</a:t>
            </a:r>
            <a:r>
              <a:rPr lang="de-DE" sz="1200" dirty="0">
                <a:latin typeface="Arial" panose="020B0604020202020204" pitchFamily="34" charset="0"/>
                <a:cs typeface="Arial" panose="020B0604020202020204" pitchFamily="34" charset="0"/>
              </a:rPr>
              <a:t> </a:t>
            </a:r>
            <a:endParaRPr lang="de-DE" sz="1200" kern="100" dirty="0">
              <a:ea typeface="Calibri" panose="020F0502020204030204" pitchFamily="34" charset="0"/>
            </a:endParaRPr>
          </a:p>
          <a:p>
            <a:pPr marL="0" indent="0">
              <a:lnSpc>
                <a:spcPct val="100000"/>
              </a:lnSpc>
              <a:spcBef>
                <a:spcPts val="0"/>
              </a:spcBef>
              <a:spcAft>
                <a:spcPts val="600"/>
              </a:spcAft>
              <a:buNone/>
            </a:pPr>
            <a:endParaRPr lang="de-DE" sz="1200" dirty="0">
              <a:latin typeface="Arial" panose="020B0604020202020204" pitchFamily="34" charset="0"/>
              <a:cs typeface="Arial" panose="020B0604020202020204" pitchFamily="34" charset="0"/>
            </a:endParaRPr>
          </a:p>
          <a:p>
            <a:endParaRPr lang="de-DE"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58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16043" y="1203158"/>
            <a:ext cx="12192000" cy="18769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Operationsverständnis Multiplikation </a:t>
            </a:r>
          </a:p>
          <a:p>
            <a:pPr lvl="1">
              <a:buClr>
                <a:srgbClr val="327A86"/>
              </a:buClr>
            </a:pPr>
            <a:r>
              <a:rPr lang="de-DE" sz="2400" dirty="0"/>
              <a:t>Multiplikatives Denken als Denken in Bündeln</a:t>
            </a:r>
          </a:p>
          <a:p>
            <a:pPr lvl="1">
              <a:buClr>
                <a:srgbClr val="327A86"/>
              </a:buClr>
            </a:pPr>
            <a:r>
              <a:rPr lang="de-DE" sz="2400" dirty="0"/>
              <a:t>Verständnisaufbau auf drei Ebenen</a:t>
            </a:r>
          </a:p>
          <a:p>
            <a:pPr>
              <a:buClr>
                <a:srgbClr val="327A86"/>
              </a:buClr>
            </a:pPr>
            <a:r>
              <a:rPr lang="de-DE" sz="2400" dirty="0"/>
              <a:t>divomath – Das Modul „Multiplikation verstehen“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97513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95CD3DE-67A4-7504-EB9B-982E3684171F}"/>
              </a:ext>
            </a:extLst>
          </p:cNvPr>
          <p:cNvSpPr>
            <a:spLocks noGrp="1"/>
          </p:cNvSpPr>
          <p:nvPr>
            <p:ph type="title"/>
          </p:nvPr>
        </p:nvSpPr>
        <p:spPr/>
        <p:txBody>
          <a:bodyPr>
            <a:normAutofit/>
          </a:bodyPr>
          <a:lstStyle/>
          <a:p>
            <a:r>
              <a:rPr lang="de-DE" sz="2400" dirty="0"/>
              <a:t>Grundlagen Operationsverständnis Multiplikation</a:t>
            </a:r>
          </a:p>
        </p:txBody>
      </p:sp>
      <p:sp>
        <p:nvSpPr>
          <p:cNvPr id="3" name="Textplatzhalter 2">
            <a:extLst>
              <a:ext uri="{FF2B5EF4-FFF2-40B4-BE49-F238E27FC236}">
                <a16:creationId xmlns:a16="http://schemas.microsoft.com/office/drawing/2014/main" id="{0E10C4EA-7EA3-D4B5-BF10-1BF3F7C2B801}"/>
              </a:ext>
            </a:extLst>
          </p:cNvPr>
          <p:cNvSpPr>
            <a:spLocks noGrp="1"/>
          </p:cNvSpPr>
          <p:nvPr>
            <p:ph type="body" sz="quarter" idx="13"/>
          </p:nvPr>
        </p:nvSpPr>
        <p:spPr>
          <a:xfrm>
            <a:off x="8381999" y="5913446"/>
            <a:ext cx="3815615" cy="445628"/>
          </a:xfrm>
        </p:spPr>
        <p:txBody>
          <a:bodyPr>
            <a:normAutofit/>
          </a:bodyPr>
          <a:lstStyle/>
          <a:p>
            <a:r>
              <a:rPr lang="de-DE" sz="1050" dirty="0">
                <a:solidFill>
                  <a:schemeClr val="bg1">
                    <a:lumMod val="65000"/>
                  </a:schemeClr>
                </a:solidFill>
              </a:rPr>
              <a:t>(Götze &amp; </a:t>
            </a:r>
            <a:r>
              <a:rPr lang="de-DE" sz="1050" dirty="0" err="1">
                <a:solidFill>
                  <a:schemeClr val="bg1">
                    <a:lumMod val="65000"/>
                  </a:schemeClr>
                </a:solidFill>
              </a:rPr>
              <a:t>Baiker</a:t>
            </a:r>
            <a:r>
              <a:rPr lang="de-DE" sz="1050" dirty="0">
                <a:solidFill>
                  <a:schemeClr val="bg1">
                    <a:lumMod val="65000"/>
                  </a:schemeClr>
                </a:solidFill>
              </a:rPr>
              <a:t>, 2021; </a:t>
            </a:r>
            <a:r>
              <a:rPr lang="de-DE" sz="1050" dirty="0" err="1">
                <a:solidFill>
                  <a:schemeClr val="bg1">
                    <a:lumMod val="65000"/>
                  </a:schemeClr>
                </a:solidFill>
              </a:rPr>
              <a:t>MaCo</a:t>
            </a:r>
            <a:r>
              <a:rPr lang="de-DE" sz="1050" dirty="0">
                <a:solidFill>
                  <a:schemeClr val="bg1">
                    <a:lumMod val="65000"/>
                  </a:schemeClr>
                </a:solidFill>
              </a:rPr>
              <a:t> https://maco.dzlm.de/node/52)</a:t>
            </a:r>
            <a:endParaRPr lang="de-DE" sz="1050" kern="0" dirty="0">
              <a:solidFill>
                <a:schemeClr val="bg1">
                  <a:lumMod val="65000"/>
                </a:schemeClr>
              </a:solidFill>
            </a:endParaRPr>
          </a:p>
          <a:p>
            <a:endParaRPr lang="de-DE" sz="1050" dirty="0">
              <a:solidFill>
                <a:schemeClr val="bg1">
                  <a:lumMod val="65000"/>
                </a:schemeClr>
              </a:solidFill>
            </a:endParaRPr>
          </a:p>
        </p:txBody>
      </p:sp>
      <p:sp>
        <p:nvSpPr>
          <p:cNvPr id="8" name="Textfeld 7">
            <a:extLst>
              <a:ext uri="{FF2B5EF4-FFF2-40B4-BE49-F238E27FC236}">
                <a16:creationId xmlns:a16="http://schemas.microsoft.com/office/drawing/2014/main" id="{9E06DD46-32B3-6743-E8E2-BDC13DB51231}"/>
              </a:ext>
            </a:extLst>
          </p:cNvPr>
          <p:cNvSpPr txBox="1"/>
          <p:nvPr/>
        </p:nvSpPr>
        <p:spPr>
          <a:xfrm>
            <a:off x="1754804" y="1200745"/>
            <a:ext cx="9900527" cy="369332"/>
          </a:xfrm>
          <a:prstGeom prst="rect">
            <a:avLst/>
          </a:prstGeom>
          <a:noFill/>
        </p:spPr>
        <p:txBody>
          <a:bodyPr wrap="square">
            <a:spAutoFit/>
          </a:bodyPr>
          <a:lstStyle/>
          <a:p>
            <a:pPr fontAlgn="base">
              <a:spcAft>
                <a:spcPts val="600"/>
              </a:spcAft>
            </a:pPr>
            <a:r>
              <a:rPr lang="de-DE" dirty="0">
                <a:latin typeface="Arial" panose="020B0604020202020204" pitchFamily="34" charset="0"/>
                <a:cs typeface="Arial" panose="020B0604020202020204" pitchFamily="34" charset="0"/>
              </a:rPr>
              <a:t>Zählen und Denken in gleich großen Gruppen ermöglicht langfristig ein Weiterlernen</a:t>
            </a:r>
            <a:endParaRPr lang="de-DE" sz="1800" b="0" i="0" u="none" strike="noStrike" dirty="0">
              <a:solidFill>
                <a:srgbClr val="222222"/>
              </a:solidFill>
              <a:effectLst/>
              <a:latin typeface="Arial" panose="020B0604020202020204" pitchFamily="34" charset="0"/>
              <a:cs typeface="Arial" panose="020B0604020202020204" pitchFamily="34" charset="0"/>
            </a:endParaRPr>
          </a:p>
        </p:txBody>
      </p:sp>
      <p:sp>
        <p:nvSpPr>
          <p:cNvPr id="10" name="Pfeil nach rechts 9">
            <a:extLst>
              <a:ext uri="{FF2B5EF4-FFF2-40B4-BE49-F238E27FC236}">
                <a16:creationId xmlns:a16="http://schemas.microsoft.com/office/drawing/2014/main" id="{F4193A69-6334-C535-DD1A-0E94221B5C08}"/>
              </a:ext>
            </a:extLst>
          </p:cNvPr>
          <p:cNvSpPr/>
          <p:nvPr/>
        </p:nvSpPr>
        <p:spPr bwMode="auto">
          <a:xfrm>
            <a:off x="1288608" y="1271778"/>
            <a:ext cx="346580" cy="227265"/>
          </a:xfrm>
          <a:prstGeom prst="rightArrow">
            <a:avLst/>
          </a:prstGeom>
          <a:solidFill>
            <a:srgbClr val="327A86"/>
          </a:solidFill>
          <a:ln w="9525" cap="flat" cmpd="sng" algn="ctr">
            <a:solidFill>
              <a:srgbClr val="327A8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rgbClr val="327A86"/>
              </a:solidFill>
              <a:effectLst/>
              <a:latin typeface="Calibri" panose="020F0502020204030204" pitchFamily="34" charset="0"/>
            </a:endParaRPr>
          </a:p>
        </p:txBody>
      </p:sp>
      <p:sp>
        <p:nvSpPr>
          <p:cNvPr id="13" name="Form 12">
            <a:extLst>
              <a:ext uri="{FF2B5EF4-FFF2-40B4-BE49-F238E27FC236}">
                <a16:creationId xmlns:a16="http://schemas.microsoft.com/office/drawing/2014/main" id="{1211149C-304B-19D1-21AD-14B8B5A1807D}"/>
              </a:ext>
            </a:extLst>
          </p:cNvPr>
          <p:cNvSpPr/>
          <p:nvPr/>
        </p:nvSpPr>
        <p:spPr>
          <a:xfrm>
            <a:off x="1772330" y="2101221"/>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4" name="Textfeld 13">
            <a:extLst>
              <a:ext uri="{FF2B5EF4-FFF2-40B4-BE49-F238E27FC236}">
                <a16:creationId xmlns:a16="http://schemas.microsoft.com/office/drawing/2014/main" id="{F29F32F6-F27C-912B-9160-02649320933D}"/>
              </a:ext>
            </a:extLst>
          </p:cNvPr>
          <p:cNvSpPr txBox="1"/>
          <p:nvPr/>
        </p:nvSpPr>
        <p:spPr>
          <a:xfrm>
            <a:off x="5873114" y="4099246"/>
            <a:ext cx="1663908" cy="738664"/>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dirty="0">
                <a:latin typeface="Arial" panose="020B0604020202020204" pitchFamily="34" charset="0"/>
                <a:cs typeface="Arial" panose="020B0604020202020204" pitchFamily="34" charset="0"/>
              </a:rPr>
              <a:t>3 · 4 </a:t>
            </a:r>
          </a:p>
          <a:p>
            <a:r>
              <a:rPr lang="de-DE" sz="1400" dirty="0">
                <a:latin typeface="Arial" panose="020B0604020202020204" pitchFamily="34" charset="0"/>
                <a:cs typeface="Arial" panose="020B0604020202020204" pitchFamily="34" charset="0"/>
              </a:rPr>
              <a:t>Das sind 3 Vierer, also 12.</a:t>
            </a:r>
          </a:p>
        </p:txBody>
      </p:sp>
      <p:sp>
        <p:nvSpPr>
          <p:cNvPr id="15" name="Textfeld 14">
            <a:extLst>
              <a:ext uri="{FF2B5EF4-FFF2-40B4-BE49-F238E27FC236}">
                <a16:creationId xmlns:a16="http://schemas.microsoft.com/office/drawing/2014/main" id="{EDD8D99D-E4EF-6D24-870F-61DA4C8BC7E5}"/>
              </a:ext>
            </a:extLst>
          </p:cNvPr>
          <p:cNvSpPr txBox="1"/>
          <p:nvPr/>
        </p:nvSpPr>
        <p:spPr>
          <a:xfrm>
            <a:off x="4171938" y="4655780"/>
            <a:ext cx="1549546" cy="738664"/>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dirty="0">
                <a:latin typeface="Arial" panose="020B0604020202020204" pitchFamily="34" charset="0"/>
                <a:cs typeface="Arial" panose="020B0604020202020204" pitchFamily="34" charset="0"/>
              </a:rPr>
              <a:t>4, 8, 12</a:t>
            </a:r>
          </a:p>
          <a:p>
            <a:r>
              <a:rPr lang="de-DE" sz="1400" dirty="0">
                <a:latin typeface="Arial" panose="020B0604020202020204" pitchFamily="34" charset="0"/>
                <a:cs typeface="Arial" panose="020B0604020202020204" pitchFamily="34" charset="0"/>
              </a:rPr>
              <a:t>Immer einen Vierer weiter.</a:t>
            </a:r>
          </a:p>
        </p:txBody>
      </p:sp>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9EEF45C9-0AF4-FB0E-A45F-8318FF424903}"/>
                  </a:ext>
                </a:extLst>
              </p:cNvPr>
              <p:cNvSpPr txBox="1"/>
              <p:nvPr/>
            </p:nvSpPr>
            <p:spPr>
              <a:xfrm>
                <a:off x="7688652" y="3813242"/>
                <a:ext cx="1965765" cy="1349216"/>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14:m>
                  <m:oMath xmlns:m="http://schemas.openxmlformats.org/officeDocument/2006/math">
                    <m:f>
                      <m:fPr>
                        <m:ctrlPr>
                          <a:rPr lang="de-DE" sz="1400" i="1" dirty="0" smtClean="0">
                            <a:solidFill>
                              <a:schemeClr val="tx1"/>
                            </a:solidFill>
                            <a:latin typeface="Cambria Math" panose="02040503050406030204" pitchFamily="18" charset="0"/>
                          </a:rPr>
                        </m:ctrlPr>
                      </m:fPr>
                      <m:num>
                        <m:r>
                          <a:rPr lang="de-DE" sz="1400" b="0" i="1" dirty="0" smtClean="0">
                            <a:solidFill>
                              <a:schemeClr val="tx1"/>
                            </a:solidFill>
                            <a:latin typeface="Cambria Math" panose="02040503050406030204" pitchFamily="18" charset="0"/>
                          </a:rPr>
                          <m:t>1</m:t>
                        </m:r>
                      </m:num>
                      <m:den>
                        <m:r>
                          <a:rPr lang="de-DE" sz="1400" b="0" i="1" dirty="0" smtClean="0">
                            <a:solidFill>
                              <a:schemeClr val="tx1"/>
                            </a:solidFill>
                            <a:latin typeface="Cambria Math" panose="02040503050406030204" pitchFamily="18" charset="0"/>
                          </a:rPr>
                          <m:t>3</m:t>
                        </m:r>
                      </m:den>
                    </m:f>
                  </m:oMath>
                </a14:m>
                <a:r>
                  <a:rPr lang="de-DE" sz="1400" dirty="0">
                    <a:solidFill>
                      <a:schemeClr val="tx1"/>
                    </a:solidFill>
                    <a:latin typeface="Arial" panose="020B0604020202020204" pitchFamily="34" charset="0"/>
                    <a:cs typeface="Arial" panose="020B0604020202020204" pitchFamily="34" charset="0"/>
                  </a:rPr>
                  <a:t> · 4 das ist ein Drittel </a:t>
                </a:r>
              </a:p>
              <a:p>
                <a:r>
                  <a:rPr lang="de-DE" sz="1400" dirty="0">
                    <a:solidFill>
                      <a:schemeClr val="tx1"/>
                    </a:solidFill>
                    <a:latin typeface="Arial" panose="020B0604020202020204" pitchFamily="34" charset="0"/>
                    <a:cs typeface="Arial" panose="020B0604020202020204" pitchFamily="34" charset="0"/>
                  </a:rPr>
                  <a:t>von einem Vierer</a:t>
                </a:r>
              </a:p>
              <a:p>
                <a:endParaRPr lang="de-DE" sz="1400" dirty="0">
                  <a:solidFill>
                    <a:schemeClr val="tx1"/>
                  </a:solidFill>
                  <a:latin typeface="Arial" panose="020B0604020202020204" pitchFamily="34" charset="0"/>
                  <a:cs typeface="Arial" panose="020B0604020202020204" pitchFamily="34" charset="0"/>
                </a:endParaRPr>
              </a:p>
              <a:p>
                <a14:m>
                  <m:oMath xmlns:m="http://schemas.openxmlformats.org/officeDocument/2006/math">
                    <m:f>
                      <m:fPr>
                        <m:ctrlPr>
                          <a:rPr lang="de-DE" sz="1400" i="1" dirty="0">
                            <a:solidFill>
                              <a:schemeClr val="tx1"/>
                            </a:solidFill>
                            <a:latin typeface="Cambria Math" panose="02040503050406030204" pitchFamily="18" charset="0"/>
                          </a:rPr>
                        </m:ctrlPr>
                      </m:fPr>
                      <m:num>
                        <m:r>
                          <a:rPr lang="de-DE" sz="1400" b="0" i="1" dirty="0" smtClean="0">
                            <a:solidFill>
                              <a:schemeClr val="tx1"/>
                            </a:solidFill>
                            <a:latin typeface="Cambria Math" panose="02040503050406030204" pitchFamily="18" charset="0"/>
                          </a:rPr>
                          <m:t>1</m:t>
                        </m:r>
                      </m:num>
                      <m:den>
                        <m:r>
                          <a:rPr lang="de-DE" sz="1400" b="0" i="1" dirty="0" smtClean="0">
                            <a:solidFill>
                              <a:schemeClr val="tx1"/>
                            </a:solidFill>
                            <a:latin typeface="Cambria Math" panose="02040503050406030204" pitchFamily="18" charset="0"/>
                          </a:rPr>
                          <m:t>3</m:t>
                        </m:r>
                      </m:den>
                    </m:f>
                  </m:oMath>
                </a14:m>
                <a:r>
                  <a:rPr lang="de-DE" sz="1400"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de-DE" sz="1400" i="1" dirty="0">
                            <a:solidFill>
                              <a:schemeClr val="tx1"/>
                            </a:solidFill>
                            <a:latin typeface="Cambria Math" panose="02040503050406030204" pitchFamily="18" charset="0"/>
                          </a:rPr>
                        </m:ctrlPr>
                      </m:fPr>
                      <m:num>
                        <m:r>
                          <a:rPr lang="de-DE" sz="1400" b="0" i="1" dirty="0" smtClean="0">
                            <a:solidFill>
                              <a:schemeClr val="tx1"/>
                            </a:solidFill>
                            <a:latin typeface="Cambria Math" panose="02040503050406030204" pitchFamily="18" charset="0"/>
                          </a:rPr>
                          <m:t>1</m:t>
                        </m:r>
                      </m:num>
                      <m:den>
                        <m:r>
                          <a:rPr lang="de-DE" sz="1400" b="0" i="1" dirty="0" smtClean="0">
                            <a:solidFill>
                              <a:schemeClr val="tx1"/>
                            </a:solidFill>
                            <a:latin typeface="Cambria Math" panose="02040503050406030204" pitchFamily="18" charset="0"/>
                          </a:rPr>
                          <m:t>4</m:t>
                        </m:r>
                      </m:den>
                    </m:f>
                  </m:oMath>
                </a14:m>
                <a:r>
                  <a:rPr lang="de-DE" sz="1400" dirty="0">
                    <a:solidFill>
                      <a:schemeClr val="tx1"/>
                    </a:solidFill>
                    <a:latin typeface="Arial" panose="020B0604020202020204" pitchFamily="34" charset="0"/>
                    <a:cs typeface="Arial" panose="020B0604020202020204" pitchFamily="34" charset="0"/>
                  </a:rPr>
                  <a:t> das ist ein Drittel </a:t>
                </a:r>
              </a:p>
              <a:p>
                <a:r>
                  <a:rPr lang="de-DE" sz="1400" dirty="0">
                    <a:solidFill>
                      <a:schemeClr val="tx1"/>
                    </a:solidFill>
                    <a:latin typeface="Arial" panose="020B0604020202020204" pitchFamily="34" charset="0"/>
                    <a:cs typeface="Arial" panose="020B0604020202020204" pitchFamily="34" charset="0"/>
                  </a:rPr>
                  <a:t>von einem Viertel</a:t>
                </a:r>
              </a:p>
            </p:txBody>
          </p:sp>
        </mc:Choice>
        <mc:Fallback xmlns="">
          <p:sp>
            <p:nvSpPr>
              <p:cNvPr id="16" name="Textfeld 15">
                <a:extLst>
                  <a:ext uri="{FF2B5EF4-FFF2-40B4-BE49-F238E27FC236}">
                    <a16:creationId xmlns:a16="http://schemas.microsoft.com/office/drawing/2014/main" id="{9EEF45C9-0AF4-FB0E-A45F-8318FF424903}"/>
                  </a:ext>
                </a:extLst>
              </p:cNvPr>
              <p:cNvSpPr txBox="1">
                <a:spLocks noRot="1" noChangeAspect="1" noMove="1" noResize="1" noEditPoints="1" noAdjustHandles="1" noChangeArrowheads="1" noChangeShapeType="1" noTextEdit="1"/>
              </p:cNvSpPr>
              <p:nvPr/>
            </p:nvSpPr>
            <p:spPr>
              <a:xfrm>
                <a:off x="7688652" y="3813242"/>
                <a:ext cx="1965765" cy="1349216"/>
              </a:xfrm>
              <a:prstGeom prst="rect">
                <a:avLst/>
              </a:prstGeom>
              <a:blipFill>
                <a:blip r:embed="rId5"/>
                <a:stretch>
                  <a:fillRect l="-633" b="-2778"/>
                </a:stretch>
              </a:blipFill>
              <a:ln w="19050">
                <a:solidFill>
                  <a:schemeClr val="tx2"/>
                </a:solidFill>
              </a:ln>
            </p:spPr>
            <p:txBody>
              <a:bodyPr/>
              <a:lstStyle/>
              <a:p>
                <a:r>
                  <a:rPr lang="de-DE">
                    <a:noFill/>
                  </a:rPr>
                  <a:t> </a:t>
                </a:r>
              </a:p>
            </p:txBody>
          </p:sp>
        </mc:Fallback>
      </mc:AlternateContent>
      <p:sp>
        <p:nvSpPr>
          <p:cNvPr id="17" name="Textfeld 16">
            <a:extLst>
              <a:ext uri="{FF2B5EF4-FFF2-40B4-BE49-F238E27FC236}">
                <a16:creationId xmlns:a16="http://schemas.microsoft.com/office/drawing/2014/main" id="{83893F7B-E572-4C79-15A8-0B71AF0433FC}"/>
              </a:ext>
            </a:extLst>
          </p:cNvPr>
          <p:cNvSpPr txBox="1"/>
          <p:nvPr/>
        </p:nvSpPr>
        <p:spPr>
          <a:xfrm>
            <a:off x="2737585" y="5161534"/>
            <a:ext cx="1287532" cy="95410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none" rtlCol="0">
            <a:spAutoFit/>
          </a:bodyPr>
          <a:lstStyle/>
          <a:p>
            <a:r>
              <a:rPr lang="de-DE" sz="1400" dirty="0">
                <a:latin typeface="Arial" panose="020B0604020202020204" pitchFamily="34" charset="0"/>
                <a:cs typeface="Arial" panose="020B0604020202020204" pitchFamily="34" charset="0"/>
              </a:rPr>
              <a:t>       3 · 4 =</a:t>
            </a:r>
          </a:p>
          <a:p>
            <a:r>
              <a:rPr lang="de-DE" sz="1400" dirty="0">
                <a:latin typeface="Arial" panose="020B0604020202020204" pitchFamily="34" charset="0"/>
                <a:cs typeface="Arial" panose="020B0604020202020204" pitchFamily="34" charset="0"/>
              </a:rPr>
              <a:t>4 + 4 + 4 = </a:t>
            </a:r>
          </a:p>
          <a:p>
            <a:r>
              <a:rPr lang="de-DE" sz="1400" dirty="0">
                <a:latin typeface="Arial" panose="020B0604020202020204" pitchFamily="34" charset="0"/>
                <a:cs typeface="Arial" panose="020B0604020202020204" pitchFamily="34" charset="0"/>
              </a:rPr>
              <a:t>      8 + 4 = </a:t>
            </a:r>
          </a:p>
          <a:p>
            <a:r>
              <a:rPr lang="de-DE" sz="1400" dirty="0">
                <a:latin typeface="Arial" panose="020B0604020202020204" pitchFamily="34" charset="0"/>
                <a:cs typeface="Arial" panose="020B0604020202020204" pitchFamily="34" charset="0"/>
              </a:rPr>
              <a:t>    10 + 2 = 12</a:t>
            </a:r>
          </a:p>
        </p:txBody>
      </p:sp>
      <p:sp>
        <p:nvSpPr>
          <p:cNvPr id="18" name="Ellipse 33">
            <a:extLst>
              <a:ext uri="{FF2B5EF4-FFF2-40B4-BE49-F238E27FC236}">
                <a16:creationId xmlns:a16="http://schemas.microsoft.com/office/drawing/2014/main" id="{491D4B63-6C7F-77E5-3AD5-511444EB4392}"/>
              </a:ext>
            </a:extLst>
          </p:cNvPr>
          <p:cNvSpPr/>
          <p:nvPr/>
        </p:nvSpPr>
        <p:spPr>
          <a:xfrm>
            <a:off x="2732196" y="4860390"/>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9" name="Freihandform: Form 34">
            <a:extLst>
              <a:ext uri="{FF2B5EF4-FFF2-40B4-BE49-F238E27FC236}">
                <a16:creationId xmlns:a16="http://schemas.microsoft.com/office/drawing/2014/main" id="{25FE2CE7-1946-EA3B-E7A2-BC199265F892}"/>
              </a:ext>
            </a:extLst>
          </p:cNvPr>
          <p:cNvSpPr/>
          <p:nvPr/>
        </p:nvSpPr>
        <p:spPr>
          <a:xfrm>
            <a:off x="2732196" y="3708144"/>
            <a:ext cx="891699" cy="391102"/>
          </a:xfrm>
          <a:custGeom>
            <a:avLst/>
            <a:gdLst>
              <a:gd name="connsiteX0" fmla="*/ 0 w 1111910"/>
              <a:gd name="connsiteY0" fmla="*/ 0 h 967232"/>
              <a:gd name="connsiteX1" fmla="*/ 1111910 w 1111910"/>
              <a:gd name="connsiteY1" fmla="*/ 0 h 967232"/>
              <a:gd name="connsiteX2" fmla="*/ 1111910 w 1111910"/>
              <a:gd name="connsiteY2" fmla="*/ 967232 h 967232"/>
              <a:gd name="connsiteX3" fmla="*/ 0 w 1111910"/>
              <a:gd name="connsiteY3" fmla="*/ 967232 h 967232"/>
              <a:gd name="connsiteX4" fmla="*/ 0 w 1111910"/>
              <a:gd name="connsiteY4" fmla="*/ 0 h 96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910" h="967232">
                <a:moveTo>
                  <a:pt x="0" y="0"/>
                </a:moveTo>
                <a:lnTo>
                  <a:pt x="1111910" y="0"/>
                </a:lnTo>
                <a:lnTo>
                  <a:pt x="1111910" y="967232"/>
                </a:lnTo>
                <a:lnTo>
                  <a:pt x="0" y="9672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b="1" kern="1200" dirty="0">
                <a:solidFill>
                  <a:srgbClr val="327A86"/>
                </a:solidFill>
                <a:latin typeface="Calibri" panose="020F0502020204030204" pitchFamily="34" charset="0"/>
                <a:cs typeface="Calibri" panose="020F0502020204030204" pitchFamily="34" charset="0"/>
              </a:rPr>
              <a:t>Additives Denken</a:t>
            </a:r>
          </a:p>
        </p:txBody>
      </p:sp>
      <p:sp>
        <p:nvSpPr>
          <p:cNvPr id="20" name="Freihandform: Form 35">
            <a:extLst>
              <a:ext uri="{FF2B5EF4-FFF2-40B4-BE49-F238E27FC236}">
                <a16:creationId xmlns:a16="http://schemas.microsoft.com/office/drawing/2014/main" id="{9CAB27D2-62DA-B29E-0D5B-FBC7072FB238}"/>
              </a:ext>
            </a:extLst>
          </p:cNvPr>
          <p:cNvSpPr/>
          <p:nvPr/>
        </p:nvSpPr>
        <p:spPr>
          <a:xfrm>
            <a:off x="4171938" y="2572920"/>
            <a:ext cx="1282723" cy="1135224"/>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b="1" kern="1200" dirty="0">
                <a:solidFill>
                  <a:srgbClr val="327A86"/>
                </a:solidFill>
                <a:latin typeface="Calibri" panose="020F0502020204030204" pitchFamily="34" charset="0"/>
                <a:cs typeface="Calibri" panose="020F0502020204030204" pitchFamily="34" charset="0"/>
              </a:rPr>
              <a:t>Denken in (ganzen) Sprüngen/ Schritten</a:t>
            </a:r>
          </a:p>
        </p:txBody>
      </p:sp>
      <p:sp>
        <p:nvSpPr>
          <p:cNvPr id="21" name="Freihandform: Form 36">
            <a:extLst>
              <a:ext uri="{FF2B5EF4-FFF2-40B4-BE49-F238E27FC236}">
                <a16:creationId xmlns:a16="http://schemas.microsoft.com/office/drawing/2014/main" id="{46EA23CA-14E2-0086-1727-15D99C3AE604}"/>
              </a:ext>
            </a:extLst>
          </p:cNvPr>
          <p:cNvSpPr/>
          <p:nvPr/>
        </p:nvSpPr>
        <p:spPr>
          <a:xfrm>
            <a:off x="5822586" y="1703961"/>
            <a:ext cx="1282723" cy="127406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endParaRPr lang="de-DE" sz="1600" b="1" kern="1200" dirty="0">
              <a:solidFill>
                <a:schemeClr val="tx2"/>
              </a:solidFill>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de-DE" sz="1600" b="1" kern="1200" dirty="0">
                <a:solidFill>
                  <a:srgbClr val="327A86"/>
                </a:solidFill>
                <a:latin typeface="Calibri" panose="020F0502020204030204" pitchFamily="34" charset="0"/>
                <a:cs typeface="Calibri" panose="020F0502020204030204" pitchFamily="34" charset="0"/>
              </a:rPr>
              <a:t>Multiplikatives Denken als ein Denken in Bündeln</a:t>
            </a:r>
          </a:p>
        </p:txBody>
      </p:sp>
      <p:sp>
        <p:nvSpPr>
          <p:cNvPr id="22" name="Freihandform: Form 37">
            <a:extLst>
              <a:ext uri="{FF2B5EF4-FFF2-40B4-BE49-F238E27FC236}">
                <a16:creationId xmlns:a16="http://schemas.microsoft.com/office/drawing/2014/main" id="{B5B98095-45D8-8987-FA41-A9C5199BEF9A}"/>
              </a:ext>
            </a:extLst>
          </p:cNvPr>
          <p:cNvSpPr/>
          <p:nvPr/>
        </p:nvSpPr>
        <p:spPr>
          <a:xfrm>
            <a:off x="7688652" y="1742959"/>
            <a:ext cx="1572054" cy="873667"/>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ts val="0"/>
              </a:spcAft>
              <a:buNone/>
            </a:pPr>
            <a:r>
              <a:rPr lang="de-DE" sz="1600" b="1" kern="1200" dirty="0">
                <a:solidFill>
                  <a:srgbClr val="327A86"/>
                </a:solidFill>
                <a:latin typeface="Calibri" panose="020F0502020204030204" pitchFamily="34" charset="0"/>
                <a:cs typeface="Calibri" panose="020F0502020204030204" pitchFamily="34" charset="0"/>
              </a:rPr>
              <a:t>Multiplikatives Denken</a:t>
            </a:r>
            <a:br>
              <a:rPr lang="de-DE" sz="1600" b="1" kern="1200" dirty="0">
                <a:solidFill>
                  <a:srgbClr val="327A86"/>
                </a:solidFill>
                <a:latin typeface="Calibri" panose="020F0502020204030204" pitchFamily="34" charset="0"/>
                <a:cs typeface="Calibri" panose="020F0502020204030204" pitchFamily="34" charset="0"/>
              </a:rPr>
            </a:br>
            <a:r>
              <a:rPr lang="de-DE" sz="1600" b="1" kern="1200" dirty="0">
                <a:solidFill>
                  <a:srgbClr val="327A86"/>
                </a:solidFill>
                <a:latin typeface="Calibri" panose="020F0502020204030204" pitchFamily="34" charset="0"/>
                <a:cs typeface="Calibri" panose="020F0502020204030204" pitchFamily="34" charset="0"/>
              </a:rPr>
              <a:t>in anderen Zahlbereichen</a:t>
            </a:r>
          </a:p>
        </p:txBody>
      </p:sp>
      <p:pic>
        <p:nvPicPr>
          <p:cNvPr id="23" name="Grafik 22">
            <a:extLst>
              <a:ext uri="{FF2B5EF4-FFF2-40B4-BE49-F238E27FC236}">
                <a16:creationId xmlns:a16="http://schemas.microsoft.com/office/drawing/2014/main" id="{0AE47CC4-A048-C269-2F68-9D43471F1B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63963" y="2600532"/>
            <a:ext cx="540000" cy="540000"/>
          </a:xfrm>
          <a:prstGeom prst="rect">
            <a:avLst/>
          </a:prstGeom>
        </p:spPr>
      </p:pic>
      <p:grpSp>
        <p:nvGrpSpPr>
          <p:cNvPr id="24" name="Gruppieren 23">
            <a:extLst>
              <a:ext uri="{FF2B5EF4-FFF2-40B4-BE49-F238E27FC236}">
                <a16:creationId xmlns:a16="http://schemas.microsoft.com/office/drawing/2014/main" id="{CD4F4ABE-6E67-AE0F-1ED5-74BB56554617}"/>
              </a:ext>
            </a:extLst>
          </p:cNvPr>
          <p:cNvGrpSpPr/>
          <p:nvPr/>
        </p:nvGrpSpPr>
        <p:grpSpPr>
          <a:xfrm>
            <a:off x="7688652" y="2901249"/>
            <a:ext cx="432000" cy="432000"/>
            <a:chOff x="6113364" y="2980327"/>
            <a:chExt cx="432000" cy="432000"/>
          </a:xfrm>
        </p:grpSpPr>
        <p:sp>
          <p:nvSpPr>
            <p:cNvPr id="25" name="Ellipse 42">
              <a:extLst>
                <a:ext uri="{FF2B5EF4-FFF2-40B4-BE49-F238E27FC236}">
                  <a16:creationId xmlns:a16="http://schemas.microsoft.com/office/drawing/2014/main" id="{82452829-CAF7-CF35-3CCD-BB770F317418}"/>
                </a:ext>
              </a:extLst>
            </p:cNvPr>
            <p:cNvSpPr/>
            <p:nvPr/>
          </p:nvSpPr>
          <p:spPr>
            <a:xfrm>
              <a:off x="6113364" y="2980327"/>
              <a:ext cx="432000" cy="432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26" name="Ellipse 43">
              <a:extLst>
                <a:ext uri="{FF2B5EF4-FFF2-40B4-BE49-F238E27FC236}">
                  <a16:creationId xmlns:a16="http://schemas.microsoft.com/office/drawing/2014/main" id="{1FD9B568-3B2E-127C-CF90-FABC5F56EB6B}"/>
                </a:ext>
              </a:extLst>
            </p:cNvPr>
            <p:cNvSpPr/>
            <p:nvPr/>
          </p:nvSpPr>
          <p:spPr>
            <a:xfrm>
              <a:off x="6174216" y="3041179"/>
              <a:ext cx="310296" cy="310296"/>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grpSp>
        <p:nvGrpSpPr>
          <p:cNvPr id="51" name="Gruppieren 50">
            <a:extLst>
              <a:ext uri="{FF2B5EF4-FFF2-40B4-BE49-F238E27FC236}">
                <a16:creationId xmlns:a16="http://schemas.microsoft.com/office/drawing/2014/main" id="{9C634508-C1BD-D534-9EE5-55380D7D3EB7}"/>
              </a:ext>
            </a:extLst>
          </p:cNvPr>
          <p:cNvGrpSpPr/>
          <p:nvPr/>
        </p:nvGrpSpPr>
        <p:grpSpPr>
          <a:xfrm>
            <a:off x="5873114" y="3332812"/>
            <a:ext cx="324000" cy="324000"/>
            <a:chOff x="4297826" y="3418496"/>
            <a:chExt cx="324000" cy="324000"/>
          </a:xfrm>
        </p:grpSpPr>
        <p:sp>
          <p:nvSpPr>
            <p:cNvPr id="52" name="Ellipse 45">
              <a:extLst>
                <a:ext uri="{FF2B5EF4-FFF2-40B4-BE49-F238E27FC236}">
                  <a16:creationId xmlns:a16="http://schemas.microsoft.com/office/drawing/2014/main" id="{B193B38D-C1BE-A4E4-48CB-E751639AE547}"/>
                </a:ext>
              </a:extLst>
            </p:cNvPr>
            <p:cNvSpPr/>
            <p:nvPr/>
          </p:nvSpPr>
          <p:spPr>
            <a:xfrm>
              <a:off x="4297826" y="3418496"/>
              <a:ext cx="324000" cy="324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3" name="Ellipse 46">
              <a:extLst>
                <a:ext uri="{FF2B5EF4-FFF2-40B4-BE49-F238E27FC236}">
                  <a16:creationId xmlns:a16="http://schemas.microsoft.com/office/drawing/2014/main" id="{84EB131D-DBE1-1B5B-0422-D1836D4CF403}"/>
                </a:ext>
              </a:extLst>
            </p:cNvPr>
            <p:cNvSpPr/>
            <p:nvPr/>
          </p:nvSpPr>
          <p:spPr>
            <a:xfrm>
              <a:off x="4365732" y="3484892"/>
              <a:ext cx="187218" cy="187218"/>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grpSp>
        <p:nvGrpSpPr>
          <p:cNvPr id="54" name="Gruppieren 53">
            <a:extLst>
              <a:ext uri="{FF2B5EF4-FFF2-40B4-BE49-F238E27FC236}">
                <a16:creationId xmlns:a16="http://schemas.microsoft.com/office/drawing/2014/main" id="{DC8E0017-DCB6-AA67-0AE1-9237AE1548AA}"/>
              </a:ext>
            </a:extLst>
          </p:cNvPr>
          <p:cNvGrpSpPr/>
          <p:nvPr/>
        </p:nvGrpSpPr>
        <p:grpSpPr>
          <a:xfrm>
            <a:off x="4171938" y="3969986"/>
            <a:ext cx="216000" cy="216000"/>
            <a:chOff x="2596650" y="4051507"/>
            <a:chExt cx="216000" cy="216000"/>
          </a:xfrm>
        </p:grpSpPr>
        <p:sp>
          <p:nvSpPr>
            <p:cNvPr id="55" name="Ellipse 48">
              <a:extLst>
                <a:ext uri="{FF2B5EF4-FFF2-40B4-BE49-F238E27FC236}">
                  <a16:creationId xmlns:a16="http://schemas.microsoft.com/office/drawing/2014/main" id="{6CCCE24E-A518-2212-00FD-3A532282FBC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6" name="Ellipse 49">
              <a:extLst>
                <a:ext uri="{FF2B5EF4-FFF2-40B4-BE49-F238E27FC236}">
                  <a16:creationId xmlns:a16="http://schemas.microsoft.com/office/drawing/2014/main" id="{F770015F-B2B3-EF61-386A-2AA3944BA14F}"/>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2" name="Abgerundetes Rechteck 1">
            <a:extLst>
              <a:ext uri="{FF2B5EF4-FFF2-40B4-BE49-F238E27FC236}">
                <a16:creationId xmlns:a16="http://schemas.microsoft.com/office/drawing/2014/main" id="{27DD36A5-22B8-5302-2DAF-B222010EFDB7}"/>
              </a:ext>
            </a:extLst>
          </p:cNvPr>
          <p:cNvSpPr/>
          <p:nvPr/>
        </p:nvSpPr>
        <p:spPr bwMode="auto">
          <a:xfrm>
            <a:off x="5721484" y="1876007"/>
            <a:ext cx="1471053" cy="1086094"/>
          </a:xfrm>
          <a:prstGeom prst="round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59251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4" grpId="0" animBg="1"/>
      <p:bldP spid="15" grpId="0" animBg="1"/>
      <p:bldP spid="16" grpId="0" animBg="1"/>
      <p:bldP spid="17" grpId="0" animBg="1"/>
      <p:bldP spid="19" grpId="0"/>
      <p:bldP spid="20" grpId="0"/>
      <p:bldP spid="21" grpId="0"/>
      <p:bldP spid="2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F89357-9DE8-80C3-35B7-66D322E0F1F0}"/>
              </a:ext>
            </a:extLst>
          </p:cNvPr>
          <p:cNvSpPr>
            <a:spLocks noGrp="1"/>
          </p:cNvSpPr>
          <p:nvPr>
            <p:ph type="title"/>
          </p:nvPr>
        </p:nvSpPr>
        <p:spPr/>
        <p:txBody>
          <a:bodyPr>
            <a:normAutofit/>
          </a:bodyPr>
          <a:lstStyle/>
          <a:p>
            <a:r>
              <a:rPr lang="de-DE" sz="2400" dirty="0"/>
              <a:t>Multiplikatives Denken als Denken in Bündeln</a:t>
            </a:r>
          </a:p>
        </p:txBody>
      </p:sp>
      <p:sp>
        <p:nvSpPr>
          <p:cNvPr id="2" name="Inhaltsplatzhalter 1">
            <a:extLst>
              <a:ext uri="{FF2B5EF4-FFF2-40B4-BE49-F238E27FC236}">
                <a16:creationId xmlns:a16="http://schemas.microsoft.com/office/drawing/2014/main" id="{6A465F2F-C2FF-C11F-AAC1-7F9C47DEFF76}"/>
              </a:ext>
            </a:extLst>
          </p:cNvPr>
          <p:cNvSpPr>
            <a:spLocks noGrp="1"/>
          </p:cNvSpPr>
          <p:nvPr>
            <p:ph idx="1"/>
          </p:nvPr>
        </p:nvSpPr>
        <p:spPr>
          <a:xfrm>
            <a:off x="929640" y="1234441"/>
            <a:ext cx="10713720" cy="4716916"/>
          </a:xfrm>
        </p:spPr>
        <p:txBody>
          <a:bodyPr/>
          <a:lstStyle/>
          <a:p>
            <a:pPr marL="285750" indent="-285750">
              <a:lnSpc>
                <a:spcPct val="114000"/>
              </a:lnSpc>
              <a:spcBef>
                <a:spcPts val="400"/>
              </a:spcBef>
              <a:buFont typeface="Wingdings" pitchFamily="2" charset="2"/>
              <a:buChar char="§"/>
            </a:pPr>
            <a:r>
              <a:rPr lang="de-DE" sz="1600" b="1" dirty="0" err="1"/>
              <a:t>Unitizing</a:t>
            </a:r>
            <a:r>
              <a:rPr lang="de-DE" sz="1600" dirty="0"/>
              <a:t> = das Bilden und Zählen neuer </a:t>
            </a:r>
            <a:r>
              <a:rPr lang="de-DE" sz="1600" i="1" dirty="0"/>
              <a:t>Units </a:t>
            </a:r>
            <a:endParaRPr lang="de-DE" sz="1600" dirty="0"/>
          </a:p>
          <a:p>
            <a:pPr marL="285750" indent="-285750">
              <a:lnSpc>
                <a:spcPct val="114000"/>
              </a:lnSpc>
              <a:spcBef>
                <a:spcPts val="400"/>
              </a:spcBef>
              <a:buFont typeface="Wingdings" pitchFamily="2" charset="2"/>
              <a:buChar char="§"/>
            </a:pPr>
            <a:r>
              <a:rPr lang="de-DE" sz="1600" dirty="0"/>
              <a:t>als zentrale Denkhandlung: Multiplikation als Zählen in Bündeln bzw. Bilden gleichgroßer Gruppen </a:t>
            </a:r>
          </a:p>
          <a:p>
            <a:pPr marL="285750" indent="-285750">
              <a:lnSpc>
                <a:spcPct val="114000"/>
              </a:lnSpc>
              <a:spcBef>
                <a:spcPts val="400"/>
              </a:spcBef>
              <a:buFont typeface="Wingdings" pitchFamily="2" charset="2"/>
              <a:buChar char="§"/>
            </a:pPr>
            <a:r>
              <a:rPr lang="de-DE" sz="1600" dirty="0"/>
              <a:t>als Bindeglied zwischen den verschiedenen Grundvorstellungen (Wiederholen, Zusammenfassen, Vergleichen) </a:t>
            </a:r>
          </a:p>
          <a:p>
            <a:pPr marL="285750" indent="-285750">
              <a:lnSpc>
                <a:spcPct val="114000"/>
              </a:lnSpc>
              <a:spcBef>
                <a:spcPts val="400"/>
              </a:spcBef>
              <a:buFont typeface="Wingdings" pitchFamily="2" charset="2"/>
              <a:buChar char="§"/>
            </a:pPr>
            <a:r>
              <a:rPr lang="de-DE" sz="1600" dirty="0"/>
              <a:t>relevant für alle graphischen Darstellungen</a:t>
            </a:r>
          </a:p>
          <a:p>
            <a:pPr>
              <a:lnSpc>
                <a:spcPct val="114000"/>
              </a:lnSpc>
              <a:spcBef>
                <a:spcPts val="400"/>
              </a:spcBef>
            </a:pPr>
            <a:endParaRPr lang="de-DE" sz="1600" dirty="0"/>
          </a:p>
          <a:p>
            <a:endParaRPr lang="de-DE" sz="1600" dirty="0"/>
          </a:p>
        </p:txBody>
      </p:sp>
      <p:sp>
        <p:nvSpPr>
          <p:cNvPr id="16" name="Textfeld 15">
            <a:extLst>
              <a:ext uri="{FF2B5EF4-FFF2-40B4-BE49-F238E27FC236}">
                <a16:creationId xmlns:a16="http://schemas.microsoft.com/office/drawing/2014/main" id="{E43F6DDF-A9A9-3C13-30D0-8D54DDC1C516}"/>
              </a:ext>
            </a:extLst>
          </p:cNvPr>
          <p:cNvSpPr txBox="1"/>
          <p:nvPr/>
        </p:nvSpPr>
        <p:spPr>
          <a:xfrm>
            <a:off x="5158741" y="2427726"/>
            <a:ext cx="1542987" cy="400110"/>
          </a:xfrm>
          <a:prstGeom prst="rect">
            <a:avLst/>
          </a:prstGeom>
          <a:noFill/>
        </p:spPr>
        <p:txBody>
          <a:bodyPr wrap="none" rtlCol="0">
            <a:spAutoFit/>
          </a:bodyPr>
          <a:lstStyle/>
          <a:p>
            <a:r>
              <a:rPr lang="de-DE" sz="2000" b="1" dirty="0">
                <a:cs typeface="Arial" panose="020B0604020202020204" pitchFamily="34" charset="0"/>
              </a:rPr>
              <a:t>„drei Vierer“</a:t>
            </a:r>
          </a:p>
        </p:txBody>
      </p:sp>
      <p:pic>
        <p:nvPicPr>
          <p:cNvPr id="8" name="Grafik 7">
            <a:extLst>
              <a:ext uri="{FF2B5EF4-FFF2-40B4-BE49-F238E27FC236}">
                <a16:creationId xmlns:a16="http://schemas.microsoft.com/office/drawing/2014/main" id="{283F7E9F-61E8-9CC5-945A-6715389A4707}"/>
              </a:ext>
            </a:extLst>
          </p:cNvPr>
          <p:cNvPicPr>
            <a:picLocks noChangeAspect="1"/>
          </p:cNvPicPr>
          <p:nvPr/>
        </p:nvPicPr>
        <p:blipFill>
          <a:blip r:embed="rId3"/>
          <a:stretch>
            <a:fillRect/>
          </a:stretch>
        </p:blipFill>
        <p:spPr>
          <a:xfrm>
            <a:off x="-173412" y="7266778"/>
            <a:ext cx="3377522" cy="1104130"/>
          </a:xfrm>
          <a:prstGeom prst="rect">
            <a:avLst/>
          </a:prstGeom>
        </p:spPr>
      </p:pic>
      <p:grpSp>
        <p:nvGrpSpPr>
          <p:cNvPr id="22" name="Gruppieren 21">
            <a:extLst>
              <a:ext uri="{FF2B5EF4-FFF2-40B4-BE49-F238E27FC236}">
                <a16:creationId xmlns:a16="http://schemas.microsoft.com/office/drawing/2014/main" id="{A1494AB0-8A74-4123-80D1-371531ED32FE}"/>
              </a:ext>
            </a:extLst>
          </p:cNvPr>
          <p:cNvGrpSpPr/>
          <p:nvPr/>
        </p:nvGrpSpPr>
        <p:grpSpPr>
          <a:xfrm>
            <a:off x="1461898" y="2839242"/>
            <a:ext cx="8901079" cy="2393904"/>
            <a:chOff x="1296822" y="3339351"/>
            <a:chExt cx="8901079" cy="2393904"/>
          </a:xfrm>
        </p:grpSpPr>
        <p:sp>
          <p:nvSpPr>
            <p:cNvPr id="14" name="Textfeld 13">
              <a:extLst>
                <a:ext uri="{FF2B5EF4-FFF2-40B4-BE49-F238E27FC236}">
                  <a16:creationId xmlns:a16="http://schemas.microsoft.com/office/drawing/2014/main" id="{CB9F09DC-48ED-1308-0DFB-D671E42DA16E}"/>
                </a:ext>
              </a:extLst>
            </p:cNvPr>
            <p:cNvSpPr txBox="1"/>
            <p:nvPr/>
          </p:nvSpPr>
          <p:spPr>
            <a:xfrm>
              <a:off x="4819003" y="5050792"/>
              <a:ext cx="2298967" cy="646331"/>
            </a:xfrm>
            <a:prstGeom prst="rect">
              <a:avLst/>
            </a:prstGeom>
            <a:noFill/>
          </p:spPr>
          <p:txBody>
            <a:bodyPr wrap="square" rtlCol="0">
              <a:spAutoFit/>
            </a:bodyPr>
            <a:lstStyle/>
            <a:p>
              <a:pPr algn="ctr"/>
              <a:r>
                <a:rPr lang="de-DE" b="1" dirty="0">
                  <a:solidFill>
                    <a:schemeClr val="tx2"/>
                  </a:solidFill>
                  <a:cs typeface="Arial" panose="020B0604020202020204" pitchFamily="34" charset="0"/>
                </a:rPr>
                <a:t>drei</a:t>
              </a:r>
              <a:r>
                <a:rPr lang="de-DE" dirty="0">
                  <a:solidFill>
                    <a:schemeClr val="tx2"/>
                  </a:solidFill>
                  <a:cs typeface="Arial" panose="020B0604020202020204" pitchFamily="34" charset="0"/>
                </a:rPr>
                <a:t> </a:t>
              </a:r>
              <a:r>
                <a:rPr lang="de-DE" b="1" dirty="0">
                  <a:solidFill>
                    <a:schemeClr val="tx2"/>
                  </a:solidFill>
                  <a:cs typeface="Arial" panose="020B0604020202020204" pitchFamily="34" charset="0"/>
                </a:rPr>
                <a:t>Vierer</a:t>
              </a:r>
              <a:r>
                <a:rPr lang="de-DE" dirty="0">
                  <a:cs typeface="Arial" panose="020B0604020202020204" pitchFamily="34" charset="0"/>
                </a:rPr>
                <a:t>reihen</a:t>
              </a:r>
            </a:p>
            <a:p>
              <a:pPr algn="ctr"/>
              <a:r>
                <a:rPr lang="de-DE" dirty="0">
                  <a:cs typeface="Arial" panose="020B0604020202020204" pitchFamily="34" charset="0"/>
                </a:rPr>
                <a:t>in einem Punktefeld</a:t>
              </a:r>
            </a:p>
          </p:txBody>
        </p:sp>
        <p:sp>
          <p:nvSpPr>
            <p:cNvPr id="15" name="Textfeld 14">
              <a:extLst>
                <a:ext uri="{FF2B5EF4-FFF2-40B4-BE49-F238E27FC236}">
                  <a16:creationId xmlns:a16="http://schemas.microsoft.com/office/drawing/2014/main" id="{FC39C2D1-7590-6B2E-F4FA-4C00441D83AA}"/>
                </a:ext>
              </a:extLst>
            </p:cNvPr>
            <p:cNvSpPr txBox="1"/>
            <p:nvPr/>
          </p:nvSpPr>
          <p:spPr>
            <a:xfrm>
              <a:off x="7855052" y="5086924"/>
              <a:ext cx="2298967" cy="646331"/>
            </a:xfrm>
            <a:prstGeom prst="rect">
              <a:avLst/>
            </a:prstGeom>
            <a:noFill/>
          </p:spPr>
          <p:txBody>
            <a:bodyPr wrap="square" rtlCol="0">
              <a:spAutoFit/>
            </a:bodyPr>
            <a:lstStyle/>
            <a:p>
              <a:pPr algn="ctr"/>
              <a:r>
                <a:rPr lang="de-DE" b="1" dirty="0">
                  <a:solidFill>
                    <a:schemeClr val="tx2"/>
                  </a:solidFill>
                  <a:cs typeface="Arial" panose="020B0604020202020204" pitchFamily="34" charset="0"/>
                </a:rPr>
                <a:t>drei</a:t>
              </a:r>
              <a:r>
                <a:rPr lang="de-DE" dirty="0">
                  <a:solidFill>
                    <a:schemeClr val="tx2"/>
                  </a:solidFill>
                  <a:cs typeface="Arial" panose="020B0604020202020204" pitchFamily="34" charset="0"/>
                </a:rPr>
                <a:t> </a:t>
              </a:r>
              <a:r>
                <a:rPr lang="de-DE" b="1" dirty="0">
                  <a:solidFill>
                    <a:schemeClr val="tx2"/>
                  </a:solidFill>
                  <a:cs typeface="Arial" panose="020B0604020202020204" pitchFamily="34" charset="0"/>
                </a:rPr>
                <a:t>Vierer</a:t>
              </a:r>
              <a:r>
                <a:rPr lang="de-DE" dirty="0">
                  <a:cs typeface="Arial" panose="020B0604020202020204" pitchFamily="34" charset="0"/>
                </a:rPr>
                <a:t>gruppen von Keksen </a:t>
              </a:r>
            </a:p>
          </p:txBody>
        </p:sp>
        <p:sp>
          <p:nvSpPr>
            <p:cNvPr id="17" name="Textfeld 16">
              <a:extLst>
                <a:ext uri="{FF2B5EF4-FFF2-40B4-BE49-F238E27FC236}">
                  <a16:creationId xmlns:a16="http://schemas.microsoft.com/office/drawing/2014/main" id="{FBF5731A-4547-AAF6-238A-57452B3CB568}"/>
                </a:ext>
              </a:extLst>
            </p:cNvPr>
            <p:cNvSpPr txBox="1"/>
            <p:nvPr/>
          </p:nvSpPr>
          <p:spPr>
            <a:xfrm>
              <a:off x="1515349" y="4937923"/>
              <a:ext cx="2298967" cy="646331"/>
            </a:xfrm>
            <a:prstGeom prst="rect">
              <a:avLst/>
            </a:prstGeom>
            <a:noFill/>
          </p:spPr>
          <p:txBody>
            <a:bodyPr wrap="square" rtlCol="0">
              <a:spAutoFit/>
            </a:bodyPr>
            <a:lstStyle/>
            <a:p>
              <a:pPr algn="ctr"/>
              <a:r>
                <a:rPr lang="de-DE" b="1" dirty="0">
                  <a:solidFill>
                    <a:schemeClr val="tx2"/>
                  </a:solidFill>
                  <a:cs typeface="Arial" panose="020B0604020202020204" pitchFamily="34" charset="0"/>
                </a:rPr>
                <a:t>drei</a:t>
              </a:r>
              <a:r>
                <a:rPr lang="de-DE" dirty="0">
                  <a:solidFill>
                    <a:schemeClr val="tx2"/>
                  </a:solidFill>
                  <a:cs typeface="Arial" panose="020B0604020202020204" pitchFamily="34" charset="0"/>
                </a:rPr>
                <a:t> </a:t>
              </a:r>
              <a:r>
                <a:rPr lang="de-DE" b="1" dirty="0">
                  <a:solidFill>
                    <a:schemeClr val="tx2"/>
                  </a:solidFill>
                  <a:cs typeface="Arial" panose="020B0604020202020204" pitchFamily="34" charset="0"/>
                </a:rPr>
                <a:t>Vierer</a:t>
              </a:r>
              <a:r>
                <a:rPr lang="de-DE" dirty="0">
                  <a:cs typeface="Arial" panose="020B0604020202020204" pitchFamily="34" charset="0"/>
                </a:rPr>
                <a:t>sprünge</a:t>
              </a:r>
            </a:p>
            <a:p>
              <a:pPr algn="ctr"/>
              <a:r>
                <a:rPr lang="de-DE" dirty="0">
                  <a:cs typeface="Arial" panose="020B0604020202020204" pitchFamily="34" charset="0"/>
                </a:rPr>
                <a:t>am Zahlenstrahl</a:t>
              </a:r>
            </a:p>
          </p:txBody>
        </p:sp>
        <p:pic>
          <p:nvPicPr>
            <p:cNvPr id="12" name="Grafik 11">
              <a:extLst>
                <a:ext uri="{FF2B5EF4-FFF2-40B4-BE49-F238E27FC236}">
                  <a16:creationId xmlns:a16="http://schemas.microsoft.com/office/drawing/2014/main" id="{7291E943-1567-840C-CFB9-B680DD9392B8}"/>
                </a:ext>
              </a:extLst>
            </p:cNvPr>
            <p:cNvPicPr>
              <a:picLocks noChangeAspect="1"/>
            </p:cNvPicPr>
            <p:nvPr/>
          </p:nvPicPr>
          <p:blipFill>
            <a:blip r:embed="rId4"/>
            <a:stretch>
              <a:fillRect/>
            </a:stretch>
          </p:blipFill>
          <p:spPr>
            <a:xfrm>
              <a:off x="4993665" y="3339351"/>
              <a:ext cx="2005019" cy="1796632"/>
            </a:xfrm>
            <a:prstGeom prst="rect">
              <a:avLst/>
            </a:prstGeom>
          </p:spPr>
        </p:pic>
        <p:pic>
          <p:nvPicPr>
            <p:cNvPr id="20" name="Grafik 19">
              <a:extLst>
                <a:ext uri="{FF2B5EF4-FFF2-40B4-BE49-F238E27FC236}">
                  <a16:creationId xmlns:a16="http://schemas.microsoft.com/office/drawing/2014/main" id="{CFA8F055-E049-6DCC-0B73-1B2D0725C41F}"/>
                </a:ext>
              </a:extLst>
            </p:cNvPr>
            <p:cNvPicPr>
              <a:picLocks noChangeAspect="1"/>
            </p:cNvPicPr>
            <p:nvPr/>
          </p:nvPicPr>
          <p:blipFill>
            <a:blip r:embed="rId5"/>
            <a:stretch>
              <a:fillRect/>
            </a:stretch>
          </p:blipFill>
          <p:spPr>
            <a:xfrm>
              <a:off x="7856447" y="3472245"/>
              <a:ext cx="2341454" cy="1530845"/>
            </a:xfrm>
            <a:prstGeom prst="rect">
              <a:avLst/>
            </a:prstGeom>
          </p:spPr>
        </p:pic>
        <p:pic>
          <p:nvPicPr>
            <p:cNvPr id="21" name="Inhaltsplatzhalter 7">
              <a:extLst>
                <a:ext uri="{FF2B5EF4-FFF2-40B4-BE49-F238E27FC236}">
                  <a16:creationId xmlns:a16="http://schemas.microsoft.com/office/drawing/2014/main" id="{45FFE0E6-1B43-1D11-4D3A-90ED250BE2D3}"/>
                </a:ext>
              </a:extLst>
            </p:cNvPr>
            <p:cNvPicPr>
              <a:picLocks noChangeAspect="1"/>
            </p:cNvPicPr>
            <p:nvPr/>
          </p:nvPicPr>
          <p:blipFill rotWithShape="1">
            <a:blip r:embed="rId6"/>
            <a:srcRect t="45256" r="60354"/>
            <a:stretch/>
          </p:blipFill>
          <p:spPr>
            <a:xfrm>
              <a:off x="1296822" y="3799363"/>
              <a:ext cx="3377522" cy="1138560"/>
            </a:xfrm>
            <a:prstGeom prst="rect">
              <a:avLst/>
            </a:prstGeom>
          </p:spPr>
        </p:pic>
      </p:grpSp>
      <p:sp>
        <p:nvSpPr>
          <p:cNvPr id="6" name="Textfeld 5">
            <a:extLst>
              <a:ext uri="{FF2B5EF4-FFF2-40B4-BE49-F238E27FC236}">
                <a16:creationId xmlns:a16="http://schemas.microsoft.com/office/drawing/2014/main" id="{4EAF93F2-C18A-8836-7757-124808DF07EE}"/>
              </a:ext>
            </a:extLst>
          </p:cNvPr>
          <p:cNvSpPr txBox="1"/>
          <p:nvPr/>
        </p:nvSpPr>
        <p:spPr>
          <a:xfrm>
            <a:off x="772832" y="5366581"/>
            <a:ext cx="10314803" cy="584775"/>
          </a:xfrm>
          <a:prstGeom prst="rect">
            <a:avLst/>
          </a:prstGeom>
          <a:noFill/>
        </p:spPr>
        <p:txBody>
          <a:bodyPr wrap="square">
            <a:spAutoFit/>
          </a:bodyPr>
          <a:lstStyle/>
          <a:p>
            <a:pPr marL="285750" indent="-285750">
              <a:spcBef>
                <a:spcPts val="400"/>
              </a:spcBef>
              <a:buClr>
                <a:schemeClr val="tx2"/>
              </a:buClr>
              <a:buFont typeface="Wingdings" pitchFamily="2" charset="2"/>
              <a:buChar char="§"/>
            </a:pPr>
            <a:r>
              <a:rPr lang="de-DE" sz="1600" dirty="0">
                <a:latin typeface="Arial" panose="020B0604020202020204" pitchFamily="34" charset="0"/>
                <a:cs typeface="Arial" panose="020B0604020202020204" pitchFamily="34" charset="0"/>
                <a:sym typeface="Wingdings" pitchFamily="2" charset="2"/>
              </a:rPr>
              <a:t>Wesentlich: </a:t>
            </a:r>
            <a:r>
              <a:rPr lang="de-DE" sz="1600" b="1" dirty="0">
                <a:latin typeface="Arial" panose="020B0604020202020204" pitchFamily="34" charset="0"/>
                <a:cs typeface="Arial" panose="020B0604020202020204" pitchFamily="34" charset="0"/>
                <a:sym typeface="Wingdings" pitchFamily="2" charset="2"/>
              </a:rPr>
              <a:t>Verknüpfung mit </a:t>
            </a:r>
            <a:r>
              <a:rPr lang="de-DE" sz="1600" b="1" dirty="0" err="1">
                <a:latin typeface="Arial" panose="020B0604020202020204" pitchFamily="34" charset="0"/>
                <a:cs typeface="Arial" panose="020B0604020202020204" pitchFamily="34" charset="0"/>
                <a:sym typeface="Wingdings" pitchFamily="2" charset="2"/>
              </a:rPr>
              <a:t>verstehensorientierter</a:t>
            </a:r>
            <a:r>
              <a:rPr lang="de-DE" sz="1600" b="1" dirty="0">
                <a:latin typeface="Arial" panose="020B0604020202020204" pitchFamily="34" charset="0"/>
                <a:cs typeface="Arial" panose="020B0604020202020204" pitchFamily="34" charset="0"/>
                <a:sym typeface="Wingdings" pitchFamily="2" charset="2"/>
              </a:rPr>
              <a:t> Sprache!</a:t>
            </a:r>
            <a:br>
              <a:rPr lang="de-DE" sz="1600" b="1" dirty="0">
                <a:solidFill>
                  <a:schemeClr val="tx2"/>
                </a:solidFill>
                <a:latin typeface="Arial" panose="020B0604020202020204" pitchFamily="34" charset="0"/>
                <a:cs typeface="Arial" panose="020B0604020202020204" pitchFamily="34" charset="0"/>
                <a:sym typeface="Wingdings" pitchFamily="2" charset="2"/>
              </a:rPr>
            </a:br>
            <a:r>
              <a:rPr lang="de-DE" sz="1600" kern="0" dirty="0">
                <a:latin typeface="Arial" panose="020B0604020202020204" pitchFamily="34" charset="0"/>
                <a:cs typeface="Arial" panose="020B0604020202020204" pitchFamily="34" charset="0"/>
              </a:rPr>
              <a:t>Bedeutungsbezogene Sprache, die den Verständnisaufbau unterstützt </a:t>
            </a:r>
            <a:r>
              <a:rPr lang="de-DE" sz="1600" i="1" kern="0" dirty="0">
                <a:latin typeface="Arial" panose="020B0604020202020204" pitchFamily="34" charset="0"/>
                <a:cs typeface="Arial" panose="020B0604020202020204" pitchFamily="34" charset="0"/>
              </a:rPr>
              <a:t>(„Wie kann ich mir das denken?“)</a:t>
            </a:r>
          </a:p>
        </p:txBody>
      </p:sp>
      <p:sp>
        <p:nvSpPr>
          <p:cNvPr id="5" name="Textplatzhalter 2">
            <a:extLst>
              <a:ext uri="{FF2B5EF4-FFF2-40B4-BE49-F238E27FC236}">
                <a16:creationId xmlns:a16="http://schemas.microsoft.com/office/drawing/2014/main" id="{7AF8DC68-B672-DC0B-FD59-C5E50BAD8B36}"/>
              </a:ext>
            </a:extLst>
          </p:cNvPr>
          <p:cNvSpPr txBox="1">
            <a:spLocks/>
          </p:cNvSpPr>
          <p:nvPr/>
        </p:nvSpPr>
        <p:spPr>
          <a:xfrm>
            <a:off x="7036760" y="5898109"/>
            <a:ext cx="5155240" cy="445628"/>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dirty="0">
                <a:solidFill>
                  <a:schemeClr val="bg1">
                    <a:lumMod val="65000"/>
                  </a:schemeClr>
                </a:solidFill>
              </a:rPr>
              <a:t>(Prediger, 2020; Abb.: https://</a:t>
            </a:r>
            <a:r>
              <a:rPr lang="de-DE" sz="1050" dirty="0" err="1">
                <a:solidFill>
                  <a:schemeClr val="bg1">
                    <a:lumMod val="65000"/>
                  </a:schemeClr>
                </a:solidFill>
              </a:rPr>
              <a:t>mahiko.dzlm.de</a:t>
            </a:r>
            <a:r>
              <a:rPr lang="de-DE" sz="1050" dirty="0">
                <a:solidFill>
                  <a:schemeClr val="bg1">
                    <a:lumMod val="65000"/>
                  </a:schemeClr>
                </a:solidFill>
              </a:rPr>
              <a:t>/</a:t>
            </a:r>
            <a:r>
              <a:rPr lang="de-DE" sz="1050" dirty="0" err="1">
                <a:solidFill>
                  <a:schemeClr val="bg1">
                    <a:lumMod val="65000"/>
                  </a:schemeClr>
                </a:solidFill>
              </a:rPr>
              <a:t>node</a:t>
            </a:r>
            <a:r>
              <a:rPr lang="de-DE" sz="1050" dirty="0">
                <a:solidFill>
                  <a:schemeClr val="bg1">
                    <a:lumMod val="65000"/>
                  </a:schemeClr>
                </a:solidFill>
              </a:rPr>
              <a:t>/71; https://</a:t>
            </a:r>
            <a:r>
              <a:rPr lang="de-DE" sz="1050" dirty="0" err="1">
                <a:solidFill>
                  <a:schemeClr val="bg1">
                    <a:lumMod val="65000"/>
                  </a:schemeClr>
                </a:solidFill>
              </a:rPr>
              <a:t>app.divomath-nrw.de</a:t>
            </a:r>
            <a:r>
              <a:rPr lang="de-DE" sz="1050" dirty="0">
                <a:solidFill>
                  <a:schemeClr val="bg1">
                    <a:lumMod val="65000"/>
                  </a:schemeClr>
                </a:solidFill>
              </a:rPr>
              <a:t>)</a:t>
            </a:r>
            <a:endParaRPr lang="de-DE" sz="1050" kern="0" dirty="0">
              <a:solidFill>
                <a:schemeClr val="bg1">
                  <a:lumMod val="65000"/>
                </a:schemeClr>
              </a:solidFill>
            </a:endParaRPr>
          </a:p>
          <a:p>
            <a:endParaRPr lang="de-DE" sz="1050" dirty="0">
              <a:solidFill>
                <a:schemeClr val="bg1">
                  <a:lumMod val="65000"/>
                </a:schemeClr>
              </a:solidFill>
            </a:endParaRPr>
          </a:p>
        </p:txBody>
      </p:sp>
    </p:spTree>
    <p:extLst>
      <p:ext uri="{BB962C8B-B14F-4D97-AF65-F5344CB8AC3E}">
        <p14:creationId xmlns:p14="http://schemas.microsoft.com/office/powerpoint/2010/main" val="22738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9481C5B-5E76-A4DB-6D91-827EA06A77A6}"/>
              </a:ext>
            </a:extLst>
          </p:cNvPr>
          <p:cNvSpPr>
            <a:spLocks noGrp="1"/>
          </p:cNvSpPr>
          <p:nvPr>
            <p:ph type="title"/>
          </p:nvPr>
        </p:nvSpPr>
        <p:spPr/>
        <p:txBody>
          <a:bodyPr/>
          <a:lstStyle/>
          <a:p>
            <a:r>
              <a:rPr lang="de-DE" sz="2400" dirty="0"/>
              <a:t>Verständnisaufbau auf drei Ebenen</a:t>
            </a:r>
          </a:p>
        </p:txBody>
      </p:sp>
      <p:sp>
        <p:nvSpPr>
          <p:cNvPr id="2" name="Textplatzhalter 1">
            <a:extLst>
              <a:ext uri="{FF2B5EF4-FFF2-40B4-BE49-F238E27FC236}">
                <a16:creationId xmlns:a16="http://schemas.microsoft.com/office/drawing/2014/main" id="{F0321C62-3D21-28B5-26F6-643668A6AECF}"/>
              </a:ext>
            </a:extLst>
          </p:cNvPr>
          <p:cNvSpPr>
            <a:spLocks noGrp="1"/>
          </p:cNvSpPr>
          <p:nvPr>
            <p:ph type="body" sz="quarter" idx="13"/>
          </p:nvPr>
        </p:nvSpPr>
        <p:spPr>
          <a:xfrm>
            <a:off x="579881" y="1221091"/>
            <a:ext cx="9874759" cy="445628"/>
          </a:xfrm>
        </p:spPr>
        <p:txBody>
          <a:bodyPr>
            <a:normAutofit lnSpcReduction="10000"/>
          </a:bodyPr>
          <a:lstStyle/>
          <a:p>
            <a:pPr marL="0" indent="0" eaLnBrk="0" fontAlgn="base" hangingPunct="0">
              <a:spcBef>
                <a:spcPts val="400"/>
              </a:spcBef>
              <a:spcAft>
                <a:spcPct val="0"/>
              </a:spcAft>
              <a:buNone/>
            </a:pPr>
            <a:r>
              <a:rPr lang="de-DE" sz="1800" b="1" dirty="0">
                <a:solidFill>
                  <a:schemeClr val="tx1"/>
                </a:solidFill>
                <a:ea typeface="ＭＳ Ｐゴシック" charset="-128"/>
              </a:rPr>
              <a:t>Wie kann das Operationsverständnis aufgebaut werden?</a:t>
            </a:r>
          </a:p>
        </p:txBody>
      </p:sp>
      <p:sp>
        <p:nvSpPr>
          <p:cNvPr id="7" name="Inhaltsplatzhalter 1">
            <a:extLst>
              <a:ext uri="{FF2B5EF4-FFF2-40B4-BE49-F238E27FC236}">
                <a16:creationId xmlns:a16="http://schemas.microsoft.com/office/drawing/2014/main" id="{02AF30CE-E6CD-B72D-F24C-C1E270D9748F}"/>
              </a:ext>
            </a:extLst>
          </p:cNvPr>
          <p:cNvSpPr>
            <a:spLocks noGrp="1"/>
          </p:cNvSpPr>
          <p:nvPr>
            <p:ph idx="1"/>
          </p:nvPr>
        </p:nvSpPr>
        <p:spPr>
          <a:xfrm>
            <a:off x="579881" y="1992883"/>
            <a:ext cx="9346012" cy="3291348"/>
          </a:xfrm>
        </p:spPr>
        <p:txBody>
          <a:bodyPr>
            <a:normAutofit/>
          </a:bodyPr>
          <a:lstStyle/>
          <a:p>
            <a:pPr eaLnBrk="0" fontAlgn="base" hangingPunct="0">
              <a:spcBef>
                <a:spcPts val="400"/>
              </a:spcBef>
              <a:spcAft>
                <a:spcPct val="0"/>
              </a:spcAft>
            </a:pPr>
            <a:r>
              <a:rPr lang="de-DE" b="1" dirty="0">
                <a:solidFill>
                  <a:srgbClr val="327A86"/>
                </a:solidFill>
                <a:ea typeface="ＭＳ Ｐゴシック" charset="-128"/>
              </a:rPr>
              <a:t>Ebene 1: </a:t>
            </a:r>
            <a:r>
              <a:rPr lang="de-DE" dirty="0">
                <a:solidFill>
                  <a:prstClr val="black"/>
                </a:solidFill>
                <a:ea typeface="ＭＳ Ｐゴシック" charset="-128"/>
              </a:rPr>
              <a:t>Verständnis für „mal“ erzeugen.</a:t>
            </a:r>
          </a:p>
          <a:p>
            <a:pPr eaLnBrk="0" fontAlgn="base" hangingPunct="0">
              <a:spcBef>
                <a:spcPts val="400"/>
              </a:spcBef>
              <a:spcAft>
                <a:spcPct val="0"/>
              </a:spcAft>
            </a:pPr>
            <a:endParaRPr lang="de-DE" dirty="0">
              <a:solidFill>
                <a:prstClr val="black"/>
              </a:solidFill>
              <a:ea typeface="ＭＳ Ｐゴシック" charset="-128"/>
            </a:endParaRPr>
          </a:p>
          <a:p>
            <a:pPr eaLnBrk="0" fontAlgn="base" hangingPunct="0">
              <a:spcBef>
                <a:spcPts val="400"/>
              </a:spcBef>
              <a:spcAft>
                <a:spcPct val="0"/>
              </a:spcAft>
            </a:pPr>
            <a:r>
              <a:rPr lang="de-DE" b="1" dirty="0">
                <a:solidFill>
                  <a:srgbClr val="327A86"/>
                </a:solidFill>
                <a:ea typeface="ＭＳ Ｐゴシック" charset="-128"/>
              </a:rPr>
              <a:t>Ebene 2: </a:t>
            </a:r>
            <a:r>
              <a:rPr lang="de-DE" dirty="0">
                <a:solidFill>
                  <a:prstClr val="black"/>
                </a:solidFill>
                <a:ea typeface="ＭＳ Ｐゴシック" charset="-128"/>
              </a:rPr>
              <a:t>Einfache Aufgaben sichern.</a:t>
            </a:r>
          </a:p>
          <a:p>
            <a:pPr eaLnBrk="0" fontAlgn="base" hangingPunct="0">
              <a:spcBef>
                <a:spcPts val="400"/>
              </a:spcBef>
              <a:spcAft>
                <a:spcPct val="0"/>
              </a:spcAft>
            </a:pPr>
            <a:endParaRPr lang="de-DE" dirty="0">
              <a:solidFill>
                <a:prstClr val="black"/>
              </a:solidFill>
              <a:ea typeface="ＭＳ Ｐゴシック" charset="-128"/>
            </a:endParaRPr>
          </a:p>
          <a:p>
            <a:pPr eaLnBrk="0" fontAlgn="base" hangingPunct="0">
              <a:spcBef>
                <a:spcPts val="400"/>
              </a:spcBef>
              <a:spcAft>
                <a:spcPct val="0"/>
              </a:spcAft>
            </a:pPr>
            <a:r>
              <a:rPr lang="de-DE" b="1" dirty="0">
                <a:solidFill>
                  <a:srgbClr val="327A86"/>
                </a:solidFill>
                <a:ea typeface="ＭＳ Ｐゴシック" charset="-128"/>
              </a:rPr>
              <a:t>Ebene 3:</a:t>
            </a:r>
            <a:r>
              <a:rPr lang="de-DE" b="1" dirty="0">
                <a:ea typeface="ＭＳ Ｐゴシック" charset="-128"/>
              </a:rPr>
              <a:t> </a:t>
            </a:r>
            <a:r>
              <a:rPr lang="de-DE" dirty="0">
                <a:ea typeface="ＭＳ Ｐゴシック" charset="-128"/>
              </a:rPr>
              <a:t>Einfache Aufgaben zum Ableiten nutzen </a:t>
            </a:r>
          </a:p>
          <a:p>
            <a:endParaRPr lang="de-DE" dirty="0"/>
          </a:p>
        </p:txBody>
      </p:sp>
      <p:sp>
        <p:nvSpPr>
          <p:cNvPr id="9" name="object 33">
            <a:extLst>
              <a:ext uri="{FF2B5EF4-FFF2-40B4-BE49-F238E27FC236}">
                <a16:creationId xmlns:a16="http://schemas.microsoft.com/office/drawing/2014/main" id="{BA4C78D3-E22D-0A61-24E0-5DB1F11CD7B0}"/>
              </a:ext>
            </a:extLst>
          </p:cNvPr>
          <p:cNvSpPr txBox="1"/>
          <p:nvPr/>
        </p:nvSpPr>
        <p:spPr>
          <a:xfrm>
            <a:off x="7064670" y="1573769"/>
            <a:ext cx="4547449" cy="2689340"/>
          </a:xfrm>
          <a:prstGeom prst="rect">
            <a:avLst/>
          </a:prstGeom>
          <a:solidFill>
            <a:srgbClr val="9ED4DC"/>
          </a:solidFill>
          <a:ln w="127000">
            <a:noFill/>
            <a:miter lim="800000"/>
          </a:ln>
          <a:effectLst/>
        </p:spPr>
        <p:txBody>
          <a:bodyPr vert="horz" wrap="square" lIns="180000" tIns="216000" rIns="216000" bIns="180000" rtlCol="0">
            <a:spAutoFit/>
          </a:bodyPr>
          <a:lstStyle/>
          <a:p>
            <a:pPr marL="95250" eaLnBrk="0" fontAlgn="base" hangingPunct="0">
              <a:lnSpc>
                <a:spcPct val="114000"/>
              </a:lnSpc>
              <a:spcAft>
                <a:spcPct val="0"/>
              </a:spcAft>
              <a:tabLst>
                <a:tab pos="1769745" algn="l"/>
              </a:tabLst>
            </a:pPr>
            <a:r>
              <a:rPr lang="de-DE" sz="1600" spc="-15" dirty="0">
                <a:solidFill>
                  <a:prstClr val="black"/>
                </a:solidFill>
                <a:latin typeface="Arial" panose="020B0604020202020204" pitchFamily="34" charset="0"/>
                <a:ea typeface="ＭＳ Ｐゴシック" charset="-128"/>
                <a:cs typeface="Arial" panose="020B0604020202020204" pitchFamily="34" charset="0"/>
              </a:rPr>
              <a:t>Auf allen Ebenen werden die verschiedenen Darstellungen immer wieder miteinander vernetzt und dadurch mit Bedeutung gefüllt.</a:t>
            </a:r>
          </a:p>
          <a:p>
            <a:pPr marL="95250" eaLnBrk="0" fontAlgn="base" hangingPunct="0">
              <a:lnSpc>
                <a:spcPct val="114000"/>
              </a:lnSpc>
              <a:spcAft>
                <a:spcPct val="0"/>
              </a:spcAft>
              <a:tabLst>
                <a:tab pos="1769745" algn="l"/>
              </a:tabLst>
            </a:pPr>
            <a:endParaRPr lang="de-DE" sz="1600" spc="-15" dirty="0">
              <a:solidFill>
                <a:prstClr val="black"/>
              </a:solidFill>
              <a:latin typeface="Arial" panose="020B0604020202020204" pitchFamily="34" charset="0"/>
              <a:ea typeface="ＭＳ Ｐゴシック" charset="-128"/>
              <a:cs typeface="Arial" panose="020B0604020202020204" pitchFamily="34" charset="0"/>
            </a:endParaRPr>
          </a:p>
          <a:p>
            <a:pPr marL="95250" eaLnBrk="0" fontAlgn="base" hangingPunct="0">
              <a:lnSpc>
                <a:spcPct val="114000"/>
              </a:lnSpc>
              <a:spcAft>
                <a:spcPct val="0"/>
              </a:spcAft>
              <a:tabLst>
                <a:tab pos="1769745" algn="l"/>
              </a:tabLst>
            </a:pPr>
            <a:r>
              <a:rPr lang="de-DE" sz="1600" b="1" spc="-15" dirty="0">
                <a:solidFill>
                  <a:prstClr val="black"/>
                </a:solidFill>
                <a:latin typeface="Arial" panose="020B0604020202020204" pitchFamily="34" charset="0"/>
                <a:ea typeface="ＭＳ Ｐゴシック" charset="-128"/>
                <a:cs typeface="Arial" panose="020B0604020202020204" pitchFamily="34" charset="0"/>
              </a:rPr>
              <a:t>Oberstes Ziel: Mentale Vorstellungsbilder entwickeln und nutzen.  </a:t>
            </a:r>
          </a:p>
          <a:p>
            <a:pPr marL="95250" eaLnBrk="0" fontAlgn="base" hangingPunct="0">
              <a:lnSpc>
                <a:spcPct val="114000"/>
              </a:lnSpc>
              <a:spcAft>
                <a:spcPct val="0"/>
              </a:spcAft>
              <a:tabLst>
                <a:tab pos="1769745" algn="l"/>
              </a:tabLst>
            </a:pPr>
            <a:r>
              <a:rPr lang="de-DE" sz="1600" spc="-15" dirty="0">
                <a:solidFill>
                  <a:prstClr val="black"/>
                </a:solidFill>
                <a:latin typeface="Arial" panose="020B0604020202020204" pitchFamily="34" charset="0"/>
                <a:ea typeface="ＭＳ Ｐゴシック" charset="-128"/>
                <a:cs typeface="Arial" panose="020B0604020202020204" pitchFamily="34" charset="0"/>
              </a:rPr>
              <a:t>„Wie sieht dein Bild zu 3 · 4 aus? Wie stellst du dir 3 · 4 vor?“</a:t>
            </a:r>
            <a:endParaRPr lang="de-DE" sz="1600" baseline="1851" dirty="0">
              <a:solidFill>
                <a:prstClr val="black"/>
              </a:solidFill>
              <a:latin typeface="Arial" panose="020B0604020202020204" pitchFamily="34" charset="0"/>
              <a:ea typeface="ＭＳ Ｐゴシック" charset="-128"/>
              <a:cs typeface="Arial" panose="020B0604020202020204" pitchFamily="34" charset="0"/>
            </a:endParaRPr>
          </a:p>
        </p:txBody>
      </p:sp>
      <p:pic>
        <p:nvPicPr>
          <p:cNvPr id="4" name="Grafik 3">
            <a:extLst>
              <a:ext uri="{FF2B5EF4-FFF2-40B4-BE49-F238E27FC236}">
                <a16:creationId xmlns:a16="http://schemas.microsoft.com/office/drawing/2014/main" id="{94E54C8B-94C8-B653-E80C-3E77802EBDF5}"/>
              </a:ext>
            </a:extLst>
          </p:cNvPr>
          <p:cNvPicPr>
            <a:picLocks noChangeAspect="1"/>
          </p:cNvPicPr>
          <p:nvPr/>
        </p:nvPicPr>
        <p:blipFill rotWithShape="1">
          <a:blip r:embed="rId3"/>
          <a:srcRect b="8467"/>
          <a:stretch/>
        </p:blipFill>
        <p:spPr>
          <a:xfrm>
            <a:off x="8335884" y="4418975"/>
            <a:ext cx="2005019" cy="1644509"/>
          </a:xfrm>
          <a:prstGeom prst="rect">
            <a:avLst/>
          </a:prstGeom>
        </p:spPr>
      </p:pic>
      <p:sp>
        <p:nvSpPr>
          <p:cNvPr id="5" name="Textfeld 4">
            <a:extLst>
              <a:ext uri="{FF2B5EF4-FFF2-40B4-BE49-F238E27FC236}">
                <a16:creationId xmlns:a16="http://schemas.microsoft.com/office/drawing/2014/main" id="{A3F1BF70-0D86-FFC0-695E-E7B25E807F4D}"/>
              </a:ext>
            </a:extLst>
          </p:cNvPr>
          <p:cNvSpPr txBox="1"/>
          <p:nvPr/>
        </p:nvSpPr>
        <p:spPr>
          <a:xfrm>
            <a:off x="9956216" y="5444920"/>
            <a:ext cx="1045479" cy="307777"/>
          </a:xfrm>
          <a:prstGeom prst="rect">
            <a:avLst/>
          </a:prstGeom>
          <a:noFill/>
          <a:ln>
            <a:solidFill>
              <a:schemeClr val="tx1">
                <a:lumMod val="50000"/>
                <a:lumOff val="50000"/>
              </a:schemeClr>
            </a:solidFill>
          </a:ln>
        </p:spPr>
        <p:txBody>
          <a:bodyPr wrap="none" rtlCol="0">
            <a:spAutoFit/>
          </a:bodyPr>
          <a:lstStyle/>
          <a:p>
            <a:r>
              <a:rPr lang="de-DE" sz="1400" dirty="0">
                <a:latin typeface="Be Vietnam" pitchFamily="2" charset="77"/>
              </a:rPr>
              <a:t>drei Vierer</a:t>
            </a:r>
          </a:p>
        </p:txBody>
      </p:sp>
      <p:sp>
        <p:nvSpPr>
          <p:cNvPr id="6" name="Textplatzhalter 2">
            <a:extLst>
              <a:ext uri="{FF2B5EF4-FFF2-40B4-BE49-F238E27FC236}">
                <a16:creationId xmlns:a16="http://schemas.microsoft.com/office/drawing/2014/main" id="{A015ABB0-0AF8-AB4B-3279-29A8163C3E45}"/>
              </a:ext>
            </a:extLst>
          </p:cNvPr>
          <p:cNvSpPr txBox="1">
            <a:spLocks/>
          </p:cNvSpPr>
          <p:nvPr/>
        </p:nvSpPr>
        <p:spPr>
          <a:xfrm>
            <a:off x="8951419" y="5938846"/>
            <a:ext cx="3322396" cy="445628"/>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dirty="0">
                <a:solidFill>
                  <a:schemeClr val="bg1">
                    <a:lumMod val="65000"/>
                  </a:schemeClr>
                </a:solidFill>
              </a:rPr>
              <a:t>(</a:t>
            </a:r>
            <a:r>
              <a:rPr lang="de-DE" sz="1050" dirty="0" err="1">
                <a:solidFill>
                  <a:schemeClr val="bg1">
                    <a:lumMod val="65000"/>
                  </a:schemeClr>
                </a:solidFill>
              </a:rPr>
              <a:t>SchuMaS</a:t>
            </a:r>
            <a:r>
              <a:rPr lang="de-DE" sz="1050" dirty="0">
                <a:solidFill>
                  <a:schemeClr val="bg1">
                    <a:lumMod val="65000"/>
                  </a:schemeClr>
                </a:solidFill>
              </a:rPr>
              <a:t>-Team https://</a:t>
            </a:r>
            <a:r>
              <a:rPr lang="de-DE" sz="1050" dirty="0" err="1">
                <a:solidFill>
                  <a:schemeClr val="bg1">
                    <a:lumMod val="65000"/>
                  </a:schemeClr>
                </a:solidFill>
              </a:rPr>
              <a:t>pikas.dzlm.de</a:t>
            </a:r>
            <a:r>
              <a:rPr lang="de-DE" sz="1050" dirty="0">
                <a:solidFill>
                  <a:schemeClr val="bg1">
                    <a:lumMod val="65000"/>
                  </a:schemeClr>
                </a:solidFill>
              </a:rPr>
              <a:t>/</a:t>
            </a:r>
            <a:r>
              <a:rPr lang="de-DE" sz="1050" dirty="0" err="1">
                <a:solidFill>
                  <a:schemeClr val="bg1">
                    <a:lumMod val="65000"/>
                  </a:schemeClr>
                </a:solidFill>
              </a:rPr>
              <a:t>node</a:t>
            </a:r>
            <a:r>
              <a:rPr lang="de-DE" sz="1050" dirty="0">
                <a:solidFill>
                  <a:schemeClr val="bg1">
                    <a:lumMod val="65000"/>
                  </a:schemeClr>
                </a:solidFill>
              </a:rPr>
              <a:t>/1814)</a:t>
            </a:r>
            <a:endParaRPr lang="de-DE" sz="1050" kern="0" dirty="0">
              <a:solidFill>
                <a:schemeClr val="bg1">
                  <a:lumMod val="65000"/>
                </a:schemeClr>
              </a:solidFill>
            </a:endParaRPr>
          </a:p>
          <a:p>
            <a:endParaRPr lang="de-DE" sz="1050" dirty="0">
              <a:solidFill>
                <a:schemeClr val="bg1">
                  <a:lumMod val="65000"/>
                </a:schemeClr>
              </a:solidFill>
            </a:endParaRPr>
          </a:p>
        </p:txBody>
      </p:sp>
    </p:spTree>
    <p:extLst>
      <p:ext uri="{BB962C8B-B14F-4D97-AF65-F5344CB8AC3E}">
        <p14:creationId xmlns:p14="http://schemas.microsoft.com/office/powerpoint/2010/main" val="241962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ED991686-4806-C94C-A30F-0733DDAC8C26}"/>
              </a:ext>
            </a:extLst>
          </p:cNvPr>
          <p:cNvSpPr>
            <a:spLocks noGrp="1"/>
          </p:cNvSpPr>
          <p:nvPr>
            <p:ph type="title"/>
          </p:nvPr>
        </p:nvSpPr>
        <p:spPr/>
        <p:txBody>
          <a:bodyPr>
            <a:normAutofit/>
          </a:bodyPr>
          <a:lstStyle/>
          <a:p>
            <a:r>
              <a:rPr lang="de-DE" sz="2400" dirty="0">
                <a:solidFill>
                  <a:srgbClr val="327A86"/>
                </a:solidFill>
                <a:ea typeface="ＭＳ Ｐゴシック" charset="-128"/>
              </a:rPr>
              <a:t>Ebene 1: </a:t>
            </a:r>
            <a:r>
              <a:rPr lang="de-DE" sz="2400" dirty="0">
                <a:solidFill>
                  <a:prstClr val="black"/>
                </a:solidFill>
                <a:ea typeface="ＭＳ Ｐゴシック" charset="-128"/>
              </a:rPr>
              <a:t>Verständnis für „mal“ erzeugen</a:t>
            </a:r>
            <a:endParaRPr lang="de-DE" sz="2400" dirty="0">
              <a:solidFill>
                <a:schemeClr val="tx2"/>
              </a:solidFill>
            </a:endParaRPr>
          </a:p>
        </p:txBody>
      </p:sp>
      <p:pic>
        <p:nvPicPr>
          <p:cNvPr id="15" name="Grafik 14">
            <a:extLst>
              <a:ext uri="{FF2B5EF4-FFF2-40B4-BE49-F238E27FC236}">
                <a16:creationId xmlns:a16="http://schemas.microsoft.com/office/drawing/2014/main" id="{F7257A4F-4A0B-2E44-CE84-EB052CBC5601}"/>
              </a:ext>
            </a:extLst>
          </p:cNvPr>
          <p:cNvPicPr>
            <a:picLocks noChangeAspect="1"/>
          </p:cNvPicPr>
          <p:nvPr/>
        </p:nvPicPr>
        <p:blipFill rotWithShape="1">
          <a:blip r:embed="rId3"/>
          <a:srcRect l="-1" t="48237" r="61317"/>
          <a:stretch/>
        </p:blipFill>
        <p:spPr>
          <a:xfrm>
            <a:off x="6240448" y="2568756"/>
            <a:ext cx="1393761" cy="1114900"/>
          </a:xfrm>
          <a:prstGeom prst="rect">
            <a:avLst/>
          </a:prstGeom>
        </p:spPr>
      </p:pic>
      <p:sp>
        <p:nvSpPr>
          <p:cNvPr id="25" name="Textfeld 24">
            <a:extLst>
              <a:ext uri="{FF2B5EF4-FFF2-40B4-BE49-F238E27FC236}">
                <a16:creationId xmlns:a16="http://schemas.microsoft.com/office/drawing/2014/main" id="{91A5ED22-5276-F9A5-62CA-7432BDD7853C}"/>
              </a:ext>
            </a:extLst>
          </p:cNvPr>
          <p:cNvSpPr txBox="1"/>
          <p:nvPr/>
        </p:nvSpPr>
        <p:spPr>
          <a:xfrm>
            <a:off x="7903955" y="2912791"/>
            <a:ext cx="2428870" cy="369332"/>
          </a:xfrm>
          <a:prstGeom prst="rect">
            <a:avLst/>
          </a:prstGeom>
          <a:noFill/>
        </p:spPr>
        <p:txBody>
          <a:bodyPr wrap="none" rtlCol="0">
            <a:spAutoFit/>
          </a:bodyPr>
          <a:lstStyle/>
          <a:p>
            <a:pPr marL="342900" indent="-342900">
              <a:spcBef>
                <a:spcPts val="400"/>
              </a:spcBef>
            </a:pPr>
            <a:r>
              <a:rPr lang="de-DE" b="1" dirty="0">
                <a:latin typeface="Arial" panose="020B0604020202020204" pitchFamily="34" charset="0"/>
                <a:cs typeface="Arial" panose="020B0604020202020204" pitchFamily="34" charset="0"/>
              </a:rPr>
              <a:t>durch Konventionen</a:t>
            </a:r>
          </a:p>
        </p:txBody>
      </p:sp>
      <p:pic>
        <p:nvPicPr>
          <p:cNvPr id="23" name="Grafik 22">
            <a:extLst>
              <a:ext uri="{FF2B5EF4-FFF2-40B4-BE49-F238E27FC236}">
                <a16:creationId xmlns:a16="http://schemas.microsoft.com/office/drawing/2014/main" id="{56E8E823-28FD-6E32-06F3-36FF49773336}"/>
              </a:ext>
            </a:extLst>
          </p:cNvPr>
          <p:cNvPicPr>
            <a:picLocks noChangeAspect="1"/>
          </p:cNvPicPr>
          <p:nvPr/>
        </p:nvPicPr>
        <p:blipFill>
          <a:blip r:embed="rId4"/>
          <a:stretch>
            <a:fillRect/>
          </a:stretch>
        </p:blipFill>
        <p:spPr>
          <a:xfrm>
            <a:off x="6120623" y="3779377"/>
            <a:ext cx="3398528" cy="2131107"/>
          </a:xfrm>
          <a:prstGeom prst="rect">
            <a:avLst/>
          </a:prstGeom>
        </p:spPr>
      </p:pic>
      <p:sp>
        <p:nvSpPr>
          <p:cNvPr id="27" name="Textfeld 26">
            <a:extLst>
              <a:ext uri="{FF2B5EF4-FFF2-40B4-BE49-F238E27FC236}">
                <a16:creationId xmlns:a16="http://schemas.microsoft.com/office/drawing/2014/main" id="{D06CA4AC-3FAE-C9F6-8EEB-0228668DCCF1}"/>
              </a:ext>
            </a:extLst>
          </p:cNvPr>
          <p:cNvSpPr txBox="1"/>
          <p:nvPr/>
        </p:nvSpPr>
        <p:spPr>
          <a:xfrm>
            <a:off x="10101580" y="4897394"/>
            <a:ext cx="1954381" cy="369332"/>
          </a:xfrm>
          <a:prstGeom prst="rect">
            <a:avLst/>
          </a:prstGeom>
          <a:noFill/>
        </p:spPr>
        <p:txBody>
          <a:bodyPr wrap="none" rtlCol="0">
            <a:spAutoFit/>
          </a:bodyPr>
          <a:lstStyle/>
          <a:p>
            <a:pPr marL="342900" indent="-342900">
              <a:spcBef>
                <a:spcPts val="400"/>
              </a:spcBef>
            </a:pPr>
            <a:r>
              <a:rPr lang="de-DE" b="1" dirty="0">
                <a:latin typeface="Arial" panose="020B0604020202020204" pitchFamily="34" charset="0"/>
                <a:cs typeface="Arial" panose="020B0604020202020204" pitchFamily="34" charset="0"/>
              </a:rPr>
              <a:t>am Zahlenstrahl</a:t>
            </a:r>
            <a:endParaRPr lang="de-DE" sz="1800" b="1" dirty="0">
              <a:latin typeface="Arial" panose="020B0604020202020204" pitchFamily="34" charset="0"/>
              <a:cs typeface="Arial" panose="020B0604020202020204" pitchFamily="34" charset="0"/>
            </a:endParaRPr>
          </a:p>
        </p:txBody>
      </p:sp>
      <p:cxnSp>
        <p:nvCxnSpPr>
          <p:cNvPr id="36" name="Gerade Verbindung 35">
            <a:extLst>
              <a:ext uri="{FF2B5EF4-FFF2-40B4-BE49-F238E27FC236}">
                <a16:creationId xmlns:a16="http://schemas.microsoft.com/office/drawing/2014/main" id="{3E79CBB9-D58E-95FE-7153-BD9F71AFEF08}"/>
              </a:ext>
            </a:extLst>
          </p:cNvPr>
          <p:cNvCxnSpPr>
            <a:cxnSpLocks/>
          </p:cNvCxnSpPr>
          <p:nvPr/>
        </p:nvCxnSpPr>
        <p:spPr bwMode="auto">
          <a:xfrm>
            <a:off x="6096000" y="1162715"/>
            <a:ext cx="0" cy="4932000"/>
          </a:xfrm>
          <a:prstGeom prst="line">
            <a:avLst/>
          </a:prstGeom>
          <a:solidFill>
            <a:schemeClr val="accent1"/>
          </a:solidFill>
          <a:ln w="19050" cap="flat" cmpd="sng" algn="ctr">
            <a:solidFill>
              <a:schemeClr val="tx2">
                <a:lumMod val="40000"/>
                <a:lumOff val="60000"/>
              </a:schemeClr>
            </a:solidFill>
            <a:prstDash val="solid"/>
            <a:round/>
            <a:headEnd type="none" w="med" len="med"/>
            <a:tailEnd type="none" w="med" len="med"/>
          </a:ln>
          <a:effectLst/>
        </p:spPr>
      </p:cxnSp>
      <p:cxnSp>
        <p:nvCxnSpPr>
          <p:cNvPr id="37" name="Gerade Verbindung 36">
            <a:extLst>
              <a:ext uri="{FF2B5EF4-FFF2-40B4-BE49-F238E27FC236}">
                <a16:creationId xmlns:a16="http://schemas.microsoft.com/office/drawing/2014/main" id="{1A3E53F8-D67A-5E9D-7A40-2BF747A1D677}"/>
              </a:ext>
            </a:extLst>
          </p:cNvPr>
          <p:cNvCxnSpPr>
            <a:cxnSpLocks/>
          </p:cNvCxnSpPr>
          <p:nvPr/>
        </p:nvCxnSpPr>
        <p:spPr bwMode="auto">
          <a:xfrm>
            <a:off x="198430" y="3733802"/>
            <a:ext cx="11810331" cy="0"/>
          </a:xfrm>
          <a:prstGeom prst="line">
            <a:avLst/>
          </a:prstGeom>
          <a:solidFill>
            <a:schemeClr val="accent1"/>
          </a:solidFill>
          <a:ln w="19050" cap="flat" cmpd="sng" algn="ctr">
            <a:solidFill>
              <a:schemeClr val="tx2">
                <a:lumMod val="40000"/>
                <a:lumOff val="60000"/>
              </a:schemeClr>
            </a:solidFill>
            <a:prstDash val="solid"/>
            <a:round/>
            <a:headEnd type="none" w="med" len="med"/>
            <a:tailEnd type="none" w="med" len="med"/>
          </a:ln>
          <a:effectLst/>
        </p:spPr>
      </p:cxnSp>
      <p:sp>
        <p:nvSpPr>
          <p:cNvPr id="3" name="Textfeld 2">
            <a:extLst>
              <a:ext uri="{FF2B5EF4-FFF2-40B4-BE49-F238E27FC236}">
                <a16:creationId xmlns:a16="http://schemas.microsoft.com/office/drawing/2014/main" id="{D6BC3715-8005-ABFA-D7C0-2E6001CA6B40}"/>
              </a:ext>
            </a:extLst>
          </p:cNvPr>
          <p:cNvSpPr txBox="1"/>
          <p:nvPr/>
        </p:nvSpPr>
        <p:spPr>
          <a:xfrm>
            <a:off x="3143571" y="2904019"/>
            <a:ext cx="2740879" cy="369332"/>
          </a:xfrm>
          <a:prstGeom prst="rect">
            <a:avLst/>
          </a:prstGeom>
          <a:noFill/>
        </p:spPr>
        <p:txBody>
          <a:bodyPr wrap="none" rtlCol="0">
            <a:spAutoFit/>
          </a:bodyPr>
          <a:lstStyle/>
          <a:p>
            <a:pPr marL="342900" indent="-342900">
              <a:spcBef>
                <a:spcPts val="400"/>
              </a:spcBef>
            </a:pPr>
            <a:r>
              <a:rPr lang="de-DE" b="1" dirty="0">
                <a:latin typeface="Arial" panose="020B0604020202020204" pitchFamily="34" charset="0"/>
                <a:cs typeface="Arial" panose="020B0604020202020204" pitchFamily="34" charset="0"/>
              </a:rPr>
              <a:t>ü</a:t>
            </a:r>
            <a:r>
              <a:rPr lang="de-DE" sz="1800" b="1" dirty="0">
                <a:latin typeface="Arial" panose="020B0604020202020204" pitchFamily="34" charset="0"/>
                <a:cs typeface="Arial" panose="020B0604020202020204" pitchFamily="34" charset="0"/>
              </a:rPr>
              <a:t>ber Alltagssituationen</a:t>
            </a:r>
          </a:p>
        </p:txBody>
      </p:sp>
      <p:pic>
        <p:nvPicPr>
          <p:cNvPr id="16" name="Grafik 15">
            <a:extLst>
              <a:ext uri="{FF2B5EF4-FFF2-40B4-BE49-F238E27FC236}">
                <a16:creationId xmlns:a16="http://schemas.microsoft.com/office/drawing/2014/main" id="{0385A132-AFAC-FF43-0054-6B18FADCE039}"/>
              </a:ext>
            </a:extLst>
          </p:cNvPr>
          <p:cNvPicPr>
            <a:picLocks noChangeAspect="1"/>
          </p:cNvPicPr>
          <p:nvPr/>
        </p:nvPicPr>
        <p:blipFill>
          <a:blip r:embed="rId5"/>
          <a:stretch>
            <a:fillRect/>
          </a:stretch>
        </p:blipFill>
        <p:spPr>
          <a:xfrm>
            <a:off x="9187100" y="1090170"/>
            <a:ext cx="2892720" cy="1644517"/>
          </a:xfrm>
          <a:prstGeom prst="rect">
            <a:avLst/>
          </a:prstGeom>
          <a:ln>
            <a:solidFill>
              <a:schemeClr val="bg1">
                <a:lumMod val="65000"/>
              </a:schemeClr>
            </a:solidFill>
          </a:ln>
        </p:spPr>
      </p:pic>
      <p:pic>
        <p:nvPicPr>
          <p:cNvPr id="18" name="Grafik 17">
            <a:extLst>
              <a:ext uri="{FF2B5EF4-FFF2-40B4-BE49-F238E27FC236}">
                <a16:creationId xmlns:a16="http://schemas.microsoft.com/office/drawing/2014/main" id="{3B23006B-CAA9-6C0F-421A-F40A3F8D7841}"/>
              </a:ext>
            </a:extLst>
          </p:cNvPr>
          <p:cNvPicPr>
            <a:picLocks noChangeAspect="1"/>
          </p:cNvPicPr>
          <p:nvPr/>
        </p:nvPicPr>
        <p:blipFill>
          <a:blip r:embed="rId6"/>
          <a:stretch>
            <a:fillRect/>
          </a:stretch>
        </p:blipFill>
        <p:spPr>
          <a:xfrm>
            <a:off x="6606544" y="1241457"/>
            <a:ext cx="2294430" cy="1304388"/>
          </a:xfrm>
          <a:prstGeom prst="rect">
            <a:avLst/>
          </a:prstGeom>
          <a:ln>
            <a:solidFill>
              <a:schemeClr val="bg1">
                <a:lumMod val="65000"/>
              </a:schemeClr>
            </a:solidFill>
          </a:ln>
        </p:spPr>
      </p:pic>
      <p:sp>
        <p:nvSpPr>
          <p:cNvPr id="19" name="Abgerundete rechteckige Legende 18">
            <a:extLst>
              <a:ext uri="{FF2B5EF4-FFF2-40B4-BE49-F238E27FC236}">
                <a16:creationId xmlns:a16="http://schemas.microsoft.com/office/drawing/2014/main" id="{E59AD198-A2AD-1A64-B636-9F5EFA117D38}"/>
              </a:ext>
            </a:extLst>
          </p:cNvPr>
          <p:cNvSpPr/>
          <p:nvPr/>
        </p:nvSpPr>
        <p:spPr bwMode="auto">
          <a:xfrm>
            <a:off x="6190421" y="1303327"/>
            <a:ext cx="1046406" cy="839485"/>
          </a:xfrm>
          <a:prstGeom prst="wedgeRoundRectCallout">
            <a:avLst>
              <a:gd name="adj1" fmla="val 60317"/>
              <a:gd name="adj2" fmla="val -74275"/>
              <a:gd name="adj3" fmla="val 16667"/>
            </a:avLst>
          </a:prstGeom>
          <a:solidFill>
            <a:srgbClr val="9FD4DC"/>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000" b="0" i="0" u="none" strike="noStrike" cap="none" normalizeH="0" baseline="0" dirty="0">
                <a:ln>
                  <a:noFill/>
                </a:ln>
                <a:solidFill>
                  <a:schemeClr val="tx1"/>
                </a:solidFill>
                <a:effectLst/>
              </a:rPr>
              <a:t>3 Körbe mit jeweils 2 Äpfeln. Also 3 Zweier und 3·2.</a:t>
            </a:r>
          </a:p>
        </p:txBody>
      </p:sp>
      <p:sp>
        <p:nvSpPr>
          <p:cNvPr id="20" name="Abgerundete rechteckige Legende 19">
            <a:extLst>
              <a:ext uri="{FF2B5EF4-FFF2-40B4-BE49-F238E27FC236}">
                <a16:creationId xmlns:a16="http://schemas.microsoft.com/office/drawing/2014/main" id="{E1C2F1DB-389F-C75A-66BE-937D2C3EF844}"/>
              </a:ext>
            </a:extLst>
          </p:cNvPr>
          <p:cNvSpPr/>
          <p:nvPr/>
        </p:nvSpPr>
        <p:spPr bwMode="auto">
          <a:xfrm>
            <a:off x="9112164" y="1390276"/>
            <a:ext cx="1046406" cy="754528"/>
          </a:xfrm>
          <a:prstGeom prst="wedgeRoundRectCallout">
            <a:avLst>
              <a:gd name="adj1" fmla="val -49863"/>
              <a:gd name="adj2" fmla="val -90142"/>
              <a:gd name="adj3" fmla="val 16667"/>
            </a:avLst>
          </a:prstGeom>
          <a:solidFill>
            <a:srgbClr val="9FD4DC"/>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000" b="0" i="0" u="none" strike="noStrike" cap="none" normalizeH="0" baseline="0" dirty="0">
                <a:ln>
                  <a:noFill/>
                </a:ln>
                <a:solidFill>
                  <a:schemeClr val="tx1"/>
                </a:solidFill>
                <a:effectLst/>
              </a:rPr>
              <a:t>2 Gruppe mit jeweils 3</a:t>
            </a:r>
            <a:r>
              <a:rPr lang="de-DE" sz="1000" dirty="0"/>
              <a:t> </a:t>
            </a:r>
            <a:r>
              <a:rPr kumimoji="0" lang="de-DE" sz="1000" b="0" i="0" u="none" strike="noStrike" cap="none" normalizeH="0" baseline="0" dirty="0">
                <a:ln>
                  <a:noFill/>
                </a:ln>
                <a:solidFill>
                  <a:schemeClr val="tx1"/>
                </a:solidFill>
                <a:effectLst/>
              </a:rPr>
              <a:t>Äpfeln. Also 2 Dreier und 2·3.</a:t>
            </a:r>
          </a:p>
        </p:txBody>
      </p:sp>
      <p:pic>
        <p:nvPicPr>
          <p:cNvPr id="22" name="Grafik 21">
            <a:extLst>
              <a:ext uri="{FF2B5EF4-FFF2-40B4-BE49-F238E27FC236}">
                <a16:creationId xmlns:a16="http://schemas.microsoft.com/office/drawing/2014/main" id="{33FB50C0-0209-2666-473D-0F1BBE1B2B67}"/>
              </a:ext>
            </a:extLst>
          </p:cNvPr>
          <p:cNvPicPr>
            <a:picLocks noChangeAspect="1"/>
          </p:cNvPicPr>
          <p:nvPr/>
        </p:nvPicPr>
        <p:blipFill rotWithShape="1">
          <a:blip r:embed="rId3"/>
          <a:srcRect l="56026" t="48237" r="257"/>
          <a:stretch/>
        </p:blipFill>
        <p:spPr>
          <a:xfrm>
            <a:off x="10449177" y="2624649"/>
            <a:ext cx="1559584" cy="1103938"/>
          </a:xfrm>
          <a:prstGeom prst="rect">
            <a:avLst/>
          </a:prstGeom>
        </p:spPr>
      </p:pic>
      <p:pic>
        <p:nvPicPr>
          <p:cNvPr id="30" name="Grafik 29">
            <a:extLst>
              <a:ext uri="{FF2B5EF4-FFF2-40B4-BE49-F238E27FC236}">
                <a16:creationId xmlns:a16="http://schemas.microsoft.com/office/drawing/2014/main" id="{832E3C0F-D07F-52C6-0FBC-CF3D8C164792}"/>
              </a:ext>
            </a:extLst>
          </p:cNvPr>
          <p:cNvPicPr>
            <a:picLocks noChangeAspect="1"/>
          </p:cNvPicPr>
          <p:nvPr/>
        </p:nvPicPr>
        <p:blipFill>
          <a:blip r:embed="rId7"/>
          <a:stretch>
            <a:fillRect/>
          </a:stretch>
        </p:blipFill>
        <p:spPr>
          <a:xfrm>
            <a:off x="3569007" y="3930273"/>
            <a:ext cx="2078681" cy="1870317"/>
          </a:xfrm>
          <a:prstGeom prst="rect">
            <a:avLst/>
          </a:prstGeom>
        </p:spPr>
      </p:pic>
      <p:pic>
        <p:nvPicPr>
          <p:cNvPr id="35" name="Grafik 34">
            <a:extLst>
              <a:ext uri="{FF2B5EF4-FFF2-40B4-BE49-F238E27FC236}">
                <a16:creationId xmlns:a16="http://schemas.microsoft.com/office/drawing/2014/main" id="{4532BEBC-6DEC-79A4-1FE4-84178B64489F}"/>
              </a:ext>
            </a:extLst>
          </p:cNvPr>
          <p:cNvPicPr>
            <a:picLocks noChangeAspect="1"/>
          </p:cNvPicPr>
          <p:nvPr/>
        </p:nvPicPr>
        <p:blipFill>
          <a:blip r:embed="rId8"/>
          <a:stretch>
            <a:fillRect/>
          </a:stretch>
        </p:blipFill>
        <p:spPr>
          <a:xfrm>
            <a:off x="342229" y="4440040"/>
            <a:ext cx="3017582" cy="1672983"/>
          </a:xfrm>
          <a:prstGeom prst="rect">
            <a:avLst/>
          </a:prstGeom>
        </p:spPr>
      </p:pic>
      <p:sp>
        <p:nvSpPr>
          <p:cNvPr id="38" name="Abgerundete rechteckige Legende 37">
            <a:extLst>
              <a:ext uri="{FF2B5EF4-FFF2-40B4-BE49-F238E27FC236}">
                <a16:creationId xmlns:a16="http://schemas.microsoft.com/office/drawing/2014/main" id="{8910F0FB-0495-A714-1CAF-99BE1DDD2C42}"/>
              </a:ext>
            </a:extLst>
          </p:cNvPr>
          <p:cNvSpPr/>
          <p:nvPr/>
        </p:nvSpPr>
        <p:spPr bwMode="auto">
          <a:xfrm>
            <a:off x="231400" y="3977090"/>
            <a:ext cx="1429377" cy="634246"/>
          </a:xfrm>
          <a:prstGeom prst="wedgeRoundRectCallout">
            <a:avLst>
              <a:gd name="adj1" fmla="val -12926"/>
              <a:gd name="adj2" fmla="val 143027"/>
              <a:gd name="adj3" fmla="val 16667"/>
            </a:avLst>
          </a:prstGeom>
          <a:solidFill>
            <a:srgbClr val="9FD4DC"/>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000" b="0" i="0" u="none" strike="noStrike" cap="none" normalizeH="0" baseline="0" dirty="0">
                <a:ln>
                  <a:noFill/>
                </a:ln>
                <a:solidFill>
                  <a:schemeClr val="tx1"/>
                </a:solidFill>
                <a:effectLst/>
              </a:rPr>
              <a:t>Es sind 8 Dreier markiert. Die passende Malaufgabe ist also 8·3.</a:t>
            </a:r>
          </a:p>
        </p:txBody>
      </p:sp>
      <p:sp>
        <p:nvSpPr>
          <p:cNvPr id="39" name="Textfeld 38">
            <a:extLst>
              <a:ext uri="{FF2B5EF4-FFF2-40B4-BE49-F238E27FC236}">
                <a16:creationId xmlns:a16="http://schemas.microsoft.com/office/drawing/2014/main" id="{DA34B47A-B8D5-8A8B-2B74-D07456359B4F}"/>
              </a:ext>
            </a:extLst>
          </p:cNvPr>
          <p:cNvSpPr txBox="1"/>
          <p:nvPr/>
        </p:nvSpPr>
        <p:spPr>
          <a:xfrm>
            <a:off x="1869973" y="4130932"/>
            <a:ext cx="1762021" cy="369332"/>
          </a:xfrm>
          <a:prstGeom prst="rect">
            <a:avLst/>
          </a:prstGeom>
          <a:noFill/>
        </p:spPr>
        <p:txBody>
          <a:bodyPr wrap="none" rtlCol="0">
            <a:spAutoFit/>
          </a:bodyPr>
          <a:lstStyle/>
          <a:p>
            <a:pPr marL="342900" indent="-342900">
              <a:spcBef>
                <a:spcPts val="400"/>
              </a:spcBef>
            </a:pPr>
            <a:r>
              <a:rPr lang="de-DE" b="1" dirty="0">
                <a:latin typeface="Arial" panose="020B0604020202020204" pitchFamily="34" charset="0"/>
                <a:cs typeface="Arial" panose="020B0604020202020204" pitchFamily="34" charset="0"/>
              </a:rPr>
              <a:t>am Punktebild</a:t>
            </a:r>
            <a:endParaRPr lang="de-DE" sz="1800" b="1" dirty="0">
              <a:latin typeface="Arial" panose="020B0604020202020204" pitchFamily="34" charset="0"/>
              <a:cs typeface="Arial" panose="020B0604020202020204" pitchFamily="34" charset="0"/>
            </a:endParaRPr>
          </a:p>
        </p:txBody>
      </p:sp>
      <p:pic>
        <p:nvPicPr>
          <p:cNvPr id="44" name="Grafik 43">
            <a:extLst>
              <a:ext uri="{FF2B5EF4-FFF2-40B4-BE49-F238E27FC236}">
                <a16:creationId xmlns:a16="http://schemas.microsoft.com/office/drawing/2014/main" id="{5062BE2A-CDF9-AFE8-DAC3-2DA3565D3D0B}"/>
              </a:ext>
            </a:extLst>
          </p:cNvPr>
          <p:cNvPicPr>
            <a:picLocks noChangeAspect="1"/>
          </p:cNvPicPr>
          <p:nvPr/>
        </p:nvPicPr>
        <p:blipFill>
          <a:blip r:embed="rId9"/>
          <a:stretch>
            <a:fillRect/>
          </a:stretch>
        </p:blipFill>
        <p:spPr>
          <a:xfrm>
            <a:off x="532925" y="1090688"/>
            <a:ext cx="1326251" cy="879656"/>
          </a:xfrm>
          <a:prstGeom prst="rect">
            <a:avLst/>
          </a:prstGeom>
        </p:spPr>
      </p:pic>
      <p:sp>
        <p:nvSpPr>
          <p:cNvPr id="40" name="Abgerundete rechteckige Legende 39">
            <a:extLst>
              <a:ext uri="{FF2B5EF4-FFF2-40B4-BE49-F238E27FC236}">
                <a16:creationId xmlns:a16="http://schemas.microsoft.com/office/drawing/2014/main" id="{5F9A44FA-CD05-8CBD-1E73-632DD2052FE5}"/>
              </a:ext>
            </a:extLst>
          </p:cNvPr>
          <p:cNvSpPr/>
          <p:nvPr/>
        </p:nvSpPr>
        <p:spPr bwMode="auto">
          <a:xfrm>
            <a:off x="4579145" y="5508454"/>
            <a:ext cx="1429377" cy="634246"/>
          </a:xfrm>
          <a:prstGeom prst="wedgeRoundRectCallout">
            <a:avLst>
              <a:gd name="adj1" fmla="val 30742"/>
              <a:gd name="adj2" fmla="val -119405"/>
              <a:gd name="adj3" fmla="val 16667"/>
            </a:avLst>
          </a:prstGeom>
          <a:solidFill>
            <a:srgbClr val="9FD4DC"/>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000" b="0" i="0" u="none" strike="noStrike" cap="none" normalizeH="0" baseline="0" dirty="0">
                <a:ln>
                  <a:noFill/>
                </a:ln>
                <a:solidFill>
                  <a:schemeClr val="tx1"/>
                </a:solidFill>
                <a:effectLst/>
              </a:rPr>
              <a:t>Das Punktefeld besteht aus 5 Achterreihen. Also 5·8.</a:t>
            </a:r>
          </a:p>
        </p:txBody>
      </p:sp>
      <p:pic>
        <p:nvPicPr>
          <p:cNvPr id="42" name="Grafik 41">
            <a:extLst>
              <a:ext uri="{FF2B5EF4-FFF2-40B4-BE49-F238E27FC236}">
                <a16:creationId xmlns:a16="http://schemas.microsoft.com/office/drawing/2014/main" id="{3598EDAA-4468-5A2C-F052-A8C0D7946CCB}"/>
              </a:ext>
            </a:extLst>
          </p:cNvPr>
          <p:cNvPicPr>
            <a:picLocks noChangeAspect="1"/>
          </p:cNvPicPr>
          <p:nvPr/>
        </p:nvPicPr>
        <p:blipFill>
          <a:blip r:embed="rId10"/>
          <a:stretch>
            <a:fillRect/>
          </a:stretch>
        </p:blipFill>
        <p:spPr>
          <a:xfrm>
            <a:off x="348147" y="2150901"/>
            <a:ext cx="1876391" cy="1244545"/>
          </a:xfrm>
          <a:prstGeom prst="rect">
            <a:avLst/>
          </a:prstGeom>
        </p:spPr>
      </p:pic>
      <p:pic>
        <p:nvPicPr>
          <p:cNvPr id="13" name="Grafik 12">
            <a:extLst>
              <a:ext uri="{FF2B5EF4-FFF2-40B4-BE49-F238E27FC236}">
                <a16:creationId xmlns:a16="http://schemas.microsoft.com/office/drawing/2014/main" id="{59D68707-E268-30D1-FEAD-44C861AACCD1}"/>
              </a:ext>
            </a:extLst>
          </p:cNvPr>
          <p:cNvPicPr>
            <a:picLocks noChangeAspect="1"/>
          </p:cNvPicPr>
          <p:nvPr/>
        </p:nvPicPr>
        <p:blipFill rotWithShape="1">
          <a:blip r:embed="rId11"/>
          <a:srcRect t="26954"/>
          <a:stretch/>
        </p:blipFill>
        <p:spPr>
          <a:xfrm>
            <a:off x="1813792" y="1183908"/>
            <a:ext cx="4069610" cy="1569955"/>
          </a:xfrm>
          <a:prstGeom prst="rect">
            <a:avLst/>
          </a:prstGeom>
        </p:spPr>
      </p:pic>
      <p:sp>
        <p:nvSpPr>
          <p:cNvPr id="2" name="Textfeld 1">
            <a:extLst>
              <a:ext uri="{FF2B5EF4-FFF2-40B4-BE49-F238E27FC236}">
                <a16:creationId xmlns:a16="http://schemas.microsoft.com/office/drawing/2014/main" id="{CBEE46AB-862E-047A-2EAC-DEDE708A5607}"/>
              </a:ext>
            </a:extLst>
          </p:cNvPr>
          <p:cNvSpPr txBox="1"/>
          <p:nvPr/>
        </p:nvSpPr>
        <p:spPr>
          <a:xfrm>
            <a:off x="7891255" y="5854474"/>
            <a:ext cx="4288045" cy="415498"/>
          </a:xfrm>
          <a:prstGeom prst="rect">
            <a:avLst/>
          </a:prstGeom>
          <a:noFill/>
        </p:spPr>
        <p:txBody>
          <a:bodyPr wrap="square" rtlCol="0">
            <a:spAutoFit/>
          </a:bodyPr>
          <a:lstStyle/>
          <a:p>
            <a:pPr algn="r"/>
            <a:r>
              <a:rPr lang="de-DE" sz="1050" dirty="0">
                <a:solidFill>
                  <a:schemeClr val="bg1">
                    <a:lumMod val="65000"/>
                  </a:schemeClr>
                </a:solidFill>
                <a:latin typeface="Arial" panose="020B0604020202020204" pitchFamily="34" charset="0"/>
                <a:cs typeface="Arial" panose="020B0604020202020204" pitchFamily="34" charset="0"/>
              </a:rPr>
              <a:t>(</a:t>
            </a:r>
            <a:r>
              <a:rPr lang="de-DE" sz="1050" dirty="0" err="1">
                <a:solidFill>
                  <a:schemeClr val="bg1">
                    <a:lumMod val="65000"/>
                  </a:schemeClr>
                </a:solidFill>
                <a:latin typeface="Arial" panose="020B0604020202020204" pitchFamily="34" charset="0"/>
                <a:cs typeface="Arial" panose="020B0604020202020204" pitchFamily="34" charset="0"/>
              </a:rPr>
              <a:t>SchuMaS</a:t>
            </a:r>
            <a:r>
              <a:rPr lang="de-DE" sz="1050" dirty="0">
                <a:solidFill>
                  <a:schemeClr val="bg1">
                    <a:lumMod val="65000"/>
                  </a:schemeClr>
                </a:solidFill>
                <a:latin typeface="Arial" panose="020B0604020202020204" pitchFamily="34" charset="0"/>
                <a:cs typeface="Arial" panose="020B0604020202020204" pitchFamily="34" charset="0"/>
              </a:rPr>
              <a:t>-Team https://</a:t>
            </a:r>
            <a:r>
              <a:rPr lang="de-DE" sz="1050" dirty="0" err="1">
                <a:solidFill>
                  <a:schemeClr val="bg1">
                    <a:lumMod val="65000"/>
                  </a:schemeClr>
                </a:solidFill>
                <a:latin typeface="Arial" panose="020B0604020202020204" pitchFamily="34" charset="0"/>
                <a:cs typeface="Arial" panose="020B0604020202020204" pitchFamily="34" charset="0"/>
              </a:rPr>
              <a:t>pikas.dzlm.de</a:t>
            </a:r>
            <a:r>
              <a:rPr lang="de-DE" sz="1050" dirty="0">
                <a:solidFill>
                  <a:schemeClr val="bg1">
                    <a:lumMod val="65000"/>
                  </a:schemeClr>
                </a:solidFill>
                <a:latin typeface="Arial" panose="020B0604020202020204" pitchFamily="34" charset="0"/>
                <a:cs typeface="Arial" panose="020B0604020202020204" pitchFamily="34" charset="0"/>
              </a:rPr>
              <a:t>/</a:t>
            </a:r>
            <a:r>
              <a:rPr lang="de-DE" sz="1050" dirty="0" err="1">
                <a:solidFill>
                  <a:schemeClr val="bg1">
                    <a:lumMod val="65000"/>
                  </a:schemeClr>
                </a:solidFill>
                <a:latin typeface="Arial" panose="020B0604020202020204" pitchFamily="34" charset="0"/>
                <a:cs typeface="Arial" panose="020B0604020202020204" pitchFamily="34" charset="0"/>
              </a:rPr>
              <a:t>node</a:t>
            </a:r>
            <a:r>
              <a:rPr lang="de-DE" sz="1050" dirty="0">
                <a:solidFill>
                  <a:schemeClr val="bg1">
                    <a:lumMod val="65000"/>
                  </a:schemeClr>
                </a:solidFill>
                <a:latin typeface="Arial" panose="020B0604020202020204" pitchFamily="34" charset="0"/>
                <a:cs typeface="Arial" panose="020B0604020202020204" pitchFamily="34" charset="0"/>
              </a:rPr>
              <a:t>/1814; </a:t>
            </a:r>
          </a:p>
          <a:p>
            <a:pPr algn="r"/>
            <a:r>
              <a:rPr lang="de-DE" sz="1050" dirty="0">
                <a:solidFill>
                  <a:schemeClr val="bg1">
                    <a:lumMod val="65000"/>
                  </a:schemeClr>
                </a:solidFill>
                <a:latin typeface="Arial" panose="020B0604020202020204" pitchFamily="34" charset="0"/>
                <a:cs typeface="Arial" panose="020B0604020202020204" pitchFamily="34" charset="0"/>
              </a:rPr>
              <a:t>Abb.: https://app.divomath-nrw.de; https://mahiko.dzlm.de/node/122)</a:t>
            </a:r>
          </a:p>
        </p:txBody>
      </p:sp>
    </p:spTree>
    <p:extLst>
      <p:ext uri="{BB962C8B-B14F-4D97-AF65-F5344CB8AC3E}">
        <p14:creationId xmlns:p14="http://schemas.microsoft.com/office/powerpoint/2010/main" val="27123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B1441EF-100B-4349-9523-E6AE0F2802B7}"/>
              </a:ext>
            </a:extLst>
          </p:cNvPr>
          <p:cNvSpPr>
            <a:spLocks noGrp="1"/>
          </p:cNvSpPr>
          <p:nvPr>
            <p:ph type="title"/>
          </p:nvPr>
        </p:nvSpPr>
        <p:spPr/>
        <p:txBody>
          <a:bodyPr>
            <a:normAutofit/>
          </a:bodyPr>
          <a:lstStyle/>
          <a:p>
            <a:r>
              <a:rPr lang="de-DE" sz="2400" dirty="0">
                <a:solidFill>
                  <a:srgbClr val="327A86"/>
                </a:solidFill>
                <a:ea typeface="ＭＳ Ｐゴシック" charset="-128"/>
              </a:rPr>
              <a:t>Ebene 2: </a:t>
            </a:r>
            <a:r>
              <a:rPr lang="de-DE" sz="2400" dirty="0">
                <a:solidFill>
                  <a:schemeClr val="tx1"/>
                </a:solidFill>
              </a:rPr>
              <a:t>Einfache Aufgaben sichern</a:t>
            </a:r>
          </a:p>
        </p:txBody>
      </p:sp>
      <p:sp>
        <p:nvSpPr>
          <p:cNvPr id="5" name="Textfeld 4">
            <a:extLst>
              <a:ext uri="{FF2B5EF4-FFF2-40B4-BE49-F238E27FC236}">
                <a16:creationId xmlns:a16="http://schemas.microsoft.com/office/drawing/2014/main" id="{74452A22-F93A-0BF5-7265-27EB101E6597}"/>
              </a:ext>
            </a:extLst>
          </p:cNvPr>
          <p:cNvSpPr txBox="1"/>
          <p:nvPr/>
        </p:nvSpPr>
        <p:spPr>
          <a:xfrm>
            <a:off x="5837877" y="965840"/>
            <a:ext cx="5508000" cy="584775"/>
          </a:xfrm>
          <a:prstGeom prst="rect">
            <a:avLst/>
          </a:prstGeom>
          <a:solidFill>
            <a:srgbClr val="9ED4DC"/>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indent="-342900">
              <a:spcBef>
                <a:spcPts val="400"/>
              </a:spcBef>
            </a:pPr>
            <a:r>
              <a:rPr lang="de-DE" sz="1600" dirty="0">
                <a:latin typeface="Arial" panose="020B0604020202020204" pitchFamily="34" charset="0"/>
                <a:cs typeface="Arial" panose="020B0604020202020204" pitchFamily="34" charset="0"/>
              </a:rPr>
              <a:t>Um den Zusammenhang von Aufgaben zu erklären, hilft die Sprache der gleich großen Gruppen immens weiter. </a:t>
            </a:r>
          </a:p>
        </p:txBody>
      </p:sp>
      <p:sp>
        <p:nvSpPr>
          <p:cNvPr id="2" name="Textplatzhalter 2">
            <a:extLst>
              <a:ext uri="{FF2B5EF4-FFF2-40B4-BE49-F238E27FC236}">
                <a16:creationId xmlns:a16="http://schemas.microsoft.com/office/drawing/2014/main" id="{ED0B488E-09EA-DDE8-CAC7-FC3AA57EC987}"/>
              </a:ext>
            </a:extLst>
          </p:cNvPr>
          <p:cNvSpPr txBox="1">
            <a:spLocks/>
          </p:cNvSpPr>
          <p:nvPr/>
        </p:nvSpPr>
        <p:spPr>
          <a:xfrm>
            <a:off x="8978899" y="5910013"/>
            <a:ext cx="3213101" cy="445628"/>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0" dirty="0">
                <a:solidFill>
                  <a:schemeClr val="bg1">
                    <a:lumMod val="65000"/>
                  </a:schemeClr>
                </a:solidFill>
              </a:rPr>
              <a:t>(</a:t>
            </a:r>
            <a:r>
              <a:rPr lang="de-DE" sz="1050" dirty="0" err="1">
                <a:solidFill>
                  <a:schemeClr val="bg1">
                    <a:lumMod val="65000"/>
                  </a:schemeClr>
                </a:solidFill>
                <a:latin typeface="Arial" panose="020B0604020202020204" pitchFamily="34" charset="0"/>
                <a:cs typeface="Arial" panose="020B0604020202020204" pitchFamily="34" charset="0"/>
              </a:rPr>
              <a:t>SchuMaS</a:t>
            </a:r>
            <a:r>
              <a:rPr lang="de-DE" sz="1050" dirty="0">
                <a:solidFill>
                  <a:schemeClr val="bg1">
                    <a:lumMod val="65000"/>
                  </a:schemeClr>
                </a:solidFill>
                <a:latin typeface="Arial" panose="020B0604020202020204" pitchFamily="34" charset="0"/>
                <a:cs typeface="Arial" panose="020B0604020202020204" pitchFamily="34" charset="0"/>
              </a:rPr>
              <a:t>-Team https://</a:t>
            </a:r>
            <a:r>
              <a:rPr lang="de-DE" sz="1050" dirty="0" err="1">
                <a:solidFill>
                  <a:schemeClr val="bg1">
                    <a:lumMod val="65000"/>
                  </a:schemeClr>
                </a:solidFill>
                <a:latin typeface="Arial" panose="020B0604020202020204" pitchFamily="34" charset="0"/>
                <a:cs typeface="Arial" panose="020B0604020202020204" pitchFamily="34" charset="0"/>
              </a:rPr>
              <a:t>pikas.dzlm.de</a:t>
            </a:r>
            <a:r>
              <a:rPr lang="de-DE" sz="1050" dirty="0">
                <a:solidFill>
                  <a:schemeClr val="bg1">
                    <a:lumMod val="65000"/>
                  </a:schemeClr>
                </a:solidFill>
                <a:latin typeface="Arial" panose="020B0604020202020204" pitchFamily="34" charset="0"/>
                <a:cs typeface="Arial" panose="020B0604020202020204" pitchFamily="34" charset="0"/>
              </a:rPr>
              <a:t>/</a:t>
            </a:r>
            <a:r>
              <a:rPr lang="de-DE" sz="1050" dirty="0" err="1">
                <a:solidFill>
                  <a:schemeClr val="bg1">
                    <a:lumMod val="65000"/>
                  </a:schemeClr>
                </a:solidFill>
                <a:latin typeface="Arial" panose="020B0604020202020204" pitchFamily="34" charset="0"/>
                <a:cs typeface="Arial" panose="020B0604020202020204" pitchFamily="34" charset="0"/>
              </a:rPr>
              <a:t>node</a:t>
            </a:r>
            <a:r>
              <a:rPr lang="de-DE" sz="1050" dirty="0">
                <a:solidFill>
                  <a:schemeClr val="bg1">
                    <a:lumMod val="65000"/>
                  </a:schemeClr>
                </a:solidFill>
                <a:latin typeface="Arial" panose="020B0604020202020204" pitchFamily="34" charset="0"/>
                <a:cs typeface="Arial" panose="020B0604020202020204" pitchFamily="34" charset="0"/>
              </a:rPr>
              <a:t>/1814</a:t>
            </a:r>
            <a:r>
              <a:rPr lang="de-DE" sz="1050" dirty="0">
                <a:solidFill>
                  <a:schemeClr val="bg1">
                    <a:lumMod val="65000"/>
                  </a:schemeClr>
                </a:solidFill>
              </a:rPr>
              <a:t>)</a:t>
            </a:r>
            <a:endParaRPr lang="de-DE" sz="1050" kern="0" dirty="0">
              <a:solidFill>
                <a:schemeClr val="bg1">
                  <a:lumMod val="65000"/>
                </a:schemeClr>
              </a:solidFill>
            </a:endParaRPr>
          </a:p>
          <a:p>
            <a:endParaRPr lang="de-DE" sz="1050" dirty="0">
              <a:solidFill>
                <a:schemeClr val="bg1">
                  <a:lumMod val="65000"/>
                </a:schemeClr>
              </a:solidFill>
            </a:endParaRPr>
          </a:p>
        </p:txBody>
      </p:sp>
      <p:sp>
        <p:nvSpPr>
          <p:cNvPr id="17" name="Textfeld 16">
            <a:extLst>
              <a:ext uri="{FF2B5EF4-FFF2-40B4-BE49-F238E27FC236}">
                <a16:creationId xmlns:a16="http://schemas.microsoft.com/office/drawing/2014/main" id="{51CCA108-2AA6-3B40-A569-56CFC0A4952C}"/>
              </a:ext>
            </a:extLst>
          </p:cNvPr>
          <p:cNvSpPr txBox="1"/>
          <p:nvPr/>
        </p:nvSpPr>
        <p:spPr>
          <a:xfrm>
            <a:off x="5873728" y="5630678"/>
            <a:ext cx="5508000" cy="584775"/>
          </a:xfrm>
          <a:prstGeom prst="rect">
            <a:avLst/>
          </a:prstGeom>
          <a:solidFill>
            <a:srgbClr val="9ED4DC"/>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indent="-342900">
              <a:spcBef>
                <a:spcPts val="400"/>
              </a:spcBef>
            </a:pPr>
            <a:r>
              <a:rPr lang="de-DE" sz="1600" dirty="0">
                <a:latin typeface="Arial" panose="020B0604020202020204" pitchFamily="34" charset="0"/>
                <a:cs typeface="Arial" panose="020B0604020202020204" pitchFamily="34" charset="0"/>
              </a:rPr>
              <a:t>Diese Sprache adressiert die zuvor gelegten Punktebilder. Sie hilft zu erinnern, wie Malaufgaben zu denken sind.</a:t>
            </a:r>
          </a:p>
        </p:txBody>
      </p:sp>
      <p:pic>
        <p:nvPicPr>
          <p:cNvPr id="19" name="Grafik 18">
            <a:extLst>
              <a:ext uri="{FF2B5EF4-FFF2-40B4-BE49-F238E27FC236}">
                <a16:creationId xmlns:a16="http://schemas.microsoft.com/office/drawing/2014/main" id="{8A0FCC40-7D37-DCB9-F9CA-8D50713DEC32}"/>
              </a:ext>
            </a:extLst>
          </p:cNvPr>
          <p:cNvPicPr>
            <a:picLocks noChangeAspect="1"/>
          </p:cNvPicPr>
          <p:nvPr/>
        </p:nvPicPr>
        <p:blipFill rotWithShape="1">
          <a:blip r:embed="rId3"/>
          <a:srcRect r="59159"/>
          <a:stretch/>
        </p:blipFill>
        <p:spPr>
          <a:xfrm>
            <a:off x="494539" y="1206511"/>
            <a:ext cx="1510067" cy="2635125"/>
          </a:xfrm>
          <a:prstGeom prst="rect">
            <a:avLst/>
          </a:prstGeom>
        </p:spPr>
      </p:pic>
      <p:pic>
        <p:nvPicPr>
          <p:cNvPr id="23" name="Grafik 22">
            <a:extLst>
              <a:ext uri="{FF2B5EF4-FFF2-40B4-BE49-F238E27FC236}">
                <a16:creationId xmlns:a16="http://schemas.microsoft.com/office/drawing/2014/main" id="{86F05DDE-A5B2-AE40-03DA-197B1AB44C68}"/>
              </a:ext>
            </a:extLst>
          </p:cNvPr>
          <p:cNvPicPr>
            <a:picLocks noChangeAspect="1"/>
          </p:cNvPicPr>
          <p:nvPr/>
        </p:nvPicPr>
        <p:blipFill>
          <a:blip r:embed="rId4"/>
          <a:stretch>
            <a:fillRect/>
          </a:stretch>
        </p:blipFill>
        <p:spPr>
          <a:xfrm>
            <a:off x="6589343" y="1619413"/>
            <a:ext cx="3505576" cy="1367386"/>
          </a:xfrm>
          <a:prstGeom prst="rect">
            <a:avLst/>
          </a:prstGeom>
          <a:ln>
            <a:solidFill>
              <a:schemeClr val="bg1">
                <a:lumMod val="65000"/>
              </a:schemeClr>
            </a:solidFill>
          </a:ln>
        </p:spPr>
      </p:pic>
      <p:pic>
        <p:nvPicPr>
          <p:cNvPr id="25" name="Grafik 24">
            <a:extLst>
              <a:ext uri="{FF2B5EF4-FFF2-40B4-BE49-F238E27FC236}">
                <a16:creationId xmlns:a16="http://schemas.microsoft.com/office/drawing/2014/main" id="{1E062DAE-6008-38A8-7526-5EB226A4F343}"/>
              </a:ext>
            </a:extLst>
          </p:cNvPr>
          <p:cNvPicPr>
            <a:picLocks noChangeAspect="1"/>
          </p:cNvPicPr>
          <p:nvPr/>
        </p:nvPicPr>
        <p:blipFill>
          <a:blip r:embed="rId5"/>
          <a:stretch>
            <a:fillRect/>
          </a:stretch>
        </p:blipFill>
        <p:spPr>
          <a:xfrm>
            <a:off x="7222368" y="3090531"/>
            <a:ext cx="4274108" cy="843437"/>
          </a:xfrm>
          <a:prstGeom prst="rect">
            <a:avLst/>
          </a:prstGeom>
          <a:ln>
            <a:solidFill>
              <a:schemeClr val="bg1">
                <a:lumMod val="65000"/>
              </a:schemeClr>
            </a:solidFill>
          </a:ln>
        </p:spPr>
      </p:pic>
      <p:pic>
        <p:nvPicPr>
          <p:cNvPr id="27" name="Grafik 26">
            <a:extLst>
              <a:ext uri="{FF2B5EF4-FFF2-40B4-BE49-F238E27FC236}">
                <a16:creationId xmlns:a16="http://schemas.microsoft.com/office/drawing/2014/main" id="{6DBD8FA8-E10C-D1EF-73EE-694FBBD862BE}"/>
              </a:ext>
            </a:extLst>
          </p:cNvPr>
          <p:cNvPicPr>
            <a:picLocks noChangeAspect="1"/>
          </p:cNvPicPr>
          <p:nvPr/>
        </p:nvPicPr>
        <p:blipFill>
          <a:blip r:embed="rId6"/>
          <a:stretch>
            <a:fillRect/>
          </a:stretch>
        </p:blipFill>
        <p:spPr>
          <a:xfrm>
            <a:off x="6484442" y="4049993"/>
            <a:ext cx="4062471" cy="1483352"/>
          </a:xfrm>
          <a:prstGeom prst="rect">
            <a:avLst/>
          </a:prstGeom>
          <a:ln>
            <a:solidFill>
              <a:schemeClr val="bg1">
                <a:lumMod val="65000"/>
              </a:schemeClr>
            </a:solidFill>
          </a:ln>
        </p:spPr>
      </p:pic>
      <p:sp>
        <p:nvSpPr>
          <p:cNvPr id="32" name="Rechteckiger Pfeil 31">
            <a:extLst>
              <a:ext uri="{FF2B5EF4-FFF2-40B4-BE49-F238E27FC236}">
                <a16:creationId xmlns:a16="http://schemas.microsoft.com/office/drawing/2014/main" id="{BB059E18-412E-4DF8-84DD-F7A2C528A1C3}"/>
              </a:ext>
            </a:extLst>
          </p:cNvPr>
          <p:cNvSpPr/>
          <p:nvPr/>
        </p:nvSpPr>
        <p:spPr bwMode="auto">
          <a:xfrm rot="5400000">
            <a:off x="10169226" y="2225531"/>
            <a:ext cx="755374" cy="521994"/>
          </a:xfrm>
          <a:prstGeom prst="bentArrow">
            <a:avLst/>
          </a:prstGeom>
          <a:solidFill>
            <a:srgbClr val="85969A"/>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34" name="Rechteckiger Pfeil 33">
            <a:extLst>
              <a:ext uri="{FF2B5EF4-FFF2-40B4-BE49-F238E27FC236}">
                <a16:creationId xmlns:a16="http://schemas.microsoft.com/office/drawing/2014/main" id="{F26DFFEB-2781-6B3B-F6E1-C204BD89E82C}"/>
              </a:ext>
            </a:extLst>
          </p:cNvPr>
          <p:cNvSpPr/>
          <p:nvPr/>
        </p:nvSpPr>
        <p:spPr bwMode="auto">
          <a:xfrm rot="16200000">
            <a:off x="6462173" y="3302923"/>
            <a:ext cx="755374" cy="501034"/>
          </a:xfrm>
          <a:prstGeom prst="bentArrow">
            <a:avLst/>
          </a:prstGeom>
          <a:solidFill>
            <a:srgbClr val="85969A"/>
          </a:solidFill>
          <a:ln w="9525" cap="flat" cmpd="sng" algn="ctr">
            <a:solidFill>
              <a:schemeClr val="bg1">
                <a:lumMod val="65000"/>
              </a:schemeClr>
            </a:solidFill>
            <a:prstDash val="solid"/>
            <a:round/>
            <a:headEnd type="none" w="med" len="med"/>
            <a:tailEnd type="none" w="med" len="med"/>
          </a:ln>
          <a:effectLst/>
          <a:scene3d>
            <a:camera prst="orthographicFront">
              <a:rot lat="10800000" lon="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pic>
        <p:nvPicPr>
          <p:cNvPr id="36" name="Grafik 35">
            <a:extLst>
              <a:ext uri="{FF2B5EF4-FFF2-40B4-BE49-F238E27FC236}">
                <a16:creationId xmlns:a16="http://schemas.microsoft.com/office/drawing/2014/main" id="{7CD681D5-C30F-D49F-3ECD-77820A0E58D7}"/>
              </a:ext>
            </a:extLst>
          </p:cNvPr>
          <p:cNvPicPr>
            <a:picLocks noChangeAspect="1"/>
          </p:cNvPicPr>
          <p:nvPr/>
        </p:nvPicPr>
        <p:blipFill>
          <a:blip r:embed="rId7"/>
          <a:stretch>
            <a:fillRect/>
          </a:stretch>
        </p:blipFill>
        <p:spPr>
          <a:xfrm>
            <a:off x="366665" y="3841636"/>
            <a:ext cx="4283085" cy="2214693"/>
          </a:xfrm>
          <a:prstGeom prst="rect">
            <a:avLst/>
          </a:prstGeom>
        </p:spPr>
      </p:pic>
      <p:sp>
        <p:nvSpPr>
          <p:cNvPr id="37" name="Abgerundete rechteckige Legende 36">
            <a:extLst>
              <a:ext uri="{FF2B5EF4-FFF2-40B4-BE49-F238E27FC236}">
                <a16:creationId xmlns:a16="http://schemas.microsoft.com/office/drawing/2014/main" id="{4B4A50BD-2D1B-EEEE-F353-F3F42C572AA9}"/>
              </a:ext>
            </a:extLst>
          </p:cNvPr>
          <p:cNvSpPr/>
          <p:nvPr/>
        </p:nvSpPr>
        <p:spPr bwMode="auto">
          <a:xfrm>
            <a:off x="2394594" y="5317265"/>
            <a:ext cx="3094978" cy="755375"/>
          </a:xfrm>
          <a:prstGeom prst="wedgeRoundRectCallout">
            <a:avLst>
              <a:gd name="adj1" fmla="val 39525"/>
              <a:gd name="adj2" fmla="val -94024"/>
              <a:gd name="adj3" fmla="val 16667"/>
            </a:avLst>
          </a:prstGeom>
          <a:solidFill>
            <a:srgbClr val="9ED4DC"/>
          </a:solidFill>
          <a:ln>
            <a:solidFill>
              <a:srgbClr val="9ED4DC"/>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de-DE" sz="1600" dirty="0">
                <a:solidFill>
                  <a:schemeClr val="tx1"/>
                </a:solidFill>
                <a:latin typeface="Arial" panose="020B0604020202020204" pitchFamily="34" charset="0"/>
                <a:cs typeface="Arial" panose="020B0604020202020204" pitchFamily="34" charset="0"/>
              </a:rPr>
              <a:t>Rechne die Kernaufgabe aus und zeige am Punktefeld.</a:t>
            </a:r>
          </a:p>
        </p:txBody>
      </p:sp>
      <p:sp>
        <p:nvSpPr>
          <p:cNvPr id="38" name="Abgerundete rechteckige Legende 37">
            <a:extLst>
              <a:ext uri="{FF2B5EF4-FFF2-40B4-BE49-F238E27FC236}">
                <a16:creationId xmlns:a16="http://schemas.microsoft.com/office/drawing/2014/main" id="{270B1EEA-9A72-0CCB-B1FF-E31C79BBFBD2}"/>
              </a:ext>
            </a:extLst>
          </p:cNvPr>
          <p:cNvSpPr/>
          <p:nvPr/>
        </p:nvSpPr>
        <p:spPr bwMode="auto">
          <a:xfrm>
            <a:off x="2195603" y="1915824"/>
            <a:ext cx="2810350" cy="923971"/>
          </a:xfrm>
          <a:prstGeom prst="wedgeRoundRectCallout">
            <a:avLst>
              <a:gd name="adj1" fmla="val -30232"/>
              <a:gd name="adj2" fmla="val -127094"/>
              <a:gd name="adj3" fmla="val 16667"/>
            </a:avLst>
          </a:prstGeom>
          <a:solidFill>
            <a:srgbClr val="9ED4DC"/>
          </a:solidFill>
          <a:ln>
            <a:solidFill>
              <a:srgbClr val="9ED4DC"/>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144000" rIns="91440" bIns="45720" numCol="1" rtlCol="0" anchor="t" anchorCtr="0" compatLnSpc="1">
            <a:prstTxWarp prst="textNoShape">
              <a:avLst/>
            </a:prstTxWarp>
          </a:bodyPr>
          <a:lstStyle/>
          <a:p>
            <a:pPr algn="ctr" eaLnBrk="0" fontAlgn="base" hangingPunct="0">
              <a:spcBef>
                <a:spcPct val="0"/>
              </a:spcBef>
              <a:spcAft>
                <a:spcPct val="0"/>
              </a:spcAft>
            </a:pPr>
            <a:r>
              <a:rPr lang="de-DE" sz="1600" dirty="0">
                <a:solidFill>
                  <a:schemeClr val="tx1"/>
                </a:solidFill>
                <a:latin typeface="Arial" panose="020B0604020202020204" pitchFamily="34" charset="0"/>
                <a:cs typeface="Arial" panose="020B0604020202020204" pitchFamily="34" charset="0"/>
              </a:rPr>
              <a:t>Kernaufgabe sind Aufgaben mit 1, 2, 5 oder 10.</a:t>
            </a:r>
          </a:p>
        </p:txBody>
      </p:sp>
    </p:spTree>
    <p:extLst>
      <p:ext uri="{BB962C8B-B14F-4D97-AF65-F5344CB8AC3E}">
        <p14:creationId xmlns:p14="http://schemas.microsoft.com/office/powerpoint/2010/main" val="356058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32" grpId="0" animBg="1"/>
      <p:bldP spid="34" grpId="0" animBg="1"/>
      <p:bldP spid="37" grpId="0" animBg="1"/>
      <p:bldP spid="38" grpId="0" animBg="1"/>
    </p:bld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5151</Words>
  <Application>Microsoft Macintosh PowerPoint</Application>
  <PresentationFormat>Breitbild</PresentationFormat>
  <Paragraphs>399</Paragraphs>
  <Slides>30</Slides>
  <Notes>25</Notes>
  <HiddenSlides>2</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30</vt:i4>
      </vt:variant>
    </vt:vector>
  </HeadingPairs>
  <TitlesOfParts>
    <vt:vector size="41" baseType="lpstr">
      <vt:lpstr>ＭＳ Ｐゴシック</vt:lpstr>
      <vt:lpstr>Arial</vt:lpstr>
      <vt:lpstr>Be Vietnam</vt:lpstr>
      <vt:lpstr>Calibri</vt:lpstr>
      <vt:lpstr>Calibri Light</vt:lpstr>
      <vt:lpstr>Calibri Normal</vt:lpstr>
      <vt:lpstr>Cambria Math</vt:lpstr>
      <vt:lpstr>Times New Roman</vt:lpstr>
      <vt:lpstr>TimesNewRomanPSMT</vt:lpstr>
      <vt:lpstr>Wingdings</vt:lpstr>
      <vt:lpstr>Benutzerdefiniertes Design</vt:lpstr>
      <vt:lpstr>Mit divomath digital gestützt unterrichten</vt:lpstr>
      <vt:lpstr>PowerPoint-Präsentation</vt:lpstr>
      <vt:lpstr>PowerPoint-Präsentation</vt:lpstr>
      <vt:lpstr>Gliederung</vt:lpstr>
      <vt:lpstr>Grundlagen Operationsverständnis Multiplikation</vt:lpstr>
      <vt:lpstr>Multiplikatives Denken als Denken in Bündeln</vt:lpstr>
      <vt:lpstr>Verständnisaufbau auf drei Ebenen</vt:lpstr>
      <vt:lpstr>Ebene 1: Verständnis für „mal“ erzeugen</vt:lpstr>
      <vt:lpstr>Ebene 2: Einfache Aufgaben sichern</vt:lpstr>
      <vt:lpstr>Ebene 3: Einfache Aufgaben zum Ableiten nutzen</vt:lpstr>
      <vt:lpstr>Gliederung</vt:lpstr>
      <vt:lpstr>Grundlegendes zu divomath</vt:lpstr>
      <vt:lpstr>Gestaltungsprinzipien</vt:lpstr>
      <vt:lpstr>Verständnisaufbau auf 3 Ebenen</vt:lpstr>
      <vt:lpstr>1. Ebene: Verständnis für „mal“ erzeugen </vt:lpstr>
      <vt:lpstr>1. Ebene: Verständnis für „mal“ erzeugen </vt:lpstr>
      <vt:lpstr>Verständnisaufbau auf 3 Ebenen</vt:lpstr>
      <vt:lpstr>1./2. Ebene: Verständnis für „mal“ erzeugen, einfache Aufgaben sichern</vt:lpstr>
      <vt:lpstr>2. Ebene: Verständnis für „mal“ erzeugen, einfache Aufgaben sichern</vt:lpstr>
      <vt:lpstr>Verständnisaufbau auf 3 Ebenen</vt:lpstr>
      <vt:lpstr>3. Ebene: Einfache Aufgaben zum Ableiten nutzen</vt:lpstr>
      <vt:lpstr>3. Ebene: Einfache Aufgaben zum Ableiten nutzen</vt:lpstr>
      <vt:lpstr>Gliederung</vt:lpstr>
      <vt:lpstr>Erprobungsauftrag – divomath im Unterricht nutzen</vt:lpstr>
      <vt:lpstr>Gliederung</vt:lpstr>
      <vt:lpstr>Weitere Angebote</vt:lpstr>
      <vt:lpstr>PowerPoint-Präsentation</vt:lpstr>
      <vt:lpstr>PowerPoint-Präsentation</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Katrin Gruhn</dc:creator>
  <cp:lastModifiedBy>Katrin Gruhn</cp:lastModifiedBy>
  <cp:revision>108</cp:revision>
  <dcterms:created xsi:type="dcterms:W3CDTF">2023-09-25T12:59:18Z</dcterms:created>
  <dcterms:modified xsi:type="dcterms:W3CDTF">2024-05-22T17:46:25Z</dcterms:modified>
</cp:coreProperties>
</file>