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1pPr>
    <a:lvl2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2pPr>
    <a:lvl3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3pPr>
    <a:lvl4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4pPr>
    <a:lvl5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5pPr>
    <a:lvl6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6pPr>
    <a:lvl7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7pPr>
    <a:lvl8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8pPr>
    <a:lvl9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a:p>
        </p:txBody>
      </p:sp>
      <p:sp>
        <p:nvSpPr>
          <p:cNvPr id="31" name="Shape 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a:p>
        </p:txBody>
      </p:sp>
      <p:sp>
        <p:nvSpPr>
          <p:cNvPr id="36" name="Shape 36"/>
          <p:cNvSpPr/>
          <p:nvPr>
            <p:ph type="body" sz="quarter" idx="1"/>
          </p:nvPr>
        </p:nvSpPr>
        <p:spPr>
          <a:prstGeom prst="rect">
            <a:avLst/>
          </a:prstGeom>
        </p:spPr>
        <p:txBody>
          <a:bodyPr/>
          <a:lstStyle/>
          <a:p>
            <a:pPr/>
            <a:r>
              <a:t>Diese Folie ist immer die Eingangsfolie, bereits animiert und muss nicht verändert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Impulse für die Reflexion:</a:t>
            </a:r>
          </a:p>
          <a:p>
            <a:pPr/>
          </a:p>
          <a:p>
            <a:pPr/>
            <a:r>
              <a:t>Beschreibe deinen Weg. Wie bist du vorgegangen?</a:t>
            </a:r>
          </a:p>
          <a:p>
            <a:pPr marL="279400" indent="-279400">
              <a:buSzPct val="123000"/>
              <a:buChar char="-"/>
            </a:pPr>
            <a:r>
              <a:t>Was wird auf der ersten Stufe notiert. Wie viele Äste gehen vom Startpunkt aus.</a:t>
            </a:r>
          </a:p>
          <a:p>
            <a:pPr marL="279400" indent="-279400">
              <a:buSzPct val="123000"/>
              <a:buChar char="-"/>
            </a:pPr>
            <a:r>
              <a:t>Gibt es Ereignisse, die als doppelt gelten (oder ist es etwas anderes, wenn ein Eis zuerst mit Schokolade und dann mit Kirsche „bestückt“ wird, als wenn man es umgekehrt macht?</a:t>
            </a:r>
          </a:p>
          <a:p>
            <a:pPr marL="279400" indent="-279400">
              <a:buSzPct val="123000"/>
              <a:buChar char="-"/>
            </a:pPr>
            <a:r>
              <a:t>Was bedeutet das für das Ergebnis? Verändert sich die Anzahl der Möglichkeiten, wenn Schoko-Vanille das gleiche wie Vanille- Schoko ist? Warum?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Impulse für die Reflexion: (Identisch zu Aufgabe 1)</a:t>
            </a:r>
          </a:p>
          <a:p>
            <a:pPr/>
          </a:p>
          <a:p>
            <a:pPr/>
            <a:r>
              <a:t>Beschreibe deinen Weg. Wie bist du vorgegangen?</a:t>
            </a:r>
          </a:p>
          <a:p>
            <a:pPr marL="279400" indent="-279400">
              <a:buSzPct val="123000"/>
              <a:buChar char="-"/>
            </a:pPr>
            <a:r>
              <a:t>Was wird auf der ersten Stufe notiert. Wie viele Äste gehen vom Startpunkt aus.</a:t>
            </a:r>
          </a:p>
          <a:p>
            <a:pPr marL="279400" indent="-279400">
              <a:buSzPct val="123000"/>
              <a:buChar char="-"/>
            </a:pPr>
            <a:r>
              <a:t>Gibt es Ereignisse, die als doppelt gelten (oder ist es etwas anderes, wenn ein Eis zuerst mit Schokolade und dann mit Kirsche „bestückt“ wird, als wenn man es umgekehrt macht?</a:t>
            </a:r>
          </a:p>
          <a:p>
            <a:pPr marL="279400" indent="-279400">
              <a:buSzPct val="123000"/>
              <a:buChar char="-"/>
            </a:pPr>
            <a:r>
              <a:t>Was bedeutet das für das Ergebnis? Verändert sich die Anzahl der Möglichkeiten, wenn Schoko-Vanille das gleiche wie Vanille- Schoko ist? Warum?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Impulse für die Reflexion:</a:t>
            </a:r>
          </a:p>
          <a:p>
            <a:pPr/>
          </a:p>
          <a:p>
            <a:pPr/>
            <a:r>
              <a:t>Siehe auch Impulse zu Aufgabe 1 und 2.</a:t>
            </a:r>
          </a:p>
          <a:p>
            <a:pPr/>
            <a:r>
              <a:t>Zudem kann es interessant sein, zu beschreiben, wie sich das Baumdiagramm verändert, wenn eine weitere Eissorte oder Kugel hinzukommt. </a:t>
            </a:r>
          </a:p>
          <a:p>
            <a:pPr/>
            <a:r>
              <a:t>Wann kommen auf jeder Stufe weitere Äste hinzu? Wann gibt es weitere Stufen, die die Anzahl erhöhen?</a:t>
            </a:r>
          </a:p>
          <a:p>
            <a:pPr/>
          </a:p>
          <a:p>
            <a:pPr/>
            <a:r>
              <a:t>Gibt es gleich viele Möglichkeiten, wenn man 3 Kugeln und 2 Sorten hat bzw. 2 Kugeln und drei Sorten? Wann ist das der Fall? Dabei kann auch noch einmal der Aspekt der „gleichen Möglichkeiten“ aus Aufgabe 2 in den Blick genommen werden.</a:t>
            </a:r>
          </a:p>
          <a:p>
            <a:pPr/>
          </a:p>
          <a:p>
            <a:pPr/>
            <a:r>
              <a:t>Kann man eine Formel erstellen, mit der man berechnen kann, wie viel Möglichkeiten bei jeder weitere Einssorte (oder Kugel) dazukommen?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Diese Folie ist immer die Endfolie, bereits animiert und muss nicht verändert werden.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r>
              <a:t>Bei Strukturierungen (Übersichtsseite über Ablauf, wenn nötig)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a:p>
        </p:txBody>
      </p:sp>
      <p:sp>
        <p:nvSpPr>
          <p:cNvPr id="59" name="Shape 59"/>
          <p:cNvSpPr/>
          <p:nvPr>
            <p:ph type="body" sz="quarter" idx="1"/>
          </p:nvPr>
        </p:nvSpPr>
        <p:spPr>
          <a:prstGeom prst="rect">
            <a:avLst/>
          </a:prstGeom>
        </p:spPr>
        <p:txBody>
          <a:bodyPr/>
          <a:lstStyle/>
          <a:p>
            <a:pPr/>
            <a:r>
              <a:t>Überblick über die Stunde</a:t>
            </a:r>
          </a:p>
          <a:p>
            <a:pPr/>
            <a:r>
              <a:t>Nach dem Besprechen der Web-Unterrichtsregeln gibt es einen Überblick über die bevorstehende Stunde.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a:p>
        </p:txBody>
      </p:sp>
      <p:sp>
        <p:nvSpPr>
          <p:cNvPr id="67" name="Shape 67"/>
          <p:cNvSpPr/>
          <p:nvPr>
            <p:ph type="body" sz="quarter" idx="1"/>
          </p:nvPr>
        </p:nvSpPr>
        <p:spPr>
          <a:prstGeom prst="rect">
            <a:avLst/>
          </a:prstGeom>
        </p:spPr>
        <p:txBody>
          <a:bodyPr/>
          <a:lstStyle/>
          <a:p>
            <a:pPr/>
            <a:r>
              <a:t>Überblick über die Stunde</a:t>
            </a:r>
          </a:p>
          <a:p>
            <a:pPr/>
            <a:r>
              <a:t>Nach dem Besprechen der Web-Unterrichtsregeln gibt es einen Überblick über die bevorstehende Stunde.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marL="279400" indent="-279400">
              <a:buSzPct val="123000"/>
              <a:buChar char="-"/>
            </a:pPr>
            <a:r>
              <a:t>Die Beispielsituation könnte sein:</a:t>
            </a:r>
          </a:p>
          <a:p>
            <a:pPr marL="279400" indent="-279400">
              <a:buSzPct val="123000"/>
              <a:buChar char="-"/>
            </a:pPr>
            <a:r>
              <a:t>Murat hatte heute morgen beim Anziehen zwei Hosen und zwei T-Shirts zur Auswahl.</a:t>
            </a:r>
          </a:p>
          <a:p>
            <a:pPr marL="279400" indent="-279400">
              <a:buSzPct val="123000"/>
              <a:buChar char="-"/>
            </a:pPr>
            <a:r>
              <a:t>Welche (und wie viele verschiedenen) Möglichkeiten hatte er, sich anzuziehen?</a:t>
            </a:r>
          </a:p>
          <a:p>
            <a:pPr/>
            <a:r>
              <a:t>Dabei können wichtige Fachbegriffe anhand des erstellten Baumdiagramms erläutert werden (Ausgangspunkt, Stufen, Möglichkeiten, alle Möglichkeiten).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Aufgabe zum Konkretisieren des Einsatzes eines Baumdiagramms zum Lösen einer Sachaufgabe.</a:t>
            </a:r>
          </a:p>
          <a:p>
            <a:pPr/>
            <a:r>
              <a:t>An dieser Stelle können Begriffe der Aufgabe (unbekannte  Wörter, etc.) und das Verständnis geklärt werden (Kann die Situation in eigenen Worten wiedergegeben werden?, etc.).</a:t>
            </a:r>
          </a:p>
          <a:p>
            <a:pPr/>
            <a:r>
              <a:t>Eventuell werden an dieser Stelle bereits einige Möglichkeiten genannt.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Vorstellen der Elemente eines Baumdiagramms</a:t>
            </a:r>
          </a:p>
          <a:p>
            <a:pPr/>
          </a:p>
          <a:p>
            <a:pPr/>
            <a:r>
              <a:t>Magdalena will sich am Morgen zwei Stück Obst in ihre Brotdose packen. Sie  kann auswählen zwischen Bananen, Mandarinen und Äpfeln.</a:t>
            </a:r>
          </a:p>
          <a:p>
            <a:pPr/>
            <a:r>
              <a:t>Welche Möglichkeiten hat Magdalena, ihre Brotdose mit Obst zu füllen?</a:t>
            </a:r>
          </a:p>
          <a:p>
            <a:pPr/>
          </a:p>
          <a:p>
            <a:pPr/>
            <a:r>
              <a:t>Anhand der Aufgabe kann das Baumdiagramm entwickelt werden. Wichtig ist zum Schluss noch zu thematisieren, dass einige Varianten doppelt vorkommen. </a:t>
            </a:r>
          </a:p>
          <a:p>
            <a:pPr/>
            <a:r>
              <a:t>Banane-Apfel ist das gleiche wie Apfel-Banane.</a:t>
            </a:r>
          </a:p>
          <a:p>
            <a:pPr/>
            <a:r>
              <a:t>Diese dürfen bei der Anzahl der Möglichkeiten nicht mitberücksichtigt werden.</a:t>
            </a:r>
          </a:p>
          <a:p>
            <a:pPr/>
            <a:r>
              <a:t>(Das war in der Beispielaufgabe 1 nicht der Fall, weil „blaues T-Shirt und rote Hose" nicht das gleiche wie „rotes Shirt und blaue Hose“ ist.)</a:t>
            </a:r>
          </a:p>
          <a:p>
            <a:pPr/>
            <a:r>
              <a:t>Hier könnte noch angemerkt werden, dass am Ende eines Baumdiagramms zu prüfen ist, ob bestimmte Fälle gleich sind und bei der Anzahl aller Möglichkeiten nicht mitgezählt werden dürfen.</a:t>
            </a:r>
          </a:p>
          <a:p>
            <a:pPr/>
          </a:p>
          <a:p>
            <a:pPr/>
          </a:p>
          <a:p>
            <a:pP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Hier sind je nach Voraussetzung und Erfahrungen der Kinder größere technischen Hürden zu meistern:</a:t>
            </a:r>
          </a:p>
          <a:p>
            <a:pPr/>
            <a:r>
              <a:t>Wenn Kinder Lösungen auf eine Lernplattform oder ein Padlet (z.B.per Datei/Fotoupload) hochladen können, ist das eine einfache Lösung</a:t>
            </a:r>
          </a:p>
          <a:p>
            <a:pPr/>
            <a:r>
              <a:t>Wenn Kinder Ergebnisse per Mail verschicken, muss berücksichtigt werden, dass eine zeitliche Verzögerung eintreten kann, bis die Mails angekommen sind (ggf. auch im Spamordner nachsehen, etc.).</a:t>
            </a:r>
          </a:p>
          <a:p>
            <a:pPr/>
            <a:r>
              <a:t>Wenn Kinder ihre Ergebnisse per Bildschirmvideo teilen möchten, sollte darauf geachtet werden, dass das Ergebnis vor dem Endgerät so ausgerichtet werden kann, dass es wackelfrei zu sehen ist.</a:t>
            </a:r>
          </a:p>
          <a:p>
            <a:pPr/>
          </a:p>
          <a:p>
            <a:pPr/>
            <a:r>
              <a:t>Ein Lösungsupload auf ein Padlet ist eine einfach Lösung. Hier ist dabei zu Berücksichtigen, dass diese Ergebnisse von allen anderen Kindern gesehen werden können. Der Upload sollte daher nicht zu früh stattfinden. </a:t>
            </a:r>
          </a:p>
          <a:p>
            <a:pPr/>
            <a:r>
              <a:t>Am besten wird den Kindern der Link zum gemeinsamen Padlet trotzdem bereits mit dem Einladungslink für die Videokonferenz zugesendet, die Kinder aber erst zu einem geeigneten Zeitpunkt zum Upload aufgefordert. Ein Padlet kann im Browser oder mit der Padlet-App genutzt werden.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Der Schwerpunkt der Reflexion kann auf dem Einsatz und Umsetzung der Skizzen liegen. Anhand der Kriterien, was beim Erstellen einer Skizze zu berücksichtigen ist (Zeichnung, Sachsituation, Zusammenhänge, Werte) kann Bezug auf Folie 4 (6) genommen werden.</a:t>
            </a:r>
          </a:p>
          <a:p>
            <a:pPr/>
            <a:r>
              <a:t>Da es sich um eine Einführungsstunde handelt, sollte der Lösung der Aufgabe zwar auch Zeit gewidmet werden, das Erstellen der Skizze nach ihren Kriterien steht aber im Vordergrund.</a:t>
            </a:r>
          </a:p>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4" name="Titel der Präsentation"/>
          <p:cNvSpPr txBox="1"/>
          <p:nvPr>
            <p:ph type="title" hasCustomPrompt="1"/>
          </p:nvPr>
        </p:nvSpPr>
        <p:spPr>
          <a:prstGeom prst="rect">
            <a:avLst/>
          </a:prstGeom>
        </p:spPr>
        <p:txBody>
          <a:bodyPr/>
          <a:lstStyle/>
          <a:p>
            <a:pPr/>
            <a:r>
              <a:t>Titel der Präsentation</a:t>
            </a:r>
          </a:p>
        </p:txBody>
      </p:sp>
      <p:sp>
        <p:nvSpPr>
          <p:cNvPr id="1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spTree>
      <p:nvGrpSpPr>
        <p:cNvPr id="1" name=""/>
        <p:cNvGrpSpPr/>
        <p:nvPr/>
      </p:nvGrpSpPr>
      <p:grpSpPr>
        <a:xfrm>
          <a:off x="0" y="0"/>
          <a:ext cx="0" cy="0"/>
          <a:chOff x="0" y="0"/>
          <a:chExt cx="0" cy="0"/>
        </a:xfrm>
      </p:grpSpPr>
      <p:pic>
        <p:nvPicPr>
          <p:cNvPr id="22" name="Bild" descr="Bild"/>
          <p:cNvPicPr>
            <a:picLocks noChangeAspect="1"/>
          </p:cNvPicPr>
          <p:nvPr/>
        </p:nvPicPr>
        <p:blipFill>
          <a:blip r:embed="rId2">
            <a:extLst/>
          </a:blip>
          <a:stretch>
            <a:fillRect/>
          </a:stretch>
        </p:blipFill>
        <p:spPr>
          <a:xfrm>
            <a:off x="-47385" y="2129282"/>
            <a:ext cx="24478769" cy="11576418"/>
          </a:xfrm>
          <a:prstGeom prst="rect">
            <a:avLst/>
          </a:prstGeom>
          <a:ln w="12700">
            <a:miter lim="400000"/>
          </a:ln>
        </p:spPr>
      </p:pic>
      <p:pic>
        <p:nvPicPr>
          <p:cNvPr id="23" name="digi-Logo.png" descr="digi-Logo.png"/>
          <p:cNvPicPr>
            <a:picLocks noChangeAspect="1"/>
          </p:cNvPicPr>
          <p:nvPr/>
        </p:nvPicPr>
        <p:blipFill>
          <a:blip r:embed="rId3">
            <a:extLst/>
          </a:blip>
          <a:stretch>
            <a:fillRect/>
          </a:stretch>
        </p:blipFill>
        <p:spPr>
          <a:xfrm>
            <a:off x="407946" y="293704"/>
            <a:ext cx="4359127" cy="1489036"/>
          </a:xfrm>
          <a:prstGeom prst="rect">
            <a:avLst/>
          </a:prstGeom>
          <a:ln w="12700">
            <a:miter lim="400000"/>
          </a:ln>
        </p:spPr>
      </p:pic>
      <p:sp>
        <p:nvSpPr>
          <p:cNvPr id="24" name="Foliennummer"/>
          <p:cNvSpPr txBox="1"/>
          <p:nvPr>
            <p:ph type="sldNum" sz="quarter" idx="2"/>
          </p:nvPr>
        </p:nvSpPr>
        <p:spPr>
          <a:xfrm>
            <a:off x="11987110" y="12954297"/>
            <a:ext cx="409780" cy="415875"/>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 der Präsentation"/>
          <p:cNvSpPr txBox="1"/>
          <p:nvPr>
            <p:ph type="title" hasCustomPrompt="1"/>
          </p:nvPr>
        </p:nvSpPr>
        <p:spPr>
          <a:xfrm>
            <a:off x="6798610" y="8132265"/>
            <a:ext cx="12026276" cy="4081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 der Präsentation</a:t>
            </a:r>
          </a:p>
        </p:txBody>
      </p:sp>
      <p:pic>
        <p:nvPicPr>
          <p:cNvPr id="3" name="digi-Logo.png" descr="digi-Logo.png"/>
          <p:cNvPicPr>
            <a:picLocks noChangeAspect="1"/>
          </p:cNvPicPr>
          <p:nvPr/>
        </p:nvPicPr>
        <p:blipFill>
          <a:blip r:embed="rId2">
            <a:extLst/>
          </a:blip>
          <a:stretch>
            <a:fillRect/>
          </a:stretch>
        </p:blipFill>
        <p:spPr>
          <a:xfrm>
            <a:off x="6868410" y="2872113"/>
            <a:ext cx="10647180" cy="3636973"/>
          </a:xfrm>
          <a:prstGeom prst="rect">
            <a:avLst/>
          </a:prstGeom>
          <a:ln w="12700">
            <a:miter lim="400000"/>
          </a:ln>
        </p:spPr>
      </p:pic>
      <p:sp>
        <p:nvSpPr>
          <p:cNvPr id="4" name="Linie"/>
          <p:cNvSpPr/>
          <p:nvPr/>
        </p:nvSpPr>
        <p:spPr>
          <a:xfrm>
            <a:off x="6178862" y="7399791"/>
            <a:ext cx="12026276" cy="1"/>
          </a:xfrm>
          <a:prstGeom prst="line">
            <a:avLst/>
          </a:prstGeom>
          <a:ln w="25400">
            <a:solidFill>
              <a:srgbClr val="000000"/>
            </a:solidFill>
            <a:miter lim="400000"/>
          </a:ln>
        </p:spPr>
        <p:txBody>
          <a:bodyPr lIns="71437" tIns="71437" rIns="71437" bIns="71437" anchor="ctr"/>
          <a:lstStyle/>
          <a:p>
            <a:pPr>
              <a:defRPr b="0" sz="4200">
                <a:latin typeface="+mn-lt"/>
                <a:ea typeface="+mn-ea"/>
                <a:cs typeface="+mn-cs"/>
                <a:sym typeface="Helvetica Neue"/>
              </a:defRPr>
            </a:pPr>
          </a:p>
        </p:txBody>
      </p:sp>
      <p:sp>
        <p:nvSpPr>
          <p:cNvPr id="5" name="Juni 2020 © PIKAS pikas.dzlm.de"/>
          <p:cNvSpPr txBox="1"/>
          <p:nvPr/>
        </p:nvSpPr>
        <p:spPr>
          <a:xfrm>
            <a:off x="10179322" y="12770240"/>
            <a:ext cx="4322268" cy="1181101"/>
          </a:xfrm>
          <a:prstGeom prst="rect">
            <a:avLst/>
          </a:prstGeom>
          <a:ln w="127000">
            <a:solidFill>
              <a:srgbClr val="FFFFFF"/>
            </a:solidFill>
            <a:miter lim="400000"/>
          </a:ln>
          <a:extLst>
            <a:ext uri="{C572A759-6A51-4108-AA02-DFA0A04FC94B}">
              <ma14:wrappingTextBoxFlag xmlns:ma14="http://schemas.microsoft.com/office/mac/drawingml/2011/main" val="1"/>
            </a:ext>
          </a:extLst>
        </p:spPr>
        <p:txBody>
          <a:bodyPr wrap="none" lIns="190500" tIns="190500" rIns="190500" bIns="190500" anchor="ctr">
            <a:normAutofit fontScale="100000" lnSpcReduction="0"/>
          </a:bodyPr>
          <a:lstStyle/>
          <a:p>
            <a:pPr defTabSz="457200">
              <a:lnSpc>
                <a:spcPts val="5300"/>
              </a:lnSpc>
              <a:spcBef>
                <a:spcPts val="0"/>
              </a:spcBef>
              <a:defRPr b="0" sz="2000">
                <a:latin typeface="Helvetica"/>
                <a:ea typeface="Helvetica"/>
                <a:cs typeface="Helvetica"/>
                <a:sym typeface="Helvetica"/>
              </a:defRPr>
            </a:pPr>
            <a:r>
              <a:t>Juni 2020 © PIKAS</a:t>
            </a:r>
            <a:r>
              <a:rPr b="1" i="1"/>
              <a:t> </a:t>
            </a:r>
            <a:r>
              <a:t>pikas.dzlm.de</a:t>
            </a:r>
            <a:endParaRPr i="1"/>
          </a:p>
        </p:txBody>
      </p:sp>
      <p:sp>
        <p:nvSpPr>
          <p:cNvPr id="6" name="Textebene 1…"/>
          <p:cNvSpPr txBox="1"/>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Präsentationsuntertitel</a:t>
            </a:r>
          </a:p>
          <a:p>
            <a:pPr lvl="1"/>
            <a:r>
              <a:t/>
            </a:r>
          </a:p>
          <a:p>
            <a:pPr lvl="2"/>
            <a:r>
              <a:t/>
            </a:r>
          </a:p>
          <a:p>
            <a:pPr lvl="3"/>
            <a:r>
              <a:t/>
            </a:r>
          </a:p>
          <a:p>
            <a:pPr lvl="4"/>
            <a:r>
              <a:t/>
            </a:r>
          </a:p>
        </p:txBody>
      </p:sp>
      <p:sp>
        <p:nvSpPr>
          <p:cNvPr id="7" name="Foliennumm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b="0" sz="1800">
                <a:latin typeface="+mn-lt"/>
                <a:ea typeface="+mn-ea"/>
                <a:cs typeface="+mn-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1pPr>
      <a:lvl2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2pPr>
      <a:lvl3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3pPr>
      <a:lvl4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4pPr>
      <a:lvl5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5pPr>
      <a:lvl6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6pPr>
      <a:lvl7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7pPr>
      <a:lvl8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8pPr>
      <a:lvl9pPr marL="0" marR="0" indent="0" algn="l" defTabSz="2438338" latinLnBrk="0">
        <a:lnSpc>
          <a:spcPct val="80000"/>
        </a:lnSpc>
        <a:spcBef>
          <a:spcPts val="0"/>
        </a:spcBef>
        <a:spcAft>
          <a:spcPts val="0"/>
        </a:spcAft>
        <a:buClrTx/>
        <a:buSzTx/>
        <a:buFontTx/>
        <a:buNone/>
        <a:tabLst/>
        <a:defRPr b="0" baseline="0" cap="none" i="0" spc="-159" strike="noStrike" sz="8000" u="none">
          <a:solidFill>
            <a:srgbClr val="000000"/>
          </a:solidFill>
          <a:uFillTx/>
          <a:latin typeface="Roboto Medium"/>
          <a:ea typeface="Roboto Medium"/>
          <a:cs typeface="Roboto Medium"/>
          <a:sym typeface="Roboto Medium"/>
        </a:defRPr>
      </a:lvl9pPr>
    </p:titleStyle>
    <p:bodyStyle>
      <a:lvl1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1pPr>
      <a:lvl2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2pPr>
      <a:lvl3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3pPr>
      <a:lvl4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4pPr>
      <a:lvl5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5pPr>
      <a:lvl6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6pPr>
      <a:lvl7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7pPr>
      <a:lvl8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8pPr>
      <a:lvl9pPr marL="0" marR="0" indent="0" algn="l" defTabSz="825500" latinLnBrk="0">
        <a:lnSpc>
          <a:spcPct val="100000"/>
        </a:lnSpc>
        <a:spcBef>
          <a:spcPts val="0"/>
        </a:spcBef>
        <a:spcAft>
          <a:spcPts val="0"/>
        </a:spcAft>
        <a:buClrTx/>
        <a:buSzTx/>
        <a:buFontTx/>
        <a:buNone/>
        <a:tabLst/>
        <a:defRPr b="1" baseline="0" cap="none" i="0" spc="0" strike="noStrike" sz="5500" u="none">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34" name="Juni 2020 © PIKAS digi (pikas-digi.dzlm.de)"/>
          <p:cNvSpPr txBox="1"/>
          <p:nvPr/>
        </p:nvSpPr>
        <p:spPr>
          <a:xfrm>
            <a:off x="9348365" y="12531047"/>
            <a:ext cx="5433270" cy="8509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190500" tIns="190500" rIns="190500" bIns="190500" anchor="ctr">
            <a:normAutofit fontScale="100000" lnSpcReduction="0"/>
          </a:bodyPr>
          <a:lstStyle/>
          <a:p>
            <a:pPr defTabSz="457200">
              <a:lnSpc>
                <a:spcPts val="5300"/>
              </a:lnSpc>
              <a:spcBef>
                <a:spcPts val="0"/>
              </a:spcBef>
              <a:defRPr b="0" sz="200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xmlns:p14="http://schemas.microsoft.com/office/powerpoint/2010/main" spd="med" advClick="0" advTm="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3"/>
                                        </p:tgtEl>
                                        <p:attrNameLst>
                                          <p:attrName>style.visibility</p:attrName>
                                        </p:attrNameLst>
                                      </p:cBhvr>
                                      <p:to>
                                        <p:strVal val="visible"/>
                                      </p:to>
                                    </p:set>
                                    <p:animEffect filter="dissolve" transition="in">
                                      <p:cBhvr>
                                        <p:cTn id="7" dur="1500"/>
                                        <p:tgtEl>
                                          <p:spTgt spid="33"/>
                                        </p:tgtEl>
                                      </p:cBhvr>
                                    </p:animEffect>
                                  </p:childTnLst>
                                </p:cTn>
                              </p:par>
                            </p:childTnLst>
                          </p:cTn>
                        </p:par>
                        <p:par>
                          <p:cTn id="8" fill="hold">
                            <p:stCondLst>
                              <p:cond delay="1500"/>
                            </p:stCondLst>
                            <p:childTnLst>
                              <p:par>
                                <p:cTn id="9" presetClass="exit" nodeType="afterEffect" presetSubtype="16" presetID="23" grpId="2" fill="hold">
                                  <p:stCondLst>
                                    <p:cond delay="0"/>
                                  </p:stCondLst>
                                  <p:iterate type="el" backwards="0">
                                    <p:tmAbs val="0"/>
                                  </p:iterate>
                                  <p:childTnLst>
                                    <p:anim calcmode="lin" valueType="num">
                                      <p:cBhvr>
                                        <p:cTn id="10" dur="750" fill="hold"/>
                                        <p:tgtEl>
                                          <p:spTgt spid="33"/>
                                        </p:tgtEl>
                                        <p:attrNameLst>
                                          <p:attrName>ppt_w</p:attrName>
                                        </p:attrNameLst>
                                      </p:cBhvr>
                                      <p:tavLst>
                                        <p:tav tm="0">
                                          <p:val>
                                            <p:strVal val="ppt_w"/>
                                          </p:val>
                                        </p:tav>
                                        <p:tav tm="100000">
                                          <p:val>
                                            <p:strVal val="4*ppt_w"/>
                                          </p:val>
                                        </p:tav>
                                      </p:tavLst>
                                    </p:anim>
                                    <p:anim calcmode="lin" valueType="num">
                                      <p:cBhvr>
                                        <p:cTn id="11" dur="750" fill="hold"/>
                                        <p:tgtEl>
                                          <p:spTgt spid="33"/>
                                        </p:tgtEl>
                                        <p:attrNameLst>
                                          <p:attrName>ppt_h</p:attrName>
                                        </p:attrNameLst>
                                      </p:cBhvr>
                                      <p:tavLst>
                                        <p:tav tm="0">
                                          <p:val>
                                            <p:strVal val="ppt_h"/>
                                          </p:val>
                                        </p:tav>
                                        <p:tav tm="100000">
                                          <p:val>
                                            <p:strVal val="4*ppt_h"/>
                                          </p:val>
                                        </p:tav>
                                      </p:tavLst>
                                    </p:anim>
                                    <p:set>
                                      <p:cBhvr>
                                        <p:cTn id="12" fill="hold">
                                          <p:stCondLst>
                                            <p:cond delay="749"/>
                                          </p:stCondLst>
                                        </p:cTn>
                                        <p:tgtEl>
                                          <p:spTgt spid="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 grpId="1"/>
      <p:bldP build="whole" bldLvl="1" animBg="1" rev="0" advAuto="0" spid="33"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Versuche Fachbegriffe zu verwenden"/>
          <p:cNvSpPr txBox="1"/>
          <p:nvPr/>
        </p:nvSpPr>
        <p:spPr>
          <a:xfrm>
            <a:off x="2935337" y="4228751"/>
            <a:ext cx="18513326" cy="1357392"/>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lstStyle>
            <a:lvl1pPr algn="ctr"/>
          </a:lstStyle>
          <a:p>
            <a:pPr/>
            <a:r>
              <a:t>Versuche Fachbegriffe zu verwenden</a:t>
            </a:r>
          </a:p>
        </p:txBody>
      </p:sp>
      <p:sp>
        <p:nvSpPr>
          <p:cNvPr id="200" name="Wer ist ähnlich vorgegangen?"/>
          <p:cNvSpPr txBox="1"/>
          <p:nvPr/>
        </p:nvSpPr>
        <p:spPr>
          <a:xfrm>
            <a:off x="2935337" y="7234151"/>
            <a:ext cx="18513326"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lstStyle>
            <a:lvl1pPr algn="ctr"/>
          </a:lstStyle>
          <a:p>
            <a:pPr/>
            <a:r>
              <a:t>Wer ist ähnlich vorgegangen?</a:t>
            </a:r>
          </a:p>
        </p:txBody>
      </p:sp>
      <p:sp>
        <p:nvSpPr>
          <p:cNvPr id="201" name="Ergebnisse besprech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Ergebnisse besprechen</a:t>
            </a:r>
          </a:p>
        </p:txBody>
      </p:sp>
      <p:sp>
        <p:nvSpPr>
          <p:cNvPr id="202" name="Kann das Baumdiagramm auch anders aussehen?"/>
          <p:cNvSpPr txBox="1"/>
          <p:nvPr/>
        </p:nvSpPr>
        <p:spPr>
          <a:xfrm>
            <a:off x="2081538" y="10244195"/>
            <a:ext cx="20220924" cy="13620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defTabSz="1828754">
              <a:spcBef>
                <a:spcPts val="3300"/>
              </a:spcBef>
              <a:defRPr sz="6300"/>
            </a:lvl1pPr>
          </a:lstStyle>
          <a:p>
            <a:pPr/>
            <a:r>
              <a:t>Kann das Baumdiagramm auch anders aussehen?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Bis bald…"/>
          <p:cNvSpPr txBox="1"/>
          <p:nvPr/>
        </p:nvSpPr>
        <p:spPr>
          <a:xfrm>
            <a:off x="9340905" y="5935662"/>
            <a:ext cx="5702190" cy="1844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a:defRPr b="0" sz="9800">
                <a:latin typeface="Open Sans"/>
                <a:ea typeface="Open Sans"/>
                <a:cs typeface="Open Sans"/>
                <a:sym typeface="Open Sans"/>
              </a:defRPr>
            </a:lvl1pPr>
          </a:lstStyle>
          <a:p>
            <a:pPr/>
            <a:r>
              <a:t>Bis bald…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Materialien"/>
          <p:cNvSpPr txBox="1"/>
          <p:nvPr/>
        </p:nvSpPr>
        <p:spPr>
          <a:xfrm>
            <a:off x="8834071" y="5935662"/>
            <a:ext cx="6715858" cy="1844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a:defRPr b="0" sz="9800">
                <a:latin typeface="Open Sans"/>
                <a:ea typeface="Open Sans"/>
                <a:cs typeface="Open Sans"/>
                <a:sym typeface="Open Sans"/>
              </a:defRPr>
            </a:lvl1pPr>
          </a:lstStyle>
          <a:p>
            <a:pPr/>
            <a:r>
              <a:t>Materialien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Paula möchte sich ein Eis kaufen.…"/>
          <p:cNvSpPr txBox="1"/>
          <p:nvPr/>
        </p:nvSpPr>
        <p:spPr>
          <a:xfrm>
            <a:off x="798520" y="2416168"/>
            <a:ext cx="9623236" cy="1072324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4300"/>
            </a:pPr>
            <a:r>
              <a:t>Paula möchte sich ein Eis kaufen.</a:t>
            </a:r>
          </a:p>
          <a:p>
            <a:pPr>
              <a:defRPr sz="4300"/>
            </a:pPr>
            <a:r>
              <a:t>Sie hat genug Geld für zwei Kugeln Eis.</a:t>
            </a:r>
          </a:p>
          <a:p>
            <a:pPr>
              <a:defRPr sz="4300"/>
            </a:pPr>
            <a:r>
              <a:t>Beim Eishändler kann sie aus </a:t>
            </a:r>
            <a:r>
              <a:rPr>
                <a:solidFill>
                  <a:srgbClr val="A0030F"/>
                </a:solidFill>
              </a:rPr>
              <a:t>zwei</a:t>
            </a:r>
            <a:r>
              <a:t> Eissorten auswählen: </a:t>
            </a:r>
            <a:br/>
            <a:r>
              <a:rPr>
                <a:solidFill>
                  <a:srgbClr val="A0030F"/>
                </a:solidFill>
              </a:rPr>
              <a:t>Banane</a:t>
            </a:r>
            <a:r>
              <a:t> und </a:t>
            </a:r>
            <a:r>
              <a:rPr>
                <a:solidFill>
                  <a:srgbClr val="A0030F"/>
                </a:solidFill>
              </a:rPr>
              <a:t>Kirsche</a:t>
            </a:r>
            <a:r>
              <a:t>. </a:t>
            </a:r>
          </a:p>
          <a:p>
            <a:pPr>
              <a:defRPr sz="4300"/>
            </a:pPr>
            <a:r>
              <a:t>Wie viele verschiedene Möglichkeiten hat Paula, sich ein Eis zu kaufen.</a:t>
            </a:r>
          </a:p>
          <a:p>
            <a:pPr>
              <a:defRPr sz="4300"/>
            </a:pPr>
            <a:r>
              <a:t>Vervollständige das Baumdiagramm und löse die Aufgabe:</a:t>
            </a:r>
          </a:p>
        </p:txBody>
      </p:sp>
      <p:grpSp>
        <p:nvGrpSpPr>
          <p:cNvPr id="213" name="Gruppieren"/>
          <p:cNvGrpSpPr/>
          <p:nvPr/>
        </p:nvGrpSpPr>
        <p:grpSpPr>
          <a:xfrm>
            <a:off x="15512419" y="2842872"/>
            <a:ext cx="5627563" cy="2596367"/>
            <a:chOff x="0" y="0"/>
            <a:chExt cx="5627562" cy="2596366"/>
          </a:xfrm>
        </p:grpSpPr>
        <p:pic>
          <p:nvPicPr>
            <p:cNvPr id="211" name="Bild" descr="Bild"/>
            <p:cNvPicPr>
              <a:picLocks noChangeAspect="1"/>
            </p:cNvPicPr>
            <p:nvPr/>
          </p:nvPicPr>
          <p:blipFill>
            <a:blip r:embed="rId3">
              <a:extLst/>
            </a:blip>
            <a:srcRect l="0" t="42509" r="0" b="42509"/>
            <a:stretch>
              <a:fillRect/>
            </a:stretch>
          </p:blipFill>
          <p:spPr>
            <a:xfrm rot="18900000">
              <a:off x="-352276" y="1112733"/>
              <a:ext cx="3300918" cy="370900"/>
            </a:xfrm>
            <a:prstGeom prst="rect">
              <a:avLst/>
            </a:prstGeom>
            <a:ln w="12700" cap="flat">
              <a:noFill/>
              <a:miter lim="400000"/>
            </a:ln>
            <a:effectLst/>
          </p:spPr>
        </p:pic>
        <p:pic>
          <p:nvPicPr>
            <p:cNvPr id="212" name="Bild" descr="Bild"/>
            <p:cNvPicPr>
              <a:picLocks noChangeAspect="1"/>
            </p:cNvPicPr>
            <p:nvPr/>
          </p:nvPicPr>
          <p:blipFill>
            <a:blip r:embed="rId3">
              <a:extLst/>
            </a:blip>
            <a:srcRect l="0" t="42509" r="0" b="42509"/>
            <a:stretch>
              <a:fillRect/>
            </a:stretch>
          </p:blipFill>
          <p:spPr>
            <a:xfrm flipH="1" rot="2700000">
              <a:off x="2678921" y="1112733"/>
              <a:ext cx="3300917" cy="370900"/>
            </a:xfrm>
            <a:prstGeom prst="rect">
              <a:avLst/>
            </a:prstGeom>
            <a:ln w="12700" cap="flat">
              <a:noFill/>
              <a:miter lim="400000"/>
            </a:ln>
            <a:effectLst/>
          </p:spPr>
        </p:pic>
      </p:grpSp>
      <p:sp>
        <p:nvSpPr>
          <p:cNvPr id="214" name="Oval"/>
          <p:cNvSpPr/>
          <p:nvPr/>
        </p:nvSpPr>
        <p:spPr>
          <a:xfrm>
            <a:off x="20968219" y="5302641"/>
            <a:ext cx="1120126" cy="1061917"/>
          </a:xfrm>
          <a:prstGeom prst="ellipse">
            <a:avLst/>
          </a:prstGeom>
          <a:solidFill>
            <a:srgbClr val="A0030F"/>
          </a:solidFill>
          <a:ln w="114300">
            <a:solidFill>
              <a:srgbClr val="FFFFFF"/>
            </a:solidFill>
            <a:miter lim="400000"/>
          </a:ln>
        </p:spPr>
        <p:txBody>
          <a:bodyPr lIns="71437" tIns="71437" rIns="71437" bIns="71437" anchor="ctr">
            <a:normAutofit fontScale="100000" lnSpcReduction="0"/>
          </a:bodyPr>
          <a:lstStyle/>
          <a:p>
            <a:pPr algn="ctr" defTabSz="825500">
              <a:lnSpc>
                <a:spcPct val="100000"/>
              </a:lnSpc>
              <a:spcBef>
                <a:spcPts val="0"/>
              </a:spcBef>
              <a:defRPr>
                <a:solidFill>
                  <a:srgbClr val="FFFFFF"/>
                </a:solidFill>
              </a:defRPr>
            </a:pPr>
          </a:p>
        </p:txBody>
      </p:sp>
      <p:sp>
        <p:nvSpPr>
          <p:cNvPr id="215" name="Oval"/>
          <p:cNvSpPr/>
          <p:nvPr/>
        </p:nvSpPr>
        <p:spPr>
          <a:xfrm>
            <a:off x="14348135" y="5302641"/>
            <a:ext cx="1120126" cy="1061917"/>
          </a:xfrm>
          <a:prstGeom prst="ellipse">
            <a:avLst/>
          </a:prstGeom>
          <a:solidFill>
            <a:schemeClr val="accent4">
              <a:hueOff val="348544"/>
              <a:lumOff val="7139"/>
            </a:schemeClr>
          </a:solidFill>
          <a:ln w="114300">
            <a:solidFill>
              <a:srgbClr val="FFFFFF"/>
            </a:solidFill>
            <a:miter lim="400000"/>
          </a:ln>
        </p:spPr>
        <p:txBody>
          <a:bodyPr lIns="71437" tIns="71437" rIns="71437" bIns="71437" anchor="ctr">
            <a:normAutofit fontScale="100000" lnSpcReduction="0"/>
          </a:bodyPr>
          <a:lstStyle/>
          <a:p>
            <a:pPr algn="ctr" defTabSz="821531">
              <a:lnSpc>
                <a:spcPct val="100000"/>
              </a:lnSpc>
              <a:spcBef>
                <a:spcPts val="0"/>
              </a:spcBef>
            </a:pPr>
          </a:p>
        </p:txBody>
      </p:sp>
      <p:grpSp>
        <p:nvGrpSpPr>
          <p:cNvPr id="218" name="Gruppieren"/>
          <p:cNvGrpSpPr/>
          <p:nvPr/>
        </p:nvGrpSpPr>
        <p:grpSpPr>
          <a:xfrm>
            <a:off x="12558652" y="6683791"/>
            <a:ext cx="4699089" cy="2168000"/>
            <a:chOff x="0" y="0"/>
            <a:chExt cx="4699087" cy="2167999"/>
          </a:xfrm>
        </p:grpSpPr>
        <p:pic>
          <p:nvPicPr>
            <p:cNvPr id="216" name="Bild" descr="Bild"/>
            <p:cNvPicPr>
              <a:picLocks noChangeAspect="1"/>
            </p:cNvPicPr>
            <p:nvPr/>
          </p:nvPicPr>
          <p:blipFill>
            <a:blip r:embed="rId3">
              <a:extLst/>
            </a:blip>
            <a:srcRect l="0" t="42509" r="0" b="42509"/>
            <a:stretch>
              <a:fillRect/>
            </a:stretch>
          </p:blipFill>
          <p:spPr>
            <a:xfrm rot="18900000">
              <a:off x="-294155" y="929146"/>
              <a:ext cx="2756309" cy="309707"/>
            </a:xfrm>
            <a:prstGeom prst="rect">
              <a:avLst/>
            </a:prstGeom>
            <a:ln w="12700" cap="flat">
              <a:noFill/>
              <a:miter lim="400000"/>
            </a:ln>
            <a:effectLst/>
          </p:spPr>
        </p:pic>
        <p:pic>
          <p:nvPicPr>
            <p:cNvPr id="217" name="Bild" descr="Bild"/>
            <p:cNvPicPr>
              <a:picLocks noChangeAspect="1"/>
            </p:cNvPicPr>
            <p:nvPr/>
          </p:nvPicPr>
          <p:blipFill>
            <a:blip r:embed="rId3">
              <a:extLst/>
            </a:blip>
            <a:srcRect l="0" t="42509" r="0" b="42509"/>
            <a:stretch>
              <a:fillRect/>
            </a:stretch>
          </p:blipFill>
          <p:spPr>
            <a:xfrm flipH="1" rot="2700000">
              <a:off x="2236933" y="929146"/>
              <a:ext cx="2756310" cy="309707"/>
            </a:xfrm>
            <a:prstGeom prst="rect">
              <a:avLst/>
            </a:prstGeom>
            <a:ln w="12700" cap="flat">
              <a:noFill/>
              <a:miter lim="400000"/>
            </a:ln>
            <a:effectLst/>
          </p:spPr>
        </p:pic>
      </p:grpSp>
      <p:grpSp>
        <p:nvGrpSpPr>
          <p:cNvPr id="221" name="Gruppieren"/>
          <p:cNvGrpSpPr/>
          <p:nvPr/>
        </p:nvGrpSpPr>
        <p:grpSpPr>
          <a:xfrm>
            <a:off x="19178737" y="6683791"/>
            <a:ext cx="4699089" cy="2168000"/>
            <a:chOff x="0" y="0"/>
            <a:chExt cx="4699087" cy="2167999"/>
          </a:xfrm>
        </p:grpSpPr>
        <p:pic>
          <p:nvPicPr>
            <p:cNvPr id="219" name="Bild" descr="Bild"/>
            <p:cNvPicPr>
              <a:picLocks noChangeAspect="1"/>
            </p:cNvPicPr>
            <p:nvPr/>
          </p:nvPicPr>
          <p:blipFill>
            <a:blip r:embed="rId3">
              <a:extLst/>
            </a:blip>
            <a:srcRect l="0" t="42509" r="0" b="42509"/>
            <a:stretch>
              <a:fillRect/>
            </a:stretch>
          </p:blipFill>
          <p:spPr>
            <a:xfrm rot="18900000">
              <a:off x="-294155" y="929146"/>
              <a:ext cx="2756309" cy="309707"/>
            </a:xfrm>
            <a:prstGeom prst="rect">
              <a:avLst/>
            </a:prstGeom>
            <a:ln w="12700" cap="flat">
              <a:noFill/>
              <a:miter lim="400000"/>
            </a:ln>
            <a:effectLst/>
          </p:spPr>
        </p:pic>
        <p:pic>
          <p:nvPicPr>
            <p:cNvPr id="220" name="Bild" descr="Bild"/>
            <p:cNvPicPr>
              <a:picLocks noChangeAspect="1"/>
            </p:cNvPicPr>
            <p:nvPr/>
          </p:nvPicPr>
          <p:blipFill>
            <a:blip r:embed="rId3">
              <a:extLst/>
            </a:blip>
            <a:srcRect l="0" t="42509" r="0" b="42509"/>
            <a:stretch>
              <a:fillRect/>
            </a:stretch>
          </p:blipFill>
          <p:spPr>
            <a:xfrm flipH="1" rot="2700000">
              <a:off x="2236933" y="929146"/>
              <a:ext cx="2756310" cy="309707"/>
            </a:xfrm>
            <a:prstGeom prst="rect">
              <a:avLst/>
            </a:prstGeom>
            <a:ln w="12700" cap="flat">
              <a:noFill/>
              <a:miter lim="400000"/>
            </a:ln>
            <a:effectLst/>
          </p:spPr>
        </p:pic>
      </p:grpSp>
      <p:sp>
        <p:nvSpPr>
          <p:cNvPr id="222" name="Start (Ausgangspunkt)"/>
          <p:cNvSpPr txBox="1"/>
          <p:nvPr/>
        </p:nvSpPr>
        <p:spPr>
          <a:xfrm>
            <a:off x="15442993" y="2121285"/>
            <a:ext cx="5451172" cy="76294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mn-lt"/>
                <a:ea typeface="+mn-ea"/>
                <a:cs typeface="+mn-cs"/>
                <a:sym typeface="Helvetica Neue"/>
              </a:defRPr>
            </a:lvl1pPr>
          </a:lstStyle>
          <a:p>
            <a:pPr/>
            <a:r>
              <a:t>Start (Ausgangspunkt)</a:t>
            </a:r>
          </a:p>
        </p:txBody>
      </p:sp>
      <p:sp>
        <p:nvSpPr>
          <p:cNvPr id="223" name="Aufgabe 1"/>
          <p:cNvSpPr txBox="1"/>
          <p:nvPr/>
        </p:nvSpPr>
        <p:spPr>
          <a:xfrm>
            <a:off x="9939866" y="39684"/>
            <a:ext cx="6578626"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lvl1pPr>
          </a:lstStyle>
          <a:p>
            <a:pPr/>
            <a:r>
              <a:t>Aufgabe 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Paula möchte sich ein Eis kaufen.…"/>
          <p:cNvSpPr txBox="1"/>
          <p:nvPr/>
        </p:nvSpPr>
        <p:spPr>
          <a:xfrm>
            <a:off x="1503341" y="3103873"/>
            <a:ext cx="21377318" cy="96272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400"/>
            </a:pPr>
            <a:r>
              <a:t>Paula möchte sich ein Eis kaufen.</a:t>
            </a:r>
          </a:p>
          <a:p>
            <a:pPr>
              <a:defRPr sz="6400"/>
            </a:pPr>
            <a:r>
              <a:t>Sie hat genug Geld für zwei Kugeln Eis.</a:t>
            </a:r>
          </a:p>
          <a:p>
            <a:pPr>
              <a:defRPr sz="6400"/>
            </a:pPr>
            <a:r>
              <a:t>Beim Eishändler kann sie aus drei Eissorten auswählen: Banane und Kirsche und Schokolade. </a:t>
            </a:r>
          </a:p>
          <a:p>
            <a:pPr>
              <a:defRPr sz="6400"/>
            </a:pPr>
            <a:r>
              <a:t>Wie viele verschiedene Möglichkeiten hat Paula, sich ein Eis zu kaufen.</a:t>
            </a:r>
          </a:p>
        </p:txBody>
      </p:sp>
      <p:sp>
        <p:nvSpPr>
          <p:cNvPr id="228" name="Aufgabe 2"/>
          <p:cNvSpPr txBox="1"/>
          <p:nvPr/>
        </p:nvSpPr>
        <p:spPr>
          <a:xfrm>
            <a:off x="9939866" y="39684"/>
            <a:ext cx="6578626"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lvl1pPr>
          </a:lstStyle>
          <a:p>
            <a:pPr/>
            <a:r>
              <a:t>Aufgabe 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Paula möchte sich ein Eis kaufen.…"/>
          <p:cNvSpPr txBox="1"/>
          <p:nvPr/>
        </p:nvSpPr>
        <p:spPr>
          <a:xfrm>
            <a:off x="1056117" y="2594604"/>
            <a:ext cx="22652767" cy="10366375"/>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500"/>
            </a:pPr>
            <a:r>
              <a:t>Paula möchte sich ein Eis kaufen.</a:t>
            </a:r>
          </a:p>
          <a:p>
            <a:pPr>
              <a:defRPr sz="5500"/>
            </a:pPr>
            <a:r>
              <a:t>Sie hat genug Geld für zwei Kugeln Eis.</a:t>
            </a:r>
          </a:p>
          <a:p>
            <a:pPr>
              <a:defRPr sz="5500"/>
            </a:pPr>
            <a:r>
              <a:t>Beim Eishändler kann sie aus drei Eissorten auswählen: Banane und Kirsche und Schokolade. </a:t>
            </a:r>
          </a:p>
          <a:p>
            <a:pPr>
              <a:defRPr sz="5500"/>
            </a:pPr>
            <a:r>
              <a:t>Wie viele verschiedene Möglichkeiten hat Paula, sich ein Eis zu kaufen.</a:t>
            </a:r>
          </a:p>
          <a:p>
            <a:pPr>
              <a:defRPr sz="5500"/>
            </a:pPr>
            <a:r>
              <a:t>Wie verändert sich das Baumdiagramm wenn es 4 verschiedene Eissorten gäbe. Wie verändert sich das Baumdiagramm, wenn Paula 3 Kugeln und 3 Eissorten hätte.</a:t>
            </a:r>
          </a:p>
        </p:txBody>
      </p:sp>
      <p:sp>
        <p:nvSpPr>
          <p:cNvPr id="233" name="Aufgabe 3"/>
          <p:cNvSpPr txBox="1"/>
          <p:nvPr/>
        </p:nvSpPr>
        <p:spPr>
          <a:xfrm>
            <a:off x="9939866" y="39684"/>
            <a:ext cx="6578626" cy="19970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0000"/>
            </a:lvl1pPr>
          </a:lstStyle>
          <a:p>
            <a:pPr/>
            <a:r>
              <a:t>Aufgabe 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Diese Folie gehört zum Material und darf nicht entfernt werden.…"/>
          <p:cNvSpPr txBox="1"/>
          <p:nvPr/>
        </p:nvSpPr>
        <p:spPr>
          <a:xfrm>
            <a:off x="1718938" y="3529641"/>
            <a:ext cx="21403324" cy="8775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0" tIns="508000" rIns="508000" bIns="508000" anchor="ctr">
            <a:spAutoFit/>
          </a:bodyPr>
          <a:lstStyle/>
          <a:p>
            <a:pPr algn="ctr" defTabSz="457200">
              <a:lnSpc>
                <a:spcPts val="8400"/>
              </a:lnSpc>
              <a:spcBef>
                <a:spcPts val="0"/>
              </a:spcBef>
              <a:defRPr b="0" sz="4600">
                <a:latin typeface="Open Sans"/>
                <a:ea typeface="Open Sans"/>
                <a:cs typeface="Open Sans"/>
                <a:sym typeface="Open Sans"/>
              </a:defRPr>
            </a:pPr>
            <a:r>
              <a:t>Diese Folie gehört zum Material und darf nicht entfernt werden.</a:t>
            </a:r>
          </a:p>
          <a:p>
            <a:pPr defTabSz="457200">
              <a:lnSpc>
                <a:spcPts val="6700"/>
              </a:lnSpc>
              <a:spcBef>
                <a:spcPts val="0"/>
              </a:spcBef>
              <a:defRPr b="0" sz="3200">
                <a:latin typeface="Open Sans"/>
                <a:ea typeface="Open Sans"/>
                <a:cs typeface="Open Sans"/>
                <a:sym typeface="Open Sans"/>
              </a:defRPr>
            </a:pPr>
          </a:p>
          <a:p>
            <a:pPr defTabSz="457200">
              <a:lnSpc>
                <a:spcPts val="6700"/>
              </a:lnSpc>
              <a:spcBef>
                <a:spcPts val="0"/>
              </a:spcBef>
              <a:defRPr b="0" sz="3200">
                <a:latin typeface="Open Sans"/>
                <a:ea typeface="Open Sans"/>
                <a:cs typeface="Open Sans"/>
                <a:sym typeface="Open Sans"/>
              </a:defRPr>
            </a:pPr>
          </a:p>
          <a:p>
            <a:pPr defTabSz="457200">
              <a:lnSpc>
                <a:spcPts val="6700"/>
              </a:lnSpc>
              <a:spcBef>
                <a:spcPts val="0"/>
              </a:spcBef>
              <a:defRPr b="0" sz="3200">
                <a:latin typeface="Open Sans"/>
                <a:ea typeface="Open Sans"/>
                <a:cs typeface="Open Sans"/>
                <a:sym typeface="Open Sans"/>
              </a:defRPr>
            </a:pPr>
            <a:r>
              <a:t>Dieses Material wurde vom PIKAS-Team für das Deutsche Zentrum für Lehrerbildung Mathematik (DZLM) konzipiert und kann, soweit nicht anderweitig gekennzeichnet, unter der Creative Commons Lizenz BY-SA: Namensnennung – Weitergabe unter gleichen Bedingungen 4.0 International weiterverwendet werden.</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Das bedeutet: Alle Folien und Materialien können für Zwecke der Aus- und Fortbildung sowie der Unterrichtsvorbereitung unter der Bedingung heruntergeladen, verändert und genutzt werden, dass alle Quellenangaben erhalten bleiben, PIKAS als Urheber genannt und das neu entstandene Material unter den gleichen Bedingungen weitergegeben wird.</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Bildnachweise und Zitatquellen finden sich auf den jeweiligen Folien bzw. in den Zusatzmaterialien.</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r>
              <a:t>Weitere Hinweise und Informationen zu PIKAS finden Sie unter </a:t>
            </a:r>
            <a:r>
              <a:rPr u="sng">
                <a:uFill>
                  <a:solidFill>
                    <a:srgbClr val="0000EE"/>
                  </a:solidFill>
                </a:uFill>
              </a:rPr>
              <a:t>http://pikas-digi.dzlm.de</a:t>
            </a:r>
            <a:r>
              <a:t>.</a:t>
            </a:r>
            <a:r>
              <a:rPr>
                <a:latin typeface="Times Roman"/>
                <a:ea typeface="Times Roman"/>
                <a:cs typeface="Times Roman"/>
                <a:sym typeface="Times Roman"/>
              </a:rPr>
              <a:t> </a:t>
            </a:r>
            <a:endParaRPr>
              <a:latin typeface="Times Roman"/>
              <a:ea typeface="Times Roman"/>
              <a:cs typeface="Times Roman"/>
              <a:sym typeface="Times Roman"/>
            </a:endParaRPr>
          </a:p>
          <a:p>
            <a:pPr defTabSz="457200">
              <a:lnSpc>
                <a:spcPts val="6700"/>
              </a:lnSpc>
              <a:spcBef>
                <a:spcPts val="0"/>
              </a:spcBef>
              <a:defRPr b="0" sz="3200">
                <a:latin typeface="Open Sans"/>
                <a:ea typeface="Open Sans"/>
                <a:cs typeface="Open Sans"/>
                <a:sym typeface="Open Sans"/>
              </a:defRPr>
            </a:pPr>
            <a:endParaRPr>
              <a:latin typeface="Times Roman"/>
              <a:ea typeface="Times Roman"/>
              <a:cs typeface="Times Roman"/>
              <a:sym typeface="Times Roman"/>
            </a:endParaRPr>
          </a:p>
        </p:txBody>
      </p:sp>
      <p:pic>
        <p:nvPicPr>
          <p:cNvPr id="238" name="Bild" descr="Bild"/>
          <p:cNvPicPr>
            <a:picLocks noChangeAspect="1"/>
          </p:cNvPicPr>
          <p:nvPr/>
        </p:nvPicPr>
        <p:blipFill>
          <a:blip r:embed="rId3">
            <a:extLst/>
          </a:blip>
          <a:stretch>
            <a:fillRect/>
          </a:stretch>
        </p:blipFill>
        <p:spPr>
          <a:xfrm>
            <a:off x="21625904" y="11831277"/>
            <a:ext cx="1486794" cy="522388"/>
          </a:xfrm>
          <a:prstGeom prst="rect">
            <a:avLst/>
          </a:prstGeom>
          <a:ln w="12700">
            <a:miter lim="400000"/>
          </a:ln>
        </p:spPr>
      </p:pic>
      <p:sp>
        <p:nvSpPr>
          <p:cNvPr id="239" name="Hinweise zu den Lizenzbedingungen"/>
          <p:cNvSpPr txBox="1"/>
          <p:nvPr/>
        </p:nvSpPr>
        <p:spPr>
          <a:xfrm>
            <a:off x="5870627" y="258561"/>
            <a:ext cx="18005187" cy="159369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0183" tIns="40183" rIns="40183" bIns="40183" anchor="ctr">
            <a:normAutofit fontScale="100000" lnSpcReduction="0"/>
          </a:bodyPr>
          <a:lstStyle/>
          <a:p>
            <a:pPr/>
            <a:r>
              <a:t>Hinweise zu den Lizenzbedingungen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Bild" descr="Bild"/>
          <p:cNvPicPr>
            <a:picLocks noChangeAspect="1"/>
          </p:cNvPicPr>
          <p:nvPr/>
        </p:nvPicPr>
        <p:blipFill>
          <a:blip r:embed="rId3">
            <a:extLst/>
          </a:blip>
          <a:stretch>
            <a:fillRect/>
          </a:stretch>
        </p:blipFill>
        <p:spPr>
          <a:xfrm>
            <a:off x="6039915" y="5416550"/>
            <a:ext cx="12304170" cy="3245225"/>
          </a:xfrm>
          <a:prstGeom prst="rect">
            <a:avLst/>
          </a:prstGeom>
          <a:ln w="12700">
            <a:miter lim="400000"/>
          </a:ln>
        </p:spPr>
      </p:pic>
      <p:sp>
        <p:nvSpPr>
          <p:cNvPr id="244" name="Juni 2020 © PIKAS digi (pikas-digi.dzlm.de)"/>
          <p:cNvSpPr txBox="1"/>
          <p:nvPr/>
        </p:nvSpPr>
        <p:spPr>
          <a:xfrm>
            <a:off x="9348365" y="12531047"/>
            <a:ext cx="5433270" cy="8509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190500" tIns="190500" rIns="190500" bIns="190500" anchor="ctr">
            <a:normAutofit fontScale="100000" lnSpcReduction="0"/>
          </a:bodyPr>
          <a:lstStyle/>
          <a:p>
            <a:pPr defTabSz="457200">
              <a:lnSpc>
                <a:spcPts val="5300"/>
              </a:lnSpc>
              <a:spcBef>
                <a:spcPts val="0"/>
              </a:spcBef>
              <a:defRPr b="0" sz="2000">
                <a:solidFill>
                  <a:srgbClr val="457A88"/>
                </a:solidFill>
                <a:latin typeface="Open Sans"/>
                <a:ea typeface="Open Sans"/>
                <a:cs typeface="Open Sans"/>
                <a:sym typeface="Open Sans"/>
              </a:defRPr>
            </a:pPr>
            <a:r>
              <a:t>Juni 2020 © </a:t>
            </a:r>
            <a:r>
              <a:rPr b="1">
                <a:latin typeface="+mj-lt"/>
                <a:ea typeface="+mj-ea"/>
                <a:cs typeface="+mj-cs"/>
                <a:sym typeface="Open Sans Light"/>
              </a:rPr>
              <a:t>PIKAS digi</a:t>
            </a:r>
            <a:r>
              <a:t> </a:t>
            </a:r>
            <a:r>
              <a:rPr>
                <a:latin typeface="Open Sans Italic"/>
                <a:ea typeface="Open Sans Italic"/>
                <a:cs typeface="Open Sans Italic"/>
                <a:sym typeface="Open Sans Italic"/>
              </a:rPr>
              <a:t>(pikas-digi.dzlm.de)</a:t>
            </a:r>
          </a:p>
        </p:txBody>
      </p:sp>
    </p:spTree>
  </p:cSld>
  <p:clrMapOvr>
    <a:masterClrMapping/>
  </p:clrMapOvr>
  <p:transition xmlns:p14="http://schemas.microsoft.com/office/powerpoint/2010/main" spd="med" advClick="0" advTm="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243"/>
                                        </p:tgtEl>
                                        <p:attrNameLst>
                                          <p:attrName>style.visibility</p:attrName>
                                        </p:attrNameLst>
                                      </p:cBhvr>
                                      <p:to>
                                        <p:strVal val="visible"/>
                                      </p:to>
                                    </p:set>
                                    <p:animEffect filter="dissolve" transition="in">
                                      <p:cBhvr>
                                        <p:cTn id="7" dur="1500"/>
                                        <p:tgtEl>
                                          <p:spTgt spid="243"/>
                                        </p:tgtEl>
                                      </p:cBhvr>
                                    </p:animEffect>
                                  </p:childTnLst>
                                </p:cTn>
                              </p:par>
                            </p:childTnLst>
                          </p:cTn>
                        </p:par>
                        <p:par>
                          <p:cTn id="8" fill="hold">
                            <p:stCondLst>
                              <p:cond delay="1500"/>
                            </p:stCondLst>
                            <p:childTnLst>
                              <p:par>
                                <p:cTn id="9" presetClass="exit" nodeType="afterEffect" presetSubtype="16" presetID="23" grpId="2" fill="hold">
                                  <p:stCondLst>
                                    <p:cond delay="0"/>
                                  </p:stCondLst>
                                  <p:iterate type="el" backwards="0">
                                    <p:tmAbs val="0"/>
                                  </p:iterate>
                                  <p:childTnLst>
                                    <p:anim calcmode="lin" valueType="num">
                                      <p:cBhvr>
                                        <p:cTn id="10" dur="750" fill="hold"/>
                                        <p:tgtEl>
                                          <p:spTgt spid="243"/>
                                        </p:tgtEl>
                                        <p:attrNameLst>
                                          <p:attrName>ppt_w</p:attrName>
                                        </p:attrNameLst>
                                      </p:cBhvr>
                                      <p:tavLst>
                                        <p:tav tm="0">
                                          <p:val>
                                            <p:strVal val="ppt_w"/>
                                          </p:val>
                                        </p:tav>
                                        <p:tav tm="100000">
                                          <p:val>
                                            <p:strVal val="4*ppt_w"/>
                                          </p:val>
                                        </p:tav>
                                      </p:tavLst>
                                    </p:anim>
                                    <p:anim calcmode="lin" valueType="num">
                                      <p:cBhvr>
                                        <p:cTn id="11" dur="750" fill="hold"/>
                                        <p:tgtEl>
                                          <p:spTgt spid="243"/>
                                        </p:tgtEl>
                                        <p:attrNameLst>
                                          <p:attrName>ppt_h</p:attrName>
                                        </p:attrNameLst>
                                      </p:cBhvr>
                                      <p:tavLst>
                                        <p:tav tm="0">
                                          <p:val>
                                            <p:strVal val="ppt_h"/>
                                          </p:val>
                                        </p:tav>
                                        <p:tav tm="100000">
                                          <p:val>
                                            <p:strVal val="4*ppt_h"/>
                                          </p:val>
                                        </p:tav>
                                      </p:tavLst>
                                    </p:anim>
                                    <p:set>
                                      <p:cBhvr>
                                        <p:cTn id="12" fill="hold">
                                          <p:stCondLst>
                                            <p:cond delay="749"/>
                                          </p:stCondLst>
                                        </p:cTn>
                                        <p:tgtEl>
                                          <p:spTgt spid="2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P build="whole" bldLvl="1" animBg="1" rev="0" advAuto="0" spid="243"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Linie"/>
          <p:cNvSpPr/>
          <p:nvPr/>
        </p:nvSpPr>
        <p:spPr>
          <a:xfrm>
            <a:off x="6178862" y="7439173"/>
            <a:ext cx="12026276" cy="1"/>
          </a:xfrm>
          <a:prstGeom prst="line">
            <a:avLst/>
          </a:prstGeom>
          <a:ln w="25400">
            <a:solidFill>
              <a:srgbClr val="000000"/>
            </a:solidFill>
            <a:miter lim="400000"/>
          </a:ln>
        </p:spPr>
        <p:txBody>
          <a:bodyPr lIns="71437" tIns="71437" rIns="71437" bIns="71437" anchor="ctr"/>
          <a:lstStyle/>
          <a:p>
            <a:pPr>
              <a:defRPr b="0" sz="4200">
                <a:latin typeface="+mn-lt"/>
                <a:ea typeface="+mn-ea"/>
                <a:cs typeface="+mn-cs"/>
                <a:sym typeface="Helvetica Neue"/>
              </a:defRPr>
            </a:pPr>
          </a:p>
        </p:txBody>
      </p:sp>
      <p:sp>
        <p:nvSpPr>
          <p:cNvPr id="39" name="Bearbeitungshilfen für Sachaufgaben…"/>
          <p:cNvSpPr txBox="1"/>
          <p:nvPr/>
        </p:nvSpPr>
        <p:spPr>
          <a:xfrm>
            <a:off x="3303970" y="8369260"/>
            <a:ext cx="17776060" cy="4081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defTabSz="2438338">
              <a:lnSpc>
                <a:spcPct val="80000"/>
              </a:lnSpc>
              <a:spcBef>
                <a:spcPts val="0"/>
              </a:spcBef>
              <a:defRPr b="0" spc="-159" sz="8000">
                <a:latin typeface="Roboto Medium"/>
                <a:ea typeface="Roboto Medium"/>
                <a:cs typeface="Roboto Medium"/>
                <a:sym typeface="Roboto Medium"/>
              </a:defRPr>
            </a:pPr>
            <a:r>
              <a:t>Bearbeitungshilfen für Sachaufgaben</a:t>
            </a:r>
          </a:p>
          <a:p>
            <a:pPr algn="ctr" defTabSz="2438338">
              <a:lnSpc>
                <a:spcPct val="80000"/>
              </a:lnSpc>
              <a:spcBef>
                <a:spcPts val="0"/>
              </a:spcBef>
              <a:defRPr b="0" spc="-159" sz="8000">
                <a:latin typeface="Roboto Medium"/>
                <a:ea typeface="Roboto Medium"/>
                <a:cs typeface="Roboto Medium"/>
                <a:sym typeface="Roboto Medium"/>
              </a:defRPr>
            </a:pPr>
          </a:p>
          <a:p>
            <a:pPr algn="ctr" defTabSz="2438338">
              <a:lnSpc>
                <a:spcPct val="80000"/>
              </a:lnSpc>
              <a:spcBef>
                <a:spcPts val="0"/>
              </a:spcBef>
              <a:defRPr b="0" spc="-200" sz="10000">
                <a:solidFill>
                  <a:srgbClr val="A0030F"/>
                </a:solidFill>
                <a:latin typeface="Roboto Medium"/>
                <a:ea typeface="Roboto Medium"/>
                <a:cs typeface="Roboto Medium"/>
                <a:sym typeface="Roboto Medium"/>
              </a:defRPr>
            </a:pPr>
            <a:r>
              <a:t>Baumdiagramme</a:t>
            </a:r>
          </a:p>
        </p:txBody>
      </p:sp>
      <p:pic>
        <p:nvPicPr>
          <p:cNvPr id="40" name="digi-Logo.png" descr="digi-Logo.png"/>
          <p:cNvPicPr>
            <a:picLocks noChangeAspect="1"/>
          </p:cNvPicPr>
          <p:nvPr/>
        </p:nvPicPr>
        <p:blipFill>
          <a:blip r:embed="rId3">
            <a:extLst/>
          </a:blip>
          <a:stretch>
            <a:fillRect/>
          </a:stretch>
        </p:blipFill>
        <p:spPr>
          <a:xfrm>
            <a:off x="6868410" y="2872113"/>
            <a:ext cx="10647180" cy="363697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Wenn ich etwas sagen möchte, nutze ich die Funktion ‚Hand heben‘."/>
          <p:cNvSpPr txBox="1"/>
          <p:nvPr/>
        </p:nvSpPr>
        <p:spPr>
          <a:xfrm>
            <a:off x="3327092" y="2674343"/>
            <a:ext cx="20644685"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Wenn ich etwas sagen möchte, nutze ich die Funktion ‚Hand heben‘.</a:t>
            </a:r>
          </a:p>
        </p:txBody>
      </p:sp>
      <p:sp>
        <p:nvSpPr>
          <p:cNvPr id="45" name="Wenn ich gerade nicht spreche, schalte ich mein Mikrofon aus."/>
          <p:cNvSpPr txBox="1"/>
          <p:nvPr/>
        </p:nvSpPr>
        <p:spPr>
          <a:xfrm>
            <a:off x="3333504" y="4410315"/>
            <a:ext cx="18941198"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Wenn ich gerade nicht spreche, schalte ich mein Mikrofon aus.</a:t>
            </a:r>
          </a:p>
        </p:txBody>
      </p:sp>
      <p:sp>
        <p:nvSpPr>
          <p:cNvPr id="46" name="Handzeichen „Stopp“"/>
          <p:cNvSpPr/>
          <p:nvPr/>
        </p:nvSpPr>
        <p:spPr>
          <a:xfrm>
            <a:off x="1562342" y="2765621"/>
            <a:ext cx="696197" cy="11128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3" y="0"/>
                </a:moveTo>
                <a:cubicBezTo>
                  <a:pt x="9829" y="0"/>
                  <a:pt x="9040" y="496"/>
                  <a:pt x="9040" y="1105"/>
                </a:cubicBezTo>
                <a:lnTo>
                  <a:pt x="9040" y="10920"/>
                </a:lnTo>
                <a:lnTo>
                  <a:pt x="8048" y="10920"/>
                </a:lnTo>
                <a:lnTo>
                  <a:pt x="8048" y="2365"/>
                </a:lnTo>
                <a:cubicBezTo>
                  <a:pt x="8048" y="1756"/>
                  <a:pt x="7256" y="1263"/>
                  <a:pt x="6283" y="1263"/>
                </a:cubicBezTo>
                <a:cubicBezTo>
                  <a:pt x="5309" y="1263"/>
                  <a:pt x="4520" y="1756"/>
                  <a:pt x="4520" y="2365"/>
                </a:cubicBezTo>
                <a:lnTo>
                  <a:pt x="4520" y="10920"/>
                </a:lnTo>
                <a:lnTo>
                  <a:pt x="3528" y="10920"/>
                </a:lnTo>
                <a:lnTo>
                  <a:pt x="3528" y="5727"/>
                </a:lnTo>
                <a:cubicBezTo>
                  <a:pt x="3528" y="5118"/>
                  <a:pt x="2736" y="4622"/>
                  <a:pt x="1763" y="4622"/>
                </a:cubicBezTo>
                <a:cubicBezTo>
                  <a:pt x="789" y="4622"/>
                  <a:pt x="0" y="5118"/>
                  <a:pt x="0" y="5727"/>
                </a:cubicBezTo>
                <a:lnTo>
                  <a:pt x="0" y="14852"/>
                </a:lnTo>
                <a:cubicBezTo>
                  <a:pt x="0" y="18582"/>
                  <a:pt x="4832" y="21600"/>
                  <a:pt x="10786" y="21600"/>
                </a:cubicBezTo>
                <a:cubicBezTo>
                  <a:pt x="16741" y="21600"/>
                  <a:pt x="21573" y="18577"/>
                  <a:pt x="21573" y="14852"/>
                </a:cubicBezTo>
                <a:lnTo>
                  <a:pt x="21600" y="14852"/>
                </a:lnTo>
                <a:lnTo>
                  <a:pt x="21600" y="6172"/>
                </a:lnTo>
                <a:cubicBezTo>
                  <a:pt x="19653" y="6172"/>
                  <a:pt x="18072" y="7163"/>
                  <a:pt x="18072" y="8381"/>
                </a:cubicBezTo>
                <a:lnTo>
                  <a:pt x="18072" y="10920"/>
                </a:lnTo>
                <a:lnTo>
                  <a:pt x="17088" y="10920"/>
                </a:lnTo>
                <a:lnTo>
                  <a:pt x="17088" y="2365"/>
                </a:lnTo>
                <a:cubicBezTo>
                  <a:pt x="17088" y="1756"/>
                  <a:pt x="16296" y="1263"/>
                  <a:pt x="15323" y="1263"/>
                </a:cubicBezTo>
                <a:cubicBezTo>
                  <a:pt x="14349" y="1263"/>
                  <a:pt x="13560" y="1756"/>
                  <a:pt x="13560" y="2365"/>
                </a:cubicBezTo>
                <a:lnTo>
                  <a:pt x="13560" y="10920"/>
                </a:lnTo>
                <a:lnTo>
                  <a:pt x="12568" y="10920"/>
                </a:lnTo>
                <a:lnTo>
                  <a:pt x="12568" y="1105"/>
                </a:lnTo>
                <a:cubicBezTo>
                  <a:pt x="12568" y="496"/>
                  <a:pt x="11776" y="0"/>
                  <a:pt x="10803" y="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47" name="Lautstärke"/>
          <p:cNvSpPr/>
          <p:nvPr/>
        </p:nvSpPr>
        <p:spPr>
          <a:xfrm>
            <a:off x="1404223" y="4674531"/>
            <a:ext cx="1012435" cy="883848"/>
          </a:xfrm>
          <a:custGeom>
            <a:avLst/>
            <a:gdLst/>
            <a:ahLst/>
            <a:cxnLst>
              <a:cxn ang="0">
                <a:pos x="wd2" y="hd2"/>
              </a:cxn>
              <a:cxn ang="5400000">
                <a:pos x="wd2" y="hd2"/>
              </a:cxn>
              <a:cxn ang="10800000">
                <a:pos x="wd2" y="hd2"/>
              </a:cxn>
              <a:cxn ang="16200000">
                <a:pos x="wd2" y="hd2"/>
              </a:cxn>
            </a:cxnLst>
            <a:rect l="0" t="0" r="r" b="b"/>
            <a:pathLst>
              <a:path w="21600" h="21443" fill="norm" stroke="1" extrusionOk="0">
                <a:moveTo>
                  <a:pt x="9522" y="5"/>
                </a:moveTo>
                <a:cubicBezTo>
                  <a:pt x="9458" y="16"/>
                  <a:pt x="9393" y="50"/>
                  <a:pt x="9338" y="109"/>
                </a:cubicBezTo>
                <a:lnTo>
                  <a:pt x="4461" y="5364"/>
                </a:lnTo>
                <a:cubicBezTo>
                  <a:pt x="4398" y="5432"/>
                  <a:pt x="4313" y="5470"/>
                  <a:pt x="4226" y="5470"/>
                </a:cubicBezTo>
                <a:lnTo>
                  <a:pt x="808" y="5470"/>
                </a:lnTo>
                <a:cubicBezTo>
                  <a:pt x="363" y="5470"/>
                  <a:pt x="0" y="5880"/>
                  <a:pt x="0" y="6387"/>
                </a:cubicBezTo>
                <a:lnTo>
                  <a:pt x="0" y="15058"/>
                </a:lnTo>
                <a:cubicBezTo>
                  <a:pt x="0" y="15565"/>
                  <a:pt x="362" y="15975"/>
                  <a:pt x="808" y="15975"/>
                </a:cubicBezTo>
                <a:lnTo>
                  <a:pt x="4226" y="15975"/>
                </a:lnTo>
                <a:cubicBezTo>
                  <a:pt x="4313" y="15975"/>
                  <a:pt x="4398" y="16013"/>
                  <a:pt x="4461" y="16081"/>
                </a:cubicBezTo>
                <a:lnTo>
                  <a:pt x="9338" y="21336"/>
                </a:lnTo>
                <a:cubicBezTo>
                  <a:pt x="9557" y="21571"/>
                  <a:pt x="9917" y="21395"/>
                  <a:pt x="9917" y="21053"/>
                </a:cubicBezTo>
                <a:lnTo>
                  <a:pt x="9917" y="392"/>
                </a:lnTo>
                <a:cubicBezTo>
                  <a:pt x="9917" y="135"/>
                  <a:pt x="9715" y="-29"/>
                  <a:pt x="9522" y="5"/>
                </a:cubicBezTo>
                <a:close/>
                <a:moveTo>
                  <a:pt x="18098" y="7"/>
                </a:moveTo>
                <a:lnTo>
                  <a:pt x="16830" y="1320"/>
                </a:lnTo>
                <a:cubicBezTo>
                  <a:pt x="18734" y="3848"/>
                  <a:pt x="19886" y="7132"/>
                  <a:pt x="19886" y="10723"/>
                </a:cubicBezTo>
                <a:cubicBezTo>
                  <a:pt x="19886" y="14313"/>
                  <a:pt x="18734" y="17597"/>
                  <a:pt x="16830" y="20125"/>
                </a:cubicBezTo>
                <a:lnTo>
                  <a:pt x="18098" y="21436"/>
                </a:lnTo>
                <a:cubicBezTo>
                  <a:pt x="20280" y="18562"/>
                  <a:pt x="21600" y="14817"/>
                  <a:pt x="21600" y="10723"/>
                </a:cubicBezTo>
                <a:cubicBezTo>
                  <a:pt x="21600" y="6628"/>
                  <a:pt x="20280" y="2881"/>
                  <a:pt x="18098" y="7"/>
                </a:cubicBezTo>
                <a:close/>
                <a:moveTo>
                  <a:pt x="15546" y="2646"/>
                </a:moveTo>
                <a:lnTo>
                  <a:pt x="14272" y="3965"/>
                </a:lnTo>
                <a:cubicBezTo>
                  <a:pt x="15619" y="5794"/>
                  <a:pt x="16430" y="8151"/>
                  <a:pt x="16430" y="10723"/>
                </a:cubicBezTo>
                <a:cubicBezTo>
                  <a:pt x="16430" y="13294"/>
                  <a:pt x="15618" y="15651"/>
                  <a:pt x="14272" y="17480"/>
                </a:cubicBezTo>
                <a:lnTo>
                  <a:pt x="15546" y="18797"/>
                </a:lnTo>
                <a:cubicBezTo>
                  <a:pt x="17171" y="16619"/>
                  <a:pt x="18151" y="13802"/>
                  <a:pt x="18151" y="10723"/>
                </a:cubicBezTo>
                <a:cubicBezTo>
                  <a:pt x="18151" y="7643"/>
                  <a:pt x="17171" y="4824"/>
                  <a:pt x="15546" y="2646"/>
                </a:cubicBezTo>
                <a:close/>
                <a:moveTo>
                  <a:pt x="13064" y="5215"/>
                </a:moveTo>
                <a:lnTo>
                  <a:pt x="11908" y="6414"/>
                </a:lnTo>
                <a:cubicBezTo>
                  <a:pt x="12740" y="7595"/>
                  <a:pt x="13236" y="9092"/>
                  <a:pt x="13236" y="10723"/>
                </a:cubicBezTo>
                <a:cubicBezTo>
                  <a:pt x="13236" y="12353"/>
                  <a:pt x="12740" y="13851"/>
                  <a:pt x="11908" y="15031"/>
                </a:cubicBezTo>
                <a:lnTo>
                  <a:pt x="13064" y="16228"/>
                </a:lnTo>
                <a:cubicBezTo>
                  <a:pt x="14148" y="14731"/>
                  <a:pt x="14799" y="12813"/>
                  <a:pt x="14799" y="10723"/>
                </a:cubicBezTo>
                <a:cubicBezTo>
                  <a:pt x="14799" y="8632"/>
                  <a:pt x="14147" y="6712"/>
                  <a:pt x="13064" y="5215"/>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48" name="Linie"/>
          <p:cNvSpPr/>
          <p:nvPr/>
        </p:nvSpPr>
        <p:spPr>
          <a:xfrm flipV="1">
            <a:off x="1398207" y="4581765"/>
            <a:ext cx="952501" cy="952501"/>
          </a:xfrm>
          <a:prstGeom prst="line">
            <a:avLst/>
          </a:prstGeom>
          <a:ln w="50800">
            <a:solidFill>
              <a:srgbClr val="000000"/>
            </a:solidFill>
            <a:miter lim="400000"/>
          </a:ln>
        </p:spPr>
        <p:txBody>
          <a:bodyPr lIns="38100" tIns="38100" rIns="38100" bIns="38100" anchor="ctr"/>
          <a:lstStyle/>
          <a:p>
            <a:pPr algn="ctr" defTabSz="825500">
              <a:lnSpc>
                <a:spcPct val="100000"/>
              </a:lnSpc>
              <a:spcBef>
                <a:spcPts val="0"/>
              </a:spcBef>
              <a:defRPr sz="2800">
                <a:latin typeface="+mn-lt"/>
                <a:ea typeface="+mn-ea"/>
                <a:cs typeface="+mn-cs"/>
                <a:sym typeface="Helvetica Neue"/>
              </a:defRPr>
            </a:pPr>
          </a:p>
        </p:txBody>
      </p:sp>
      <p:sp>
        <p:nvSpPr>
          <p:cNvPr id="49" name="Computer"/>
          <p:cNvSpPr/>
          <p:nvPr/>
        </p:nvSpPr>
        <p:spPr>
          <a:xfrm>
            <a:off x="1389265" y="6872158"/>
            <a:ext cx="1042351" cy="841159"/>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0000"/>
          </a:solidFill>
          <a:ln w="12700">
            <a:miter lim="400000"/>
          </a:ln>
        </p:spPr>
        <p:txBody>
          <a:bodyPr lIns="0" tIns="0" rIns="0" bIns="0" anchor="ctr"/>
          <a:lstStyle/>
          <a:p>
            <a:pPr algn="ctr" defTabSz="825500">
              <a:lnSpc>
                <a:spcPct val="100000"/>
              </a:lnSpc>
              <a:spcBef>
                <a:spcPts val="0"/>
              </a:spcBef>
              <a:defRPr b="0" sz="3000">
                <a:solidFill>
                  <a:srgbClr val="457A88"/>
                </a:solidFill>
                <a:latin typeface="Helvetica Neue Medium"/>
                <a:ea typeface="Helvetica Neue Medium"/>
                <a:cs typeface="Helvetica Neue Medium"/>
                <a:sym typeface="Helvetica Neue Medium"/>
              </a:defRPr>
            </a:pPr>
          </a:p>
        </p:txBody>
      </p:sp>
      <p:sp>
        <p:nvSpPr>
          <p:cNvPr id="50" name="Wenn ich auf meinem Bildschirm etwas zeigen möchte, teile ich ihn mit den anderen Teilnehmern."/>
          <p:cNvSpPr txBox="1"/>
          <p:nvPr/>
        </p:nvSpPr>
        <p:spPr>
          <a:xfrm>
            <a:off x="3274696" y="6279277"/>
            <a:ext cx="16767808" cy="1747520"/>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Wenn ich auf meinem Bildschirm etwas zeigen möchte, teile ich ihn mit den anderen Teilnehmern. </a:t>
            </a:r>
          </a:p>
        </p:txBody>
      </p:sp>
      <p:sp>
        <p:nvSpPr>
          <p:cNvPr id="51" name="Auge"/>
          <p:cNvSpPr/>
          <p:nvPr/>
        </p:nvSpPr>
        <p:spPr>
          <a:xfrm>
            <a:off x="1340749" y="10707007"/>
            <a:ext cx="1139383" cy="5940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52" name="Ich schaue auf den Bildschirm und konzentriere mich."/>
          <p:cNvSpPr txBox="1"/>
          <p:nvPr/>
        </p:nvSpPr>
        <p:spPr>
          <a:xfrm>
            <a:off x="3202639" y="10373987"/>
            <a:ext cx="16317059"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Ich schaue auf den Bildschirm und konzentriere mich.</a:t>
            </a:r>
          </a:p>
        </p:txBody>
      </p:sp>
      <p:sp>
        <p:nvSpPr>
          <p:cNvPr id="53" name="Ich höre gut zu."/>
          <p:cNvSpPr txBox="1"/>
          <p:nvPr/>
        </p:nvSpPr>
        <p:spPr>
          <a:xfrm>
            <a:off x="3203669" y="12022563"/>
            <a:ext cx="5531607"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Ich höre gut zu.</a:t>
            </a:r>
          </a:p>
        </p:txBody>
      </p:sp>
      <p:sp>
        <p:nvSpPr>
          <p:cNvPr id="54" name="Ohr"/>
          <p:cNvSpPr/>
          <p:nvPr/>
        </p:nvSpPr>
        <p:spPr>
          <a:xfrm>
            <a:off x="1515931" y="12133891"/>
            <a:ext cx="789018" cy="1072745"/>
          </a:xfrm>
          <a:custGeom>
            <a:avLst/>
            <a:gdLst/>
            <a:ahLst/>
            <a:cxnLst>
              <a:cxn ang="0">
                <a:pos x="wd2" y="hd2"/>
              </a:cxn>
              <a:cxn ang="5400000">
                <a:pos x="wd2" y="hd2"/>
              </a:cxn>
              <a:cxn ang="10800000">
                <a:pos x="wd2" y="hd2"/>
              </a:cxn>
              <a:cxn ang="16200000">
                <a:pos x="wd2" y="hd2"/>
              </a:cxn>
            </a:cxnLst>
            <a:rect l="0" t="0" r="r" b="b"/>
            <a:pathLst>
              <a:path w="20671" h="21600" fill="norm" stroke="1"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solidFill>
            <a:srgbClr val="000000"/>
          </a:solidFill>
          <a:ln w="12700">
            <a:miter lim="400000"/>
          </a:ln>
        </p:spPr>
        <p:txBody>
          <a:bodyPr lIns="0" tIns="0" rIns="0" bIns="0" anchor="ctr"/>
          <a:lstStyle/>
          <a:p>
            <a:pPr algn="ctr" defTabSz="825500">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55" name="Sprechblase"/>
          <p:cNvSpPr/>
          <p:nvPr/>
        </p:nvSpPr>
        <p:spPr>
          <a:xfrm>
            <a:off x="1291315" y="8867692"/>
            <a:ext cx="1238251" cy="609601"/>
          </a:xfrm>
          <a:prstGeom prst="wedgeEllipseCallout">
            <a:avLst>
              <a:gd name="adj1" fmla="val -49385"/>
              <a:gd name="adj2" fmla="val 70000"/>
            </a:avLst>
          </a:prstGeom>
          <a:solidFill>
            <a:srgbClr val="000000"/>
          </a:solidFill>
          <a:ln w="127000">
            <a:solidFill>
              <a:srgbClr val="FFFFFF"/>
            </a:solidFill>
            <a:miter lim="400000"/>
          </a:ln>
        </p:spPr>
        <p:txBody>
          <a:bodyPr lIns="0" tIns="0" rIns="0" bIns="0" anchor="ctr"/>
          <a:lstStyle/>
          <a:p>
            <a:pPr algn="ctr" defTabSz="825500">
              <a:lnSpc>
                <a:spcPct val="80000"/>
              </a:lnSpc>
              <a:spcBef>
                <a:spcPts val="0"/>
              </a:spcBef>
              <a:defRPr spc="-228" sz="11400">
                <a:solidFill>
                  <a:schemeClr val="accent4"/>
                </a:solidFill>
              </a:defRPr>
            </a:pPr>
          </a:p>
        </p:txBody>
      </p:sp>
      <p:sp>
        <p:nvSpPr>
          <p:cNvPr id="56" name="Die Chatfunktion nutze ich nur, wenn ich dazu aufgefordert werde."/>
          <p:cNvSpPr txBox="1"/>
          <p:nvPr/>
        </p:nvSpPr>
        <p:spPr>
          <a:xfrm>
            <a:off x="3268752" y="8725412"/>
            <a:ext cx="20304166" cy="101600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700"/>
            </a:lvl1pPr>
          </a:lstStyle>
          <a:p>
            <a:pPr/>
            <a:r>
              <a:t>Die Chatfunktion nutze ich nur, wenn ich dazu aufgefordert werde.</a:t>
            </a:r>
          </a:p>
        </p:txBody>
      </p:sp>
      <p:sp>
        <p:nvSpPr>
          <p:cNvPr id="57" name="Regeln für die Videokonferenz"/>
          <p:cNvSpPr txBox="1"/>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b="1" spc="0" sz="6000">
                <a:latin typeface="+mj-lt"/>
                <a:ea typeface="+mj-ea"/>
                <a:cs typeface="+mj-cs"/>
                <a:sym typeface="Open Sans Light"/>
              </a:defRPr>
            </a:lvl1pPr>
          </a:lstStyle>
          <a:p>
            <a:pPr/>
            <a:r>
              <a:t>Regeln für die Videokonferenz</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Gemeinsam eine Aufgabe mit einem Baumdiagramm lösen"/>
          <p:cNvSpPr txBox="1"/>
          <p:nvPr/>
        </p:nvSpPr>
        <p:spPr>
          <a:xfrm>
            <a:off x="808327" y="5582786"/>
            <a:ext cx="22816675"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Gemeinsam eine Aufgabe mit einem Baumdiagramm lösen</a:t>
            </a:r>
          </a:p>
        </p:txBody>
      </p:sp>
      <p:sp>
        <p:nvSpPr>
          <p:cNvPr id="62" name="Selbstständige Arbeitsphase"/>
          <p:cNvSpPr txBox="1"/>
          <p:nvPr/>
        </p:nvSpPr>
        <p:spPr>
          <a:xfrm>
            <a:off x="786700" y="8112750"/>
            <a:ext cx="11167854"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Selbstständige Arbeitsphase</a:t>
            </a:r>
          </a:p>
        </p:txBody>
      </p:sp>
      <p:sp>
        <p:nvSpPr>
          <p:cNvPr id="63" name="Gemeinsam Ergebnisse besprechen"/>
          <p:cNvSpPr txBox="1"/>
          <p:nvPr/>
        </p:nvSpPr>
        <p:spPr>
          <a:xfrm>
            <a:off x="758998" y="10642714"/>
            <a:ext cx="13931097" cy="143186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Gemeinsam Ergebnisse besprechen</a:t>
            </a:r>
          </a:p>
        </p:txBody>
      </p:sp>
      <p:sp>
        <p:nvSpPr>
          <p:cNvPr id="64" name="Bearbeitungshilfe Baumdiagramm kennenlernen"/>
          <p:cNvSpPr txBox="1"/>
          <p:nvPr>
            <p:ph type="body" sz="quarter" idx="4294967295"/>
          </p:nvPr>
        </p:nvSpPr>
        <p:spPr>
          <a:xfrm>
            <a:off x="826266" y="3052821"/>
            <a:ext cx="19431556" cy="1431870"/>
          </a:xfrm>
          <a:prstGeom prst="rect">
            <a:avLst/>
          </a:prstGeom>
          <a:solidFill>
            <a:srgbClr val="FFFFFF"/>
          </a:solidFill>
          <a:ln w="127000">
            <a:solidFill>
              <a:srgbClr val="FFFFFF"/>
            </a:solidFill>
          </a:ln>
        </p:spPr>
        <p:txBody>
          <a:bodyPr lIns="71437" tIns="71437" rIns="71437" bIns="71437" anchor="ctr">
            <a:noAutofit/>
          </a:bodyPr>
          <a:lstStyle/>
          <a:p>
            <a:pPr defTabSz="2438339">
              <a:lnSpc>
                <a:spcPct val="90000"/>
              </a:lnSpc>
              <a:spcBef>
                <a:spcPts val="4500"/>
              </a:spcBef>
              <a:defRPr sz="6000">
                <a:latin typeface="+mj-lt"/>
                <a:ea typeface="+mj-ea"/>
                <a:cs typeface="+mj-cs"/>
                <a:sym typeface="Open Sans Light"/>
              </a:defRPr>
            </a:pPr>
            <a:r>
              <a:t>Bearbeitungshilfe </a:t>
            </a:r>
            <a:r>
              <a:rPr>
                <a:solidFill>
                  <a:srgbClr val="A0030F"/>
                </a:solidFill>
              </a:rPr>
              <a:t>Baumdiagramm</a:t>
            </a:r>
            <a:r>
              <a:t> kennenlernen</a:t>
            </a:r>
          </a:p>
        </p:txBody>
      </p:sp>
      <p:sp>
        <p:nvSpPr>
          <p:cNvPr id="65" name="Ablauf der Stunde"/>
          <p:cNvSpPr txBox="1"/>
          <p:nvPr>
            <p:ph type="title" idx="4294967295"/>
          </p:nvPr>
        </p:nvSpPr>
        <p:spPr>
          <a:xfrm>
            <a:off x="5367247" y="173834"/>
            <a:ext cx="14464687" cy="1780892"/>
          </a:xfrm>
          <a:prstGeom prst="rect">
            <a:avLst/>
          </a:prstGeom>
          <a:solidFill>
            <a:srgbClr val="FFFFFF"/>
          </a:solidFill>
          <a:ln w="127000">
            <a:solidFill>
              <a:srgbClr val="FFFFFF"/>
            </a:solidFill>
          </a:ln>
        </p:spPr>
        <p:txBody>
          <a:bodyPr lIns="71437" tIns="71437" rIns="71437" bIns="71437" anchor="ctr">
            <a:noAutofit/>
          </a:bodyPr>
          <a:lstStyle>
            <a:lvl1pPr defTabSz="2438339">
              <a:lnSpc>
                <a:spcPct val="90000"/>
              </a:lnSpc>
              <a:spcBef>
                <a:spcPts val="4500"/>
              </a:spcBef>
              <a:defRPr b="1" spc="0" sz="6000">
                <a:latin typeface="+mj-lt"/>
                <a:ea typeface="+mj-ea"/>
                <a:cs typeface="+mj-cs"/>
                <a:sym typeface="Open Sans Light"/>
              </a:defRPr>
            </a:lvl1pPr>
          </a:lstStyle>
          <a:p>
            <a:pPr/>
            <a:r>
              <a:t>Ablauf der Stunde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Start (Ausgangspunkt)"/>
          <p:cNvSpPr txBox="1"/>
          <p:nvPr/>
        </p:nvSpPr>
        <p:spPr>
          <a:xfrm>
            <a:off x="9466414" y="2372693"/>
            <a:ext cx="5625791" cy="866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Open Sans"/>
                <a:ea typeface="Open Sans"/>
                <a:cs typeface="Open Sans"/>
                <a:sym typeface="Open Sans"/>
              </a:defRPr>
            </a:lvl1pPr>
          </a:lstStyle>
          <a:p>
            <a:pPr/>
            <a:r>
              <a:t>Start (Ausgangspunkt)</a:t>
            </a:r>
          </a:p>
        </p:txBody>
      </p:sp>
      <p:sp>
        <p:nvSpPr>
          <p:cNvPr id="70" name="Stufe 1: Erster Schritt"/>
          <p:cNvSpPr txBox="1"/>
          <p:nvPr/>
        </p:nvSpPr>
        <p:spPr>
          <a:xfrm>
            <a:off x="9169888" y="4732368"/>
            <a:ext cx="6337742" cy="10445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a:defRPr sz="4500"/>
            </a:lvl1pPr>
          </a:lstStyle>
          <a:p>
            <a:pPr/>
            <a:r>
              <a:t>Stufe 1: Erster Schritt</a:t>
            </a:r>
          </a:p>
        </p:txBody>
      </p:sp>
      <p:sp>
        <p:nvSpPr>
          <p:cNvPr id="71" name="Stufe 2: Zweiter Schritt"/>
          <p:cNvSpPr txBox="1"/>
          <p:nvPr/>
        </p:nvSpPr>
        <p:spPr>
          <a:xfrm>
            <a:off x="8613684" y="8514901"/>
            <a:ext cx="7156632" cy="1156641"/>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lgn="ctr">
              <a:defRPr sz="4500"/>
            </a:lvl1pPr>
          </a:lstStyle>
          <a:p>
            <a:pPr/>
            <a:r>
              <a:t>Stufe 2: Zweiter Schritt</a:t>
            </a:r>
          </a:p>
        </p:txBody>
      </p:sp>
      <p:sp>
        <p:nvSpPr>
          <p:cNvPr id="72" name="Ast"/>
          <p:cNvSpPr txBox="1"/>
          <p:nvPr/>
        </p:nvSpPr>
        <p:spPr>
          <a:xfrm>
            <a:off x="16927552" y="3990214"/>
            <a:ext cx="1209031" cy="10445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500"/>
            </a:lvl1pPr>
          </a:lstStyle>
          <a:p>
            <a:pPr/>
            <a:r>
              <a:t>Ast</a:t>
            </a:r>
          </a:p>
        </p:txBody>
      </p:sp>
      <p:sp>
        <p:nvSpPr>
          <p:cNvPr id="73" name="Möglichkeiten"/>
          <p:cNvSpPr txBox="1"/>
          <p:nvPr/>
        </p:nvSpPr>
        <p:spPr>
          <a:xfrm>
            <a:off x="10596230" y="6881138"/>
            <a:ext cx="3621114" cy="866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Open Sans"/>
                <a:ea typeface="Open Sans"/>
                <a:cs typeface="Open Sans"/>
                <a:sym typeface="Open Sans"/>
              </a:defRPr>
            </a:lvl1pPr>
          </a:lstStyle>
          <a:p>
            <a:pPr/>
            <a:r>
              <a:t>Möglichkeiten</a:t>
            </a:r>
          </a:p>
        </p:txBody>
      </p:sp>
      <p:sp>
        <p:nvSpPr>
          <p:cNvPr id="74" name="T-Shirt"/>
          <p:cNvSpPr/>
          <p:nvPr/>
        </p:nvSpPr>
        <p:spPr>
          <a:xfrm>
            <a:off x="1510995" y="10524914"/>
            <a:ext cx="1231022" cy="1047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chemeClr val="accent4">
              <a:hueOff val="348544"/>
              <a:lumOff val="7139"/>
            </a:schemeClr>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044D84"/>
                </a:solidFill>
                <a:latin typeface="Helvetica Neue Medium"/>
                <a:ea typeface="Helvetica Neue Medium"/>
                <a:cs typeface="Helvetica Neue Medium"/>
                <a:sym typeface="Helvetica Neue Medium"/>
              </a:defRPr>
            </a:pPr>
          </a:p>
        </p:txBody>
      </p:sp>
      <p:sp>
        <p:nvSpPr>
          <p:cNvPr id="75" name="T-Shirt"/>
          <p:cNvSpPr/>
          <p:nvPr/>
        </p:nvSpPr>
        <p:spPr>
          <a:xfrm>
            <a:off x="8182517" y="10524914"/>
            <a:ext cx="1231022" cy="1047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rgbClr val="A0030F"/>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76" name="T-Shirt"/>
          <p:cNvSpPr/>
          <p:nvPr/>
        </p:nvSpPr>
        <p:spPr>
          <a:xfrm>
            <a:off x="14498439" y="10524914"/>
            <a:ext cx="1231022" cy="1047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chemeClr val="accent4">
              <a:hueOff val="348544"/>
              <a:lumOff val="7139"/>
            </a:schemeClr>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77" name="T-Shirt"/>
          <p:cNvSpPr/>
          <p:nvPr/>
        </p:nvSpPr>
        <p:spPr>
          <a:xfrm>
            <a:off x="21686411" y="10524914"/>
            <a:ext cx="1231022" cy="1047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rgbClr val="A0030F"/>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78" name="Möglichkeiten"/>
          <p:cNvSpPr txBox="1"/>
          <p:nvPr/>
        </p:nvSpPr>
        <p:spPr>
          <a:xfrm>
            <a:off x="3674666" y="11851318"/>
            <a:ext cx="3621114" cy="866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Open Sans"/>
                <a:ea typeface="Open Sans"/>
                <a:cs typeface="Open Sans"/>
                <a:sym typeface="Open Sans"/>
              </a:defRPr>
            </a:lvl1pPr>
          </a:lstStyle>
          <a:p>
            <a:pPr/>
            <a:r>
              <a:t>Möglichkeiten</a:t>
            </a:r>
          </a:p>
        </p:txBody>
      </p:sp>
      <p:sp>
        <p:nvSpPr>
          <p:cNvPr id="79" name="Möglichkeiten"/>
          <p:cNvSpPr txBox="1"/>
          <p:nvPr/>
        </p:nvSpPr>
        <p:spPr>
          <a:xfrm>
            <a:off x="16965406" y="11851318"/>
            <a:ext cx="3621113" cy="866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Open Sans"/>
                <a:ea typeface="Open Sans"/>
                <a:cs typeface="Open Sans"/>
                <a:sym typeface="Open Sans"/>
              </a:defRPr>
            </a:lvl1pPr>
          </a:lstStyle>
          <a:p>
            <a:pPr/>
            <a:r>
              <a:t>Möglichkeiten</a:t>
            </a:r>
          </a:p>
        </p:txBody>
      </p:sp>
      <p:sp>
        <p:nvSpPr>
          <p:cNvPr id="80" name="T-Shirt"/>
          <p:cNvSpPr/>
          <p:nvPr/>
        </p:nvSpPr>
        <p:spPr>
          <a:xfrm>
            <a:off x="3627012" y="2642325"/>
            <a:ext cx="1231022" cy="10475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chemeClr val="accent4">
              <a:hueOff val="348544"/>
              <a:lumOff val="7139"/>
            </a:schemeClr>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044D84"/>
                </a:solidFill>
                <a:latin typeface="Helvetica Neue Medium"/>
                <a:ea typeface="Helvetica Neue Medium"/>
                <a:cs typeface="Helvetica Neue Medium"/>
                <a:sym typeface="Helvetica Neue Medium"/>
              </a:defRPr>
            </a:pPr>
          </a:p>
        </p:txBody>
      </p:sp>
      <p:sp>
        <p:nvSpPr>
          <p:cNvPr id="81" name="T-Shirt"/>
          <p:cNvSpPr/>
          <p:nvPr/>
        </p:nvSpPr>
        <p:spPr>
          <a:xfrm>
            <a:off x="3975741" y="3045979"/>
            <a:ext cx="1231022" cy="1047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810" y="0"/>
                </a:moveTo>
                <a:cubicBezTo>
                  <a:pt x="8848" y="248"/>
                  <a:pt x="9130" y="1867"/>
                  <a:pt x="10801" y="1867"/>
                </a:cubicBezTo>
                <a:cubicBezTo>
                  <a:pt x="12488" y="1867"/>
                  <a:pt x="12769" y="235"/>
                  <a:pt x="12802" y="0"/>
                </a:cubicBezTo>
                <a:cubicBezTo>
                  <a:pt x="12753" y="6"/>
                  <a:pt x="12709" y="37"/>
                  <a:pt x="12682" y="50"/>
                </a:cubicBezTo>
                <a:cubicBezTo>
                  <a:pt x="11681" y="666"/>
                  <a:pt x="9914" y="666"/>
                  <a:pt x="8913" y="50"/>
                </a:cubicBezTo>
                <a:cubicBezTo>
                  <a:pt x="8891" y="37"/>
                  <a:pt x="8853" y="13"/>
                  <a:pt x="8810" y="0"/>
                </a:cubicBezTo>
                <a:close/>
                <a:moveTo>
                  <a:pt x="8496" y="81"/>
                </a:moveTo>
                <a:cubicBezTo>
                  <a:pt x="7079" y="564"/>
                  <a:pt x="5219" y="1270"/>
                  <a:pt x="4370" y="1575"/>
                </a:cubicBezTo>
                <a:cubicBezTo>
                  <a:pt x="3905" y="1740"/>
                  <a:pt x="3829" y="1816"/>
                  <a:pt x="3628" y="1962"/>
                </a:cubicBezTo>
                <a:cubicBezTo>
                  <a:pt x="3423" y="2115"/>
                  <a:pt x="3078" y="2606"/>
                  <a:pt x="3078" y="2606"/>
                </a:cubicBezTo>
                <a:lnTo>
                  <a:pt x="0" y="7422"/>
                </a:lnTo>
                <a:lnTo>
                  <a:pt x="3040" y="10466"/>
                </a:lnTo>
                <a:cubicBezTo>
                  <a:pt x="3040" y="10466"/>
                  <a:pt x="5014" y="8382"/>
                  <a:pt x="5051" y="8369"/>
                </a:cubicBezTo>
                <a:cubicBezTo>
                  <a:pt x="5051" y="8547"/>
                  <a:pt x="5051" y="21600"/>
                  <a:pt x="5051" y="21600"/>
                </a:cubicBezTo>
                <a:lnTo>
                  <a:pt x="16549" y="21600"/>
                </a:lnTo>
                <a:cubicBezTo>
                  <a:pt x="16549" y="21600"/>
                  <a:pt x="16549" y="8547"/>
                  <a:pt x="16549" y="8369"/>
                </a:cubicBezTo>
                <a:cubicBezTo>
                  <a:pt x="16586" y="8382"/>
                  <a:pt x="18561" y="10466"/>
                  <a:pt x="18561" y="10466"/>
                </a:cubicBezTo>
                <a:lnTo>
                  <a:pt x="21600" y="7422"/>
                </a:lnTo>
                <a:lnTo>
                  <a:pt x="18522" y="2606"/>
                </a:lnTo>
                <a:cubicBezTo>
                  <a:pt x="18522" y="2606"/>
                  <a:pt x="18177" y="2115"/>
                  <a:pt x="17972" y="1962"/>
                </a:cubicBezTo>
                <a:cubicBezTo>
                  <a:pt x="17771" y="1816"/>
                  <a:pt x="17695" y="1740"/>
                  <a:pt x="17230" y="1575"/>
                </a:cubicBezTo>
                <a:cubicBezTo>
                  <a:pt x="16386" y="1270"/>
                  <a:pt x="14531" y="570"/>
                  <a:pt x="13114" y="87"/>
                </a:cubicBezTo>
                <a:cubicBezTo>
                  <a:pt x="13050" y="462"/>
                  <a:pt x="12650" y="2242"/>
                  <a:pt x="10801" y="2242"/>
                </a:cubicBezTo>
                <a:cubicBezTo>
                  <a:pt x="8946" y="2242"/>
                  <a:pt x="8555" y="450"/>
                  <a:pt x="8496" y="81"/>
                </a:cubicBezTo>
                <a:close/>
              </a:path>
            </a:pathLst>
          </a:custGeom>
          <a:solidFill>
            <a:srgbClr val="A0030F"/>
          </a:solidFill>
          <a:ln w="25400">
            <a:solidFill>
              <a:srgbClr val="000000"/>
            </a:solidFill>
            <a:miter lim="400000"/>
          </a:ln>
        </p:spPr>
        <p:txBody>
          <a:bodyPr lIns="71437" tIns="71437" rIns="71437" bIns="71437" anchor="ctr"/>
          <a:lstStyle/>
          <a:p>
            <a:pPr algn="ctr" defTabSz="821531">
              <a:lnSpc>
                <a:spcPct val="100000"/>
              </a:lnSpc>
              <a:spcBef>
                <a:spcPts val="0"/>
              </a:spcBef>
              <a:defRPr b="0" sz="3000">
                <a:solidFill>
                  <a:srgbClr val="FFFFFF"/>
                </a:solidFill>
                <a:latin typeface="Helvetica Neue Medium"/>
                <a:ea typeface="Helvetica Neue Medium"/>
                <a:cs typeface="Helvetica Neue Medium"/>
                <a:sym typeface="Helvetica Neue Medium"/>
              </a:defRPr>
            </a:pPr>
          </a:p>
        </p:txBody>
      </p:sp>
      <p:sp>
        <p:nvSpPr>
          <p:cNvPr id="82" name="Baumdiagramm kennenlernen"/>
          <p:cNvSpPr txBox="1"/>
          <p:nvPr/>
        </p:nvSpPr>
        <p:spPr>
          <a:xfrm>
            <a:off x="6426455" y="112414"/>
            <a:ext cx="13823797"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rPr>
                <a:solidFill>
                  <a:srgbClr val="A0030F"/>
                </a:solidFill>
              </a:rPr>
              <a:t>Baumdiagramm</a:t>
            </a:r>
            <a:r>
              <a:t> kennenlernen</a:t>
            </a:r>
          </a:p>
        </p:txBody>
      </p:sp>
      <p:sp>
        <p:nvSpPr>
          <p:cNvPr id="83" name="Kurze Hose"/>
          <p:cNvSpPr/>
          <p:nvPr/>
        </p:nvSpPr>
        <p:spPr>
          <a:xfrm>
            <a:off x="3761325" y="4238487"/>
            <a:ext cx="857698"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84" name="Kurze Hose"/>
          <p:cNvSpPr/>
          <p:nvPr/>
        </p:nvSpPr>
        <p:spPr>
          <a:xfrm>
            <a:off x="4243682" y="4425731"/>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1E61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85" name="Kurze Hose"/>
          <p:cNvSpPr/>
          <p:nvPr/>
        </p:nvSpPr>
        <p:spPr>
          <a:xfrm>
            <a:off x="5056374" y="6919861"/>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86" name="Kurze Hose"/>
          <p:cNvSpPr/>
          <p:nvPr/>
        </p:nvSpPr>
        <p:spPr>
          <a:xfrm>
            <a:off x="18111919" y="6919861"/>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1E61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87" name="Linie"/>
          <p:cNvSpPr/>
          <p:nvPr/>
        </p:nvSpPr>
        <p:spPr>
          <a:xfrm flipV="1">
            <a:off x="6294030" y="3574594"/>
            <a:ext cx="3443876" cy="2886484"/>
          </a:xfrm>
          <a:prstGeom prst="line">
            <a:avLst/>
          </a:prstGeom>
          <a:ln w="63500">
            <a:solidFill>
              <a:srgbClr val="000000"/>
            </a:solidFill>
            <a:miter lim="400000"/>
          </a:ln>
        </p:spPr>
        <p:txBody>
          <a:bodyPr lIns="71437" tIns="71437" rIns="71437" bIns="71437" anchor="ctr"/>
          <a:lstStyle/>
          <a:p>
            <a:pPr/>
          </a:p>
        </p:txBody>
      </p:sp>
      <p:sp>
        <p:nvSpPr>
          <p:cNvPr id="88" name="Linie"/>
          <p:cNvSpPr/>
          <p:nvPr/>
        </p:nvSpPr>
        <p:spPr>
          <a:xfrm flipV="1">
            <a:off x="2592047" y="8000772"/>
            <a:ext cx="2166523" cy="2166523"/>
          </a:xfrm>
          <a:prstGeom prst="line">
            <a:avLst/>
          </a:prstGeom>
          <a:ln w="63500">
            <a:solidFill>
              <a:srgbClr val="000000"/>
            </a:solidFill>
            <a:miter lim="400000"/>
          </a:ln>
        </p:spPr>
        <p:txBody>
          <a:bodyPr lIns="71437" tIns="71437" rIns="71437" bIns="71437" anchor="ctr"/>
          <a:lstStyle/>
          <a:p>
            <a:pPr/>
          </a:p>
        </p:txBody>
      </p:sp>
      <p:sp>
        <p:nvSpPr>
          <p:cNvPr id="89" name="Linie"/>
          <p:cNvSpPr/>
          <p:nvPr/>
        </p:nvSpPr>
        <p:spPr>
          <a:xfrm flipV="1">
            <a:off x="15631441" y="8000772"/>
            <a:ext cx="2166523" cy="2166523"/>
          </a:xfrm>
          <a:prstGeom prst="line">
            <a:avLst/>
          </a:prstGeom>
          <a:ln w="63500">
            <a:solidFill>
              <a:srgbClr val="000000"/>
            </a:solidFill>
            <a:miter lim="400000"/>
          </a:ln>
        </p:spPr>
        <p:txBody>
          <a:bodyPr lIns="71437" tIns="71437" rIns="71437" bIns="71437" anchor="ctr"/>
          <a:lstStyle/>
          <a:p>
            <a:pPr/>
          </a:p>
        </p:txBody>
      </p:sp>
      <p:sp>
        <p:nvSpPr>
          <p:cNvPr id="90" name="Linie"/>
          <p:cNvSpPr/>
          <p:nvPr/>
        </p:nvSpPr>
        <p:spPr>
          <a:xfrm>
            <a:off x="6142793" y="8000772"/>
            <a:ext cx="2166523" cy="2166523"/>
          </a:xfrm>
          <a:prstGeom prst="line">
            <a:avLst/>
          </a:prstGeom>
          <a:ln w="63500">
            <a:solidFill>
              <a:srgbClr val="000000"/>
            </a:solidFill>
            <a:miter lim="400000"/>
          </a:ln>
        </p:spPr>
        <p:txBody>
          <a:bodyPr lIns="71437" tIns="71437" rIns="71437" bIns="71437" anchor="ctr"/>
          <a:lstStyle/>
          <a:p>
            <a:pPr/>
          </a:p>
        </p:txBody>
      </p:sp>
      <p:sp>
        <p:nvSpPr>
          <p:cNvPr id="91" name="Linie"/>
          <p:cNvSpPr/>
          <p:nvPr/>
        </p:nvSpPr>
        <p:spPr>
          <a:xfrm>
            <a:off x="19470101" y="8000772"/>
            <a:ext cx="2166523" cy="2166523"/>
          </a:xfrm>
          <a:prstGeom prst="line">
            <a:avLst/>
          </a:prstGeom>
          <a:ln w="63500">
            <a:solidFill>
              <a:srgbClr val="000000"/>
            </a:solidFill>
            <a:miter lim="400000"/>
          </a:ln>
        </p:spPr>
        <p:txBody>
          <a:bodyPr lIns="71437" tIns="71437" rIns="71437" bIns="71437" anchor="ctr"/>
          <a:lstStyle/>
          <a:p>
            <a:pPr/>
          </a:p>
        </p:txBody>
      </p:sp>
      <p:sp>
        <p:nvSpPr>
          <p:cNvPr id="92" name="Kurze Hose"/>
          <p:cNvSpPr/>
          <p:nvPr/>
        </p:nvSpPr>
        <p:spPr>
          <a:xfrm>
            <a:off x="21873072" y="11701032"/>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1E61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93" name="Kurze Hose"/>
          <p:cNvSpPr/>
          <p:nvPr/>
        </p:nvSpPr>
        <p:spPr>
          <a:xfrm>
            <a:off x="14685098" y="11701032"/>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1E61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94" name="Kurze Hose"/>
          <p:cNvSpPr/>
          <p:nvPr/>
        </p:nvSpPr>
        <p:spPr>
          <a:xfrm>
            <a:off x="8369178" y="11701032"/>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95" name="Kurze Hose"/>
          <p:cNvSpPr/>
          <p:nvPr/>
        </p:nvSpPr>
        <p:spPr>
          <a:xfrm>
            <a:off x="1697656" y="11701032"/>
            <a:ext cx="857699" cy="789330"/>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355" y="0"/>
                </a:moveTo>
                <a:lnTo>
                  <a:pt x="1197" y="2561"/>
                </a:lnTo>
                <a:lnTo>
                  <a:pt x="997" y="5754"/>
                </a:lnTo>
                <a:cubicBezTo>
                  <a:pt x="997" y="5754"/>
                  <a:pt x="997" y="5754"/>
                  <a:pt x="1002" y="5754"/>
                </a:cubicBezTo>
                <a:lnTo>
                  <a:pt x="970" y="6286"/>
                </a:lnTo>
                <a:cubicBezTo>
                  <a:pt x="970" y="6286"/>
                  <a:pt x="963" y="6286"/>
                  <a:pt x="963" y="6286"/>
                </a:cubicBezTo>
                <a:lnTo>
                  <a:pt x="698" y="10514"/>
                </a:lnTo>
                <a:lnTo>
                  <a:pt x="3" y="21138"/>
                </a:lnTo>
                <a:cubicBezTo>
                  <a:pt x="3" y="21138"/>
                  <a:pt x="-47" y="21600"/>
                  <a:pt x="284" y="21600"/>
                </a:cubicBezTo>
                <a:cubicBezTo>
                  <a:pt x="615" y="21600"/>
                  <a:pt x="9108" y="21600"/>
                  <a:pt x="9374" y="21600"/>
                </a:cubicBezTo>
                <a:cubicBezTo>
                  <a:pt x="9640" y="21600"/>
                  <a:pt x="9699" y="21138"/>
                  <a:pt x="9699" y="21138"/>
                </a:cubicBezTo>
                <a:lnTo>
                  <a:pt x="10351" y="16362"/>
                </a:lnTo>
                <a:lnTo>
                  <a:pt x="11106" y="21138"/>
                </a:lnTo>
                <a:cubicBezTo>
                  <a:pt x="11106" y="21138"/>
                  <a:pt x="11214" y="21600"/>
                  <a:pt x="11437" y="21600"/>
                </a:cubicBezTo>
                <a:cubicBezTo>
                  <a:pt x="11660" y="21600"/>
                  <a:pt x="20890" y="21600"/>
                  <a:pt x="21205" y="21600"/>
                </a:cubicBezTo>
                <a:cubicBezTo>
                  <a:pt x="21520" y="21600"/>
                  <a:pt x="21553" y="21138"/>
                  <a:pt x="21553" y="21138"/>
                </a:cubicBezTo>
                <a:lnTo>
                  <a:pt x="21047" y="13553"/>
                </a:lnTo>
                <a:lnTo>
                  <a:pt x="20179" y="0"/>
                </a:lnTo>
                <a:lnTo>
                  <a:pt x="20168" y="0"/>
                </a:lnTo>
                <a:lnTo>
                  <a:pt x="9716" y="0"/>
                </a:lnTo>
                <a:lnTo>
                  <a:pt x="9228" y="0"/>
                </a:lnTo>
                <a:lnTo>
                  <a:pt x="1355" y="0"/>
                </a:lnTo>
                <a:close/>
                <a:moveTo>
                  <a:pt x="10667" y="704"/>
                </a:moveTo>
                <a:cubicBezTo>
                  <a:pt x="10851" y="704"/>
                  <a:pt x="11003" y="871"/>
                  <a:pt x="11003" y="1072"/>
                </a:cubicBezTo>
                <a:cubicBezTo>
                  <a:pt x="11003" y="1273"/>
                  <a:pt x="10857" y="1438"/>
                  <a:pt x="10667" y="1438"/>
                </a:cubicBezTo>
                <a:cubicBezTo>
                  <a:pt x="10482" y="1438"/>
                  <a:pt x="10329" y="1273"/>
                  <a:pt x="10329" y="1072"/>
                </a:cubicBezTo>
                <a:cubicBezTo>
                  <a:pt x="10329" y="871"/>
                  <a:pt x="10482" y="704"/>
                  <a:pt x="10667" y="704"/>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b="0" sz="3200">
                <a:solidFill>
                  <a:srgbClr val="1E6100"/>
                </a:solidFill>
                <a:latin typeface="Helvetica Neue Medium"/>
                <a:ea typeface="Helvetica Neue Medium"/>
                <a:cs typeface="Helvetica Neue Medium"/>
                <a:sym typeface="Helvetica Neue Medium"/>
              </a:defRPr>
            </a:pPr>
          </a:p>
        </p:txBody>
      </p:sp>
      <p:sp>
        <p:nvSpPr>
          <p:cNvPr id="96" name="Linie"/>
          <p:cNvSpPr/>
          <p:nvPr/>
        </p:nvSpPr>
        <p:spPr>
          <a:xfrm>
            <a:off x="14475964" y="3399826"/>
            <a:ext cx="3279901" cy="2841139"/>
          </a:xfrm>
          <a:prstGeom prst="line">
            <a:avLst/>
          </a:prstGeom>
          <a:ln w="63500">
            <a:solidFill>
              <a:srgbClr val="000000"/>
            </a:solidFill>
            <a:miter lim="400000"/>
          </a:ln>
        </p:spPr>
        <p:txBody>
          <a:bodyPr lIns="71437" tIns="71437" rIns="71437" bIns="71437"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96"/>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7"/>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6"/>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6" fill="hold">
                                  <p:stCondLst>
                                    <p:cond delay="0"/>
                                  </p:stCondLst>
                                  <p:iterate type="el" backwards="0">
                                    <p:tmAbs val="0"/>
                                  </p:iterate>
                                  <p:childTnLst>
                                    <p:set>
                                      <p:cBhvr>
                                        <p:cTn id="22" fill="hold"/>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7" fill="hold">
                                  <p:stCondLst>
                                    <p:cond delay="0"/>
                                  </p:stCondLst>
                                  <p:iterate type="el" backwards="0">
                                    <p:tmAbs val="0"/>
                                  </p:iterate>
                                  <p:childTnLst>
                                    <p:set>
                                      <p:cBhvr>
                                        <p:cTn id="26" fill="hold"/>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71"/>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90"/>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0" fill="hold">
                                  <p:stCondLst>
                                    <p:cond delay="0"/>
                                  </p:stCondLst>
                                  <p:iterate type="el" backwards="0">
                                    <p:tmAbs val="0"/>
                                  </p:iterate>
                                  <p:childTnLst>
                                    <p:set>
                                      <p:cBhvr>
                                        <p:cTn id="36" fill="hold"/>
                                        <p:tgtEl>
                                          <p:spTgt spid="91"/>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1" fill="hold">
                                  <p:stCondLst>
                                    <p:cond delay="0"/>
                                  </p:stCondLst>
                                  <p:iterate type="el" backwards="0">
                                    <p:tmAbs val="0"/>
                                  </p:iterate>
                                  <p:childTnLst>
                                    <p:set>
                                      <p:cBhvr>
                                        <p:cTn id="39" fill="hold"/>
                                        <p:tgtEl>
                                          <p:spTgt spid="89"/>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2" fill="hold">
                                  <p:stCondLst>
                                    <p:cond delay="0"/>
                                  </p:stCondLst>
                                  <p:iterate type="el" backwards="0">
                                    <p:tmAbs val="0"/>
                                  </p:iterate>
                                  <p:childTnLst>
                                    <p:set>
                                      <p:cBhvr>
                                        <p:cTn id="42" fill="hold"/>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3" fill="hold">
                                  <p:stCondLst>
                                    <p:cond delay="0"/>
                                  </p:stCondLst>
                                  <p:iterate type="el" backwards="0">
                                    <p:tmAbs val="0"/>
                                  </p:iterate>
                                  <p:childTnLst>
                                    <p:set>
                                      <p:cBhvr>
                                        <p:cTn id="46" fill="hold"/>
                                        <p:tgtEl>
                                          <p:spTgt spid="74"/>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4" fill="hold">
                                  <p:stCondLst>
                                    <p:cond delay="0"/>
                                  </p:stCondLst>
                                  <p:iterate type="el" backwards="0">
                                    <p:tmAbs val="0"/>
                                  </p:iterate>
                                  <p:childTnLst>
                                    <p:set>
                                      <p:cBhvr>
                                        <p:cTn id="49" fill="hold"/>
                                        <p:tgtEl>
                                          <p:spTgt spid="9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5" fill="hold">
                                  <p:stCondLst>
                                    <p:cond delay="0"/>
                                  </p:stCondLst>
                                  <p:iterate type="el" backwards="0">
                                    <p:tmAbs val="0"/>
                                  </p:iterate>
                                  <p:childTnLst>
                                    <p:set>
                                      <p:cBhvr>
                                        <p:cTn id="53" fill="hold"/>
                                        <p:tgtEl>
                                          <p:spTgt spid="75"/>
                                        </p:tgtEl>
                                        <p:attrNameLst>
                                          <p:attrName>style.visibility</p:attrName>
                                        </p:attrNameLst>
                                      </p:cBhvr>
                                      <p:to>
                                        <p:strVal val="visible"/>
                                      </p:to>
                                    </p:set>
                                  </p:childTnLst>
                                </p:cTn>
                              </p:par>
                            </p:childTnLst>
                          </p:cTn>
                        </p:par>
                        <p:par>
                          <p:cTn id="54" fill="hold">
                            <p:stCondLst>
                              <p:cond delay="0"/>
                            </p:stCondLst>
                            <p:childTnLst>
                              <p:par>
                                <p:cTn id="55" presetClass="entr" nodeType="afterEffect" presetSubtype="0" presetID="1" grpId="16" fill="hold">
                                  <p:stCondLst>
                                    <p:cond delay="0"/>
                                  </p:stCondLst>
                                  <p:iterate type="el" backwards="0">
                                    <p:tmAbs val="0"/>
                                  </p:iterate>
                                  <p:childTnLst>
                                    <p:set>
                                      <p:cBhvr>
                                        <p:cTn id="56" fill="hold"/>
                                        <p:tgtEl>
                                          <p:spTgt spid="9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7" fill="hold">
                                  <p:stCondLst>
                                    <p:cond delay="0"/>
                                  </p:stCondLst>
                                  <p:iterate type="el" backwards="0">
                                    <p:tmAbs val="0"/>
                                  </p:iterate>
                                  <p:childTnLst>
                                    <p:set>
                                      <p:cBhvr>
                                        <p:cTn id="60" fill="hold"/>
                                        <p:tgtEl>
                                          <p:spTgt spid="76"/>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18" fill="hold">
                                  <p:stCondLst>
                                    <p:cond delay="0"/>
                                  </p:stCondLst>
                                  <p:iterate type="el" backwards="0">
                                    <p:tmAbs val="0"/>
                                  </p:iterate>
                                  <p:childTnLst>
                                    <p:set>
                                      <p:cBhvr>
                                        <p:cTn id="63" fill="hold"/>
                                        <p:tgtEl>
                                          <p:spTgt spid="9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19" fill="hold">
                                  <p:stCondLst>
                                    <p:cond delay="0"/>
                                  </p:stCondLst>
                                  <p:iterate type="el" backwards="0">
                                    <p:tmAbs val="0"/>
                                  </p:iterate>
                                  <p:childTnLst>
                                    <p:set>
                                      <p:cBhvr>
                                        <p:cTn id="67" fill="hold"/>
                                        <p:tgtEl>
                                          <p:spTgt spid="77"/>
                                        </p:tgtEl>
                                        <p:attrNameLst>
                                          <p:attrName>style.visibility</p:attrName>
                                        </p:attrNameLst>
                                      </p:cBhvr>
                                      <p:to>
                                        <p:strVal val="visible"/>
                                      </p:to>
                                    </p:set>
                                  </p:childTnLst>
                                </p:cTn>
                              </p:par>
                            </p:childTnLst>
                          </p:cTn>
                        </p:par>
                        <p:par>
                          <p:cTn id="68" fill="hold">
                            <p:stCondLst>
                              <p:cond delay="0"/>
                            </p:stCondLst>
                            <p:childTnLst>
                              <p:par>
                                <p:cTn id="69" presetClass="entr" nodeType="afterEffect" presetSubtype="0" presetID="1" grpId="20" fill="hold">
                                  <p:stCondLst>
                                    <p:cond delay="0"/>
                                  </p:stCondLst>
                                  <p:iterate type="el" backwards="0">
                                    <p:tmAbs val="0"/>
                                  </p:iterate>
                                  <p:childTnLst>
                                    <p:set>
                                      <p:cBhvr>
                                        <p:cTn id="70" fill="hold"/>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21" fill="hold">
                                  <p:stCondLst>
                                    <p:cond delay="0"/>
                                  </p:stCondLst>
                                  <p:iterate type="el" backwards="0">
                                    <p:tmAbs val="0"/>
                                  </p:iterate>
                                  <p:childTnLst>
                                    <p:set>
                                      <p:cBhvr>
                                        <p:cTn id="74" fill="hold"/>
                                        <p:tgtEl>
                                          <p:spTgt spid="78"/>
                                        </p:tgtEl>
                                        <p:attrNameLst>
                                          <p:attrName>style.visibility</p:attrName>
                                        </p:attrNameLst>
                                      </p:cBhvr>
                                      <p:to>
                                        <p:strVal val="visible"/>
                                      </p:to>
                                    </p:set>
                                  </p:childTnLst>
                                </p:cTn>
                              </p:par>
                            </p:childTnLst>
                          </p:cTn>
                        </p:par>
                        <p:par>
                          <p:cTn id="75" fill="hold">
                            <p:stCondLst>
                              <p:cond delay="0"/>
                            </p:stCondLst>
                            <p:childTnLst>
                              <p:par>
                                <p:cTn id="76" presetClass="entr" nodeType="afterEffect" presetSubtype="0" presetID="1" grpId="22" fill="hold">
                                  <p:stCondLst>
                                    <p:cond delay="0"/>
                                  </p:stCondLst>
                                  <p:iterate type="el" backwards="0">
                                    <p:tmAbs val="0"/>
                                  </p:iterate>
                                  <p:childTnLst>
                                    <p:set>
                                      <p:cBhvr>
                                        <p:cTn id="77" fill="hold"/>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8"/>
      <p:bldP build="whole" bldLvl="1" animBg="1" rev="0" advAuto="0" spid="96" grpId="2"/>
      <p:bldP build="whole" bldLvl="1" animBg="1" rev="0" advAuto="0" spid="90" grpId="9"/>
      <p:bldP build="whole" bldLvl="1" animBg="1" rev="0" advAuto="0" spid="85" grpId="5"/>
      <p:bldP build="whole" bldLvl="1" animBg="1" rev="0" advAuto="0" spid="72" grpId="6"/>
      <p:bldP build="whole" bldLvl="1" animBg="1" rev="0" advAuto="0" spid="86" grpId="4"/>
      <p:bldP build="whole" bldLvl="1" animBg="1" rev="0" advAuto="0" spid="95" grpId="14"/>
      <p:bldP build="whole" bldLvl="1" animBg="1" rev="0" advAuto="0" spid="78" grpId="21"/>
      <p:bldP build="whole" bldLvl="1" animBg="1" rev="0" advAuto="0" spid="79" grpId="22"/>
      <p:bldP build="whole" bldLvl="1" animBg="1" rev="0" advAuto="0" spid="76" grpId="17"/>
      <p:bldP build="whole" bldLvl="1" animBg="1" rev="0" advAuto="0" spid="87" grpId="3"/>
      <p:bldP build="whole" bldLvl="1" animBg="1" rev="0" advAuto="0" spid="88" grpId="12"/>
      <p:bldP build="whole" bldLvl="1" animBg="1" rev="0" advAuto="0" spid="75" grpId="15"/>
      <p:bldP build="whole" bldLvl="1" animBg="1" rev="0" advAuto="0" spid="77" grpId="19"/>
      <p:bldP build="whole" bldLvl="1" animBg="1" rev="0" advAuto="0" spid="73" grpId="7"/>
      <p:bldP build="whole" bldLvl="1" animBg="1" rev="0" advAuto="0" spid="74" grpId="13"/>
      <p:bldP build="whole" bldLvl="1" animBg="1" rev="0" advAuto="0" spid="92" grpId="20"/>
      <p:bldP build="whole" bldLvl="1" animBg="1" rev="0" advAuto="0" spid="89" grpId="11"/>
      <p:bldP build="whole" bldLvl="1" animBg="1" rev="0" advAuto="0" spid="94" grpId="16"/>
      <p:bldP build="whole" bldLvl="1" animBg="1" rev="0" advAuto="0" spid="70" grpId="1"/>
      <p:bldP build="whole" bldLvl="1" animBg="1" rev="0" advAuto="0" spid="93" grpId="18"/>
      <p:bldP build="whole" bldLvl="1" animBg="1" rev="0" advAuto="0" spid="91" grpId="10"/>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Magdalena will sich am Morgen zwei Stücke Obst in ihre Brotdose packen.…"/>
          <p:cNvSpPr txBox="1"/>
          <p:nvPr/>
        </p:nvSpPr>
        <p:spPr>
          <a:xfrm>
            <a:off x="2233458" y="3592823"/>
            <a:ext cx="19917083" cy="864933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Magdalena will sich am Morgen zwei Stücke Obst in ihre Brotdose packen. </a:t>
            </a:r>
          </a:p>
          <a:p>
            <a:pPr/>
            <a:r>
              <a:t>Sie  kann auswählen zwischen Bananen, Mandarinen und Äpfeln.</a:t>
            </a:r>
          </a:p>
          <a:p>
            <a:pPr/>
          </a:p>
          <a:p>
            <a:pPr/>
            <a:r>
              <a:t>Welche Möglichkeiten hat Magdalena, ihre Brotdose mit Obst zu füllen?</a:t>
            </a:r>
          </a:p>
        </p:txBody>
      </p:sp>
      <p:sp>
        <p:nvSpPr>
          <p:cNvPr id="101" name="Baumdiagramm verwenden"/>
          <p:cNvSpPr txBox="1"/>
          <p:nvPr/>
        </p:nvSpPr>
        <p:spPr>
          <a:xfrm>
            <a:off x="6426455" y="112414"/>
            <a:ext cx="13823797"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rPr>
                <a:solidFill>
                  <a:srgbClr val="A0030F"/>
                </a:solidFill>
              </a:rPr>
              <a:t>Baumdiagramm</a:t>
            </a:r>
            <a:r>
              <a:t> verwenden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tufe 2: Zweiter Schritt"/>
          <p:cNvSpPr txBox="1"/>
          <p:nvPr/>
        </p:nvSpPr>
        <p:spPr>
          <a:xfrm>
            <a:off x="146384" y="9044148"/>
            <a:ext cx="4631706" cy="7905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a:lvl1pPr>
          </a:lstStyle>
          <a:p>
            <a:pPr/>
            <a:r>
              <a:t>Stufe 2: Zweiter Schritt</a:t>
            </a:r>
          </a:p>
        </p:txBody>
      </p:sp>
      <p:sp>
        <p:nvSpPr>
          <p:cNvPr id="106" name="Start (Ausgangspunkt)"/>
          <p:cNvSpPr txBox="1"/>
          <p:nvPr/>
        </p:nvSpPr>
        <p:spPr>
          <a:xfrm>
            <a:off x="9608785" y="3210595"/>
            <a:ext cx="5451171" cy="76294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4200">
                <a:latin typeface="+mn-lt"/>
                <a:ea typeface="+mn-ea"/>
                <a:cs typeface="+mn-cs"/>
                <a:sym typeface="Helvetica Neue"/>
              </a:defRPr>
            </a:lvl1pPr>
          </a:lstStyle>
          <a:p>
            <a:pPr/>
            <a:r>
              <a:t>Start (Ausgangspunkt)</a:t>
            </a:r>
          </a:p>
        </p:txBody>
      </p:sp>
      <p:sp>
        <p:nvSpPr>
          <p:cNvPr id="107" name="Möglichkeiten"/>
          <p:cNvSpPr txBox="1"/>
          <p:nvPr/>
        </p:nvSpPr>
        <p:spPr>
          <a:xfrm>
            <a:off x="3189243" y="7689962"/>
            <a:ext cx="2375231" cy="56471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2800">
                <a:latin typeface="+mn-lt"/>
                <a:ea typeface="+mn-ea"/>
                <a:cs typeface="+mn-cs"/>
                <a:sym typeface="Helvetica Neue"/>
              </a:defRPr>
            </a:lvl1pPr>
          </a:lstStyle>
          <a:p>
            <a:pPr/>
            <a:r>
              <a:t>Möglichkeiten</a:t>
            </a:r>
          </a:p>
        </p:txBody>
      </p:sp>
      <p:pic>
        <p:nvPicPr>
          <p:cNvPr id="108" name="Bild" descr="Bild"/>
          <p:cNvPicPr>
            <a:picLocks noChangeAspect="1"/>
          </p:cNvPicPr>
          <p:nvPr/>
        </p:nvPicPr>
        <p:blipFill>
          <a:blip r:embed="rId3">
            <a:extLst/>
          </a:blip>
          <a:stretch>
            <a:fillRect/>
          </a:stretch>
        </p:blipFill>
        <p:spPr>
          <a:xfrm>
            <a:off x="5321726" y="6996403"/>
            <a:ext cx="2602445" cy="1951835"/>
          </a:xfrm>
          <a:prstGeom prst="rect">
            <a:avLst/>
          </a:prstGeom>
          <a:ln w="12700">
            <a:miter lim="400000"/>
          </a:ln>
        </p:spPr>
      </p:pic>
      <p:pic>
        <p:nvPicPr>
          <p:cNvPr id="109" name="Bild" descr="Bild"/>
          <p:cNvPicPr>
            <a:picLocks noChangeAspect="1"/>
          </p:cNvPicPr>
          <p:nvPr/>
        </p:nvPicPr>
        <p:blipFill>
          <a:blip r:embed="rId4">
            <a:extLst/>
          </a:blip>
          <a:srcRect l="28338" t="26259" r="29923" b="26526"/>
          <a:stretch>
            <a:fillRect/>
          </a:stretch>
        </p:blipFill>
        <p:spPr>
          <a:xfrm>
            <a:off x="11853273" y="7594483"/>
            <a:ext cx="890400" cy="755413"/>
          </a:xfrm>
          <a:prstGeom prst="rect">
            <a:avLst/>
          </a:prstGeom>
          <a:ln w="12700">
            <a:miter lim="400000"/>
          </a:ln>
        </p:spPr>
      </p:pic>
      <p:pic>
        <p:nvPicPr>
          <p:cNvPr id="110" name="Bild" descr="Bild"/>
          <p:cNvPicPr>
            <a:picLocks noChangeAspect="1"/>
          </p:cNvPicPr>
          <p:nvPr/>
        </p:nvPicPr>
        <p:blipFill>
          <a:blip r:embed="rId5">
            <a:extLst/>
          </a:blip>
          <a:srcRect l="32307" t="5377" r="17828" b="19576"/>
          <a:stretch>
            <a:fillRect/>
          </a:stretch>
        </p:blipFill>
        <p:spPr>
          <a:xfrm>
            <a:off x="17800761" y="7318221"/>
            <a:ext cx="1159211" cy="1308450"/>
          </a:xfrm>
          <a:prstGeom prst="rect">
            <a:avLst/>
          </a:prstGeom>
          <a:ln w="12700">
            <a:miter lim="400000"/>
          </a:ln>
        </p:spPr>
      </p:pic>
      <p:grpSp>
        <p:nvGrpSpPr>
          <p:cNvPr id="114" name="Gruppieren"/>
          <p:cNvGrpSpPr/>
          <p:nvPr/>
        </p:nvGrpSpPr>
        <p:grpSpPr>
          <a:xfrm>
            <a:off x="3253364" y="10624191"/>
            <a:ext cx="1656891" cy="904236"/>
            <a:chOff x="0" y="0"/>
            <a:chExt cx="1656890" cy="904234"/>
          </a:xfrm>
        </p:grpSpPr>
        <p:sp>
          <p:nvSpPr>
            <p:cNvPr id="111" name="Abgerundetes Rechteck"/>
            <p:cNvSpPr/>
            <p:nvPr/>
          </p:nvSpPr>
          <p:spPr>
            <a:xfrm>
              <a:off x="196635" y="56282"/>
              <a:ext cx="1216435" cy="770812"/>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12" name="Bild" descr="Bild"/>
            <p:cNvPicPr>
              <a:picLocks noChangeAspect="1"/>
            </p:cNvPicPr>
            <p:nvPr/>
          </p:nvPicPr>
          <p:blipFill>
            <a:blip r:embed="rId3">
              <a:extLst/>
            </a:blip>
            <a:stretch>
              <a:fillRect/>
            </a:stretch>
          </p:blipFill>
          <p:spPr>
            <a:xfrm>
              <a:off x="451244" y="0"/>
              <a:ext cx="1205647" cy="904235"/>
            </a:xfrm>
            <a:prstGeom prst="rect">
              <a:avLst/>
            </a:prstGeom>
            <a:ln w="12700" cap="flat">
              <a:noFill/>
              <a:miter lim="400000"/>
            </a:ln>
            <a:effectLst/>
          </p:spPr>
        </p:pic>
        <p:pic>
          <p:nvPicPr>
            <p:cNvPr id="113" name="Bild" descr="Bild"/>
            <p:cNvPicPr>
              <a:picLocks noChangeAspect="1"/>
            </p:cNvPicPr>
            <p:nvPr/>
          </p:nvPicPr>
          <p:blipFill>
            <a:blip r:embed="rId3">
              <a:extLst/>
            </a:blip>
            <a:stretch>
              <a:fillRect/>
            </a:stretch>
          </p:blipFill>
          <p:spPr>
            <a:xfrm>
              <a:off x="0" y="29153"/>
              <a:ext cx="1159186" cy="869390"/>
            </a:xfrm>
            <a:prstGeom prst="rect">
              <a:avLst/>
            </a:prstGeom>
            <a:ln w="12700" cap="flat">
              <a:noFill/>
              <a:miter lim="400000"/>
            </a:ln>
            <a:effectLst/>
          </p:spPr>
        </p:pic>
      </p:grpSp>
      <p:grpSp>
        <p:nvGrpSpPr>
          <p:cNvPr id="118" name="Gruppieren"/>
          <p:cNvGrpSpPr/>
          <p:nvPr/>
        </p:nvGrpSpPr>
        <p:grpSpPr>
          <a:xfrm>
            <a:off x="5554316" y="10653345"/>
            <a:ext cx="1365239" cy="869390"/>
            <a:chOff x="0" y="0"/>
            <a:chExt cx="1365237" cy="869388"/>
          </a:xfrm>
        </p:grpSpPr>
        <p:sp>
          <p:nvSpPr>
            <p:cNvPr id="115" name="Abgerundetes Rechteck"/>
            <p:cNvSpPr/>
            <p:nvPr/>
          </p:nvSpPr>
          <p:spPr>
            <a:xfrm>
              <a:off x="148804" y="1840"/>
              <a:ext cx="1216434"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16" name="Bild" descr="Bild"/>
            <p:cNvPicPr>
              <a:picLocks noChangeAspect="1"/>
            </p:cNvPicPr>
            <p:nvPr/>
          </p:nvPicPr>
          <p:blipFill>
            <a:blip r:embed="rId4">
              <a:extLst/>
            </a:blip>
            <a:srcRect l="28338" t="26259" r="29923" b="26526"/>
            <a:stretch>
              <a:fillRect/>
            </a:stretch>
          </p:blipFill>
          <p:spPr>
            <a:xfrm>
              <a:off x="820484" y="100235"/>
              <a:ext cx="412501" cy="349964"/>
            </a:xfrm>
            <a:prstGeom prst="rect">
              <a:avLst/>
            </a:prstGeom>
            <a:ln w="12700" cap="flat">
              <a:noFill/>
              <a:miter lim="400000"/>
            </a:ln>
            <a:effectLst/>
          </p:spPr>
        </p:pic>
        <p:pic>
          <p:nvPicPr>
            <p:cNvPr id="117" name="Bild" descr="Bild"/>
            <p:cNvPicPr>
              <a:picLocks noChangeAspect="1"/>
            </p:cNvPicPr>
            <p:nvPr/>
          </p:nvPicPr>
          <p:blipFill>
            <a:blip r:embed="rId3">
              <a:extLst/>
            </a:blip>
            <a:stretch>
              <a:fillRect/>
            </a:stretch>
          </p:blipFill>
          <p:spPr>
            <a:xfrm>
              <a:off x="0" y="0"/>
              <a:ext cx="1159186" cy="869389"/>
            </a:xfrm>
            <a:prstGeom prst="rect">
              <a:avLst/>
            </a:prstGeom>
            <a:ln w="12700" cap="flat">
              <a:noFill/>
              <a:miter lim="400000"/>
            </a:ln>
            <a:effectLst/>
          </p:spPr>
        </p:pic>
      </p:grpSp>
      <p:grpSp>
        <p:nvGrpSpPr>
          <p:cNvPr id="122" name="Gruppieren"/>
          <p:cNvGrpSpPr/>
          <p:nvPr/>
        </p:nvGrpSpPr>
        <p:grpSpPr>
          <a:xfrm>
            <a:off x="7416451" y="10655185"/>
            <a:ext cx="1409217" cy="887678"/>
            <a:chOff x="0" y="0"/>
            <a:chExt cx="1409216" cy="887676"/>
          </a:xfrm>
        </p:grpSpPr>
        <p:sp>
          <p:nvSpPr>
            <p:cNvPr id="119" name="Abgerundetes Rechteck"/>
            <p:cNvSpPr/>
            <p:nvPr/>
          </p:nvSpPr>
          <p:spPr>
            <a:xfrm>
              <a:off x="192782" y="0"/>
              <a:ext cx="1216435"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20" name="Bild" descr="Bild"/>
            <p:cNvPicPr>
              <a:picLocks noChangeAspect="1"/>
            </p:cNvPicPr>
            <p:nvPr/>
          </p:nvPicPr>
          <p:blipFill>
            <a:blip r:embed="rId5">
              <a:extLst/>
            </a:blip>
            <a:srcRect l="32307" t="5377" r="17828" b="19576"/>
            <a:stretch>
              <a:fillRect/>
            </a:stretch>
          </p:blipFill>
          <p:spPr>
            <a:xfrm>
              <a:off x="788639" y="62819"/>
              <a:ext cx="537033" cy="606172"/>
            </a:xfrm>
            <a:prstGeom prst="rect">
              <a:avLst/>
            </a:prstGeom>
            <a:ln w="12700" cap="flat">
              <a:noFill/>
              <a:miter lim="400000"/>
            </a:ln>
            <a:effectLst/>
          </p:spPr>
        </p:pic>
        <p:pic>
          <p:nvPicPr>
            <p:cNvPr id="121" name="Bild" descr="Bild"/>
            <p:cNvPicPr>
              <a:picLocks noChangeAspect="1"/>
            </p:cNvPicPr>
            <p:nvPr/>
          </p:nvPicPr>
          <p:blipFill>
            <a:blip r:embed="rId3">
              <a:extLst/>
            </a:blip>
            <a:stretch>
              <a:fillRect/>
            </a:stretch>
          </p:blipFill>
          <p:spPr>
            <a:xfrm>
              <a:off x="0" y="18287"/>
              <a:ext cx="1159186" cy="869390"/>
            </a:xfrm>
            <a:prstGeom prst="rect">
              <a:avLst/>
            </a:prstGeom>
            <a:ln w="12700" cap="flat">
              <a:noFill/>
              <a:miter lim="400000"/>
            </a:ln>
            <a:effectLst/>
          </p:spPr>
        </p:pic>
      </p:grpSp>
      <p:grpSp>
        <p:nvGrpSpPr>
          <p:cNvPr id="126" name="Gruppieren"/>
          <p:cNvGrpSpPr/>
          <p:nvPr/>
        </p:nvGrpSpPr>
        <p:grpSpPr>
          <a:xfrm>
            <a:off x="11639224" y="10655185"/>
            <a:ext cx="1216435" cy="770811"/>
            <a:chOff x="0" y="0"/>
            <a:chExt cx="1216433" cy="770810"/>
          </a:xfrm>
        </p:grpSpPr>
        <p:sp>
          <p:nvSpPr>
            <p:cNvPr id="123" name="Abgerundetes Rechteck"/>
            <p:cNvSpPr/>
            <p:nvPr/>
          </p:nvSpPr>
          <p:spPr>
            <a:xfrm>
              <a:off x="0" y="0"/>
              <a:ext cx="1216434"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24" name="Bild" descr="Bild"/>
            <p:cNvPicPr>
              <a:picLocks noChangeAspect="1"/>
            </p:cNvPicPr>
            <p:nvPr/>
          </p:nvPicPr>
          <p:blipFill>
            <a:blip r:embed="rId4">
              <a:extLst/>
            </a:blip>
            <a:srcRect l="28338" t="26259" r="29923" b="26526"/>
            <a:stretch>
              <a:fillRect/>
            </a:stretch>
          </p:blipFill>
          <p:spPr>
            <a:xfrm>
              <a:off x="657468" y="210438"/>
              <a:ext cx="412501" cy="349964"/>
            </a:xfrm>
            <a:prstGeom prst="rect">
              <a:avLst/>
            </a:prstGeom>
            <a:ln w="12700" cap="flat">
              <a:noFill/>
              <a:miter lim="400000"/>
            </a:ln>
            <a:effectLst/>
          </p:spPr>
        </p:pic>
        <p:pic>
          <p:nvPicPr>
            <p:cNvPr id="125" name="Bild" descr="Bild"/>
            <p:cNvPicPr>
              <a:picLocks noChangeAspect="1"/>
            </p:cNvPicPr>
            <p:nvPr/>
          </p:nvPicPr>
          <p:blipFill>
            <a:blip r:embed="rId4">
              <a:extLst/>
            </a:blip>
            <a:srcRect l="28338" t="26259" r="29923" b="26526"/>
            <a:stretch>
              <a:fillRect/>
            </a:stretch>
          </p:blipFill>
          <p:spPr>
            <a:xfrm>
              <a:off x="128876" y="205694"/>
              <a:ext cx="423899" cy="359634"/>
            </a:xfrm>
            <a:prstGeom prst="rect">
              <a:avLst/>
            </a:prstGeom>
            <a:ln w="12700" cap="flat">
              <a:noFill/>
              <a:miter lim="400000"/>
            </a:ln>
            <a:effectLst/>
          </p:spPr>
        </p:pic>
      </p:grpSp>
      <p:grpSp>
        <p:nvGrpSpPr>
          <p:cNvPr id="130" name="Gruppieren"/>
          <p:cNvGrpSpPr/>
          <p:nvPr/>
        </p:nvGrpSpPr>
        <p:grpSpPr>
          <a:xfrm>
            <a:off x="9515347" y="10613762"/>
            <a:ext cx="1439514" cy="904235"/>
            <a:chOff x="0" y="0"/>
            <a:chExt cx="1439513" cy="904234"/>
          </a:xfrm>
        </p:grpSpPr>
        <p:sp>
          <p:nvSpPr>
            <p:cNvPr id="127" name="Abgerundetes Rechteck"/>
            <p:cNvSpPr/>
            <p:nvPr/>
          </p:nvSpPr>
          <p:spPr>
            <a:xfrm>
              <a:off x="0" y="41422"/>
              <a:ext cx="1216434" cy="770812"/>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28" name="Bild" descr="Bild"/>
            <p:cNvPicPr>
              <a:picLocks noChangeAspect="1"/>
            </p:cNvPicPr>
            <p:nvPr/>
          </p:nvPicPr>
          <p:blipFill>
            <a:blip r:embed="rId3">
              <a:extLst/>
            </a:blip>
            <a:stretch>
              <a:fillRect/>
            </a:stretch>
          </p:blipFill>
          <p:spPr>
            <a:xfrm>
              <a:off x="233867" y="0"/>
              <a:ext cx="1205647" cy="904235"/>
            </a:xfrm>
            <a:prstGeom prst="rect">
              <a:avLst/>
            </a:prstGeom>
            <a:ln w="12700" cap="flat">
              <a:noFill/>
              <a:miter lim="400000"/>
            </a:ln>
            <a:effectLst/>
          </p:spPr>
        </p:pic>
        <p:pic>
          <p:nvPicPr>
            <p:cNvPr id="129" name="Bild" descr="Bild"/>
            <p:cNvPicPr>
              <a:picLocks noChangeAspect="1"/>
            </p:cNvPicPr>
            <p:nvPr/>
          </p:nvPicPr>
          <p:blipFill>
            <a:blip r:embed="rId4">
              <a:extLst/>
            </a:blip>
            <a:srcRect l="28338" t="26259" r="29923" b="26526"/>
            <a:stretch>
              <a:fillRect/>
            </a:stretch>
          </p:blipFill>
          <p:spPr>
            <a:xfrm>
              <a:off x="75702" y="314695"/>
              <a:ext cx="423898" cy="359634"/>
            </a:xfrm>
            <a:prstGeom prst="rect">
              <a:avLst/>
            </a:prstGeom>
            <a:ln w="12700" cap="flat">
              <a:noFill/>
              <a:miter lim="400000"/>
            </a:ln>
            <a:effectLst/>
          </p:spPr>
        </p:pic>
      </p:grpSp>
      <p:grpSp>
        <p:nvGrpSpPr>
          <p:cNvPr id="134" name="Gruppieren"/>
          <p:cNvGrpSpPr/>
          <p:nvPr/>
        </p:nvGrpSpPr>
        <p:grpSpPr>
          <a:xfrm>
            <a:off x="13813372" y="10655185"/>
            <a:ext cx="1216435" cy="770811"/>
            <a:chOff x="0" y="0"/>
            <a:chExt cx="1216433" cy="770810"/>
          </a:xfrm>
        </p:grpSpPr>
        <p:sp>
          <p:nvSpPr>
            <p:cNvPr id="131" name="Abgerundetes Rechteck"/>
            <p:cNvSpPr/>
            <p:nvPr/>
          </p:nvSpPr>
          <p:spPr>
            <a:xfrm>
              <a:off x="0" y="0"/>
              <a:ext cx="1216434"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32" name="Bild" descr="Bild"/>
            <p:cNvPicPr>
              <a:picLocks noChangeAspect="1"/>
            </p:cNvPicPr>
            <p:nvPr/>
          </p:nvPicPr>
          <p:blipFill>
            <a:blip r:embed="rId5">
              <a:extLst/>
            </a:blip>
            <a:srcRect l="32307" t="5377" r="17828" b="19576"/>
            <a:stretch>
              <a:fillRect/>
            </a:stretch>
          </p:blipFill>
          <p:spPr>
            <a:xfrm>
              <a:off x="559591" y="107643"/>
              <a:ext cx="537034" cy="606172"/>
            </a:xfrm>
            <a:prstGeom prst="rect">
              <a:avLst/>
            </a:prstGeom>
            <a:ln w="12700" cap="flat">
              <a:noFill/>
              <a:miter lim="400000"/>
            </a:ln>
            <a:effectLst/>
          </p:spPr>
        </p:pic>
        <p:pic>
          <p:nvPicPr>
            <p:cNvPr id="133" name="Bild" descr="Bild"/>
            <p:cNvPicPr>
              <a:picLocks noChangeAspect="1"/>
            </p:cNvPicPr>
            <p:nvPr/>
          </p:nvPicPr>
          <p:blipFill>
            <a:blip r:embed="rId4">
              <a:extLst/>
            </a:blip>
            <a:srcRect l="28338" t="26259" r="29923" b="26526"/>
            <a:stretch>
              <a:fillRect/>
            </a:stretch>
          </p:blipFill>
          <p:spPr>
            <a:xfrm>
              <a:off x="76990" y="230984"/>
              <a:ext cx="423898" cy="359634"/>
            </a:xfrm>
            <a:prstGeom prst="rect">
              <a:avLst/>
            </a:prstGeom>
            <a:ln w="12700" cap="flat">
              <a:noFill/>
              <a:miter lim="400000"/>
            </a:ln>
            <a:effectLst/>
          </p:spPr>
        </p:pic>
      </p:grpSp>
      <p:grpSp>
        <p:nvGrpSpPr>
          <p:cNvPr id="138" name="Gruppieren"/>
          <p:cNvGrpSpPr/>
          <p:nvPr/>
        </p:nvGrpSpPr>
        <p:grpSpPr>
          <a:xfrm>
            <a:off x="15824565" y="10624191"/>
            <a:ext cx="1484986" cy="904236"/>
            <a:chOff x="0" y="0"/>
            <a:chExt cx="1484984" cy="904234"/>
          </a:xfrm>
        </p:grpSpPr>
        <p:sp>
          <p:nvSpPr>
            <p:cNvPr id="135" name="Abgerundetes Rechteck"/>
            <p:cNvSpPr/>
            <p:nvPr/>
          </p:nvSpPr>
          <p:spPr>
            <a:xfrm>
              <a:off x="0" y="30993"/>
              <a:ext cx="1216434" cy="770812"/>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36" name="Bild" descr="Bild"/>
            <p:cNvPicPr>
              <a:picLocks noChangeAspect="1"/>
            </p:cNvPicPr>
            <p:nvPr/>
          </p:nvPicPr>
          <p:blipFill>
            <a:blip r:embed="rId3">
              <a:extLst/>
            </a:blip>
            <a:stretch>
              <a:fillRect/>
            </a:stretch>
          </p:blipFill>
          <p:spPr>
            <a:xfrm>
              <a:off x="279338" y="0"/>
              <a:ext cx="1205647" cy="904235"/>
            </a:xfrm>
            <a:prstGeom prst="rect">
              <a:avLst/>
            </a:prstGeom>
            <a:ln w="12700" cap="flat">
              <a:noFill/>
              <a:miter lim="400000"/>
            </a:ln>
            <a:effectLst/>
          </p:spPr>
        </p:pic>
        <p:pic>
          <p:nvPicPr>
            <p:cNvPr id="137" name="Bild" descr="Bild"/>
            <p:cNvPicPr>
              <a:picLocks noChangeAspect="1"/>
            </p:cNvPicPr>
            <p:nvPr/>
          </p:nvPicPr>
          <p:blipFill>
            <a:blip r:embed="rId5">
              <a:extLst/>
            </a:blip>
            <a:srcRect l="32307" t="5377" r="17828" b="19576"/>
            <a:stretch>
              <a:fillRect/>
            </a:stretch>
          </p:blipFill>
          <p:spPr>
            <a:xfrm>
              <a:off x="14174" y="111672"/>
              <a:ext cx="540090" cy="609622"/>
            </a:xfrm>
            <a:prstGeom prst="rect">
              <a:avLst/>
            </a:prstGeom>
            <a:ln w="12700" cap="flat">
              <a:noFill/>
              <a:miter lim="400000"/>
            </a:ln>
            <a:effectLst/>
          </p:spPr>
        </p:pic>
      </p:grpSp>
      <p:grpSp>
        <p:nvGrpSpPr>
          <p:cNvPr id="142" name="Gruppieren"/>
          <p:cNvGrpSpPr/>
          <p:nvPr/>
        </p:nvGrpSpPr>
        <p:grpSpPr>
          <a:xfrm>
            <a:off x="17878733" y="10655185"/>
            <a:ext cx="1216435" cy="770811"/>
            <a:chOff x="0" y="0"/>
            <a:chExt cx="1216433" cy="770810"/>
          </a:xfrm>
        </p:grpSpPr>
        <p:sp>
          <p:nvSpPr>
            <p:cNvPr id="139" name="Abgerundetes Rechteck"/>
            <p:cNvSpPr/>
            <p:nvPr/>
          </p:nvSpPr>
          <p:spPr>
            <a:xfrm>
              <a:off x="0" y="0"/>
              <a:ext cx="1216434"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40" name="Bild" descr="Bild"/>
            <p:cNvPicPr>
              <a:picLocks noChangeAspect="1"/>
            </p:cNvPicPr>
            <p:nvPr/>
          </p:nvPicPr>
          <p:blipFill>
            <a:blip r:embed="rId4">
              <a:extLst/>
            </a:blip>
            <a:srcRect l="28338" t="26259" r="29923" b="26526"/>
            <a:stretch>
              <a:fillRect/>
            </a:stretch>
          </p:blipFill>
          <p:spPr>
            <a:xfrm>
              <a:off x="672310" y="278016"/>
              <a:ext cx="412501" cy="349964"/>
            </a:xfrm>
            <a:prstGeom prst="rect">
              <a:avLst/>
            </a:prstGeom>
            <a:ln w="12700" cap="flat">
              <a:noFill/>
              <a:miter lim="400000"/>
            </a:ln>
            <a:effectLst/>
          </p:spPr>
        </p:pic>
        <p:pic>
          <p:nvPicPr>
            <p:cNvPr id="141" name="Bild" descr="Bild"/>
            <p:cNvPicPr>
              <a:picLocks noChangeAspect="1"/>
            </p:cNvPicPr>
            <p:nvPr/>
          </p:nvPicPr>
          <p:blipFill>
            <a:blip r:embed="rId5">
              <a:extLst/>
            </a:blip>
            <a:srcRect l="32307" t="5377" r="17828" b="19576"/>
            <a:stretch>
              <a:fillRect/>
            </a:stretch>
          </p:blipFill>
          <p:spPr>
            <a:xfrm>
              <a:off x="99018" y="76820"/>
              <a:ext cx="540090" cy="609622"/>
            </a:xfrm>
            <a:prstGeom prst="rect">
              <a:avLst/>
            </a:prstGeom>
            <a:ln w="12700" cap="flat">
              <a:noFill/>
              <a:miter lim="400000"/>
            </a:ln>
            <a:effectLst/>
          </p:spPr>
        </p:pic>
      </p:grpSp>
      <p:grpSp>
        <p:nvGrpSpPr>
          <p:cNvPr id="146" name="Gruppieren"/>
          <p:cNvGrpSpPr/>
          <p:nvPr/>
        </p:nvGrpSpPr>
        <p:grpSpPr>
          <a:xfrm>
            <a:off x="19922066" y="10680474"/>
            <a:ext cx="1216434" cy="770812"/>
            <a:chOff x="0" y="0"/>
            <a:chExt cx="1216433" cy="770810"/>
          </a:xfrm>
        </p:grpSpPr>
        <p:sp>
          <p:nvSpPr>
            <p:cNvPr id="143" name="Abgerundetes Rechteck"/>
            <p:cNvSpPr/>
            <p:nvPr/>
          </p:nvSpPr>
          <p:spPr>
            <a:xfrm>
              <a:off x="0" y="0"/>
              <a:ext cx="1216434" cy="770811"/>
            </a:xfrm>
            <a:prstGeom prst="roundRect">
              <a:avLst>
                <a:gd name="adj" fmla="val 23672"/>
              </a:avLst>
            </a:prstGeom>
            <a:solidFill>
              <a:srgbClr val="FFFFFF"/>
            </a:solidFill>
            <a:ln w="127000" cap="flat">
              <a:solidFill>
                <a:srgbClr val="FFFFFF"/>
              </a:solidFill>
              <a:prstDash val="solid"/>
              <a:miter lim="400000"/>
            </a:ln>
            <a:effectLst/>
          </p:spPr>
          <p:txBody>
            <a:bodyPr wrap="square" lIns="71437" tIns="71437" rIns="71437" bIns="71437" numCol="1" anchor="ctr">
              <a:noAutofit/>
            </a:bodyPr>
            <a:lstStyle/>
            <a:p>
              <a:pPr/>
            </a:p>
          </p:txBody>
        </p:sp>
        <p:pic>
          <p:nvPicPr>
            <p:cNvPr id="144" name="Bild" descr="Bild"/>
            <p:cNvPicPr>
              <a:picLocks noChangeAspect="1"/>
            </p:cNvPicPr>
            <p:nvPr/>
          </p:nvPicPr>
          <p:blipFill>
            <a:blip r:embed="rId5">
              <a:extLst/>
            </a:blip>
            <a:srcRect l="32307" t="5377" r="17828" b="19576"/>
            <a:stretch>
              <a:fillRect/>
            </a:stretch>
          </p:blipFill>
          <p:spPr>
            <a:xfrm>
              <a:off x="608470" y="82354"/>
              <a:ext cx="537034" cy="606172"/>
            </a:xfrm>
            <a:prstGeom prst="rect">
              <a:avLst/>
            </a:prstGeom>
            <a:ln w="12700" cap="flat">
              <a:noFill/>
              <a:miter lim="400000"/>
            </a:ln>
            <a:effectLst/>
          </p:spPr>
        </p:pic>
        <p:pic>
          <p:nvPicPr>
            <p:cNvPr id="145" name="Bild" descr="Bild"/>
            <p:cNvPicPr>
              <a:picLocks noChangeAspect="1"/>
            </p:cNvPicPr>
            <p:nvPr/>
          </p:nvPicPr>
          <p:blipFill>
            <a:blip r:embed="rId5">
              <a:extLst/>
            </a:blip>
            <a:srcRect l="32307" t="5377" r="17828" b="19576"/>
            <a:stretch>
              <a:fillRect/>
            </a:stretch>
          </p:blipFill>
          <p:spPr>
            <a:xfrm>
              <a:off x="62783" y="69390"/>
              <a:ext cx="540090" cy="609622"/>
            </a:xfrm>
            <a:prstGeom prst="rect">
              <a:avLst/>
            </a:prstGeom>
            <a:ln w="12700" cap="flat">
              <a:noFill/>
              <a:miter lim="400000"/>
            </a:ln>
            <a:effectLst/>
          </p:spPr>
        </p:pic>
      </p:grpSp>
      <p:grpSp>
        <p:nvGrpSpPr>
          <p:cNvPr id="159" name="Gruppieren"/>
          <p:cNvGrpSpPr/>
          <p:nvPr/>
        </p:nvGrpSpPr>
        <p:grpSpPr>
          <a:xfrm>
            <a:off x="3933546" y="11749571"/>
            <a:ext cx="16596737" cy="1275254"/>
            <a:chOff x="0" y="0"/>
            <a:chExt cx="16596736" cy="1275252"/>
          </a:xfrm>
        </p:grpSpPr>
        <p:sp>
          <p:nvSpPr>
            <p:cNvPr id="147" name="Alle Möglichkeiten"/>
            <p:cNvSpPr txBox="1"/>
            <p:nvPr/>
          </p:nvSpPr>
          <p:spPr>
            <a:xfrm>
              <a:off x="6505751" y="685845"/>
              <a:ext cx="3260345" cy="5894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mn-lt"/>
                  <a:ea typeface="+mn-ea"/>
                  <a:cs typeface="+mn-cs"/>
                  <a:sym typeface="Helvetica Neue"/>
                </a:defRPr>
              </a:lvl1pPr>
            </a:lstStyle>
            <a:p>
              <a:pPr/>
              <a:r>
                <a:t>Alle Möglichkeiten</a:t>
              </a:r>
            </a:p>
          </p:txBody>
        </p:sp>
        <p:sp>
          <p:nvSpPr>
            <p:cNvPr id="148" name="Linie"/>
            <p:cNvSpPr/>
            <p:nvPr/>
          </p:nvSpPr>
          <p:spPr>
            <a:xfrm>
              <a:off x="0" y="338907"/>
              <a:ext cx="16587223"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49" name="Linie"/>
            <p:cNvSpPr/>
            <p:nvPr/>
          </p:nvSpPr>
          <p:spPr>
            <a:xfrm flipV="1">
              <a:off x="124670"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0" name="Linie"/>
            <p:cNvSpPr/>
            <p:nvPr/>
          </p:nvSpPr>
          <p:spPr>
            <a:xfrm flipV="1">
              <a:off x="2377790"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1" name="Linie"/>
            <p:cNvSpPr/>
            <p:nvPr/>
          </p:nvSpPr>
          <p:spPr>
            <a:xfrm flipV="1">
              <a:off x="4283903"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2" name="Linie"/>
            <p:cNvSpPr/>
            <p:nvPr/>
          </p:nvSpPr>
          <p:spPr>
            <a:xfrm flipV="1">
              <a:off x="6195911"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3" name="Linie"/>
            <p:cNvSpPr/>
            <p:nvPr/>
          </p:nvSpPr>
          <p:spPr>
            <a:xfrm flipV="1">
              <a:off x="8275752"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4" name="Linie"/>
            <p:cNvSpPr/>
            <p:nvPr/>
          </p:nvSpPr>
          <p:spPr>
            <a:xfrm flipV="1">
              <a:off x="10488041" y="0"/>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5" name="Linie"/>
            <p:cNvSpPr/>
            <p:nvPr/>
          </p:nvSpPr>
          <p:spPr>
            <a:xfrm flipV="1">
              <a:off x="12499236"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6" name="Linie"/>
            <p:cNvSpPr/>
            <p:nvPr/>
          </p:nvSpPr>
          <p:spPr>
            <a:xfrm flipV="1">
              <a:off x="14553403"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7" name="Linie"/>
            <p:cNvSpPr/>
            <p:nvPr/>
          </p:nvSpPr>
          <p:spPr>
            <a:xfrm flipV="1">
              <a:off x="16596735" y="1"/>
              <a:ext cx="1" cy="3499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defRPr b="0" sz="4200">
                  <a:latin typeface="+mn-lt"/>
                  <a:ea typeface="+mn-ea"/>
                  <a:cs typeface="+mn-cs"/>
                  <a:sym typeface="Helvetica Neue"/>
                </a:defRPr>
              </a:pPr>
            </a:p>
          </p:txBody>
        </p:sp>
        <p:sp>
          <p:nvSpPr>
            <p:cNvPr id="158" name="Linie"/>
            <p:cNvSpPr/>
            <p:nvPr/>
          </p:nvSpPr>
          <p:spPr>
            <a:xfrm flipV="1">
              <a:off x="8268759" y="321047"/>
              <a:ext cx="1" cy="396283"/>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a:defRPr b="0" sz="4200">
                  <a:latin typeface="+mn-lt"/>
                  <a:ea typeface="+mn-ea"/>
                  <a:cs typeface="+mn-cs"/>
                  <a:sym typeface="Helvetica Neue"/>
                </a:defRPr>
              </a:pPr>
            </a:p>
          </p:txBody>
        </p:sp>
      </p:grpSp>
      <p:sp>
        <p:nvSpPr>
          <p:cNvPr id="160" name="Baumdiagramm verwenden"/>
          <p:cNvSpPr txBox="1"/>
          <p:nvPr/>
        </p:nvSpPr>
        <p:spPr>
          <a:xfrm>
            <a:off x="6426455" y="112414"/>
            <a:ext cx="13823797" cy="1885987"/>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rPr>
                <a:solidFill>
                  <a:srgbClr val="A0030F"/>
                </a:solidFill>
              </a:rPr>
              <a:t>Baumdiagramm</a:t>
            </a:r>
            <a:r>
              <a:t> verwenden</a:t>
            </a:r>
          </a:p>
        </p:txBody>
      </p:sp>
      <p:grpSp>
        <p:nvGrpSpPr>
          <p:cNvPr id="163" name="Gruppieren"/>
          <p:cNvGrpSpPr/>
          <p:nvPr/>
        </p:nvGrpSpPr>
        <p:grpSpPr>
          <a:xfrm>
            <a:off x="17916833" y="10480737"/>
            <a:ext cx="1140235" cy="1145107"/>
            <a:chOff x="0" y="0"/>
            <a:chExt cx="1140233" cy="1145105"/>
          </a:xfrm>
        </p:grpSpPr>
        <p:sp>
          <p:nvSpPr>
            <p:cNvPr id="161" name="Kreis"/>
            <p:cNvSpPr/>
            <p:nvPr/>
          </p:nvSpPr>
          <p:spPr>
            <a:xfrm>
              <a:off x="0" y="0"/>
              <a:ext cx="1140234" cy="1145106"/>
            </a:xfrm>
            <a:prstGeom prst="ellipse">
              <a:avLst/>
            </a:prstGeom>
            <a:noFill/>
            <a:ln w="88900" cap="flat">
              <a:solidFill>
                <a:srgbClr val="000000"/>
              </a:solidFill>
              <a:prstDash val="solid"/>
              <a:miter lim="400000"/>
            </a:ln>
            <a:effectLst/>
          </p:spPr>
          <p:txBody>
            <a:bodyPr wrap="square" lIns="190500" tIns="190500" rIns="190500" bIns="190500" numCol="1" anchor="ctr">
              <a:normAutofit fontScale="100000" lnSpcReduction="0"/>
            </a:bodyPr>
            <a:lstStyle/>
            <a:p>
              <a:pPr/>
            </a:p>
          </p:txBody>
        </p:sp>
        <p:sp>
          <p:nvSpPr>
            <p:cNvPr id="162" name="Linie"/>
            <p:cNvSpPr/>
            <p:nvPr/>
          </p:nvSpPr>
          <p:spPr>
            <a:xfrm flipV="1">
              <a:off x="141528" y="143963"/>
              <a:ext cx="869879" cy="869879"/>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grpSp>
        <p:nvGrpSpPr>
          <p:cNvPr id="166" name="Gruppieren"/>
          <p:cNvGrpSpPr/>
          <p:nvPr/>
        </p:nvGrpSpPr>
        <p:grpSpPr>
          <a:xfrm>
            <a:off x="15869546" y="10468037"/>
            <a:ext cx="1140234" cy="1145107"/>
            <a:chOff x="0" y="0"/>
            <a:chExt cx="1140233" cy="1145105"/>
          </a:xfrm>
        </p:grpSpPr>
        <p:sp>
          <p:nvSpPr>
            <p:cNvPr id="164" name="Kreis"/>
            <p:cNvSpPr/>
            <p:nvPr/>
          </p:nvSpPr>
          <p:spPr>
            <a:xfrm>
              <a:off x="0" y="0"/>
              <a:ext cx="1140234" cy="1145106"/>
            </a:xfrm>
            <a:prstGeom prst="ellipse">
              <a:avLst/>
            </a:prstGeom>
            <a:noFill/>
            <a:ln w="88900" cap="flat">
              <a:solidFill>
                <a:srgbClr val="000000"/>
              </a:solidFill>
              <a:prstDash val="solid"/>
              <a:miter lim="400000"/>
            </a:ln>
            <a:effectLst/>
          </p:spPr>
          <p:txBody>
            <a:bodyPr wrap="square" lIns="190500" tIns="190500" rIns="190500" bIns="190500" numCol="1" anchor="ctr">
              <a:normAutofit fontScale="100000" lnSpcReduction="0"/>
            </a:bodyPr>
            <a:lstStyle/>
            <a:p>
              <a:pPr/>
            </a:p>
          </p:txBody>
        </p:sp>
        <p:sp>
          <p:nvSpPr>
            <p:cNvPr id="165" name="Linie"/>
            <p:cNvSpPr/>
            <p:nvPr/>
          </p:nvSpPr>
          <p:spPr>
            <a:xfrm flipV="1">
              <a:off x="141528" y="143963"/>
              <a:ext cx="869879" cy="869879"/>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grpSp>
        <p:nvGrpSpPr>
          <p:cNvPr id="169" name="Gruppieren"/>
          <p:cNvGrpSpPr/>
          <p:nvPr/>
        </p:nvGrpSpPr>
        <p:grpSpPr>
          <a:xfrm>
            <a:off x="9566147" y="10480737"/>
            <a:ext cx="1140234" cy="1145107"/>
            <a:chOff x="0" y="0"/>
            <a:chExt cx="1140233" cy="1145105"/>
          </a:xfrm>
        </p:grpSpPr>
        <p:sp>
          <p:nvSpPr>
            <p:cNvPr id="167" name="Kreis"/>
            <p:cNvSpPr/>
            <p:nvPr/>
          </p:nvSpPr>
          <p:spPr>
            <a:xfrm>
              <a:off x="0" y="0"/>
              <a:ext cx="1140234" cy="1145106"/>
            </a:xfrm>
            <a:prstGeom prst="ellipse">
              <a:avLst/>
            </a:prstGeom>
            <a:noFill/>
            <a:ln w="88900" cap="flat">
              <a:solidFill>
                <a:srgbClr val="000000"/>
              </a:solidFill>
              <a:prstDash val="solid"/>
              <a:miter lim="400000"/>
            </a:ln>
            <a:effectLst/>
          </p:spPr>
          <p:txBody>
            <a:bodyPr wrap="square" lIns="190500" tIns="190500" rIns="190500" bIns="190500" numCol="1" anchor="ctr">
              <a:normAutofit fontScale="100000" lnSpcReduction="0"/>
            </a:bodyPr>
            <a:lstStyle/>
            <a:p>
              <a:pPr/>
            </a:p>
          </p:txBody>
        </p:sp>
        <p:sp>
          <p:nvSpPr>
            <p:cNvPr id="168" name="Linie"/>
            <p:cNvSpPr/>
            <p:nvPr/>
          </p:nvSpPr>
          <p:spPr>
            <a:xfrm flipV="1">
              <a:off x="141528" y="143963"/>
              <a:ext cx="869879" cy="869879"/>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grpSp>
        <p:nvGrpSpPr>
          <p:cNvPr id="173" name="Gruppieren"/>
          <p:cNvGrpSpPr/>
          <p:nvPr/>
        </p:nvGrpSpPr>
        <p:grpSpPr>
          <a:xfrm>
            <a:off x="6727690" y="4066688"/>
            <a:ext cx="11361236" cy="3409243"/>
            <a:chOff x="0" y="0"/>
            <a:chExt cx="11361235" cy="3409241"/>
          </a:xfrm>
        </p:grpSpPr>
        <p:sp>
          <p:nvSpPr>
            <p:cNvPr id="170" name="Linie"/>
            <p:cNvSpPr/>
            <p:nvPr/>
          </p:nvSpPr>
          <p:spPr>
            <a:xfrm flipV="1">
              <a:off x="-1" y="-1"/>
              <a:ext cx="3271852" cy="3271852"/>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71" name="Linie"/>
            <p:cNvSpPr/>
            <p:nvPr/>
          </p:nvSpPr>
          <p:spPr>
            <a:xfrm flipH="1" flipV="1">
              <a:off x="8089384" y="-1"/>
              <a:ext cx="3271852" cy="3271852"/>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72" name="Linie"/>
            <p:cNvSpPr/>
            <p:nvPr/>
          </p:nvSpPr>
          <p:spPr>
            <a:xfrm flipV="1">
              <a:off x="5591718" y="137391"/>
              <a:ext cx="1" cy="3271851"/>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sp>
        <p:nvSpPr>
          <p:cNvPr id="174" name="Stufe 1: Erster Schritt"/>
          <p:cNvSpPr txBox="1"/>
          <p:nvPr/>
        </p:nvSpPr>
        <p:spPr>
          <a:xfrm>
            <a:off x="8031398" y="5177961"/>
            <a:ext cx="8356129" cy="131127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Stufe 1: Erster Schritt</a:t>
            </a:r>
          </a:p>
        </p:txBody>
      </p:sp>
      <p:grpSp>
        <p:nvGrpSpPr>
          <p:cNvPr id="178" name="Gruppieren"/>
          <p:cNvGrpSpPr/>
          <p:nvPr/>
        </p:nvGrpSpPr>
        <p:grpSpPr>
          <a:xfrm>
            <a:off x="16360306" y="8708305"/>
            <a:ext cx="4259231" cy="1623305"/>
            <a:chOff x="180250" y="0"/>
            <a:chExt cx="4259229" cy="1623303"/>
          </a:xfrm>
        </p:grpSpPr>
        <p:sp>
          <p:nvSpPr>
            <p:cNvPr id="175" name="Linie"/>
            <p:cNvSpPr/>
            <p:nvPr/>
          </p:nvSpPr>
          <p:spPr>
            <a:xfrm flipV="1">
              <a:off x="180250" y="21721"/>
              <a:ext cx="1533418" cy="1533417"/>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76" name="Linie"/>
            <p:cNvSpPr/>
            <p:nvPr/>
          </p:nvSpPr>
          <p:spPr>
            <a:xfrm flipH="1" flipV="1">
              <a:off x="2956610" y="72268"/>
              <a:ext cx="1482870" cy="1482870"/>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77" name="Linie"/>
            <p:cNvSpPr/>
            <p:nvPr/>
          </p:nvSpPr>
          <p:spPr>
            <a:xfrm flipV="1">
              <a:off x="2276537" y="0"/>
              <a:ext cx="1" cy="1623304"/>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grpSp>
        <p:nvGrpSpPr>
          <p:cNvPr id="182" name="Gruppieren"/>
          <p:cNvGrpSpPr/>
          <p:nvPr/>
        </p:nvGrpSpPr>
        <p:grpSpPr>
          <a:xfrm>
            <a:off x="10207726" y="8801099"/>
            <a:ext cx="4259231" cy="1623304"/>
            <a:chOff x="180250" y="0"/>
            <a:chExt cx="4259229" cy="1623303"/>
          </a:xfrm>
        </p:grpSpPr>
        <p:sp>
          <p:nvSpPr>
            <p:cNvPr id="179" name="Linie"/>
            <p:cNvSpPr/>
            <p:nvPr/>
          </p:nvSpPr>
          <p:spPr>
            <a:xfrm flipV="1">
              <a:off x="180250" y="21721"/>
              <a:ext cx="1533418" cy="1533417"/>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80" name="Linie"/>
            <p:cNvSpPr/>
            <p:nvPr/>
          </p:nvSpPr>
          <p:spPr>
            <a:xfrm flipH="1" flipV="1">
              <a:off x="2956610" y="72268"/>
              <a:ext cx="1482870" cy="1482870"/>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81" name="Linie"/>
            <p:cNvSpPr/>
            <p:nvPr/>
          </p:nvSpPr>
          <p:spPr>
            <a:xfrm flipV="1">
              <a:off x="2276537" y="0"/>
              <a:ext cx="1" cy="1623304"/>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grpSp>
        <p:nvGrpSpPr>
          <p:cNvPr id="186" name="Gruppieren"/>
          <p:cNvGrpSpPr/>
          <p:nvPr/>
        </p:nvGrpSpPr>
        <p:grpSpPr>
          <a:xfrm>
            <a:off x="4420418" y="8906742"/>
            <a:ext cx="4259230" cy="1623305"/>
            <a:chOff x="180250" y="0"/>
            <a:chExt cx="4259229" cy="1623303"/>
          </a:xfrm>
        </p:grpSpPr>
        <p:sp>
          <p:nvSpPr>
            <p:cNvPr id="183" name="Linie"/>
            <p:cNvSpPr/>
            <p:nvPr/>
          </p:nvSpPr>
          <p:spPr>
            <a:xfrm flipV="1">
              <a:off x="180250" y="21721"/>
              <a:ext cx="1533418" cy="1533417"/>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84" name="Linie"/>
            <p:cNvSpPr/>
            <p:nvPr/>
          </p:nvSpPr>
          <p:spPr>
            <a:xfrm flipH="1" flipV="1">
              <a:off x="2956610" y="72268"/>
              <a:ext cx="1482870" cy="1482870"/>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sp>
          <p:nvSpPr>
            <p:cNvPr id="185" name="Linie"/>
            <p:cNvSpPr/>
            <p:nvPr/>
          </p:nvSpPr>
          <p:spPr>
            <a:xfrm flipV="1">
              <a:off x="2276537" y="0"/>
              <a:ext cx="1" cy="1623304"/>
            </a:xfrm>
            <a:prstGeom prst="line">
              <a:avLst/>
            </a:prstGeom>
            <a:noFill/>
            <a:ln w="88900" cap="flat">
              <a:solidFill>
                <a:srgbClr val="000000"/>
              </a:solidFill>
              <a:prstDash val="solid"/>
              <a:miter lim="400000"/>
            </a:ln>
            <a:effectLst/>
          </p:spPr>
          <p:txBody>
            <a:bodyPr wrap="square" lIns="71437" tIns="71437" rIns="71437" bIns="71437"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1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1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1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1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1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1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1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1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1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1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1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1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0" presetID="1" grpId="24" fill="hold">
                                  <p:stCondLst>
                                    <p:cond delay="0"/>
                                  </p:stCondLst>
                                  <p:iterate type="el" backwards="0">
                                    <p:tmAbs val="0"/>
                                  </p:iterate>
                                  <p:childTnLst>
                                    <p:set>
                                      <p:cBhvr>
                                        <p:cTn id="98"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24"/>
      <p:bldP build="whole" bldLvl="1" animBg="1" rev="0" advAuto="0" spid="142" grpId="19"/>
      <p:bldP build="whole" bldLvl="1" animBg="1" rev="0" advAuto="0" spid="138" grpId="18"/>
      <p:bldP build="whole" bldLvl="1" animBg="1" rev="0" advAuto="0" spid="159" grpId="21"/>
      <p:bldP build="whole" bldLvl="1" animBg="1" rev="0" advAuto="0" spid="146" grpId="20"/>
      <p:bldP build="whole" bldLvl="1" animBg="1" rev="0" advAuto="0" spid="107" grpId="3"/>
      <p:bldP build="whole" bldLvl="1" animBg="1" rev="0" advAuto="0" spid="186" grpId="9"/>
      <p:bldP build="whole" bldLvl="1" animBg="1" rev="0" advAuto="0" spid="169" grpId="22"/>
      <p:bldP build="whole" bldLvl="1" animBg="1" rev="0" advAuto="0" spid="106" grpId="1"/>
      <p:bldP build="whole" bldLvl="1" animBg="1" rev="0" advAuto="0" spid="173" grpId="2"/>
      <p:bldP build="whole" bldLvl="1" animBg="1" rev="0" advAuto="0" spid="105" grpId="8"/>
      <p:bldP build="whole" bldLvl="1" animBg="1" rev="0" advAuto="0" spid="114" grpId="10"/>
      <p:bldP build="whole" bldLvl="1" animBg="1" rev="0" advAuto="0" spid="174" grpId="7"/>
      <p:bldP build="whole" bldLvl="1" animBg="1" rev="0" advAuto="0" spid="166" grpId="23"/>
      <p:bldP build="whole" bldLvl="1" animBg="1" rev="0" advAuto="0" spid="118" grpId="11"/>
      <p:bldP build="whole" bldLvl="1" animBg="1" rev="0" advAuto="0" spid="178" grpId="17"/>
      <p:bldP build="whole" bldLvl="1" animBg="1" rev="0" advAuto="0" spid="110" grpId="6"/>
      <p:bldP build="whole" bldLvl="1" animBg="1" rev="0" advAuto="0" spid="122" grpId="12"/>
      <p:bldP build="whole" bldLvl="1" animBg="1" rev="0" advAuto="0" spid="126" grpId="15"/>
      <p:bldP build="whole" bldLvl="1" animBg="1" rev="0" advAuto="0" spid="130" grpId="14"/>
      <p:bldP build="whole" bldLvl="1" animBg="1" rev="0" advAuto="0" spid="109" grpId="5"/>
      <p:bldP build="whole" bldLvl="1" animBg="1" rev="0" advAuto="0" spid="108" grpId="4"/>
      <p:bldP build="whole" bldLvl="1" animBg="1" rev="0" advAuto="0" spid="182" grpId="13"/>
      <p:bldP build="whole" bldLvl="1" animBg="1" rev="0" advAuto="0" spid="134" grpId="1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Bearbeitet eine der Aufgaben…"/>
          <p:cNvSpPr txBox="1"/>
          <p:nvPr/>
        </p:nvSpPr>
        <p:spPr>
          <a:xfrm>
            <a:off x="4287899" y="3880009"/>
            <a:ext cx="15808202" cy="365823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ctr">
              <a:defRPr b="0" sz="9000">
                <a:latin typeface="Open Sans"/>
                <a:ea typeface="Open Sans"/>
                <a:cs typeface="Open Sans"/>
                <a:sym typeface="Open Sans"/>
              </a:defRPr>
            </a:pPr>
            <a:r>
              <a:t>Bearbeitet eine der Aufgaben</a:t>
            </a:r>
          </a:p>
          <a:p>
            <a:pPr algn="ctr">
              <a:defRPr b="0" sz="9000">
                <a:latin typeface="Open Sans"/>
                <a:ea typeface="Open Sans"/>
                <a:cs typeface="Open Sans"/>
                <a:sym typeface="Open Sans"/>
              </a:defRPr>
            </a:pPr>
            <a:r>
              <a:t>auf dem Padlet</a:t>
            </a:r>
          </a:p>
        </p:txBody>
      </p:sp>
      <p:sp>
        <p:nvSpPr>
          <p:cNvPr id="191" name="Bearbeitungszeit 10 Minuten"/>
          <p:cNvSpPr txBox="1"/>
          <p:nvPr/>
        </p:nvSpPr>
        <p:spPr>
          <a:xfrm>
            <a:off x="5938787" y="10471607"/>
            <a:ext cx="12506426" cy="1432566"/>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lgn="ctr"/>
          </a:lstStyle>
          <a:p>
            <a:pPr/>
            <a:r>
              <a:t>Bearbeitungszeit 10 Minuten</a:t>
            </a:r>
          </a:p>
        </p:txBody>
      </p:sp>
      <p:sp>
        <p:nvSpPr>
          <p:cNvPr id="192" name="Eure Aufgabe"/>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Eure Aufgabe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Lade nun deine Lösung auf das Padlet hoch"/>
          <p:cNvSpPr txBox="1"/>
          <p:nvPr/>
        </p:nvSpPr>
        <p:spPr>
          <a:xfrm>
            <a:off x="4087052" y="5169852"/>
            <a:ext cx="16209896" cy="337629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a:defRPr b="0" sz="9800">
                <a:latin typeface="Open Sans"/>
                <a:ea typeface="Open Sans"/>
                <a:cs typeface="Open Sans"/>
                <a:sym typeface="Open Sans"/>
              </a:defRPr>
            </a:lvl1pPr>
          </a:lstStyle>
          <a:p>
            <a:pPr/>
            <a:r>
              <a:t>Lade nun deine Lösung auf das Padlet hoch</a:t>
            </a:r>
          </a:p>
        </p:txBody>
      </p:sp>
      <p:sp>
        <p:nvSpPr>
          <p:cNvPr id="195" name="Ergebnisse teilen"/>
          <p:cNvSpPr/>
          <p:nvPr/>
        </p:nvSpPr>
        <p:spPr>
          <a:xfrm>
            <a:off x="5701979" y="66183"/>
            <a:ext cx="14218689" cy="1978449"/>
          </a:xfrm>
          <a:prstGeom prst="rect">
            <a:avLst/>
          </a:prstGeom>
          <a:solidFill>
            <a:srgbClr val="FFFFFF"/>
          </a:solidFill>
          <a:ln w="1270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a:r>
              <a:t>Ergebnisse teilen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upright="0">
        <a:normAutofit fontScale="100000" lnSpcReduction="0"/>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Open Sans Light"/>
        <a:ea typeface="Open Sans Light"/>
        <a:cs typeface="Open Sans Light"/>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0" cap="flat">
          <a:solidFill>
            <a:srgbClr val="FFFFFF"/>
          </a:solidFill>
          <a:prstDash val="solid"/>
          <a:miter lim="400000"/>
        </a:ln>
        <a:effectLst/>
        <a:sp3d/>
      </a:spPr>
      <a:bodyPr rot="0" spcFirstLastPara="1" vertOverflow="overflow" horzOverflow="overflow" vert="horz" wrap="square" lIns="190500" tIns="190500" rIns="190500" bIns="190500" numCol="1" spcCol="38100" rtlCol="0" anchor="ctr" upright="0">
        <a:normAutofit fontScale="100000" lnSpcReduction="0"/>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2438339" rtl="0" fontAlgn="auto" latinLnBrk="0" hangingPunct="0">
          <a:lnSpc>
            <a:spcPct val="90000"/>
          </a:lnSpc>
          <a:spcBef>
            <a:spcPts val="4500"/>
          </a:spcBef>
          <a:spcAft>
            <a:spcPts val="0"/>
          </a:spcAft>
          <a:buClrTx/>
          <a:buSzTx/>
          <a:buFontTx/>
          <a:buNone/>
          <a:tabLst/>
          <a:defRPr b="1" baseline="0" cap="none" i="0" spc="0" strike="noStrike" sz="6000" u="none" kumimoji="0" normalizeH="0">
            <a:ln>
              <a:noFill/>
            </a:ln>
            <a:solidFill>
              <a:srgbClr val="000000"/>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